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209" r:id="rId1"/>
  </p:sldMasterIdLst>
  <p:notesMasterIdLst>
    <p:notesMasterId r:id="rId8"/>
  </p:notesMasterIdLst>
  <p:sldIdLst>
    <p:sldId id="403" r:id="rId2"/>
    <p:sldId id="411" r:id="rId3"/>
    <p:sldId id="394" r:id="rId4"/>
    <p:sldId id="416" r:id="rId5"/>
    <p:sldId id="415" r:id="rId6"/>
    <p:sldId id="410" r:id="rId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00CC00"/>
    <a:srgbClr val="FF99CC"/>
    <a:srgbClr val="B7B7FF"/>
    <a:srgbClr val="66FFFF"/>
    <a:srgbClr val="1C1C1C"/>
    <a:srgbClr val="262946"/>
    <a:srgbClr val="0780BD"/>
    <a:srgbClr val="AD4186"/>
    <a:srgbClr val="1593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82074" autoAdjust="0"/>
  </p:normalViewPr>
  <p:slideViewPr>
    <p:cSldViewPr snapToGrid="0">
      <p:cViewPr varScale="1">
        <p:scale>
          <a:sx n="85" d="100"/>
          <a:sy n="85" d="100"/>
        </p:scale>
        <p:origin x="480" y="84"/>
      </p:cViewPr>
      <p:guideLst>
        <p:guide orient="horz" pos="2160"/>
        <p:guide pos="2880"/>
      </p:guideLst>
    </p:cSldViewPr>
  </p:slideViewPr>
  <p:outlineViewPr>
    <p:cViewPr>
      <p:scale>
        <a:sx n="33" d="100"/>
        <a:sy n="33" d="100"/>
      </p:scale>
      <p:origin x="0" y="4867"/>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BF8D156F-764F-4695-B1C5-E727D3041F15}" type="datetimeFigureOut">
              <a:rPr lang="en-US"/>
              <a:pPr>
                <a:defRPr/>
              </a:pPr>
              <a:t>5/15/2021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9201F57C-B1AD-42CE-8A45-D61EF6A43D46}" type="slidenum">
              <a:rPr lang="en-US"/>
              <a:pPr>
                <a:defRPr/>
              </a:pPr>
              <a:t>‹#›</a:t>
            </a:fld>
            <a:endParaRPr lang="en-US"/>
          </a:p>
        </p:txBody>
      </p:sp>
    </p:spTree>
    <p:extLst>
      <p:ext uri="{BB962C8B-B14F-4D97-AF65-F5344CB8AC3E}">
        <p14:creationId xmlns:p14="http://schemas.microsoft.com/office/powerpoint/2010/main" val="17378008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Welcome to the FPGA and CPU performance comparison lecture.</a:t>
            </a:r>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5CE98C-24CF-4151-8932-628FB9F01F9B}" type="slidenum">
              <a:rPr lang="en-US" smtClean="0"/>
              <a:pPr/>
              <a:t>1</a:t>
            </a:fld>
            <a:endParaRPr lang="en-US"/>
          </a:p>
        </p:txBody>
      </p:sp>
    </p:spTree>
    <p:extLst>
      <p:ext uri="{BB962C8B-B14F-4D97-AF65-F5344CB8AC3E}">
        <p14:creationId xmlns:p14="http://schemas.microsoft.com/office/powerpoint/2010/main" val="3436336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2</a:t>
            </a:fld>
            <a:endParaRPr lang="en-US"/>
          </a:p>
        </p:txBody>
      </p:sp>
    </p:spTree>
    <p:extLst>
      <p:ext uri="{BB962C8B-B14F-4D97-AF65-F5344CB8AC3E}">
        <p14:creationId xmlns:p14="http://schemas.microsoft.com/office/powerpoint/2010/main" val="2821686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598488" y="0"/>
            <a:ext cx="4794251" cy="3597275"/>
          </a:xfrm>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ndParaRPr>
          </a:p>
        </p:txBody>
      </p:sp>
    </p:spTree>
    <p:extLst>
      <p:ext uri="{BB962C8B-B14F-4D97-AF65-F5344CB8AC3E}">
        <p14:creationId xmlns:p14="http://schemas.microsoft.com/office/powerpoint/2010/main" val="1944761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CE114376-ACFC-4634-9DD3-DBEE48388D3F}"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A797E0B0-0C94-4547-83CD-2A390788D8A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7155BA7D-9DDA-4CAE-A37F-DADF61AB5AB1}"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a:defRPr>
                <a:solidFill>
                  <a:srgbClr val="126249"/>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AE3C20EC-6E65-4DF9-82E7-BC2A5EBEB3D5}"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1015B618-3B73-4DB7-A05F-FC76D85BC458}"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6D4442F0-F0B7-4DF1-8AF3-A1BEB09A5E95}"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3847B8E3-0A6A-4286-A5BA-DD6845A657CE}"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FD86DB28-71AB-48E2-8B48-E285E68A8FC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623BCBF4-CA00-4975-925F-AC153BE158F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1EE94CDC-694E-40AA-A23D-CA3B5AACECA2}"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E4D5D9C7-7936-4E98-B62F-E552D2CBF534}"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xStyles>
    <p:title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creativecommons.org/licenses/by-sa/4.0/" TargetMode="Externa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png"/><Relationship Id="rId5" Type="http://schemas.openxmlformats.org/officeDocument/2006/relationships/image" Target="../media/image9.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slideLayout" Target="../slideLayouts/slideLayout7.xml"/><Relationship Id="rId7" Type="http://schemas.openxmlformats.org/officeDocument/2006/relationships/image" Target="../media/image13.png"/><Relationship Id="rId12" Type="http://schemas.openxmlformats.org/officeDocument/2006/relationships/image" Target="../media/image8.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2.jpeg"/><Relationship Id="rId11" Type="http://schemas.openxmlformats.org/officeDocument/2006/relationships/image" Target="../media/image17.gif"/><Relationship Id="rId5" Type="http://schemas.openxmlformats.org/officeDocument/2006/relationships/image" Target="../media/image11.jpeg"/><Relationship Id="rId10" Type="http://schemas.openxmlformats.org/officeDocument/2006/relationships/image" Target="../media/image16.gif"/><Relationship Id="rId4" Type="http://schemas.openxmlformats.org/officeDocument/2006/relationships/image" Target="../media/image10.jpeg"/><Relationship Id="rId9" Type="http://schemas.openxmlformats.org/officeDocument/2006/relationships/image" Target="../media/image15.gi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8.png"/><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hyperlink" Target="http://pixabay.com/" TargetMode="External"/><Relationship Id="rId2" Type="http://schemas.openxmlformats.org/officeDocument/2006/relationships/hyperlink" Target="https://commons.wikimedia.org/"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1558925" y="1851478"/>
            <a:ext cx="6775450" cy="1814513"/>
          </a:xfrm>
          <a:prstGeom prst="rect">
            <a:avLst/>
          </a:prstGeom>
          <a:blipFill dpi="0" rotWithShape="1">
            <a:blip r:embed="rId3" cstate="print">
              <a:alphaModFix amt="28000"/>
            </a:blip>
            <a:srcRect/>
            <a:tile tx="0" ty="0" sx="100000" sy="100000" flip="none" algn="tl"/>
          </a:blipFill>
          <a:ln w="9525" algn="ctr">
            <a:noFill/>
            <a:round/>
            <a:headEnd/>
            <a:tailEnd/>
          </a:ln>
        </p:spPr>
        <p:txBody>
          <a:bodyPr/>
          <a:lstStyle/>
          <a:p>
            <a:endParaRPr lang="en-US"/>
          </a:p>
        </p:txBody>
      </p:sp>
      <p:sp>
        <p:nvSpPr>
          <p:cNvPr id="5" name="Subtitle 4"/>
          <p:cNvSpPr>
            <a:spLocks noGrp="1"/>
          </p:cNvSpPr>
          <p:nvPr>
            <p:ph type="subTitle" sz="quarter" idx="4294967295"/>
          </p:nvPr>
        </p:nvSpPr>
        <p:spPr>
          <a:xfrm>
            <a:off x="374563" y="3601001"/>
            <a:ext cx="8359775" cy="1752600"/>
          </a:xfrm>
        </p:spPr>
        <p:txBody>
          <a:bodyPr>
            <a:normAutofit/>
          </a:bodyPr>
          <a:lstStyle/>
          <a:p>
            <a:pPr algn="ctr" eaLnBrk="1" hangingPunct="1">
              <a:buFont typeface="Wingdings" pitchFamily="2" charset="2"/>
              <a:buNone/>
              <a:defRPr/>
            </a:pPr>
            <a:r>
              <a:rPr lang="en-ZA" sz="3600" dirty="0">
                <a:solidFill>
                  <a:srgbClr val="FF6600"/>
                </a:solidFill>
              </a:rPr>
              <a:t>Milestone 1 Blog Tips</a:t>
            </a:r>
            <a:endParaRPr lang="en-US" dirty="0">
              <a:solidFill>
                <a:srgbClr val="FF6600"/>
              </a:solidFill>
            </a:endParaRPr>
          </a:p>
        </p:txBody>
      </p:sp>
      <p:sp>
        <p:nvSpPr>
          <p:cNvPr id="3076" name="Rectangle 9"/>
          <p:cNvSpPr>
            <a:spLocks noChangeArrowheads="1"/>
          </p:cNvSpPr>
          <p:nvPr/>
        </p:nvSpPr>
        <p:spPr bwMode="auto">
          <a:xfrm>
            <a:off x="1755684" y="5501387"/>
            <a:ext cx="5832475" cy="914400"/>
          </a:xfrm>
          <a:prstGeom prst="rect">
            <a:avLst/>
          </a:prstGeom>
          <a:noFill/>
          <a:ln w="9525" algn="ctr">
            <a:noFill/>
            <a:round/>
            <a:headEnd/>
            <a:tailEnd/>
          </a:ln>
        </p:spPr>
        <p:txBody>
          <a:bodyPr/>
          <a:lstStyle/>
          <a:p>
            <a:pPr algn="ctr"/>
            <a:r>
              <a:rPr lang="en-ZA" sz="2400" dirty="0"/>
              <a:t>Lecturer:</a:t>
            </a:r>
          </a:p>
          <a:p>
            <a:pPr algn="ctr"/>
            <a:r>
              <a:rPr lang="en-ZA" sz="2400" dirty="0"/>
              <a:t>Simon Winberg</a:t>
            </a:r>
            <a:endParaRPr lang="en-US" sz="2400" dirty="0"/>
          </a:p>
        </p:txBody>
      </p:sp>
      <p:sp>
        <p:nvSpPr>
          <p:cNvPr id="9" name="Rectangle 8"/>
          <p:cNvSpPr/>
          <p:nvPr/>
        </p:nvSpPr>
        <p:spPr>
          <a:xfrm>
            <a:off x="2410053" y="1986060"/>
            <a:ext cx="5055551" cy="1569660"/>
          </a:xfrm>
          <a:prstGeom prst="rect">
            <a:avLst/>
          </a:prstGeom>
          <a:noFill/>
        </p:spPr>
        <p:txBody>
          <a:bodyPr wrap="none">
            <a:spAutoFit/>
          </a:bodyPr>
          <a:lstStyle/>
          <a:p>
            <a:pPr algn="ctr">
              <a:defRPr/>
            </a:pP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YODA* Project</a:t>
            </a:r>
          </a:p>
          <a:p>
            <a:pPr algn="ctr">
              <a:defRPr/>
            </a:pP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Tips</a:t>
            </a:r>
          </a:p>
        </p:txBody>
      </p:sp>
      <p:sp>
        <p:nvSpPr>
          <p:cNvPr id="11" name="Rectangle 10"/>
          <p:cNvSpPr/>
          <p:nvPr/>
        </p:nvSpPr>
        <p:spPr>
          <a:xfrm>
            <a:off x="2617519" y="361295"/>
            <a:ext cx="4418197"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EEE4120F</a:t>
            </a:r>
          </a:p>
        </p:txBody>
      </p:sp>
      <p:pic>
        <p:nvPicPr>
          <p:cNvPr id="3081" name="Picture 9" descr="C:\Users\swinberg\Documents\ACTIVE\EEE4084F\Common\Images\uctlogo_sm.gif"/>
          <p:cNvPicPr>
            <a:picLocks noChangeAspect="1" noChangeArrowheads="1"/>
          </p:cNvPicPr>
          <p:nvPr/>
        </p:nvPicPr>
        <p:blipFill>
          <a:blip r:embed="rId4" cstate="print"/>
          <a:srcRect/>
          <a:stretch>
            <a:fillRect/>
          </a:stretch>
        </p:blipFill>
        <p:spPr bwMode="auto">
          <a:xfrm>
            <a:off x="7390022" y="228577"/>
            <a:ext cx="1465263" cy="1495165"/>
          </a:xfrm>
          <a:prstGeom prst="rect">
            <a:avLst/>
          </a:prstGeom>
          <a:noFill/>
        </p:spPr>
      </p:pic>
      <p:pic>
        <p:nvPicPr>
          <p:cNvPr id="12" name="Picture 3" descr="C:\Users\swinberg\Documents\ACTIVE\EEE4084F\Common\Images_open\CC-SA.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830" y="6364681"/>
            <a:ext cx="776741" cy="2736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13488" y="6466892"/>
            <a:ext cx="4572000" cy="230832"/>
          </a:xfrm>
          <a:prstGeom prst="rect">
            <a:avLst/>
          </a:prstGeom>
        </p:spPr>
        <p:txBody>
          <a:bodyPr>
            <a:spAutoFit/>
          </a:bodyPr>
          <a:lstStyle/>
          <a:p>
            <a:r>
              <a:rPr lang="en-ZA" sz="900" dirty="0"/>
              <a:t>Attribution-</a:t>
            </a:r>
            <a:r>
              <a:rPr lang="en-ZA" sz="900" dirty="0" err="1"/>
              <a:t>ShareAlike</a:t>
            </a:r>
            <a:r>
              <a:rPr lang="en-ZA" sz="900" dirty="0"/>
              <a:t> 4.0 International (CC BY-SA 4.0)</a:t>
            </a:r>
          </a:p>
        </p:txBody>
      </p:sp>
      <p:pic>
        <p:nvPicPr>
          <p:cNvPr id="17" name="Picture 9">
            <a:extLst>
              <a:ext uri="{FF2B5EF4-FFF2-40B4-BE49-F238E27FC236}">
                <a16:creationId xmlns:a16="http://schemas.microsoft.com/office/drawing/2014/main" id="{4158A124-6CE3-45DF-A0CE-1A8564BFFE7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bwMode="auto">
          <a:xfrm>
            <a:off x="491624" y="336492"/>
            <a:ext cx="1436688" cy="1436688"/>
          </a:xfrm>
          <a:prstGeom prst="rect">
            <a:avLst/>
          </a:prstGeom>
          <a:noFill/>
          <a:ln w="9525">
            <a:noFill/>
            <a:miter lim="800000"/>
            <a:headEnd/>
            <a:tailEnd/>
          </a:ln>
        </p:spPr>
      </p:pic>
      <p:sp>
        <p:nvSpPr>
          <p:cNvPr id="19" name="TextBox 18">
            <a:extLst>
              <a:ext uri="{FF2B5EF4-FFF2-40B4-BE49-F238E27FC236}">
                <a16:creationId xmlns:a16="http://schemas.microsoft.com/office/drawing/2014/main" id="{435BC00B-4BAE-4640-B297-747E416DABD1}"/>
              </a:ext>
            </a:extLst>
          </p:cNvPr>
          <p:cNvSpPr txBox="1"/>
          <p:nvPr/>
        </p:nvSpPr>
        <p:spPr>
          <a:xfrm>
            <a:off x="2196517" y="4732730"/>
            <a:ext cx="4622800" cy="369332"/>
          </a:xfrm>
          <a:prstGeom prst="rect">
            <a:avLst/>
          </a:prstGeom>
          <a:noFill/>
        </p:spPr>
        <p:txBody>
          <a:bodyPr wrap="square">
            <a:spAutoFit/>
          </a:bodyPr>
          <a:lstStyle/>
          <a:p>
            <a:r>
              <a:rPr lang="en-ZA" sz="1800" dirty="0"/>
              <a:t>* Your Own Digital Accelerator (YODA)</a:t>
            </a:r>
            <a:endParaRPr lang="en-ZA" dirty="0"/>
          </a:p>
        </p:txBody>
      </p:sp>
      <p:pic>
        <p:nvPicPr>
          <p:cNvPr id="8" name="Picture 7">
            <a:extLst>
              <a:ext uri="{FF2B5EF4-FFF2-40B4-BE49-F238E27FC236}">
                <a16:creationId xmlns:a16="http://schemas.microsoft.com/office/drawing/2014/main" id="{2F0A1DEE-F193-41C8-9C4E-EE22CD7F7FA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2017" y="4765048"/>
            <a:ext cx="1568867" cy="1272525"/>
          </a:xfrm>
          <a:prstGeom prst="rect">
            <a:avLst/>
          </a:prstGeom>
        </p:spPr>
      </p:pic>
    </p:spTree>
    <p:extLst>
      <p:ext uri="{BB962C8B-B14F-4D97-AF65-F5344CB8AC3E}">
        <p14:creationId xmlns:p14="http://schemas.microsoft.com/office/powerpoint/2010/main" val="1259213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8645" y="4080700"/>
            <a:ext cx="6637468" cy="1362075"/>
          </a:xfrm>
        </p:spPr>
        <p:txBody>
          <a:bodyPr/>
          <a:lstStyle/>
          <a:p>
            <a:r>
              <a:rPr lang="en-ZA" dirty="0"/>
              <a:t>YODA Issues</a:t>
            </a:r>
            <a:endParaRPr lang="en-GB" dirty="0"/>
          </a:p>
        </p:txBody>
      </p:sp>
      <p:sp>
        <p:nvSpPr>
          <p:cNvPr id="5" name="Text Placeholder 4"/>
          <p:cNvSpPr>
            <a:spLocks noGrp="1"/>
          </p:cNvSpPr>
          <p:nvPr>
            <p:ph type="body" idx="1"/>
          </p:nvPr>
        </p:nvSpPr>
        <p:spPr>
          <a:xfrm>
            <a:off x="1258645" y="5447072"/>
            <a:ext cx="6637467" cy="980372"/>
          </a:xfrm>
        </p:spPr>
        <p:txBody>
          <a:bodyPr/>
          <a:lstStyle/>
          <a:p>
            <a:r>
              <a:rPr lang="en-ZA" dirty="0"/>
              <a:t>EEE4120F</a:t>
            </a:r>
            <a:endParaRPr lang="en-GB" dirty="0"/>
          </a:p>
        </p:txBody>
      </p:sp>
      <p:sp>
        <p:nvSpPr>
          <p:cNvPr id="2" name="Rectangle 1">
            <a:extLst>
              <a:ext uri="{FF2B5EF4-FFF2-40B4-BE49-F238E27FC236}">
                <a16:creationId xmlns:a16="http://schemas.microsoft.com/office/drawing/2014/main" id="{452F0970-21C8-4101-AEDC-5C2788E7B0A8}"/>
              </a:ext>
            </a:extLst>
          </p:cNvPr>
          <p:cNvSpPr/>
          <p:nvPr/>
        </p:nvSpPr>
        <p:spPr>
          <a:xfrm>
            <a:off x="1707358" y="1813817"/>
            <a:ext cx="5944256" cy="1384995"/>
          </a:xfrm>
          <a:prstGeom prst="rect">
            <a:avLst/>
          </a:prstGeom>
        </p:spPr>
        <p:txBody>
          <a:bodyPr wrap="none">
            <a:spAutoFit/>
          </a:bodyPr>
          <a:lstStyle/>
          <a:p>
            <a:pPr algn="ctr"/>
            <a:r>
              <a:rPr lang="en-ZA" sz="2800" dirty="0"/>
              <a:t>The Next Milestone….</a:t>
            </a:r>
          </a:p>
          <a:p>
            <a:pPr algn="ctr"/>
            <a:endParaRPr lang="en-ZA" sz="2800" dirty="0"/>
          </a:p>
          <a:p>
            <a:pPr algn="ctr"/>
            <a:r>
              <a:rPr lang="en-ZA" sz="2800" dirty="0"/>
              <a:t>Milestone 1: Proposal Blog	due soon</a:t>
            </a:r>
          </a:p>
        </p:txBody>
      </p:sp>
      <p:pic>
        <p:nvPicPr>
          <p:cNvPr id="6" name="Picture 5" descr="A close up of a bird&#10;&#10;Description automatically generated">
            <a:extLst>
              <a:ext uri="{FF2B5EF4-FFF2-40B4-BE49-F238E27FC236}">
                <a16:creationId xmlns:a16="http://schemas.microsoft.com/office/drawing/2014/main" id="{6E292C56-191C-4042-A650-6F9278B925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8211" y="3695321"/>
            <a:ext cx="1508518" cy="993847"/>
          </a:xfrm>
          <a:prstGeom prst="rect">
            <a:avLst/>
          </a:prstGeom>
        </p:spPr>
      </p:pic>
      <p:pic>
        <p:nvPicPr>
          <p:cNvPr id="3" name="L16-2">
            <a:hlinkClick r:id="" action="ppaction://media"/>
            <a:extLst>
              <a:ext uri="{FF2B5EF4-FFF2-40B4-BE49-F238E27FC236}">
                <a16:creationId xmlns:a16="http://schemas.microsoft.com/office/drawing/2014/main" id="{F610F470-8B10-4091-91FC-5A0012DEDD4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8425" y="3887444"/>
            <a:ext cx="609600" cy="609600"/>
          </a:xfrm>
          <a:prstGeom prst="rect">
            <a:avLst/>
          </a:prstGeom>
        </p:spPr>
      </p:pic>
      <p:sp>
        <p:nvSpPr>
          <p:cNvPr id="7" name="Rectangle 6">
            <a:extLst>
              <a:ext uri="{FF2B5EF4-FFF2-40B4-BE49-F238E27FC236}">
                <a16:creationId xmlns:a16="http://schemas.microsoft.com/office/drawing/2014/main" id="{6FA7A60B-43CB-4630-9434-2F9490ED4674}"/>
              </a:ext>
            </a:extLst>
          </p:cNvPr>
          <p:cNvSpPr/>
          <p:nvPr/>
        </p:nvSpPr>
        <p:spPr>
          <a:xfrm>
            <a:off x="5794909" y="3883147"/>
            <a:ext cx="771683" cy="553998"/>
          </a:xfrm>
          <a:prstGeom prst="rect">
            <a:avLst/>
          </a:prstGeom>
        </p:spPr>
        <p:txBody>
          <a:bodyPr wrap="square">
            <a:spAutoFit/>
          </a:bodyPr>
          <a:lstStyle/>
          <a:p>
            <a:r>
              <a:rPr lang="en-US" sz="1000" dirty="0"/>
              <a:t>Click to head narration:</a:t>
            </a:r>
            <a:endParaRPr lang="en-ZA" sz="1000" dirty="0"/>
          </a:p>
        </p:txBody>
      </p:sp>
    </p:spTree>
    <p:extLst>
      <p:ext uri="{BB962C8B-B14F-4D97-AF65-F5344CB8AC3E}">
        <p14:creationId xmlns:p14="http://schemas.microsoft.com/office/powerpoint/2010/main" val="3087805157"/>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2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ZA" altLang="en-US" dirty="0"/>
              <a:t>YODA Project Teams</a:t>
            </a:r>
            <a:endParaRPr lang="en-US" altLang="en-US" dirty="0"/>
          </a:p>
        </p:txBody>
      </p:sp>
      <p:sp>
        <p:nvSpPr>
          <p:cNvPr id="6147" name="Content Placeholder 2"/>
          <p:cNvSpPr>
            <a:spLocks noGrp="1"/>
          </p:cNvSpPr>
          <p:nvPr>
            <p:ph idx="1"/>
          </p:nvPr>
        </p:nvSpPr>
        <p:spPr>
          <a:xfrm>
            <a:off x="560439" y="1285618"/>
            <a:ext cx="7848549" cy="4519977"/>
          </a:xfrm>
        </p:spPr>
        <p:txBody>
          <a:bodyPr/>
          <a:lstStyle/>
          <a:p>
            <a:r>
              <a:rPr lang="en-ZA" altLang="en-US" dirty="0"/>
              <a:t>Please strategizing your YODA projects!</a:t>
            </a:r>
          </a:p>
          <a:p>
            <a:r>
              <a:rPr lang="en-ZA" altLang="en-US" dirty="0"/>
              <a:t>Allocate team member roles</a:t>
            </a:r>
          </a:p>
        </p:txBody>
      </p:sp>
      <p:pic>
        <p:nvPicPr>
          <p:cNvPr id="6148" name="Picture 3" descr="alice_in_wonderland_8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3624263"/>
            <a:ext cx="526573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4"/>
          <p:cNvSpPr>
            <a:spLocks noChangeArrowheads="1"/>
          </p:cNvSpPr>
          <p:nvPr/>
        </p:nvSpPr>
        <p:spPr bwMode="auto">
          <a:xfrm>
            <a:off x="266268" y="3786188"/>
            <a:ext cx="292893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ZA" altLang="en-US" sz="2000" b="1" dirty="0">
                <a:solidFill>
                  <a:schemeClr val="tx1"/>
                </a:solidFill>
              </a:rPr>
              <a:t>Allocate team member roles, and decide how to break the project down into part that certain members can take responsibility for.</a:t>
            </a:r>
          </a:p>
        </p:txBody>
      </p:sp>
      <p:sp>
        <p:nvSpPr>
          <p:cNvPr id="6150" name="Rectangle 5"/>
          <p:cNvSpPr>
            <a:spLocks noChangeArrowheads="1"/>
          </p:cNvSpPr>
          <p:nvPr/>
        </p:nvSpPr>
        <p:spPr bwMode="auto">
          <a:xfrm>
            <a:off x="327692" y="2456375"/>
            <a:ext cx="863088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ltLang="en-US" sz="2000" i="1" dirty="0">
                <a:solidFill>
                  <a:schemeClr val="tx1"/>
                </a:solidFill>
              </a:rPr>
              <a:t>Ideally, you want to leverage the diversity of your team, understand your</a:t>
            </a:r>
          </a:p>
          <a:p>
            <a:r>
              <a:rPr lang="en-ZA" altLang="en-US" sz="2000" i="1" dirty="0">
                <a:solidFill>
                  <a:schemeClr val="tx1"/>
                </a:solidFill>
              </a:rPr>
              <a:t>teammates’ interests and talents in relation to project responsibilities. </a:t>
            </a:r>
          </a:p>
          <a:p>
            <a:r>
              <a:rPr lang="en-ZA" altLang="en-US" sz="2000" i="1" dirty="0">
                <a:solidFill>
                  <a:schemeClr val="tx1"/>
                </a:solidFill>
              </a:rPr>
              <a:t>Leveraging the different perspectives, viewpoints and skills your team has.</a:t>
            </a:r>
            <a:endParaRPr lang="en-US" altLang="en-US" sz="2000" i="1" dirty="0">
              <a:solidFill>
                <a:schemeClr val="tx1"/>
              </a:solidFill>
            </a:endParaRPr>
          </a:p>
        </p:txBody>
      </p:sp>
      <p:sp>
        <p:nvSpPr>
          <p:cNvPr id="7" name="Rectangle 5"/>
          <p:cNvSpPr>
            <a:spLocks noChangeArrowheads="1"/>
          </p:cNvSpPr>
          <p:nvPr/>
        </p:nvSpPr>
        <p:spPr bwMode="auto">
          <a:xfrm>
            <a:off x="3368427" y="6087838"/>
            <a:ext cx="50802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ltLang="en-US" sz="1600" i="1" dirty="0">
                <a:solidFill>
                  <a:schemeClr val="tx1"/>
                </a:solidFill>
              </a:rPr>
              <a:t>Good team dynamics doesn’t necessitate a mad party</a:t>
            </a:r>
            <a:endParaRPr lang="en-US" altLang="en-US" sz="1600" i="1" dirty="0">
              <a:solidFill>
                <a:schemeClr val="tx1"/>
              </a:solidFill>
            </a:endParaRPr>
          </a:p>
        </p:txBody>
      </p:sp>
      <p:sp>
        <p:nvSpPr>
          <p:cNvPr id="8" name="Rectangle 5"/>
          <p:cNvSpPr>
            <a:spLocks noChangeArrowheads="1"/>
          </p:cNvSpPr>
          <p:nvPr/>
        </p:nvSpPr>
        <p:spPr bwMode="auto">
          <a:xfrm>
            <a:off x="3230777" y="6416560"/>
            <a:ext cx="531908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ltLang="en-US" sz="1050" i="1" dirty="0">
                <a:solidFill>
                  <a:schemeClr val="tx1"/>
                </a:solidFill>
              </a:rPr>
              <a:t>(indeed it could make the ‘party’ a more fun and educationally memorable experience)</a:t>
            </a:r>
            <a:endParaRPr lang="en-US" altLang="en-US" sz="1050" i="1" dirty="0">
              <a:solidFill>
                <a:schemeClr val="tx1"/>
              </a:solidFill>
            </a:endParaRPr>
          </a:p>
        </p:txBody>
      </p:sp>
      <p:pic>
        <p:nvPicPr>
          <p:cNvPr id="2" name="L16-3">
            <a:hlinkClick r:id="" action="ppaction://media"/>
            <a:extLst>
              <a:ext uri="{FF2B5EF4-FFF2-40B4-BE49-F238E27FC236}">
                <a16:creationId xmlns:a16="http://schemas.microsoft.com/office/drawing/2014/main" id="{B6E6A77A-1FB0-4CAC-8E3E-7346DFA1BB9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66052" y="489526"/>
            <a:ext cx="609600" cy="609600"/>
          </a:xfrm>
          <a:prstGeom prst="rect">
            <a:avLst/>
          </a:prstGeom>
        </p:spPr>
      </p:pic>
    </p:spTree>
    <p:extLst>
      <p:ext uri="{BB962C8B-B14F-4D97-AF65-F5344CB8AC3E}">
        <p14:creationId xmlns:p14="http://schemas.microsoft.com/office/powerpoint/2010/main" val="23484575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99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C:\Users\swinberg\Documents\ACTIVE\EEE4084F\2015\PROJECT\Yoda\min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71798" flipH="1">
            <a:off x="3591708" y="3028813"/>
            <a:ext cx="791133" cy="7503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4467" y="1140457"/>
            <a:ext cx="7774884" cy="1569660"/>
          </a:xfrm>
          <a:prstGeom prst="rect">
            <a:avLst/>
          </a:prstGeom>
          <a:noFill/>
        </p:spPr>
        <p:txBody>
          <a:bodyPr wrap="none" lIns="91440" tIns="45720" rIns="91440" bIns="45720">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It’s been a hectic ride so far…</a:t>
            </a:r>
          </a:p>
          <a:p>
            <a:pPr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Do you have what you need for your topic??</a:t>
            </a:r>
          </a:p>
          <a:p>
            <a:pPr algn="ctr"/>
            <a:endParaRPr 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nvGrpSpPr>
          <p:cNvPr id="5" name="Group 4"/>
          <p:cNvGrpSpPr/>
          <p:nvPr/>
        </p:nvGrpSpPr>
        <p:grpSpPr>
          <a:xfrm>
            <a:off x="2252662" y="2559806"/>
            <a:ext cx="4357867" cy="3446327"/>
            <a:chOff x="2252662" y="2559806"/>
            <a:chExt cx="4357867" cy="3446327"/>
          </a:xfrm>
        </p:grpSpPr>
        <p:pic>
          <p:nvPicPr>
            <p:cNvPr id="10" name="Picture 5" descr="C:\Users\swinberg\Documents\ACTIVE\SDRG\Presentations\UKZN2013\Tre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039604">
              <a:off x="2963931" y="4508635"/>
              <a:ext cx="1050925" cy="14171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winberg\Documents\ACTIVE\SDRG\Presentations\UKZN2013\bu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270658">
              <a:off x="4314716" y="4478374"/>
              <a:ext cx="2295813" cy="152775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winberg\Documents\ACTIVE\SDRG\Presentations\UKZN2013\Tre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69516">
              <a:off x="2252662" y="2944397"/>
              <a:ext cx="1050925" cy="14171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winberg\Documents\ACTIVE\SDRG\Presentations\UKZN2013\blue-spinning-whirlwind-h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33050" y="3007041"/>
              <a:ext cx="3820544" cy="28444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winberg\Documents\ACTIVE\SDRG\Presentations\UKZN2013\cow-clip-art-12.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376456" flipH="1">
              <a:off x="4319521" y="3458895"/>
              <a:ext cx="1079552" cy="122213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swinberg\Documents\ACTIVE\SDRG\Presentations\UKZN2013\high-wind-630x419.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19356">
              <a:off x="5327859" y="2559806"/>
              <a:ext cx="931970" cy="1157542"/>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p:cNvSpPr/>
          <p:nvPr/>
        </p:nvSpPr>
        <p:spPr>
          <a:xfrm>
            <a:off x="1306952" y="408266"/>
            <a:ext cx="6509906" cy="707886"/>
          </a:xfrm>
          <a:prstGeom prst="rect">
            <a:avLst/>
          </a:prstGeom>
        </p:spPr>
        <p:txBody>
          <a:bodyPr wrap="square">
            <a:spAutoFit/>
          </a:bodyPr>
          <a:lstStyle/>
          <a:p>
            <a:pPr algn="ctr"/>
            <a:r>
              <a:rPr lang="en-US" sz="4000" b="1" dirty="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rPr>
              <a:t>YODA Projects</a:t>
            </a:r>
          </a:p>
        </p:txBody>
      </p:sp>
      <p:pic>
        <p:nvPicPr>
          <p:cNvPr id="2" name="Picture 3" descr="C:\Users\swinberg\Documents\ACTIVE\EEE4084F\2015\PROJECT\Yoda\yoda.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53946">
            <a:off x="3394431" y="4128730"/>
            <a:ext cx="1128300" cy="8451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swinberg\Documents\ACTIVE\EEE4084F\2015\PROJECT\Yoda\et2.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0749584">
            <a:off x="4494874" y="2597466"/>
            <a:ext cx="752475" cy="81915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4982350E-5D7A-4366-B382-F544B681ED03}"/>
              </a:ext>
            </a:extLst>
          </p:cNvPr>
          <p:cNvGrpSpPr/>
          <p:nvPr/>
        </p:nvGrpSpPr>
        <p:grpSpPr>
          <a:xfrm>
            <a:off x="1150212" y="4101872"/>
            <a:ext cx="1562292" cy="1384685"/>
            <a:chOff x="1150212" y="4101872"/>
            <a:chExt cx="1562292" cy="1384685"/>
          </a:xfrm>
        </p:grpSpPr>
        <p:sp>
          <p:nvSpPr>
            <p:cNvPr id="3" name="Thought Bubble: Cloud 2">
              <a:extLst>
                <a:ext uri="{FF2B5EF4-FFF2-40B4-BE49-F238E27FC236}">
                  <a16:creationId xmlns:a16="http://schemas.microsoft.com/office/drawing/2014/main" id="{E8AE6196-E79C-48EC-8E09-15E06FDB3433}"/>
                </a:ext>
              </a:extLst>
            </p:cNvPr>
            <p:cNvSpPr/>
            <p:nvPr/>
          </p:nvSpPr>
          <p:spPr>
            <a:xfrm>
              <a:off x="1150212" y="4101872"/>
              <a:ext cx="1562292" cy="1384685"/>
            </a:xfrm>
            <a:prstGeom prst="cloudCallout">
              <a:avLst>
                <a:gd name="adj1" fmla="val 109965"/>
                <a:gd name="adj2" fmla="val -2717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144FE601-390E-4FA0-BE2D-7C0B0D49E178}"/>
                </a:ext>
              </a:extLst>
            </p:cNvPr>
            <p:cNvSpPr txBox="1"/>
            <p:nvPr/>
          </p:nvSpPr>
          <p:spPr>
            <a:xfrm>
              <a:off x="1244393" y="4429275"/>
              <a:ext cx="1309974" cy="754053"/>
            </a:xfrm>
            <a:prstGeom prst="rect">
              <a:avLst/>
            </a:prstGeom>
            <a:noFill/>
          </p:spPr>
          <p:txBody>
            <a:bodyPr wrap="none" rtlCol="0">
              <a:spAutoFit/>
            </a:bodyPr>
            <a:lstStyle/>
            <a:p>
              <a:pPr algn="ctr"/>
              <a:r>
                <a:rPr lang="en-ZA" sz="1600" dirty="0">
                  <a:latin typeface="Arial Nova" panose="020B0504020202020204" pitchFamily="34" charset="0"/>
                </a:rPr>
                <a:t>KEEP CALM</a:t>
              </a:r>
            </a:p>
            <a:p>
              <a:pPr algn="ctr"/>
              <a:r>
                <a:rPr lang="en-ZA" sz="1100" dirty="0">
                  <a:latin typeface="Arial Nova" panose="020B0504020202020204" pitchFamily="34" charset="0"/>
                </a:rPr>
                <a:t>AND</a:t>
              </a:r>
            </a:p>
            <a:p>
              <a:pPr algn="ctr"/>
              <a:r>
                <a:rPr lang="en-ZA" sz="1600" dirty="0">
                  <a:latin typeface="Arial Nova" panose="020B0504020202020204" pitchFamily="34" charset="0"/>
                </a:rPr>
                <a:t>CARRY ON</a:t>
              </a:r>
            </a:p>
          </p:txBody>
        </p:sp>
      </p:grpSp>
      <p:pic>
        <p:nvPicPr>
          <p:cNvPr id="12" name="L16-4">
            <a:hlinkClick r:id="" action="ppaction://media"/>
            <a:extLst>
              <a:ext uri="{FF2B5EF4-FFF2-40B4-BE49-F238E27FC236}">
                <a16:creationId xmlns:a16="http://schemas.microsoft.com/office/drawing/2014/main" id="{8814B325-31C8-4405-89FA-549565E1A49A}"/>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816858" y="457409"/>
            <a:ext cx="609600" cy="609600"/>
          </a:xfrm>
          <a:prstGeom prst="rect">
            <a:avLst/>
          </a:prstGeom>
        </p:spPr>
      </p:pic>
    </p:spTree>
    <p:extLst>
      <p:ext uri="{BB962C8B-B14F-4D97-AF65-F5344CB8AC3E}">
        <p14:creationId xmlns:p14="http://schemas.microsoft.com/office/powerpoint/2010/main" val="188946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460"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8832D9-7505-400A-9D09-2485A9C5F58D}"/>
              </a:ext>
            </a:extLst>
          </p:cNvPr>
          <p:cNvSpPr/>
          <p:nvPr/>
        </p:nvSpPr>
        <p:spPr>
          <a:xfrm>
            <a:off x="794251" y="620403"/>
            <a:ext cx="6351984" cy="923330"/>
          </a:xfrm>
          <a:prstGeom prst="rect">
            <a:avLst/>
          </a:prstGeom>
        </p:spPr>
        <p:txBody>
          <a:bodyPr wrap="square">
            <a:spAutoFit/>
          </a:bodyPr>
          <a:lstStyle/>
          <a:p>
            <a:r>
              <a:rPr lang="en-ZA" dirty="0"/>
              <a:t>“The project teams, concerns around what you need and how you may need to simulation things (e.g. emulate device interfaces), etc…”</a:t>
            </a:r>
          </a:p>
        </p:txBody>
      </p:sp>
      <p:sp>
        <p:nvSpPr>
          <p:cNvPr id="4" name="Rectangle 3">
            <a:extLst>
              <a:ext uri="{FF2B5EF4-FFF2-40B4-BE49-F238E27FC236}">
                <a16:creationId xmlns:a16="http://schemas.microsoft.com/office/drawing/2014/main" id="{9FB0B9FB-0DC7-4A71-8BC3-F12D67BB2245}"/>
              </a:ext>
            </a:extLst>
          </p:cNvPr>
          <p:cNvSpPr/>
          <p:nvPr/>
        </p:nvSpPr>
        <p:spPr>
          <a:xfrm>
            <a:off x="794251" y="2368393"/>
            <a:ext cx="5250155" cy="369332"/>
          </a:xfrm>
          <a:prstGeom prst="rect">
            <a:avLst/>
          </a:prstGeom>
        </p:spPr>
        <p:txBody>
          <a:bodyPr wrap="none">
            <a:spAutoFit/>
          </a:bodyPr>
          <a:lstStyle/>
          <a:p>
            <a:r>
              <a:rPr lang="en-ZA" dirty="0"/>
              <a:t>These are all good things for you mention in your:</a:t>
            </a:r>
          </a:p>
        </p:txBody>
      </p:sp>
      <p:sp>
        <p:nvSpPr>
          <p:cNvPr id="5" name="Rectangle 4">
            <a:extLst>
              <a:ext uri="{FF2B5EF4-FFF2-40B4-BE49-F238E27FC236}">
                <a16:creationId xmlns:a16="http://schemas.microsoft.com/office/drawing/2014/main" id="{64CFBE7B-B915-438B-9494-8577957E019E}"/>
              </a:ext>
            </a:extLst>
          </p:cNvPr>
          <p:cNvSpPr/>
          <p:nvPr/>
        </p:nvSpPr>
        <p:spPr>
          <a:xfrm>
            <a:off x="1116627" y="3294029"/>
            <a:ext cx="67119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Yoda Proposal Blog</a:t>
            </a:r>
          </a:p>
        </p:txBody>
      </p:sp>
      <p:pic>
        <p:nvPicPr>
          <p:cNvPr id="9" name="Picture 8" descr="A close up of a logo&#10;&#10;Description automatically generated">
            <a:extLst>
              <a:ext uri="{FF2B5EF4-FFF2-40B4-BE49-F238E27FC236}">
                <a16:creationId xmlns:a16="http://schemas.microsoft.com/office/drawing/2014/main" id="{506063A7-1F2A-4519-92A6-EB6A30AC27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809" y="4563718"/>
            <a:ext cx="2524539" cy="2047682"/>
          </a:xfrm>
          <a:prstGeom prst="rect">
            <a:avLst/>
          </a:prstGeom>
        </p:spPr>
      </p:pic>
      <p:pic>
        <p:nvPicPr>
          <p:cNvPr id="2" name="L16-5">
            <a:hlinkClick r:id="" action="ppaction://media"/>
            <a:extLst>
              <a:ext uri="{FF2B5EF4-FFF2-40B4-BE49-F238E27FC236}">
                <a16:creationId xmlns:a16="http://schemas.microsoft.com/office/drawing/2014/main" id="{F100C8C2-1AAB-45C5-9980-9254BF81F4A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44949" y="472468"/>
            <a:ext cx="609600" cy="609600"/>
          </a:xfrm>
          <a:prstGeom prst="rect">
            <a:avLst/>
          </a:prstGeom>
        </p:spPr>
      </p:pic>
    </p:spTree>
    <p:extLst>
      <p:ext uri="{BB962C8B-B14F-4D97-AF65-F5344CB8AC3E}">
        <p14:creationId xmlns:p14="http://schemas.microsoft.com/office/powerpoint/2010/main" val="36003886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1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1" y="3526966"/>
            <a:ext cx="8489243" cy="1477328"/>
          </a:xfrm>
          <a:prstGeom prst="rect">
            <a:avLst/>
          </a:prstGeom>
          <a:noFill/>
        </p:spPr>
        <p:txBody>
          <a:bodyPr wrap="square" rtlCol="0">
            <a:spAutoFit/>
          </a:bodyPr>
          <a:lstStyle/>
          <a:p>
            <a:r>
              <a:rPr lang="en-US" i="1" dirty="0"/>
              <a:t>Image sources:</a:t>
            </a:r>
          </a:p>
          <a:p>
            <a:r>
              <a:rPr lang="en-US" dirty="0"/>
              <a:t> </a:t>
            </a:r>
            <a:r>
              <a:rPr lang="en-US" dirty="0" err="1"/>
              <a:t>flickr</a:t>
            </a:r>
            <a:endParaRPr lang="en-US" dirty="0"/>
          </a:p>
          <a:p>
            <a:r>
              <a:rPr lang="en-US" dirty="0"/>
              <a:t> Wikimedia Open Commons </a:t>
            </a:r>
            <a:r>
              <a:rPr lang="en-US" dirty="0">
                <a:hlinkClick r:id="rId2"/>
              </a:rPr>
              <a:t>https://commons.wikimedia.org</a:t>
            </a:r>
            <a:br>
              <a:rPr lang="en-US" dirty="0"/>
            </a:br>
            <a:r>
              <a:rPr lang="en-US" dirty="0"/>
              <a:t>                              (public domain)</a:t>
            </a:r>
          </a:p>
          <a:p>
            <a:r>
              <a:rPr lang="en-US" dirty="0"/>
              <a:t> </a:t>
            </a:r>
            <a:r>
              <a:rPr lang="en-US" dirty="0" err="1"/>
              <a:t>Pixabay</a:t>
            </a:r>
            <a:r>
              <a:rPr lang="en-US" dirty="0"/>
              <a:t> </a:t>
            </a:r>
            <a:r>
              <a:rPr lang="en-US" dirty="0">
                <a:hlinkClick r:id="rId3"/>
              </a:rPr>
              <a:t>http://pixabay.com/</a:t>
            </a:r>
            <a:r>
              <a:rPr lang="en-US" dirty="0"/>
              <a:t>  (public domain)</a:t>
            </a:r>
          </a:p>
        </p:txBody>
      </p:sp>
      <p:sp>
        <p:nvSpPr>
          <p:cNvPr id="2" name="Rectangle 1"/>
          <p:cNvSpPr/>
          <p:nvPr/>
        </p:nvSpPr>
        <p:spPr>
          <a:xfrm>
            <a:off x="420915" y="443077"/>
            <a:ext cx="4929555" cy="369332"/>
          </a:xfrm>
          <a:prstGeom prst="rect">
            <a:avLst/>
          </a:prstGeom>
        </p:spPr>
        <p:txBody>
          <a:bodyPr wrap="none">
            <a:spAutoFit/>
          </a:bodyPr>
          <a:lstStyle/>
          <a:p>
            <a:r>
              <a:rPr lang="en-US" b="1" i="1" dirty="0"/>
              <a:t>Disclaimers and copyright/licensing details</a:t>
            </a:r>
          </a:p>
        </p:txBody>
      </p:sp>
      <p:sp>
        <p:nvSpPr>
          <p:cNvPr id="5" name="Rectangle 4"/>
          <p:cNvSpPr/>
          <p:nvPr/>
        </p:nvSpPr>
        <p:spPr>
          <a:xfrm>
            <a:off x="420916" y="893026"/>
            <a:ext cx="8258628" cy="2554545"/>
          </a:xfrm>
          <a:prstGeom prst="rect">
            <a:avLst/>
          </a:prstGeom>
        </p:spPr>
        <p:txBody>
          <a:bodyPr wrap="square">
            <a:spAutoFit/>
          </a:bodyPr>
          <a:lstStyle/>
          <a:p>
            <a:r>
              <a:rPr lang="en-US" sz="1600" dirty="0"/>
              <a:t>I have tried to follow the correct practices concerning copyright and licensing of material, particularly image sources that have been used in this presentation. I have put much effort into trying to make this material open access so that it can be of benefit to others in their teaching and learning practice. Any mistakes or omissions with regards to these issues I will correct when notified. To the best of my understanding the material in these slides can be shared according to the Creative Commons “</a:t>
            </a:r>
            <a:r>
              <a:rPr lang="en-ZA" sz="1600" dirty="0"/>
              <a:t>Attribution-</a:t>
            </a:r>
            <a:r>
              <a:rPr lang="en-ZA" sz="1600" dirty="0" err="1"/>
              <a:t>ShareAlike</a:t>
            </a:r>
            <a:r>
              <a:rPr lang="en-ZA" sz="1600" dirty="0"/>
              <a:t> 4.0 International (CC BY-SA 4.0)</a:t>
            </a:r>
            <a:r>
              <a:rPr lang="en-US" sz="1600" dirty="0"/>
              <a:t>” license, and that is why I selected that license to apply to this presentation (it’s not because I particularly want my slides referenced but more to acknowledge the sources and generosity of others who have provided free material such as the images I have used).</a:t>
            </a:r>
          </a:p>
        </p:txBody>
      </p:sp>
      <p:pic>
        <p:nvPicPr>
          <p:cNvPr id="3074" name="Picture 2" descr="C:\Users\swinberg\Documents\ACTIVE\EEE4084F\Common\Images_open\CC-S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1944" y="610280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0554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8139</TotalTime>
  <Words>414</Words>
  <Application>Microsoft Office PowerPoint</Application>
  <PresentationFormat>On-screen Show (4:3)</PresentationFormat>
  <Paragraphs>41</Paragraphs>
  <Slides>6</Slides>
  <Notes>3</Notes>
  <HiddenSlides>0</HiddenSlides>
  <MMClips>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Arial</vt:lpstr>
      <vt:lpstr>Arial Black</vt:lpstr>
      <vt:lpstr>Arial Nova</vt:lpstr>
      <vt:lpstr>Calibri</vt:lpstr>
      <vt:lpstr>Century Gothic</vt:lpstr>
      <vt:lpstr>Tahoma</vt:lpstr>
      <vt:lpstr>Times New Roman</vt:lpstr>
      <vt:lpstr>Wingdings</vt:lpstr>
      <vt:lpstr>Wingdings 2</vt:lpstr>
      <vt:lpstr>4084 Theme</vt:lpstr>
      <vt:lpstr>PowerPoint Presentation</vt:lpstr>
      <vt:lpstr>YODA Issues</vt:lpstr>
      <vt:lpstr>YODA Project Teams</vt:lpstr>
      <vt:lpstr>PowerPoint Presentation</vt:lpstr>
      <vt:lpstr>PowerPoint Presentation</vt:lpstr>
      <vt:lpstr>PowerPoint Presentation</vt:lpstr>
    </vt:vector>
  </TitlesOfParts>
  <Company>University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EEE4084F Digital Systems</dc:title>
  <dc:subject>Parallel design patterns</dc:subject>
  <dc:creator>Simon Winberg</dc:creator>
  <cp:lastModifiedBy>Simon Winberg</cp:lastModifiedBy>
  <cp:revision>559</cp:revision>
  <dcterms:created xsi:type="dcterms:W3CDTF">2009-02-10T02:25:54Z</dcterms:created>
  <dcterms:modified xsi:type="dcterms:W3CDTF">2021-05-15T12:02:57Z</dcterms:modified>
  <cp:category>Lectures</cp:category>
</cp:coreProperties>
</file>