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74"/>
  </p:notesMasterIdLst>
  <p:sldIdLst>
    <p:sldId id="430" r:id="rId2"/>
    <p:sldId id="548" r:id="rId3"/>
    <p:sldId id="273" r:id="rId4"/>
    <p:sldId id="485" r:id="rId5"/>
    <p:sldId id="506" r:id="rId6"/>
    <p:sldId id="486" r:id="rId7"/>
    <p:sldId id="538" r:id="rId8"/>
    <p:sldId id="539" r:id="rId9"/>
    <p:sldId id="537" r:id="rId10"/>
    <p:sldId id="487" r:id="rId11"/>
    <p:sldId id="488" r:id="rId12"/>
    <p:sldId id="503" r:id="rId13"/>
    <p:sldId id="471" r:id="rId14"/>
    <p:sldId id="472" r:id="rId15"/>
    <p:sldId id="489" r:id="rId16"/>
    <p:sldId id="512" r:id="rId17"/>
    <p:sldId id="491" r:id="rId18"/>
    <p:sldId id="490" r:id="rId19"/>
    <p:sldId id="507" r:id="rId20"/>
    <p:sldId id="492" r:id="rId21"/>
    <p:sldId id="508" r:id="rId22"/>
    <p:sldId id="519" r:id="rId23"/>
    <p:sldId id="517" r:id="rId24"/>
    <p:sldId id="518" r:id="rId25"/>
    <p:sldId id="513" r:id="rId26"/>
    <p:sldId id="516" r:id="rId27"/>
    <p:sldId id="529" r:id="rId28"/>
    <p:sldId id="528" r:id="rId29"/>
    <p:sldId id="549" r:id="rId30"/>
    <p:sldId id="550" r:id="rId31"/>
    <p:sldId id="551" r:id="rId32"/>
    <p:sldId id="514" r:id="rId33"/>
    <p:sldId id="520" r:id="rId34"/>
    <p:sldId id="509" r:id="rId35"/>
    <p:sldId id="493" r:id="rId36"/>
    <p:sldId id="521" r:id="rId37"/>
    <p:sldId id="522" r:id="rId38"/>
    <p:sldId id="523" r:id="rId39"/>
    <p:sldId id="524" r:id="rId40"/>
    <p:sldId id="541" r:id="rId41"/>
    <p:sldId id="525" r:id="rId42"/>
    <p:sldId id="540" r:id="rId43"/>
    <p:sldId id="542" r:id="rId44"/>
    <p:sldId id="526" r:id="rId45"/>
    <p:sldId id="530" r:id="rId46"/>
    <p:sldId id="543" r:id="rId47"/>
    <p:sldId id="527" r:id="rId48"/>
    <p:sldId id="504" r:id="rId49"/>
    <p:sldId id="531" r:id="rId50"/>
    <p:sldId id="505" r:id="rId51"/>
    <p:sldId id="515" r:id="rId52"/>
    <p:sldId id="532" r:id="rId53"/>
    <p:sldId id="536" r:id="rId54"/>
    <p:sldId id="533" r:id="rId55"/>
    <p:sldId id="495" r:id="rId56"/>
    <p:sldId id="496" r:id="rId57"/>
    <p:sldId id="497" r:id="rId58"/>
    <p:sldId id="498" r:id="rId59"/>
    <p:sldId id="499" r:id="rId60"/>
    <p:sldId id="500" r:id="rId61"/>
    <p:sldId id="501" r:id="rId62"/>
    <p:sldId id="502" r:id="rId63"/>
    <p:sldId id="534" r:id="rId64"/>
    <p:sldId id="547" r:id="rId65"/>
    <p:sldId id="544" r:id="rId66"/>
    <p:sldId id="545" r:id="rId67"/>
    <p:sldId id="546" r:id="rId68"/>
    <p:sldId id="535" r:id="rId69"/>
    <p:sldId id="474" r:id="rId70"/>
    <p:sldId id="475" r:id="rId71"/>
    <p:sldId id="484" r:id="rId72"/>
    <p:sldId id="483"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7E74C49-CCAB-4D99-9928-5A3702E4ADDD}">
          <p14:sldIdLst>
            <p14:sldId id="430"/>
            <p14:sldId id="548"/>
            <p14:sldId id="273"/>
            <p14:sldId id="485"/>
            <p14:sldId id="506"/>
            <p14:sldId id="486"/>
            <p14:sldId id="538"/>
            <p14:sldId id="539"/>
            <p14:sldId id="537"/>
            <p14:sldId id="487"/>
            <p14:sldId id="488"/>
            <p14:sldId id="503"/>
            <p14:sldId id="471"/>
            <p14:sldId id="472"/>
            <p14:sldId id="489"/>
            <p14:sldId id="512"/>
            <p14:sldId id="491"/>
            <p14:sldId id="490"/>
            <p14:sldId id="507"/>
            <p14:sldId id="492"/>
            <p14:sldId id="508"/>
            <p14:sldId id="519"/>
            <p14:sldId id="517"/>
            <p14:sldId id="518"/>
            <p14:sldId id="513"/>
            <p14:sldId id="516"/>
          </p14:sldIdLst>
        </p14:section>
        <p14:section name="Cyclomatic Complexity" id="{E18D7F36-3E68-4C27-A491-BEA1421575F4}">
          <p14:sldIdLst>
            <p14:sldId id="529"/>
            <p14:sldId id="528"/>
            <p14:sldId id="549"/>
            <p14:sldId id="550"/>
            <p14:sldId id="551"/>
          </p14:sldIdLst>
        </p14:section>
        <p14:section name="Design Productivity" id="{EDA54DB9-4CDC-43D7-A724-546708ADB040}">
          <p14:sldIdLst>
            <p14:sldId id="514"/>
            <p14:sldId id="520"/>
            <p14:sldId id="509"/>
            <p14:sldId id="493"/>
            <p14:sldId id="521"/>
            <p14:sldId id="522"/>
            <p14:sldId id="523"/>
            <p14:sldId id="524"/>
            <p14:sldId id="541"/>
            <p14:sldId id="525"/>
            <p14:sldId id="540"/>
            <p14:sldId id="542"/>
            <p14:sldId id="526"/>
            <p14:sldId id="530"/>
            <p14:sldId id="543"/>
            <p14:sldId id="527"/>
            <p14:sldId id="504"/>
            <p14:sldId id="531"/>
            <p14:sldId id="505"/>
            <p14:sldId id="515"/>
            <p14:sldId id="532"/>
            <p14:sldId id="536"/>
            <p14:sldId id="533"/>
            <p14:sldId id="495"/>
            <p14:sldId id="496"/>
            <p14:sldId id="497"/>
            <p14:sldId id="498"/>
            <p14:sldId id="499"/>
            <p14:sldId id="500"/>
            <p14:sldId id="501"/>
            <p14:sldId id="502"/>
            <p14:sldId id="534"/>
            <p14:sldId id="547"/>
            <p14:sldId id="544"/>
            <p14:sldId id="545"/>
            <p14:sldId id="546"/>
            <p14:sldId id="535"/>
            <p14:sldId id="474"/>
            <p14:sldId id="475"/>
            <p14:sldId id="484"/>
            <p14:sldId id="4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7605"/>
    <a:srgbClr val="FF9933"/>
    <a:srgbClr val="006600"/>
    <a:srgbClr val="29444D"/>
    <a:srgbClr val="FFFF00"/>
    <a:srgbClr val="1C1C1C"/>
    <a:srgbClr val="FFBDFF"/>
    <a:srgbClr val="66FFFF"/>
    <a:srgbClr val="33CCFF"/>
    <a:srgbClr val="892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9826" autoAdjust="0"/>
  </p:normalViewPr>
  <p:slideViewPr>
    <p:cSldViewPr snapToGrid="0">
      <p:cViewPr varScale="1">
        <p:scale>
          <a:sx n="84" d="100"/>
          <a:sy n="84" d="100"/>
        </p:scale>
        <p:origin x="2130" y="66"/>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B4A678E-A90F-45C3-A012-F0F42D593EEA}" type="datetimeFigureOut">
              <a:rPr lang="en-US"/>
              <a:pPr>
                <a:defRPr/>
              </a:pPr>
              <a:t>5/9/2023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B1D2A03-FC7F-4BF8-90EC-0822EF6B4D47}" type="slidenum">
              <a:rPr lang="en-US"/>
              <a:pPr>
                <a:defRPr/>
              </a:pPr>
              <a:t>‹#›</a:t>
            </a:fld>
            <a:endParaRPr lang="en-US"/>
          </a:p>
        </p:txBody>
      </p:sp>
    </p:spTree>
    <p:extLst>
      <p:ext uri="{BB962C8B-B14F-4D97-AF65-F5344CB8AC3E}">
        <p14:creationId xmlns:p14="http://schemas.microsoft.com/office/powerpoint/2010/main" val="172093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i="0" dirty="0">
                <a:solidFill>
                  <a:srgbClr val="414649"/>
                </a:solidFill>
                <a:effectLst/>
                <a:latin typeface="Open Sans" panose="020B0606030504020204" pitchFamily="34" charset="0"/>
              </a:rPr>
              <a:t>Welcome to the H PES productivity lecture!</a:t>
            </a:r>
          </a:p>
          <a:p>
            <a:pPr eaLnBrk="1" hangingPunct="1">
              <a:spcBef>
                <a:spcPct val="0"/>
              </a:spcBef>
            </a:pPr>
            <a:r>
              <a:rPr lang="en-US" b="0" i="0" dirty="0">
                <a:solidFill>
                  <a:srgbClr val="414649"/>
                </a:solidFill>
                <a:effectLst/>
                <a:latin typeface="Open Sans" panose="020B0606030504020204" pitchFamily="34" charset="0"/>
              </a:rPr>
              <a:t>This topic discusses the </a:t>
            </a:r>
            <a:r>
              <a:rPr lang="en-US" b="0" i="1" dirty="0">
                <a:solidFill>
                  <a:srgbClr val="414649"/>
                </a:solidFill>
                <a:effectLst/>
                <a:latin typeface="Open Sans" panose="020B0606030504020204" pitchFamily="34" charset="0"/>
              </a:rPr>
              <a:t>development process</a:t>
            </a:r>
            <a:r>
              <a:rPr lang="en-US" b="0" i="0" dirty="0">
                <a:solidFill>
                  <a:srgbClr val="414649"/>
                </a:solidFill>
                <a:effectLst/>
                <a:latin typeface="Open Sans" panose="020B0606030504020204" pitchFamily="34" charset="0"/>
              </a:rPr>
              <a:t> and </a:t>
            </a:r>
            <a:r>
              <a:rPr lang="en-US" b="0" i="1" dirty="0">
                <a:solidFill>
                  <a:srgbClr val="414649"/>
                </a:solidFill>
                <a:effectLst/>
                <a:latin typeface="Open Sans" panose="020B0606030504020204" pitchFamily="34" charset="0"/>
              </a:rPr>
              <a:t>team management</a:t>
            </a:r>
            <a:r>
              <a:rPr lang="en-US" b="0" i="0" dirty="0">
                <a:solidFill>
                  <a:srgbClr val="414649"/>
                </a:solidFill>
                <a:effectLst/>
                <a:latin typeface="Open Sans" panose="020B0606030504020204" pitchFamily="34" charset="0"/>
              </a:rPr>
              <a:t> aspects of H PES development. </a:t>
            </a:r>
          </a:p>
          <a:p>
            <a:pPr eaLnBrk="1" hangingPunct="1">
              <a:spcBef>
                <a:spcPct val="0"/>
              </a:spcBef>
            </a:pPr>
            <a:r>
              <a:rPr lang="en-US" b="0" i="0" dirty="0">
                <a:solidFill>
                  <a:srgbClr val="414649"/>
                </a:solidFill>
                <a:effectLst/>
                <a:latin typeface="Open Sans" panose="020B0606030504020204" pitchFamily="34" charset="0"/>
              </a:rPr>
              <a:t>My reasoning for including this slide set, as one of the last topics covered, is to connect with the aspects of development practice and quality inspection, now that you have a good idea of what sort of work an H PES development team is involved with. Consequently, we are now taking a bit of a broader view on the process, after having gained some hands-on experience. We’re delving into this because a university graduate should really be aware of these more work management aspects, not just the work itself. </a:t>
            </a: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management of the development must fit with the particular technology choices for the project. It could comprise various technologies and tools.</a:t>
            </a:r>
          </a:p>
          <a:p>
            <a:r>
              <a:rPr lang="en-US" dirty="0"/>
              <a:t>Furthermore, each technology may have its own development cycle, costing, technical limitations, and risks. That need to be considered to improve the likelihood of being successful.</a:t>
            </a:r>
          </a:p>
          <a:p>
            <a:r>
              <a:rPr lang="en-US" dirty="0"/>
              <a:t>The last two points provide some thinking points for contrasting the development cycle for ASIC with a programmable processors approach.</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10</a:t>
            </a:fld>
            <a:endParaRPr lang="en-US"/>
          </a:p>
        </p:txBody>
      </p:sp>
    </p:spTree>
    <p:extLst>
      <p:ext uri="{BB962C8B-B14F-4D97-AF65-F5344CB8AC3E}">
        <p14:creationId xmlns:p14="http://schemas.microsoft.com/office/powerpoint/2010/main" val="15821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Let us get in to the H PES development process. You already have some hands-on experience of this from the </a:t>
            </a:r>
            <a:r>
              <a:rPr lang="en-ZA" dirty="0" err="1"/>
              <a:t>pracs</a:t>
            </a:r>
            <a:r>
              <a:rPr lang="en-ZA" dirty="0"/>
              <a:t>, and insights from previous lectures.</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11</a:t>
            </a:fld>
            <a:endParaRPr lang="en-US"/>
          </a:p>
        </p:txBody>
      </p:sp>
    </p:spTree>
    <p:extLst>
      <p:ext uri="{BB962C8B-B14F-4D97-AF65-F5344CB8AC3E}">
        <p14:creationId xmlns:p14="http://schemas.microsoft.com/office/powerpoint/2010/main" val="259230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haven’t finished adding annotations to these slides…)</a:t>
            </a:r>
          </a:p>
          <a:p>
            <a:endParaRPr lang="en-ZA" dirty="0"/>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12</a:t>
            </a:fld>
            <a:endParaRPr lang="en-US"/>
          </a:p>
        </p:txBody>
      </p:sp>
    </p:spTree>
    <p:extLst>
      <p:ext uri="{BB962C8B-B14F-4D97-AF65-F5344CB8AC3E}">
        <p14:creationId xmlns:p14="http://schemas.microsoft.com/office/powerpoint/2010/main" val="79862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(some of these models you may have come across in the Design Course already).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AC4CF4-152D-482A-9638-C70CFE36CD9E}" type="slidenum">
              <a:rPr lang="en-US" smtClean="0"/>
              <a:pPr/>
              <a:t>13</a:t>
            </a:fld>
            <a:endParaRPr lang="en-US"/>
          </a:p>
        </p:txBody>
      </p:sp>
    </p:spTree>
    <p:extLst>
      <p:ext uri="{BB962C8B-B14F-4D97-AF65-F5344CB8AC3E}">
        <p14:creationId xmlns:p14="http://schemas.microsoft.com/office/powerpoint/2010/main" val="394503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0FD600-A92A-4D6D-B3EC-D3AFCFE7BAA2}" type="slidenum">
              <a:rPr lang="en-US" smtClean="0"/>
              <a:pPr/>
              <a:t>14</a:t>
            </a:fld>
            <a:endParaRPr lang="en-US"/>
          </a:p>
        </p:txBody>
      </p:sp>
    </p:spTree>
    <p:extLst>
      <p:ext uri="{BB962C8B-B14F-4D97-AF65-F5344CB8AC3E}">
        <p14:creationId xmlns:p14="http://schemas.microsoft.com/office/powerpoint/2010/main" val="192092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Cyclomatic Complexity measure is a code analysis method to measure of the complexity of a code section.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Technically, it is usually not used to assess an entire program. It is unwieldy for doing that. You don’t want to do that for thousands of lines. Unless you are using a tool to do so. Although knowing the complexity of a massive piece of code is not necessarily so useful. This method is more commonly applied to critical sections of code. That is to say, pieces of the program code that are the most essential to its operation.</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This concept leads on from the point of design complexity. In which Design Complexity is typically measure in terms of either structural complexity. Which is how pieces connect up. Or functional complexity. Which is about the number of functions and their interdependence on other functions or data.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Cyclomatic Complexity can be considered a bit of both.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It is more sophisticated than L O C. i.e., lines of code. More sophisticated that the somewhat better S L O C. No, the ‘S’ here is not for ‘Sophisticated’ lines of code. It just means ‘Source’ lines of code. Meaning you are ignoring comments and stuff like information about authors, project name and other useful things that I might try to get you into the practice of providing. </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27</a:t>
            </a:fld>
            <a:endParaRPr lang="en-US"/>
          </a:p>
        </p:txBody>
      </p:sp>
    </p:spTree>
    <p:extLst>
      <p:ext uri="{BB962C8B-B14F-4D97-AF65-F5344CB8AC3E}">
        <p14:creationId xmlns:p14="http://schemas.microsoft.com/office/powerpoint/2010/main" val="157905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Perhaps I should have divided this slide set into two…. Although the next lot of slides continues on the topic of productivity and performance metrics… and getting into the topic of “</a:t>
            </a:r>
            <a:r>
              <a:rPr lang="en-US" dirty="0"/>
              <a:t>Expressive Power vs Developer Efficiency</a:t>
            </a:r>
            <a:r>
              <a:rPr lang="en-ZA" dirty="0"/>
              <a:t>” which I’m rather interested in.</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46</a:t>
            </a:fld>
            <a:endParaRPr lang="en-US"/>
          </a:p>
        </p:txBody>
      </p:sp>
    </p:spTree>
    <p:extLst>
      <p:ext uri="{BB962C8B-B14F-4D97-AF65-F5344CB8AC3E}">
        <p14:creationId xmlns:p14="http://schemas.microsoft.com/office/powerpoint/2010/main" val="51542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E65375-BD87-4EB5-892F-7D7D64F2B519}" type="slidenum">
              <a:rPr lang="en-US" smtClean="0"/>
              <a:pPr/>
              <a:t>53</a:t>
            </a:fld>
            <a:endParaRPr lang="en-US"/>
          </a:p>
        </p:txBody>
      </p:sp>
    </p:spTree>
    <p:extLst>
      <p:ext uri="{BB962C8B-B14F-4D97-AF65-F5344CB8AC3E}">
        <p14:creationId xmlns:p14="http://schemas.microsoft.com/office/powerpoint/2010/main" val="347023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7038DD-54B5-4EDD-8A2B-888A23492567}" type="slidenum">
              <a:rPr lang="en-US" smtClean="0"/>
              <a:pPr/>
              <a:t>65</a:t>
            </a:fld>
            <a:endParaRPr lang="en-US"/>
          </a:p>
        </p:txBody>
      </p:sp>
    </p:spTree>
    <p:extLst>
      <p:ext uri="{BB962C8B-B14F-4D97-AF65-F5344CB8AC3E}">
        <p14:creationId xmlns:p14="http://schemas.microsoft.com/office/powerpoint/2010/main" val="162362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2AC5B0-CFA0-4384-979C-39652107F0AD}" type="slidenum">
              <a:rPr lang="en-US" smtClean="0"/>
              <a:pPr/>
              <a:t>66</a:t>
            </a:fld>
            <a:endParaRPr lang="en-US"/>
          </a:p>
        </p:txBody>
      </p:sp>
    </p:spTree>
    <p:extLst>
      <p:ext uri="{BB962C8B-B14F-4D97-AF65-F5344CB8AC3E}">
        <p14:creationId xmlns:p14="http://schemas.microsoft.com/office/powerpoint/2010/main" val="221743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 trying to give this a positive theme. I know H PES development can involve a lot of effort. But let us look on the happy side of H PES, it is really satisfying building an super fast and fancy machine!</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2</a:t>
            </a:fld>
            <a:endParaRPr lang="en-US"/>
          </a:p>
        </p:txBody>
      </p:sp>
    </p:spTree>
    <p:extLst>
      <p:ext uri="{BB962C8B-B14F-4D97-AF65-F5344CB8AC3E}">
        <p14:creationId xmlns:p14="http://schemas.microsoft.com/office/powerpoint/2010/main" val="247932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0804DD-A6A3-4FDA-8B7C-592F138F5C06}" type="slidenum">
              <a:rPr lang="en-US" smtClean="0"/>
              <a:pPr/>
              <a:t>67</a:t>
            </a:fld>
            <a:endParaRPr lang="en-US"/>
          </a:p>
        </p:txBody>
      </p:sp>
    </p:spTree>
    <p:extLst>
      <p:ext uri="{BB962C8B-B14F-4D97-AF65-F5344CB8AC3E}">
        <p14:creationId xmlns:p14="http://schemas.microsoft.com/office/powerpoint/2010/main" val="189474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A630C-A4DC-49BF-A6C2-D1750CAD92AC}" type="slidenum">
              <a:rPr lang="en-US" smtClean="0"/>
              <a:pPr/>
              <a:t>69</a:t>
            </a:fld>
            <a:endParaRPr lang="en-US"/>
          </a:p>
        </p:txBody>
      </p:sp>
    </p:spTree>
    <p:extLst>
      <p:ext uri="{BB962C8B-B14F-4D97-AF65-F5344CB8AC3E}">
        <p14:creationId xmlns:p14="http://schemas.microsoft.com/office/powerpoint/2010/main" val="2203095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B3DA27-C1E9-4BE9-9047-99B56F1575AB}" type="slidenum">
              <a:rPr lang="en-US" smtClean="0"/>
              <a:pPr/>
              <a:t>70</a:t>
            </a:fld>
            <a:endParaRPr lang="en-US"/>
          </a:p>
        </p:txBody>
      </p:sp>
    </p:spTree>
    <p:extLst>
      <p:ext uri="{BB962C8B-B14F-4D97-AF65-F5344CB8AC3E}">
        <p14:creationId xmlns:p14="http://schemas.microsoft.com/office/powerpoint/2010/main" val="390369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D5239E-87E2-4EBB-AC27-6377D5A4A642}" type="slidenum">
              <a:rPr lang="en-US" smtClean="0"/>
              <a:pPr/>
              <a:t>3</a:t>
            </a:fld>
            <a:endParaRPr lang="en-US"/>
          </a:p>
        </p:txBody>
      </p:sp>
    </p:spTree>
    <p:extLst>
      <p:ext uri="{BB962C8B-B14F-4D97-AF65-F5344CB8AC3E}">
        <p14:creationId xmlns:p14="http://schemas.microsoft.com/office/powerpoint/2010/main" val="252163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Before we get into specifics, let’s take a broader look at the different levels at which H PES work is performed. This diagram, the canonical framework by Martinez et al., gives a good view on the structure of a H PES system. At the lowest level we have the interconnection architecture. That is the connectivity fabric and circuitry upon which the other layers are structured or instantiated. At the top level is the Application you want to run and the Application Architecture.</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4</a:t>
            </a:fld>
            <a:endParaRPr lang="en-US"/>
          </a:p>
        </p:txBody>
      </p:sp>
    </p:spTree>
    <p:extLst>
      <p:ext uri="{BB962C8B-B14F-4D97-AF65-F5344CB8AC3E}">
        <p14:creationId xmlns:p14="http://schemas.microsoft.com/office/powerpoint/2010/main" val="320114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H PES system is, of course, designed and built by people. At least, they currently still are. Although, the building part may be automated to some extent. </a:t>
            </a:r>
          </a:p>
          <a:p>
            <a:r>
              <a:rPr lang="en-US" dirty="0"/>
              <a:t>What H PES it to be built is influenced by the usual suspects. That is to say. The requirements, planning and implementation decisions for what the system does.</a:t>
            </a:r>
          </a:p>
          <a:p>
            <a:r>
              <a:rPr lang="en-US" dirty="0"/>
              <a:t>But now we get further into the people aspect. There is likely separation between the different sub-systems, or layers of the H PES. As illustrated on the previous slide. </a:t>
            </a:r>
          </a:p>
          <a:p>
            <a:r>
              <a:rPr lang="en-US" dirty="0"/>
              <a:t>Oh, and certainly even from the requirements phase there will be people involved. Probably more people than just the CEO having a friendly chat with a business associate and offering a system to solve any problems.</a:t>
            </a:r>
          </a:p>
          <a:p>
            <a:r>
              <a:rPr lang="en-US" dirty="0"/>
              <a:t>The development practices may draw from experts from various disciplines, some examples are given on the next slide. </a:t>
            </a:r>
            <a:endParaRPr lang="en-ZA" dirty="0"/>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5</a:t>
            </a:fld>
            <a:endParaRPr lang="en-US"/>
          </a:p>
        </p:txBody>
      </p:sp>
    </p:spTree>
    <p:extLst>
      <p:ext uri="{BB962C8B-B14F-4D97-AF65-F5344CB8AC3E}">
        <p14:creationId xmlns:p14="http://schemas.microsoft.com/office/powerpoint/2010/main" val="27225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 PES projects may draw on various consultants or experts. These could include Application Experts. Such as radar experts that may design on radar system design and radar processing. Medical systems experts. Certainly, masses of other types of experts that could be drawn upon.</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6</a:t>
            </a:fld>
            <a:endParaRPr lang="en-US"/>
          </a:p>
        </p:txBody>
      </p:sp>
    </p:spTree>
    <p:extLst>
      <p:ext uri="{BB962C8B-B14F-4D97-AF65-F5344CB8AC3E}">
        <p14:creationId xmlns:p14="http://schemas.microsoft.com/office/powerpoint/2010/main" val="147196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may be Hardware specialists in the development team. For example computer platform design experts. Or RF engineers that will provide radio hardware.</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7</a:t>
            </a:fld>
            <a:endParaRPr lang="en-US"/>
          </a:p>
        </p:txBody>
      </p:sp>
    </p:spTree>
    <p:extLst>
      <p:ext uri="{BB962C8B-B14F-4D97-AF65-F5344CB8AC3E}">
        <p14:creationId xmlns:p14="http://schemas.microsoft.com/office/powerpoint/2010/main" val="393818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Of course software and HDL specialists as well. Such as personnel experienced in high-speed signal processing. </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8</a:t>
            </a:fld>
            <a:endParaRPr lang="en-US"/>
          </a:p>
        </p:txBody>
      </p:sp>
    </p:spTree>
    <p:extLst>
      <p:ext uri="{BB962C8B-B14F-4D97-AF65-F5344CB8AC3E}">
        <p14:creationId xmlns:p14="http://schemas.microsoft.com/office/powerpoint/2010/main" val="215295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that these teams may be large, one needs to think of suitable roles that the people involved will be responsible for. Most roles may be more technical, such as tools specialist and hardware designer. But there could be other roles that depend more on social connections, working with others – not necessarily other engineers but clients – and leadership roles.</a:t>
            </a:r>
          </a:p>
          <a:p>
            <a:r>
              <a:rPr lang="en-US" dirty="0"/>
              <a:t>I know YODA is a very small project. But still. You could define roles for your team mates.</a:t>
            </a:r>
          </a:p>
        </p:txBody>
      </p:sp>
      <p:sp>
        <p:nvSpPr>
          <p:cNvPr id="4" name="Slide Number Placeholder 3"/>
          <p:cNvSpPr>
            <a:spLocks noGrp="1"/>
          </p:cNvSpPr>
          <p:nvPr>
            <p:ph type="sldNum" sz="quarter" idx="5"/>
          </p:nvPr>
        </p:nvSpPr>
        <p:spPr/>
        <p:txBody>
          <a:bodyPr/>
          <a:lstStyle/>
          <a:p>
            <a:pPr>
              <a:defRPr/>
            </a:pPr>
            <a:fld id="{7B1D2A03-FC7F-4BF8-90EC-0822EF6B4D47}" type="slidenum">
              <a:rPr lang="en-US" smtClean="0"/>
              <a:pPr>
                <a:defRPr/>
              </a:pPr>
              <a:t>9</a:t>
            </a:fld>
            <a:endParaRPr lang="en-US"/>
          </a:p>
        </p:txBody>
      </p:sp>
    </p:spTree>
    <p:extLst>
      <p:ext uri="{BB962C8B-B14F-4D97-AF65-F5344CB8AC3E}">
        <p14:creationId xmlns:p14="http://schemas.microsoft.com/office/powerpoint/2010/main" val="357721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38C042DE-FFBB-4ACA-B807-22882C858A7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E2333FA-1A3F-4FF1-8931-91009DA84B3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39939F-56D8-41DC-B81D-2DC771BA175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8CE766B-D8B4-4811-9C54-6564C11A82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15DB48E-61B0-4D4B-8516-B38B871BE3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74956F-40CA-44AF-872D-1F5099CDC7B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1BEF5C5E-F541-473C-BC85-AF82FC02116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3600205-D870-462A-A6A4-5BEDABE11A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FDC65785-5688-4B69-92E2-A494F1127C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646E5A0-AE2C-45D4-B0BC-9CB6182D65A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E6C2E05-FC1E-4A4C-A6A5-674CD77900E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hyperlink" Target="http://creativecommons.org/licenses/by-sa/4.0/" TargetMode="External"/><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etimes.com/document.asp?doc_id=127603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geeksforgeeks.org/cyclomatic-complexity/" TargetMode="External"/><Relationship Id="rId3" Type="http://schemas.openxmlformats.org/officeDocument/2006/relationships/slideLayout" Target="../slideLayouts/slideLayout2.xml"/><Relationship Id="rId7" Type="http://schemas.openxmlformats.org/officeDocument/2006/relationships/hyperlink" Target="https://en.wikipedia.org/wiki/Cyclomatic_complexity" TargetMode="Externa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hyperlink" Target="https://en.wikipedia.org/wiki/Source_code" TargetMode="External"/><Relationship Id="rId5" Type="http://schemas.openxmlformats.org/officeDocument/2006/relationships/hyperlink" Target="https://en.wikipedia.org/wiki/Software_metric" TargetMode="External"/><Relationship Id="rId10" Type="http://schemas.openxmlformats.org/officeDocument/2006/relationships/image" Target="../media/image8.png"/><Relationship Id="rId4" Type="http://schemas.openxmlformats.org/officeDocument/2006/relationships/notesSlide" Target="../notesSlides/notesSlide15.xml"/><Relationship Id="rId9" Type="http://schemas.openxmlformats.org/officeDocument/2006/relationships/hyperlink" Target="https://dev.to/designpuddle/coding-concepts---cyclomatic-complexity-3bl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app.code2flow.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youtube.com/watch?v=gdJIE9lzNIQ" TargetMode="Externa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8.png"/><Relationship Id="rId5" Type="http://schemas.openxmlformats.org/officeDocument/2006/relationships/image" Target="../media/image29.gif"/><Relationship Id="rId4"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Special:BookSources/0-201-83595-9" TargetMode="External"/><Relationship Id="rId2" Type="http://schemas.openxmlformats.org/officeDocument/2006/relationships/hyperlink" Target="https://en.wikipedia.org/wiki/International_Standard_Book_Numb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stack.nl/~dimitri/doxyge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doxygen.nl/manual.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3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06221"/>
            <a:ext cx="6775450" cy="1814513"/>
          </a:xfrm>
          <a:prstGeom prst="rect">
            <a:avLst/>
          </a:prstGeom>
          <a:blipFill dpi="0" rotWithShape="1">
            <a:blip r:embed="rId5"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413311" y="3501737"/>
            <a:ext cx="8359775" cy="1752600"/>
          </a:xfrm>
        </p:spPr>
        <p:txBody>
          <a:bodyPr>
            <a:normAutofit/>
          </a:bodyPr>
          <a:lstStyle/>
          <a:p>
            <a:pPr algn="ctr" eaLnBrk="1" hangingPunct="1">
              <a:buFont typeface="Wingdings" pitchFamily="2" charset="2"/>
              <a:buNone/>
              <a:defRPr/>
            </a:pPr>
            <a:r>
              <a:rPr lang="en-ZA" sz="3600" dirty="0">
                <a:solidFill>
                  <a:srgbClr val="FF6600"/>
                </a:solidFill>
              </a:rPr>
              <a:t>Lecture 23</a:t>
            </a:r>
          </a:p>
          <a:p>
            <a:pPr algn="ctr">
              <a:buNone/>
              <a:defRPr/>
            </a:pPr>
            <a:r>
              <a:rPr lang="en-ZA" dirty="0">
                <a:solidFill>
                  <a:srgbClr val="FF6600"/>
                </a:solidFill>
              </a:rPr>
              <a:t>HPES Development Process and</a:t>
            </a:r>
            <a:br>
              <a:rPr lang="en-ZA" dirty="0">
                <a:solidFill>
                  <a:srgbClr val="FF6600"/>
                </a:solidFill>
              </a:rPr>
            </a:br>
            <a:r>
              <a:rPr lang="en-ZA" dirty="0">
                <a:solidFill>
                  <a:srgbClr val="FF6600"/>
                </a:solidFill>
              </a:rPr>
              <a:t>Management Aspects</a:t>
            </a:r>
          </a:p>
        </p:txBody>
      </p:sp>
      <p:sp>
        <p:nvSpPr>
          <p:cNvPr id="3076" name="Rectangle 9"/>
          <p:cNvSpPr>
            <a:spLocks noChangeArrowheads="1"/>
          </p:cNvSpPr>
          <p:nvPr/>
        </p:nvSpPr>
        <p:spPr bwMode="auto">
          <a:xfrm>
            <a:off x="1755684" y="5458223"/>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542698" y="1949403"/>
            <a:ext cx="6790256"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6"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4" name="Picture 9">
            <a:extLst>
              <a:ext uri="{FF2B5EF4-FFF2-40B4-BE49-F238E27FC236}">
                <a16:creationId xmlns:a16="http://schemas.microsoft.com/office/drawing/2014/main" id="{40BCFBD4-14B8-43F2-9503-68C3B28CF1E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491624" y="336844"/>
            <a:ext cx="1436688" cy="1416734"/>
          </a:xfrm>
          <a:prstGeom prst="rect">
            <a:avLst/>
          </a:prstGeom>
          <a:noFill/>
          <a:ln w="9525">
            <a:noFill/>
            <a:miter lim="800000"/>
            <a:headEnd/>
            <a:tailEnd/>
          </a:ln>
        </p:spPr>
      </p:pic>
      <p:pic>
        <p:nvPicPr>
          <p:cNvPr id="15" name="Picture 14">
            <a:extLst>
              <a:ext uri="{FF2B5EF4-FFF2-40B4-BE49-F238E27FC236}">
                <a16:creationId xmlns:a16="http://schemas.microsoft.com/office/drawing/2014/main" id="{80FC5D8F-E060-44AF-B117-73FD88ECE5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90068">
            <a:off x="1209710" y="4988987"/>
            <a:ext cx="1129482" cy="1135600"/>
          </a:xfrm>
          <a:prstGeom prst="rect">
            <a:avLst/>
          </a:prstGeom>
        </p:spPr>
      </p:pic>
      <p:sp>
        <p:nvSpPr>
          <p:cNvPr id="16" name="Rectangle 15">
            <a:extLst>
              <a:ext uri="{FF2B5EF4-FFF2-40B4-BE49-F238E27FC236}">
                <a16:creationId xmlns:a16="http://schemas.microsoft.com/office/drawing/2014/main" id="{27CBADBB-E328-4402-BC95-B33BC8E87407}"/>
              </a:ext>
            </a:extLst>
          </p:cNvPr>
          <p:cNvSpPr/>
          <p:nvPr/>
        </p:nvSpPr>
        <p:spPr>
          <a:xfrm>
            <a:off x="198423" y="5066051"/>
            <a:ext cx="1096977" cy="861774"/>
          </a:xfrm>
          <a:prstGeom prst="rect">
            <a:avLst/>
          </a:prstGeom>
        </p:spPr>
        <p:txBody>
          <a:bodyPr wrap="square">
            <a:spAutoFit/>
          </a:bodyPr>
          <a:lstStyle/>
          <a:p>
            <a:pPr algn="ctr"/>
            <a:r>
              <a:rPr lang="en-ZA" sz="1600" i="1" dirty="0" err="1"/>
              <a:t>Spiraling</a:t>
            </a:r>
            <a:r>
              <a:rPr lang="en-ZA" sz="1600" i="1" dirty="0"/>
              <a:t> to</a:t>
            </a:r>
          </a:p>
          <a:p>
            <a:pPr algn="ctr"/>
            <a:r>
              <a:rPr lang="en-ZA" sz="1600" i="1" dirty="0"/>
              <a:t>success</a:t>
            </a:r>
            <a:endParaRPr lang="en-ZA" sz="1600" dirty="0"/>
          </a:p>
        </p:txBody>
      </p:sp>
      <p:pic>
        <p:nvPicPr>
          <p:cNvPr id="17" name="Picture 6" descr="mrhappy.gif">
            <a:extLst>
              <a:ext uri="{FF2B5EF4-FFF2-40B4-BE49-F238E27FC236}">
                <a16:creationId xmlns:a16="http://schemas.microsoft.com/office/drawing/2014/main" id="{D6BDC07F-4A23-4A54-9D16-F948A84B2DB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0876" y="5649695"/>
            <a:ext cx="837351" cy="83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86ACB4B-C5AE-41B0-B2C5-C63119985C40}"/>
              </a:ext>
            </a:extLst>
          </p:cNvPr>
          <p:cNvSpPr/>
          <p:nvPr/>
        </p:nvSpPr>
        <p:spPr>
          <a:xfrm>
            <a:off x="6761007" y="5305936"/>
            <a:ext cx="2275112" cy="1190769"/>
          </a:xfrm>
          <a:prstGeom prst="rect">
            <a:avLst/>
          </a:prstGeom>
          <a:noFill/>
          <a:ln w="12700">
            <a:noFill/>
          </a:ln>
        </p:spPr>
        <p:txBody>
          <a:bodyPr wrap="none">
            <a:prstTxWarp prst="textArchUpPour">
              <a:avLst>
                <a:gd name="adj1" fmla="val 11516041"/>
                <a:gd name="adj2" fmla="val 44648"/>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dirty="0">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towards happy projects</a:t>
            </a:r>
          </a:p>
        </p:txBody>
      </p:sp>
      <p:sp>
        <p:nvSpPr>
          <p:cNvPr id="19" name="TextBox 16">
            <a:extLst>
              <a:ext uri="{FF2B5EF4-FFF2-40B4-BE49-F238E27FC236}">
                <a16:creationId xmlns:a16="http://schemas.microsoft.com/office/drawing/2014/main" id="{559F0C63-B579-4B6C-8507-19DA1A1982AA}"/>
              </a:ext>
            </a:extLst>
          </p:cNvPr>
          <p:cNvSpPr txBox="1">
            <a:spLocks noChangeArrowheads="1"/>
          </p:cNvSpPr>
          <p:nvPr/>
        </p:nvSpPr>
        <p:spPr bwMode="auto">
          <a:xfrm>
            <a:off x="2617520" y="5163745"/>
            <a:ext cx="417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600" b="1" i="1" dirty="0">
                <a:solidFill>
                  <a:schemeClr val="accent5">
                    <a:lumMod val="75000"/>
                  </a:schemeClr>
                </a:solidFill>
              </a:rPr>
              <a:t>* Relates to Martinez, Bond and </a:t>
            </a:r>
            <a:r>
              <a:rPr lang="en-ZA" sz="1600" b="1" i="1" dirty="0" err="1">
                <a:solidFill>
                  <a:schemeClr val="accent5">
                    <a:lumMod val="75000"/>
                  </a:schemeClr>
                </a:solidFill>
              </a:rPr>
              <a:t>Vai</a:t>
            </a:r>
            <a:r>
              <a:rPr lang="en-ZA" sz="1600" b="1" i="1" dirty="0">
                <a:solidFill>
                  <a:schemeClr val="accent5">
                    <a:lumMod val="75000"/>
                  </a:schemeClr>
                </a:solidFill>
              </a:rPr>
              <a:t> </a:t>
            </a:r>
            <a:r>
              <a:rPr lang="en-ZA" sz="1600" b="1" i="1" dirty="0" err="1">
                <a:solidFill>
                  <a:schemeClr val="accent5">
                    <a:lumMod val="75000"/>
                  </a:schemeClr>
                </a:solidFill>
              </a:rPr>
              <a:t>Ch</a:t>
            </a:r>
            <a:r>
              <a:rPr lang="en-ZA" sz="1600" b="1" i="1" dirty="0">
                <a:solidFill>
                  <a:schemeClr val="accent5">
                    <a:lumMod val="75000"/>
                  </a:schemeClr>
                </a:solidFill>
              </a:rPr>
              <a:t> 4.</a:t>
            </a:r>
            <a:endParaRPr lang="en-GB" sz="1600" b="1" i="1" dirty="0">
              <a:solidFill>
                <a:schemeClr val="accent5">
                  <a:lumMod val="75000"/>
                </a:schemeClr>
              </a:solidFill>
            </a:endParaRPr>
          </a:p>
        </p:txBody>
      </p:sp>
      <p:pic>
        <p:nvPicPr>
          <p:cNvPr id="2" name="L28-1">
            <a:hlinkClick r:id="" action="ppaction://media"/>
            <a:extLst>
              <a:ext uri="{FF2B5EF4-FFF2-40B4-BE49-F238E27FC236}">
                <a16:creationId xmlns:a16="http://schemas.microsoft.com/office/drawing/2014/main" id="{6FF3580F-C375-46F4-B226-A0624280FF0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940557" y="6028706"/>
            <a:ext cx="609600" cy="609600"/>
          </a:xfrm>
          <a:prstGeom prst="rect">
            <a:avLst/>
          </a:prstGeom>
        </p:spPr>
      </p:pic>
      <p:sp>
        <p:nvSpPr>
          <p:cNvPr id="20" name="TextBox 19">
            <a:extLst>
              <a:ext uri="{FF2B5EF4-FFF2-40B4-BE49-F238E27FC236}">
                <a16:creationId xmlns:a16="http://schemas.microsoft.com/office/drawing/2014/main" id="{347B210C-C090-8EE0-6D8A-5A2B7E520D3D}"/>
              </a:ext>
            </a:extLst>
          </p:cNvPr>
          <p:cNvSpPr txBox="1"/>
          <p:nvPr/>
        </p:nvSpPr>
        <p:spPr>
          <a:xfrm rot="20246881">
            <a:off x="1087" y="3774667"/>
            <a:ext cx="3151460" cy="523220"/>
          </a:xfrm>
          <a:prstGeom prst="rect">
            <a:avLst/>
          </a:prstGeom>
          <a:solidFill>
            <a:srgbClr val="FFFF00"/>
          </a:solidFill>
        </p:spPr>
        <p:txBody>
          <a:bodyPr wrap="square">
            <a:spAutoFit/>
          </a:bodyPr>
          <a:lstStyle/>
          <a:p>
            <a:r>
              <a:rPr lang="en-US" sz="1400" dirty="0">
                <a:latin typeface="Open Sans" panose="020B0606030504020204" pitchFamily="34" charset="0"/>
              </a:rPr>
              <a:t>Many</a:t>
            </a:r>
            <a:r>
              <a:rPr lang="en-US" sz="1400" b="0" i="0" dirty="0">
                <a:effectLst/>
                <a:latin typeface="Open Sans" panose="020B0606030504020204" pitchFamily="34" charset="0"/>
              </a:rPr>
              <a:t> of these aspects will be removed from 2023 exam syllabus</a:t>
            </a:r>
            <a:endParaRPr lang="en-Z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HPES Management</a:t>
            </a:r>
          </a:p>
        </p:txBody>
      </p:sp>
      <p:sp>
        <p:nvSpPr>
          <p:cNvPr id="3" name="Content Placeholder 2"/>
          <p:cNvSpPr>
            <a:spLocks noGrp="1"/>
          </p:cNvSpPr>
          <p:nvPr>
            <p:ph idx="1"/>
          </p:nvPr>
        </p:nvSpPr>
        <p:spPr>
          <a:xfrm>
            <a:off x="523307" y="1333500"/>
            <a:ext cx="8109920" cy="5041900"/>
          </a:xfrm>
        </p:spPr>
        <p:txBody>
          <a:bodyPr>
            <a:normAutofit fontScale="77500" lnSpcReduction="20000"/>
          </a:bodyPr>
          <a:lstStyle/>
          <a:p>
            <a:r>
              <a:rPr lang="en-ZA" dirty="0"/>
              <a:t>The management of the development must be tailored to meet the </a:t>
            </a:r>
            <a:r>
              <a:rPr lang="en-ZA" dirty="0">
                <a:solidFill>
                  <a:schemeClr val="accent6">
                    <a:lumMod val="75000"/>
                  </a:schemeClr>
                </a:solidFill>
              </a:rPr>
              <a:t>particular technology choices</a:t>
            </a:r>
            <a:r>
              <a:rPr lang="en-ZA" dirty="0"/>
              <a:t>, which could comprise a variety of technologies and tools… </a:t>
            </a:r>
          </a:p>
          <a:p>
            <a:r>
              <a:rPr lang="en-ZA" dirty="0"/>
              <a:t>Each  technology  has  its  own  development  cycle,  cost, technical limitations, and risks. E.g.: </a:t>
            </a:r>
          </a:p>
          <a:p>
            <a:pPr lvl="1"/>
            <a:r>
              <a:rPr lang="en-ZA" dirty="0"/>
              <a:t>Developing a custom ASIC</a:t>
            </a:r>
          </a:p>
          <a:p>
            <a:pPr lvl="2"/>
            <a:r>
              <a:rPr lang="en-ZA" dirty="0"/>
              <a:t>tends to slow down the implementation. </a:t>
            </a:r>
          </a:p>
          <a:p>
            <a:pPr lvl="2"/>
            <a:r>
              <a:rPr lang="en-ZA" dirty="0"/>
              <a:t>Could have high risk (e.g. cannot afford more than one run prior to initial release); </a:t>
            </a:r>
          </a:p>
          <a:p>
            <a:pPr lvl="2"/>
            <a:r>
              <a:rPr lang="en-ZA" dirty="0"/>
              <a:t>Need strategies to mitigate these potential risks (e.g. backup plan of using an FPGA)</a:t>
            </a:r>
          </a:p>
          <a:p>
            <a:pPr lvl="1"/>
            <a:r>
              <a:rPr lang="en-ZA" dirty="0"/>
              <a:t>Programmable processors</a:t>
            </a:r>
          </a:p>
          <a:p>
            <a:pPr lvl="2"/>
            <a:r>
              <a:rPr lang="en-ZA" dirty="0"/>
              <a:t>also have various risks (e.g. licensing tools, what happens if they go out of production).</a:t>
            </a:r>
          </a:p>
        </p:txBody>
      </p:sp>
      <p:pic>
        <p:nvPicPr>
          <p:cNvPr id="7" name="Picture 6">
            <a:extLst>
              <a:ext uri="{FF2B5EF4-FFF2-40B4-BE49-F238E27FC236}">
                <a16:creationId xmlns:a16="http://schemas.microsoft.com/office/drawing/2014/main" id="{2BA62914-46F2-45FE-BC45-B253BAC7D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42332"/>
            <a:ext cx="1463247" cy="1359552"/>
          </a:xfrm>
          <a:prstGeom prst="rect">
            <a:avLst/>
          </a:prstGeom>
        </p:spPr>
      </p:pic>
      <p:sp>
        <p:nvSpPr>
          <p:cNvPr id="8" name="Freeform: Shape 7">
            <a:extLst>
              <a:ext uri="{FF2B5EF4-FFF2-40B4-BE49-F238E27FC236}">
                <a16:creationId xmlns:a16="http://schemas.microsoft.com/office/drawing/2014/main" id="{C3481A0A-81D1-4443-AE8D-CA65A666DCB5}"/>
              </a:ext>
            </a:extLst>
          </p:cNvPr>
          <p:cNvSpPr/>
          <p:nvPr/>
        </p:nvSpPr>
        <p:spPr>
          <a:xfrm>
            <a:off x="646771" y="3267307"/>
            <a:ext cx="1059366" cy="2932771"/>
          </a:xfrm>
          <a:custGeom>
            <a:avLst/>
            <a:gdLst>
              <a:gd name="connsiteX0" fmla="*/ 267629 w 1059366"/>
              <a:gd name="connsiteY0" fmla="*/ 0 h 2932771"/>
              <a:gd name="connsiteX1" fmla="*/ 89209 w 1059366"/>
              <a:gd name="connsiteY1" fmla="*/ 100361 h 2932771"/>
              <a:gd name="connsiteX2" fmla="*/ 0 w 1059366"/>
              <a:gd name="connsiteY2" fmla="*/ 2352908 h 2932771"/>
              <a:gd name="connsiteX3" fmla="*/ 735980 w 1059366"/>
              <a:gd name="connsiteY3" fmla="*/ 2899317 h 2932771"/>
              <a:gd name="connsiteX4" fmla="*/ 1059366 w 1059366"/>
              <a:gd name="connsiteY4" fmla="*/ 2932771 h 2932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366" h="2932771">
                <a:moveTo>
                  <a:pt x="267629" y="0"/>
                </a:moveTo>
                <a:lnTo>
                  <a:pt x="89209" y="100361"/>
                </a:lnTo>
                <a:lnTo>
                  <a:pt x="0" y="2352908"/>
                </a:lnTo>
                <a:lnTo>
                  <a:pt x="735980" y="2899317"/>
                </a:lnTo>
                <a:lnTo>
                  <a:pt x="1059366" y="2932771"/>
                </a:lnTo>
              </a:path>
            </a:pathLst>
          </a:cu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DBE17AE7-B828-46AF-9480-6C36FF14D6F6}"/>
              </a:ext>
            </a:extLst>
          </p:cNvPr>
          <p:cNvSpPr txBox="1"/>
          <p:nvPr/>
        </p:nvSpPr>
        <p:spPr>
          <a:xfrm rot="16391679">
            <a:off x="-192896" y="4457929"/>
            <a:ext cx="1494320" cy="261610"/>
          </a:xfrm>
          <a:prstGeom prst="rect">
            <a:avLst/>
          </a:prstGeom>
          <a:noFill/>
        </p:spPr>
        <p:txBody>
          <a:bodyPr wrap="none" rtlCol="0">
            <a:spAutoFit/>
          </a:bodyPr>
          <a:lstStyle/>
          <a:p>
            <a:r>
              <a:rPr lang="en-ZA" sz="1100" dirty="0">
                <a:solidFill>
                  <a:schemeClr val="tx1">
                    <a:lumMod val="65000"/>
                    <a:lumOff val="35000"/>
                  </a:schemeClr>
                </a:solidFill>
              </a:rPr>
              <a:t>Some thinking points</a:t>
            </a:r>
          </a:p>
        </p:txBody>
      </p:sp>
      <p:pic>
        <p:nvPicPr>
          <p:cNvPr id="11" name="L28-10">
            <a:hlinkClick r:id="" action="ppaction://media"/>
            <a:extLst>
              <a:ext uri="{FF2B5EF4-FFF2-40B4-BE49-F238E27FC236}">
                <a16:creationId xmlns:a16="http://schemas.microsoft.com/office/drawing/2014/main" id="{B0F4E674-EA42-436B-AE01-1B2BB9DB73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92429" y="5895278"/>
            <a:ext cx="609600" cy="609600"/>
          </a:xfrm>
          <a:prstGeom prst="rect">
            <a:avLst/>
          </a:prstGeom>
        </p:spPr>
      </p:pic>
    </p:spTree>
    <p:extLst>
      <p:ext uri="{BB962C8B-B14F-4D97-AF65-F5344CB8AC3E}">
        <p14:creationId xmlns:p14="http://schemas.microsoft.com/office/powerpoint/2010/main" val="32375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5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HPES Development Process</a:t>
            </a:r>
          </a:p>
        </p:txBody>
      </p:sp>
      <p:sp>
        <p:nvSpPr>
          <p:cNvPr id="5" name="Text Placeholder 4"/>
          <p:cNvSpPr>
            <a:spLocks noGrp="1"/>
          </p:cNvSpPr>
          <p:nvPr>
            <p:ph type="body" idx="1"/>
          </p:nvPr>
        </p:nvSpPr>
        <p:spPr/>
        <p:txBody>
          <a:bodyPr/>
          <a:lstStyle/>
          <a:p>
            <a:r>
              <a:rPr lang="en-ZA" dirty="0"/>
              <a:t>EEE4120F</a:t>
            </a:r>
          </a:p>
        </p:txBody>
      </p:sp>
      <p:pic>
        <p:nvPicPr>
          <p:cNvPr id="3" name="L28-11">
            <a:hlinkClick r:id="" action="ppaction://media"/>
            <a:extLst>
              <a:ext uri="{FF2B5EF4-FFF2-40B4-BE49-F238E27FC236}">
                <a16:creationId xmlns:a16="http://schemas.microsoft.com/office/drawing/2014/main" id="{3C2C126A-221F-435A-8E5E-7D48D29155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075" y="6053138"/>
            <a:ext cx="609600" cy="609600"/>
          </a:xfrm>
          <a:prstGeom prst="rect">
            <a:avLst/>
          </a:prstGeom>
        </p:spPr>
      </p:pic>
    </p:spTree>
    <p:extLst>
      <p:ext uri="{BB962C8B-B14F-4D97-AF65-F5344CB8AC3E}">
        <p14:creationId xmlns:p14="http://schemas.microsoft.com/office/powerpoint/2010/main" val="38963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HPES Process Model</a:t>
            </a:r>
          </a:p>
        </p:txBody>
      </p:sp>
      <p:sp>
        <p:nvSpPr>
          <p:cNvPr id="3" name="Content Placeholder 2"/>
          <p:cNvSpPr>
            <a:spLocks noGrp="1"/>
          </p:cNvSpPr>
          <p:nvPr>
            <p:ph idx="1"/>
          </p:nvPr>
        </p:nvSpPr>
        <p:spPr>
          <a:xfrm>
            <a:off x="729785" y="1595620"/>
            <a:ext cx="7697635" cy="5001480"/>
          </a:xfrm>
        </p:spPr>
        <p:txBody>
          <a:bodyPr>
            <a:normAutofit fontScale="85000" lnSpcReduction="10000"/>
          </a:bodyPr>
          <a:lstStyle/>
          <a:p>
            <a:r>
              <a:rPr lang="en-ZA" dirty="0"/>
              <a:t>Commonly planned broadly with the waterfall model in mind to cover all needed steps</a:t>
            </a:r>
          </a:p>
          <a:p>
            <a:r>
              <a:rPr lang="en-ZA" dirty="0"/>
              <a:t>Relevant to both the</a:t>
            </a:r>
            <a:br>
              <a:rPr lang="en-ZA" dirty="0"/>
            </a:br>
            <a:r>
              <a:rPr lang="en-ZA" dirty="0"/>
              <a:t>software and hardware</a:t>
            </a:r>
            <a:br>
              <a:rPr lang="en-ZA" dirty="0"/>
            </a:br>
            <a:r>
              <a:rPr lang="en-ZA" dirty="0"/>
              <a:t>aspects of the system</a:t>
            </a:r>
          </a:p>
          <a:p>
            <a:r>
              <a:rPr lang="en-ZA" dirty="0"/>
              <a:t>In practice</a:t>
            </a:r>
          </a:p>
          <a:p>
            <a:pPr lvl="1"/>
            <a:r>
              <a:rPr lang="en-ZA" dirty="0"/>
              <a:t>The </a:t>
            </a:r>
            <a:r>
              <a:rPr lang="en-ZA" dirty="0">
                <a:solidFill>
                  <a:srgbClr val="FF0000"/>
                </a:solidFill>
              </a:rPr>
              <a:t>spiral model</a:t>
            </a:r>
            <a:r>
              <a:rPr lang="en-ZA" dirty="0"/>
              <a:t> provides a </a:t>
            </a:r>
            <a:br>
              <a:rPr lang="en-ZA" dirty="0"/>
            </a:br>
            <a:r>
              <a:rPr lang="en-ZA" dirty="0"/>
              <a:t>better guide to HPES projects</a:t>
            </a:r>
            <a:br>
              <a:rPr lang="en-ZA" dirty="0"/>
            </a:br>
            <a:r>
              <a:rPr lang="en-ZA" dirty="0"/>
              <a:t>overall, with the waterfall</a:t>
            </a:r>
            <a:br>
              <a:rPr lang="en-ZA" dirty="0"/>
            </a:br>
            <a:r>
              <a:rPr lang="en-ZA" dirty="0"/>
              <a:t>model being applicable to</a:t>
            </a:r>
            <a:br>
              <a:rPr lang="en-ZA" dirty="0"/>
            </a:br>
            <a:r>
              <a:rPr lang="en-ZA" dirty="0">
                <a:solidFill>
                  <a:srgbClr val="FF0000"/>
                </a:solidFill>
              </a:rPr>
              <a:t>iterations of HW/SW</a:t>
            </a:r>
            <a:br>
              <a:rPr lang="en-ZA" dirty="0">
                <a:solidFill>
                  <a:srgbClr val="FF0000"/>
                </a:solidFill>
              </a:rPr>
            </a:br>
            <a:r>
              <a:rPr lang="en-ZA" dirty="0">
                <a:solidFill>
                  <a:srgbClr val="FF0000"/>
                </a:solidFill>
              </a:rPr>
              <a:t>development</a:t>
            </a:r>
            <a:r>
              <a:rPr lang="en-ZA" dirty="0"/>
              <a:t> within cycles</a:t>
            </a:r>
            <a:br>
              <a:rPr lang="en-ZA" dirty="0"/>
            </a:br>
            <a:r>
              <a:rPr lang="en-ZA" dirty="0"/>
              <a:t>of the spiral model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797" y="2868207"/>
            <a:ext cx="3145103" cy="3137221"/>
          </a:xfrm>
          <a:prstGeom prst="rect">
            <a:avLst/>
          </a:prstGeom>
        </p:spPr>
      </p:pic>
      <p:sp>
        <p:nvSpPr>
          <p:cNvPr id="6" name="TextBox 5"/>
          <p:cNvSpPr txBox="1"/>
          <p:nvPr/>
        </p:nvSpPr>
        <p:spPr>
          <a:xfrm>
            <a:off x="5847108" y="6012325"/>
            <a:ext cx="2839692" cy="584775"/>
          </a:xfrm>
          <a:prstGeom prst="rect">
            <a:avLst/>
          </a:prstGeom>
          <a:noFill/>
        </p:spPr>
        <p:txBody>
          <a:bodyPr wrap="square" rtlCol="0">
            <a:spAutoFit/>
          </a:bodyPr>
          <a:lstStyle/>
          <a:p>
            <a:r>
              <a:rPr lang="en-ZA" sz="1600" dirty="0"/>
              <a:t>Classic representation of the Waterfall model </a:t>
            </a:r>
          </a:p>
        </p:txBody>
      </p:sp>
    </p:spTree>
    <p:extLst>
      <p:ext uri="{BB962C8B-B14F-4D97-AF65-F5344CB8AC3E}">
        <p14:creationId xmlns:p14="http://schemas.microsoft.com/office/powerpoint/2010/main" val="316760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116745"/>
            <a:ext cx="7698306" cy="974114"/>
          </a:xfrm>
        </p:spPr>
        <p:txBody>
          <a:bodyPr>
            <a:normAutofit/>
          </a:bodyPr>
          <a:lstStyle/>
          <a:p>
            <a:pPr>
              <a:defRPr/>
            </a:pPr>
            <a:r>
              <a:rPr lang="en-ZA" dirty="0"/>
              <a:t>Spiral Model: the natural way</a:t>
            </a:r>
            <a:endParaRPr lang="en-GB" dirty="0"/>
          </a:p>
        </p:txBody>
      </p:sp>
      <p:sp>
        <p:nvSpPr>
          <p:cNvPr id="3" name="Content Placeholder 2"/>
          <p:cNvSpPr>
            <a:spLocks noGrp="1"/>
          </p:cNvSpPr>
          <p:nvPr>
            <p:ph idx="1"/>
          </p:nvPr>
        </p:nvSpPr>
        <p:spPr>
          <a:xfrm>
            <a:off x="331856" y="1223214"/>
            <a:ext cx="8553450" cy="4191000"/>
          </a:xfrm>
        </p:spPr>
        <p:txBody>
          <a:bodyPr>
            <a:normAutofit/>
          </a:bodyPr>
          <a:lstStyle/>
          <a:p>
            <a:pPr>
              <a:defRPr/>
            </a:pPr>
            <a:r>
              <a:rPr lang="en-ZA" sz="2800" dirty="0"/>
              <a:t>As per general development projects, HPES, Reconfigurable and High-performance computing systems tend to follow the Spiral Model (</a:t>
            </a:r>
            <a:r>
              <a:rPr lang="en-ZA" sz="2800" dirty="0" err="1"/>
              <a:t>Bloehm</a:t>
            </a:r>
            <a:r>
              <a:rPr lang="en-ZA" sz="2800" dirty="0"/>
              <a:t> 1988) with phases of…</a:t>
            </a:r>
          </a:p>
        </p:txBody>
      </p:sp>
      <p:sp>
        <p:nvSpPr>
          <p:cNvPr id="6148" name="Rectangle 59"/>
          <p:cNvSpPr>
            <a:spLocks noChangeArrowheads="1"/>
          </p:cNvSpPr>
          <p:nvPr/>
        </p:nvSpPr>
        <p:spPr bwMode="auto">
          <a:xfrm>
            <a:off x="6647417" y="3197093"/>
            <a:ext cx="23225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Main phases</a:t>
            </a:r>
          </a:p>
          <a:p>
            <a:r>
              <a:rPr lang="en-ZA" dirty="0"/>
              <a:t>of development</a:t>
            </a:r>
          </a:p>
          <a:p>
            <a:r>
              <a:rPr lang="en-ZA" dirty="0"/>
              <a:t>(usually starts with</a:t>
            </a:r>
          </a:p>
          <a:p>
            <a:r>
              <a:rPr lang="en-ZA" dirty="0"/>
              <a:t>requirements; the</a:t>
            </a:r>
          </a:p>
          <a:p>
            <a:r>
              <a:rPr lang="en-ZA" dirty="0"/>
              <a:t>subsequent iterations start with a requirements review and deciding what next to do.)</a:t>
            </a:r>
            <a:endParaRPr lang="en-GB" dirty="0"/>
          </a:p>
        </p:txBody>
      </p:sp>
      <p:sp>
        <p:nvSpPr>
          <p:cNvPr id="6149" name="Rectangle 60"/>
          <p:cNvSpPr>
            <a:spLocks noChangeArrowheads="1"/>
          </p:cNvSpPr>
          <p:nvPr/>
        </p:nvSpPr>
        <p:spPr bwMode="auto">
          <a:xfrm>
            <a:off x="331856" y="3663544"/>
            <a:ext cx="2752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Starting small (i.e. </a:t>
            </a:r>
            <a:r>
              <a:rPr lang="en-ZA" dirty="0">
                <a:solidFill>
                  <a:srgbClr val="FF0000"/>
                </a:solidFill>
              </a:rPr>
              <a:t>start from centre of spiral</a:t>
            </a:r>
            <a:r>
              <a:rPr lang="en-ZA" dirty="0"/>
              <a:t> </a:t>
            </a:r>
            <a:r>
              <a:rPr lang="en-GB" dirty="0"/>
              <a:t>and expand out) with little risk. Adding features and mitigating risk with each additional iteration.</a:t>
            </a:r>
            <a:endParaRPr lang="en-ZA" dirty="0"/>
          </a:p>
        </p:txBody>
      </p:sp>
      <p:grpSp>
        <p:nvGrpSpPr>
          <p:cNvPr id="6150" name="Group 31"/>
          <p:cNvGrpSpPr>
            <a:grpSpLocks/>
          </p:cNvGrpSpPr>
          <p:nvPr/>
        </p:nvGrpSpPr>
        <p:grpSpPr bwMode="auto">
          <a:xfrm>
            <a:off x="2760388" y="3033302"/>
            <a:ext cx="4516711" cy="3462337"/>
            <a:chOff x="2919412" y="3271838"/>
            <a:chExt cx="4516711" cy="3462337"/>
          </a:xfrm>
        </p:grpSpPr>
        <p:sp>
          <p:nvSpPr>
            <p:cNvPr id="4" name="Rectangle 3"/>
            <p:cNvSpPr/>
            <p:nvPr/>
          </p:nvSpPr>
          <p:spPr bwMode="auto">
            <a:xfrm>
              <a:off x="3225800" y="3271838"/>
              <a:ext cx="1751013" cy="1450975"/>
            </a:xfrm>
            <a:prstGeom prst="rect">
              <a:avLst/>
            </a:prstGeom>
            <a:solidFill>
              <a:srgbClr val="66FFFF"/>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5" name="Rectangle 4"/>
            <p:cNvSpPr/>
            <p:nvPr/>
          </p:nvSpPr>
          <p:spPr bwMode="auto">
            <a:xfrm>
              <a:off x="4989513" y="3271838"/>
              <a:ext cx="1751012" cy="1450975"/>
            </a:xfrm>
            <a:prstGeom prst="rect">
              <a:avLst/>
            </a:prstGeom>
            <a:solidFill>
              <a:schemeClr val="accent4">
                <a:lumMod val="60000"/>
                <a:lumOff val="4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6" name="Rectangle 5"/>
            <p:cNvSpPr/>
            <p:nvPr/>
          </p:nvSpPr>
          <p:spPr bwMode="auto">
            <a:xfrm>
              <a:off x="3225800" y="4722813"/>
              <a:ext cx="1751013" cy="1449387"/>
            </a:xfrm>
            <a:prstGeom prst="rect">
              <a:avLst/>
            </a:prstGeom>
            <a:solidFill>
              <a:schemeClr val="tx2">
                <a:lumMod val="40000"/>
                <a:lumOff val="6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7" name="Rectangle 6"/>
            <p:cNvSpPr/>
            <p:nvPr/>
          </p:nvSpPr>
          <p:spPr bwMode="auto">
            <a:xfrm>
              <a:off x="4989513" y="4722813"/>
              <a:ext cx="1751012" cy="1449387"/>
            </a:xfrm>
            <a:prstGeom prst="rect">
              <a:avLst/>
            </a:prstGeom>
            <a:solidFill>
              <a:srgbClr val="FFBDFF"/>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6156" name="Rectangle 7"/>
            <p:cNvSpPr>
              <a:spLocks noChangeArrowheads="1"/>
            </p:cNvSpPr>
            <p:nvPr/>
          </p:nvSpPr>
          <p:spPr bwMode="auto">
            <a:xfrm>
              <a:off x="3652838" y="37861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Review</a:t>
              </a:r>
              <a:endParaRPr lang="en-GB">
                <a:solidFill>
                  <a:srgbClr val="1C1C1C"/>
                </a:solidFill>
              </a:endParaRPr>
            </a:p>
          </p:txBody>
        </p:sp>
        <p:sp>
          <p:nvSpPr>
            <p:cNvPr id="6157" name="Rectangle 8"/>
            <p:cNvSpPr>
              <a:spLocks noChangeArrowheads="1"/>
            </p:cNvSpPr>
            <p:nvPr/>
          </p:nvSpPr>
          <p:spPr bwMode="auto">
            <a:xfrm>
              <a:off x="4984750" y="5094288"/>
              <a:ext cx="182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Design and</a:t>
              </a:r>
            </a:p>
            <a:p>
              <a:pPr algn="ctr"/>
              <a:r>
                <a:rPr lang="en-ZA">
                  <a:solidFill>
                    <a:srgbClr val="1C1C1C"/>
                  </a:solidFill>
                </a:rPr>
                <a:t>Implementation</a:t>
              </a:r>
              <a:endParaRPr lang="en-GB">
                <a:solidFill>
                  <a:srgbClr val="1C1C1C"/>
                </a:solidFill>
              </a:endParaRPr>
            </a:p>
          </p:txBody>
        </p:sp>
        <p:sp>
          <p:nvSpPr>
            <p:cNvPr id="6158" name="Rectangle 9"/>
            <p:cNvSpPr>
              <a:spLocks noChangeArrowheads="1"/>
            </p:cNvSpPr>
            <p:nvPr/>
          </p:nvSpPr>
          <p:spPr bwMode="auto">
            <a:xfrm>
              <a:off x="3405188" y="5048250"/>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Testing /</a:t>
              </a:r>
            </a:p>
            <a:p>
              <a:pPr algn="ctr"/>
              <a:r>
                <a:rPr lang="en-ZA">
                  <a:solidFill>
                    <a:srgbClr val="1C1C1C"/>
                  </a:solidFill>
                </a:rPr>
                <a:t>Release /</a:t>
              </a:r>
            </a:p>
            <a:p>
              <a:pPr algn="ctr"/>
              <a:r>
                <a:rPr lang="en-ZA">
                  <a:solidFill>
                    <a:srgbClr val="1C1C1C"/>
                  </a:solidFill>
                </a:rPr>
                <a:t>Planning</a:t>
              </a:r>
              <a:endParaRPr lang="en-GB">
                <a:solidFill>
                  <a:srgbClr val="1C1C1C"/>
                </a:solidFill>
              </a:endParaRPr>
            </a:p>
          </p:txBody>
        </p:sp>
        <p:sp>
          <p:nvSpPr>
            <p:cNvPr id="6159" name="Rectangle 10"/>
            <p:cNvSpPr>
              <a:spLocks noChangeArrowheads="1"/>
            </p:cNvSpPr>
            <p:nvPr/>
          </p:nvSpPr>
          <p:spPr bwMode="auto">
            <a:xfrm>
              <a:off x="5364163" y="379412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Analysis</a:t>
              </a:r>
              <a:endParaRPr lang="en-GB">
                <a:solidFill>
                  <a:srgbClr val="1C1C1C"/>
                </a:solidFill>
              </a:endParaRPr>
            </a:p>
          </p:txBody>
        </p:sp>
        <p:grpSp>
          <p:nvGrpSpPr>
            <p:cNvPr id="6160" name="Group 58"/>
            <p:cNvGrpSpPr>
              <a:grpSpLocks/>
            </p:cNvGrpSpPr>
            <p:nvPr/>
          </p:nvGrpSpPr>
          <p:grpSpPr bwMode="auto">
            <a:xfrm rot="-10580416">
              <a:off x="3810000" y="3421063"/>
              <a:ext cx="2560638" cy="3313112"/>
              <a:chOff x="3579228" y="2996965"/>
              <a:chExt cx="2560320" cy="3312798"/>
            </a:xfrm>
          </p:grpSpPr>
          <p:pic>
            <p:nvPicPr>
              <p:cNvPr id="6162" name="Picture 11" descr="spir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627672">
                <a:off x="3579228" y="2996965"/>
                <a:ext cx="2560320" cy="331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bwMode="auto">
              <a:xfrm rot="10800000">
                <a:off x="5354450" y="3442595"/>
                <a:ext cx="139683" cy="17461"/>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5" name="Straight Arrow Connector 14"/>
              <p:cNvCxnSpPr/>
              <p:nvPr/>
            </p:nvCxnSpPr>
            <p:spPr bwMode="auto">
              <a:xfrm rot="10800000" flipV="1">
                <a:off x="4277614" y="3656846"/>
                <a:ext cx="122222" cy="85717"/>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7" name="Straight Arrow Connector 16"/>
              <p:cNvCxnSpPr/>
              <p:nvPr/>
            </p:nvCxnSpPr>
            <p:spPr bwMode="auto">
              <a:xfrm rot="5400000">
                <a:off x="3685622" y="4640611"/>
                <a:ext cx="111114" cy="2381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9" name="Straight Arrow Connector 18"/>
              <p:cNvCxnSpPr/>
              <p:nvPr/>
            </p:nvCxnSpPr>
            <p:spPr bwMode="auto">
              <a:xfrm rot="16200000" flipH="1">
                <a:off x="3923636" y="5502609"/>
                <a:ext cx="61907" cy="49206"/>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1" name="Straight Arrow Connector 20"/>
              <p:cNvCxnSpPr/>
              <p:nvPr/>
            </p:nvCxnSpPr>
            <p:spPr bwMode="auto">
              <a:xfrm>
                <a:off x="4830539" y="6000908"/>
                <a:ext cx="73016" cy="634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3" name="Straight Arrow Connector 22"/>
              <p:cNvCxnSpPr/>
              <p:nvPr/>
            </p:nvCxnSpPr>
            <p:spPr bwMode="auto">
              <a:xfrm flipV="1">
                <a:off x="5255978" y="5873316"/>
                <a:ext cx="79365" cy="3650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5" name="Straight Arrow Connector 24"/>
              <p:cNvCxnSpPr/>
              <p:nvPr/>
            </p:nvCxnSpPr>
            <p:spPr bwMode="auto">
              <a:xfrm rot="5400000" flipH="1" flipV="1">
                <a:off x="5725395" y="5298500"/>
                <a:ext cx="79367" cy="2381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8" name="Straight Arrow Connector 27"/>
              <p:cNvCxnSpPr/>
              <p:nvPr/>
            </p:nvCxnSpPr>
            <p:spPr bwMode="auto">
              <a:xfrm rot="16200000" flipV="1">
                <a:off x="5684958" y="4787534"/>
                <a:ext cx="73018" cy="301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1" name="Straight Arrow Connector 30"/>
              <p:cNvCxnSpPr/>
              <p:nvPr/>
            </p:nvCxnSpPr>
            <p:spPr bwMode="auto">
              <a:xfrm rot="10800000">
                <a:off x="5390583" y="4437759"/>
                <a:ext cx="85714" cy="5397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3" name="Straight Arrow Connector 32"/>
              <p:cNvCxnSpPr/>
              <p:nvPr/>
            </p:nvCxnSpPr>
            <p:spPr bwMode="auto">
              <a:xfrm rot="10800000" flipV="1">
                <a:off x="4711883" y="4425895"/>
                <a:ext cx="73016" cy="428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6" name="Straight Arrow Connector 35"/>
              <p:cNvCxnSpPr/>
              <p:nvPr/>
            </p:nvCxnSpPr>
            <p:spPr bwMode="auto">
              <a:xfrm>
                <a:off x="4634844" y="5303868"/>
                <a:ext cx="79365" cy="555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8" name="Straight Arrow Connector 37"/>
              <p:cNvCxnSpPr/>
              <p:nvPr/>
            </p:nvCxnSpPr>
            <p:spPr bwMode="auto">
              <a:xfrm flipV="1">
                <a:off x="5154475" y="5269249"/>
                <a:ext cx="73016" cy="6031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40" name="Straight Arrow Connector 39"/>
              <p:cNvCxnSpPr/>
              <p:nvPr/>
            </p:nvCxnSpPr>
            <p:spPr bwMode="auto">
              <a:xfrm rot="10800000">
                <a:off x="5188004" y="4801207"/>
                <a:ext cx="68255" cy="555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42" name="Straight Arrow Connector 41"/>
              <p:cNvCxnSpPr/>
              <p:nvPr/>
            </p:nvCxnSpPr>
            <p:spPr bwMode="auto">
              <a:xfrm rot="10800000" flipV="1">
                <a:off x="4804835" y="4773086"/>
                <a:ext cx="73016" cy="6666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grpSp>
        <p:sp>
          <p:nvSpPr>
            <p:cNvPr id="6161" name="Rectangle 61"/>
            <p:cNvSpPr>
              <a:spLocks noChangeArrowheads="1"/>
            </p:cNvSpPr>
            <p:nvPr/>
          </p:nvSpPr>
          <p:spPr bwMode="auto">
            <a:xfrm>
              <a:off x="2919412" y="6199188"/>
              <a:ext cx="4516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t>A spiral* model overview of development</a:t>
              </a:r>
            </a:p>
          </p:txBody>
        </p:sp>
      </p:grpSp>
      <p:sp>
        <p:nvSpPr>
          <p:cNvPr id="6151" name="Rectangle 62"/>
          <p:cNvSpPr>
            <a:spLocks noChangeArrowheads="1"/>
          </p:cNvSpPr>
          <p:nvPr/>
        </p:nvSpPr>
        <p:spPr bwMode="auto">
          <a:xfrm>
            <a:off x="204901" y="6452198"/>
            <a:ext cx="8304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t>* B. W. Boehm, “A spiral model of software development and enhancement,” </a:t>
            </a:r>
            <a:r>
              <a:rPr lang="en-US" sz="1100" i="1" dirty="0"/>
              <a:t>Computer, vol. 21, pp. 61-72, 1988.</a:t>
            </a:r>
            <a:endParaRPr lang="en-GB"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075"/>
            <a:ext cx="8385175" cy="914400"/>
          </a:xfrm>
        </p:spPr>
        <p:txBody>
          <a:bodyPr/>
          <a:lstStyle/>
          <a:p>
            <a:pPr>
              <a:defRPr/>
            </a:pPr>
            <a:r>
              <a:rPr lang="en-ZA" dirty="0"/>
              <a:t>Spiral model </a:t>
            </a:r>
            <a:r>
              <a:rPr lang="en-ZA" sz="3600" dirty="0"/>
              <a:t>(Boehm, 1988)</a:t>
            </a:r>
            <a:endParaRPr lang="en-GB" sz="3600" dirty="0"/>
          </a:p>
        </p:txBody>
      </p:sp>
      <p:sp>
        <p:nvSpPr>
          <p:cNvPr id="7172" name="TextBox 5"/>
          <p:cNvSpPr txBox="1">
            <a:spLocks noChangeArrowheads="1"/>
          </p:cNvSpPr>
          <p:nvPr/>
        </p:nvSpPr>
        <p:spPr bwMode="auto">
          <a:xfrm>
            <a:off x="0" y="6637338"/>
            <a:ext cx="8485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200" i="1" dirty="0"/>
              <a:t>See discussion in Martinez, Bond and </a:t>
            </a:r>
            <a:r>
              <a:rPr lang="en-ZA" sz="1200" i="1" dirty="0" err="1"/>
              <a:t>Vai</a:t>
            </a:r>
            <a:r>
              <a:rPr lang="en-ZA" sz="1200" i="1" dirty="0"/>
              <a:t>, 2008, “High Performance Embedded Computing Handbook”, CSC Press, </a:t>
            </a:r>
            <a:r>
              <a:rPr lang="en-ZA" sz="1200" i="1" dirty="0" err="1"/>
              <a:t>pg</a:t>
            </a:r>
            <a:r>
              <a:rPr lang="en-ZA" sz="1200" i="1" dirty="0"/>
              <a:t> 43.</a:t>
            </a:r>
            <a:endParaRPr lang="en-GB" sz="1200" i="1" dirty="0"/>
          </a:p>
        </p:txBody>
      </p:sp>
      <p:sp>
        <p:nvSpPr>
          <p:cNvPr id="5" name="TextBox 5"/>
          <p:cNvSpPr txBox="1">
            <a:spLocks noChangeArrowheads="1"/>
          </p:cNvSpPr>
          <p:nvPr/>
        </p:nvSpPr>
        <p:spPr bwMode="auto">
          <a:xfrm>
            <a:off x="395112" y="6360584"/>
            <a:ext cx="2759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200" i="1" dirty="0"/>
              <a:t>Image from Wikipedia open commons</a:t>
            </a:r>
            <a:endParaRPr lang="en-GB" sz="12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05" y="854922"/>
            <a:ext cx="6413184" cy="5494607"/>
          </a:xfrm>
          <a:prstGeom prst="rect">
            <a:avLst/>
          </a:prstGeom>
        </p:spPr>
      </p:pic>
      <p:sp>
        <p:nvSpPr>
          <p:cNvPr id="6" name="Rectangle 60"/>
          <p:cNvSpPr>
            <a:spLocks noChangeArrowheads="1"/>
          </p:cNvSpPr>
          <p:nvPr/>
        </p:nvSpPr>
        <p:spPr bwMode="auto">
          <a:xfrm>
            <a:off x="7269369" y="900627"/>
            <a:ext cx="1695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t>More detailed classic model.</a:t>
            </a:r>
          </a:p>
        </p:txBody>
      </p:sp>
      <p:sp>
        <p:nvSpPr>
          <p:cNvPr id="7" name="Rectangle 60"/>
          <p:cNvSpPr>
            <a:spLocks noChangeArrowheads="1"/>
          </p:cNvSpPr>
          <p:nvPr/>
        </p:nvSpPr>
        <p:spPr bwMode="auto">
          <a:xfrm>
            <a:off x="7269369" y="4895986"/>
            <a:ext cx="18746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i="1" dirty="0"/>
              <a:t>When does it end?</a:t>
            </a:r>
          </a:p>
        </p:txBody>
      </p:sp>
      <p:sp>
        <p:nvSpPr>
          <p:cNvPr id="3" name="Rectangle 2"/>
          <p:cNvSpPr/>
          <p:nvPr/>
        </p:nvSpPr>
        <p:spPr>
          <a:xfrm>
            <a:off x="7269369" y="2228671"/>
            <a:ext cx="1695727" cy="1815882"/>
          </a:xfrm>
          <a:prstGeom prst="rect">
            <a:avLst/>
          </a:prstGeom>
        </p:spPr>
        <p:txBody>
          <a:bodyPr wrap="square">
            <a:spAutoFit/>
          </a:bodyPr>
          <a:lstStyle/>
          <a:p>
            <a:r>
              <a:rPr lang="en-ZA" sz="1600" dirty="0"/>
              <a:t>Each cycle begins with the identification of the </a:t>
            </a:r>
            <a:r>
              <a:rPr lang="en-ZA" sz="1600" u="sng" dirty="0"/>
              <a:t>objective</a:t>
            </a:r>
            <a:r>
              <a:rPr lang="en-ZA" sz="1600" dirty="0"/>
              <a:t> of the portion of the product </a:t>
            </a:r>
          </a:p>
          <a:p>
            <a:r>
              <a:rPr lang="en-ZA" sz="1600" dirty="0"/>
              <a:t>to be elaborated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0068">
            <a:off x="7466880" y="4450288"/>
            <a:ext cx="1129482" cy="1135600"/>
          </a:xfrm>
          <a:prstGeom prst="rect">
            <a:avLst/>
          </a:prstGeom>
        </p:spPr>
      </p:pic>
      <p:sp>
        <p:nvSpPr>
          <p:cNvPr id="3" name="Title 2"/>
          <p:cNvSpPr>
            <a:spLocks noGrp="1"/>
          </p:cNvSpPr>
          <p:nvPr>
            <p:ph type="title"/>
          </p:nvPr>
        </p:nvSpPr>
        <p:spPr/>
        <p:txBody>
          <a:bodyPr>
            <a:normAutofit fontScale="90000"/>
          </a:bodyPr>
          <a:lstStyle/>
          <a:p>
            <a:r>
              <a:rPr lang="en-ZA" dirty="0"/>
              <a:t>HPES System Objectives</a:t>
            </a:r>
          </a:p>
        </p:txBody>
      </p:sp>
      <p:sp>
        <p:nvSpPr>
          <p:cNvPr id="4" name="Content Placeholder 3"/>
          <p:cNvSpPr>
            <a:spLocks noGrp="1"/>
          </p:cNvSpPr>
          <p:nvPr>
            <p:ph idx="1"/>
          </p:nvPr>
        </p:nvSpPr>
        <p:spPr>
          <a:xfrm>
            <a:off x="729785" y="1168400"/>
            <a:ext cx="7697635" cy="5435600"/>
          </a:xfrm>
        </p:spPr>
        <p:txBody>
          <a:bodyPr>
            <a:normAutofit fontScale="70000" lnSpcReduction="20000"/>
          </a:bodyPr>
          <a:lstStyle/>
          <a:p>
            <a:r>
              <a:rPr lang="en-ZA" dirty="0">
                <a:solidFill>
                  <a:srgbClr val="FF0000"/>
                </a:solidFill>
              </a:rPr>
              <a:t>Objectives of each cycle </a:t>
            </a:r>
            <a:endParaRPr lang="en-ZA" dirty="0"/>
          </a:p>
          <a:p>
            <a:pPr lvl="1"/>
            <a:r>
              <a:rPr lang="en-ZA" dirty="0"/>
              <a:t>specified in terms of the overall system into which the computing resource/processing is to be incorporated</a:t>
            </a:r>
          </a:p>
          <a:p>
            <a:r>
              <a:rPr lang="en-ZA" dirty="0"/>
              <a:t>In early stages of the process</a:t>
            </a:r>
          </a:p>
          <a:p>
            <a:pPr lvl="1"/>
            <a:r>
              <a:rPr lang="en-ZA" dirty="0"/>
              <a:t>System objectives are usually more in terms of</a:t>
            </a:r>
            <a:br>
              <a:rPr lang="en-ZA" dirty="0"/>
            </a:br>
            <a:r>
              <a:rPr lang="en-ZA" dirty="0">
                <a:solidFill>
                  <a:srgbClr val="FF0000"/>
                </a:solidFill>
              </a:rPr>
              <a:t>algorithms and processing needed</a:t>
            </a:r>
            <a:r>
              <a:rPr lang="en-ZA" dirty="0"/>
              <a:t> (see next slide).</a:t>
            </a:r>
          </a:p>
          <a:p>
            <a:r>
              <a:rPr lang="en-ZA" dirty="0"/>
              <a:t>Subsequent stages (after a few iterations)</a:t>
            </a:r>
          </a:p>
          <a:p>
            <a:pPr lvl="1"/>
            <a:r>
              <a:rPr lang="en-ZA" dirty="0"/>
              <a:t>More </a:t>
            </a:r>
            <a:r>
              <a:rPr lang="en-ZA" dirty="0">
                <a:solidFill>
                  <a:srgbClr val="FF0000"/>
                </a:solidFill>
              </a:rPr>
              <a:t>high-level design</a:t>
            </a:r>
            <a:r>
              <a:rPr lang="en-ZA" dirty="0"/>
              <a:t> and experimental </a:t>
            </a:r>
            <a:r>
              <a:rPr lang="en-ZA" dirty="0">
                <a:solidFill>
                  <a:srgbClr val="FF0000"/>
                </a:solidFill>
              </a:rPr>
              <a:t>rapid prototyping</a:t>
            </a:r>
            <a:r>
              <a:rPr lang="en-ZA" dirty="0"/>
              <a:t> of subsystems (e.g. writing a rough C routine version of a decided upon algorithm to evaluate its performance) </a:t>
            </a:r>
          </a:p>
          <a:p>
            <a:r>
              <a:rPr lang="en-ZA" dirty="0"/>
              <a:t>Later stages (after a good understanding of processing needs and algorithms to use)</a:t>
            </a:r>
          </a:p>
          <a:p>
            <a:pPr lvl="1"/>
            <a:r>
              <a:rPr lang="en-ZA" dirty="0"/>
              <a:t>More focused on hardware subsystems fabrication</a:t>
            </a:r>
          </a:p>
          <a:p>
            <a:pPr lvl="1"/>
            <a:r>
              <a:rPr lang="en-ZA" dirty="0"/>
              <a:t>Software </a:t>
            </a:r>
            <a:r>
              <a:rPr lang="en-ZA" dirty="0">
                <a:solidFill>
                  <a:srgbClr val="FF0000"/>
                </a:solidFill>
              </a:rPr>
              <a:t>implementation</a:t>
            </a:r>
          </a:p>
          <a:p>
            <a:pPr lvl="1"/>
            <a:r>
              <a:rPr lang="en-ZA" dirty="0"/>
              <a:t>Testing</a:t>
            </a:r>
          </a:p>
          <a:p>
            <a:r>
              <a:rPr lang="en-ZA" dirty="0"/>
              <a:t>Final stage(s)</a:t>
            </a:r>
          </a:p>
          <a:p>
            <a:pPr lvl="1"/>
            <a:r>
              <a:rPr lang="en-ZA" dirty="0"/>
              <a:t>Preparing and performing </a:t>
            </a:r>
            <a:r>
              <a:rPr lang="en-ZA" dirty="0">
                <a:solidFill>
                  <a:srgbClr val="FF0000"/>
                </a:solidFill>
              </a:rPr>
              <a:t>acceptance test</a:t>
            </a:r>
            <a:r>
              <a:rPr lang="en-ZA" dirty="0"/>
              <a:t>(s)</a:t>
            </a:r>
          </a:p>
          <a:p>
            <a:pPr lvl="1"/>
            <a:r>
              <a:rPr lang="en-ZA" dirty="0"/>
              <a:t>Installation and post </a:t>
            </a:r>
            <a:r>
              <a:rPr lang="en-ZA" dirty="0">
                <a:solidFill>
                  <a:srgbClr val="FF0000"/>
                </a:solidFill>
              </a:rPr>
              <a:t>installation</a:t>
            </a:r>
            <a:r>
              <a:rPr lang="en-ZA" dirty="0"/>
              <a:t> maintenance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45743">
            <a:off x="7685397" y="2335990"/>
            <a:ext cx="645280" cy="536138"/>
          </a:xfrm>
          <a:prstGeom prst="rect">
            <a:avLst/>
          </a:prstGeom>
        </p:spPr>
      </p:pic>
    </p:spTree>
    <p:extLst>
      <p:ext uri="{BB962C8B-B14F-4D97-AF65-F5344CB8AC3E}">
        <p14:creationId xmlns:p14="http://schemas.microsoft.com/office/powerpoint/2010/main" val="34223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System level goals</a:t>
            </a:r>
          </a:p>
        </p:txBody>
      </p:sp>
      <p:sp>
        <p:nvSpPr>
          <p:cNvPr id="3" name="Content Placeholder 2"/>
          <p:cNvSpPr>
            <a:spLocks noGrp="1"/>
          </p:cNvSpPr>
          <p:nvPr>
            <p:ph idx="1"/>
          </p:nvPr>
        </p:nvSpPr>
        <p:spPr>
          <a:xfrm>
            <a:off x="729785" y="1485900"/>
            <a:ext cx="7697635" cy="4756697"/>
          </a:xfrm>
        </p:spPr>
        <p:txBody>
          <a:bodyPr>
            <a:normAutofit fontScale="85000" lnSpcReduction="20000"/>
          </a:bodyPr>
          <a:lstStyle/>
          <a:p>
            <a:r>
              <a:rPr lang="en-ZA" dirty="0"/>
              <a:t>Functional requirements</a:t>
            </a:r>
          </a:p>
          <a:p>
            <a:pPr lvl="1"/>
            <a:r>
              <a:rPr lang="en-ZA" dirty="0"/>
              <a:t>What the system should do</a:t>
            </a:r>
          </a:p>
          <a:p>
            <a:pPr lvl="1"/>
            <a:r>
              <a:rPr lang="en-ZA" dirty="0"/>
              <a:t>Operations to perform</a:t>
            </a:r>
          </a:p>
          <a:p>
            <a:pPr lvl="1"/>
            <a:r>
              <a:rPr lang="en-ZA" dirty="0"/>
              <a:t>Input </a:t>
            </a:r>
            <a:r>
              <a:rPr lang="en-ZA" dirty="0">
                <a:sym typeface="Wingdings" panose="05000000000000000000" pitchFamily="2" charset="2"/>
              </a:rPr>
              <a:t> </a:t>
            </a:r>
            <a:r>
              <a:rPr lang="en-ZA" dirty="0"/>
              <a:t>Output relations</a:t>
            </a:r>
          </a:p>
          <a:p>
            <a:pPr lvl="1"/>
            <a:r>
              <a:rPr lang="en-ZA" dirty="0"/>
              <a:t>Use cases (to be satisfied)</a:t>
            </a:r>
          </a:p>
          <a:p>
            <a:r>
              <a:rPr lang="en-ZA" dirty="0"/>
              <a:t>Non-functional requirements</a:t>
            </a:r>
          </a:p>
          <a:p>
            <a:pPr lvl="1"/>
            <a:r>
              <a:rPr lang="en-ZA" dirty="0"/>
              <a:t>The ‘</a:t>
            </a:r>
            <a:r>
              <a:rPr lang="en-ZA" dirty="0" err="1"/>
              <a:t>ilities</a:t>
            </a:r>
            <a:r>
              <a:rPr lang="en-ZA" dirty="0"/>
              <a:t>’</a:t>
            </a:r>
          </a:p>
          <a:p>
            <a:pPr lvl="2"/>
            <a:r>
              <a:rPr lang="en-ZA" dirty="0"/>
              <a:t>Availability, Scalability, Reliability, Reusability, Maintainability</a:t>
            </a:r>
          </a:p>
          <a:p>
            <a:pPr lvl="1"/>
            <a:r>
              <a:rPr lang="en-ZA" dirty="0"/>
              <a:t>Performance</a:t>
            </a:r>
          </a:p>
          <a:p>
            <a:pPr lvl="2"/>
            <a:r>
              <a:rPr lang="en-ZA" dirty="0"/>
              <a:t>Speed of operation, throughput, response time (max. latencies)</a:t>
            </a:r>
          </a:p>
          <a:p>
            <a:pPr lvl="1"/>
            <a:r>
              <a:rPr lang="en-ZA" dirty="0"/>
              <a:t>Size, Weight, And Power (SWAP)</a:t>
            </a:r>
          </a:p>
        </p:txBody>
      </p:sp>
    </p:spTree>
    <p:extLst>
      <p:ext uri="{BB962C8B-B14F-4D97-AF65-F5344CB8AC3E}">
        <p14:creationId xmlns:p14="http://schemas.microsoft.com/office/powerpoint/2010/main" val="64933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Goals of the Early Cycles</a:t>
            </a:r>
          </a:p>
        </p:txBody>
      </p:sp>
      <p:sp>
        <p:nvSpPr>
          <p:cNvPr id="3" name="Content Placeholder 2"/>
          <p:cNvSpPr>
            <a:spLocks noGrp="1"/>
          </p:cNvSpPr>
          <p:nvPr>
            <p:ph idx="1"/>
          </p:nvPr>
        </p:nvSpPr>
        <p:spPr>
          <a:xfrm>
            <a:off x="516835" y="1409540"/>
            <a:ext cx="7930463" cy="5207160"/>
          </a:xfrm>
        </p:spPr>
        <p:txBody>
          <a:bodyPr>
            <a:normAutofit fontScale="77500" lnSpcReduction="20000"/>
          </a:bodyPr>
          <a:lstStyle/>
          <a:p>
            <a:r>
              <a:rPr lang="en-ZA" dirty="0"/>
              <a:t>In the early cycles, the goal is typically: </a:t>
            </a:r>
            <a:r>
              <a:rPr lang="en-ZA" dirty="0">
                <a:solidFill>
                  <a:srgbClr val="FF0000"/>
                </a:solidFill>
              </a:rPr>
              <a:t>reduce the largest technical risks</a:t>
            </a:r>
            <a:r>
              <a:rPr lang="en-ZA" dirty="0"/>
              <a:t> and </a:t>
            </a:r>
            <a:r>
              <a:rPr lang="en-ZA" dirty="0">
                <a:solidFill>
                  <a:srgbClr val="FF0000"/>
                </a:solidFill>
              </a:rPr>
              <a:t>initiate lengthy tasks</a:t>
            </a:r>
            <a:r>
              <a:rPr lang="en-ZA" dirty="0"/>
              <a:t> that may influence the overall (contractual) schedule.</a:t>
            </a:r>
          </a:p>
          <a:p>
            <a:pPr lvl="1"/>
            <a:r>
              <a:rPr lang="en-ZA" dirty="0"/>
              <a:t>If can’t eliminate big risks need to reconsider continuing </a:t>
            </a:r>
          </a:p>
          <a:p>
            <a:r>
              <a:rPr lang="en-ZA" dirty="0"/>
              <a:t>Some </a:t>
            </a:r>
            <a:r>
              <a:rPr lang="en-ZA" dirty="0">
                <a:solidFill>
                  <a:srgbClr val="FF0000"/>
                </a:solidFill>
              </a:rPr>
              <a:t>common risks </a:t>
            </a:r>
            <a:r>
              <a:rPr lang="en-ZA" dirty="0"/>
              <a:t>addressed in early cycles of HPES development:</a:t>
            </a:r>
          </a:p>
          <a:p>
            <a:pPr lvl="1"/>
            <a:r>
              <a:rPr lang="en-ZA" dirty="0"/>
              <a:t>Form-factor constraints</a:t>
            </a:r>
          </a:p>
          <a:p>
            <a:pPr lvl="1"/>
            <a:r>
              <a:rPr lang="en-ZA" dirty="0"/>
              <a:t>Algorithm and functional uncertainty</a:t>
            </a:r>
          </a:p>
          <a:p>
            <a:pPr lvl="1"/>
            <a:r>
              <a:rPr lang="en-ZA" dirty="0"/>
              <a:t>Synchronization and control (exploiting regularity of data flow in computation)</a:t>
            </a:r>
          </a:p>
          <a:p>
            <a:pPr lvl="1"/>
            <a:r>
              <a:rPr lang="en-ZA" dirty="0"/>
              <a:t>Software complexity</a:t>
            </a:r>
          </a:p>
          <a:p>
            <a:pPr lvl="1"/>
            <a:r>
              <a:rPr lang="en-ZA" dirty="0"/>
              <a:t>Selecting COTS components</a:t>
            </a:r>
          </a:p>
          <a:p>
            <a:pPr lvl="1"/>
            <a:r>
              <a:rPr lang="en-ZA" dirty="0"/>
              <a:t>Custom ASIC design (high volume production only)</a:t>
            </a:r>
          </a:p>
        </p:txBody>
      </p:sp>
    </p:spTree>
    <p:extLst>
      <p:ext uri="{BB962C8B-B14F-4D97-AF65-F5344CB8AC3E}">
        <p14:creationId xmlns:p14="http://schemas.microsoft.com/office/powerpoint/2010/main" val="108669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Costing and Risk management</a:t>
            </a:r>
          </a:p>
        </p:txBody>
      </p:sp>
      <p:sp>
        <p:nvSpPr>
          <p:cNvPr id="3" name="Content Placeholder 2"/>
          <p:cNvSpPr>
            <a:spLocks noGrp="1"/>
          </p:cNvSpPr>
          <p:nvPr>
            <p:ph idx="1"/>
          </p:nvPr>
        </p:nvSpPr>
        <p:spPr/>
        <p:txBody>
          <a:bodyPr>
            <a:normAutofit fontScale="92500" lnSpcReduction="10000"/>
          </a:bodyPr>
          <a:lstStyle/>
          <a:p>
            <a:r>
              <a:rPr lang="en-ZA" dirty="0"/>
              <a:t>Once the requirements, alternatives, and constraints are established, risk analysis is performed.</a:t>
            </a:r>
          </a:p>
          <a:p>
            <a:r>
              <a:rPr lang="en-ZA" dirty="0"/>
              <a:t>Once development has progressed successfully, it should be feasible to retire certain risks at a Plan (stage 4) iteration</a:t>
            </a:r>
          </a:p>
          <a:p>
            <a:r>
              <a:rPr lang="en-ZA" dirty="0"/>
              <a:t>At this point, management may review the cost of the previous cycle, scheduling of the next iteration and also revise the overall costing and development timeline. </a:t>
            </a:r>
          </a:p>
        </p:txBody>
      </p:sp>
    </p:spTree>
    <p:extLst>
      <p:ext uri="{BB962C8B-B14F-4D97-AF65-F5344CB8AC3E}">
        <p14:creationId xmlns:p14="http://schemas.microsoft.com/office/powerpoint/2010/main" val="427848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Monitoring development progress &amp; productivity</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76633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82C930-B2EB-43F6-B79E-36D58448E177}"/>
              </a:ext>
            </a:extLst>
          </p:cNvPr>
          <p:cNvSpPr txBox="1"/>
          <p:nvPr/>
        </p:nvSpPr>
        <p:spPr>
          <a:xfrm>
            <a:off x="2017453" y="5374979"/>
            <a:ext cx="5109091" cy="1015663"/>
          </a:xfrm>
          <a:prstGeom prst="rect">
            <a:avLst/>
          </a:prstGeom>
          <a:noFill/>
        </p:spPr>
        <p:txBody>
          <a:bodyPr wrap="none" rtlCol="0">
            <a:spAutoFit/>
          </a:bodyPr>
          <a:lstStyle/>
          <a:p>
            <a:r>
              <a:rPr lang="en-ZA" sz="2400" i="1" dirty="0"/>
              <a:t>Today’s theme </a:t>
            </a:r>
            <a:r>
              <a:rPr lang="en-ZA" dirty="0"/>
              <a:t>– </a:t>
            </a:r>
          </a:p>
          <a:p>
            <a:r>
              <a:rPr lang="en-ZA" dirty="0"/>
              <a:t>  HPES development process and methodology </a:t>
            </a:r>
          </a:p>
          <a:p>
            <a:r>
              <a:rPr lang="en-ZA" dirty="0"/>
              <a:t>                               – towards happy projects</a:t>
            </a:r>
          </a:p>
        </p:txBody>
      </p:sp>
      <p:pic>
        <p:nvPicPr>
          <p:cNvPr id="6" name="Picture 5" descr="A picture containing indoor, small, paper, bowl&#10;&#10;Description automatically generated">
            <a:extLst>
              <a:ext uri="{FF2B5EF4-FFF2-40B4-BE49-F238E27FC236}">
                <a16:creationId xmlns:a16="http://schemas.microsoft.com/office/drawing/2014/main" id="{5F9C8F6A-FBF3-472E-9C03-DC970EDF9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631" y="1098577"/>
            <a:ext cx="4552737" cy="4044922"/>
          </a:xfrm>
          <a:prstGeom prst="rect">
            <a:avLst/>
          </a:prstGeom>
        </p:spPr>
      </p:pic>
      <p:pic>
        <p:nvPicPr>
          <p:cNvPr id="2" name="L28-2">
            <a:hlinkClick r:id="" action="ppaction://media"/>
            <a:extLst>
              <a:ext uri="{FF2B5EF4-FFF2-40B4-BE49-F238E27FC236}">
                <a16:creationId xmlns:a16="http://schemas.microsoft.com/office/drawing/2014/main" id="{D1E0F827-062A-4C49-9668-871C4D4570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8759" y="5685612"/>
            <a:ext cx="609600" cy="609600"/>
          </a:xfrm>
          <a:prstGeom prst="rect">
            <a:avLst/>
          </a:prstGeom>
        </p:spPr>
      </p:pic>
    </p:spTree>
    <p:extLst>
      <p:ext uri="{BB962C8B-B14F-4D97-AF65-F5344CB8AC3E}">
        <p14:creationId xmlns:p14="http://schemas.microsoft.com/office/powerpoint/2010/main" val="26330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progress</a:t>
            </a:r>
          </a:p>
        </p:txBody>
      </p:sp>
      <p:sp>
        <p:nvSpPr>
          <p:cNvPr id="3" name="Content Placeholder 2"/>
          <p:cNvSpPr>
            <a:spLocks noGrp="1"/>
          </p:cNvSpPr>
          <p:nvPr>
            <p:ph idx="1"/>
          </p:nvPr>
        </p:nvSpPr>
        <p:spPr>
          <a:xfrm>
            <a:off x="729785" y="1311966"/>
            <a:ext cx="7697635" cy="5327374"/>
          </a:xfrm>
        </p:spPr>
        <p:txBody>
          <a:bodyPr>
            <a:normAutofit fontScale="92500" lnSpcReduction="20000"/>
          </a:bodyPr>
          <a:lstStyle/>
          <a:p>
            <a:r>
              <a:rPr lang="en-ZA" dirty="0"/>
              <a:t>An important  management  tasks  for  HPES  projects is  developing accurate estimates for, and ways to measure development ‘PECS’:</a:t>
            </a:r>
          </a:p>
          <a:p>
            <a:pPr lvl="1"/>
            <a:r>
              <a:rPr lang="en-ZA" dirty="0">
                <a:solidFill>
                  <a:srgbClr val="FF0000"/>
                </a:solidFill>
              </a:rPr>
              <a:t>P</a:t>
            </a:r>
            <a:r>
              <a:rPr lang="en-ZA" dirty="0"/>
              <a:t>rogress </a:t>
            </a:r>
          </a:p>
          <a:p>
            <a:pPr lvl="1"/>
            <a:r>
              <a:rPr lang="en-ZA" dirty="0">
                <a:solidFill>
                  <a:srgbClr val="FF0000"/>
                </a:solidFill>
              </a:rPr>
              <a:t>E</a:t>
            </a:r>
            <a:r>
              <a:rPr lang="en-ZA" dirty="0"/>
              <a:t>ffort</a:t>
            </a:r>
          </a:p>
          <a:p>
            <a:pPr lvl="1"/>
            <a:r>
              <a:rPr lang="en-ZA" dirty="0">
                <a:solidFill>
                  <a:srgbClr val="FF0000"/>
                </a:solidFill>
              </a:rPr>
              <a:t>C</a:t>
            </a:r>
            <a:r>
              <a:rPr lang="en-ZA" dirty="0"/>
              <a:t>ost and</a:t>
            </a:r>
          </a:p>
          <a:p>
            <a:pPr lvl="1"/>
            <a:r>
              <a:rPr lang="en-ZA" dirty="0">
                <a:solidFill>
                  <a:srgbClr val="FF0000"/>
                </a:solidFill>
              </a:rPr>
              <a:t>S</a:t>
            </a:r>
            <a:r>
              <a:rPr lang="en-ZA" dirty="0"/>
              <a:t>chedule</a:t>
            </a:r>
          </a:p>
          <a:p>
            <a:r>
              <a:rPr lang="en-ZA" dirty="0"/>
              <a:t>This may need to be tailored according to activities and types of technologies used during the project e.g.</a:t>
            </a:r>
          </a:p>
          <a:p>
            <a:pPr lvl="1"/>
            <a:r>
              <a:rPr lang="en-ZA" dirty="0"/>
              <a:t>MATLAB/Simulink coding vs. C coding vs. Assembly coding vs. FPGA HDL coding</a:t>
            </a:r>
          </a:p>
        </p:txBody>
      </p:sp>
      <p:pic>
        <p:nvPicPr>
          <p:cNvPr id="5" name="Picture 4" descr="A picture containing text&#10;&#10;Description automatically generated">
            <a:extLst>
              <a:ext uri="{FF2B5EF4-FFF2-40B4-BE49-F238E27FC236}">
                <a16:creationId xmlns:a16="http://schemas.microsoft.com/office/drawing/2014/main" id="{8DFA05E7-D9CC-D049-8880-B5E22188D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351" y="2997173"/>
            <a:ext cx="2364382" cy="1277647"/>
          </a:xfrm>
          <a:prstGeom prst="rect">
            <a:avLst/>
          </a:prstGeom>
        </p:spPr>
      </p:pic>
    </p:spTree>
    <p:extLst>
      <p:ext uri="{BB962C8B-B14F-4D97-AF65-F5344CB8AC3E}">
        <p14:creationId xmlns:p14="http://schemas.microsoft.com/office/powerpoint/2010/main" val="42849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productivity/progress</a:t>
            </a:r>
          </a:p>
        </p:txBody>
      </p:sp>
      <p:sp>
        <p:nvSpPr>
          <p:cNvPr id="3" name="Content Placeholder 2"/>
          <p:cNvSpPr>
            <a:spLocks noGrp="1"/>
          </p:cNvSpPr>
          <p:nvPr>
            <p:ph idx="1"/>
          </p:nvPr>
        </p:nvSpPr>
        <p:spPr>
          <a:xfrm>
            <a:off x="520701" y="1311966"/>
            <a:ext cx="7906720" cy="5327374"/>
          </a:xfrm>
        </p:spPr>
        <p:txBody>
          <a:bodyPr>
            <a:normAutofit/>
          </a:bodyPr>
          <a:lstStyle/>
          <a:p>
            <a:r>
              <a:rPr lang="en-ZA" dirty="0"/>
              <a:t>Need ways to measure both performance and progress for</a:t>
            </a:r>
          </a:p>
          <a:p>
            <a:pPr lvl="1"/>
            <a:r>
              <a:rPr lang="en-ZA" dirty="0"/>
              <a:t>Hardware development progress and</a:t>
            </a:r>
          </a:p>
          <a:p>
            <a:pPr lvl="1"/>
            <a:r>
              <a:rPr lang="en-ZA" dirty="0"/>
              <a:t>Software development progress</a:t>
            </a:r>
          </a:p>
        </p:txBody>
      </p:sp>
    </p:spTree>
    <p:extLst>
      <p:ext uri="{BB962C8B-B14F-4D97-AF65-F5344CB8AC3E}">
        <p14:creationId xmlns:p14="http://schemas.microsoft.com/office/powerpoint/2010/main" val="30815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Hardware design progress</a:t>
            </a:r>
          </a:p>
        </p:txBody>
      </p:sp>
      <p:sp>
        <p:nvSpPr>
          <p:cNvPr id="5" name="Text Placeholder 4"/>
          <p:cNvSpPr>
            <a:spLocks noGrp="1"/>
          </p:cNvSpPr>
          <p:nvPr>
            <p:ph type="body" idx="1"/>
          </p:nvPr>
        </p:nvSpPr>
        <p:spPr/>
        <p:txBody>
          <a:bodyPr/>
          <a:lstStyle/>
          <a:p>
            <a:r>
              <a:rPr lang="en-ZA" dirty="0"/>
              <a:t>EEE4120F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437" y="1435100"/>
            <a:ext cx="3307754" cy="1893327"/>
          </a:xfrm>
          <a:prstGeom prst="rect">
            <a:avLst/>
          </a:prstGeom>
        </p:spPr>
      </p:pic>
    </p:spTree>
    <p:extLst>
      <p:ext uri="{BB962C8B-B14F-4D97-AF65-F5344CB8AC3E}">
        <p14:creationId xmlns:p14="http://schemas.microsoft.com/office/powerpoint/2010/main" val="49721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a:xfrm>
            <a:off x="802522" y="1595620"/>
            <a:ext cx="7697635" cy="4519977"/>
          </a:xfrm>
        </p:spPr>
        <p:txBody>
          <a:bodyPr/>
          <a:lstStyle/>
          <a:p>
            <a:r>
              <a:rPr lang="en-ZA" dirty="0"/>
              <a:t>A often mentioned method: </a:t>
            </a:r>
          </a:p>
          <a:p>
            <a:pPr lvl="1"/>
            <a:r>
              <a:rPr lang="en-ZA" dirty="0"/>
              <a:t>Determining the number of transistors, components and interconnects used in a design… </a:t>
            </a:r>
            <a:br>
              <a:rPr lang="en-ZA" dirty="0"/>
            </a:br>
            <a:endParaRPr lang="en-ZA" dirty="0"/>
          </a:p>
        </p:txBody>
      </p:sp>
      <p:sp>
        <p:nvSpPr>
          <p:cNvPr id="4" name="Rectangle 3"/>
          <p:cNvSpPr/>
          <p:nvPr/>
        </p:nvSpPr>
        <p:spPr>
          <a:xfrm>
            <a:off x="976189" y="3855608"/>
            <a:ext cx="7553495" cy="1815882"/>
          </a:xfrm>
          <a:prstGeom prst="rect">
            <a:avLst/>
          </a:prstGeom>
        </p:spPr>
        <p:txBody>
          <a:bodyPr wrap="square">
            <a:spAutoFit/>
          </a:bodyPr>
          <a:lstStyle/>
          <a:p>
            <a:r>
              <a:rPr lang="en-ZA" sz="2800" dirty="0"/>
              <a:t>… surely that will give you a good impression of where the design is at?</a:t>
            </a:r>
          </a:p>
          <a:p>
            <a:endParaRPr lang="en-ZA" sz="2800" dirty="0"/>
          </a:p>
          <a:p>
            <a:r>
              <a:rPr lang="en-ZA" sz="2800" dirty="0">
                <a:solidFill>
                  <a:srgbClr val="006600"/>
                </a:solidFill>
              </a:rPr>
              <a:t>Do you think this is a valid and fair approach?</a:t>
            </a:r>
          </a:p>
        </p:txBody>
      </p:sp>
      <p:sp>
        <p:nvSpPr>
          <p:cNvPr id="5" name="Rectangle 4">
            <a:extLst>
              <a:ext uri="{FF2B5EF4-FFF2-40B4-BE49-F238E27FC236}">
                <a16:creationId xmlns:a16="http://schemas.microsoft.com/office/drawing/2014/main" id="{3EDAFC1D-574E-419E-B6A9-C69271CB4717}"/>
              </a:ext>
            </a:extLst>
          </p:cNvPr>
          <p:cNvSpPr/>
          <p:nvPr/>
        </p:nvSpPr>
        <p:spPr>
          <a:xfrm>
            <a:off x="358401" y="4952656"/>
            <a:ext cx="663964"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Q</a:t>
            </a:r>
          </a:p>
        </p:txBody>
      </p:sp>
    </p:spTree>
    <p:extLst>
      <p:ext uri="{BB962C8B-B14F-4D97-AF65-F5344CB8AC3E}">
        <p14:creationId xmlns:p14="http://schemas.microsoft.com/office/powerpoint/2010/main" val="190539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520" y="1036820"/>
            <a:ext cx="4069380" cy="2699079"/>
          </a:xfrm>
          <a:prstGeom prst="rect">
            <a:avLst/>
          </a:prstGeom>
        </p:spPr>
      </p:pic>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a:xfrm>
            <a:off x="488485" y="1328919"/>
            <a:ext cx="8236415" cy="5173481"/>
          </a:xfrm>
        </p:spPr>
        <p:txBody>
          <a:bodyPr>
            <a:normAutofit fontScale="77500" lnSpcReduction="20000"/>
          </a:bodyPr>
          <a:lstStyle/>
          <a:p>
            <a:r>
              <a:rPr lang="en-ZA" dirty="0">
                <a:solidFill>
                  <a:srgbClr val="FF0000"/>
                </a:solidFill>
              </a:rPr>
              <a:t>Not necessarily</a:t>
            </a:r>
          </a:p>
          <a:p>
            <a:pPr lvl="1"/>
            <a:r>
              <a:rPr lang="en-ZA" dirty="0"/>
              <a:t>The graph on left shows</a:t>
            </a:r>
            <a:br>
              <a:rPr lang="en-ZA" dirty="0"/>
            </a:br>
            <a:r>
              <a:rPr lang="en-ZA" dirty="0"/>
              <a:t>number of transistors vs. </a:t>
            </a:r>
            <a:br>
              <a:rPr lang="en-ZA" dirty="0"/>
            </a:br>
            <a:r>
              <a:rPr lang="en-ZA" dirty="0"/>
              <a:t>weeks of design effort</a:t>
            </a:r>
          </a:p>
          <a:p>
            <a:pPr lvl="1"/>
            <a:r>
              <a:rPr lang="en-ZA" dirty="0"/>
              <a:t>As can be seen there</a:t>
            </a:r>
            <a:br>
              <a:rPr lang="en-ZA" dirty="0"/>
            </a:br>
            <a:r>
              <a:rPr lang="en-ZA" dirty="0"/>
              <a:t>may be little correlation in</a:t>
            </a:r>
            <a:br>
              <a:rPr lang="en-ZA" dirty="0"/>
            </a:br>
            <a:r>
              <a:rPr lang="en-ZA" dirty="0"/>
              <a:t>number of components in a</a:t>
            </a:r>
            <a:br>
              <a:rPr lang="en-ZA" dirty="0"/>
            </a:br>
            <a:r>
              <a:rPr lang="en-ZA" dirty="0"/>
              <a:t>design to amount of effort</a:t>
            </a:r>
          </a:p>
          <a:p>
            <a:pPr lvl="1"/>
            <a:r>
              <a:rPr lang="en-ZA" dirty="0"/>
              <a:t>Consider further there are usually cycles of design-test-optimization, so over time there may be increases and decreases in components used</a:t>
            </a:r>
          </a:p>
          <a:p>
            <a:r>
              <a:rPr lang="en-ZA" dirty="0"/>
              <a:t>But agreeably it is likely the number of components will increase over long time periods when looking at one project</a:t>
            </a:r>
          </a:p>
          <a:p>
            <a:r>
              <a:rPr lang="en-ZA" dirty="0"/>
              <a:t>It is better to consider the completion of functional units (or required functionality)</a:t>
            </a:r>
          </a:p>
        </p:txBody>
      </p:sp>
      <p:sp>
        <p:nvSpPr>
          <p:cNvPr id="6" name="Rectangle 5"/>
          <p:cNvSpPr/>
          <p:nvPr/>
        </p:nvSpPr>
        <p:spPr>
          <a:xfrm>
            <a:off x="330200" y="6401881"/>
            <a:ext cx="6438900" cy="261610"/>
          </a:xfrm>
          <a:prstGeom prst="rect">
            <a:avLst/>
          </a:prstGeom>
        </p:spPr>
        <p:txBody>
          <a:bodyPr wrap="square">
            <a:spAutoFit/>
          </a:bodyPr>
          <a:lstStyle/>
          <a:p>
            <a:r>
              <a:rPr lang="en-ZA" sz="1100" dirty="0"/>
              <a:t>* </a:t>
            </a:r>
            <a:r>
              <a:rPr lang="en-ZA" sz="1100" dirty="0" err="1"/>
              <a:t>Numetrics</a:t>
            </a:r>
            <a:r>
              <a:rPr lang="en-ZA" sz="1100" dirty="0"/>
              <a:t> Management Systems (2000) “Measuring IC and ASIC Design Productivity”</a:t>
            </a:r>
          </a:p>
        </p:txBody>
      </p:sp>
    </p:spTree>
    <p:extLst>
      <p:ext uri="{BB962C8B-B14F-4D97-AF65-F5344CB8AC3E}">
        <p14:creationId xmlns:p14="http://schemas.microsoft.com/office/powerpoint/2010/main" val="375851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a:xfrm>
            <a:off x="729785" y="1384300"/>
            <a:ext cx="7697635" cy="4878709"/>
          </a:xfrm>
        </p:spPr>
        <p:txBody>
          <a:bodyPr>
            <a:normAutofit fontScale="77500" lnSpcReduction="20000"/>
          </a:bodyPr>
          <a:lstStyle/>
          <a:p>
            <a:r>
              <a:rPr lang="en-ZA" dirty="0"/>
              <a:t>Factors indicating progress</a:t>
            </a:r>
          </a:p>
          <a:p>
            <a:pPr lvl="1"/>
            <a:r>
              <a:rPr lang="en-ZA" dirty="0"/>
              <a:t>Requirements/Specifications provided</a:t>
            </a:r>
          </a:p>
          <a:p>
            <a:pPr lvl="1"/>
            <a:r>
              <a:rPr lang="en-ZA" dirty="0"/>
              <a:t>Number subsystems completed</a:t>
            </a:r>
          </a:p>
          <a:p>
            <a:pPr lvl="1"/>
            <a:r>
              <a:rPr lang="en-ZA" dirty="0">
                <a:solidFill>
                  <a:srgbClr val="FF0000"/>
                </a:solidFill>
              </a:rPr>
              <a:t>Functionality completed</a:t>
            </a:r>
            <a:r>
              <a:rPr lang="en-ZA" dirty="0"/>
              <a:t> (i.e. not looking necessarily in relation to specific requirements but more functions given, e.g. counter added to design)</a:t>
            </a:r>
          </a:p>
          <a:p>
            <a:pPr lvl="1"/>
            <a:r>
              <a:rPr lang="en-ZA" dirty="0"/>
              <a:t>System </a:t>
            </a:r>
            <a:r>
              <a:rPr lang="en-ZA" dirty="0">
                <a:solidFill>
                  <a:srgbClr val="FF0000"/>
                </a:solidFill>
              </a:rPr>
              <a:t>complexity</a:t>
            </a:r>
            <a:r>
              <a:rPr lang="en-ZA" dirty="0"/>
              <a:t> (interconnects &amp; modules)</a:t>
            </a:r>
          </a:p>
          <a:p>
            <a:pPr lvl="1"/>
            <a:r>
              <a:rPr lang="en-ZA" dirty="0"/>
              <a:t>Design size</a:t>
            </a:r>
          </a:p>
          <a:p>
            <a:pPr lvl="1"/>
            <a:r>
              <a:rPr lang="en-ZA" dirty="0"/>
              <a:t>IP usage</a:t>
            </a:r>
          </a:p>
          <a:p>
            <a:r>
              <a:rPr lang="en-ZA" dirty="0"/>
              <a:t>Considered in relation to</a:t>
            </a:r>
          </a:p>
          <a:p>
            <a:pPr lvl="1"/>
            <a:r>
              <a:rPr lang="en-ZA" dirty="0"/>
              <a:t>Technology/tools used</a:t>
            </a:r>
          </a:p>
          <a:p>
            <a:pPr lvl="1"/>
            <a:r>
              <a:rPr lang="en-ZA" dirty="0"/>
              <a:t>Application domain</a:t>
            </a:r>
          </a:p>
          <a:p>
            <a:pPr lvl="1"/>
            <a:r>
              <a:rPr lang="en-ZA" dirty="0"/>
              <a:t>Frequency/speed of operation (e.g. high frequency, faster systems are more difficult to build)</a:t>
            </a:r>
          </a:p>
        </p:txBody>
      </p:sp>
      <p:sp>
        <p:nvSpPr>
          <p:cNvPr id="4" name="Rectangle 3"/>
          <p:cNvSpPr/>
          <p:nvPr/>
        </p:nvSpPr>
        <p:spPr>
          <a:xfrm>
            <a:off x="330200" y="6263009"/>
            <a:ext cx="8191500" cy="307777"/>
          </a:xfrm>
          <a:prstGeom prst="rect">
            <a:avLst/>
          </a:prstGeom>
        </p:spPr>
        <p:txBody>
          <a:bodyPr wrap="square">
            <a:spAutoFit/>
          </a:bodyPr>
          <a:lstStyle/>
          <a:p>
            <a:r>
              <a:rPr lang="en-ZA" sz="1400" dirty="0"/>
              <a:t>Based on </a:t>
            </a:r>
            <a:r>
              <a:rPr lang="en-ZA" sz="1400" dirty="0">
                <a:hlinkClick r:id="rId2"/>
              </a:rPr>
              <a:t>http://www.eetimes.com/document.asp?doc_id=1276032</a:t>
            </a:r>
            <a:endParaRPr lang="en-ZA" sz="1400" dirty="0"/>
          </a:p>
        </p:txBody>
      </p:sp>
    </p:spTree>
    <p:extLst>
      <p:ext uri="{BB962C8B-B14F-4D97-AF65-F5344CB8AC3E}">
        <p14:creationId xmlns:p14="http://schemas.microsoft.com/office/powerpoint/2010/main" val="7201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Design Complexity Measures</a:t>
            </a:r>
          </a:p>
        </p:txBody>
      </p:sp>
      <p:sp>
        <p:nvSpPr>
          <p:cNvPr id="3" name="Content Placeholder 2"/>
          <p:cNvSpPr>
            <a:spLocks noGrp="1"/>
          </p:cNvSpPr>
          <p:nvPr>
            <p:ph idx="1"/>
          </p:nvPr>
        </p:nvSpPr>
        <p:spPr>
          <a:xfrm>
            <a:off x="628185" y="1270000"/>
            <a:ext cx="7697635" cy="5412769"/>
          </a:xfrm>
        </p:spPr>
        <p:txBody>
          <a:bodyPr>
            <a:normAutofit fontScale="92500" lnSpcReduction="20000"/>
          </a:bodyPr>
          <a:lstStyle/>
          <a:p>
            <a:r>
              <a:rPr lang="en-ZA" dirty="0"/>
              <a:t>Two aspects of system design complexity*</a:t>
            </a:r>
          </a:p>
          <a:p>
            <a:pPr lvl="1"/>
            <a:r>
              <a:rPr lang="en-ZA" dirty="0"/>
              <a:t>Structural design complexity</a:t>
            </a:r>
          </a:p>
          <a:p>
            <a:pPr lvl="2"/>
            <a:r>
              <a:rPr lang="en-ZA" dirty="0"/>
              <a:t>Depth of hierarchies</a:t>
            </a:r>
          </a:p>
          <a:p>
            <a:pPr lvl="2"/>
            <a:r>
              <a:rPr lang="en-ZA" dirty="0"/>
              <a:t>Number of components</a:t>
            </a:r>
          </a:p>
          <a:p>
            <a:pPr lvl="2"/>
            <a:r>
              <a:rPr lang="en-ZA" dirty="0"/>
              <a:t>Number of connections</a:t>
            </a:r>
          </a:p>
          <a:p>
            <a:pPr lvl="2"/>
            <a:r>
              <a:rPr lang="en-ZA" dirty="0"/>
              <a:t>Interconnections between components</a:t>
            </a:r>
          </a:p>
          <a:p>
            <a:pPr lvl="1"/>
            <a:r>
              <a:rPr lang="en-ZA" dirty="0"/>
              <a:t>Functional design complexity</a:t>
            </a:r>
          </a:p>
          <a:p>
            <a:pPr lvl="2"/>
            <a:r>
              <a:rPr lang="en-ZA" dirty="0"/>
              <a:t>Number of functions provided</a:t>
            </a:r>
          </a:p>
          <a:p>
            <a:pPr lvl="2"/>
            <a:r>
              <a:rPr lang="en-ZA" dirty="0"/>
              <a:t>Complexity of the functions (e.g. symbols needed to describe the operation)</a:t>
            </a:r>
          </a:p>
          <a:p>
            <a:pPr lvl="2"/>
            <a:r>
              <a:rPr lang="en-ZA" dirty="0"/>
              <a:t>Sophistication of communication, handshaking protocols, flow control</a:t>
            </a:r>
          </a:p>
          <a:p>
            <a:pPr lvl="2"/>
            <a:r>
              <a:rPr lang="en-ZA" dirty="0"/>
              <a:t>Data management</a:t>
            </a:r>
          </a:p>
        </p:txBody>
      </p:sp>
      <p:sp>
        <p:nvSpPr>
          <p:cNvPr id="4" name="Rectangle 3"/>
          <p:cNvSpPr/>
          <p:nvPr/>
        </p:nvSpPr>
        <p:spPr>
          <a:xfrm>
            <a:off x="234770" y="6451937"/>
            <a:ext cx="8686993" cy="230832"/>
          </a:xfrm>
          <a:prstGeom prst="rect">
            <a:avLst/>
          </a:prstGeom>
        </p:spPr>
        <p:txBody>
          <a:bodyPr wrap="none">
            <a:spAutoFit/>
          </a:bodyPr>
          <a:lstStyle/>
          <a:p>
            <a:r>
              <a:rPr lang="en-ZA" sz="900" dirty="0"/>
              <a:t>* Dan </a:t>
            </a:r>
            <a:r>
              <a:rPr lang="en-ZA" sz="900" dirty="0" err="1"/>
              <a:t>Braha</a:t>
            </a:r>
            <a:r>
              <a:rPr lang="en-ZA" sz="900" dirty="0"/>
              <a:t> and </a:t>
            </a:r>
            <a:r>
              <a:rPr lang="en-ZA" sz="900" dirty="0" err="1"/>
              <a:t>Oded</a:t>
            </a:r>
            <a:r>
              <a:rPr lang="en-ZA" sz="900" dirty="0"/>
              <a:t> </a:t>
            </a:r>
            <a:r>
              <a:rPr lang="en-ZA" sz="900" dirty="0" err="1"/>
              <a:t>Maimon</a:t>
            </a:r>
            <a:r>
              <a:rPr lang="en-ZA" sz="900" dirty="0"/>
              <a:t>, 1998, “The Measurement of a Design Structural and Functional Complexity” In IEEE Transactions On Systems, Man, and Cybernetics</a:t>
            </a:r>
          </a:p>
        </p:txBody>
      </p:sp>
      <p:grpSp>
        <p:nvGrpSpPr>
          <p:cNvPr id="9" name="Group 8"/>
          <p:cNvGrpSpPr/>
          <p:nvPr/>
        </p:nvGrpSpPr>
        <p:grpSpPr>
          <a:xfrm>
            <a:off x="5528218" y="2378556"/>
            <a:ext cx="1199180" cy="310640"/>
            <a:chOff x="6070600" y="1866900"/>
            <a:chExt cx="2255220" cy="584200"/>
          </a:xfrm>
        </p:grpSpPr>
        <p:sp>
          <p:nvSpPr>
            <p:cNvPr id="5" name="Rectangle 4"/>
            <p:cNvSpPr/>
            <p:nvPr/>
          </p:nvSpPr>
          <p:spPr>
            <a:xfrm>
              <a:off x="6070600" y="1866900"/>
              <a:ext cx="800100" cy="58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525720" y="1866900"/>
              <a:ext cx="800100" cy="58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Arrow Connector 7"/>
            <p:cNvCxnSpPr>
              <a:stCxn id="5" idx="3"/>
              <a:endCxn id="6" idx="1"/>
            </p:cNvCxnSpPr>
            <p:nvPr/>
          </p:nvCxnSpPr>
          <p:spPr>
            <a:xfrm>
              <a:off x="6870700" y="2159000"/>
              <a:ext cx="6550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220171" y="2088185"/>
            <a:ext cx="1199180" cy="891382"/>
            <a:chOff x="6509720" y="2667000"/>
            <a:chExt cx="1816100" cy="1349955"/>
          </a:xfrm>
        </p:grpSpPr>
        <p:sp>
          <p:nvSpPr>
            <p:cNvPr id="11" name="Rectangle 10"/>
            <p:cNvSpPr/>
            <p:nvPr/>
          </p:nvSpPr>
          <p:spPr>
            <a:xfrm>
              <a:off x="6509720" y="2667000"/>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Arrow Connector 12"/>
            <p:cNvCxnSpPr/>
            <p:nvPr/>
          </p:nvCxnSpPr>
          <p:spPr>
            <a:xfrm>
              <a:off x="7154030" y="3016525"/>
              <a:ext cx="52747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706029" y="3530875"/>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7515924" y="3546506"/>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7" name="Straight Arrow Connector 16"/>
            <p:cNvCxnSpPr>
              <a:endCxn id="15" idx="0"/>
            </p:cNvCxnSpPr>
            <p:nvPr/>
          </p:nvCxnSpPr>
          <p:spPr>
            <a:xfrm>
              <a:off x="6831875" y="3137449"/>
              <a:ext cx="196309" cy="393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150100" y="3035300"/>
              <a:ext cx="749300" cy="50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0"/>
            </p:cNvCxnSpPr>
            <p:nvPr/>
          </p:nvCxnSpPr>
          <p:spPr>
            <a:xfrm flipV="1">
              <a:off x="7838079" y="3148141"/>
              <a:ext cx="152640" cy="3983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33713" y="2845348"/>
              <a:ext cx="644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81510" y="2667000"/>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1" name="Rectangle 30"/>
          <p:cNvSpPr/>
          <p:nvPr/>
        </p:nvSpPr>
        <p:spPr>
          <a:xfrm>
            <a:off x="5740938" y="2716972"/>
            <a:ext cx="732893" cy="307777"/>
          </a:xfrm>
          <a:prstGeom prst="rect">
            <a:avLst/>
          </a:prstGeom>
        </p:spPr>
        <p:txBody>
          <a:bodyPr wrap="none">
            <a:spAutoFit/>
          </a:bodyPr>
          <a:lstStyle/>
          <a:p>
            <a:r>
              <a:rPr lang="en-ZA" sz="1400" dirty="0"/>
              <a:t>Simple</a:t>
            </a:r>
          </a:p>
        </p:txBody>
      </p:sp>
      <p:sp>
        <p:nvSpPr>
          <p:cNvPr id="32" name="Rectangle 31"/>
          <p:cNvSpPr/>
          <p:nvPr/>
        </p:nvSpPr>
        <p:spPr>
          <a:xfrm>
            <a:off x="7173913" y="2955941"/>
            <a:ext cx="1358064" cy="307777"/>
          </a:xfrm>
          <a:prstGeom prst="rect">
            <a:avLst/>
          </a:prstGeom>
        </p:spPr>
        <p:txBody>
          <a:bodyPr wrap="none">
            <a:spAutoFit/>
          </a:bodyPr>
          <a:lstStyle/>
          <a:p>
            <a:r>
              <a:rPr lang="en-ZA" sz="1400" dirty="0"/>
              <a:t>More complex</a:t>
            </a:r>
          </a:p>
        </p:txBody>
      </p:sp>
    </p:spTree>
    <p:extLst>
      <p:ext uri="{BB962C8B-B14F-4D97-AF65-F5344CB8AC3E}">
        <p14:creationId xmlns:p14="http://schemas.microsoft.com/office/powerpoint/2010/main" val="295850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Cyclomatic Complexity</a:t>
            </a:r>
            <a:endParaRPr lang="en-ZA" dirty="0"/>
          </a:p>
        </p:txBody>
      </p:sp>
      <p:sp>
        <p:nvSpPr>
          <p:cNvPr id="3" name="Content Placeholder 2"/>
          <p:cNvSpPr>
            <a:spLocks noGrp="1"/>
          </p:cNvSpPr>
          <p:nvPr>
            <p:ph idx="1"/>
          </p:nvPr>
        </p:nvSpPr>
        <p:spPr>
          <a:xfrm>
            <a:off x="527902" y="1354861"/>
            <a:ext cx="8182466" cy="4519977"/>
          </a:xfrm>
        </p:spPr>
        <p:txBody>
          <a:bodyPr/>
          <a:lstStyle/>
          <a:p>
            <a:r>
              <a:rPr lang="en-ZA" b="1" dirty="0"/>
              <a:t>Cyclomatic complexity</a:t>
            </a:r>
            <a:r>
              <a:rPr lang="en-ZA" dirty="0"/>
              <a:t> is a </a:t>
            </a:r>
            <a:r>
              <a:rPr lang="en-ZA" dirty="0">
                <a:hlinkClick r:id="rId5" tooltip="Software metric"/>
              </a:rPr>
              <a:t>software metric</a:t>
            </a:r>
            <a:r>
              <a:rPr lang="en-ZA" dirty="0"/>
              <a:t> (measurement), used to indicate the complexity of a code section (or whole program). It is a quantitative measure of the number of linearly independent paths through a program's </a:t>
            </a:r>
            <a:r>
              <a:rPr lang="en-ZA" dirty="0">
                <a:hlinkClick r:id="rId6" tooltip="Source code"/>
              </a:rPr>
              <a:t>source code</a:t>
            </a:r>
            <a:r>
              <a:rPr lang="en-ZA" dirty="0"/>
              <a:t>. </a:t>
            </a:r>
          </a:p>
        </p:txBody>
      </p:sp>
      <p:sp>
        <p:nvSpPr>
          <p:cNvPr id="4" name="Rectangle 3"/>
          <p:cNvSpPr/>
          <p:nvPr/>
        </p:nvSpPr>
        <p:spPr>
          <a:xfrm>
            <a:off x="3374736" y="6409779"/>
            <a:ext cx="5651500" cy="276999"/>
          </a:xfrm>
          <a:prstGeom prst="rect">
            <a:avLst/>
          </a:prstGeom>
        </p:spPr>
        <p:txBody>
          <a:bodyPr wrap="square">
            <a:spAutoFit/>
          </a:bodyPr>
          <a:lstStyle/>
          <a:p>
            <a:pPr algn="ctr"/>
            <a:r>
              <a:rPr lang="en-ZA" sz="1200" dirty="0"/>
              <a:t>Read more about it at: </a:t>
            </a:r>
            <a:r>
              <a:rPr lang="en-ZA" sz="1200" dirty="0">
                <a:hlinkClick r:id="rId7"/>
              </a:rPr>
              <a:t>https://en.wikipedia.org/wiki/Cyclomatic_complexity</a:t>
            </a:r>
            <a:endParaRPr lang="en-ZA" sz="1200" dirty="0"/>
          </a:p>
        </p:txBody>
      </p:sp>
      <p:sp>
        <p:nvSpPr>
          <p:cNvPr id="6" name="TextBox 5">
            <a:extLst>
              <a:ext uri="{FF2B5EF4-FFF2-40B4-BE49-F238E27FC236}">
                <a16:creationId xmlns:a16="http://schemas.microsoft.com/office/drawing/2014/main" id="{F713F96B-6718-475F-A310-B8C541D2077A}"/>
              </a:ext>
            </a:extLst>
          </p:cNvPr>
          <p:cNvSpPr txBox="1"/>
          <p:nvPr/>
        </p:nvSpPr>
        <p:spPr>
          <a:xfrm>
            <a:off x="527901" y="4504393"/>
            <a:ext cx="8088197" cy="923330"/>
          </a:xfrm>
          <a:prstGeom prst="rect">
            <a:avLst/>
          </a:prstGeom>
          <a:noFill/>
        </p:spPr>
        <p:txBody>
          <a:bodyPr wrap="square">
            <a:spAutoFit/>
          </a:bodyPr>
          <a:lstStyle/>
          <a:p>
            <a:r>
              <a:rPr lang="en-ZA" dirty="0"/>
              <a:t>The approach is usually to think of (or visualize) the code section of interest as a graph, relating separable blocks of closely interdependent sequenced code (see next slide).</a:t>
            </a:r>
          </a:p>
        </p:txBody>
      </p:sp>
      <p:sp>
        <p:nvSpPr>
          <p:cNvPr id="7" name="TextBox 6">
            <a:extLst>
              <a:ext uri="{FF2B5EF4-FFF2-40B4-BE49-F238E27FC236}">
                <a16:creationId xmlns:a16="http://schemas.microsoft.com/office/drawing/2014/main" id="{5FC1B222-3237-4FF8-85D1-880FFC253093}"/>
              </a:ext>
            </a:extLst>
          </p:cNvPr>
          <p:cNvSpPr txBox="1"/>
          <p:nvPr/>
        </p:nvSpPr>
        <p:spPr>
          <a:xfrm>
            <a:off x="527901" y="5427723"/>
            <a:ext cx="8088197" cy="923330"/>
          </a:xfrm>
          <a:prstGeom prst="rect">
            <a:avLst/>
          </a:prstGeom>
          <a:noFill/>
        </p:spPr>
        <p:txBody>
          <a:bodyPr wrap="square">
            <a:spAutoFit/>
          </a:bodyPr>
          <a:lstStyle/>
          <a:p>
            <a:r>
              <a:rPr lang="en-ZA" dirty="0">
                <a:solidFill>
                  <a:schemeClr val="tx1">
                    <a:lumMod val="65000"/>
                    <a:lumOff val="35000"/>
                  </a:schemeClr>
                </a:solidFill>
              </a:rPr>
              <a:t>Good introductory starting point if you want to get more into this technique:</a:t>
            </a:r>
          </a:p>
          <a:p>
            <a:r>
              <a:rPr lang="en-ZA" dirty="0"/>
              <a:t> </a:t>
            </a:r>
            <a:r>
              <a:rPr lang="en-ZA" dirty="0">
                <a:hlinkClick r:id="rId8"/>
              </a:rPr>
              <a:t>https://www.geeksforgeeks.org/cyclomatic-complexity/</a:t>
            </a:r>
            <a:r>
              <a:rPr lang="en-ZA" dirty="0"/>
              <a:t> </a:t>
            </a:r>
            <a:r>
              <a:rPr lang="en-ZA" dirty="0">
                <a:solidFill>
                  <a:schemeClr val="tx1">
                    <a:lumMod val="65000"/>
                    <a:lumOff val="35000"/>
                  </a:schemeClr>
                </a:solidFill>
              </a:rPr>
              <a:t>(recommended tut)</a:t>
            </a:r>
          </a:p>
          <a:p>
            <a:r>
              <a:rPr lang="en-ZA" dirty="0">
                <a:solidFill>
                  <a:schemeClr val="tx1">
                    <a:lumMod val="65000"/>
                    <a:lumOff val="35000"/>
                  </a:schemeClr>
                </a:solidFill>
              </a:rPr>
              <a:t> </a:t>
            </a:r>
            <a:r>
              <a:rPr lang="en-ZA" sz="1400" dirty="0">
                <a:solidFill>
                  <a:schemeClr val="tx1">
                    <a:lumMod val="65000"/>
                    <a:lumOff val="35000"/>
                  </a:schemeClr>
                </a:solidFill>
              </a:rPr>
              <a:t>more in-depth:</a:t>
            </a:r>
            <a:r>
              <a:rPr lang="en-ZA" sz="1400" dirty="0"/>
              <a:t> </a:t>
            </a:r>
            <a:r>
              <a:rPr lang="en-ZA" sz="1400" dirty="0">
                <a:hlinkClick r:id="rId9"/>
              </a:rPr>
              <a:t>https://dev.to/designpuddle/coding-concepts---cyclomatic-complexity-3blk</a:t>
            </a:r>
            <a:r>
              <a:rPr lang="en-ZA" sz="1400" dirty="0"/>
              <a:t> </a:t>
            </a:r>
          </a:p>
        </p:txBody>
      </p:sp>
      <p:pic>
        <p:nvPicPr>
          <p:cNvPr id="8" name="b9f1d0d2-9364-4a2b-a8a4-a745d28293f2">
            <a:hlinkClick r:id="" action="ppaction://media"/>
            <a:extLst>
              <a:ext uri="{FF2B5EF4-FFF2-40B4-BE49-F238E27FC236}">
                <a16:creationId xmlns:a16="http://schemas.microsoft.com/office/drawing/2014/main" id="{33E2E6A4-4E57-B5B6-FBD6-52AF6E5B575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006498" y="493502"/>
            <a:ext cx="609600" cy="609600"/>
          </a:xfrm>
          <a:prstGeom prst="rect">
            <a:avLst/>
          </a:prstGeom>
        </p:spPr>
      </p:pic>
    </p:spTree>
    <p:extLst>
      <p:ext uri="{BB962C8B-B14F-4D97-AF65-F5344CB8AC3E}">
        <p14:creationId xmlns:p14="http://schemas.microsoft.com/office/powerpoint/2010/main" val="29118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422821"/>
            <a:ext cx="7569200" cy="692210"/>
          </a:xfrm>
        </p:spPr>
        <p:txBody>
          <a:bodyPr>
            <a:noAutofit/>
          </a:bodyPr>
          <a:lstStyle/>
          <a:p>
            <a:r>
              <a:rPr lang="en-GB" altLang="en-US" sz="2800" dirty="0"/>
              <a:t>McCabe’s </a:t>
            </a:r>
            <a:r>
              <a:rPr lang="en-GB" altLang="en-US" sz="2800" dirty="0" err="1"/>
              <a:t>Cyclomatic</a:t>
            </a:r>
            <a:r>
              <a:rPr lang="en-GB" altLang="en-US" sz="2800" dirty="0"/>
              <a:t> Complexity Metric</a:t>
            </a:r>
            <a:endParaRPr lang="en-ZA" sz="2800" dirty="0"/>
          </a:p>
        </p:txBody>
      </p:sp>
      <p:sp>
        <p:nvSpPr>
          <p:cNvPr id="3" name="Content Placeholder 2"/>
          <p:cNvSpPr>
            <a:spLocks noGrp="1"/>
          </p:cNvSpPr>
          <p:nvPr>
            <p:ph idx="1"/>
          </p:nvPr>
        </p:nvSpPr>
        <p:spPr>
          <a:xfrm>
            <a:off x="622300" y="1310849"/>
            <a:ext cx="8008320" cy="4519977"/>
          </a:xfrm>
        </p:spPr>
        <p:txBody>
          <a:bodyPr>
            <a:normAutofit fontScale="92500" lnSpcReduction="20000"/>
          </a:bodyPr>
          <a:lstStyle/>
          <a:p>
            <a:pPr>
              <a:buFont typeface="Wingdings" panose="05000000000000000000" pitchFamily="2" charset="2"/>
              <a:buNone/>
            </a:pPr>
            <a:r>
              <a:rPr lang="en-GB" altLang="en-US" dirty="0"/>
              <a:t>Considers design as a graph representation.</a:t>
            </a:r>
          </a:p>
          <a:p>
            <a:pPr>
              <a:buFont typeface="Wingdings" panose="05000000000000000000" pitchFamily="2" charset="2"/>
              <a:buNone/>
            </a:pPr>
            <a:r>
              <a:rPr lang="en-GB" altLang="en-US" dirty="0"/>
              <a:t>Uses the formula of “</a:t>
            </a:r>
            <a:r>
              <a:rPr lang="en-GB" altLang="en-US" dirty="0" err="1"/>
              <a:t>cyclomatic</a:t>
            </a:r>
            <a:r>
              <a:rPr lang="en-GB" altLang="en-US" dirty="0"/>
              <a:t> complexity”, which is as follows:</a:t>
            </a:r>
          </a:p>
          <a:p>
            <a:pPr>
              <a:buFont typeface="Wingdings" panose="05000000000000000000" pitchFamily="2" charset="2"/>
              <a:buNone/>
            </a:pPr>
            <a:r>
              <a:rPr lang="en-GB" altLang="en-US" sz="3500" dirty="0">
                <a:solidFill>
                  <a:schemeClr val="accent6">
                    <a:lumMod val="50000"/>
                  </a:schemeClr>
                </a:solidFill>
              </a:rPr>
              <a:t>	</a:t>
            </a:r>
            <a:r>
              <a:rPr lang="en-GB" altLang="en-US" sz="3500" b="1" dirty="0">
                <a:solidFill>
                  <a:schemeClr val="accent6">
                    <a:lumMod val="50000"/>
                  </a:schemeClr>
                </a:solidFill>
                <a:latin typeface="Times New Roman" panose="02020603050405020304" pitchFamily="18" charset="0"/>
              </a:rPr>
              <a:t>M	 = V(G) = e – n + 2p</a:t>
            </a:r>
          </a:p>
          <a:p>
            <a:pPr>
              <a:buFont typeface="Wingdings" panose="05000000000000000000" pitchFamily="2" charset="2"/>
              <a:buNone/>
            </a:pPr>
            <a:r>
              <a:rPr lang="en-GB" altLang="en-US" dirty="0"/>
              <a:t>	</a:t>
            </a:r>
            <a:r>
              <a:rPr lang="en-GB" altLang="en-US" i="1" dirty="0"/>
              <a:t>where:</a:t>
            </a:r>
          </a:p>
          <a:p>
            <a:pPr>
              <a:buFont typeface="Wingdings" panose="05000000000000000000" pitchFamily="2" charset="2"/>
              <a:buNone/>
            </a:pPr>
            <a:r>
              <a:rPr lang="en-GB" altLang="en-US" dirty="0"/>
              <a:t>	</a:t>
            </a:r>
            <a:r>
              <a:rPr lang="en-GB" altLang="en-US" b="1" dirty="0"/>
              <a:t>V(G)</a:t>
            </a:r>
            <a:r>
              <a:rPr lang="en-GB" altLang="en-US" dirty="0"/>
              <a:t> = </a:t>
            </a:r>
            <a:r>
              <a:rPr lang="en-GB" altLang="en-US" dirty="0" err="1"/>
              <a:t>cyclomatic</a:t>
            </a:r>
            <a:r>
              <a:rPr lang="en-GB" altLang="en-US" dirty="0"/>
              <a:t> number of Graph G</a:t>
            </a:r>
          </a:p>
          <a:p>
            <a:pPr>
              <a:buFont typeface="Wingdings" panose="05000000000000000000" pitchFamily="2" charset="2"/>
              <a:buNone/>
            </a:pPr>
            <a:r>
              <a:rPr lang="en-GB" altLang="en-US" dirty="0"/>
              <a:t>	</a:t>
            </a:r>
            <a:r>
              <a:rPr lang="en-GB" altLang="en-US" b="1" dirty="0"/>
              <a:t>e</a:t>
            </a:r>
            <a:r>
              <a:rPr lang="en-GB" altLang="en-US" dirty="0"/>
              <a:t> = number of edges</a:t>
            </a:r>
          </a:p>
          <a:p>
            <a:pPr>
              <a:buFont typeface="Wingdings" panose="05000000000000000000" pitchFamily="2" charset="2"/>
              <a:buNone/>
            </a:pPr>
            <a:r>
              <a:rPr lang="en-GB" altLang="en-US" dirty="0"/>
              <a:t>	</a:t>
            </a:r>
            <a:r>
              <a:rPr lang="en-GB" altLang="en-US" b="1" dirty="0"/>
              <a:t>n</a:t>
            </a:r>
            <a:r>
              <a:rPr lang="en-GB" altLang="en-US" dirty="0"/>
              <a:t> = number of nodes</a:t>
            </a:r>
          </a:p>
          <a:p>
            <a:pPr>
              <a:buFont typeface="Wingdings" panose="05000000000000000000" pitchFamily="2" charset="2"/>
              <a:buNone/>
            </a:pPr>
            <a:r>
              <a:rPr lang="en-GB" altLang="en-US" dirty="0"/>
              <a:t>	</a:t>
            </a:r>
            <a:r>
              <a:rPr lang="en-GB" altLang="en-US" b="1" dirty="0"/>
              <a:t>p</a:t>
            </a:r>
            <a:r>
              <a:rPr lang="en-GB" altLang="en-US" dirty="0"/>
              <a:t> = number of separate </a:t>
            </a:r>
            <a:r>
              <a:rPr lang="en-GB" altLang="en-US" i="1" dirty="0"/>
              <a:t>connected</a:t>
            </a:r>
            <a:r>
              <a:rPr lang="en-GB" altLang="en-US" dirty="0"/>
              <a:t> </a:t>
            </a:r>
            <a:r>
              <a:rPr lang="en-GB" altLang="en-US" i="1" dirty="0"/>
              <a:t>components*</a:t>
            </a:r>
            <a:r>
              <a:rPr lang="en-GB" altLang="en-US" dirty="0"/>
              <a:t> of the graph (or system**)</a:t>
            </a:r>
          </a:p>
          <a:p>
            <a:pPr>
              <a:buFont typeface="Wingdings" panose="05000000000000000000" pitchFamily="2" charset="2"/>
              <a:buNone/>
            </a:pPr>
            <a:endParaRPr lang="en-GB" altLang="en-US" dirty="0"/>
          </a:p>
          <a:p>
            <a:endParaRPr lang="en-ZA" dirty="0"/>
          </a:p>
        </p:txBody>
      </p:sp>
      <p:sp>
        <p:nvSpPr>
          <p:cNvPr id="4" name="Rectangle 3"/>
          <p:cNvSpPr/>
          <p:nvPr/>
        </p:nvSpPr>
        <p:spPr>
          <a:xfrm>
            <a:off x="7517277" y="6434334"/>
            <a:ext cx="1348446" cy="264688"/>
          </a:xfrm>
          <a:prstGeom prst="rect">
            <a:avLst/>
          </a:prstGeom>
        </p:spPr>
        <p:txBody>
          <a:bodyPr wrap="none">
            <a:spAutoFit/>
          </a:bodyPr>
          <a:lstStyle/>
          <a:p>
            <a:pPr>
              <a:lnSpc>
                <a:spcPct val="80000"/>
              </a:lnSpc>
            </a:pPr>
            <a:r>
              <a:rPr lang="en-GB" altLang="en-US" sz="1400" dirty="0"/>
              <a:t>McCabe, 1976</a:t>
            </a:r>
          </a:p>
        </p:txBody>
      </p:sp>
      <p:sp>
        <p:nvSpPr>
          <p:cNvPr id="6" name="TextBox 5">
            <a:extLst>
              <a:ext uri="{FF2B5EF4-FFF2-40B4-BE49-F238E27FC236}">
                <a16:creationId xmlns:a16="http://schemas.microsoft.com/office/drawing/2014/main" id="{769C4321-FA43-4B72-88BE-9ACCCB42816D}"/>
              </a:ext>
            </a:extLst>
          </p:cNvPr>
          <p:cNvSpPr txBox="1"/>
          <p:nvPr/>
        </p:nvSpPr>
        <p:spPr>
          <a:xfrm>
            <a:off x="278277" y="6237357"/>
            <a:ext cx="7131191" cy="461665"/>
          </a:xfrm>
          <a:prstGeom prst="rect">
            <a:avLst/>
          </a:prstGeom>
          <a:noFill/>
        </p:spPr>
        <p:txBody>
          <a:bodyPr wrap="square">
            <a:spAutoFit/>
          </a:bodyPr>
          <a:lstStyle/>
          <a:p>
            <a:r>
              <a:rPr lang="en-GB" altLang="en-US" sz="1200" dirty="0"/>
              <a:t>** The graph represents the system being designed, although it could be extended to the ‘development’ system, i.e. people working on different parts using possibly different tools.</a:t>
            </a:r>
            <a:endParaRPr lang="en-ZA" sz="1200" dirty="0"/>
          </a:p>
        </p:txBody>
      </p:sp>
      <p:sp>
        <p:nvSpPr>
          <p:cNvPr id="8" name="TextBox 7">
            <a:extLst>
              <a:ext uri="{FF2B5EF4-FFF2-40B4-BE49-F238E27FC236}">
                <a16:creationId xmlns:a16="http://schemas.microsoft.com/office/drawing/2014/main" id="{C0C7C40A-0331-420E-9D1A-99313F962393}"/>
              </a:ext>
            </a:extLst>
          </p:cNvPr>
          <p:cNvSpPr txBox="1"/>
          <p:nvPr/>
        </p:nvSpPr>
        <p:spPr>
          <a:xfrm>
            <a:off x="5422640" y="2600731"/>
            <a:ext cx="3136768" cy="646331"/>
          </a:xfrm>
          <a:prstGeom prst="rect">
            <a:avLst/>
          </a:prstGeom>
          <a:noFill/>
        </p:spPr>
        <p:txBody>
          <a:bodyPr wrap="square">
            <a:spAutoFit/>
          </a:bodyPr>
          <a:lstStyle/>
          <a:p>
            <a:r>
              <a:rPr lang="en-GB" altLang="en-US" sz="1200" dirty="0">
                <a:solidFill>
                  <a:srgbClr val="C37605"/>
                </a:solidFill>
              </a:rPr>
              <a:t>(2p as connections between parts potentially more difficult to manage and design around that individual parts)</a:t>
            </a:r>
            <a:endParaRPr lang="en-ZA" sz="1200" dirty="0">
              <a:solidFill>
                <a:srgbClr val="C37605"/>
              </a:solidFill>
            </a:endParaRPr>
          </a:p>
        </p:txBody>
      </p:sp>
      <p:sp>
        <p:nvSpPr>
          <p:cNvPr id="9" name="TextBox 8">
            <a:extLst>
              <a:ext uri="{FF2B5EF4-FFF2-40B4-BE49-F238E27FC236}">
                <a16:creationId xmlns:a16="http://schemas.microsoft.com/office/drawing/2014/main" id="{34CB37C4-F6BD-477D-8D20-015C8CBBE2A7}"/>
              </a:ext>
            </a:extLst>
          </p:cNvPr>
          <p:cNvSpPr txBox="1"/>
          <p:nvPr/>
        </p:nvSpPr>
        <p:spPr>
          <a:xfrm>
            <a:off x="278277" y="5822114"/>
            <a:ext cx="8352343" cy="461665"/>
          </a:xfrm>
          <a:prstGeom prst="rect">
            <a:avLst/>
          </a:prstGeom>
          <a:noFill/>
        </p:spPr>
        <p:txBody>
          <a:bodyPr wrap="square">
            <a:spAutoFit/>
          </a:bodyPr>
          <a:lstStyle/>
          <a:p>
            <a:r>
              <a:rPr lang="en-GB" altLang="en-US" sz="1200" dirty="0"/>
              <a:t>*Connected components can be considered blocks of the code that are separated from the main sequence (e.g. the ‘then’ code that runs of when an if condition is true, an if causes a 1-part component separation).</a:t>
            </a:r>
            <a:endParaRPr lang="en-ZA" sz="1200" dirty="0"/>
          </a:p>
        </p:txBody>
      </p:sp>
    </p:spTree>
    <p:extLst>
      <p:ext uri="{BB962C8B-B14F-4D97-AF65-F5344CB8AC3E}">
        <p14:creationId xmlns:p14="http://schemas.microsoft.com/office/powerpoint/2010/main" val="83804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DB75-F97D-4BC2-A872-020498BDD8BE}"/>
              </a:ext>
            </a:extLst>
          </p:cNvPr>
          <p:cNvSpPr>
            <a:spLocks noGrp="1"/>
          </p:cNvSpPr>
          <p:nvPr>
            <p:ph type="title"/>
          </p:nvPr>
        </p:nvSpPr>
        <p:spPr/>
        <p:txBody>
          <a:bodyPr>
            <a:normAutofit fontScale="90000"/>
          </a:bodyPr>
          <a:lstStyle/>
          <a:p>
            <a:r>
              <a:rPr lang="en-ZA" dirty="0"/>
              <a:t>Cyclomatic Complexity Metric</a:t>
            </a:r>
          </a:p>
        </p:txBody>
      </p:sp>
      <p:sp>
        <p:nvSpPr>
          <p:cNvPr id="3" name="Content Placeholder 2">
            <a:extLst>
              <a:ext uri="{FF2B5EF4-FFF2-40B4-BE49-F238E27FC236}">
                <a16:creationId xmlns:a16="http://schemas.microsoft.com/office/drawing/2014/main" id="{9034970E-148B-4AEF-874D-A2B8E844EC5C}"/>
              </a:ext>
            </a:extLst>
          </p:cNvPr>
          <p:cNvSpPr>
            <a:spLocks noGrp="1"/>
          </p:cNvSpPr>
          <p:nvPr>
            <p:ph idx="1"/>
          </p:nvPr>
        </p:nvSpPr>
        <p:spPr>
          <a:xfrm>
            <a:off x="635374" y="1557913"/>
            <a:ext cx="7792046" cy="4519977"/>
          </a:xfrm>
        </p:spPr>
        <p:txBody>
          <a:bodyPr>
            <a:normAutofit lnSpcReduction="10000"/>
          </a:bodyPr>
          <a:lstStyle/>
          <a:p>
            <a:r>
              <a:rPr lang="en-US" dirty="0"/>
              <a:t>Need to find the linearly independent paths in the code section</a:t>
            </a:r>
          </a:p>
          <a:p>
            <a:r>
              <a:rPr lang="en-US" dirty="0"/>
              <a:t>Usually done using the </a:t>
            </a:r>
            <a:r>
              <a:rPr lang="en-US" dirty="0">
                <a:solidFill>
                  <a:schemeClr val="accent6">
                    <a:lumMod val="75000"/>
                  </a:schemeClr>
                </a:solidFill>
              </a:rPr>
              <a:t>control flow graph</a:t>
            </a:r>
            <a:r>
              <a:rPr lang="en-US" dirty="0"/>
              <a:t> of the program… essentially separating the part before the IF, and the two options after the IF (which might be doing an operation, or not doing the operation if there’s no ELSE). </a:t>
            </a:r>
          </a:p>
          <a:p>
            <a:r>
              <a:rPr lang="en-US" dirty="0"/>
              <a:t>See example on next slide</a:t>
            </a:r>
            <a:endParaRPr lang="en-ZA" dirty="0"/>
          </a:p>
        </p:txBody>
      </p:sp>
    </p:spTree>
    <p:extLst>
      <p:ext uri="{BB962C8B-B14F-4D97-AF65-F5344CB8AC3E}">
        <p14:creationId xmlns:p14="http://schemas.microsoft.com/office/powerpoint/2010/main" val="62165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35097"/>
            <a:ext cx="7698306" cy="692210"/>
          </a:xfrm>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00050" y="1122049"/>
            <a:ext cx="8007350" cy="5283200"/>
          </a:xfrm>
        </p:spPr>
        <p:txBody>
          <a:bodyPr>
            <a:normAutofit fontScale="92500" lnSpcReduction="10000"/>
          </a:bodyPr>
          <a:lstStyle/>
          <a:p>
            <a:pPr eaLnBrk="1" hangingPunct="1">
              <a:defRPr/>
            </a:pPr>
            <a:r>
              <a:rPr lang="en-ZA" dirty="0">
                <a:sym typeface="Wingdings" pitchFamily="2" charset="2"/>
              </a:rPr>
              <a:t>Where work is done, division of labour</a:t>
            </a:r>
          </a:p>
          <a:p>
            <a:pPr eaLnBrk="1" hangingPunct="1">
              <a:defRPr/>
            </a:pPr>
            <a:r>
              <a:rPr lang="en-ZA" dirty="0">
                <a:sym typeface="Wingdings" pitchFamily="2" charset="2"/>
              </a:rPr>
              <a:t>HPEC* management</a:t>
            </a:r>
          </a:p>
          <a:p>
            <a:pPr eaLnBrk="1" hangingPunct="1">
              <a:defRPr/>
            </a:pPr>
            <a:r>
              <a:rPr lang="en-ZA" dirty="0">
                <a:sym typeface="Wingdings" pitchFamily="2" charset="2"/>
              </a:rPr>
              <a:t>HPES development process</a:t>
            </a:r>
          </a:p>
          <a:p>
            <a:pPr eaLnBrk="1" hangingPunct="1">
              <a:defRPr/>
            </a:pPr>
            <a:r>
              <a:rPr lang="en-ZA" dirty="0">
                <a:sym typeface="Wingdings" pitchFamily="2" charset="2"/>
              </a:rPr>
              <a:t>Setting system objectives</a:t>
            </a:r>
          </a:p>
          <a:p>
            <a:pPr eaLnBrk="1" hangingPunct="1">
              <a:defRPr/>
            </a:pPr>
            <a:r>
              <a:rPr lang="en-ZA" dirty="0">
                <a:sym typeface="Wingdings" pitchFamily="2" charset="2"/>
              </a:rPr>
              <a:t>Costs &amp; risks</a:t>
            </a:r>
          </a:p>
          <a:p>
            <a:pPr>
              <a:defRPr/>
            </a:pPr>
            <a:r>
              <a:rPr lang="en-ZA" dirty="0"/>
              <a:t>Monitoring progress</a:t>
            </a:r>
          </a:p>
          <a:p>
            <a:pPr>
              <a:defRPr/>
            </a:pPr>
            <a:r>
              <a:rPr lang="en-ZA" dirty="0">
                <a:sym typeface="Wingdings" pitchFamily="2" charset="2"/>
              </a:rPr>
              <a:t>Documentation</a:t>
            </a:r>
          </a:p>
          <a:p>
            <a:pPr>
              <a:defRPr/>
            </a:pPr>
            <a:r>
              <a:rPr lang="en-ZA" dirty="0"/>
              <a:t>Effort, Productivity</a:t>
            </a:r>
            <a:br>
              <a:rPr lang="en-ZA" dirty="0"/>
            </a:br>
            <a:r>
              <a:rPr lang="en-ZA" dirty="0"/>
              <a:t>and Progress</a:t>
            </a:r>
          </a:p>
          <a:p>
            <a:pPr marL="365760" lvl="1" indent="0">
              <a:buNone/>
              <a:defRPr/>
            </a:pPr>
            <a:r>
              <a:rPr lang="en-ZA" dirty="0">
                <a:sym typeface="Wingdings" pitchFamily="2" charset="2"/>
              </a:rPr>
              <a:t>(Optional extra slides re</a:t>
            </a:r>
            <a:br>
              <a:rPr lang="en-ZA" dirty="0">
                <a:sym typeface="Wingdings" pitchFamily="2" charset="2"/>
              </a:rPr>
            </a:br>
            <a:r>
              <a:rPr lang="en-ZA" dirty="0">
                <a:sym typeface="Wingdings" pitchFamily="2" charset="2"/>
              </a:rPr>
              <a:t>intro to </a:t>
            </a:r>
            <a:r>
              <a:rPr lang="en-ZA" dirty="0" err="1">
                <a:sym typeface="Wingdings" pitchFamily="2" charset="2"/>
              </a:rPr>
              <a:t>Doxygen</a:t>
            </a:r>
            <a:r>
              <a:rPr lang="en-ZA" dirty="0">
                <a:sym typeface="Wingdings" pitchFamily="2" charset="2"/>
              </a:rPr>
              <a:t>)</a:t>
            </a:r>
          </a:p>
        </p:txBody>
      </p:sp>
      <p:pic>
        <p:nvPicPr>
          <p:cNvPr id="5123"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3538538"/>
            <a:ext cx="44719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7112C59-E3E8-4A7F-B368-E61E44DF4D90}"/>
              </a:ext>
            </a:extLst>
          </p:cNvPr>
          <p:cNvSpPr txBox="1"/>
          <p:nvPr/>
        </p:nvSpPr>
        <p:spPr>
          <a:xfrm>
            <a:off x="211725" y="6421046"/>
            <a:ext cx="6660414" cy="307777"/>
          </a:xfrm>
          <a:prstGeom prst="rect">
            <a:avLst/>
          </a:prstGeom>
          <a:noFill/>
        </p:spPr>
        <p:txBody>
          <a:bodyPr wrap="square">
            <a:spAutoFit/>
          </a:bodyPr>
          <a:lstStyle/>
          <a:p>
            <a:r>
              <a:rPr lang="en-ZA" sz="1400" dirty="0">
                <a:sym typeface="Wingdings" pitchFamily="2" charset="2"/>
              </a:rPr>
              <a:t>*HPEC = High Performance Embedded Computer, term used by Martinez </a:t>
            </a:r>
            <a:r>
              <a:rPr lang="en-ZA" sz="1400" i="1" dirty="0">
                <a:sym typeface="Wingdings" pitchFamily="2" charset="2"/>
              </a:rPr>
              <a:t>et al.</a:t>
            </a:r>
            <a:endParaRPr lang="en-ZA" sz="14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4321-F91E-476F-8ED3-E23110F86FC1}"/>
              </a:ext>
            </a:extLst>
          </p:cNvPr>
          <p:cNvSpPr>
            <a:spLocks noGrp="1"/>
          </p:cNvSpPr>
          <p:nvPr>
            <p:ph type="title"/>
          </p:nvPr>
        </p:nvSpPr>
        <p:spPr>
          <a:xfrm>
            <a:off x="578285" y="742403"/>
            <a:ext cx="7698306" cy="692210"/>
          </a:xfrm>
        </p:spPr>
        <p:txBody>
          <a:bodyPr>
            <a:normAutofit fontScale="90000"/>
          </a:bodyPr>
          <a:lstStyle/>
          <a:p>
            <a:r>
              <a:rPr lang="en-ZA" dirty="0"/>
              <a:t>Cyclomatic Complexity Metric – Example 1</a:t>
            </a:r>
          </a:p>
        </p:txBody>
      </p:sp>
      <p:sp>
        <p:nvSpPr>
          <p:cNvPr id="3" name="Content Placeholder 2">
            <a:extLst>
              <a:ext uri="{FF2B5EF4-FFF2-40B4-BE49-F238E27FC236}">
                <a16:creationId xmlns:a16="http://schemas.microsoft.com/office/drawing/2014/main" id="{65DD1BD3-4321-48ED-BFEE-FB7F456FDEF3}"/>
              </a:ext>
            </a:extLst>
          </p:cNvPr>
          <p:cNvSpPr>
            <a:spLocks noGrp="1"/>
          </p:cNvSpPr>
          <p:nvPr>
            <p:ph idx="1"/>
          </p:nvPr>
        </p:nvSpPr>
        <p:spPr>
          <a:xfrm>
            <a:off x="474590" y="1364553"/>
            <a:ext cx="7697635" cy="4519977"/>
          </a:xfrm>
        </p:spPr>
        <p:txBody>
          <a:bodyPr/>
          <a:lstStyle/>
          <a:p>
            <a:r>
              <a:rPr lang="en-ZA" dirty="0"/>
              <a:t>Example block of code to consider:</a:t>
            </a:r>
          </a:p>
        </p:txBody>
      </p:sp>
      <p:sp>
        <p:nvSpPr>
          <p:cNvPr id="6" name="TextBox 5">
            <a:extLst>
              <a:ext uri="{FF2B5EF4-FFF2-40B4-BE49-F238E27FC236}">
                <a16:creationId xmlns:a16="http://schemas.microsoft.com/office/drawing/2014/main" id="{A2B37873-4707-460F-BB13-EB02FB4FACC0}"/>
              </a:ext>
            </a:extLst>
          </p:cNvPr>
          <p:cNvSpPr txBox="1"/>
          <p:nvPr/>
        </p:nvSpPr>
        <p:spPr>
          <a:xfrm>
            <a:off x="920193" y="1953698"/>
            <a:ext cx="4623846" cy="2585323"/>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void main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a = 100;</a:t>
            </a:r>
          </a:p>
          <a:p>
            <a:r>
              <a:rPr lang="en-US" dirty="0">
                <a:latin typeface="Courier New" panose="02070309020205020404" pitchFamily="49" charset="0"/>
                <a:cs typeface="Courier New" panose="02070309020205020404" pitchFamily="49" charset="0"/>
              </a:rPr>
              <a:t> if (a &gt; c)</a:t>
            </a:r>
          </a:p>
          <a:p>
            <a:r>
              <a:rPr lang="en-US" dirty="0">
                <a:latin typeface="Courier New" panose="02070309020205020404" pitchFamily="49" charset="0"/>
                <a:cs typeface="Courier New" panose="02070309020205020404" pitchFamily="49" charset="0"/>
              </a:rPr>
              <a:t>   a = b;</a:t>
            </a:r>
          </a:p>
          <a:p>
            <a:r>
              <a:rPr lang="en-US" dirty="0">
                <a:latin typeface="Courier New" panose="02070309020205020404" pitchFamily="49" charset="0"/>
                <a:cs typeface="Courier New" panose="02070309020205020404" pitchFamily="49" charset="0"/>
              </a:rPr>
              <a:t>  else</a:t>
            </a:r>
          </a:p>
          <a:p>
            <a:r>
              <a:rPr lang="en-US" dirty="0">
                <a:latin typeface="Courier New" panose="02070309020205020404" pitchFamily="49" charset="0"/>
                <a:cs typeface="Courier New" panose="02070309020205020404" pitchFamily="49" charset="0"/>
              </a:rPr>
              <a:t>   a = c;</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(“%d %d %d”,</a:t>
            </a:r>
            <a:r>
              <a:rPr lang="en-US" dirty="0" err="1">
                <a:latin typeface="Courier New" panose="02070309020205020404" pitchFamily="49" charset="0"/>
                <a:cs typeface="Courier New" panose="02070309020205020404" pitchFamily="49" charset="0"/>
              </a:rPr>
              <a:t>a,b,c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endParaRPr lang="en-ZA" dirty="0">
              <a:latin typeface="Courier New" panose="02070309020205020404" pitchFamily="49" charset="0"/>
              <a:cs typeface="Courier New" panose="02070309020205020404" pitchFamily="49" charset="0"/>
            </a:endParaRPr>
          </a:p>
        </p:txBody>
      </p:sp>
      <p:grpSp>
        <p:nvGrpSpPr>
          <p:cNvPr id="17" name="Group 16">
            <a:extLst>
              <a:ext uri="{FF2B5EF4-FFF2-40B4-BE49-F238E27FC236}">
                <a16:creationId xmlns:a16="http://schemas.microsoft.com/office/drawing/2014/main" id="{FB23EED7-E4DD-4945-BB94-29EA9F5AD808}"/>
              </a:ext>
            </a:extLst>
          </p:cNvPr>
          <p:cNvGrpSpPr/>
          <p:nvPr/>
        </p:nvGrpSpPr>
        <p:grpSpPr>
          <a:xfrm>
            <a:off x="5648405" y="2489157"/>
            <a:ext cx="3316718" cy="3889645"/>
            <a:chOff x="5147035" y="2432597"/>
            <a:chExt cx="3316718" cy="3889645"/>
          </a:xfrm>
        </p:grpSpPr>
        <p:pic>
          <p:nvPicPr>
            <p:cNvPr id="8" name="Picture 7" descr="Diagram&#10;&#10;Description automatically generated">
              <a:extLst>
                <a:ext uri="{FF2B5EF4-FFF2-40B4-BE49-F238E27FC236}">
                  <a16:creationId xmlns:a16="http://schemas.microsoft.com/office/drawing/2014/main" id="{D604654F-C0C0-4B28-83CA-A9B4C3653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035" y="2432597"/>
              <a:ext cx="2809188" cy="3889645"/>
            </a:xfrm>
            <a:prstGeom prst="rect">
              <a:avLst/>
            </a:prstGeom>
          </p:spPr>
        </p:pic>
        <p:sp>
          <p:nvSpPr>
            <p:cNvPr id="10" name="TextBox 9">
              <a:extLst>
                <a:ext uri="{FF2B5EF4-FFF2-40B4-BE49-F238E27FC236}">
                  <a16:creationId xmlns:a16="http://schemas.microsoft.com/office/drawing/2014/main" id="{25610EBC-8598-46E7-95FF-650580D0031E}"/>
                </a:ext>
              </a:extLst>
            </p:cNvPr>
            <p:cNvSpPr txBox="1"/>
            <p:nvPr/>
          </p:nvSpPr>
          <p:spPr>
            <a:xfrm>
              <a:off x="6224888" y="2470304"/>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start</a:t>
              </a:r>
              <a:endParaRPr lang="en-ZA" sz="1400" dirty="0"/>
            </a:p>
          </p:txBody>
        </p:sp>
        <p:sp>
          <p:nvSpPr>
            <p:cNvPr id="11" name="TextBox 10">
              <a:extLst>
                <a:ext uri="{FF2B5EF4-FFF2-40B4-BE49-F238E27FC236}">
                  <a16:creationId xmlns:a16="http://schemas.microsoft.com/office/drawing/2014/main" id="{A263A486-9DA9-4F56-8848-6E73749AE7F6}"/>
                </a:ext>
              </a:extLst>
            </p:cNvPr>
            <p:cNvSpPr txBox="1"/>
            <p:nvPr/>
          </p:nvSpPr>
          <p:spPr>
            <a:xfrm>
              <a:off x="6224887" y="3035912"/>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a=100</a:t>
              </a:r>
              <a:endParaRPr lang="en-ZA" sz="1400" dirty="0"/>
            </a:p>
          </p:txBody>
        </p:sp>
        <p:sp>
          <p:nvSpPr>
            <p:cNvPr id="12" name="TextBox 11">
              <a:extLst>
                <a:ext uri="{FF2B5EF4-FFF2-40B4-BE49-F238E27FC236}">
                  <a16:creationId xmlns:a16="http://schemas.microsoft.com/office/drawing/2014/main" id="{6FF92FA7-0D95-43B2-831E-1EF4EC41E6AF}"/>
                </a:ext>
              </a:extLst>
            </p:cNvPr>
            <p:cNvSpPr txBox="1"/>
            <p:nvPr/>
          </p:nvSpPr>
          <p:spPr>
            <a:xfrm>
              <a:off x="6290877" y="3793115"/>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a&gt;c</a:t>
              </a:r>
              <a:endParaRPr lang="en-ZA" sz="1400" dirty="0"/>
            </a:p>
          </p:txBody>
        </p:sp>
        <p:sp>
          <p:nvSpPr>
            <p:cNvPr id="13" name="TextBox 12">
              <a:extLst>
                <a:ext uri="{FF2B5EF4-FFF2-40B4-BE49-F238E27FC236}">
                  <a16:creationId xmlns:a16="http://schemas.microsoft.com/office/drawing/2014/main" id="{8DC3E65A-4620-4136-9877-4F18A0798861}"/>
                </a:ext>
              </a:extLst>
            </p:cNvPr>
            <p:cNvSpPr txBox="1"/>
            <p:nvPr/>
          </p:nvSpPr>
          <p:spPr>
            <a:xfrm>
              <a:off x="5298356" y="4575754"/>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a=b</a:t>
              </a:r>
              <a:endParaRPr lang="en-ZA" sz="1400" dirty="0"/>
            </a:p>
          </p:txBody>
        </p:sp>
        <p:sp>
          <p:nvSpPr>
            <p:cNvPr id="14" name="TextBox 13">
              <a:extLst>
                <a:ext uri="{FF2B5EF4-FFF2-40B4-BE49-F238E27FC236}">
                  <a16:creationId xmlns:a16="http://schemas.microsoft.com/office/drawing/2014/main" id="{6A1142EB-F019-42CF-9780-D6F40C740425}"/>
                </a:ext>
              </a:extLst>
            </p:cNvPr>
            <p:cNvSpPr txBox="1"/>
            <p:nvPr/>
          </p:nvSpPr>
          <p:spPr>
            <a:xfrm>
              <a:off x="7344320" y="4575754"/>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a=c</a:t>
              </a:r>
              <a:endParaRPr lang="en-ZA" sz="1400" dirty="0"/>
            </a:p>
          </p:txBody>
        </p:sp>
        <p:sp>
          <p:nvSpPr>
            <p:cNvPr id="15" name="TextBox 14">
              <a:extLst>
                <a:ext uri="{FF2B5EF4-FFF2-40B4-BE49-F238E27FC236}">
                  <a16:creationId xmlns:a16="http://schemas.microsoft.com/office/drawing/2014/main" id="{5459D029-5DE3-4510-BAF8-179D2EE6FB2A}"/>
                </a:ext>
              </a:extLst>
            </p:cNvPr>
            <p:cNvSpPr txBox="1"/>
            <p:nvPr/>
          </p:nvSpPr>
          <p:spPr>
            <a:xfrm>
              <a:off x="6175049" y="5205818"/>
              <a:ext cx="1119433" cy="461665"/>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Print</a:t>
              </a:r>
            </a:p>
            <a:p>
              <a:r>
                <a:rPr lang="en-US" sz="1200" dirty="0">
                  <a:latin typeface="Courier New" panose="02070309020205020404" pitchFamily="49" charset="0"/>
                  <a:cs typeface="Courier New" panose="02070309020205020404" pitchFamily="49" charset="0"/>
                </a:rPr>
                <a:t>a,b,c </a:t>
              </a:r>
              <a:endParaRPr lang="en-ZA" sz="1200" dirty="0"/>
            </a:p>
          </p:txBody>
        </p:sp>
        <p:sp>
          <p:nvSpPr>
            <p:cNvPr id="16" name="TextBox 15">
              <a:extLst>
                <a:ext uri="{FF2B5EF4-FFF2-40B4-BE49-F238E27FC236}">
                  <a16:creationId xmlns:a16="http://schemas.microsoft.com/office/drawing/2014/main" id="{3CE4EBC0-B472-4590-8B41-C1A7A1E9ACD7}"/>
                </a:ext>
              </a:extLst>
            </p:cNvPr>
            <p:cNvSpPr txBox="1"/>
            <p:nvPr/>
          </p:nvSpPr>
          <p:spPr>
            <a:xfrm>
              <a:off x="6253169" y="5988457"/>
              <a:ext cx="1119433" cy="30777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stop</a:t>
              </a:r>
              <a:endParaRPr lang="en-ZA" sz="1400" dirty="0"/>
            </a:p>
          </p:txBody>
        </p:sp>
      </p:grpSp>
      <p:sp>
        <p:nvSpPr>
          <p:cNvPr id="19" name="TextBox 18">
            <a:extLst>
              <a:ext uri="{FF2B5EF4-FFF2-40B4-BE49-F238E27FC236}">
                <a16:creationId xmlns:a16="http://schemas.microsoft.com/office/drawing/2014/main" id="{1A40EA72-0A75-41F4-BE70-CB6F9A736E46}"/>
              </a:ext>
            </a:extLst>
          </p:cNvPr>
          <p:cNvSpPr txBox="1"/>
          <p:nvPr/>
        </p:nvSpPr>
        <p:spPr>
          <a:xfrm>
            <a:off x="390451" y="4453369"/>
            <a:ext cx="5257954" cy="2308324"/>
          </a:xfrm>
          <a:prstGeom prst="rect">
            <a:avLst/>
          </a:prstGeom>
          <a:noFill/>
        </p:spPr>
        <p:txBody>
          <a:bodyPr wrap="square">
            <a:spAutoFit/>
          </a:bodyPr>
          <a:lstStyle/>
          <a:p>
            <a:r>
              <a:rPr lang="en-ZA" dirty="0"/>
              <a:t>As can be seen in the flow graph (or a flow chart) there are:</a:t>
            </a:r>
          </a:p>
          <a:p>
            <a:r>
              <a:rPr lang="en-ZA" dirty="0"/>
              <a:t>n = 7 nodes </a:t>
            </a:r>
            <a:r>
              <a:rPr lang="en-ZA" sz="1200" dirty="0"/>
              <a:t>(we’re including start and stop, don’t have to)</a:t>
            </a:r>
            <a:r>
              <a:rPr lang="en-ZA" dirty="0"/>
              <a:t>, </a:t>
            </a:r>
          </a:p>
          <a:p>
            <a:r>
              <a:rPr lang="en-ZA" dirty="0"/>
              <a:t>e = 7 edges </a:t>
            </a:r>
            <a:r>
              <a:rPr lang="en-ZA" sz="1200" dirty="0"/>
              <a:t>(including links to start and stop, don’t have to)</a:t>
            </a:r>
            <a:r>
              <a:rPr lang="en-ZA" dirty="0"/>
              <a:t>.</a:t>
            </a:r>
          </a:p>
          <a:p>
            <a:r>
              <a:rPr lang="en-ZA" dirty="0"/>
              <a:t>p = 1 connected component (i.e. The if splitting the path into two options)</a:t>
            </a:r>
          </a:p>
          <a:p>
            <a:r>
              <a:rPr lang="pt-BR" dirty="0"/>
              <a:t>using M = e – n + 2p</a:t>
            </a:r>
          </a:p>
          <a:p>
            <a:r>
              <a:rPr lang="en-ZA" dirty="0"/>
              <a:t>M = 7 – 7 + 2(1) = 2</a:t>
            </a:r>
          </a:p>
        </p:txBody>
      </p:sp>
    </p:spTree>
    <p:extLst>
      <p:ext uri="{BB962C8B-B14F-4D97-AF65-F5344CB8AC3E}">
        <p14:creationId xmlns:p14="http://schemas.microsoft.com/office/powerpoint/2010/main" val="123568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4321-F91E-476F-8ED3-E23110F86FC1}"/>
              </a:ext>
            </a:extLst>
          </p:cNvPr>
          <p:cNvSpPr>
            <a:spLocks noGrp="1"/>
          </p:cNvSpPr>
          <p:nvPr>
            <p:ph type="title"/>
          </p:nvPr>
        </p:nvSpPr>
        <p:spPr>
          <a:xfrm>
            <a:off x="578285" y="742403"/>
            <a:ext cx="7698306" cy="692210"/>
          </a:xfrm>
        </p:spPr>
        <p:txBody>
          <a:bodyPr>
            <a:normAutofit fontScale="90000"/>
          </a:bodyPr>
          <a:lstStyle/>
          <a:p>
            <a:r>
              <a:rPr lang="en-ZA" dirty="0"/>
              <a:t>Cyclomatic Complexity Metric – Example 1</a:t>
            </a:r>
          </a:p>
        </p:txBody>
      </p:sp>
      <p:sp>
        <p:nvSpPr>
          <p:cNvPr id="3" name="Content Placeholder 2">
            <a:extLst>
              <a:ext uri="{FF2B5EF4-FFF2-40B4-BE49-F238E27FC236}">
                <a16:creationId xmlns:a16="http://schemas.microsoft.com/office/drawing/2014/main" id="{65DD1BD3-4321-48ED-BFEE-FB7F456FDEF3}"/>
              </a:ext>
            </a:extLst>
          </p:cNvPr>
          <p:cNvSpPr>
            <a:spLocks noGrp="1"/>
          </p:cNvSpPr>
          <p:nvPr>
            <p:ph idx="1"/>
          </p:nvPr>
        </p:nvSpPr>
        <p:spPr>
          <a:xfrm>
            <a:off x="474590" y="1364553"/>
            <a:ext cx="7697635" cy="4519977"/>
          </a:xfrm>
        </p:spPr>
        <p:txBody>
          <a:bodyPr/>
          <a:lstStyle/>
          <a:p>
            <a:r>
              <a:rPr lang="en-ZA" dirty="0"/>
              <a:t>Example block of code to consider:</a:t>
            </a:r>
          </a:p>
        </p:txBody>
      </p:sp>
      <p:sp>
        <p:nvSpPr>
          <p:cNvPr id="6" name="TextBox 5">
            <a:extLst>
              <a:ext uri="{FF2B5EF4-FFF2-40B4-BE49-F238E27FC236}">
                <a16:creationId xmlns:a16="http://schemas.microsoft.com/office/drawing/2014/main" id="{A2B37873-4707-460F-BB13-EB02FB4FACC0}"/>
              </a:ext>
            </a:extLst>
          </p:cNvPr>
          <p:cNvSpPr txBox="1"/>
          <p:nvPr/>
        </p:nvSpPr>
        <p:spPr>
          <a:xfrm>
            <a:off x="707505" y="2236502"/>
            <a:ext cx="4623846" cy="2031325"/>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if (a == 10){</a:t>
            </a:r>
          </a:p>
          <a:p>
            <a:r>
              <a:rPr lang="en-US" dirty="0">
                <a:latin typeface="Courier New" panose="02070309020205020404" pitchFamily="49" charset="0"/>
                <a:cs typeface="Courier New" panose="02070309020205020404" pitchFamily="49" charset="0"/>
              </a:rPr>
              <a:t> if (b &gt; c)  // nested loop</a:t>
            </a:r>
          </a:p>
          <a:p>
            <a:r>
              <a:rPr lang="en-US" dirty="0">
                <a:latin typeface="Courier New" panose="02070309020205020404" pitchFamily="49" charset="0"/>
                <a:cs typeface="Courier New" panose="02070309020205020404" pitchFamily="49" charset="0"/>
              </a:rPr>
              <a:t>   a = b</a:t>
            </a:r>
          </a:p>
          <a:p>
            <a:r>
              <a:rPr lang="en-US" dirty="0">
                <a:latin typeface="Courier New" panose="02070309020205020404" pitchFamily="49" charset="0"/>
                <a:cs typeface="Courier New" panose="02070309020205020404" pitchFamily="49" charset="0"/>
              </a:rPr>
              <a:t> else</a:t>
            </a:r>
          </a:p>
          <a:p>
            <a:r>
              <a:rPr lang="en-US" dirty="0">
                <a:latin typeface="Courier New" panose="02070309020205020404" pitchFamily="49" charset="0"/>
                <a:cs typeface="Courier New" panose="02070309020205020404" pitchFamily="49" charset="0"/>
              </a:rPr>
              <a:t>   a = c</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(“%d %d %</a:t>
            </a:r>
            <a:r>
              <a:rPr lang="en-US" dirty="0" err="1">
                <a:latin typeface="Courier New" panose="02070309020205020404" pitchFamily="49" charset="0"/>
                <a:cs typeface="Courier New" panose="02070309020205020404" pitchFamily="49" charset="0"/>
              </a:rPr>
              <a:t>d”,a,b,c</a:t>
            </a:r>
            <a:r>
              <a:rPr lang="en-US" dirty="0">
                <a:latin typeface="Courier New" panose="02070309020205020404" pitchFamily="49" charset="0"/>
                <a:cs typeface="Courier New" panose="02070309020205020404" pitchFamily="49" charset="0"/>
              </a:rPr>
              <a:t>);</a:t>
            </a:r>
            <a:endParaRPr lang="en-ZA" dirty="0">
              <a:latin typeface="Courier New" panose="02070309020205020404" pitchFamily="49" charset="0"/>
              <a:cs typeface="Courier New" panose="02070309020205020404" pitchFamily="49" charset="0"/>
            </a:endParaRPr>
          </a:p>
        </p:txBody>
      </p:sp>
      <p:sp>
        <p:nvSpPr>
          <p:cNvPr id="19" name="TextBox 18">
            <a:extLst>
              <a:ext uri="{FF2B5EF4-FFF2-40B4-BE49-F238E27FC236}">
                <a16:creationId xmlns:a16="http://schemas.microsoft.com/office/drawing/2014/main" id="{1A40EA72-0A75-41F4-BE70-CB6F9A736E46}"/>
              </a:ext>
            </a:extLst>
          </p:cNvPr>
          <p:cNvSpPr txBox="1"/>
          <p:nvPr/>
        </p:nvSpPr>
        <p:spPr>
          <a:xfrm>
            <a:off x="390451" y="4453369"/>
            <a:ext cx="5257954" cy="1754326"/>
          </a:xfrm>
          <a:prstGeom prst="rect">
            <a:avLst/>
          </a:prstGeom>
          <a:noFill/>
        </p:spPr>
        <p:txBody>
          <a:bodyPr wrap="square">
            <a:spAutoFit/>
          </a:bodyPr>
          <a:lstStyle/>
          <a:p>
            <a:r>
              <a:rPr lang="en-ZA" dirty="0"/>
              <a:t>As can be seen in the flow graph there are:</a:t>
            </a:r>
          </a:p>
          <a:p>
            <a:r>
              <a:rPr lang="en-ZA" dirty="0"/>
              <a:t>n = 8 nodes </a:t>
            </a:r>
            <a:r>
              <a:rPr lang="en-ZA" sz="1200" dirty="0"/>
              <a:t>(we’re including start and stop, don’t have to)</a:t>
            </a:r>
            <a:r>
              <a:rPr lang="en-ZA" dirty="0"/>
              <a:t>, </a:t>
            </a:r>
          </a:p>
          <a:p>
            <a:r>
              <a:rPr lang="en-ZA" dirty="0"/>
              <a:t>e = 9 edges </a:t>
            </a:r>
            <a:r>
              <a:rPr lang="en-ZA" sz="1200" dirty="0"/>
              <a:t>(including links to start and stop, don’t have to)</a:t>
            </a:r>
            <a:r>
              <a:rPr lang="en-ZA" dirty="0"/>
              <a:t>.</a:t>
            </a:r>
          </a:p>
          <a:p>
            <a:r>
              <a:rPr lang="en-ZA" dirty="0"/>
              <a:t>p = 1 connected component</a:t>
            </a:r>
          </a:p>
          <a:p>
            <a:r>
              <a:rPr lang="pt-BR" dirty="0"/>
              <a:t>using M = e – n + 2p</a:t>
            </a:r>
          </a:p>
          <a:p>
            <a:r>
              <a:rPr lang="en-ZA" dirty="0"/>
              <a:t>M = 9 – 8 + 2(1) = 3</a:t>
            </a:r>
          </a:p>
        </p:txBody>
      </p:sp>
      <p:sp>
        <p:nvSpPr>
          <p:cNvPr id="18" name="TextBox 17">
            <a:extLst>
              <a:ext uri="{FF2B5EF4-FFF2-40B4-BE49-F238E27FC236}">
                <a16:creationId xmlns:a16="http://schemas.microsoft.com/office/drawing/2014/main" id="{4EE6029A-49C9-4F8B-93DC-EE4FEFB7025B}"/>
              </a:ext>
            </a:extLst>
          </p:cNvPr>
          <p:cNvSpPr txBox="1"/>
          <p:nvPr/>
        </p:nvSpPr>
        <p:spPr>
          <a:xfrm>
            <a:off x="4251281" y="6424809"/>
            <a:ext cx="4623846" cy="261610"/>
          </a:xfrm>
          <a:prstGeom prst="rect">
            <a:avLst/>
          </a:prstGeom>
          <a:noFill/>
        </p:spPr>
        <p:txBody>
          <a:bodyPr wrap="square">
            <a:spAutoFit/>
          </a:bodyPr>
          <a:lstStyle/>
          <a:p>
            <a:pPr algn="r"/>
            <a:r>
              <a:rPr lang="en-ZA" sz="1100" dirty="0"/>
              <a:t>Flow chart developed using </a:t>
            </a:r>
            <a:r>
              <a:rPr lang="en-ZA" sz="1100" dirty="0">
                <a:hlinkClick r:id="rId2"/>
              </a:rPr>
              <a:t>https://app.code2flow.com/</a:t>
            </a:r>
            <a:endParaRPr lang="en-ZA" sz="1100" dirty="0"/>
          </a:p>
        </p:txBody>
      </p:sp>
      <p:sp>
        <p:nvSpPr>
          <p:cNvPr id="20" name="TextBox 19">
            <a:extLst>
              <a:ext uri="{FF2B5EF4-FFF2-40B4-BE49-F238E27FC236}">
                <a16:creationId xmlns:a16="http://schemas.microsoft.com/office/drawing/2014/main" id="{0D6B8A07-4310-4CC4-813E-3A02E181C187}"/>
              </a:ext>
            </a:extLst>
          </p:cNvPr>
          <p:cNvSpPr txBox="1"/>
          <p:nvPr/>
        </p:nvSpPr>
        <p:spPr>
          <a:xfrm>
            <a:off x="6016515" y="5933149"/>
            <a:ext cx="2260076" cy="307777"/>
          </a:xfrm>
          <a:prstGeom prst="rect">
            <a:avLst/>
          </a:prstGeom>
          <a:noFill/>
        </p:spPr>
        <p:txBody>
          <a:bodyPr wrap="square">
            <a:spAutoFit/>
          </a:bodyPr>
          <a:lstStyle/>
          <a:p>
            <a:r>
              <a:rPr lang="en-ZA" sz="1400" dirty="0"/>
              <a:t>flow graph of code on left</a:t>
            </a:r>
          </a:p>
        </p:txBody>
      </p:sp>
      <p:pic>
        <p:nvPicPr>
          <p:cNvPr id="26" name="Picture 25" descr="Diagram&#10;&#10;Description automatically generated">
            <a:extLst>
              <a:ext uri="{FF2B5EF4-FFF2-40B4-BE49-F238E27FC236}">
                <a16:creationId xmlns:a16="http://schemas.microsoft.com/office/drawing/2014/main" id="{3112BD4B-D752-4278-A350-A7B7EFFFD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130" y="1974892"/>
            <a:ext cx="2700933" cy="3928630"/>
          </a:xfrm>
          <a:prstGeom prst="rect">
            <a:avLst/>
          </a:prstGeom>
        </p:spPr>
      </p:pic>
    </p:spTree>
    <p:extLst>
      <p:ext uri="{BB962C8B-B14F-4D97-AF65-F5344CB8AC3E}">
        <p14:creationId xmlns:p14="http://schemas.microsoft.com/office/powerpoint/2010/main" val="1598190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6" y="3581400"/>
            <a:ext cx="5200885" cy="3033849"/>
          </a:xfrm>
          <a:prstGeom prst="rect">
            <a:avLst/>
          </a:prstGeom>
        </p:spPr>
      </p:pic>
      <p:sp>
        <p:nvSpPr>
          <p:cNvPr id="2" name="Title 1"/>
          <p:cNvSpPr>
            <a:spLocks noGrp="1"/>
          </p:cNvSpPr>
          <p:nvPr>
            <p:ph type="title"/>
          </p:nvPr>
        </p:nvSpPr>
        <p:spPr/>
        <p:txBody>
          <a:bodyPr>
            <a:normAutofit fontScale="90000"/>
          </a:bodyPr>
          <a:lstStyle/>
          <a:p>
            <a:r>
              <a:rPr lang="en-ZA" dirty="0"/>
              <a:t>Design Productivity Gap</a:t>
            </a:r>
          </a:p>
        </p:txBody>
      </p:sp>
      <p:sp>
        <p:nvSpPr>
          <p:cNvPr id="3" name="Content Placeholder 2"/>
          <p:cNvSpPr>
            <a:spLocks noGrp="1"/>
          </p:cNvSpPr>
          <p:nvPr>
            <p:ph idx="1"/>
          </p:nvPr>
        </p:nvSpPr>
        <p:spPr>
          <a:xfrm>
            <a:off x="431800" y="1367020"/>
            <a:ext cx="8280399" cy="4519977"/>
          </a:xfrm>
        </p:spPr>
        <p:txBody>
          <a:bodyPr/>
          <a:lstStyle/>
          <a:p>
            <a:r>
              <a:rPr lang="en-ZA" dirty="0"/>
              <a:t>Design productivity gap:</a:t>
            </a:r>
          </a:p>
          <a:p>
            <a:pPr lvl="1"/>
            <a:r>
              <a:rPr lang="en-ZA" dirty="0"/>
              <a:t>The difference between the transistors (resources) available in a single semiconductor die and the ability for the transistors to be used effectively in a design</a:t>
            </a:r>
          </a:p>
          <a:p>
            <a:pPr lvl="1"/>
            <a:endParaRPr lang="en-ZA" dirty="0"/>
          </a:p>
        </p:txBody>
      </p:sp>
      <p:sp>
        <p:nvSpPr>
          <p:cNvPr id="6" name="TextBox 5"/>
          <p:cNvSpPr txBox="1"/>
          <p:nvPr/>
        </p:nvSpPr>
        <p:spPr>
          <a:xfrm rot="5400000">
            <a:off x="4755539" y="4882882"/>
            <a:ext cx="1824538" cy="430887"/>
          </a:xfrm>
          <a:prstGeom prst="rect">
            <a:avLst/>
          </a:prstGeom>
          <a:noFill/>
        </p:spPr>
        <p:txBody>
          <a:bodyPr wrap="none" rtlCol="0">
            <a:spAutoFit/>
          </a:bodyPr>
          <a:lstStyle/>
          <a:p>
            <a:pPr algn="ctr"/>
            <a:r>
              <a:rPr lang="en-ZA" sz="1100" dirty="0"/>
              <a:t>Productivity in </a:t>
            </a:r>
            <a:br>
              <a:rPr lang="en-ZA" sz="1100" dirty="0"/>
            </a:br>
            <a:r>
              <a:rPr lang="en-ZA" sz="1100" dirty="0"/>
              <a:t>K transistors/staff member</a:t>
            </a:r>
          </a:p>
        </p:txBody>
      </p:sp>
      <p:sp>
        <p:nvSpPr>
          <p:cNvPr id="7" name="TextBox 6"/>
          <p:cNvSpPr txBox="1"/>
          <p:nvPr/>
        </p:nvSpPr>
        <p:spPr>
          <a:xfrm>
            <a:off x="5744431" y="3733800"/>
            <a:ext cx="3281668" cy="1200329"/>
          </a:xfrm>
          <a:prstGeom prst="rect">
            <a:avLst/>
          </a:prstGeom>
          <a:noFill/>
        </p:spPr>
        <p:txBody>
          <a:bodyPr wrap="none" rtlCol="0">
            <a:spAutoFit/>
          </a:bodyPr>
          <a:lstStyle/>
          <a:p>
            <a:pPr marL="285750" indent="-285750">
              <a:buFont typeface="Arial" panose="020B0604020202020204" pitchFamily="34" charset="0"/>
              <a:buChar char="•"/>
            </a:pPr>
            <a:r>
              <a:rPr lang="en-ZA" dirty="0"/>
              <a:t>1980s leading chip needing</a:t>
            </a:r>
            <a:br>
              <a:rPr lang="en-ZA" dirty="0"/>
            </a:br>
            <a:r>
              <a:rPr lang="en-ZA" dirty="0"/>
              <a:t>100 transistors/month *</a:t>
            </a:r>
          </a:p>
          <a:p>
            <a:pPr marL="285750" indent="-285750">
              <a:buFont typeface="Arial" panose="020B0604020202020204" pitchFamily="34" charset="0"/>
              <a:buChar char="•"/>
            </a:pPr>
            <a:r>
              <a:rPr lang="en-ZA" dirty="0"/>
              <a:t>2002 leading chip needing</a:t>
            </a:r>
            <a:br>
              <a:rPr lang="en-ZA" dirty="0"/>
            </a:br>
            <a:r>
              <a:rPr lang="en-ZA" dirty="0"/>
              <a:t>30,000 transistors/month *</a:t>
            </a:r>
          </a:p>
        </p:txBody>
      </p:sp>
      <p:sp>
        <p:nvSpPr>
          <p:cNvPr id="8" name="Rectangle 7"/>
          <p:cNvSpPr/>
          <p:nvPr/>
        </p:nvSpPr>
        <p:spPr>
          <a:xfrm>
            <a:off x="232824" y="6470339"/>
            <a:ext cx="7103227" cy="230832"/>
          </a:xfrm>
          <a:prstGeom prst="rect">
            <a:avLst/>
          </a:prstGeom>
        </p:spPr>
        <p:txBody>
          <a:bodyPr wrap="none">
            <a:spAutoFit/>
          </a:bodyPr>
          <a:lstStyle/>
          <a:p>
            <a:r>
              <a:rPr lang="en-ZA" sz="900" dirty="0"/>
              <a:t>* </a:t>
            </a:r>
            <a:r>
              <a:rPr lang="en-ZA" sz="900" dirty="0" err="1"/>
              <a:t>Vahid</a:t>
            </a:r>
            <a:r>
              <a:rPr lang="en-ZA" sz="900" dirty="0"/>
              <a:t>, Frank, and Tony </a:t>
            </a:r>
            <a:r>
              <a:rPr lang="en-ZA" sz="900" dirty="0" err="1"/>
              <a:t>Givargis</a:t>
            </a:r>
            <a:r>
              <a:rPr lang="en-ZA" sz="900" dirty="0"/>
              <a:t>. </a:t>
            </a:r>
            <a:r>
              <a:rPr lang="en-ZA" sz="900" i="1" dirty="0"/>
              <a:t>Embedded system design: a unified hardware/software introduction</a:t>
            </a:r>
            <a:r>
              <a:rPr lang="en-ZA" sz="900" dirty="0"/>
              <a:t>. Vol. 52. New York: Wiley, 2002.</a:t>
            </a:r>
          </a:p>
        </p:txBody>
      </p:sp>
      <p:sp>
        <p:nvSpPr>
          <p:cNvPr id="9" name="TextBox 8"/>
          <p:cNvSpPr txBox="1"/>
          <p:nvPr/>
        </p:nvSpPr>
        <p:spPr>
          <a:xfrm>
            <a:off x="6065919" y="4977943"/>
            <a:ext cx="2796126" cy="1200329"/>
          </a:xfrm>
          <a:prstGeom prst="rect">
            <a:avLst/>
          </a:prstGeom>
          <a:noFill/>
        </p:spPr>
        <p:txBody>
          <a:bodyPr wrap="square" rtlCol="0">
            <a:spAutoFit/>
          </a:bodyPr>
          <a:lstStyle/>
          <a:p>
            <a:r>
              <a:rPr lang="en-ZA" dirty="0">
                <a:solidFill>
                  <a:srgbClr val="006600"/>
                </a:solidFill>
              </a:rPr>
              <a:t>Can (to some extent) substitute vertical axis  for complexity of the system</a:t>
            </a:r>
          </a:p>
        </p:txBody>
      </p:sp>
    </p:spTree>
    <p:extLst>
      <p:ext uri="{BB962C8B-B14F-4D97-AF65-F5344CB8AC3E}">
        <p14:creationId xmlns:p14="http://schemas.microsoft.com/office/powerpoint/2010/main" val="1060484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Software design progress</a:t>
            </a:r>
          </a:p>
        </p:txBody>
      </p:sp>
      <p:sp>
        <p:nvSpPr>
          <p:cNvPr id="5" name="Text Placeholder 4"/>
          <p:cNvSpPr>
            <a:spLocks noGrp="1"/>
          </p:cNvSpPr>
          <p:nvPr>
            <p:ph type="body" idx="1"/>
          </p:nvPr>
        </p:nvSpPr>
        <p:spPr/>
        <p:txBody>
          <a:bodyPr/>
          <a:lstStyle/>
          <a:p>
            <a:r>
              <a:rPr lang="en-ZA" dirty="0"/>
              <a:t>EEE4120F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12" y="1838791"/>
            <a:ext cx="2619375" cy="1743075"/>
          </a:xfrm>
          <a:prstGeom prst="rect">
            <a:avLst/>
          </a:prstGeom>
        </p:spPr>
      </p:pic>
    </p:spTree>
    <p:extLst>
      <p:ext uri="{BB962C8B-B14F-4D97-AF65-F5344CB8AC3E}">
        <p14:creationId xmlns:p14="http://schemas.microsoft.com/office/powerpoint/2010/main" val="112446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progress of software</a:t>
            </a:r>
          </a:p>
        </p:txBody>
      </p:sp>
      <p:sp>
        <p:nvSpPr>
          <p:cNvPr id="3" name="Content Placeholder 2"/>
          <p:cNvSpPr>
            <a:spLocks noGrp="1"/>
          </p:cNvSpPr>
          <p:nvPr>
            <p:ph idx="1"/>
          </p:nvPr>
        </p:nvSpPr>
        <p:spPr>
          <a:xfrm>
            <a:off x="520701" y="1311966"/>
            <a:ext cx="7906720" cy="5327374"/>
          </a:xfrm>
        </p:spPr>
        <p:txBody>
          <a:bodyPr>
            <a:normAutofit fontScale="92500" lnSpcReduction="10000"/>
          </a:bodyPr>
          <a:lstStyle/>
          <a:p>
            <a:r>
              <a:rPr lang="en-ZA" dirty="0"/>
              <a:t>Usual (easy) approach:</a:t>
            </a:r>
          </a:p>
          <a:p>
            <a:pPr lvl="1"/>
            <a:r>
              <a:rPr lang="en-ZA" dirty="0"/>
              <a:t>Measuring Lines Of Code (LOC) is one way</a:t>
            </a:r>
          </a:p>
          <a:p>
            <a:r>
              <a:rPr lang="en-ZA" dirty="0"/>
              <a:t>SLOC: a possible improvement (mentioned in seminar 2)</a:t>
            </a:r>
          </a:p>
          <a:p>
            <a:pPr lvl="1"/>
            <a:r>
              <a:rPr lang="en-ZA" dirty="0"/>
              <a:t>SLOC = non-blank, non-comment source lines of code (SLOC)  : some relation to the complexity of the code</a:t>
            </a:r>
          </a:p>
          <a:p>
            <a:r>
              <a:rPr lang="en-ZA" dirty="0"/>
              <a:t>Potential inaccuracies and unfairness? </a:t>
            </a:r>
          </a:p>
          <a:p>
            <a:pPr lvl="1"/>
            <a:r>
              <a:rPr lang="en-ZA" dirty="0"/>
              <a:t>Well documented code is typically considered more valuable and reusable… but taking longer to get a solution could cause a product to fail.</a:t>
            </a:r>
          </a:p>
          <a:p>
            <a:pPr lvl="1"/>
            <a:r>
              <a:rPr lang="en-ZA" dirty="0"/>
              <a:t>… (next slide) …</a:t>
            </a:r>
          </a:p>
        </p:txBody>
      </p:sp>
    </p:spTree>
    <p:extLst>
      <p:ext uri="{BB962C8B-B14F-4D97-AF65-F5344CB8AC3E}">
        <p14:creationId xmlns:p14="http://schemas.microsoft.com/office/powerpoint/2010/main" val="151089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19756"/>
            <a:ext cx="7698306" cy="692210"/>
          </a:xfrm>
        </p:spPr>
        <p:txBody>
          <a:bodyPr>
            <a:normAutofit fontScale="90000"/>
          </a:bodyPr>
          <a:lstStyle/>
          <a:p>
            <a:r>
              <a:rPr lang="en-ZA" dirty="0"/>
              <a:t>Difficulty of monitoring progress based on LOC</a:t>
            </a:r>
          </a:p>
        </p:txBody>
      </p:sp>
      <p:sp>
        <p:nvSpPr>
          <p:cNvPr id="3" name="Content Placeholder 2"/>
          <p:cNvSpPr>
            <a:spLocks noGrp="1"/>
          </p:cNvSpPr>
          <p:nvPr>
            <p:ph idx="1"/>
          </p:nvPr>
        </p:nvSpPr>
        <p:spPr>
          <a:xfrm>
            <a:off x="729785" y="1235766"/>
            <a:ext cx="7697635" cy="5546034"/>
          </a:xfrm>
        </p:spPr>
        <p:txBody>
          <a:bodyPr>
            <a:normAutofit fontScale="77500" lnSpcReduction="20000"/>
          </a:bodyPr>
          <a:lstStyle/>
          <a:p>
            <a:r>
              <a:rPr lang="en-ZA" dirty="0"/>
              <a:t>Potential inaccuracies and unfairness of using SLOC to measure progress / performance …</a:t>
            </a:r>
          </a:p>
          <a:p>
            <a:pPr lvl="1"/>
            <a:r>
              <a:rPr lang="en-ZA" dirty="0"/>
              <a:t>May have sudden needs for large blocks of code to be provided due to library limitations or incompatibility (e.g. textbook example, needing to fill in functions that were expected to be in the library)</a:t>
            </a:r>
          </a:p>
          <a:p>
            <a:pPr lvl="1"/>
            <a:r>
              <a:rPr lang="en-ZA" dirty="0">
                <a:solidFill>
                  <a:srgbClr val="FF0000"/>
                </a:solidFill>
              </a:rPr>
              <a:t>Commented code is often better </a:t>
            </a:r>
            <a:r>
              <a:rPr lang="en-ZA" dirty="0"/>
              <a:t>(and possibly easier to understand and share) than uncommented code.</a:t>
            </a:r>
          </a:p>
          <a:p>
            <a:pPr lvl="1"/>
            <a:r>
              <a:rPr lang="en-ZA" dirty="0"/>
              <a:t>Some </a:t>
            </a:r>
            <a:r>
              <a:rPr lang="en-ZA" dirty="0">
                <a:solidFill>
                  <a:srgbClr val="FF0000"/>
                </a:solidFill>
              </a:rPr>
              <a:t>difficult problems may have a short but non-obvious answer</a:t>
            </a:r>
            <a:r>
              <a:rPr lang="en-ZA" dirty="0"/>
              <a:t> (e.g. coding a FIR filter)</a:t>
            </a:r>
          </a:p>
          <a:p>
            <a:pPr lvl="1"/>
            <a:r>
              <a:rPr lang="en-ZA" dirty="0"/>
              <a:t>Some </a:t>
            </a:r>
            <a:r>
              <a:rPr lang="en-ZA" dirty="0">
                <a:solidFill>
                  <a:srgbClr val="FF0000"/>
                </a:solidFill>
              </a:rPr>
              <a:t>easy problems may have a long and obvious answer</a:t>
            </a:r>
            <a:r>
              <a:rPr lang="en-ZA" dirty="0"/>
              <a:t>  (e.g. GUI code)</a:t>
            </a:r>
          </a:p>
          <a:p>
            <a:pPr lvl="1"/>
            <a:r>
              <a:rPr lang="en-ZA" dirty="0"/>
              <a:t>Some development tasks end in </a:t>
            </a:r>
            <a:r>
              <a:rPr lang="en-ZA" dirty="0">
                <a:solidFill>
                  <a:srgbClr val="FF0000"/>
                </a:solidFill>
              </a:rPr>
              <a:t>dead ends</a:t>
            </a:r>
            <a:r>
              <a:rPr lang="en-ZA" dirty="0"/>
              <a:t> not contributing to the final design</a:t>
            </a:r>
          </a:p>
          <a:p>
            <a:pPr lvl="2"/>
            <a:r>
              <a:rPr lang="en-ZA" dirty="0"/>
              <a:t>Code/design may be thrown away</a:t>
            </a:r>
          </a:p>
          <a:p>
            <a:pPr lvl="1"/>
            <a:r>
              <a:rPr lang="en-ZA" dirty="0"/>
              <a:t>Some development tasks might be the result of a lot of </a:t>
            </a:r>
            <a:r>
              <a:rPr lang="en-ZA" dirty="0">
                <a:solidFill>
                  <a:srgbClr val="FF0000"/>
                </a:solidFill>
              </a:rPr>
              <a:t>learning</a:t>
            </a:r>
            <a:r>
              <a:rPr lang="en-ZA" dirty="0"/>
              <a:t> (and the design team gaining skills) but having slower code production</a:t>
            </a:r>
          </a:p>
        </p:txBody>
      </p:sp>
    </p:spTree>
    <p:extLst>
      <p:ext uri="{BB962C8B-B14F-4D97-AF65-F5344CB8AC3E}">
        <p14:creationId xmlns:p14="http://schemas.microsoft.com/office/powerpoint/2010/main" val="1884595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software progress</a:t>
            </a:r>
          </a:p>
        </p:txBody>
      </p:sp>
      <p:sp>
        <p:nvSpPr>
          <p:cNvPr id="3" name="Content Placeholder 2"/>
          <p:cNvSpPr>
            <a:spLocks noGrp="1"/>
          </p:cNvSpPr>
          <p:nvPr>
            <p:ph idx="1"/>
          </p:nvPr>
        </p:nvSpPr>
        <p:spPr/>
        <p:txBody>
          <a:bodyPr>
            <a:normAutofit fontScale="92500" lnSpcReduction="20000"/>
          </a:bodyPr>
          <a:lstStyle/>
          <a:p>
            <a:r>
              <a:rPr lang="en-ZA" dirty="0"/>
              <a:t>Size of application</a:t>
            </a:r>
          </a:p>
          <a:p>
            <a:r>
              <a:rPr lang="en-GB" altLang="en-US" dirty="0">
                <a:solidFill>
                  <a:srgbClr val="FF0000"/>
                </a:solidFill>
              </a:rPr>
              <a:t>Function points</a:t>
            </a:r>
            <a:r>
              <a:rPr lang="en-GB" altLang="en-US" dirty="0"/>
              <a:t>: measuring the </a:t>
            </a:r>
            <a:r>
              <a:rPr lang="en-GB" altLang="en-US" i="1" dirty="0">
                <a:solidFill>
                  <a:srgbClr val="FF0000"/>
                </a:solidFill>
              </a:rPr>
              <a:t>functionality</a:t>
            </a:r>
            <a:r>
              <a:rPr lang="en-GB" altLang="en-US" dirty="0"/>
              <a:t> offered by a system</a:t>
            </a:r>
            <a:endParaRPr lang="en-ZA" dirty="0"/>
          </a:p>
          <a:p>
            <a:r>
              <a:rPr lang="en-ZA" dirty="0"/>
              <a:t>Average number LOC between bugs</a:t>
            </a:r>
          </a:p>
          <a:p>
            <a:r>
              <a:rPr lang="en-ZA" dirty="0"/>
              <a:t>Coupling (of classes, functions)</a:t>
            </a:r>
          </a:p>
          <a:p>
            <a:pPr lvl="1"/>
            <a:r>
              <a:rPr lang="en-ZA" dirty="0"/>
              <a:t>Measure of the strength of association between different entities</a:t>
            </a:r>
          </a:p>
          <a:p>
            <a:r>
              <a:rPr lang="en-ZA" dirty="0"/>
              <a:t>Cohesion</a:t>
            </a:r>
          </a:p>
          <a:p>
            <a:pPr lvl="1"/>
            <a:r>
              <a:rPr lang="en-ZA" dirty="0"/>
              <a:t>Degree to which methods in a class (or functions in a module) are related to each other</a:t>
            </a:r>
          </a:p>
          <a:p>
            <a:pPr lvl="1"/>
            <a:endParaRPr lang="en-ZA" dirty="0"/>
          </a:p>
          <a:p>
            <a:pPr lvl="1"/>
            <a:endParaRPr lang="en-ZA" dirty="0"/>
          </a:p>
          <a:p>
            <a:endParaRPr lang="en-ZA" dirty="0"/>
          </a:p>
        </p:txBody>
      </p:sp>
      <p:sp>
        <p:nvSpPr>
          <p:cNvPr id="4" name="Rectangle 3"/>
          <p:cNvSpPr/>
          <p:nvPr/>
        </p:nvSpPr>
        <p:spPr>
          <a:xfrm>
            <a:off x="259174" y="6416897"/>
            <a:ext cx="6905545" cy="307777"/>
          </a:xfrm>
          <a:prstGeom prst="rect">
            <a:avLst/>
          </a:prstGeom>
        </p:spPr>
        <p:txBody>
          <a:bodyPr wrap="none">
            <a:spAutoFit/>
          </a:bodyPr>
          <a:lstStyle/>
          <a:p>
            <a:r>
              <a:rPr lang="en-ZA" sz="1400" dirty="0"/>
              <a:t>Various other OO metrics can be considered, not included or examined in this course</a:t>
            </a:r>
          </a:p>
        </p:txBody>
      </p:sp>
    </p:spTree>
    <p:extLst>
      <p:ext uri="{BB962C8B-B14F-4D97-AF65-F5344CB8AC3E}">
        <p14:creationId xmlns:p14="http://schemas.microsoft.com/office/powerpoint/2010/main" val="257352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221"/>
            <a:ext cx="8559800" cy="692210"/>
          </a:xfrm>
        </p:spPr>
        <p:txBody>
          <a:bodyPr>
            <a:normAutofit fontScale="90000"/>
          </a:bodyPr>
          <a:lstStyle/>
          <a:p>
            <a:r>
              <a:rPr lang="en-ZA" dirty="0"/>
              <a:t>Function Points (my preferred metric)</a:t>
            </a:r>
          </a:p>
        </p:txBody>
      </p:sp>
      <p:sp>
        <p:nvSpPr>
          <p:cNvPr id="3" name="Content Placeholder 2"/>
          <p:cNvSpPr>
            <a:spLocks noGrp="1"/>
          </p:cNvSpPr>
          <p:nvPr>
            <p:ph idx="1"/>
          </p:nvPr>
        </p:nvSpPr>
        <p:spPr/>
        <p:txBody>
          <a:bodyPr>
            <a:normAutofit lnSpcReduction="10000"/>
          </a:bodyPr>
          <a:lstStyle/>
          <a:p>
            <a:pPr>
              <a:lnSpc>
                <a:spcPct val="90000"/>
              </a:lnSpc>
            </a:pPr>
            <a:r>
              <a:rPr lang="en-GB" altLang="en-US" dirty="0"/>
              <a:t>Function Points gauge the functionality offered by a system</a:t>
            </a:r>
          </a:p>
          <a:p>
            <a:pPr>
              <a:lnSpc>
                <a:spcPct val="90000"/>
              </a:lnSpc>
            </a:pPr>
            <a:r>
              <a:rPr lang="en-GB" altLang="en-US" dirty="0"/>
              <a:t>A </a:t>
            </a:r>
            <a:r>
              <a:rPr lang="en-GB" altLang="en-US" i="1" dirty="0">
                <a:solidFill>
                  <a:srgbClr val="FF0000"/>
                </a:solidFill>
              </a:rPr>
              <a:t>function</a:t>
            </a:r>
            <a:r>
              <a:rPr lang="en-GB" altLang="en-US" dirty="0"/>
              <a:t> can be defined as a collection of executable statements that performs a certain task</a:t>
            </a:r>
          </a:p>
          <a:p>
            <a:pPr>
              <a:lnSpc>
                <a:spcPct val="90000"/>
              </a:lnSpc>
            </a:pPr>
            <a:r>
              <a:rPr lang="en-GB" altLang="en-US" dirty="0"/>
              <a:t>Function points can be calculated before a system is developed</a:t>
            </a:r>
          </a:p>
          <a:p>
            <a:pPr>
              <a:lnSpc>
                <a:spcPct val="90000"/>
              </a:lnSpc>
            </a:pPr>
            <a:r>
              <a:rPr lang="en-GB" altLang="en-US" dirty="0"/>
              <a:t>They are language and developer independent (could apply to C / Java / Python / assembly / HDL)</a:t>
            </a:r>
            <a:endParaRPr lang="en-ZA" dirty="0"/>
          </a:p>
        </p:txBody>
      </p:sp>
    </p:spTree>
    <p:extLst>
      <p:ext uri="{BB962C8B-B14F-4D97-AF65-F5344CB8AC3E}">
        <p14:creationId xmlns:p14="http://schemas.microsoft.com/office/powerpoint/2010/main" val="138454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221"/>
            <a:ext cx="8559800" cy="692210"/>
          </a:xfrm>
        </p:spPr>
        <p:txBody>
          <a:bodyPr>
            <a:normAutofit fontScale="90000"/>
          </a:bodyPr>
          <a:lstStyle/>
          <a:p>
            <a:r>
              <a:rPr lang="en-ZA" dirty="0"/>
              <a:t>Function Points</a:t>
            </a:r>
          </a:p>
        </p:txBody>
      </p:sp>
      <p:sp>
        <p:nvSpPr>
          <p:cNvPr id="3" name="Content Placeholder 2"/>
          <p:cNvSpPr>
            <a:spLocks noGrp="1"/>
          </p:cNvSpPr>
          <p:nvPr>
            <p:ph idx="1"/>
          </p:nvPr>
        </p:nvSpPr>
        <p:spPr/>
        <p:txBody>
          <a:bodyPr>
            <a:normAutofit/>
          </a:bodyPr>
          <a:lstStyle/>
          <a:p>
            <a:pPr>
              <a:lnSpc>
                <a:spcPct val="90000"/>
              </a:lnSpc>
            </a:pPr>
            <a:r>
              <a:rPr lang="en-GB" altLang="en-US" sz="2800" dirty="0"/>
              <a:t>A function point count is calculated as a weighted total of five major components that comprise an application, these are:</a:t>
            </a:r>
          </a:p>
          <a:p>
            <a:pPr lvl="1">
              <a:lnSpc>
                <a:spcPct val="90000"/>
              </a:lnSpc>
            </a:pPr>
            <a:r>
              <a:rPr lang="en-GB" altLang="en-US" sz="2400" dirty="0"/>
              <a:t>External Inputs </a:t>
            </a:r>
          </a:p>
          <a:p>
            <a:pPr lvl="1">
              <a:lnSpc>
                <a:spcPct val="90000"/>
              </a:lnSpc>
            </a:pPr>
            <a:r>
              <a:rPr lang="en-GB" altLang="en-US" sz="2400" dirty="0"/>
              <a:t>External Outputs</a:t>
            </a:r>
          </a:p>
          <a:p>
            <a:pPr lvl="1">
              <a:lnSpc>
                <a:spcPct val="90000"/>
              </a:lnSpc>
            </a:pPr>
            <a:r>
              <a:rPr lang="en-GB" altLang="en-US" sz="2400" dirty="0"/>
              <a:t>Logical Internal Files/modules</a:t>
            </a:r>
          </a:p>
          <a:p>
            <a:pPr lvl="1">
              <a:lnSpc>
                <a:spcPct val="90000"/>
              </a:lnSpc>
            </a:pPr>
            <a:r>
              <a:rPr lang="en-GB" altLang="en-US" sz="2400" dirty="0"/>
              <a:t>External Interface Files – </a:t>
            </a:r>
            <a:r>
              <a:rPr lang="en-GB" altLang="en-US" sz="2400" i="1" dirty="0"/>
              <a:t>files accessed by the application but not maintained by it</a:t>
            </a:r>
            <a:endParaRPr lang="en-GB" altLang="en-US" sz="2400" dirty="0"/>
          </a:p>
          <a:p>
            <a:pPr lvl="1">
              <a:lnSpc>
                <a:spcPct val="90000"/>
              </a:lnSpc>
            </a:pPr>
            <a:r>
              <a:rPr lang="en-GB" altLang="en-US" sz="2400" dirty="0"/>
              <a:t>External Inquiries – </a:t>
            </a:r>
            <a:r>
              <a:rPr lang="en-GB" altLang="en-US" sz="2400" i="1" dirty="0"/>
              <a:t>types of online inquiries supported</a:t>
            </a:r>
            <a:endParaRPr lang="en-US" altLang="en-US" sz="2800" dirty="0"/>
          </a:p>
        </p:txBody>
      </p:sp>
    </p:spTree>
    <p:extLst>
      <p:ext uri="{BB962C8B-B14F-4D97-AF65-F5344CB8AC3E}">
        <p14:creationId xmlns:p14="http://schemas.microsoft.com/office/powerpoint/2010/main" val="126259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Calculating a Function Point</a:t>
            </a:r>
          </a:p>
        </p:txBody>
      </p:sp>
      <p:sp>
        <p:nvSpPr>
          <p:cNvPr id="3" name="Content Placeholder 2"/>
          <p:cNvSpPr>
            <a:spLocks noGrp="1"/>
          </p:cNvSpPr>
          <p:nvPr>
            <p:ph idx="1"/>
          </p:nvPr>
        </p:nvSpPr>
        <p:spPr/>
        <p:txBody>
          <a:bodyPr/>
          <a:lstStyle/>
          <a:p>
            <a:r>
              <a:rPr lang="en-ZA" dirty="0"/>
              <a:t>A simple way to calculate a function point count is as follows:</a:t>
            </a:r>
          </a:p>
          <a:p>
            <a:pPr marL="365760" lvl="1" indent="0">
              <a:buNone/>
            </a:pPr>
            <a:r>
              <a:rPr lang="en-ZA" dirty="0"/>
              <a:t>Function point count  (or </a:t>
            </a:r>
            <a:r>
              <a:rPr lang="en-ZA" dirty="0" err="1"/>
              <a:t>fpc</a:t>
            </a:r>
            <a:r>
              <a:rPr lang="en-ZA" dirty="0"/>
              <a:t>) = </a:t>
            </a:r>
            <a:br>
              <a:rPr lang="en-ZA" dirty="0"/>
            </a:br>
            <a:r>
              <a:rPr lang="en-ZA" dirty="0"/>
              <a:t> (Number of external inputs x 4) +</a:t>
            </a:r>
          </a:p>
          <a:p>
            <a:pPr marL="365760" lvl="1" indent="0">
              <a:buNone/>
            </a:pPr>
            <a:r>
              <a:rPr lang="en-ZA" dirty="0"/>
              <a:t> (Number of external outputs x 5) + </a:t>
            </a:r>
          </a:p>
          <a:p>
            <a:pPr marL="365760" lvl="1" indent="0">
              <a:buNone/>
            </a:pPr>
            <a:r>
              <a:rPr lang="en-ZA" dirty="0"/>
              <a:t> (Number of logical internal files x 10) +</a:t>
            </a:r>
          </a:p>
          <a:p>
            <a:pPr marL="365760" lvl="1" indent="0">
              <a:buNone/>
            </a:pPr>
            <a:r>
              <a:rPr lang="en-ZA" dirty="0"/>
              <a:t> (Number of external interface files x 7) +</a:t>
            </a:r>
          </a:p>
          <a:p>
            <a:pPr marL="365760" lvl="1" indent="0">
              <a:buNone/>
            </a:pPr>
            <a:r>
              <a:rPr lang="en-ZA" dirty="0"/>
              <a:t> (Number of external enquiries x 4)</a:t>
            </a:r>
          </a:p>
          <a:p>
            <a:endParaRPr lang="en-ZA" dirty="0"/>
          </a:p>
        </p:txBody>
      </p:sp>
      <p:sp>
        <p:nvSpPr>
          <p:cNvPr id="4" name="TextBox 3"/>
          <p:cNvSpPr txBox="1"/>
          <p:nvPr/>
        </p:nvSpPr>
        <p:spPr>
          <a:xfrm>
            <a:off x="571500" y="5892800"/>
            <a:ext cx="7708900" cy="646331"/>
          </a:xfrm>
          <a:prstGeom prst="rect">
            <a:avLst/>
          </a:prstGeom>
          <a:noFill/>
        </p:spPr>
        <p:txBody>
          <a:bodyPr wrap="square" rtlCol="0">
            <a:spAutoFit/>
          </a:bodyPr>
          <a:lstStyle/>
          <a:p>
            <a:r>
              <a:rPr lang="en-ZA" dirty="0"/>
              <a:t>These weightings are decided based on the degree of complexity of the development</a:t>
            </a:r>
          </a:p>
        </p:txBody>
      </p:sp>
    </p:spTree>
    <p:extLst>
      <p:ext uri="{BB962C8B-B14F-4D97-AF65-F5344CB8AC3E}">
        <p14:creationId xmlns:p14="http://schemas.microsoft.com/office/powerpoint/2010/main" val="242152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45" y="448221"/>
            <a:ext cx="8057077" cy="692210"/>
          </a:xfrm>
        </p:spPr>
        <p:txBody>
          <a:bodyPr>
            <a:normAutofit fontScale="90000"/>
          </a:bodyPr>
          <a:lstStyle/>
          <a:p>
            <a:r>
              <a:rPr lang="en-ZA" dirty="0"/>
              <a:t>HPEC System – where work is done</a:t>
            </a:r>
          </a:p>
        </p:txBody>
      </p:sp>
      <p:sp>
        <p:nvSpPr>
          <p:cNvPr id="3" name="Content Placeholder 2"/>
          <p:cNvSpPr>
            <a:spLocks noGrp="1"/>
          </p:cNvSpPr>
          <p:nvPr>
            <p:ph idx="1"/>
          </p:nvPr>
        </p:nvSpPr>
        <p:spPr>
          <a:xfrm>
            <a:off x="405353" y="1249595"/>
            <a:ext cx="8399282" cy="3510942"/>
          </a:xfrm>
        </p:spPr>
        <p:txBody>
          <a:bodyPr>
            <a:normAutofit/>
          </a:bodyPr>
          <a:lstStyle/>
          <a:p>
            <a:r>
              <a:rPr lang="en-ZA" sz="2400" dirty="0"/>
              <a:t>Useful to consider ‘where work is done’ in relation to Martinez </a:t>
            </a:r>
            <a:r>
              <a:rPr lang="en-ZA" sz="2400" i="1" dirty="0"/>
              <a:t>et al.</a:t>
            </a:r>
            <a:r>
              <a:rPr lang="en-ZA" sz="2400" dirty="0"/>
              <a:t>’s “</a:t>
            </a:r>
            <a:r>
              <a:rPr lang="en-ZA" sz="2400" dirty="0">
                <a:solidFill>
                  <a:schemeClr val="accent6">
                    <a:lumMod val="50000"/>
                  </a:schemeClr>
                </a:solidFill>
              </a:rPr>
              <a:t>canonical framework</a:t>
            </a:r>
            <a:r>
              <a:rPr lang="en-ZA" sz="2400" dirty="0"/>
              <a:t>” (illustrated below) that identifies key subsystems and components of a High Performance Embedded Computing (HPEC) system…</a:t>
            </a:r>
          </a:p>
          <a:p>
            <a:r>
              <a:rPr lang="en-ZA" sz="2400" dirty="0"/>
              <a:t>These projects many members of the development team, involved at various levels of the system.</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137" y="4014202"/>
            <a:ext cx="6241774" cy="26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ED26D81-38E9-4728-B260-3738C24EC1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4" y="5515090"/>
            <a:ext cx="1614311" cy="1264749"/>
          </a:xfrm>
          <a:prstGeom prst="rect">
            <a:avLst/>
          </a:prstGeom>
        </p:spPr>
      </p:pic>
      <p:grpSp>
        <p:nvGrpSpPr>
          <p:cNvPr id="8" name="Group 7">
            <a:extLst>
              <a:ext uri="{FF2B5EF4-FFF2-40B4-BE49-F238E27FC236}">
                <a16:creationId xmlns:a16="http://schemas.microsoft.com/office/drawing/2014/main" id="{8DE6164A-C7A3-40C4-9A5C-C2DEE8689ADA}"/>
              </a:ext>
            </a:extLst>
          </p:cNvPr>
          <p:cNvGrpSpPr/>
          <p:nvPr/>
        </p:nvGrpSpPr>
        <p:grpSpPr>
          <a:xfrm>
            <a:off x="-4175" y="3995859"/>
            <a:ext cx="1614311" cy="1399822"/>
            <a:chOff x="-4175" y="3995859"/>
            <a:chExt cx="1614311" cy="1399822"/>
          </a:xfrm>
        </p:grpSpPr>
        <p:sp>
          <p:nvSpPr>
            <p:cNvPr id="4" name="Thought Bubble: Cloud 3">
              <a:extLst>
                <a:ext uri="{FF2B5EF4-FFF2-40B4-BE49-F238E27FC236}">
                  <a16:creationId xmlns:a16="http://schemas.microsoft.com/office/drawing/2014/main" id="{D18ED388-7C27-47A0-BAB2-7E8E235E218E}"/>
                </a:ext>
              </a:extLst>
            </p:cNvPr>
            <p:cNvSpPr/>
            <p:nvPr/>
          </p:nvSpPr>
          <p:spPr>
            <a:xfrm>
              <a:off x="-4175" y="3995859"/>
              <a:ext cx="1614311" cy="1399822"/>
            </a:xfrm>
            <a:prstGeom prst="cloudCallout">
              <a:avLst>
                <a:gd name="adj1" fmla="val -7547"/>
                <a:gd name="adj2" fmla="val 689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0D9FB9D5-8110-4228-A7C0-55254133E315}"/>
                </a:ext>
              </a:extLst>
            </p:cNvPr>
            <p:cNvSpPr/>
            <p:nvPr/>
          </p:nvSpPr>
          <p:spPr>
            <a:xfrm>
              <a:off x="162108" y="4208890"/>
              <a:ext cx="1345549" cy="830997"/>
            </a:xfrm>
            <a:prstGeom prst="rect">
              <a:avLst/>
            </a:prstGeom>
          </p:spPr>
          <p:txBody>
            <a:bodyPr wrap="square">
              <a:spAutoFit/>
            </a:bodyPr>
            <a:lstStyle/>
            <a:p>
              <a:r>
                <a:rPr lang="en-ZA" sz="1600" dirty="0"/>
                <a:t>Where would you like to fit in?</a:t>
              </a:r>
            </a:p>
          </p:txBody>
        </p:sp>
      </p:grpSp>
      <p:pic>
        <p:nvPicPr>
          <p:cNvPr id="5" name="L28-3">
            <a:hlinkClick r:id="" action="ppaction://media"/>
            <a:extLst>
              <a:ext uri="{FF2B5EF4-FFF2-40B4-BE49-F238E27FC236}">
                <a16:creationId xmlns:a16="http://schemas.microsoft.com/office/drawing/2014/main" id="{FF6FE3C4-2C66-4C7A-8F59-372E6162DC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3473" y="5953590"/>
            <a:ext cx="609600" cy="609600"/>
          </a:xfrm>
          <a:prstGeom prst="rect">
            <a:avLst/>
          </a:prstGeom>
        </p:spPr>
      </p:pic>
    </p:spTree>
    <p:extLst>
      <p:ext uri="{BB962C8B-B14F-4D97-AF65-F5344CB8AC3E}">
        <p14:creationId xmlns:p14="http://schemas.microsoft.com/office/powerpoint/2010/main" val="13308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24DA9-39FB-4CE4-B5FA-1013124E7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62" y="730955"/>
            <a:ext cx="3650475" cy="3637844"/>
          </a:xfrm>
          <a:prstGeom prst="rect">
            <a:avLst/>
          </a:prstGeom>
        </p:spPr>
      </p:pic>
      <p:sp>
        <p:nvSpPr>
          <p:cNvPr id="6" name="Rectangle 5">
            <a:extLst>
              <a:ext uri="{FF2B5EF4-FFF2-40B4-BE49-F238E27FC236}">
                <a16:creationId xmlns:a16="http://schemas.microsoft.com/office/drawing/2014/main" id="{70057F1A-5808-4604-A8DC-024DC9C8153B}"/>
              </a:ext>
            </a:extLst>
          </p:cNvPr>
          <p:cNvSpPr/>
          <p:nvPr/>
        </p:nvSpPr>
        <p:spPr>
          <a:xfrm>
            <a:off x="2171052" y="4368799"/>
            <a:ext cx="480189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Quick Class Activity:</a:t>
            </a:r>
          </a:p>
        </p:txBody>
      </p:sp>
      <p:sp>
        <p:nvSpPr>
          <p:cNvPr id="7" name="Rectangle 6">
            <a:extLst>
              <a:ext uri="{FF2B5EF4-FFF2-40B4-BE49-F238E27FC236}">
                <a16:creationId xmlns:a16="http://schemas.microsoft.com/office/drawing/2014/main" id="{21BEEB05-8D48-47CA-806E-A464E585D740}"/>
              </a:ext>
            </a:extLst>
          </p:cNvPr>
          <p:cNvSpPr/>
          <p:nvPr/>
        </p:nvSpPr>
        <p:spPr>
          <a:xfrm>
            <a:off x="746278" y="5384799"/>
            <a:ext cx="7651454"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Function Points Calculation</a:t>
            </a:r>
          </a:p>
        </p:txBody>
      </p:sp>
    </p:spTree>
    <p:extLst>
      <p:ext uri="{BB962C8B-B14F-4D97-AF65-F5344CB8AC3E}">
        <p14:creationId xmlns:p14="http://schemas.microsoft.com/office/powerpoint/2010/main" val="320297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 Point Example</a:t>
            </a:r>
          </a:p>
        </p:txBody>
      </p:sp>
      <p:sp>
        <p:nvSpPr>
          <p:cNvPr id="3" name="Content Placeholder 2"/>
          <p:cNvSpPr>
            <a:spLocks noGrp="1"/>
          </p:cNvSpPr>
          <p:nvPr>
            <p:ph idx="1"/>
          </p:nvPr>
        </p:nvSpPr>
        <p:spPr>
          <a:xfrm>
            <a:off x="495300" y="1595621"/>
            <a:ext cx="8298743" cy="3497080"/>
          </a:xfrm>
          <a:ln>
            <a:noFill/>
          </a:ln>
        </p:spPr>
        <p:txBody>
          <a:bodyPr>
            <a:normAutofit fontScale="92500" lnSpcReduction="20000"/>
          </a:bodyPr>
          <a:lstStyle/>
          <a:p>
            <a:pPr marL="0" indent="0">
              <a:buNone/>
            </a:pPr>
            <a:r>
              <a:rPr lang="en-ZA" dirty="0">
                <a:solidFill>
                  <a:schemeClr val="tx1"/>
                </a:solidFill>
              </a:rPr>
              <a:t>Build a system that allows customers to submit product ratings of company X. These ratings will be stored in a file and company X staff will receive daily updates with new ratings. Customers can subscribe to weekly updates of product ratings that were submitted.  Management can query the system for a summary of product ratings for a particular period.</a:t>
            </a:r>
          </a:p>
          <a:p>
            <a:pPr marL="0" indent="0">
              <a:buNone/>
            </a:pPr>
            <a:endParaRPr lang="en-ZA" dirty="0">
              <a:solidFill>
                <a:schemeClr val="tx1"/>
              </a:solidFill>
            </a:endParaRPr>
          </a:p>
        </p:txBody>
      </p:sp>
      <p:grpSp>
        <p:nvGrpSpPr>
          <p:cNvPr id="12" name="Group 11"/>
          <p:cNvGrpSpPr/>
          <p:nvPr/>
        </p:nvGrpSpPr>
        <p:grpSpPr>
          <a:xfrm>
            <a:off x="1757363" y="5181601"/>
            <a:ext cx="5557837" cy="1225128"/>
            <a:chOff x="931863" y="5547891"/>
            <a:chExt cx="5146675" cy="871537"/>
          </a:xfrm>
        </p:grpSpPr>
        <p:sp>
          <p:nvSpPr>
            <p:cNvPr id="4" name="Rectangle 3"/>
            <p:cNvSpPr>
              <a:spLocks noChangeArrowheads="1"/>
            </p:cNvSpPr>
            <p:nvPr/>
          </p:nvSpPr>
          <p:spPr bwMode="auto">
            <a:xfrm>
              <a:off x="931863" y="5555828"/>
              <a:ext cx="431800" cy="360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5" name="Rectangle 4"/>
            <p:cNvSpPr>
              <a:spLocks noChangeArrowheads="1"/>
            </p:cNvSpPr>
            <p:nvPr/>
          </p:nvSpPr>
          <p:spPr bwMode="auto">
            <a:xfrm>
              <a:off x="931863" y="6059066"/>
              <a:ext cx="431800" cy="3603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6" name="Text Box 16"/>
            <p:cNvSpPr txBox="1">
              <a:spLocks noChangeArrowheads="1"/>
            </p:cNvSpPr>
            <p:nvPr/>
          </p:nvSpPr>
          <p:spPr bwMode="auto">
            <a:xfrm>
              <a:off x="1363663" y="5547891"/>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dirty="0"/>
                <a:t>External Inputs</a:t>
              </a:r>
              <a:endParaRPr lang="en-US" altLang="en-US" sz="1800" dirty="0"/>
            </a:p>
          </p:txBody>
        </p:sp>
        <p:sp>
          <p:nvSpPr>
            <p:cNvPr id="7" name="Text Box 17"/>
            <p:cNvSpPr txBox="1">
              <a:spLocks noChangeArrowheads="1"/>
            </p:cNvSpPr>
            <p:nvPr/>
          </p:nvSpPr>
          <p:spPr bwMode="auto">
            <a:xfrm>
              <a:off x="1363663" y="6052716"/>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Outputs</a:t>
              </a:r>
              <a:endParaRPr lang="en-US" altLang="en-US" sz="1800"/>
            </a:p>
          </p:txBody>
        </p:sp>
        <p:sp>
          <p:nvSpPr>
            <p:cNvPr id="8" name="Rectangle 7"/>
            <p:cNvSpPr>
              <a:spLocks noChangeArrowheads="1"/>
            </p:cNvSpPr>
            <p:nvPr/>
          </p:nvSpPr>
          <p:spPr bwMode="auto">
            <a:xfrm>
              <a:off x="3367088" y="5554241"/>
              <a:ext cx="431800" cy="36036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9" name="Text Box 19"/>
            <p:cNvSpPr txBox="1">
              <a:spLocks noChangeArrowheads="1"/>
            </p:cNvSpPr>
            <p:nvPr/>
          </p:nvSpPr>
          <p:spPr bwMode="auto">
            <a:xfrm>
              <a:off x="3798888" y="5547891"/>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Logical Internal Files</a:t>
              </a:r>
              <a:endParaRPr lang="en-US" altLang="en-US" sz="1800"/>
            </a:p>
          </p:txBody>
        </p:sp>
        <p:sp>
          <p:nvSpPr>
            <p:cNvPr id="10" name="Rectangle 9"/>
            <p:cNvSpPr>
              <a:spLocks noChangeArrowheads="1"/>
            </p:cNvSpPr>
            <p:nvPr/>
          </p:nvSpPr>
          <p:spPr bwMode="auto">
            <a:xfrm>
              <a:off x="3379788" y="6059066"/>
              <a:ext cx="431800" cy="36036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11" name="Text Box 21"/>
            <p:cNvSpPr txBox="1">
              <a:spLocks noChangeArrowheads="1"/>
            </p:cNvSpPr>
            <p:nvPr/>
          </p:nvSpPr>
          <p:spPr bwMode="auto">
            <a:xfrm>
              <a:off x="3811588" y="6052716"/>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Enquiries</a:t>
              </a:r>
              <a:endParaRPr lang="en-US" altLang="en-US" sz="1800"/>
            </a:p>
          </p:txBody>
        </p:sp>
      </p:grpSp>
      <p:sp>
        <p:nvSpPr>
          <p:cNvPr id="13" name="Rectangle 12">
            <a:extLst>
              <a:ext uri="{FF2B5EF4-FFF2-40B4-BE49-F238E27FC236}">
                <a16:creationId xmlns:a16="http://schemas.microsoft.com/office/drawing/2014/main" id="{0A668C29-F27E-48C3-B4D8-17B8A7828703}"/>
              </a:ext>
            </a:extLst>
          </p:cNvPr>
          <p:cNvSpPr/>
          <p:nvPr/>
        </p:nvSpPr>
        <p:spPr>
          <a:xfrm>
            <a:off x="495301" y="1110439"/>
            <a:ext cx="1931939" cy="461665"/>
          </a:xfrm>
          <a:prstGeom prst="rect">
            <a:avLst/>
          </a:prstGeom>
          <a:noFill/>
        </p:spPr>
        <p:txBody>
          <a:bodyPr wrap="none" lIns="91440" tIns="45720" rIns="91440" bIns="45720">
            <a:spAutoFit/>
          </a:bodyPr>
          <a:lstStyle/>
          <a:p>
            <a:pPr algn="ctr"/>
            <a:r>
              <a:rPr lang="en-US" sz="2400" b="0" i="1" cap="none" spc="0" dirty="0">
                <a:ln w="0"/>
                <a:solidFill>
                  <a:schemeClr val="tx1"/>
                </a:solidFill>
                <a:effectLst>
                  <a:outerShdw blurRad="38100" dist="19050" dir="2700000" algn="tl" rotWithShape="0">
                    <a:schemeClr val="dk1">
                      <a:alpha val="40000"/>
                    </a:schemeClr>
                  </a:outerShdw>
                </a:effectLst>
              </a:rPr>
              <a:t>See handout</a:t>
            </a:r>
          </a:p>
        </p:txBody>
      </p:sp>
      <p:sp>
        <p:nvSpPr>
          <p:cNvPr id="14" name="Rectangle 13">
            <a:extLst>
              <a:ext uri="{FF2B5EF4-FFF2-40B4-BE49-F238E27FC236}">
                <a16:creationId xmlns:a16="http://schemas.microsoft.com/office/drawing/2014/main" id="{17E91AAC-8D77-46E8-9F9F-F62A1CB99E98}"/>
              </a:ext>
            </a:extLst>
          </p:cNvPr>
          <p:cNvSpPr/>
          <p:nvPr/>
        </p:nvSpPr>
        <p:spPr>
          <a:xfrm rot="18893829">
            <a:off x="113415" y="5235426"/>
            <a:ext cx="1544012" cy="923330"/>
          </a:xfrm>
          <a:prstGeom prst="rect">
            <a:avLst/>
          </a:prstGeom>
        </p:spPr>
        <p:txBody>
          <a:bodyPr wrap="none">
            <a:spAutoFit/>
          </a:bodyPr>
          <a:lstStyle/>
          <a:p>
            <a:r>
              <a:rPr lang="en-ZA" dirty="0"/>
              <a:t>Fill in a count</a:t>
            </a:r>
          </a:p>
          <a:p>
            <a:r>
              <a:rPr lang="en-ZA" dirty="0"/>
              <a:t>for each of </a:t>
            </a:r>
          </a:p>
          <a:p>
            <a:r>
              <a:rPr lang="en-ZA" dirty="0"/>
              <a:t>these items</a:t>
            </a:r>
          </a:p>
        </p:txBody>
      </p:sp>
      <p:cxnSp>
        <p:nvCxnSpPr>
          <p:cNvPr id="16" name="Straight Arrow Connector 15">
            <a:extLst>
              <a:ext uri="{FF2B5EF4-FFF2-40B4-BE49-F238E27FC236}">
                <a16:creationId xmlns:a16="http://schemas.microsoft.com/office/drawing/2014/main" id="{427A479C-7A12-424D-9882-BE5B81D5D84C}"/>
              </a:ext>
            </a:extLst>
          </p:cNvPr>
          <p:cNvCxnSpPr>
            <a:cxnSpLocks/>
          </p:cNvCxnSpPr>
          <p:nvPr/>
        </p:nvCxnSpPr>
        <p:spPr>
          <a:xfrm flipV="1">
            <a:off x="1461270" y="5439346"/>
            <a:ext cx="443525" cy="6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6358C0-D9E6-477F-9A24-39CF65945F28}"/>
              </a:ext>
            </a:extLst>
          </p:cNvPr>
          <p:cNvCxnSpPr>
            <a:cxnSpLocks/>
          </p:cNvCxnSpPr>
          <p:nvPr/>
        </p:nvCxnSpPr>
        <p:spPr>
          <a:xfrm>
            <a:off x="1320695" y="5945912"/>
            <a:ext cx="584100" cy="203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990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230BEBF-1383-49B6-B1E0-04D902FAE14C}"/>
              </a:ext>
            </a:extLst>
          </p:cNvPr>
          <p:cNvGrpSpPr/>
          <p:nvPr/>
        </p:nvGrpSpPr>
        <p:grpSpPr>
          <a:xfrm>
            <a:off x="1721710" y="2603772"/>
            <a:ext cx="6076090" cy="2400028"/>
            <a:chOff x="1759810" y="2425972"/>
            <a:chExt cx="5526530" cy="2006056"/>
          </a:xfrm>
        </p:grpSpPr>
        <p:pic>
          <p:nvPicPr>
            <p:cNvPr id="5" name="Picture 4">
              <a:extLst>
                <a:ext uri="{FF2B5EF4-FFF2-40B4-BE49-F238E27FC236}">
                  <a16:creationId xmlns:a16="http://schemas.microsoft.com/office/drawing/2014/main" id="{7736C19D-D39A-484E-94B9-6F04472C0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018" y="2425972"/>
              <a:ext cx="4071322" cy="2006055"/>
            </a:xfrm>
            <a:prstGeom prst="rect">
              <a:avLst/>
            </a:prstGeom>
          </p:spPr>
        </p:pic>
        <p:pic>
          <p:nvPicPr>
            <p:cNvPr id="7" name="Picture 6">
              <a:extLst>
                <a:ext uri="{FF2B5EF4-FFF2-40B4-BE49-F238E27FC236}">
                  <a16:creationId xmlns:a16="http://schemas.microsoft.com/office/drawing/2014/main" id="{7D647D23-13BC-4738-B665-CE940F224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10" y="2425972"/>
              <a:ext cx="1465699" cy="2006055"/>
            </a:xfrm>
            <a:prstGeom prst="rect">
              <a:avLst/>
            </a:prstGeom>
          </p:spPr>
        </p:pic>
        <p:sp>
          <p:nvSpPr>
            <p:cNvPr id="8" name="Rectangle 7">
              <a:extLst>
                <a:ext uri="{FF2B5EF4-FFF2-40B4-BE49-F238E27FC236}">
                  <a16:creationId xmlns:a16="http://schemas.microsoft.com/office/drawing/2014/main" id="{114AE79B-D1D7-46DF-AB2A-6915408B81F5}"/>
                </a:ext>
              </a:extLst>
            </p:cNvPr>
            <p:cNvSpPr/>
            <p:nvPr/>
          </p:nvSpPr>
          <p:spPr>
            <a:xfrm>
              <a:off x="2992967" y="2436540"/>
              <a:ext cx="1896533" cy="1995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id="{D14FDA08-273D-4B09-8AF2-55AEDDCF5B2A}"/>
                </a:ext>
              </a:extLst>
            </p:cNvPr>
            <p:cNvSpPr txBox="1"/>
            <p:nvPr/>
          </p:nvSpPr>
          <p:spPr>
            <a:xfrm>
              <a:off x="3396010" y="2927091"/>
              <a:ext cx="1684302" cy="1003291"/>
            </a:xfrm>
            <a:prstGeom prst="rect">
              <a:avLst/>
            </a:prstGeom>
            <a:noFill/>
          </p:spPr>
          <p:txBody>
            <a:bodyPr wrap="none" rtlCol="0">
              <a:spAutoFit/>
            </a:bodyPr>
            <a:lstStyle/>
            <a:p>
              <a:pPr algn="ctr"/>
              <a:r>
                <a:rPr lang="en-ZA" sz="3600" dirty="0">
                  <a:ln>
                    <a:solidFill>
                      <a:schemeClr val="bg1">
                        <a:lumMod val="95000"/>
                      </a:schemeClr>
                    </a:solidFill>
                  </a:ln>
                  <a:solidFill>
                    <a:schemeClr val="bg1">
                      <a:lumMod val="95000"/>
                    </a:schemeClr>
                  </a:solidFill>
                  <a:effectLst>
                    <a:outerShdw blurRad="63500" sx="102000" sy="102000" algn="ctr" rotWithShape="0">
                      <a:prstClr val="black">
                        <a:alpha val="40000"/>
                      </a:prstClr>
                    </a:outerShdw>
                  </a:effectLst>
                </a:rPr>
                <a:t>My</a:t>
              </a:r>
            </a:p>
            <a:p>
              <a:pPr algn="ctr"/>
              <a:r>
                <a:rPr lang="en-ZA" sz="3600" dirty="0">
                  <a:ln>
                    <a:solidFill>
                      <a:schemeClr val="bg1">
                        <a:lumMod val="95000"/>
                      </a:schemeClr>
                    </a:solidFill>
                  </a:ln>
                  <a:solidFill>
                    <a:schemeClr val="bg1">
                      <a:lumMod val="95000"/>
                    </a:schemeClr>
                  </a:solidFill>
                  <a:effectLst>
                    <a:outerShdw blurRad="63500" sx="102000" sy="102000" algn="ctr" rotWithShape="0">
                      <a:prstClr val="black">
                        <a:alpha val="40000"/>
                      </a:prstClr>
                    </a:outerShdw>
                  </a:effectLst>
                </a:rPr>
                <a:t>Solution</a:t>
              </a:r>
            </a:p>
          </p:txBody>
        </p:sp>
      </p:grpSp>
      <p:sp>
        <p:nvSpPr>
          <p:cNvPr id="12" name="Rectangle 11">
            <a:extLst>
              <a:ext uri="{FF2B5EF4-FFF2-40B4-BE49-F238E27FC236}">
                <a16:creationId xmlns:a16="http://schemas.microsoft.com/office/drawing/2014/main" id="{CC26EB4F-75A2-4BE7-A70B-447B333EEE9A}"/>
              </a:ext>
            </a:extLst>
          </p:cNvPr>
          <p:cNvSpPr/>
          <p:nvPr/>
        </p:nvSpPr>
        <p:spPr>
          <a:xfrm>
            <a:off x="2992967" y="288261"/>
            <a:ext cx="341734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Quick Class Activity:</a:t>
            </a:r>
          </a:p>
        </p:txBody>
      </p:sp>
      <p:sp>
        <p:nvSpPr>
          <p:cNvPr id="13" name="Rectangle 12">
            <a:extLst>
              <a:ext uri="{FF2B5EF4-FFF2-40B4-BE49-F238E27FC236}">
                <a16:creationId xmlns:a16="http://schemas.microsoft.com/office/drawing/2014/main" id="{F8B61D9E-1059-441C-8FC6-8E6D8D686E54}"/>
              </a:ext>
            </a:extLst>
          </p:cNvPr>
          <p:cNvSpPr/>
          <p:nvPr/>
        </p:nvSpPr>
        <p:spPr>
          <a:xfrm>
            <a:off x="1188499" y="822049"/>
            <a:ext cx="7026282"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Function Points Calculation</a:t>
            </a:r>
          </a:p>
        </p:txBody>
      </p:sp>
    </p:spTree>
    <p:extLst>
      <p:ext uri="{BB962C8B-B14F-4D97-AF65-F5344CB8AC3E}">
        <p14:creationId xmlns:p14="http://schemas.microsoft.com/office/powerpoint/2010/main" val="189907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 Point Example</a:t>
            </a:r>
          </a:p>
        </p:txBody>
      </p:sp>
      <p:sp>
        <p:nvSpPr>
          <p:cNvPr id="3" name="Content Placeholder 2"/>
          <p:cNvSpPr>
            <a:spLocks noGrp="1"/>
          </p:cNvSpPr>
          <p:nvPr>
            <p:ph idx="1"/>
          </p:nvPr>
        </p:nvSpPr>
        <p:spPr>
          <a:xfrm>
            <a:off x="495301" y="1595621"/>
            <a:ext cx="7932120" cy="3497080"/>
          </a:xfrm>
        </p:spPr>
        <p:txBody>
          <a:bodyPr>
            <a:normAutofit fontScale="92500" lnSpcReduction="20000"/>
          </a:bodyPr>
          <a:lstStyle/>
          <a:p>
            <a:pPr marL="0" indent="0">
              <a:buNone/>
            </a:pPr>
            <a:r>
              <a:rPr lang="en-ZA" dirty="0"/>
              <a:t>Build a system that allows customers to </a:t>
            </a:r>
            <a:r>
              <a:rPr lang="en-ZA" dirty="0">
                <a:ln>
                  <a:solidFill>
                    <a:schemeClr val="tx1"/>
                  </a:solidFill>
                </a:ln>
                <a:solidFill>
                  <a:srgbClr val="FFFF00"/>
                </a:solidFill>
              </a:rPr>
              <a:t>submit product ratings</a:t>
            </a:r>
            <a:r>
              <a:rPr lang="en-ZA" dirty="0"/>
              <a:t> of company X. These ratings will be </a:t>
            </a:r>
            <a:r>
              <a:rPr lang="en-ZA" dirty="0">
                <a:ln>
                  <a:solidFill>
                    <a:schemeClr val="tx1"/>
                  </a:solidFill>
                </a:ln>
                <a:solidFill>
                  <a:schemeClr val="tx2">
                    <a:lumMod val="60000"/>
                    <a:lumOff val="40000"/>
                  </a:schemeClr>
                </a:solidFill>
              </a:rPr>
              <a:t>stored in a file</a:t>
            </a:r>
            <a:r>
              <a:rPr lang="en-ZA" dirty="0"/>
              <a:t> and company X staff will </a:t>
            </a:r>
            <a:r>
              <a:rPr lang="en-ZA" dirty="0">
                <a:ln>
                  <a:solidFill>
                    <a:schemeClr val="tx1"/>
                  </a:solidFill>
                </a:ln>
                <a:solidFill>
                  <a:srgbClr val="FF0000"/>
                </a:solidFill>
              </a:rPr>
              <a:t>receive daily updates</a:t>
            </a:r>
            <a:r>
              <a:rPr lang="en-ZA" dirty="0"/>
              <a:t> with new ratings. Customers can subscribe to </a:t>
            </a:r>
            <a:r>
              <a:rPr lang="en-ZA" dirty="0">
                <a:ln>
                  <a:solidFill>
                    <a:schemeClr val="tx1"/>
                  </a:solidFill>
                </a:ln>
                <a:solidFill>
                  <a:srgbClr val="FF0000"/>
                </a:solidFill>
              </a:rPr>
              <a:t>weekly updates of product ratings</a:t>
            </a:r>
            <a:r>
              <a:rPr lang="en-ZA" dirty="0"/>
              <a:t> that were submitted.  Management </a:t>
            </a:r>
            <a:r>
              <a:rPr lang="en-ZA" dirty="0">
                <a:ln>
                  <a:solidFill>
                    <a:schemeClr val="tx1"/>
                  </a:solidFill>
                </a:ln>
                <a:solidFill>
                  <a:srgbClr val="92D050"/>
                </a:solidFill>
              </a:rPr>
              <a:t>can query the system for a summary of product ratings</a:t>
            </a:r>
            <a:r>
              <a:rPr lang="en-ZA" dirty="0"/>
              <a:t> for a particular period.</a:t>
            </a:r>
          </a:p>
          <a:p>
            <a:pPr marL="0" indent="0">
              <a:buNone/>
            </a:pPr>
            <a:endParaRPr lang="en-ZA" dirty="0"/>
          </a:p>
        </p:txBody>
      </p:sp>
      <p:grpSp>
        <p:nvGrpSpPr>
          <p:cNvPr id="12" name="Group 11"/>
          <p:cNvGrpSpPr/>
          <p:nvPr/>
        </p:nvGrpSpPr>
        <p:grpSpPr>
          <a:xfrm>
            <a:off x="1757363" y="5181601"/>
            <a:ext cx="5557837" cy="1225128"/>
            <a:chOff x="931863" y="5547891"/>
            <a:chExt cx="5146675" cy="871537"/>
          </a:xfrm>
        </p:grpSpPr>
        <p:sp>
          <p:nvSpPr>
            <p:cNvPr id="4" name="Rectangle 3"/>
            <p:cNvSpPr>
              <a:spLocks noChangeArrowheads="1"/>
            </p:cNvSpPr>
            <p:nvPr/>
          </p:nvSpPr>
          <p:spPr bwMode="auto">
            <a:xfrm>
              <a:off x="931863" y="5555828"/>
              <a:ext cx="431800" cy="360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5" name="Rectangle 4"/>
            <p:cNvSpPr>
              <a:spLocks noChangeArrowheads="1"/>
            </p:cNvSpPr>
            <p:nvPr/>
          </p:nvSpPr>
          <p:spPr bwMode="auto">
            <a:xfrm>
              <a:off x="931863" y="6059066"/>
              <a:ext cx="431800" cy="3603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2</a:t>
              </a:r>
              <a:endParaRPr lang="en-US" altLang="en-US" sz="1800"/>
            </a:p>
          </p:txBody>
        </p:sp>
        <p:sp>
          <p:nvSpPr>
            <p:cNvPr id="6" name="Text Box 16"/>
            <p:cNvSpPr txBox="1">
              <a:spLocks noChangeArrowheads="1"/>
            </p:cNvSpPr>
            <p:nvPr/>
          </p:nvSpPr>
          <p:spPr bwMode="auto">
            <a:xfrm>
              <a:off x="1363663" y="5547891"/>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dirty="0"/>
                <a:t>External Inputs</a:t>
              </a:r>
              <a:endParaRPr lang="en-US" altLang="en-US" sz="1800" dirty="0"/>
            </a:p>
          </p:txBody>
        </p:sp>
        <p:sp>
          <p:nvSpPr>
            <p:cNvPr id="7" name="Text Box 17"/>
            <p:cNvSpPr txBox="1">
              <a:spLocks noChangeArrowheads="1"/>
            </p:cNvSpPr>
            <p:nvPr/>
          </p:nvSpPr>
          <p:spPr bwMode="auto">
            <a:xfrm>
              <a:off x="1363663" y="6052716"/>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Outputs</a:t>
              </a:r>
              <a:endParaRPr lang="en-US" altLang="en-US" sz="1800"/>
            </a:p>
          </p:txBody>
        </p:sp>
        <p:sp>
          <p:nvSpPr>
            <p:cNvPr id="8" name="Rectangle 7"/>
            <p:cNvSpPr>
              <a:spLocks noChangeArrowheads="1"/>
            </p:cNvSpPr>
            <p:nvPr/>
          </p:nvSpPr>
          <p:spPr bwMode="auto">
            <a:xfrm>
              <a:off x="3367088" y="5554241"/>
              <a:ext cx="431800" cy="36036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9" name="Text Box 19"/>
            <p:cNvSpPr txBox="1">
              <a:spLocks noChangeArrowheads="1"/>
            </p:cNvSpPr>
            <p:nvPr/>
          </p:nvSpPr>
          <p:spPr bwMode="auto">
            <a:xfrm>
              <a:off x="3798888" y="5547891"/>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Logical Internal Files</a:t>
              </a:r>
              <a:endParaRPr lang="en-US" altLang="en-US" sz="1800"/>
            </a:p>
          </p:txBody>
        </p:sp>
        <p:sp>
          <p:nvSpPr>
            <p:cNvPr id="10" name="Rectangle 9"/>
            <p:cNvSpPr>
              <a:spLocks noChangeArrowheads="1"/>
            </p:cNvSpPr>
            <p:nvPr/>
          </p:nvSpPr>
          <p:spPr bwMode="auto">
            <a:xfrm>
              <a:off x="3379788" y="6059066"/>
              <a:ext cx="431800" cy="36036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11" name="Text Box 21"/>
            <p:cNvSpPr txBox="1">
              <a:spLocks noChangeArrowheads="1"/>
            </p:cNvSpPr>
            <p:nvPr/>
          </p:nvSpPr>
          <p:spPr bwMode="auto">
            <a:xfrm>
              <a:off x="3811588" y="6052716"/>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Enquiries</a:t>
              </a:r>
              <a:endParaRPr lang="en-US" altLang="en-US" sz="1800"/>
            </a:p>
          </p:txBody>
        </p:sp>
      </p:grpSp>
    </p:spTree>
    <p:extLst>
      <p:ext uri="{BB962C8B-B14F-4D97-AF65-F5344CB8AC3E}">
        <p14:creationId xmlns:p14="http://schemas.microsoft.com/office/powerpoint/2010/main" val="3558164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Functional Points Example (cont.)</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None/>
            </a:pPr>
            <a:r>
              <a:rPr lang="en-GB" altLang="en-US" dirty="0"/>
              <a:t>Functional Point Count calculation:</a:t>
            </a:r>
          </a:p>
          <a:p>
            <a:pPr>
              <a:buFont typeface="Wingdings" panose="05000000000000000000" pitchFamily="2" charset="2"/>
              <a:buNone/>
            </a:pPr>
            <a:r>
              <a:rPr lang="en-GB" altLang="en-US" dirty="0"/>
              <a:t>	External Inputs: </a:t>
            </a:r>
            <a:r>
              <a:rPr lang="en-GB" altLang="en-US" dirty="0">
                <a:solidFill>
                  <a:srgbClr val="FF0000"/>
                </a:solidFill>
              </a:rPr>
              <a:t>1</a:t>
            </a:r>
          </a:p>
          <a:p>
            <a:pPr>
              <a:buFont typeface="Wingdings" panose="05000000000000000000" pitchFamily="2" charset="2"/>
              <a:buNone/>
            </a:pPr>
            <a:r>
              <a:rPr lang="en-GB" altLang="en-US" dirty="0"/>
              <a:t>	External Outputs: </a:t>
            </a:r>
            <a:r>
              <a:rPr lang="en-GB" altLang="en-US" dirty="0">
                <a:solidFill>
                  <a:srgbClr val="FF0000"/>
                </a:solidFill>
              </a:rPr>
              <a:t>2</a:t>
            </a:r>
          </a:p>
          <a:p>
            <a:pPr>
              <a:buFont typeface="Wingdings" panose="05000000000000000000" pitchFamily="2" charset="2"/>
              <a:buNone/>
            </a:pPr>
            <a:r>
              <a:rPr lang="en-GB" altLang="en-US" dirty="0"/>
              <a:t>	Logical Internal Files: </a:t>
            </a:r>
            <a:r>
              <a:rPr lang="en-GB" altLang="en-US" dirty="0">
                <a:solidFill>
                  <a:srgbClr val="FF0000"/>
                </a:solidFill>
              </a:rPr>
              <a:t>1</a:t>
            </a:r>
          </a:p>
          <a:p>
            <a:pPr>
              <a:buFont typeface="Wingdings" panose="05000000000000000000" pitchFamily="2" charset="2"/>
              <a:buNone/>
            </a:pPr>
            <a:r>
              <a:rPr lang="en-GB" altLang="en-US" dirty="0"/>
              <a:t>	External Interface Files: </a:t>
            </a:r>
            <a:r>
              <a:rPr lang="en-GB" altLang="en-US" dirty="0">
                <a:solidFill>
                  <a:srgbClr val="FF0000"/>
                </a:solidFill>
              </a:rPr>
              <a:t>0</a:t>
            </a:r>
          </a:p>
          <a:p>
            <a:pPr>
              <a:buFont typeface="Wingdings" panose="05000000000000000000" pitchFamily="2" charset="2"/>
              <a:buNone/>
            </a:pPr>
            <a:r>
              <a:rPr lang="en-GB" altLang="en-US" dirty="0"/>
              <a:t>	External Enquiries: </a:t>
            </a:r>
            <a:r>
              <a:rPr lang="en-GB" altLang="en-US" dirty="0">
                <a:solidFill>
                  <a:srgbClr val="FF0000"/>
                </a:solidFill>
              </a:rPr>
              <a:t>1</a:t>
            </a:r>
          </a:p>
          <a:p>
            <a:pPr>
              <a:buFont typeface="Wingdings" panose="05000000000000000000" pitchFamily="2" charset="2"/>
              <a:buNone/>
            </a:pPr>
            <a:r>
              <a:rPr lang="en-ZA" dirty="0"/>
              <a:t>∴</a:t>
            </a:r>
            <a:r>
              <a:rPr lang="en-GB" altLang="en-US" i="1" dirty="0"/>
              <a:t>Function Point Count</a:t>
            </a:r>
            <a:r>
              <a:rPr lang="en-GB" altLang="en-US" dirty="0"/>
              <a:t> = (1x4) + (2x5) + (1x10) + (0x7) +(1x4) = </a:t>
            </a:r>
            <a:r>
              <a:rPr lang="en-GB" altLang="en-US" dirty="0">
                <a:solidFill>
                  <a:srgbClr val="FF3300"/>
                </a:solidFill>
              </a:rPr>
              <a:t>28</a:t>
            </a:r>
            <a:endParaRPr lang="en-US" altLang="en-US" dirty="0">
              <a:solidFill>
                <a:srgbClr val="FF3300"/>
              </a:solidFill>
            </a:endParaRPr>
          </a:p>
          <a:p>
            <a:endParaRPr lang="en-ZA" dirty="0"/>
          </a:p>
        </p:txBody>
      </p:sp>
    </p:spTree>
    <p:extLst>
      <p:ext uri="{BB962C8B-B14F-4D97-AF65-F5344CB8AC3E}">
        <p14:creationId xmlns:p14="http://schemas.microsoft.com/office/powerpoint/2010/main" val="412914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Future Productivity Measurement</a:t>
            </a:r>
          </a:p>
        </p:txBody>
      </p:sp>
      <p:sp>
        <p:nvSpPr>
          <p:cNvPr id="3" name="Content Placeholder 2"/>
          <p:cNvSpPr>
            <a:spLocks noGrp="1"/>
          </p:cNvSpPr>
          <p:nvPr>
            <p:ph idx="1"/>
          </p:nvPr>
        </p:nvSpPr>
        <p:spPr>
          <a:xfrm>
            <a:off x="723182" y="1169011"/>
            <a:ext cx="7697635" cy="4519977"/>
          </a:xfrm>
        </p:spPr>
        <p:txBody>
          <a:bodyPr/>
          <a:lstStyle/>
          <a:p>
            <a:pPr>
              <a:buFont typeface="Wingdings" panose="05000000000000000000" pitchFamily="2" charset="2"/>
              <a:buNone/>
            </a:pPr>
            <a:r>
              <a:rPr lang="en-GB" altLang="en-US" dirty="0"/>
              <a:t>For individual developers or teams:</a:t>
            </a:r>
          </a:p>
          <a:p>
            <a:r>
              <a:rPr lang="en-GB" altLang="en-US" dirty="0"/>
              <a:t>Cost per Function Point</a:t>
            </a:r>
          </a:p>
          <a:p>
            <a:r>
              <a:rPr lang="en-GB" altLang="en-US" dirty="0"/>
              <a:t>Mean Time required to develop a Function Point</a:t>
            </a:r>
          </a:p>
          <a:p>
            <a:r>
              <a:rPr lang="en-GB" altLang="en-US" dirty="0"/>
              <a:t>Defects produced per hour</a:t>
            </a:r>
          </a:p>
          <a:p>
            <a:r>
              <a:rPr lang="en-GB" altLang="en-US" dirty="0"/>
              <a:t>Defects produced per function point</a:t>
            </a:r>
          </a:p>
          <a:p>
            <a:endParaRPr lang="en-ZA" dirty="0"/>
          </a:p>
        </p:txBody>
      </p:sp>
      <p:sp>
        <p:nvSpPr>
          <p:cNvPr id="4" name="TextBox 3">
            <a:extLst>
              <a:ext uri="{FF2B5EF4-FFF2-40B4-BE49-F238E27FC236}">
                <a16:creationId xmlns:a16="http://schemas.microsoft.com/office/drawing/2014/main" id="{185CF7D0-B5C6-4BE8-A17D-C0067A4A41D2}"/>
              </a:ext>
            </a:extLst>
          </p:cNvPr>
          <p:cNvSpPr txBox="1"/>
          <p:nvPr/>
        </p:nvSpPr>
        <p:spPr>
          <a:xfrm>
            <a:off x="242260" y="5019477"/>
            <a:ext cx="5734649" cy="1600438"/>
          </a:xfrm>
          <a:prstGeom prst="rect">
            <a:avLst/>
          </a:prstGeom>
          <a:noFill/>
        </p:spPr>
        <p:txBody>
          <a:bodyPr wrap="square" rtlCol="0">
            <a:spAutoFit/>
          </a:bodyPr>
          <a:lstStyle/>
          <a:p>
            <a:pPr algn="just"/>
            <a:r>
              <a:rPr lang="en-ZA" sz="1400" dirty="0"/>
              <a:t>This is probably not used much in industry </a:t>
            </a:r>
            <a:r>
              <a:rPr lang="en-ZA" sz="1400" i="1" dirty="0"/>
              <a:t>at present</a:t>
            </a:r>
            <a:r>
              <a:rPr lang="en-ZA" sz="1400" dirty="0"/>
              <a:t>, but things are moving towards this direction. In my view it seems draconian and doesn’t allow for how varied development work, especially embedded systems development, can be. Maybe for more straightforward programming (e.g. simpler web service development) it could be applicable.  Basic moral of the story: don’t tell the managers because they might just like this, and </a:t>
            </a:r>
            <a:r>
              <a:rPr lang="en-ZA" sz="1400" i="1" dirty="0"/>
              <a:t>we</a:t>
            </a:r>
            <a:r>
              <a:rPr lang="en-ZA" sz="1400" dirty="0"/>
              <a:t> likely would not!</a:t>
            </a:r>
          </a:p>
        </p:txBody>
      </p:sp>
      <p:pic>
        <p:nvPicPr>
          <p:cNvPr id="6" name="Picture 5">
            <a:extLst>
              <a:ext uri="{FF2B5EF4-FFF2-40B4-BE49-F238E27FC236}">
                <a16:creationId xmlns:a16="http://schemas.microsoft.com/office/drawing/2014/main" id="{ADC4CF71-0CF0-4A06-9DB3-A9C56583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416" y="4714915"/>
            <a:ext cx="2806700" cy="1905000"/>
          </a:xfrm>
          <a:prstGeom prst="rect">
            <a:avLst/>
          </a:prstGeom>
        </p:spPr>
      </p:pic>
    </p:spTree>
    <p:extLst>
      <p:ext uri="{BB962C8B-B14F-4D97-AF65-F5344CB8AC3E}">
        <p14:creationId xmlns:p14="http://schemas.microsoft.com/office/powerpoint/2010/main" val="74476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A069AD-2319-422C-B4F3-65320826B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964" y="-132504"/>
            <a:ext cx="11341927" cy="7092104"/>
          </a:xfrm>
          <a:prstGeom prst="rect">
            <a:avLst/>
          </a:prstGeom>
        </p:spPr>
      </p:pic>
      <p:sp>
        <p:nvSpPr>
          <p:cNvPr id="4" name="Rectangle 3"/>
          <p:cNvSpPr/>
          <p:nvPr/>
        </p:nvSpPr>
        <p:spPr>
          <a:xfrm>
            <a:off x="1514551" y="-132504"/>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sp>
        <p:nvSpPr>
          <p:cNvPr id="9" name="Rectangle 8">
            <a:extLst>
              <a:ext uri="{FF2B5EF4-FFF2-40B4-BE49-F238E27FC236}">
                <a16:creationId xmlns:a16="http://schemas.microsoft.com/office/drawing/2014/main" id="{402F3F00-A6DE-4B5B-99B6-C60E107C2B60}"/>
              </a:ext>
            </a:extLst>
          </p:cNvPr>
          <p:cNvSpPr/>
          <p:nvPr/>
        </p:nvSpPr>
        <p:spPr>
          <a:xfrm>
            <a:off x="1601224" y="6519446"/>
            <a:ext cx="6103005" cy="338554"/>
          </a:xfrm>
          <a:prstGeom prst="rect">
            <a:avLst/>
          </a:prstGeom>
        </p:spPr>
        <p:txBody>
          <a:bodyPr wrap="square">
            <a:spAutoFit/>
          </a:bodyPr>
          <a:lstStyle/>
          <a:p>
            <a:pPr algn="ctr"/>
            <a:r>
              <a:rPr lang="en-ZA" sz="1600" i="1" dirty="0">
                <a:solidFill>
                  <a:schemeClr val="accent6">
                    <a:lumMod val="50000"/>
                  </a:schemeClr>
                </a:solidFill>
                <a:highlight>
                  <a:srgbClr val="C0C0C0"/>
                </a:highlight>
              </a:rPr>
              <a:t>Spiral of Project Management</a:t>
            </a:r>
            <a:endParaRPr lang="en-ZA" sz="1600" dirty="0">
              <a:solidFill>
                <a:schemeClr val="accent6">
                  <a:lumMod val="50000"/>
                </a:schemeClr>
              </a:solidFill>
              <a:highlight>
                <a:srgbClr val="C0C0C0"/>
              </a:highlight>
            </a:endParaRPr>
          </a:p>
        </p:txBody>
      </p:sp>
      <p:pic>
        <p:nvPicPr>
          <p:cNvPr id="2" name="Traditional Japanese Music [Royalty Free Ethnic Music Pack]">
            <a:hlinkClick r:id="" action="ppaction://media"/>
          </p:cNvPr>
          <p:cNvPicPr>
            <a:picLocks noChangeAspect="1"/>
          </p:cNvPicPr>
          <p:nvPr>
            <a:audioFile r:link="rId2"/>
            <p:extLst>
              <p:ext uri="{DAA4B4D4-6D71-4841-9C94-3DE7FCFB9230}">
                <p14:media xmlns:p14="http://schemas.microsoft.com/office/powerpoint/2010/main" r:embed="rId1">
                  <p14:fade in="1000" out="1000"/>
                </p14:media>
              </p:ext>
            </p:extLst>
          </p:nvPr>
        </p:nvPicPr>
        <p:blipFill>
          <a:blip r:embed="rId6"/>
          <a:stretch>
            <a:fillRect/>
          </a:stretch>
        </p:blipFill>
        <p:spPr>
          <a:xfrm>
            <a:off x="-899160" y="5855634"/>
            <a:ext cx="609600" cy="609600"/>
          </a:xfrm>
          <a:prstGeom prst="rect">
            <a:avLst/>
          </a:prstGeom>
        </p:spPr>
      </p:pic>
      <p:sp>
        <p:nvSpPr>
          <p:cNvPr id="3" name="Rectangle 2"/>
          <p:cNvSpPr/>
          <p:nvPr/>
        </p:nvSpPr>
        <p:spPr>
          <a:xfrm>
            <a:off x="57303" y="6512362"/>
            <a:ext cx="2904962" cy="400110"/>
          </a:xfrm>
          <a:prstGeom prst="rect">
            <a:avLst/>
          </a:prstGeom>
          <a:solidFill>
            <a:schemeClr val="bg1">
              <a:lumMod val="65000"/>
            </a:schemeClr>
          </a:solidFill>
        </p:spPr>
        <p:txBody>
          <a:bodyPr wrap="none">
            <a:spAutoFit/>
          </a:bodyPr>
          <a:lstStyle/>
          <a:p>
            <a:r>
              <a:rPr lang="en-ZA" sz="1000" dirty="0"/>
              <a:t>Eric Taylor Music - royalty free tracks</a:t>
            </a:r>
          </a:p>
          <a:p>
            <a:r>
              <a:rPr lang="en-ZA" sz="1000" dirty="0">
                <a:hlinkClick r:id="rId7"/>
              </a:rPr>
              <a:t>https://www.youtube.com/watch?v=gdJIE9lzNIQ</a:t>
            </a:r>
            <a:endParaRPr lang="en-ZA" sz="1000" dirty="0"/>
          </a:p>
        </p:txBody>
      </p:sp>
    </p:spTree>
    <p:extLst>
      <p:ext uri="{BB962C8B-B14F-4D97-AF65-F5344CB8AC3E}">
        <p14:creationId xmlns:p14="http://schemas.microsoft.com/office/powerpoint/2010/main" val="10706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0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Functional Point Extensions</a:t>
            </a:r>
          </a:p>
        </p:txBody>
      </p:sp>
      <p:sp>
        <p:nvSpPr>
          <p:cNvPr id="3" name="Content Placeholder 2"/>
          <p:cNvSpPr>
            <a:spLocks noGrp="1"/>
          </p:cNvSpPr>
          <p:nvPr>
            <p:ph idx="1"/>
          </p:nvPr>
        </p:nvSpPr>
        <p:spPr>
          <a:xfrm>
            <a:off x="419605" y="1550465"/>
            <a:ext cx="8007815" cy="4519977"/>
          </a:xfrm>
        </p:spPr>
        <p:txBody>
          <a:bodyPr>
            <a:normAutofit/>
          </a:bodyPr>
          <a:lstStyle/>
          <a:p>
            <a:r>
              <a:rPr lang="en-ZA" dirty="0"/>
              <a:t>The original Functional Points (shown in previous slides) are adequate for many applications</a:t>
            </a:r>
          </a:p>
          <a:p>
            <a:r>
              <a:rPr lang="en-ZA" dirty="0"/>
              <a:t>However these have been </a:t>
            </a:r>
            <a:r>
              <a:rPr lang="en-ZA" dirty="0">
                <a:solidFill>
                  <a:schemeClr val="accent6">
                    <a:lumMod val="50000"/>
                  </a:schemeClr>
                </a:solidFill>
              </a:rPr>
              <a:t>extended for specialized domains (e.g. embedded systems)</a:t>
            </a:r>
            <a:r>
              <a:rPr lang="en-ZA" dirty="0"/>
              <a:t> where the weightings need adjustment due to the nature and complexity of the applications developed.</a:t>
            </a:r>
          </a:p>
        </p:txBody>
      </p:sp>
    </p:spTree>
    <p:extLst>
      <p:ext uri="{BB962C8B-B14F-4D97-AF65-F5344CB8AC3E}">
        <p14:creationId xmlns:p14="http://schemas.microsoft.com/office/powerpoint/2010/main" val="120217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Effort, Productivity and Progress</a:t>
            </a:r>
          </a:p>
        </p:txBody>
      </p:sp>
      <p:sp>
        <p:nvSpPr>
          <p:cNvPr id="3" name="Content Placeholder 2"/>
          <p:cNvSpPr>
            <a:spLocks noGrp="1"/>
          </p:cNvSpPr>
          <p:nvPr>
            <p:ph idx="1"/>
          </p:nvPr>
        </p:nvSpPr>
        <p:spPr>
          <a:xfrm>
            <a:off x="729785" y="1320800"/>
            <a:ext cx="7697635" cy="5219700"/>
          </a:xfrm>
        </p:spPr>
        <p:txBody>
          <a:bodyPr>
            <a:normAutofit fontScale="92500" lnSpcReduction="10000"/>
          </a:bodyPr>
          <a:lstStyle/>
          <a:p>
            <a:r>
              <a:rPr lang="en-ZA" dirty="0"/>
              <a:t>Development effort, productivity and progress are not all the same thing</a:t>
            </a:r>
          </a:p>
          <a:p>
            <a:r>
              <a:rPr lang="en-ZA" b="1" dirty="0"/>
              <a:t>Effort</a:t>
            </a:r>
            <a:r>
              <a:rPr lang="en-ZA" dirty="0"/>
              <a:t> = amount of time involved (person hours; this is a simplistic view of effort)</a:t>
            </a:r>
          </a:p>
          <a:p>
            <a:r>
              <a:rPr lang="en-ZA" b="1" dirty="0"/>
              <a:t>Productivity</a:t>
            </a:r>
            <a:r>
              <a:rPr lang="en-ZA" dirty="0"/>
              <a:t> = rate of progress (high productivity </a:t>
            </a:r>
            <a:r>
              <a:rPr lang="en-ZA" dirty="0">
                <a:sym typeface="Wingdings" panose="05000000000000000000" pitchFamily="2" charset="2"/>
              </a:rPr>
              <a:t> progress happening quickly</a:t>
            </a:r>
            <a:r>
              <a:rPr lang="en-ZA" dirty="0"/>
              <a:t>)</a:t>
            </a:r>
          </a:p>
          <a:p>
            <a:r>
              <a:rPr lang="en-ZA" b="1" dirty="0"/>
              <a:t>Progress</a:t>
            </a:r>
            <a:r>
              <a:rPr lang="en-ZA" dirty="0"/>
              <a:t> = extent to which the desired objectives are complete (measured usually in terms of functionality provided and requirements satisfied)</a:t>
            </a:r>
          </a:p>
          <a:p>
            <a:endParaRPr lang="en-ZA" dirty="0"/>
          </a:p>
        </p:txBody>
      </p:sp>
    </p:spTree>
    <p:extLst>
      <p:ext uri="{BB962C8B-B14F-4D97-AF65-F5344CB8AC3E}">
        <p14:creationId xmlns:p14="http://schemas.microsoft.com/office/powerpoint/2010/main" val="2275971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Issues of Effort &amp; Productivity</a:t>
            </a:r>
          </a:p>
        </p:txBody>
      </p:sp>
      <p:sp>
        <p:nvSpPr>
          <p:cNvPr id="3" name="Content Placeholder 2"/>
          <p:cNvSpPr>
            <a:spLocks noGrp="1"/>
          </p:cNvSpPr>
          <p:nvPr>
            <p:ph idx="1"/>
          </p:nvPr>
        </p:nvSpPr>
        <p:spPr>
          <a:xfrm>
            <a:off x="729114" y="1392420"/>
            <a:ext cx="7931615" cy="4881380"/>
          </a:xfrm>
        </p:spPr>
        <p:txBody>
          <a:bodyPr>
            <a:normAutofit/>
          </a:bodyPr>
          <a:lstStyle/>
          <a:p>
            <a:r>
              <a:rPr lang="en-ZA" dirty="0"/>
              <a:t>Some tasks need more effort than others to gain a desired level of productivity</a:t>
            </a:r>
          </a:p>
          <a:p>
            <a:r>
              <a:rPr lang="en-ZA" dirty="0"/>
              <a:t>Tools, programming language, prior knowledge, learning aptitude (among many other factors) can all clearly impact this significantly</a:t>
            </a:r>
          </a:p>
          <a:p>
            <a:r>
              <a:rPr lang="en-ZA" dirty="0"/>
              <a:t>The expressive power of a language can influence the productivity achieve by using that language…</a:t>
            </a:r>
          </a:p>
          <a:p>
            <a:endParaRPr lang="en-ZA" dirty="0"/>
          </a:p>
        </p:txBody>
      </p:sp>
    </p:spTree>
    <p:extLst>
      <p:ext uri="{BB962C8B-B14F-4D97-AF65-F5344CB8AC3E}">
        <p14:creationId xmlns:p14="http://schemas.microsoft.com/office/powerpoint/2010/main" val="13023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HPES Design: Personnel and Division of Labour</a:t>
            </a:r>
          </a:p>
        </p:txBody>
      </p:sp>
      <p:sp>
        <p:nvSpPr>
          <p:cNvPr id="3" name="Content Placeholder 2"/>
          <p:cNvSpPr>
            <a:spLocks noGrp="1"/>
          </p:cNvSpPr>
          <p:nvPr>
            <p:ph idx="1"/>
          </p:nvPr>
        </p:nvSpPr>
        <p:spPr>
          <a:xfrm>
            <a:off x="729785" y="1431233"/>
            <a:ext cx="7697635" cy="4855267"/>
          </a:xfrm>
        </p:spPr>
        <p:txBody>
          <a:bodyPr>
            <a:normAutofit lnSpcReduction="10000"/>
          </a:bodyPr>
          <a:lstStyle/>
          <a:p>
            <a:r>
              <a:rPr lang="en-ZA" dirty="0"/>
              <a:t>HPES system development is influenced by the usual suspects:</a:t>
            </a:r>
          </a:p>
          <a:p>
            <a:pPr lvl="1"/>
            <a:r>
              <a:rPr lang="en-ZA" dirty="0"/>
              <a:t>requirement, plans, and implementation decisions for the  systems.</a:t>
            </a:r>
          </a:p>
          <a:p>
            <a:r>
              <a:rPr lang="en-ZA" dirty="0"/>
              <a:t>There is </a:t>
            </a:r>
            <a:r>
              <a:rPr lang="en-ZA" dirty="0">
                <a:solidFill>
                  <a:schemeClr val="accent6">
                    <a:lumMod val="50000"/>
                  </a:schemeClr>
                </a:solidFill>
              </a:rPr>
              <a:t>likely separation between significant subsystems</a:t>
            </a:r>
            <a:r>
              <a:rPr lang="en-ZA" dirty="0"/>
              <a:t>, e.g. between backend and frontend, as well as between hardware and software. </a:t>
            </a:r>
          </a:p>
          <a:p>
            <a:r>
              <a:rPr lang="en-ZA" dirty="0"/>
              <a:t>May draw on a range of experts from various disciplines …  </a:t>
            </a:r>
            <a:r>
              <a:rPr lang="en-ZA" sz="1800" dirty="0"/>
              <a:t>(lets consider some …)</a:t>
            </a:r>
            <a:endParaRPr lang="en-ZA" dirty="0"/>
          </a:p>
        </p:txBody>
      </p:sp>
      <p:pic>
        <p:nvPicPr>
          <p:cNvPr id="4" name="L28-5">
            <a:hlinkClick r:id="" action="ppaction://media"/>
            <a:extLst>
              <a:ext uri="{FF2B5EF4-FFF2-40B4-BE49-F238E27FC236}">
                <a16:creationId xmlns:a16="http://schemas.microsoft.com/office/drawing/2014/main" id="{9A84BB28-E90E-4F97-9EB1-0B0294AD8E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2620" y="5981700"/>
            <a:ext cx="609600" cy="609600"/>
          </a:xfrm>
          <a:prstGeom prst="rect">
            <a:avLst/>
          </a:prstGeom>
        </p:spPr>
      </p:pic>
    </p:spTree>
    <p:extLst>
      <p:ext uri="{BB962C8B-B14F-4D97-AF65-F5344CB8AC3E}">
        <p14:creationId xmlns:p14="http://schemas.microsoft.com/office/powerpoint/2010/main" val="13510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1421"/>
            <a:ext cx="7698306" cy="692210"/>
          </a:xfrm>
        </p:spPr>
        <p:txBody>
          <a:bodyPr>
            <a:normAutofit fontScale="90000"/>
          </a:bodyPr>
          <a:lstStyle/>
          <a:p>
            <a:r>
              <a:rPr lang="en-ZA" dirty="0"/>
              <a:t>Expressive Power vs Developer Efficiency</a:t>
            </a:r>
          </a:p>
        </p:txBody>
      </p:sp>
      <p:grpSp>
        <p:nvGrpSpPr>
          <p:cNvPr id="7" name="Group 6"/>
          <p:cNvGrpSpPr/>
          <p:nvPr/>
        </p:nvGrpSpPr>
        <p:grpSpPr>
          <a:xfrm>
            <a:off x="3655586" y="2447330"/>
            <a:ext cx="4908633" cy="4043708"/>
            <a:chOff x="3518787" y="2318686"/>
            <a:chExt cx="4908633" cy="40437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87" y="2318686"/>
              <a:ext cx="4908633" cy="4043708"/>
            </a:xfrm>
            <a:prstGeom prst="rect">
              <a:avLst/>
            </a:prstGeom>
          </p:spPr>
        </p:pic>
        <p:sp>
          <p:nvSpPr>
            <p:cNvPr id="6" name="Rectangle 5"/>
            <p:cNvSpPr/>
            <p:nvPr/>
          </p:nvSpPr>
          <p:spPr>
            <a:xfrm rot="16200000">
              <a:off x="2589921" y="3882133"/>
              <a:ext cx="2308645" cy="400110"/>
            </a:xfrm>
            <a:prstGeom prst="rect">
              <a:avLst/>
            </a:prstGeom>
            <a:solidFill>
              <a:schemeClr val="bg1"/>
            </a:solidFill>
          </p:spPr>
          <p:txBody>
            <a:bodyPr wrap="none">
              <a:spAutoFit/>
            </a:bodyPr>
            <a:lstStyle/>
            <a:p>
              <a:r>
                <a:rPr lang="en-ZA" sz="2000" dirty="0"/>
                <a:t>Expressive  Power</a:t>
              </a:r>
            </a:p>
          </p:txBody>
        </p:sp>
      </p:grpSp>
      <p:sp>
        <p:nvSpPr>
          <p:cNvPr id="5" name="Rectangle 4"/>
          <p:cNvSpPr/>
          <p:nvPr/>
        </p:nvSpPr>
        <p:spPr>
          <a:xfrm>
            <a:off x="528536" y="2853741"/>
            <a:ext cx="3127050" cy="3139321"/>
          </a:xfrm>
          <a:prstGeom prst="rect">
            <a:avLst/>
          </a:prstGeom>
        </p:spPr>
        <p:txBody>
          <a:bodyPr wrap="square">
            <a:spAutoFit/>
          </a:bodyPr>
          <a:lstStyle/>
          <a:p>
            <a:r>
              <a:rPr lang="en-ZA" dirty="0"/>
              <a:t>Often there is a </a:t>
            </a:r>
            <a:r>
              <a:rPr lang="en-ZA" dirty="0" err="1"/>
              <a:t>tradeoff</a:t>
            </a:r>
            <a:r>
              <a:rPr lang="en-ZA" dirty="0"/>
              <a:t> between the expressive power of a language and its efficiency. For example according to the study by Kennedy et al. they demonstrated how certain commonly used languages can have noticeable </a:t>
            </a:r>
            <a:r>
              <a:rPr lang="en-ZA" dirty="0" err="1"/>
              <a:t>tradeoffs</a:t>
            </a:r>
            <a:r>
              <a:rPr lang="en-ZA" dirty="0"/>
              <a:t> between the expressive power </a:t>
            </a:r>
          </a:p>
        </p:txBody>
      </p:sp>
      <p:sp>
        <p:nvSpPr>
          <p:cNvPr id="10" name="Rectangle 9"/>
          <p:cNvSpPr/>
          <p:nvPr/>
        </p:nvSpPr>
        <p:spPr>
          <a:xfrm>
            <a:off x="254000" y="6306372"/>
            <a:ext cx="7839254" cy="369332"/>
          </a:xfrm>
          <a:prstGeom prst="rect">
            <a:avLst/>
          </a:prstGeom>
        </p:spPr>
        <p:txBody>
          <a:bodyPr wrap="square">
            <a:spAutoFit/>
          </a:bodyPr>
          <a:lstStyle/>
          <a:p>
            <a:r>
              <a:rPr lang="en-ZA" sz="900" dirty="0"/>
              <a:t>Kennedy, K., </a:t>
            </a:r>
            <a:r>
              <a:rPr lang="en-ZA" sz="900" dirty="0" err="1"/>
              <a:t>Koelbel</a:t>
            </a:r>
            <a:r>
              <a:rPr lang="en-ZA" sz="900" dirty="0"/>
              <a:t>, C., Schreiber, R., Kennedy, K., </a:t>
            </a:r>
            <a:r>
              <a:rPr lang="en-ZA" sz="900" dirty="0" err="1"/>
              <a:t>Koelbel</a:t>
            </a:r>
            <a:r>
              <a:rPr lang="en-ZA" sz="900" dirty="0"/>
              <a:t>, C., and Schreiber, R.  Deﬁning and measuring the productivity of programming languages. The International Journal of High Performance Computing Applications, (18)4, Winter 2004 (2004), 441–448.</a:t>
            </a:r>
          </a:p>
        </p:txBody>
      </p:sp>
      <p:sp>
        <p:nvSpPr>
          <p:cNvPr id="3" name="Content Placeholder 2"/>
          <p:cNvSpPr>
            <a:spLocks noGrp="1"/>
          </p:cNvSpPr>
          <p:nvPr>
            <p:ph idx="1"/>
          </p:nvPr>
        </p:nvSpPr>
        <p:spPr>
          <a:xfrm>
            <a:off x="516427" y="1333385"/>
            <a:ext cx="7697635" cy="4519977"/>
          </a:xfrm>
        </p:spPr>
        <p:txBody>
          <a:bodyPr>
            <a:normAutofit/>
          </a:bodyPr>
          <a:lstStyle/>
          <a:p>
            <a:r>
              <a:rPr lang="en-ZA" sz="2400" dirty="0"/>
              <a:t>Expressive Power = ability of a language to provide advanced primitives and constructs to reduce the amount of effort required to program a solution</a:t>
            </a:r>
          </a:p>
        </p:txBody>
      </p:sp>
      <p:sp>
        <p:nvSpPr>
          <p:cNvPr id="11" name="Oval 10"/>
          <p:cNvSpPr/>
          <p:nvPr/>
        </p:nvSpPr>
        <p:spPr>
          <a:xfrm>
            <a:off x="6903721" y="2654300"/>
            <a:ext cx="141702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p:cNvGrpSpPr/>
          <p:nvPr/>
        </p:nvGrpSpPr>
        <p:grpSpPr>
          <a:xfrm>
            <a:off x="7612231" y="1785610"/>
            <a:ext cx="1384750" cy="954107"/>
            <a:chOff x="7612231" y="1785610"/>
            <a:chExt cx="1384750" cy="954107"/>
          </a:xfrm>
        </p:grpSpPr>
        <p:cxnSp>
          <p:nvCxnSpPr>
            <p:cNvPr id="13" name="Straight Arrow Connector 12"/>
            <p:cNvCxnSpPr/>
            <p:nvPr/>
          </p:nvCxnSpPr>
          <p:spPr>
            <a:xfrm flipH="1">
              <a:off x="7612231" y="2273300"/>
              <a:ext cx="210969"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90930" y="1785610"/>
              <a:ext cx="1206051" cy="954107"/>
            </a:xfrm>
            <a:prstGeom prst="rect">
              <a:avLst/>
            </a:prstGeom>
            <a:noFill/>
          </p:spPr>
          <p:txBody>
            <a:bodyPr wrap="square" rtlCol="0">
              <a:spAutoFit/>
            </a:bodyPr>
            <a:lstStyle/>
            <a:p>
              <a:r>
                <a:rPr lang="en-ZA" sz="1400" dirty="0"/>
                <a:t>Might be the “silver bullet” of software development</a:t>
              </a:r>
            </a:p>
          </p:txBody>
        </p:sp>
      </p:grpSp>
    </p:spTree>
    <p:extLst>
      <p:ext uri="{BB962C8B-B14F-4D97-AF65-F5344CB8AC3E}">
        <p14:creationId xmlns:p14="http://schemas.microsoft.com/office/powerpoint/2010/main" val="13556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Mythical man month</a:t>
            </a:r>
          </a:p>
        </p:txBody>
      </p:sp>
      <p:sp>
        <p:nvSpPr>
          <p:cNvPr id="3" name="Content Placeholder 2"/>
          <p:cNvSpPr>
            <a:spLocks noGrp="1"/>
          </p:cNvSpPr>
          <p:nvPr>
            <p:ph idx="1"/>
          </p:nvPr>
        </p:nvSpPr>
        <p:spPr/>
        <p:txBody>
          <a:bodyPr>
            <a:normAutofit/>
          </a:bodyPr>
          <a:lstStyle/>
          <a:p>
            <a:r>
              <a:rPr lang="en-ZA" dirty="0"/>
              <a:t>The Mythical Man-Month * also known as “</a:t>
            </a:r>
            <a:r>
              <a:rPr lang="en-ZA" dirty="0" err="1"/>
              <a:t>Brooks's</a:t>
            </a:r>
            <a:r>
              <a:rPr lang="en-ZA" dirty="0"/>
              <a:t> law”:</a:t>
            </a:r>
          </a:p>
          <a:p>
            <a:pPr lvl="1"/>
            <a:r>
              <a:rPr lang="en-ZA" dirty="0"/>
              <a:t>Central theme is adding manpower to a late project makes it even later… </a:t>
            </a:r>
          </a:p>
          <a:p>
            <a:r>
              <a:rPr lang="en-ZA" dirty="0"/>
              <a:t>The second-system effect *:</a:t>
            </a:r>
          </a:p>
          <a:p>
            <a:pPr lvl="1"/>
            <a:r>
              <a:rPr lang="en-ZA" dirty="0"/>
              <a:t>The tendency of small, elegant, and successful systems to be plagued with feature creep due to inflated expectations.</a:t>
            </a:r>
          </a:p>
        </p:txBody>
      </p:sp>
      <p:sp>
        <p:nvSpPr>
          <p:cNvPr id="4" name="Rectangle 3"/>
          <p:cNvSpPr/>
          <p:nvPr/>
        </p:nvSpPr>
        <p:spPr>
          <a:xfrm>
            <a:off x="281248" y="6172748"/>
            <a:ext cx="8408505" cy="430887"/>
          </a:xfrm>
          <a:prstGeom prst="rect">
            <a:avLst/>
          </a:prstGeom>
        </p:spPr>
        <p:txBody>
          <a:bodyPr wrap="square">
            <a:spAutoFit/>
          </a:bodyPr>
          <a:lstStyle/>
          <a:p>
            <a:r>
              <a:rPr lang="en-ZA" sz="1100" dirty="0">
                <a:solidFill>
                  <a:srgbClr val="222222"/>
                </a:solidFill>
                <a:latin typeface="Arial" panose="020B0604020202020204" pitchFamily="34" charset="0"/>
              </a:rPr>
              <a:t>* Brooks, Jr., Frederick P. (December 2006) [1975]. "The Second-System Effect". </a:t>
            </a:r>
            <a:r>
              <a:rPr lang="en-ZA" sz="1100" i="1" dirty="0">
                <a:solidFill>
                  <a:srgbClr val="222222"/>
                </a:solidFill>
                <a:latin typeface="Arial" panose="020B0604020202020204" pitchFamily="34" charset="0"/>
              </a:rPr>
              <a:t>The Mythical Man-Month: essays on software engineering</a:t>
            </a:r>
            <a:r>
              <a:rPr lang="en-ZA" sz="1100" dirty="0">
                <a:solidFill>
                  <a:srgbClr val="222222"/>
                </a:solidFill>
                <a:latin typeface="Arial" panose="020B0604020202020204" pitchFamily="34" charset="0"/>
              </a:rPr>
              <a:t> (Anniversary ed.). Addison Wesley Longman. p. 53. </a:t>
            </a:r>
            <a:r>
              <a:rPr lang="en-ZA" sz="1100" dirty="0">
                <a:solidFill>
                  <a:srgbClr val="0B0080"/>
                </a:solidFill>
                <a:latin typeface="Arial" panose="020B0604020202020204" pitchFamily="34" charset="0"/>
                <a:hlinkClick r:id="rId2" tooltip="International Standard Book Number"/>
              </a:rPr>
              <a:t>ISBN</a:t>
            </a:r>
            <a:r>
              <a:rPr lang="en-ZA" sz="1100" dirty="0">
                <a:solidFill>
                  <a:srgbClr val="222222"/>
                </a:solidFill>
                <a:latin typeface="Arial" panose="020B0604020202020204" pitchFamily="34" charset="0"/>
              </a:rPr>
              <a:t> </a:t>
            </a:r>
            <a:r>
              <a:rPr lang="en-ZA" sz="1100" dirty="0">
                <a:solidFill>
                  <a:srgbClr val="0B0080"/>
                </a:solidFill>
                <a:latin typeface="Arial" panose="020B0604020202020204" pitchFamily="34" charset="0"/>
                <a:hlinkClick r:id="rId3" tooltip="Special:BookSources/0-201-83595-9"/>
              </a:rPr>
              <a:t>0-201-83595-9</a:t>
            </a:r>
            <a:r>
              <a:rPr lang="en-ZA" sz="1100" dirty="0">
                <a:solidFill>
                  <a:srgbClr val="222222"/>
                </a:solidFill>
                <a:latin typeface="Arial" panose="020B0604020202020204" pitchFamily="34" charset="0"/>
              </a:rPr>
              <a:t>.</a:t>
            </a:r>
            <a:endParaRPr lang="en-ZA" sz="1100" dirty="0"/>
          </a:p>
        </p:txBody>
      </p:sp>
    </p:spTree>
    <p:extLst>
      <p:ext uri="{BB962C8B-B14F-4D97-AF65-F5344CB8AC3E}">
        <p14:creationId xmlns:p14="http://schemas.microsoft.com/office/powerpoint/2010/main" val="173531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Documentation</a:t>
            </a:r>
          </a:p>
        </p:txBody>
      </p:sp>
      <p:sp>
        <p:nvSpPr>
          <p:cNvPr id="3" name="Content Placeholder 2"/>
          <p:cNvSpPr>
            <a:spLocks noGrp="1"/>
          </p:cNvSpPr>
          <p:nvPr>
            <p:ph idx="1"/>
          </p:nvPr>
        </p:nvSpPr>
        <p:spPr/>
        <p:txBody>
          <a:bodyPr>
            <a:normAutofit lnSpcReduction="10000"/>
          </a:bodyPr>
          <a:lstStyle/>
          <a:p>
            <a:r>
              <a:rPr lang="en-ZA" dirty="0"/>
              <a:t>Documentation is important for the reuse and maintainability of designs</a:t>
            </a:r>
          </a:p>
          <a:p>
            <a:r>
              <a:rPr lang="en-ZA" dirty="0"/>
              <a:t>A major barrier to reuse is lacking or poor documentation (the web is full of useful code libraries suffering from this)</a:t>
            </a:r>
          </a:p>
          <a:p>
            <a:r>
              <a:rPr lang="en-ZA" dirty="0"/>
              <a:t>Automated documentation generation tools are a means to save time and improve the accuracy of design documents, such as use of </a:t>
            </a:r>
            <a:r>
              <a:rPr lang="en-ZA" b="1" u="sng" dirty="0" err="1"/>
              <a:t>Doxygen</a:t>
            </a:r>
            <a:endParaRPr lang="en-ZA" b="1" u="sng" dirty="0"/>
          </a:p>
        </p:txBody>
      </p:sp>
    </p:spTree>
    <p:extLst>
      <p:ext uri="{BB962C8B-B14F-4D97-AF65-F5344CB8AC3E}">
        <p14:creationId xmlns:p14="http://schemas.microsoft.com/office/powerpoint/2010/main" val="57668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Processes and trends</a:t>
            </a:r>
            <a:endParaRPr lang="en-GB" dirty="0"/>
          </a:p>
        </p:txBody>
      </p:sp>
      <p:sp>
        <p:nvSpPr>
          <p:cNvPr id="3" name="Content Placeholder 2"/>
          <p:cNvSpPr>
            <a:spLocks noGrp="1"/>
          </p:cNvSpPr>
          <p:nvPr>
            <p:ph idx="1"/>
          </p:nvPr>
        </p:nvSpPr>
        <p:spPr/>
        <p:txBody>
          <a:bodyPr/>
          <a:lstStyle/>
          <a:p>
            <a:pPr>
              <a:defRPr/>
            </a:pPr>
            <a:r>
              <a:rPr lang="en-ZA" dirty="0"/>
              <a:t>Please ready through the rest of CH4 on your own. We’ve already seen much of what is said there, and experienced simplified instances of the development issues in </a:t>
            </a:r>
            <a:r>
              <a:rPr lang="en-ZA" dirty="0" err="1"/>
              <a:t>pracs</a:t>
            </a:r>
            <a:r>
              <a:rPr lang="en-ZA" dirty="0"/>
              <a:t>.</a:t>
            </a:r>
            <a:endParaRPr lang="en-GB" dirty="0"/>
          </a:p>
        </p:txBody>
      </p:sp>
      <p:sp>
        <p:nvSpPr>
          <p:cNvPr id="4" name="TextBox 3"/>
          <p:cNvSpPr txBox="1"/>
          <p:nvPr/>
        </p:nvSpPr>
        <p:spPr>
          <a:xfrm>
            <a:off x="729115" y="5334000"/>
            <a:ext cx="7698306" cy="923330"/>
          </a:xfrm>
          <a:prstGeom prst="rect">
            <a:avLst/>
          </a:prstGeom>
          <a:noFill/>
        </p:spPr>
        <p:txBody>
          <a:bodyPr wrap="square" rtlCol="0">
            <a:spAutoFit/>
          </a:bodyPr>
          <a:lstStyle/>
          <a:p>
            <a:r>
              <a:rPr lang="en-ZA" dirty="0"/>
              <a:t>The slides that follow is a brief discussion of automated documentation</a:t>
            </a:r>
          </a:p>
          <a:p>
            <a:r>
              <a:rPr lang="en-ZA" dirty="0"/>
              <a:t>generation using the </a:t>
            </a:r>
            <a:r>
              <a:rPr lang="en-ZA" dirty="0" err="1"/>
              <a:t>Doxygen</a:t>
            </a:r>
            <a:r>
              <a:rPr lang="en-ZA" dirty="0"/>
              <a:t> tool, it is optional reading and can be skipped for test purposes</a:t>
            </a:r>
          </a:p>
        </p:txBody>
      </p:sp>
    </p:spTree>
    <p:extLst>
      <p:ext uri="{BB962C8B-B14F-4D97-AF65-F5344CB8AC3E}">
        <p14:creationId xmlns:p14="http://schemas.microsoft.com/office/powerpoint/2010/main" val="3760437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err="1"/>
              <a:t>Doxygen</a:t>
            </a:r>
            <a:endParaRPr lang="en-ZA" dirty="0"/>
          </a:p>
        </p:txBody>
      </p:sp>
      <p:sp>
        <p:nvSpPr>
          <p:cNvPr id="5" name="Text Placeholder 4"/>
          <p:cNvSpPr>
            <a:spLocks noGrp="1"/>
          </p:cNvSpPr>
          <p:nvPr>
            <p:ph type="body" idx="1"/>
          </p:nvPr>
        </p:nvSpPr>
        <p:spPr/>
        <p:txBody>
          <a:bodyPr/>
          <a:lstStyle/>
          <a:p>
            <a:r>
              <a:rPr lang="en-ZA" dirty="0"/>
              <a:t>EEE4120F</a:t>
            </a:r>
          </a:p>
        </p:txBody>
      </p:sp>
      <p:sp>
        <p:nvSpPr>
          <p:cNvPr id="6" name="Rectangle 5"/>
          <p:cNvSpPr/>
          <p:nvPr/>
        </p:nvSpPr>
        <p:spPr>
          <a:xfrm>
            <a:off x="842407" y="5020104"/>
            <a:ext cx="5249921" cy="923330"/>
          </a:xfrm>
          <a:prstGeom prst="rect">
            <a:avLst/>
          </a:prstGeom>
        </p:spPr>
        <p:txBody>
          <a:bodyPr wrap="square">
            <a:spAutoFit/>
          </a:bodyPr>
          <a:lstStyle/>
          <a:p>
            <a:r>
              <a:rPr lang="en-ZA" dirty="0"/>
              <a:t>These slides are aimed more at additional reading and for application to Prac4 in which a brief intro to </a:t>
            </a:r>
            <a:r>
              <a:rPr lang="en-ZA" dirty="0" err="1"/>
              <a:t>Doxygen</a:t>
            </a:r>
            <a:r>
              <a:rPr lang="en-ZA" dirty="0"/>
              <a:t> is given.</a:t>
            </a:r>
          </a:p>
        </p:txBody>
      </p:sp>
      <p:pic>
        <p:nvPicPr>
          <p:cNvPr id="3" name="Picture 2" descr="A picture containing text, book&#10;&#10;Description generated with very high confidence">
            <a:extLst>
              <a:ext uri="{FF2B5EF4-FFF2-40B4-BE49-F238E27FC236}">
                <a16:creationId xmlns:a16="http://schemas.microsoft.com/office/drawing/2014/main" id="{1DD7A683-1E69-46BB-A104-5F8FA4011B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042" y="4582015"/>
            <a:ext cx="2721166" cy="1814111"/>
          </a:xfrm>
          <a:prstGeom prst="rect">
            <a:avLst/>
          </a:prstGeom>
        </p:spPr>
      </p:pic>
      <p:pic>
        <p:nvPicPr>
          <p:cNvPr id="8" name="Picture 7">
            <a:extLst>
              <a:ext uri="{FF2B5EF4-FFF2-40B4-BE49-F238E27FC236}">
                <a16:creationId xmlns:a16="http://schemas.microsoft.com/office/drawing/2014/main" id="{CFB0E390-AB1F-4C1F-8962-EC60FD3B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553" y="339304"/>
            <a:ext cx="3911418" cy="764300"/>
          </a:xfrm>
          <a:prstGeom prst="rect">
            <a:avLst/>
          </a:prstGeom>
        </p:spPr>
      </p:pic>
    </p:spTree>
    <p:extLst>
      <p:ext uri="{BB962C8B-B14F-4D97-AF65-F5344CB8AC3E}">
        <p14:creationId xmlns:p14="http://schemas.microsoft.com/office/powerpoint/2010/main" val="568275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786147"/>
            <a:ext cx="7698306" cy="692210"/>
          </a:xfrm>
        </p:spPr>
        <p:txBody>
          <a:bodyPr>
            <a:normAutofit fontScale="90000"/>
          </a:bodyPr>
          <a:lstStyle/>
          <a:p>
            <a:r>
              <a:rPr lang="en-ZA" dirty="0" err="1"/>
              <a:t>Doxygen</a:t>
            </a:r>
            <a:r>
              <a:rPr lang="en-ZA" dirty="0"/>
              <a:t> – code documentation tool</a:t>
            </a:r>
          </a:p>
        </p:txBody>
      </p:sp>
      <p:sp>
        <p:nvSpPr>
          <p:cNvPr id="3" name="Content Placeholder 2"/>
          <p:cNvSpPr>
            <a:spLocks noGrp="1"/>
          </p:cNvSpPr>
          <p:nvPr>
            <p:ph idx="1"/>
          </p:nvPr>
        </p:nvSpPr>
        <p:spPr/>
        <p:txBody>
          <a:bodyPr>
            <a:normAutofit fontScale="70000" lnSpcReduction="20000"/>
          </a:bodyPr>
          <a:lstStyle/>
          <a:p>
            <a:r>
              <a:rPr lang="en-ZA" dirty="0" err="1"/>
              <a:t>Doxygen</a:t>
            </a:r>
            <a:r>
              <a:rPr lang="en-ZA" dirty="0"/>
              <a:t> is a highly recommended tool for </a:t>
            </a:r>
            <a:r>
              <a:rPr lang="en-ZA" dirty="0">
                <a:solidFill>
                  <a:schemeClr val="accent6">
                    <a:lumMod val="50000"/>
                  </a:schemeClr>
                </a:solidFill>
              </a:rPr>
              <a:t>generating code documentation from comments in the code</a:t>
            </a:r>
            <a:r>
              <a:rPr lang="en-ZA" dirty="0"/>
              <a:t>.</a:t>
            </a:r>
          </a:p>
          <a:p>
            <a:r>
              <a:rPr lang="en-ZA" dirty="0"/>
              <a:t>It is a documentation system for C, C++, Java, among other programming languages. </a:t>
            </a:r>
          </a:p>
          <a:p>
            <a:r>
              <a:rPr lang="en-ZA" dirty="0"/>
              <a:t>It helps to</a:t>
            </a:r>
          </a:p>
          <a:p>
            <a:pPr lvl="1"/>
            <a:r>
              <a:rPr lang="en-ZA" dirty="0"/>
              <a:t>Generate on-line or offline reference manuals from commented source files. </a:t>
            </a:r>
          </a:p>
          <a:p>
            <a:pPr lvl="1"/>
            <a:r>
              <a:rPr lang="en-ZA" dirty="0"/>
              <a:t>Extracting the code structure and visualising relations between software components using dependency graphs, and various UML modelling techniques such as inheritance diagrams, and collaboration diagrams that are generated automatically.</a:t>
            </a:r>
          </a:p>
          <a:p>
            <a:pPr lvl="1"/>
            <a:r>
              <a:rPr lang="en-ZA" dirty="0">
                <a:solidFill>
                  <a:srgbClr val="FF0000"/>
                </a:solidFill>
              </a:rPr>
              <a:t>NOTE: This doesn’t mean to say you can skip the software design phase of development but it can help synchronize what your implementation becomes with its design visualization</a:t>
            </a:r>
          </a:p>
        </p:txBody>
      </p:sp>
    </p:spTree>
    <p:extLst>
      <p:ext uri="{BB962C8B-B14F-4D97-AF65-F5344CB8AC3E}">
        <p14:creationId xmlns:p14="http://schemas.microsoft.com/office/powerpoint/2010/main" val="4091014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Where to get </a:t>
            </a:r>
            <a:r>
              <a:rPr lang="en-ZA" dirty="0" err="1"/>
              <a:t>Doxygen</a:t>
            </a:r>
            <a:endParaRPr lang="en-ZA" dirty="0"/>
          </a:p>
        </p:txBody>
      </p:sp>
      <p:sp>
        <p:nvSpPr>
          <p:cNvPr id="3" name="Content Placeholder 2"/>
          <p:cNvSpPr>
            <a:spLocks noGrp="1"/>
          </p:cNvSpPr>
          <p:nvPr>
            <p:ph idx="1"/>
          </p:nvPr>
        </p:nvSpPr>
        <p:spPr/>
        <p:txBody>
          <a:bodyPr/>
          <a:lstStyle/>
          <a:p>
            <a:r>
              <a:rPr lang="en-ZA" dirty="0" err="1"/>
              <a:t>Doxygen</a:t>
            </a:r>
            <a:r>
              <a:rPr lang="en-ZA" dirty="0"/>
              <a:t> website</a:t>
            </a:r>
          </a:p>
          <a:p>
            <a:pPr lvl="1"/>
            <a:r>
              <a:rPr lang="en-ZA" dirty="0">
                <a:hlinkClick r:id="rId2"/>
              </a:rPr>
              <a:t>http://www.stack.nl/~dimitri/doxygen/</a:t>
            </a:r>
            <a:r>
              <a:rPr lang="en-ZA" dirty="0"/>
              <a:t> </a:t>
            </a:r>
          </a:p>
        </p:txBody>
      </p:sp>
    </p:spTree>
    <p:extLst>
      <p:ext uri="{BB962C8B-B14F-4D97-AF65-F5344CB8AC3E}">
        <p14:creationId xmlns:p14="http://schemas.microsoft.com/office/powerpoint/2010/main" val="2302522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Using </a:t>
            </a:r>
            <a:r>
              <a:rPr lang="en-ZA" dirty="0" err="1"/>
              <a:t>Doxygen</a:t>
            </a:r>
            <a:endParaRPr lang="en-ZA" dirty="0"/>
          </a:p>
        </p:txBody>
      </p:sp>
      <p:sp>
        <p:nvSpPr>
          <p:cNvPr id="3" name="Content Placeholder 2"/>
          <p:cNvSpPr>
            <a:spLocks noGrp="1"/>
          </p:cNvSpPr>
          <p:nvPr>
            <p:ph idx="1"/>
          </p:nvPr>
        </p:nvSpPr>
        <p:spPr>
          <a:xfrm>
            <a:off x="729785" y="1476352"/>
            <a:ext cx="7697635" cy="4844937"/>
          </a:xfrm>
        </p:spPr>
        <p:txBody>
          <a:bodyPr>
            <a:normAutofit fontScale="92500" lnSpcReduction="20000"/>
          </a:bodyPr>
          <a:lstStyle/>
          <a:p>
            <a:r>
              <a:rPr lang="en-ZA" dirty="0"/>
              <a:t>Initial setup</a:t>
            </a:r>
          </a:p>
          <a:p>
            <a:pPr lvl="1"/>
            <a:r>
              <a:rPr lang="en-ZA" dirty="0"/>
              <a:t>Step 1: Create a Configuration File</a:t>
            </a:r>
          </a:p>
          <a:p>
            <a:pPr lvl="1"/>
            <a:r>
              <a:rPr lang="en-ZA" dirty="0" err="1"/>
              <a:t>Doxywizard</a:t>
            </a:r>
            <a:r>
              <a:rPr lang="en-ZA" dirty="0"/>
              <a:t> is a GUI program for creating the </a:t>
            </a:r>
            <a:r>
              <a:rPr lang="en-ZA" dirty="0" err="1"/>
              <a:t>config</a:t>
            </a:r>
            <a:r>
              <a:rPr lang="en-ZA" dirty="0"/>
              <a:t> file</a:t>
            </a:r>
          </a:p>
          <a:p>
            <a:pPr lvl="1"/>
            <a:r>
              <a:rPr lang="en-ZA" dirty="0"/>
              <a:t>Construct templates (to copy and paste to save typing)</a:t>
            </a:r>
          </a:p>
          <a:p>
            <a:r>
              <a:rPr lang="en-ZA" dirty="0"/>
              <a:t>Following cycle repeats:</a:t>
            </a:r>
          </a:p>
          <a:p>
            <a:pPr lvl="1"/>
            <a:r>
              <a:rPr lang="en-ZA" dirty="0"/>
              <a:t>Step 2: Document the Code</a:t>
            </a:r>
          </a:p>
          <a:p>
            <a:pPr lvl="1"/>
            <a:r>
              <a:rPr lang="en-ZA" dirty="0"/>
              <a:t>Step 3: Run the </a:t>
            </a:r>
            <a:r>
              <a:rPr lang="en-ZA" dirty="0" err="1"/>
              <a:t>Doxygen</a:t>
            </a:r>
            <a:endParaRPr lang="en-ZA" dirty="0"/>
          </a:p>
          <a:p>
            <a:r>
              <a:rPr lang="en-ZA" dirty="0"/>
              <a:t>Don’t usually run </a:t>
            </a:r>
            <a:r>
              <a:rPr lang="en-ZA" dirty="0" err="1"/>
              <a:t>doxygen</a:t>
            </a:r>
            <a:r>
              <a:rPr lang="en-ZA" dirty="0"/>
              <a:t> for each compile in code-compile-test cycle as it can take a while to complete.</a:t>
            </a:r>
          </a:p>
        </p:txBody>
      </p:sp>
    </p:spTree>
    <p:extLst>
      <p:ext uri="{BB962C8B-B14F-4D97-AF65-F5344CB8AC3E}">
        <p14:creationId xmlns:p14="http://schemas.microsoft.com/office/powerpoint/2010/main" val="1345945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to use </a:t>
            </a:r>
            <a:r>
              <a:rPr lang="en-ZA" dirty="0" err="1"/>
              <a:t>Doxygen</a:t>
            </a:r>
            <a:endParaRPr lang="en-ZA" dirty="0"/>
          </a:p>
        </p:txBody>
      </p:sp>
      <p:sp>
        <p:nvSpPr>
          <p:cNvPr id="3" name="Content Placeholder 2"/>
          <p:cNvSpPr>
            <a:spLocks noGrp="1"/>
          </p:cNvSpPr>
          <p:nvPr>
            <p:ph idx="1"/>
          </p:nvPr>
        </p:nvSpPr>
        <p:spPr/>
        <p:txBody>
          <a:bodyPr/>
          <a:lstStyle/>
          <a:p>
            <a:pPr>
              <a:buFontTx/>
              <a:buChar char="•"/>
            </a:pPr>
            <a:r>
              <a:rPr lang="en-US" dirty="0"/>
              <a:t>Techniques for documenting</a:t>
            </a:r>
          </a:p>
          <a:p>
            <a:pPr lvl="1">
              <a:buFontTx/>
              <a:buChar char="•"/>
            </a:pPr>
            <a:r>
              <a:rPr lang="en-US" dirty="0"/>
              <a:t>Code blocks or lines</a:t>
            </a:r>
          </a:p>
          <a:p>
            <a:pPr lvl="1">
              <a:buFontTx/>
              <a:buChar char="•"/>
            </a:pPr>
            <a:r>
              <a:rPr lang="en-US" dirty="0"/>
              <a:t>Functions / member functions</a:t>
            </a:r>
          </a:p>
          <a:p>
            <a:pPr lvl="1">
              <a:buFontTx/>
              <a:buChar char="•"/>
            </a:pPr>
            <a:r>
              <a:rPr lang="en-US" dirty="0"/>
              <a:t>Classes and structures</a:t>
            </a:r>
          </a:p>
          <a:p>
            <a:pPr lvl="1">
              <a:buFontTx/>
              <a:buChar char="•"/>
            </a:pPr>
            <a:r>
              <a:rPr lang="en-US" dirty="0"/>
              <a:t>Class attributes</a:t>
            </a:r>
          </a:p>
          <a:p>
            <a:pPr lvl="1">
              <a:buFontTx/>
              <a:buChar char="•"/>
            </a:pPr>
            <a:r>
              <a:rPr lang="en-US" dirty="0"/>
              <a:t>Code structures (e.g. for loop, if then else)</a:t>
            </a:r>
          </a:p>
          <a:p>
            <a:endParaRPr lang="en-ZA" dirty="0"/>
          </a:p>
        </p:txBody>
      </p:sp>
    </p:spTree>
    <p:extLst>
      <p:ext uri="{BB962C8B-B14F-4D97-AF65-F5344CB8AC3E}">
        <p14:creationId xmlns:p14="http://schemas.microsoft.com/office/powerpoint/2010/main" val="3502880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to use </a:t>
            </a:r>
            <a:r>
              <a:rPr lang="en-ZA" dirty="0" err="1"/>
              <a:t>Doxygen</a:t>
            </a:r>
            <a:endParaRPr lang="en-ZA" dirty="0"/>
          </a:p>
        </p:txBody>
      </p:sp>
      <p:sp>
        <p:nvSpPr>
          <p:cNvPr id="3" name="Content Placeholder 2"/>
          <p:cNvSpPr>
            <a:spLocks noGrp="1"/>
          </p:cNvSpPr>
          <p:nvPr>
            <p:ph idx="1"/>
          </p:nvPr>
        </p:nvSpPr>
        <p:spPr/>
        <p:txBody>
          <a:bodyPr/>
          <a:lstStyle/>
          <a:p>
            <a:pPr>
              <a:buFontTx/>
              <a:buChar char="•"/>
            </a:pPr>
            <a:r>
              <a:rPr lang="en-US" dirty="0" err="1"/>
              <a:t>Doxygen</a:t>
            </a:r>
            <a:r>
              <a:rPr lang="en-US" dirty="0"/>
              <a:t> comments start with a * or !</a:t>
            </a:r>
          </a:p>
          <a:p>
            <a:pPr lvl="1">
              <a:buFontTx/>
              <a:buChar char="•"/>
            </a:pPr>
            <a:r>
              <a:rPr lang="en-US" dirty="0"/>
              <a:t>Examples:</a:t>
            </a:r>
          </a:p>
          <a:p>
            <a:pPr marL="685800" lvl="2" indent="0">
              <a:buNone/>
            </a:pPr>
            <a:r>
              <a:rPr lang="en-US" dirty="0"/>
              <a:t>/** description of function. */</a:t>
            </a:r>
          </a:p>
          <a:p>
            <a:pPr marL="685800" lvl="2" indent="0">
              <a:buNone/>
            </a:pPr>
            <a:r>
              <a:rPr lang="en-US" dirty="0"/>
              <a:t>/*! Another description */</a:t>
            </a:r>
          </a:p>
          <a:p>
            <a:pPr marL="685800" lvl="2" indent="0">
              <a:buNone/>
            </a:pPr>
            <a:r>
              <a:rPr lang="en-US" dirty="0"/>
              <a:t>//!  Another </a:t>
            </a:r>
            <a:r>
              <a:rPr lang="en-US" dirty="0" err="1"/>
              <a:t>Doxygen</a:t>
            </a:r>
            <a:r>
              <a:rPr lang="en-US" dirty="0"/>
              <a:t> comment</a:t>
            </a:r>
          </a:p>
          <a:p>
            <a:pPr marL="685800" lvl="2" indent="0">
              <a:buNone/>
            </a:pPr>
            <a:r>
              <a:rPr lang="en-US" dirty="0"/>
              <a:t>///  Also </a:t>
            </a:r>
            <a:r>
              <a:rPr lang="en-US" dirty="0" err="1"/>
              <a:t>Doxygen</a:t>
            </a:r>
            <a:r>
              <a:rPr lang="en-US" dirty="0"/>
              <a:t> comment with 3 x ‘/’</a:t>
            </a:r>
            <a:endParaRPr lang="en-ZA" dirty="0"/>
          </a:p>
        </p:txBody>
      </p:sp>
    </p:spTree>
    <p:extLst>
      <p:ext uri="{BB962C8B-B14F-4D97-AF65-F5344CB8AC3E}">
        <p14:creationId xmlns:p14="http://schemas.microsoft.com/office/powerpoint/2010/main" val="340027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HPES Design: Personnel and Division of Labour</a:t>
            </a:r>
          </a:p>
        </p:txBody>
      </p:sp>
      <p:sp>
        <p:nvSpPr>
          <p:cNvPr id="3" name="Content Placeholder 2"/>
          <p:cNvSpPr>
            <a:spLocks noGrp="1"/>
          </p:cNvSpPr>
          <p:nvPr>
            <p:ph idx="1"/>
          </p:nvPr>
        </p:nvSpPr>
        <p:spPr>
          <a:xfrm>
            <a:off x="586807" y="1456633"/>
            <a:ext cx="7982920" cy="5148469"/>
          </a:xfrm>
        </p:spPr>
        <p:txBody>
          <a:bodyPr>
            <a:normAutofit/>
          </a:bodyPr>
          <a:lstStyle/>
          <a:p>
            <a:pPr lvl="1"/>
            <a:r>
              <a:rPr lang="en-ZA" dirty="0"/>
              <a:t>Application expects e.g. </a:t>
            </a:r>
          </a:p>
          <a:p>
            <a:pPr lvl="2"/>
            <a:r>
              <a:rPr lang="en-ZA" dirty="0"/>
              <a:t>Radar experts to advise on radar system design &amp; processing algorithms </a:t>
            </a:r>
          </a:p>
          <a:p>
            <a:pPr lvl="2"/>
            <a:r>
              <a:rPr lang="en-ZA" dirty="0"/>
              <a:t>Medical system experts to design on standards, fault tolerance and safety requirements</a:t>
            </a:r>
          </a:p>
          <a:p>
            <a:pPr lvl="2"/>
            <a:r>
              <a:rPr lang="en-ZA" dirty="0"/>
              <a:t>Masses of others…</a:t>
            </a:r>
          </a:p>
        </p:txBody>
      </p:sp>
      <p:pic>
        <p:nvPicPr>
          <p:cNvPr id="5" name="L28-6">
            <a:hlinkClick r:id="" action="ppaction://media"/>
            <a:extLst>
              <a:ext uri="{FF2B5EF4-FFF2-40B4-BE49-F238E27FC236}">
                <a16:creationId xmlns:a16="http://schemas.microsoft.com/office/drawing/2014/main" id="{08605514-FE45-4C99-A838-7257A8884A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2620" y="5775132"/>
            <a:ext cx="609600" cy="609600"/>
          </a:xfrm>
          <a:prstGeom prst="rect">
            <a:avLst/>
          </a:prstGeom>
        </p:spPr>
      </p:pic>
    </p:spTree>
    <p:extLst>
      <p:ext uri="{BB962C8B-B14F-4D97-AF65-F5344CB8AC3E}">
        <p14:creationId xmlns:p14="http://schemas.microsoft.com/office/powerpoint/2010/main" val="40599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Documenting code</a:t>
            </a:r>
          </a:p>
        </p:txBody>
      </p:sp>
      <p:sp>
        <p:nvSpPr>
          <p:cNvPr id="3" name="Content Placeholder 2"/>
          <p:cNvSpPr>
            <a:spLocks noGrp="1"/>
          </p:cNvSpPr>
          <p:nvPr>
            <p:ph idx="1"/>
          </p:nvPr>
        </p:nvSpPr>
        <p:spPr>
          <a:xfrm>
            <a:off x="690026" y="1595620"/>
            <a:ext cx="7697635" cy="4825058"/>
          </a:xfrm>
        </p:spPr>
        <p:txBody>
          <a:bodyPr>
            <a:normAutofit/>
          </a:bodyPr>
          <a:lstStyle/>
          <a:p>
            <a:pPr marL="0" indent="0">
              <a:buNone/>
            </a:pP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var1; </a:t>
            </a:r>
            <a:r>
              <a:rPr lang="en-ZA" sz="2400" dirty="0">
                <a:solidFill>
                  <a:schemeClr val="tx1">
                    <a:lumMod val="50000"/>
                    <a:lumOff val="50000"/>
                  </a:schemeClr>
                </a:solidFill>
                <a:latin typeface="Courier New" pitchFamily="49" charset="0"/>
                <a:cs typeface="Courier New" pitchFamily="49" charset="0"/>
              </a:rPr>
              <a:t>//! Document member or variable</a:t>
            </a:r>
          </a:p>
          <a:p>
            <a:pPr marL="0" indent="0">
              <a:buNone/>
            </a:pPr>
            <a:endParaRPr lang="en-ZA" sz="2400" dirty="0">
              <a:latin typeface="Courier New" pitchFamily="49" charset="0"/>
              <a:cs typeface="Courier New" pitchFamily="49" charset="0"/>
            </a:endParaRPr>
          </a:p>
          <a:p>
            <a:pPr marL="0" indent="0">
              <a:buNone/>
            </a:pPr>
            <a:r>
              <a:rPr lang="en-ZA" sz="2400" dirty="0">
                <a:solidFill>
                  <a:schemeClr val="tx1">
                    <a:lumMod val="50000"/>
                    <a:lumOff val="50000"/>
                  </a:schemeClr>
                </a:solidFill>
                <a:latin typeface="Courier New" pitchFamily="49" charset="0"/>
                <a:cs typeface="Courier New" pitchFamily="49" charset="0"/>
              </a:rPr>
              <a:t>/*** Document function,</a:t>
            </a:r>
          </a:p>
          <a:p>
            <a:pPr marL="0" indent="0">
              <a:buNone/>
            </a:pPr>
            <a:r>
              <a:rPr lang="en-ZA" sz="2400" dirty="0">
                <a:solidFill>
                  <a:schemeClr val="tx1">
                    <a:lumMod val="50000"/>
                    <a:lumOff val="50000"/>
                  </a:schemeClr>
                </a:solidFill>
                <a:latin typeface="Courier New" pitchFamily="49" charset="0"/>
                <a:cs typeface="Courier New" pitchFamily="49" charset="0"/>
              </a:rPr>
              <a:t>     at top of declaration */</a:t>
            </a:r>
          </a:p>
          <a:p>
            <a:pPr marL="0" indent="0">
              <a:buNone/>
            </a:pPr>
            <a:r>
              <a:rPr lang="en-ZA" sz="2400" b="1" dirty="0">
                <a:latin typeface="Courier New" pitchFamily="49" charset="0"/>
                <a:cs typeface="Courier New" pitchFamily="49" charset="0"/>
              </a:rPr>
              <a:t>void</a:t>
            </a:r>
            <a:r>
              <a:rPr lang="en-ZA" sz="2400" dirty="0">
                <a:latin typeface="Courier New" pitchFamily="49" charset="0"/>
                <a:cs typeface="Courier New" pitchFamily="49" charset="0"/>
              </a:rPr>
              <a:t> </a:t>
            </a:r>
            <a:r>
              <a:rPr lang="en-ZA" sz="2400" dirty="0" err="1">
                <a:latin typeface="Courier New" pitchFamily="49" charset="0"/>
                <a:cs typeface="Courier New" pitchFamily="49" charset="0"/>
              </a:rPr>
              <a:t>myfunc</a:t>
            </a:r>
            <a:r>
              <a:rPr lang="en-ZA" sz="2400" dirty="0">
                <a:latin typeface="Courier New" pitchFamily="49" charset="0"/>
                <a:cs typeface="Courier New" pitchFamily="49" charset="0"/>
              </a:rPr>
              <a:t> (</a:t>
            </a: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a, </a:t>
            </a: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b)</a:t>
            </a:r>
          </a:p>
          <a:p>
            <a:pPr marL="0" indent="0">
              <a:buNone/>
            </a:pPr>
            <a:r>
              <a:rPr lang="en-ZA" sz="2400" dirty="0">
                <a:latin typeface="Courier New" pitchFamily="49" charset="0"/>
                <a:cs typeface="Courier New" pitchFamily="49" charset="0"/>
              </a:rPr>
              <a:t>{</a:t>
            </a:r>
          </a:p>
          <a:p>
            <a:pPr marL="0" indent="0">
              <a:buNone/>
            </a:pPr>
            <a:r>
              <a:rPr lang="en-ZA" sz="2400" dirty="0">
                <a:latin typeface="Courier New" pitchFamily="49" charset="0"/>
                <a:cs typeface="Courier New" pitchFamily="49" charset="0"/>
              </a:rPr>
              <a:t>}</a:t>
            </a:r>
          </a:p>
        </p:txBody>
      </p:sp>
    </p:spTree>
    <p:extLst>
      <p:ext uri="{BB962C8B-B14F-4D97-AF65-F5344CB8AC3E}">
        <p14:creationId xmlns:p14="http://schemas.microsoft.com/office/powerpoint/2010/main" val="53257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r>
              <a:rPr lang="en-ZA" dirty="0"/>
              <a:t> formatting</a:t>
            </a:r>
          </a:p>
        </p:txBody>
      </p:sp>
      <p:sp>
        <p:nvSpPr>
          <p:cNvPr id="3" name="Content Placeholder 2"/>
          <p:cNvSpPr>
            <a:spLocks noGrp="1"/>
          </p:cNvSpPr>
          <p:nvPr>
            <p:ph idx="1"/>
          </p:nvPr>
        </p:nvSpPr>
        <p:spPr/>
        <p:txBody>
          <a:bodyPr>
            <a:normAutofit lnSpcReduction="10000"/>
          </a:bodyPr>
          <a:lstStyle/>
          <a:p>
            <a:r>
              <a:rPr lang="en-ZA" dirty="0"/>
              <a:t>Bulleted lists</a:t>
            </a:r>
          </a:p>
          <a:p>
            <a:pPr lvl="1"/>
            <a:r>
              <a:rPr lang="en-ZA" dirty="0"/>
              <a:t>Unnumbered:</a:t>
            </a:r>
            <a:br>
              <a:rPr lang="en-ZA" dirty="0"/>
            </a:br>
            <a:r>
              <a:rPr lang="en-ZA" dirty="0"/>
              <a:t>  Use a column aligned minus sign –</a:t>
            </a:r>
          </a:p>
          <a:p>
            <a:pPr lvl="1"/>
            <a:r>
              <a:rPr lang="en-ZA" dirty="0"/>
              <a:t>Numbered</a:t>
            </a:r>
            <a:br>
              <a:rPr lang="en-ZA" dirty="0"/>
            </a:br>
            <a:r>
              <a:rPr lang="en-ZA" dirty="0"/>
              <a:t>  Use a column aligned minus sign – followed by a #   (i.e.  -# blurb)</a:t>
            </a:r>
          </a:p>
          <a:p>
            <a:pPr lvl="1"/>
            <a:r>
              <a:rPr lang="en-ZA" dirty="0"/>
              <a:t>Nested lists: indent the – or -# </a:t>
            </a:r>
          </a:p>
          <a:p>
            <a:r>
              <a:rPr lang="en-ZA" dirty="0"/>
              <a:t>Arbitrary HTML code can be added</a:t>
            </a:r>
          </a:p>
          <a:p>
            <a:pPr lvl="1"/>
            <a:r>
              <a:rPr lang="en-ZA" dirty="0"/>
              <a:t>HTML commands (e.g. &lt;b&gt;blurb&lt;/b&gt; ) can be used inside comment blocks</a:t>
            </a:r>
          </a:p>
          <a:p>
            <a:pPr lvl="1"/>
            <a:endParaRPr lang="en-ZA" dirty="0"/>
          </a:p>
          <a:p>
            <a:pPr lvl="1"/>
            <a:endParaRPr lang="en-ZA" dirty="0"/>
          </a:p>
        </p:txBody>
      </p:sp>
    </p:spTree>
    <p:extLst>
      <p:ext uri="{BB962C8B-B14F-4D97-AF65-F5344CB8AC3E}">
        <p14:creationId xmlns:p14="http://schemas.microsoft.com/office/powerpoint/2010/main" val="3130695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r>
              <a:rPr lang="en-ZA" dirty="0"/>
              <a:t> list example</a:t>
            </a:r>
          </a:p>
        </p:txBody>
      </p:sp>
      <p:sp>
        <p:nvSpPr>
          <p:cNvPr id="3" name="Content Placeholder 2"/>
          <p:cNvSpPr>
            <a:spLocks noGrp="1"/>
          </p:cNvSpPr>
          <p:nvPr>
            <p:ph idx="1"/>
          </p:nvPr>
        </p:nvSpPr>
        <p:spPr>
          <a:xfrm>
            <a:off x="329735" y="1001260"/>
            <a:ext cx="7697635" cy="4519977"/>
          </a:xfrm>
        </p:spPr>
        <p:txBody>
          <a:bodyPr>
            <a:noAutofit/>
          </a:bodyPr>
          <a:lstStyle/>
          <a:p>
            <a:pPr marL="0" indent="0">
              <a:buNone/>
            </a:pPr>
            <a:endParaRPr lang="en-ZA" sz="1800" dirty="0">
              <a:solidFill>
                <a:schemeClr val="tx1">
                  <a:lumMod val="50000"/>
                  <a:lumOff val="50000"/>
                </a:schemeClr>
              </a:solidFill>
              <a:latin typeface="Courier New" pitchFamily="49" charset="0"/>
              <a:cs typeface="Courier New" pitchFamily="49" charset="0"/>
            </a:endParaRPr>
          </a:p>
          <a:p>
            <a:pPr marL="0" indent="0">
              <a:buNone/>
            </a:pPr>
            <a:r>
              <a:rPr lang="en-ZA" sz="1800" dirty="0">
                <a:solidFill>
                  <a:schemeClr val="tx1">
                    <a:lumMod val="50000"/>
                    <a:lumOff val="50000"/>
                  </a:schemeClr>
                </a:solidFill>
                <a:latin typeface="Courier New" pitchFamily="49" charset="0"/>
                <a:cs typeface="Courier New" pitchFamily="49" charset="0"/>
              </a:rPr>
              <a:t> /**</a:t>
            </a:r>
          </a:p>
          <a:p>
            <a:pPr marL="0" indent="0">
              <a:buNone/>
            </a:pPr>
            <a:r>
              <a:rPr lang="en-ZA" sz="1800" dirty="0">
                <a:solidFill>
                  <a:schemeClr val="tx1">
                    <a:lumMod val="50000"/>
                    <a:lumOff val="50000"/>
                  </a:schemeClr>
                </a:solidFill>
                <a:latin typeface="Courier New" pitchFamily="49" charset="0"/>
                <a:cs typeface="Courier New" pitchFamily="49" charset="0"/>
              </a:rPr>
              <a:t> * List of items</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A</a:t>
            </a:r>
          </a:p>
          <a:p>
            <a:pPr marL="0" indent="0">
              <a:buNone/>
            </a:pPr>
            <a:r>
              <a:rPr lang="en-ZA" sz="1800" dirty="0">
                <a:solidFill>
                  <a:schemeClr val="tx1">
                    <a:lumMod val="50000"/>
                    <a:lumOff val="50000"/>
                  </a:schemeClr>
                </a:solidFill>
                <a:latin typeface="Courier New" pitchFamily="49" charset="0"/>
                <a:cs typeface="Courier New" pitchFamily="49" charset="0"/>
              </a:rPr>
              <a:t> *       -#Sub issue one</a:t>
            </a:r>
          </a:p>
          <a:p>
            <a:pPr marL="0" indent="0">
              <a:buNone/>
            </a:pPr>
            <a:r>
              <a:rPr lang="en-ZA" sz="1800" dirty="0">
                <a:solidFill>
                  <a:schemeClr val="tx1">
                    <a:lumMod val="50000"/>
                    <a:lumOff val="50000"/>
                  </a:schemeClr>
                </a:solidFill>
                <a:latin typeface="Courier New" pitchFamily="49" charset="0"/>
                <a:cs typeface="Courier New" pitchFamily="49" charset="0"/>
              </a:rPr>
              <a:t> *       -#Sub issue two \n</a:t>
            </a:r>
          </a:p>
          <a:p>
            <a:pPr marL="0" indent="0">
              <a:buNone/>
            </a:pPr>
            <a:r>
              <a:rPr lang="en-ZA" sz="1800" dirty="0">
                <a:solidFill>
                  <a:schemeClr val="tx1">
                    <a:lumMod val="50000"/>
                    <a:lumOff val="50000"/>
                  </a:schemeClr>
                </a:solidFill>
                <a:latin typeface="Courier New" pitchFamily="49" charset="0"/>
                <a:cs typeface="Courier New" pitchFamily="49" charset="0"/>
              </a:rPr>
              <a:t> *         another line for issue two. </a:t>
            </a:r>
          </a:p>
          <a:p>
            <a:pPr marL="0" indent="0">
              <a:buNone/>
            </a:pPr>
            <a:r>
              <a:rPr lang="en-ZA" sz="1800" dirty="0">
                <a:solidFill>
                  <a:schemeClr val="tx1">
                    <a:lumMod val="50000"/>
                    <a:lumOff val="50000"/>
                  </a:schemeClr>
                </a:solidFill>
                <a:latin typeface="Courier New" pitchFamily="49" charset="0"/>
                <a:cs typeface="Courier New" pitchFamily="49" charset="0"/>
              </a:rPr>
              <a:t> *       -#Sub issue 3</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B</a:t>
            </a:r>
          </a:p>
          <a:p>
            <a:pPr marL="0" indent="0">
              <a:buNone/>
            </a:pPr>
            <a:r>
              <a:rPr lang="en-ZA" sz="1800" dirty="0">
                <a:solidFill>
                  <a:schemeClr val="tx1">
                    <a:lumMod val="50000"/>
                    <a:lumOff val="50000"/>
                  </a:schemeClr>
                </a:solidFill>
                <a:latin typeface="Courier New" pitchFamily="49" charset="0"/>
                <a:cs typeface="Courier New" pitchFamily="49" charset="0"/>
              </a:rPr>
              <a:t>          -#Sub issue one of B</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C</a:t>
            </a:r>
          </a:p>
          <a:p>
            <a:pPr marL="0" indent="0">
              <a:buNone/>
            </a:pPr>
            <a:r>
              <a:rPr lang="en-ZA" sz="1800" dirty="0">
                <a:solidFill>
                  <a:schemeClr val="tx1">
                    <a:lumMod val="50000"/>
                    <a:lumOff val="50000"/>
                  </a:schemeClr>
                </a:solidFill>
                <a:latin typeface="Courier New" pitchFamily="49" charset="0"/>
                <a:cs typeface="Courier New" pitchFamily="49" charset="0"/>
              </a:rPr>
              <a:t> */</a:t>
            </a:r>
          </a:p>
          <a:p>
            <a:pPr marL="0" indent="0">
              <a:buNone/>
            </a:pPr>
            <a:endParaRPr lang="en-ZA" sz="1800" dirty="0">
              <a:solidFill>
                <a:schemeClr val="tx1">
                  <a:lumMod val="50000"/>
                  <a:lumOff val="50000"/>
                </a:schemeClr>
              </a:solidFill>
              <a:latin typeface="Courier New" pitchFamily="49" charset="0"/>
              <a:cs typeface="Courier New" pitchFamily="49" charset="0"/>
            </a:endParaRPr>
          </a:p>
          <a:p>
            <a:pPr marL="0" indent="0">
              <a:buNone/>
            </a:pPr>
            <a:endParaRPr lang="en-ZA" sz="1800" dirty="0">
              <a:solidFill>
                <a:schemeClr val="tx1">
                  <a:lumMod val="50000"/>
                  <a:lumOff val="50000"/>
                </a:schemeClr>
              </a:solidFill>
              <a:latin typeface="Courier New" pitchFamily="49" charset="0"/>
              <a:cs typeface="Courier New"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470" y="3819525"/>
            <a:ext cx="3409950" cy="2647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894160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endParaRPr lang="en-ZA" dirty="0"/>
          </a:p>
        </p:txBody>
      </p:sp>
      <p:sp>
        <p:nvSpPr>
          <p:cNvPr id="3" name="Content Placeholder 2"/>
          <p:cNvSpPr>
            <a:spLocks noGrp="1"/>
          </p:cNvSpPr>
          <p:nvPr>
            <p:ph idx="1"/>
          </p:nvPr>
        </p:nvSpPr>
        <p:spPr/>
        <p:txBody>
          <a:bodyPr/>
          <a:lstStyle/>
          <a:p>
            <a:r>
              <a:rPr lang="en-ZA" dirty="0"/>
              <a:t>These slides were meant as a brief into, for more details on </a:t>
            </a:r>
            <a:r>
              <a:rPr lang="en-ZA" dirty="0" err="1"/>
              <a:t>Doxygen</a:t>
            </a:r>
            <a:r>
              <a:rPr lang="en-ZA" dirty="0"/>
              <a:t> commands and syntax please see the </a:t>
            </a:r>
            <a:r>
              <a:rPr lang="en-ZA" dirty="0" err="1"/>
              <a:t>Doxygen</a:t>
            </a:r>
            <a:r>
              <a:rPr lang="en-ZA" dirty="0"/>
              <a:t> online manual </a:t>
            </a:r>
          </a:p>
        </p:txBody>
      </p:sp>
      <p:sp>
        <p:nvSpPr>
          <p:cNvPr id="4" name="Rectangle 3"/>
          <p:cNvSpPr/>
          <p:nvPr/>
        </p:nvSpPr>
        <p:spPr>
          <a:xfrm>
            <a:off x="1918744" y="4008008"/>
            <a:ext cx="4982454" cy="523220"/>
          </a:xfrm>
          <a:prstGeom prst="rect">
            <a:avLst/>
          </a:prstGeom>
        </p:spPr>
        <p:txBody>
          <a:bodyPr wrap="none">
            <a:spAutoFit/>
          </a:bodyPr>
          <a:lstStyle/>
          <a:p>
            <a:r>
              <a:rPr lang="en-ZA" sz="2800" dirty="0">
                <a:hlinkClick r:id="rId2"/>
              </a:rPr>
              <a:t>http://doxygen.nl/manual.html</a:t>
            </a:r>
            <a:endParaRPr lang="en-ZA" sz="2800" dirty="0"/>
          </a:p>
        </p:txBody>
      </p:sp>
    </p:spTree>
    <p:extLst>
      <p:ext uri="{BB962C8B-B14F-4D97-AF65-F5344CB8AC3E}">
        <p14:creationId xmlns:p14="http://schemas.microsoft.com/office/powerpoint/2010/main" val="201168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886054" y="5852160"/>
            <a:ext cx="2061524" cy="422910"/>
          </a:xfrm>
          <a:custGeom>
            <a:avLst/>
            <a:gdLst>
              <a:gd name="connsiteX0" fmla="*/ 1726326 w 2061524"/>
              <a:gd name="connsiteY0" fmla="*/ 34290 h 422910"/>
              <a:gd name="connsiteX1" fmla="*/ 1669176 w 2061524"/>
              <a:gd name="connsiteY1" fmla="*/ 68580 h 422910"/>
              <a:gd name="connsiteX2" fmla="*/ 1040526 w 2061524"/>
              <a:gd name="connsiteY2" fmla="*/ 114300 h 422910"/>
              <a:gd name="connsiteX3" fmla="*/ 1029096 w 2061524"/>
              <a:gd name="connsiteY3" fmla="*/ 148590 h 422910"/>
              <a:gd name="connsiteX4" fmla="*/ 994806 w 2061524"/>
              <a:gd name="connsiteY4" fmla="*/ 160020 h 422910"/>
              <a:gd name="connsiteX5" fmla="*/ 949086 w 2061524"/>
              <a:gd name="connsiteY5" fmla="*/ 182880 h 422910"/>
              <a:gd name="connsiteX6" fmla="*/ 914796 w 2061524"/>
              <a:gd name="connsiteY6" fmla="*/ 194310 h 422910"/>
              <a:gd name="connsiteX7" fmla="*/ 869076 w 2061524"/>
              <a:gd name="connsiteY7" fmla="*/ 217170 h 422910"/>
              <a:gd name="connsiteX8" fmla="*/ 811926 w 2061524"/>
              <a:gd name="connsiteY8" fmla="*/ 228600 h 422910"/>
              <a:gd name="connsiteX9" fmla="*/ 160416 w 2061524"/>
              <a:gd name="connsiteY9" fmla="*/ 228600 h 422910"/>
              <a:gd name="connsiteX10" fmla="*/ 126126 w 2061524"/>
              <a:gd name="connsiteY10" fmla="*/ 240030 h 422910"/>
              <a:gd name="connsiteX11" fmla="*/ 23256 w 2061524"/>
              <a:gd name="connsiteY11" fmla="*/ 251460 h 422910"/>
              <a:gd name="connsiteX12" fmla="*/ 396 w 2061524"/>
              <a:gd name="connsiteY12" fmla="*/ 285750 h 422910"/>
              <a:gd name="connsiteX13" fmla="*/ 34686 w 2061524"/>
              <a:gd name="connsiteY13" fmla="*/ 297180 h 422910"/>
              <a:gd name="connsiteX14" fmla="*/ 80406 w 2061524"/>
              <a:gd name="connsiteY14" fmla="*/ 308610 h 422910"/>
              <a:gd name="connsiteX15" fmla="*/ 206136 w 2061524"/>
              <a:gd name="connsiteY15" fmla="*/ 354330 h 422910"/>
              <a:gd name="connsiteX16" fmla="*/ 251856 w 2061524"/>
              <a:gd name="connsiteY16" fmla="*/ 365760 h 422910"/>
              <a:gd name="connsiteX17" fmla="*/ 377586 w 2061524"/>
              <a:gd name="connsiteY17" fmla="*/ 422910 h 422910"/>
              <a:gd name="connsiteX18" fmla="*/ 526176 w 2061524"/>
              <a:gd name="connsiteY18" fmla="*/ 400050 h 422910"/>
              <a:gd name="connsiteX19" fmla="*/ 606186 w 2061524"/>
              <a:gd name="connsiteY19" fmla="*/ 354330 h 422910"/>
              <a:gd name="connsiteX20" fmla="*/ 731916 w 2061524"/>
              <a:gd name="connsiteY20" fmla="*/ 308610 h 422910"/>
              <a:gd name="connsiteX21" fmla="*/ 1234836 w 2061524"/>
              <a:gd name="connsiteY21" fmla="*/ 297180 h 422910"/>
              <a:gd name="connsiteX22" fmla="*/ 1280556 w 2061524"/>
              <a:gd name="connsiteY22" fmla="*/ 274320 h 422910"/>
              <a:gd name="connsiteX23" fmla="*/ 1314846 w 2061524"/>
              <a:gd name="connsiteY23" fmla="*/ 240030 h 422910"/>
              <a:gd name="connsiteX24" fmla="*/ 1383426 w 2061524"/>
              <a:gd name="connsiteY24" fmla="*/ 217170 h 422910"/>
              <a:gd name="connsiteX25" fmla="*/ 1566306 w 2061524"/>
              <a:gd name="connsiteY25" fmla="*/ 228600 h 422910"/>
              <a:gd name="connsiteX26" fmla="*/ 1920636 w 2061524"/>
              <a:gd name="connsiteY26" fmla="*/ 194310 h 422910"/>
              <a:gd name="connsiteX27" fmla="*/ 2012076 w 2061524"/>
              <a:gd name="connsiteY27" fmla="*/ 125730 h 422910"/>
              <a:gd name="connsiteX28" fmla="*/ 2046366 w 2061524"/>
              <a:gd name="connsiteY28" fmla="*/ 114300 h 422910"/>
              <a:gd name="connsiteX29" fmla="*/ 2046366 w 2061524"/>
              <a:gd name="connsiteY29" fmla="*/ 11430 h 422910"/>
              <a:gd name="connsiteX30" fmla="*/ 2000646 w 2061524"/>
              <a:gd name="connsiteY30" fmla="*/ 0 h 422910"/>
              <a:gd name="connsiteX31" fmla="*/ 1932066 w 2061524"/>
              <a:gd name="connsiteY31" fmla="*/ 11430 h 422910"/>
              <a:gd name="connsiteX32" fmla="*/ 1897776 w 2061524"/>
              <a:gd name="connsiteY32" fmla="*/ 22860 h 422910"/>
              <a:gd name="connsiteX33" fmla="*/ 1852056 w 2061524"/>
              <a:gd name="connsiteY33" fmla="*/ 34290 h 422910"/>
              <a:gd name="connsiteX34" fmla="*/ 1783476 w 2061524"/>
              <a:gd name="connsiteY34" fmla="*/ 57150 h 422910"/>
              <a:gd name="connsiteX35" fmla="*/ 1726326 w 2061524"/>
              <a:gd name="connsiteY35" fmla="*/ 34290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61524" h="422910">
                <a:moveTo>
                  <a:pt x="1726326" y="34290"/>
                </a:moveTo>
                <a:cubicBezTo>
                  <a:pt x="1707276" y="45720"/>
                  <a:pt x="1691337" y="67025"/>
                  <a:pt x="1669176" y="68580"/>
                </a:cubicBezTo>
                <a:cubicBezTo>
                  <a:pt x="1025204" y="113771"/>
                  <a:pt x="1217663" y="-62837"/>
                  <a:pt x="1040526" y="114300"/>
                </a:cubicBezTo>
                <a:cubicBezTo>
                  <a:pt x="1036716" y="125730"/>
                  <a:pt x="1037615" y="140071"/>
                  <a:pt x="1029096" y="148590"/>
                </a:cubicBezTo>
                <a:cubicBezTo>
                  <a:pt x="1020577" y="157109"/>
                  <a:pt x="1005880" y="155274"/>
                  <a:pt x="994806" y="160020"/>
                </a:cubicBezTo>
                <a:cubicBezTo>
                  <a:pt x="979145" y="166732"/>
                  <a:pt x="964747" y="176168"/>
                  <a:pt x="949086" y="182880"/>
                </a:cubicBezTo>
                <a:cubicBezTo>
                  <a:pt x="938012" y="187626"/>
                  <a:pt x="925870" y="189564"/>
                  <a:pt x="914796" y="194310"/>
                </a:cubicBezTo>
                <a:cubicBezTo>
                  <a:pt x="899135" y="201022"/>
                  <a:pt x="885240" y="211782"/>
                  <a:pt x="869076" y="217170"/>
                </a:cubicBezTo>
                <a:cubicBezTo>
                  <a:pt x="850646" y="223313"/>
                  <a:pt x="830976" y="224790"/>
                  <a:pt x="811926" y="228600"/>
                </a:cubicBezTo>
                <a:cubicBezTo>
                  <a:pt x="513494" y="209948"/>
                  <a:pt x="586752" y="209221"/>
                  <a:pt x="160416" y="228600"/>
                </a:cubicBezTo>
                <a:cubicBezTo>
                  <a:pt x="148380" y="229147"/>
                  <a:pt x="138010" y="238049"/>
                  <a:pt x="126126" y="240030"/>
                </a:cubicBezTo>
                <a:cubicBezTo>
                  <a:pt x="92094" y="245702"/>
                  <a:pt x="57546" y="247650"/>
                  <a:pt x="23256" y="251460"/>
                </a:cubicBezTo>
                <a:cubicBezTo>
                  <a:pt x="15636" y="262890"/>
                  <a:pt x="-2936" y="272423"/>
                  <a:pt x="396" y="285750"/>
                </a:cubicBezTo>
                <a:cubicBezTo>
                  <a:pt x="3318" y="297439"/>
                  <a:pt x="23101" y="293870"/>
                  <a:pt x="34686" y="297180"/>
                </a:cubicBezTo>
                <a:cubicBezTo>
                  <a:pt x="49791" y="301496"/>
                  <a:pt x="65359" y="304096"/>
                  <a:pt x="80406" y="308610"/>
                </a:cubicBezTo>
                <a:cubicBezTo>
                  <a:pt x="267196" y="364647"/>
                  <a:pt x="42534" y="299796"/>
                  <a:pt x="206136" y="354330"/>
                </a:cubicBezTo>
                <a:cubicBezTo>
                  <a:pt x="221039" y="359298"/>
                  <a:pt x="237355" y="359718"/>
                  <a:pt x="251856" y="365760"/>
                </a:cubicBezTo>
                <a:cubicBezTo>
                  <a:pt x="456289" y="450940"/>
                  <a:pt x="274828" y="388657"/>
                  <a:pt x="377586" y="422910"/>
                </a:cubicBezTo>
                <a:cubicBezTo>
                  <a:pt x="427116" y="415290"/>
                  <a:pt x="478177" y="414450"/>
                  <a:pt x="526176" y="400050"/>
                </a:cubicBezTo>
                <a:cubicBezTo>
                  <a:pt x="555598" y="391223"/>
                  <a:pt x="578712" y="368067"/>
                  <a:pt x="606186" y="354330"/>
                </a:cubicBezTo>
                <a:cubicBezTo>
                  <a:pt x="620259" y="347294"/>
                  <a:pt x="720739" y="308864"/>
                  <a:pt x="731916" y="308610"/>
                </a:cubicBezTo>
                <a:lnTo>
                  <a:pt x="1234836" y="297180"/>
                </a:lnTo>
                <a:cubicBezTo>
                  <a:pt x="1250076" y="289560"/>
                  <a:pt x="1266691" y="284224"/>
                  <a:pt x="1280556" y="274320"/>
                </a:cubicBezTo>
                <a:cubicBezTo>
                  <a:pt x="1293710" y="264925"/>
                  <a:pt x="1300716" y="247880"/>
                  <a:pt x="1314846" y="240030"/>
                </a:cubicBezTo>
                <a:cubicBezTo>
                  <a:pt x="1335910" y="228328"/>
                  <a:pt x="1383426" y="217170"/>
                  <a:pt x="1383426" y="217170"/>
                </a:cubicBezTo>
                <a:cubicBezTo>
                  <a:pt x="1444386" y="220980"/>
                  <a:pt x="1505227" y="228600"/>
                  <a:pt x="1566306" y="228600"/>
                </a:cubicBezTo>
                <a:cubicBezTo>
                  <a:pt x="1882194" y="228600"/>
                  <a:pt x="1799827" y="274849"/>
                  <a:pt x="1920636" y="194310"/>
                </a:cubicBezTo>
                <a:cubicBezTo>
                  <a:pt x="1954272" y="127037"/>
                  <a:pt x="1927332" y="153978"/>
                  <a:pt x="2012076" y="125730"/>
                </a:cubicBezTo>
                <a:lnTo>
                  <a:pt x="2046366" y="114300"/>
                </a:lnTo>
                <a:cubicBezTo>
                  <a:pt x="2057836" y="79890"/>
                  <a:pt x="2073797" y="49833"/>
                  <a:pt x="2046366" y="11430"/>
                </a:cubicBezTo>
                <a:cubicBezTo>
                  <a:pt x="2037235" y="-1353"/>
                  <a:pt x="2015886" y="3810"/>
                  <a:pt x="2000646" y="0"/>
                </a:cubicBezTo>
                <a:cubicBezTo>
                  <a:pt x="1977786" y="3810"/>
                  <a:pt x="1954689" y="6403"/>
                  <a:pt x="1932066" y="11430"/>
                </a:cubicBezTo>
                <a:cubicBezTo>
                  <a:pt x="1920305" y="14044"/>
                  <a:pt x="1909361" y="19550"/>
                  <a:pt x="1897776" y="22860"/>
                </a:cubicBezTo>
                <a:cubicBezTo>
                  <a:pt x="1882671" y="27176"/>
                  <a:pt x="1867103" y="29776"/>
                  <a:pt x="1852056" y="34290"/>
                </a:cubicBezTo>
                <a:cubicBezTo>
                  <a:pt x="1828976" y="41214"/>
                  <a:pt x="1807573" y="57150"/>
                  <a:pt x="1783476" y="57150"/>
                </a:cubicBezTo>
                <a:lnTo>
                  <a:pt x="1726326" y="3429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rot="19683631">
            <a:off x="920459" y="2478987"/>
            <a:ext cx="3223961" cy="923330"/>
          </a:xfrm>
          <a:prstGeom prst="rect">
            <a:avLst/>
          </a:prstGeom>
          <a:noFill/>
        </p:spPr>
        <p:txBody>
          <a:bodyPr wrap="none" lIns="91440" tIns="45720" rIns="91440" bIns="45720">
            <a:prstTxWarp prst="textArchUp">
              <a:avLst/>
            </a:prstTxWarp>
            <a:spAutoFit/>
          </a:bodyPr>
          <a:lstStyle/>
          <a:p>
            <a:pPr algn="ctr"/>
            <a:r>
              <a:rPr lang="en-US" sz="66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rPr>
              <a:t>Success!</a:t>
            </a:r>
          </a:p>
        </p:txBody>
      </p:sp>
      <p:sp>
        <p:nvSpPr>
          <p:cNvPr id="8" name="Rectangle 7"/>
          <p:cNvSpPr/>
          <p:nvPr/>
        </p:nvSpPr>
        <p:spPr>
          <a:xfrm rot="19683631">
            <a:off x="4893067" y="2706826"/>
            <a:ext cx="3223961" cy="923330"/>
          </a:xfrm>
          <a:prstGeom prst="rect">
            <a:avLst/>
          </a:prstGeom>
          <a:noFill/>
        </p:spPr>
        <p:txBody>
          <a:bodyPr wrap="none" lIns="91440" tIns="45720" rIns="91440" bIns="45720">
            <a:prstTxWarp prst="textArchDown">
              <a:avLst/>
            </a:prstTxWarp>
            <a:spAutoFit/>
          </a:bodyPr>
          <a:lstStyle/>
          <a:p>
            <a:pPr algn="ctr"/>
            <a:r>
              <a:rPr lang="en-US" sz="6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Failure!</a:t>
            </a:r>
          </a:p>
        </p:txBody>
      </p:sp>
      <p:grpSp>
        <p:nvGrpSpPr>
          <p:cNvPr id="11" name="Group 10"/>
          <p:cNvGrpSpPr/>
          <p:nvPr/>
        </p:nvGrpSpPr>
        <p:grpSpPr>
          <a:xfrm>
            <a:off x="1668537" y="2638410"/>
            <a:ext cx="2846314" cy="3093581"/>
            <a:chOff x="1668537" y="2638410"/>
            <a:chExt cx="2846314" cy="30935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37" y="2638410"/>
              <a:ext cx="2846314" cy="3093581"/>
            </a:xfrm>
            <a:prstGeom prst="rect">
              <a:avLst/>
            </a:prstGeom>
          </p:spPr>
        </p:pic>
        <p:sp>
          <p:nvSpPr>
            <p:cNvPr id="9" name="Arc 8"/>
            <p:cNvSpPr/>
            <p:nvPr/>
          </p:nvSpPr>
          <p:spPr>
            <a:xfrm rot="8484814">
              <a:off x="3445783" y="3049672"/>
              <a:ext cx="211766" cy="11502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2" name="Group 11"/>
          <p:cNvGrpSpPr/>
          <p:nvPr/>
        </p:nvGrpSpPr>
        <p:grpSpPr>
          <a:xfrm>
            <a:off x="5388848" y="3228577"/>
            <a:ext cx="2720892" cy="2503414"/>
            <a:chOff x="5388848" y="3228577"/>
            <a:chExt cx="2720892" cy="250341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97587" y="3119838"/>
              <a:ext cx="2503414" cy="2720892"/>
            </a:xfrm>
            <a:prstGeom prst="rect">
              <a:avLst/>
            </a:prstGeom>
          </p:spPr>
        </p:pic>
        <p:sp>
          <p:nvSpPr>
            <p:cNvPr id="10" name="Oval 9"/>
            <p:cNvSpPr/>
            <p:nvPr/>
          </p:nvSpPr>
          <p:spPr>
            <a:xfrm>
              <a:off x="7632700" y="4811713"/>
              <a:ext cx="57150" cy="889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 name="TextBox 12"/>
          <p:cNvSpPr txBox="1"/>
          <p:nvPr/>
        </p:nvSpPr>
        <p:spPr>
          <a:xfrm>
            <a:off x="628650" y="571500"/>
            <a:ext cx="4623382" cy="523220"/>
          </a:xfrm>
          <a:prstGeom prst="rect">
            <a:avLst/>
          </a:prstGeom>
          <a:noFill/>
        </p:spPr>
        <p:txBody>
          <a:bodyPr wrap="none" rtlCol="0">
            <a:spAutoFit/>
          </a:bodyPr>
          <a:lstStyle/>
          <a:p>
            <a:r>
              <a:rPr lang="en-ZA" sz="2800" dirty="0">
                <a:solidFill>
                  <a:schemeClr val="bg1">
                    <a:lumMod val="50000"/>
                  </a:schemeClr>
                </a:solidFill>
              </a:rPr>
              <a:t>General causes making a…</a:t>
            </a:r>
          </a:p>
        </p:txBody>
      </p:sp>
      <p:sp>
        <p:nvSpPr>
          <p:cNvPr id="14" name="TextBox 13"/>
          <p:cNvSpPr txBox="1"/>
          <p:nvPr/>
        </p:nvSpPr>
        <p:spPr>
          <a:xfrm>
            <a:off x="4524770" y="2583963"/>
            <a:ext cx="723275" cy="523220"/>
          </a:xfrm>
          <a:prstGeom prst="rect">
            <a:avLst/>
          </a:prstGeom>
          <a:noFill/>
        </p:spPr>
        <p:txBody>
          <a:bodyPr wrap="none" rtlCol="0">
            <a:spAutoFit/>
          </a:bodyPr>
          <a:lstStyle/>
          <a:p>
            <a:r>
              <a:rPr lang="en-ZA" sz="2800" b="1" dirty="0">
                <a:solidFill>
                  <a:schemeClr val="bg1">
                    <a:lumMod val="50000"/>
                  </a:schemeClr>
                </a:solidFill>
              </a:rPr>
              <a:t>OR</a:t>
            </a:r>
          </a:p>
        </p:txBody>
      </p:sp>
    </p:spTree>
    <p:extLst>
      <p:ext uri="{BB962C8B-B14F-4D97-AF65-F5344CB8AC3E}">
        <p14:creationId xmlns:p14="http://schemas.microsoft.com/office/powerpoint/2010/main" val="3585584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98" y="315913"/>
            <a:ext cx="8834438" cy="977900"/>
          </a:xfrm>
        </p:spPr>
        <p:txBody>
          <a:bodyPr>
            <a:normAutofit fontScale="90000"/>
          </a:bodyPr>
          <a:lstStyle/>
          <a:p>
            <a:pPr>
              <a:defRPr/>
            </a:pPr>
            <a:r>
              <a:rPr lang="en-ZA" sz="4000" dirty="0"/>
              <a:t>Common causes</a:t>
            </a:r>
            <a:br>
              <a:rPr lang="en-ZA" sz="4000" dirty="0"/>
            </a:br>
            <a:r>
              <a:rPr lang="en-ZA" sz="4000" dirty="0"/>
              <a:t>of failure</a:t>
            </a:r>
            <a:endParaRPr lang="en-GB" sz="4000" dirty="0"/>
          </a:p>
        </p:txBody>
      </p:sp>
      <p:sp>
        <p:nvSpPr>
          <p:cNvPr id="3" name="Content Placeholder 2"/>
          <p:cNvSpPr>
            <a:spLocks noGrp="1"/>
          </p:cNvSpPr>
          <p:nvPr>
            <p:ph idx="1"/>
          </p:nvPr>
        </p:nvSpPr>
        <p:spPr>
          <a:xfrm>
            <a:off x="209550" y="1293813"/>
            <a:ext cx="8464550" cy="5276850"/>
          </a:xfrm>
        </p:spPr>
        <p:txBody>
          <a:bodyPr>
            <a:normAutofit lnSpcReduction="10000"/>
          </a:bodyPr>
          <a:lstStyle/>
          <a:p>
            <a:pPr>
              <a:defRPr/>
            </a:pPr>
            <a:r>
              <a:rPr lang="en-US" sz="2800" dirty="0"/>
              <a:t>Requirements Analysis</a:t>
            </a:r>
          </a:p>
          <a:p>
            <a:pPr lvl="1">
              <a:defRPr/>
            </a:pPr>
            <a:r>
              <a:rPr lang="en-US" sz="2200" dirty="0">
                <a:solidFill>
                  <a:schemeClr val="accent6">
                    <a:lumMod val="50000"/>
                  </a:schemeClr>
                </a:solidFill>
              </a:rPr>
              <a:t>Nothing recorded </a:t>
            </a:r>
            <a:r>
              <a:rPr lang="en-US" sz="2200" dirty="0"/>
              <a:t>/ no written</a:t>
            </a:r>
            <a:br>
              <a:rPr lang="en-US" sz="2200" dirty="0"/>
            </a:br>
            <a:r>
              <a:rPr lang="en-US" sz="2200" dirty="0"/>
              <a:t>requirements</a:t>
            </a:r>
          </a:p>
          <a:p>
            <a:pPr lvl="1">
              <a:defRPr/>
            </a:pPr>
            <a:r>
              <a:rPr lang="en-US" sz="2200" dirty="0">
                <a:solidFill>
                  <a:schemeClr val="accent6">
                    <a:lumMod val="50000"/>
                  </a:schemeClr>
                </a:solidFill>
              </a:rPr>
              <a:t>Requirements vague </a:t>
            </a:r>
            <a:r>
              <a:rPr lang="en-US" sz="2200" dirty="0"/>
              <a:t>or insufficiently described</a:t>
            </a:r>
          </a:p>
          <a:p>
            <a:pPr lvl="1">
              <a:defRPr/>
            </a:pPr>
            <a:r>
              <a:rPr lang="en-US" sz="2200" dirty="0"/>
              <a:t>Leaving it ‘till </a:t>
            </a:r>
            <a:r>
              <a:rPr lang="en-US" sz="2200" dirty="0">
                <a:solidFill>
                  <a:schemeClr val="accent6">
                    <a:lumMod val="50000"/>
                  </a:schemeClr>
                </a:solidFill>
              </a:rPr>
              <a:t>too late</a:t>
            </a:r>
            <a:r>
              <a:rPr lang="en-US" sz="2200" dirty="0"/>
              <a:t> to actually formalize requirements</a:t>
            </a:r>
          </a:p>
          <a:p>
            <a:pPr lvl="1">
              <a:defRPr/>
            </a:pPr>
            <a:r>
              <a:rPr lang="en-US" sz="2200" dirty="0"/>
              <a:t>No directions on user interface</a:t>
            </a:r>
          </a:p>
          <a:p>
            <a:pPr lvl="1">
              <a:defRPr/>
            </a:pPr>
            <a:r>
              <a:rPr lang="en-US" sz="2200" dirty="0"/>
              <a:t>No end-user involvement (occasionally difficult to organize)</a:t>
            </a:r>
          </a:p>
          <a:p>
            <a:pPr>
              <a:defRPr/>
            </a:pPr>
            <a:r>
              <a:rPr lang="en-US" sz="2800" dirty="0"/>
              <a:t>Design</a:t>
            </a:r>
          </a:p>
          <a:p>
            <a:pPr lvl="1">
              <a:defRPr/>
            </a:pPr>
            <a:r>
              <a:rPr lang="en-US" sz="2200" dirty="0">
                <a:solidFill>
                  <a:schemeClr val="accent6">
                    <a:lumMod val="50000"/>
                  </a:schemeClr>
                </a:solidFill>
              </a:rPr>
              <a:t>Insufficient design </a:t>
            </a:r>
            <a:r>
              <a:rPr lang="en-US" sz="2200" dirty="0"/>
              <a:t>and planning done</a:t>
            </a:r>
          </a:p>
          <a:p>
            <a:pPr lvl="1">
              <a:defRPr/>
            </a:pPr>
            <a:r>
              <a:rPr lang="en-US" sz="2200" dirty="0"/>
              <a:t>No documents (or poorly formed)</a:t>
            </a:r>
          </a:p>
          <a:p>
            <a:pPr lvl="1">
              <a:defRPr/>
            </a:pPr>
            <a:r>
              <a:rPr lang="en-US" sz="2200" dirty="0">
                <a:solidFill>
                  <a:schemeClr val="accent6">
                    <a:lumMod val="50000"/>
                  </a:schemeClr>
                </a:solidFill>
              </a:rPr>
              <a:t>Inefficient data structures </a:t>
            </a:r>
            <a:r>
              <a:rPr lang="en-US" sz="2200" dirty="0"/>
              <a:t>/ file formats</a:t>
            </a:r>
          </a:p>
          <a:p>
            <a:pPr lvl="1">
              <a:defRPr/>
            </a:pPr>
            <a:r>
              <a:rPr lang="en-US" sz="2200" dirty="0"/>
              <a:t>Infrequent or </a:t>
            </a:r>
            <a:r>
              <a:rPr lang="en-US" sz="2200" dirty="0">
                <a:solidFill>
                  <a:schemeClr val="accent6">
                    <a:lumMod val="50000"/>
                  </a:schemeClr>
                </a:solidFill>
              </a:rPr>
              <a:t>no design reviews</a:t>
            </a:r>
          </a:p>
          <a:p>
            <a:pPr lvl="1">
              <a:defRPr/>
            </a:pPr>
            <a:r>
              <a:rPr lang="en-US" sz="2200" dirty="0">
                <a:solidFill>
                  <a:schemeClr val="accent6">
                    <a:lumMod val="50000"/>
                  </a:schemeClr>
                </a:solidFill>
              </a:rPr>
              <a:t>Lack of consultation</a:t>
            </a:r>
            <a:r>
              <a:rPr lang="en-US" sz="2200" dirty="0"/>
              <a:t>/input from experts and senior engineering staff</a:t>
            </a:r>
            <a:endParaRPr lang="en-GB" sz="2200" dirty="0"/>
          </a:p>
        </p:txBody>
      </p:sp>
      <p:pic>
        <p:nvPicPr>
          <p:cNvPr id="12292" name="Picture 3" descr="push_c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930" y="190183"/>
            <a:ext cx="35052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858469" y="2088684"/>
            <a:ext cx="651012" cy="338554"/>
          </a:xfrm>
          <a:prstGeom prst="rect">
            <a:avLst/>
          </a:prstGeom>
        </p:spPr>
        <p:txBody>
          <a:bodyPr wrap="none">
            <a:spAutoFit/>
          </a:bodyPr>
          <a:lstStyle/>
          <a:p>
            <a:r>
              <a:rPr lang="en-US" sz="1600" i="1" dirty="0"/>
              <a:t>You?</a:t>
            </a:r>
            <a:endParaRPr lang="en-ZA" sz="1600" i="1" dirty="0"/>
          </a:p>
        </p:txBody>
      </p:sp>
      <p:sp>
        <p:nvSpPr>
          <p:cNvPr id="6" name="Rectangle 5"/>
          <p:cNvSpPr/>
          <p:nvPr/>
        </p:nvSpPr>
        <p:spPr>
          <a:xfrm>
            <a:off x="6879009" y="2126298"/>
            <a:ext cx="2106667" cy="307777"/>
          </a:xfrm>
          <a:prstGeom prst="rect">
            <a:avLst/>
          </a:prstGeom>
        </p:spPr>
        <p:txBody>
          <a:bodyPr wrap="none">
            <a:spAutoFit/>
          </a:bodyPr>
          <a:lstStyle/>
          <a:p>
            <a:r>
              <a:rPr lang="en-US" sz="1400" i="1" dirty="0"/>
              <a:t>Poorly Planned Project?</a:t>
            </a:r>
            <a:endParaRPr lang="en-ZA" sz="1400" i="1" dirty="0"/>
          </a:p>
        </p:txBody>
      </p:sp>
    </p:spTree>
    <p:extLst>
      <p:ext uri="{BB962C8B-B14F-4D97-AF65-F5344CB8AC3E}">
        <p14:creationId xmlns:p14="http://schemas.microsoft.com/office/powerpoint/2010/main" val="17676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Common causes of failure</a:t>
            </a:r>
            <a:endParaRPr lang="en-GB" dirty="0"/>
          </a:p>
        </p:txBody>
      </p:sp>
      <p:sp>
        <p:nvSpPr>
          <p:cNvPr id="3" name="Content Placeholder 2"/>
          <p:cNvSpPr>
            <a:spLocks noGrp="1"/>
          </p:cNvSpPr>
          <p:nvPr>
            <p:ph idx="1"/>
          </p:nvPr>
        </p:nvSpPr>
        <p:spPr>
          <a:xfrm>
            <a:off x="314325" y="1254125"/>
            <a:ext cx="8659813" cy="4424363"/>
          </a:xfrm>
        </p:spPr>
        <p:txBody>
          <a:bodyPr>
            <a:normAutofit fontScale="92500" lnSpcReduction="10000"/>
          </a:bodyPr>
          <a:lstStyle/>
          <a:p>
            <a:pPr>
              <a:defRPr/>
            </a:pPr>
            <a:r>
              <a:rPr lang="en-US" dirty="0"/>
              <a:t>Implementation</a:t>
            </a:r>
          </a:p>
          <a:p>
            <a:pPr lvl="1">
              <a:defRPr/>
            </a:pPr>
            <a:r>
              <a:rPr lang="en-US" dirty="0"/>
              <a:t>Lack of, or </a:t>
            </a:r>
            <a:r>
              <a:rPr lang="en-US" dirty="0">
                <a:solidFill>
                  <a:schemeClr val="accent6">
                    <a:lumMod val="50000"/>
                  </a:schemeClr>
                </a:solidFill>
              </a:rPr>
              <a:t>insufficient coding standards</a:t>
            </a:r>
            <a:r>
              <a:rPr lang="en-US" dirty="0"/>
              <a:t> (incl. inconsistent coding style etc.)</a:t>
            </a:r>
          </a:p>
          <a:p>
            <a:pPr lvl="1">
              <a:defRPr/>
            </a:pPr>
            <a:r>
              <a:rPr lang="en-US" dirty="0"/>
              <a:t>Infrequent or </a:t>
            </a:r>
            <a:r>
              <a:rPr lang="en-US" dirty="0">
                <a:solidFill>
                  <a:schemeClr val="accent6">
                    <a:lumMod val="50000"/>
                  </a:schemeClr>
                </a:solidFill>
              </a:rPr>
              <a:t>no code reviews</a:t>
            </a:r>
          </a:p>
          <a:p>
            <a:pPr lvl="1">
              <a:defRPr/>
            </a:pPr>
            <a:r>
              <a:rPr lang="en-US" dirty="0"/>
              <a:t>Poor in-line code documentation</a:t>
            </a:r>
          </a:p>
          <a:p>
            <a:pPr>
              <a:defRPr/>
            </a:pPr>
            <a:r>
              <a:rPr lang="en-US" dirty="0"/>
              <a:t>Subsystem/component testing &amp; Integration</a:t>
            </a:r>
          </a:p>
          <a:p>
            <a:pPr lvl="1">
              <a:defRPr/>
            </a:pPr>
            <a:r>
              <a:rPr lang="en-US" dirty="0"/>
              <a:t>Insufficient component testing</a:t>
            </a:r>
          </a:p>
          <a:p>
            <a:pPr lvl="1">
              <a:defRPr/>
            </a:pPr>
            <a:r>
              <a:rPr lang="en-US" dirty="0">
                <a:solidFill>
                  <a:schemeClr val="accent6">
                    <a:lumMod val="50000"/>
                  </a:schemeClr>
                </a:solidFill>
              </a:rPr>
              <a:t>Incomplete testing</a:t>
            </a:r>
            <a:r>
              <a:rPr lang="en-US" dirty="0"/>
              <a:t> or</a:t>
            </a:r>
            <a:br>
              <a:rPr lang="en-US" dirty="0"/>
            </a:br>
            <a:r>
              <a:rPr lang="en-US" dirty="0"/>
              <a:t>running ineffective tests</a:t>
            </a:r>
          </a:p>
          <a:p>
            <a:pPr lvl="1">
              <a:defRPr/>
            </a:pPr>
            <a:r>
              <a:rPr lang="en-US" dirty="0"/>
              <a:t>No quality assurance</a:t>
            </a:r>
            <a:endParaRPr lang="en-GB" dirty="0"/>
          </a:p>
        </p:txBody>
      </p:sp>
      <p:pic>
        <p:nvPicPr>
          <p:cNvPr id="13316" name="Picture 4" descr="poor-quality-high-pric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062413"/>
            <a:ext cx="27701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38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467627"/>
            <a:ext cx="8290260" cy="692210"/>
          </a:xfrm>
        </p:spPr>
        <p:txBody>
          <a:bodyPr>
            <a:normAutofit fontScale="90000"/>
          </a:bodyPr>
          <a:lstStyle/>
          <a:p>
            <a:pPr>
              <a:defRPr/>
            </a:pPr>
            <a:r>
              <a:rPr lang="en-ZA" dirty="0"/>
              <a:t>Most common cause of success??</a:t>
            </a:r>
            <a:endParaRPr lang="en-GB" dirty="0"/>
          </a:p>
        </p:txBody>
      </p:sp>
      <p:sp>
        <p:nvSpPr>
          <p:cNvPr id="3" name="Content Placeholder 2"/>
          <p:cNvSpPr>
            <a:spLocks noGrp="1"/>
          </p:cNvSpPr>
          <p:nvPr>
            <p:ph idx="1"/>
          </p:nvPr>
        </p:nvSpPr>
        <p:spPr>
          <a:xfrm>
            <a:off x="318770" y="1423988"/>
            <a:ext cx="8340725" cy="4424362"/>
          </a:xfrm>
        </p:spPr>
        <p:txBody>
          <a:bodyPr>
            <a:normAutofit fontScale="92500" lnSpcReduction="10000"/>
          </a:bodyPr>
          <a:lstStyle/>
          <a:p>
            <a:pPr>
              <a:defRPr/>
            </a:pPr>
            <a:r>
              <a:rPr lang="en-US" sz="2800" dirty="0"/>
              <a:t>How can we avoid making the mistakes that lead to project failure? Besides the obvious point of having competent staff?</a:t>
            </a:r>
          </a:p>
          <a:p>
            <a:pPr>
              <a:defRPr/>
            </a:pPr>
            <a:r>
              <a:rPr lang="en-US" sz="2800" dirty="0"/>
              <a:t>Apparently* the answer is simply:</a:t>
            </a:r>
          </a:p>
          <a:p>
            <a:pPr lvl="1">
              <a:defRPr/>
            </a:pPr>
            <a:r>
              <a:rPr lang="en-US" sz="2400" dirty="0"/>
              <a:t>By using </a:t>
            </a:r>
            <a:r>
              <a:rPr lang="en-US" sz="2600" dirty="0">
                <a:solidFill>
                  <a:schemeClr val="accent6">
                    <a:lumMod val="50000"/>
                  </a:schemeClr>
                </a:solidFill>
              </a:rPr>
              <a:t>“simple common sense… which</a:t>
            </a:r>
            <a:br>
              <a:rPr lang="en-US" sz="2600" dirty="0">
                <a:solidFill>
                  <a:schemeClr val="accent6">
                    <a:lumMod val="50000"/>
                  </a:schemeClr>
                </a:solidFill>
              </a:rPr>
            </a:br>
            <a:r>
              <a:rPr lang="en-US" sz="2600" dirty="0">
                <a:solidFill>
                  <a:schemeClr val="accent6">
                    <a:lumMod val="50000"/>
                  </a:schemeClr>
                </a:solidFill>
              </a:rPr>
              <a:t>is often ignored in systems projects.”*</a:t>
            </a:r>
            <a:endParaRPr lang="en-US" sz="2400" dirty="0">
              <a:solidFill>
                <a:schemeClr val="accent6">
                  <a:lumMod val="50000"/>
                </a:schemeClr>
              </a:solidFill>
            </a:endParaRPr>
          </a:p>
          <a:p>
            <a:pPr>
              <a:defRPr/>
            </a:pPr>
            <a:r>
              <a:rPr lang="en-US" sz="2800" dirty="0"/>
              <a:t>Need the </a:t>
            </a:r>
            <a:r>
              <a:rPr lang="en-US" sz="2800" dirty="0">
                <a:solidFill>
                  <a:srgbClr val="FF0000"/>
                </a:solidFill>
              </a:rPr>
              <a:t>three pillars </a:t>
            </a:r>
            <a:r>
              <a:rPr lang="en-US" sz="2800" dirty="0"/>
              <a:t>of success: </a:t>
            </a:r>
          </a:p>
          <a:p>
            <a:pPr lvl="1">
              <a:defRPr/>
            </a:pPr>
            <a:r>
              <a:rPr lang="en-US" sz="2400" dirty="0"/>
              <a:t>A sound methodology </a:t>
            </a:r>
          </a:p>
          <a:p>
            <a:pPr lvl="1">
              <a:defRPr/>
            </a:pPr>
            <a:r>
              <a:rPr lang="en-US" sz="2400" dirty="0"/>
              <a:t>Solid technical leadership by someone</a:t>
            </a:r>
            <a:br>
              <a:rPr lang="en-US" sz="2400" dirty="0"/>
            </a:br>
            <a:r>
              <a:rPr lang="en-US" sz="2400" dirty="0"/>
              <a:t>who’s successfully done a similar project</a:t>
            </a:r>
          </a:p>
          <a:p>
            <a:pPr lvl="1">
              <a:defRPr/>
            </a:pPr>
            <a:r>
              <a:rPr lang="en-US" sz="2400" dirty="0"/>
              <a:t>Management support </a:t>
            </a:r>
            <a:endParaRPr lang="en-GB" sz="2400" dirty="0"/>
          </a:p>
        </p:txBody>
      </p:sp>
      <p:sp>
        <p:nvSpPr>
          <p:cNvPr id="14340" name="Rectangle 3"/>
          <p:cNvSpPr>
            <a:spLocks noChangeArrowheads="1"/>
          </p:cNvSpPr>
          <p:nvPr/>
        </p:nvSpPr>
        <p:spPr bwMode="auto">
          <a:xfrm>
            <a:off x="217313" y="6301492"/>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100" dirty="0"/>
              <a:t>* M. I. Sanchez-Segura, J. </a:t>
            </a:r>
            <a:r>
              <a:rPr lang="en-GB" sz="1100" dirty="0" err="1"/>
              <a:t>García</a:t>
            </a:r>
            <a:r>
              <a:rPr lang="en-GB" sz="1100" dirty="0"/>
              <a:t>, A. </a:t>
            </a:r>
            <a:r>
              <a:rPr lang="en-GB" sz="1100" dirty="0" err="1"/>
              <a:t>Amescua</a:t>
            </a:r>
            <a:r>
              <a:rPr lang="en-GB" sz="1100" dirty="0"/>
              <a:t>, F. Medina-Dominguez, and A. Mora-Soto, “A Study on How Software Engineering Supports Projects Management,” </a:t>
            </a:r>
            <a:r>
              <a:rPr lang="en-GB" sz="1100" i="1" dirty="0"/>
              <a:t>Innovative Techniques in Instruction Technology, E-learning, E-assessment, and Education, pp. 161-165, 2008.</a:t>
            </a:r>
            <a:endParaRPr lang="en-GB" sz="1100" dirty="0"/>
          </a:p>
        </p:txBody>
      </p:sp>
      <p:grpSp>
        <p:nvGrpSpPr>
          <p:cNvPr id="4" name="Group 3"/>
          <p:cNvGrpSpPr/>
          <p:nvPr/>
        </p:nvGrpSpPr>
        <p:grpSpPr>
          <a:xfrm>
            <a:off x="6375490" y="2652598"/>
            <a:ext cx="2627454" cy="3632667"/>
            <a:chOff x="6690172" y="2731621"/>
            <a:chExt cx="2627454" cy="3632667"/>
          </a:xfrm>
        </p:grpSpPr>
        <p:pic>
          <p:nvPicPr>
            <p:cNvPr id="14341" name="Picture 4" descr="Stool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9913" y="3919538"/>
              <a:ext cx="20447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sk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3175000"/>
              <a:ext cx="2044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mrhapp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3197225"/>
              <a:ext cx="12906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690172" y="2731621"/>
              <a:ext cx="2627454" cy="1736350"/>
            </a:xfrm>
            <a:prstGeom prst="rect">
              <a:avLst/>
            </a:prstGeom>
            <a:noFill/>
          </p:spPr>
          <p:txBody>
            <a:bodyPr wrap="none">
              <a:prstTxWarp prst="textArchUpPour">
                <a:avLst>
                  <a:gd name="adj1" fmla="val 11516041"/>
                  <a:gd name="adj2" fmla="val 44648"/>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dirty="0">
                  <a:ln>
                    <a:solidFill>
                      <a:schemeClr val="accent4">
                        <a:lumMod val="10000"/>
                      </a:schemeClr>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 happy project</a:t>
              </a:r>
            </a:p>
          </p:txBody>
        </p:sp>
        <p:sp>
          <p:nvSpPr>
            <p:cNvPr id="10" name="Rectangle 9"/>
            <p:cNvSpPr/>
            <p:nvPr/>
          </p:nvSpPr>
          <p:spPr>
            <a:xfrm rot="17010290">
              <a:off x="6510338" y="5200650"/>
              <a:ext cx="1701800" cy="276225"/>
            </a:xfrm>
            <a:prstGeom prst="rect">
              <a:avLst/>
            </a:prstGeom>
          </p:spPr>
          <p:txBody>
            <a:bodyPr wrap="none">
              <a:spAutoFit/>
            </a:bodyPr>
            <a:lstStyle/>
            <a:p>
              <a:pPr>
                <a:defRPr/>
              </a:pPr>
              <a:r>
                <a:rPr lang="en-US" sz="1200" b="1" dirty="0">
                  <a:solidFill>
                    <a:schemeClr val="accent4">
                      <a:lumMod val="10000"/>
                    </a:schemeClr>
                  </a:solidFill>
                </a:rPr>
                <a:t>sound methodology </a:t>
              </a:r>
              <a:endParaRPr lang="en-GB" sz="1200" b="1" dirty="0">
                <a:solidFill>
                  <a:schemeClr val="accent4">
                    <a:lumMod val="10000"/>
                  </a:schemeClr>
                </a:solidFill>
              </a:endParaRPr>
            </a:p>
          </p:txBody>
        </p:sp>
        <p:sp>
          <p:nvSpPr>
            <p:cNvPr id="11" name="Rectangle 10"/>
            <p:cNvSpPr/>
            <p:nvPr/>
          </p:nvSpPr>
          <p:spPr>
            <a:xfrm rot="16360264">
              <a:off x="7111206" y="5477670"/>
              <a:ext cx="1495425" cy="277812"/>
            </a:xfrm>
            <a:prstGeom prst="rect">
              <a:avLst/>
            </a:prstGeom>
          </p:spPr>
          <p:txBody>
            <a:bodyPr wrap="none">
              <a:spAutoFit/>
            </a:bodyPr>
            <a:lstStyle/>
            <a:p>
              <a:pPr>
                <a:defRPr/>
              </a:pPr>
              <a:r>
                <a:rPr lang="en-US" sz="1200" b="1" dirty="0">
                  <a:solidFill>
                    <a:schemeClr val="accent4">
                      <a:lumMod val="10000"/>
                    </a:schemeClr>
                  </a:solidFill>
                </a:rPr>
                <a:t> Good leadership</a:t>
              </a:r>
              <a:endParaRPr lang="en-GB" sz="1200" b="1" dirty="0">
                <a:solidFill>
                  <a:schemeClr val="accent4">
                    <a:lumMod val="10000"/>
                  </a:schemeClr>
                </a:solidFill>
              </a:endParaRPr>
            </a:p>
          </p:txBody>
        </p:sp>
        <p:sp>
          <p:nvSpPr>
            <p:cNvPr id="12" name="Rectangle 11"/>
            <p:cNvSpPr/>
            <p:nvPr/>
          </p:nvSpPr>
          <p:spPr>
            <a:xfrm rot="15667428">
              <a:off x="8073232" y="5374481"/>
              <a:ext cx="1123950" cy="461963"/>
            </a:xfrm>
            <a:prstGeom prst="rect">
              <a:avLst/>
            </a:prstGeom>
          </p:spPr>
          <p:txBody>
            <a:bodyPr wrap="none">
              <a:spAutoFit/>
            </a:bodyPr>
            <a:lstStyle/>
            <a:p>
              <a:pPr>
                <a:defRPr/>
              </a:pPr>
              <a:r>
                <a:rPr lang="en-US" sz="1200" b="1" dirty="0">
                  <a:solidFill>
                    <a:schemeClr val="accent4">
                      <a:lumMod val="10000"/>
                    </a:schemeClr>
                  </a:solidFill>
                </a:rPr>
                <a:t>Management</a:t>
              </a:r>
            </a:p>
            <a:p>
              <a:pPr>
                <a:defRPr/>
              </a:pPr>
              <a:r>
                <a:rPr lang="en-US" sz="1200" b="1" dirty="0">
                  <a:solidFill>
                    <a:schemeClr val="accent4">
                      <a:lumMod val="10000"/>
                    </a:schemeClr>
                  </a:solidFill>
                </a:rPr>
                <a:t>support</a:t>
              </a:r>
              <a:endParaRPr lang="en-GB" sz="1200" b="1" dirty="0">
                <a:solidFill>
                  <a:schemeClr val="accent4">
                    <a:lumMod val="10000"/>
                  </a:schemeClr>
                </a:solidFill>
              </a:endParaRPr>
            </a:p>
          </p:txBody>
        </p:sp>
      </p:grpSp>
      <p:sp>
        <p:nvSpPr>
          <p:cNvPr id="5" name="TextBox 4"/>
          <p:cNvSpPr txBox="1"/>
          <p:nvPr/>
        </p:nvSpPr>
        <p:spPr>
          <a:xfrm>
            <a:off x="559837" y="5921595"/>
            <a:ext cx="4262705" cy="369332"/>
          </a:xfrm>
          <a:prstGeom prst="rect">
            <a:avLst/>
          </a:prstGeom>
          <a:noFill/>
        </p:spPr>
        <p:txBody>
          <a:bodyPr wrap="none" rtlCol="0">
            <a:spAutoFit/>
          </a:bodyPr>
          <a:lstStyle/>
          <a:p>
            <a:r>
              <a:rPr lang="en-ZA" dirty="0">
                <a:solidFill>
                  <a:schemeClr val="tx1">
                    <a:lumMod val="50000"/>
                    <a:lumOff val="50000"/>
                  </a:schemeClr>
                </a:solidFill>
              </a:rPr>
              <a:t>(a likely question or bonus question      )</a:t>
            </a:r>
          </a:p>
        </p:txBody>
      </p:sp>
      <p:pic>
        <p:nvPicPr>
          <p:cNvPr id="1026" name="Picture 2"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09" y="5961457"/>
            <a:ext cx="292958" cy="29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Class Activity on Development Process</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3043059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21" y="143419"/>
            <a:ext cx="7698306" cy="692210"/>
          </a:xfrm>
        </p:spPr>
        <p:txBody>
          <a:bodyPr>
            <a:normAutofit fontScale="90000"/>
          </a:bodyPr>
          <a:lstStyle/>
          <a:p>
            <a:pPr>
              <a:defRPr/>
            </a:pPr>
            <a:r>
              <a:rPr lang="en-ZA" dirty="0"/>
              <a:t>Reflections – short activity</a:t>
            </a:r>
            <a:endParaRPr lang="en-GB" dirty="0"/>
          </a:p>
        </p:txBody>
      </p:sp>
      <p:sp>
        <p:nvSpPr>
          <p:cNvPr id="3" name="Content Placeholder 2"/>
          <p:cNvSpPr>
            <a:spLocks noGrp="1"/>
          </p:cNvSpPr>
          <p:nvPr>
            <p:ph idx="1"/>
          </p:nvPr>
        </p:nvSpPr>
        <p:spPr>
          <a:xfrm>
            <a:off x="295276" y="712432"/>
            <a:ext cx="8340725" cy="4422775"/>
          </a:xfrm>
        </p:spPr>
        <p:txBody>
          <a:bodyPr/>
          <a:lstStyle/>
          <a:p>
            <a:pPr>
              <a:defRPr/>
            </a:pPr>
            <a:r>
              <a:rPr lang="en-ZA" dirty="0"/>
              <a:t>Keep in mind the main recurring phases of the spiral model:</a:t>
            </a:r>
          </a:p>
        </p:txBody>
      </p:sp>
      <p:grpSp>
        <p:nvGrpSpPr>
          <p:cNvPr id="4" name="Group 3"/>
          <p:cNvGrpSpPr/>
          <p:nvPr/>
        </p:nvGrpSpPr>
        <p:grpSpPr>
          <a:xfrm>
            <a:off x="4322210" y="1196178"/>
            <a:ext cx="4462462" cy="2233613"/>
            <a:chOff x="3944938" y="1920875"/>
            <a:chExt cx="4462462" cy="2233613"/>
          </a:xfrm>
        </p:grpSpPr>
        <p:sp>
          <p:nvSpPr>
            <p:cNvPr id="8196" name="Rectangle 3"/>
            <p:cNvSpPr>
              <a:spLocks noChangeArrowheads="1"/>
            </p:cNvSpPr>
            <p:nvPr/>
          </p:nvSpPr>
          <p:spPr bwMode="auto">
            <a:xfrm>
              <a:off x="3944938" y="2719388"/>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a:t>Review</a:t>
              </a:r>
              <a:endParaRPr lang="en-GB"/>
            </a:p>
          </p:txBody>
        </p:sp>
        <p:sp>
          <p:nvSpPr>
            <p:cNvPr id="8197" name="Rectangle 4"/>
            <p:cNvSpPr>
              <a:spLocks noChangeArrowheads="1"/>
            </p:cNvSpPr>
            <p:nvPr/>
          </p:nvSpPr>
          <p:spPr bwMode="auto">
            <a:xfrm>
              <a:off x="4899025" y="3149600"/>
              <a:ext cx="1789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a:t>Testing and</a:t>
              </a:r>
            </a:p>
            <a:p>
              <a:pPr marL="0" lvl="1"/>
              <a:r>
                <a:rPr lang="en-ZA"/>
                <a:t>Planning of</a:t>
              </a:r>
            </a:p>
            <a:p>
              <a:pPr marL="0" lvl="1"/>
              <a:r>
                <a:rPr lang="en-ZA"/>
                <a:t>next iteration</a:t>
              </a:r>
              <a:endParaRPr lang="en-GB"/>
            </a:p>
          </p:txBody>
        </p:sp>
        <p:sp>
          <p:nvSpPr>
            <p:cNvPr id="8198" name="Rectangle 5"/>
            <p:cNvSpPr>
              <a:spLocks noChangeArrowheads="1"/>
            </p:cNvSpPr>
            <p:nvPr/>
          </p:nvSpPr>
          <p:spPr bwMode="auto">
            <a:xfrm>
              <a:off x="5121275" y="2052638"/>
              <a:ext cx="142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dirty="0"/>
                <a:t>Analysis</a:t>
              </a:r>
              <a:endParaRPr lang="en-GB" dirty="0"/>
            </a:p>
          </p:txBody>
        </p:sp>
        <p:sp>
          <p:nvSpPr>
            <p:cNvPr id="8199" name="Rectangle 6"/>
            <p:cNvSpPr>
              <a:spLocks noChangeArrowheads="1"/>
            </p:cNvSpPr>
            <p:nvPr/>
          </p:nvSpPr>
          <p:spPr bwMode="auto">
            <a:xfrm>
              <a:off x="6530975" y="2617788"/>
              <a:ext cx="18764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r>
                <a:rPr lang="en-ZA"/>
                <a:t>Design /</a:t>
              </a:r>
            </a:p>
            <a:p>
              <a:pPr marL="0" lvl="1"/>
              <a:r>
                <a:rPr lang="en-ZA"/>
                <a:t>implementation /</a:t>
              </a:r>
            </a:p>
            <a:p>
              <a:pPr marL="0" lvl="1"/>
              <a:r>
                <a:rPr lang="en-ZA"/>
                <a:t>prototype</a:t>
              </a:r>
            </a:p>
          </p:txBody>
        </p:sp>
        <p:sp>
          <p:nvSpPr>
            <p:cNvPr id="13" name="Circular Arrow 12"/>
            <p:cNvSpPr/>
            <p:nvPr/>
          </p:nvSpPr>
          <p:spPr bwMode="auto">
            <a:xfrm rot="20131896">
              <a:off x="5211763" y="1920875"/>
              <a:ext cx="1908175"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4" name="Circular Arrow 13"/>
            <p:cNvSpPr/>
            <p:nvPr/>
          </p:nvSpPr>
          <p:spPr bwMode="auto">
            <a:xfrm rot="6030227">
              <a:off x="5617369" y="2064544"/>
              <a:ext cx="1906588"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5" name="Circular Arrow 14"/>
            <p:cNvSpPr/>
            <p:nvPr/>
          </p:nvSpPr>
          <p:spPr bwMode="auto">
            <a:xfrm rot="10800000">
              <a:off x="4219575" y="2076450"/>
              <a:ext cx="1906588" cy="2078038"/>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6" name="Circular Arrow 15"/>
            <p:cNvSpPr/>
            <p:nvPr/>
          </p:nvSpPr>
          <p:spPr bwMode="auto">
            <a:xfrm rot="15836206">
              <a:off x="4140994" y="1907382"/>
              <a:ext cx="1906587"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grpSp>
      <p:sp>
        <p:nvSpPr>
          <p:cNvPr id="17" name="TextBox 16"/>
          <p:cNvSpPr txBox="1"/>
          <p:nvPr/>
        </p:nvSpPr>
        <p:spPr>
          <a:xfrm>
            <a:off x="278695" y="3349003"/>
            <a:ext cx="8357306" cy="1754326"/>
          </a:xfrm>
          <a:prstGeom prst="rect">
            <a:avLst/>
          </a:prstGeom>
          <a:noFill/>
        </p:spPr>
        <p:txBody>
          <a:bodyPr wrap="square">
            <a:spAutoFit/>
          </a:bodyPr>
          <a:lstStyle/>
          <a:p>
            <a:pPr>
              <a:defRPr/>
            </a:pPr>
            <a:r>
              <a:rPr lang="en-ZA" dirty="0"/>
              <a:t>Consider that you are embarking on a project that involves developing a </a:t>
            </a:r>
            <a:r>
              <a:rPr lang="en-ZA" dirty="0">
                <a:solidFill>
                  <a:schemeClr val="tx2">
                    <a:lumMod val="75000"/>
                  </a:schemeClr>
                </a:solidFill>
              </a:rPr>
              <a:t>face recognition system</a:t>
            </a:r>
            <a:r>
              <a:rPr lang="en-ZA" dirty="0"/>
              <a:t> for </a:t>
            </a:r>
            <a:r>
              <a:rPr lang="en-ZA" i="1" dirty="0"/>
              <a:t>The Hawks</a:t>
            </a:r>
            <a:r>
              <a:rPr lang="en-ZA" dirty="0"/>
              <a:t> *. The system is accessed via possibly (very low budget) workstation PCs, which are used to upload photos to a remote central computing site where the face recognition functions are run. The central computing site comprises a fast PC with one or more digital accelerator to do the main number crunching. </a:t>
            </a:r>
            <a:r>
              <a:rPr lang="en-ZA" sz="1200" dirty="0"/>
              <a:t>(to next slide..)</a:t>
            </a:r>
            <a:endParaRPr lang="en-GB" sz="1200" dirty="0"/>
          </a:p>
        </p:txBody>
      </p:sp>
      <p:sp>
        <p:nvSpPr>
          <p:cNvPr id="8205" name="Rectangle 17"/>
          <p:cNvSpPr>
            <a:spLocks noChangeArrowheads="1"/>
          </p:cNvSpPr>
          <p:nvPr/>
        </p:nvSpPr>
        <p:spPr bwMode="auto">
          <a:xfrm>
            <a:off x="223661" y="6078360"/>
            <a:ext cx="4028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sz="1200" dirty="0"/>
              <a:t>* The Hawks, officially called the ‘</a:t>
            </a:r>
            <a:r>
              <a:rPr lang="en-US" sz="1200" dirty="0"/>
              <a:t>Police's Directorate for Priority Crime Investigation’, is </a:t>
            </a:r>
            <a:r>
              <a:rPr lang="en-ZA" sz="1200" dirty="0"/>
              <a:t>the South African current take on the US’s version of the FBI.</a:t>
            </a:r>
            <a:endParaRPr lang="en-GB"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053" y="5059833"/>
            <a:ext cx="4572000" cy="1350961"/>
          </a:xfrm>
          <a:prstGeom prst="rect">
            <a:avLst/>
          </a:prstGeom>
        </p:spPr>
      </p:pic>
      <p:sp>
        <p:nvSpPr>
          <p:cNvPr id="7" name="TextBox 6"/>
          <p:cNvSpPr txBox="1"/>
          <p:nvPr/>
        </p:nvSpPr>
        <p:spPr>
          <a:xfrm>
            <a:off x="4498333" y="4854221"/>
            <a:ext cx="4217821" cy="276999"/>
          </a:xfrm>
          <a:prstGeom prst="rect">
            <a:avLst/>
          </a:prstGeom>
          <a:noFill/>
        </p:spPr>
        <p:txBody>
          <a:bodyPr wrap="none" rtlCol="0">
            <a:spAutoFit/>
          </a:bodyPr>
          <a:lstStyle/>
          <a:p>
            <a:r>
              <a:rPr lang="en-US" sz="1200" i="1" dirty="0"/>
              <a:t>Face detection (green boxes) followed by face identification</a:t>
            </a:r>
          </a:p>
        </p:txBody>
      </p:sp>
      <p:sp>
        <p:nvSpPr>
          <p:cNvPr id="19" name="TextBox 18"/>
          <p:cNvSpPr txBox="1"/>
          <p:nvPr/>
        </p:nvSpPr>
        <p:spPr>
          <a:xfrm>
            <a:off x="6170853" y="6649240"/>
            <a:ext cx="2698175" cy="253916"/>
          </a:xfrm>
          <a:prstGeom prst="rect">
            <a:avLst/>
          </a:prstGeom>
          <a:noFill/>
        </p:spPr>
        <p:txBody>
          <a:bodyPr wrap="none" rtlCol="0">
            <a:spAutoFit/>
          </a:bodyPr>
          <a:lstStyle/>
          <a:p>
            <a:r>
              <a:rPr lang="en-US" sz="1050" i="1" dirty="0"/>
              <a:t>Image source – Wikipedia open commons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HPES Design: Personnel and Division of Labour</a:t>
            </a:r>
          </a:p>
        </p:txBody>
      </p:sp>
      <p:sp>
        <p:nvSpPr>
          <p:cNvPr id="3" name="Content Placeholder 2"/>
          <p:cNvSpPr>
            <a:spLocks noGrp="1"/>
          </p:cNvSpPr>
          <p:nvPr>
            <p:ph idx="1"/>
          </p:nvPr>
        </p:nvSpPr>
        <p:spPr>
          <a:xfrm>
            <a:off x="586807" y="1456633"/>
            <a:ext cx="7982920" cy="5148469"/>
          </a:xfrm>
        </p:spPr>
        <p:txBody>
          <a:bodyPr>
            <a:normAutofit/>
          </a:bodyPr>
          <a:lstStyle/>
          <a:p>
            <a:pPr lvl="1"/>
            <a:r>
              <a:rPr lang="en-ZA" sz="1600" dirty="0">
                <a:solidFill>
                  <a:schemeClr val="bg1">
                    <a:lumMod val="50000"/>
                  </a:schemeClr>
                </a:solidFill>
              </a:rPr>
              <a:t>Application expects e.g. </a:t>
            </a:r>
          </a:p>
          <a:p>
            <a:pPr lvl="2"/>
            <a:r>
              <a:rPr lang="en-ZA" sz="1600" dirty="0">
                <a:solidFill>
                  <a:schemeClr val="bg1">
                    <a:lumMod val="50000"/>
                  </a:schemeClr>
                </a:solidFill>
              </a:rPr>
              <a:t>radar experts to advise on radar system design &amp; processing algorithms </a:t>
            </a:r>
          </a:p>
          <a:p>
            <a:pPr lvl="2"/>
            <a:r>
              <a:rPr lang="en-ZA" sz="1600" dirty="0">
                <a:solidFill>
                  <a:schemeClr val="bg1">
                    <a:lumMod val="50000"/>
                  </a:schemeClr>
                </a:solidFill>
              </a:rPr>
              <a:t>Medical system experts to design on standards, fault tolerance and safety requirements</a:t>
            </a:r>
          </a:p>
          <a:p>
            <a:pPr lvl="1"/>
            <a:r>
              <a:rPr lang="en-ZA" dirty="0"/>
              <a:t>Hardware specialists e.g.</a:t>
            </a:r>
          </a:p>
          <a:p>
            <a:pPr lvl="2"/>
            <a:r>
              <a:rPr lang="en-ZA" dirty="0"/>
              <a:t>Computer platform design experts</a:t>
            </a:r>
          </a:p>
          <a:p>
            <a:pPr lvl="2"/>
            <a:r>
              <a:rPr lang="en-ZA" dirty="0"/>
              <a:t>Radio Frequency (RF) experts for design of the RF hardware</a:t>
            </a:r>
          </a:p>
          <a:p>
            <a:pPr lvl="2"/>
            <a:r>
              <a:rPr lang="en-ZA" dirty="0"/>
              <a:t>Experts to design of power supplies to provide the power needed by the system</a:t>
            </a:r>
          </a:p>
        </p:txBody>
      </p:sp>
      <p:pic>
        <p:nvPicPr>
          <p:cNvPr id="4" name="L28-7">
            <a:hlinkClick r:id="" action="ppaction://media"/>
            <a:extLst>
              <a:ext uri="{FF2B5EF4-FFF2-40B4-BE49-F238E27FC236}">
                <a16:creationId xmlns:a16="http://schemas.microsoft.com/office/drawing/2014/main" id="{3E754C11-F098-4C4C-8FCC-AA59659558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0127" y="5926077"/>
            <a:ext cx="609600" cy="609600"/>
          </a:xfrm>
          <a:prstGeom prst="rect">
            <a:avLst/>
          </a:prstGeom>
        </p:spPr>
      </p:pic>
    </p:spTree>
    <p:extLst>
      <p:ext uri="{BB962C8B-B14F-4D97-AF65-F5344CB8AC3E}">
        <p14:creationId xmlns:p14="http://schemas.microsoft.com/office/powerpoint/2010/main" val="10808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err="1"/>
              <a:t>Todo</a:t>
            </a:r>
            <a:r>
              <a:rPr lang="en-ZA" dirty="0"/>
              <a:t> – group task</a:t>
            </a:r>
            <a:endParaRPr lang="en-GB" dirty="0"/>
          </a:p>
        </p:txBody>
      </p:sp>
      <p:sp>
        <p:nvSpPr>
          <p:cNvPr id="3" name="Content Placeholder 2"/>
          <p:cNvSpPr>
            <a:spLocks noGrp="1"/>
          </p:cNvSpPr>
          <p:nvPr>
            <p:ph idx="1"/>
          </p:nvPr>
        </p:nvSpPr>
        <p:spPr/>
        <p:txBody>
          <a:bodyPr/>
          <a:lstStyle/>
          <a:p>
            <a:pPr>
              <a:defRPr/>
            </a:pPr>
            <a:r>
              <a:rPr lang="en-ZA" dirty="0"/>
              <a:t>Form into groups to discussion:</a:t>
            </a:r>
          </a:p>
          <a:p>
            <a:pPr lvl="1">
              <a:defRPr/>
            </a:pPr>
            <a:r>
              <a:rPr lang="en-ZA" dirty="0"/>
              <a:t>How would the first step of the spiral model be carried out for the face recognition system</a:t>
            </a:r>
          </a:p>
          <a:p>
            <a:pPr lvl="1">
              <a:defRPr/>
            </a:pPr>
            <a:r>
              <a:rPr lang="en-ZA" dirty="0"/>
              <a:t>What are some of the risks to content with for the first thing to carry out</a:t>
            </a:r>
          </a:p>
          <a:p>
            <a:pPr lvl="1">
              <a:defRPr/>
            </a:pPr>
            <a:r>
              <a:rPr lang="en-ZA" dirty="0"/>
              <a:t>What would you do to test and analyse the results (if applicable)</a:t>
            </a:r>
          </a:p>
          <a:p>
            <a:pPr lvl="1">
              <a:defRPr/>
            </a:pPr>
            <a:r>
              <a:rPr lang="en-ZA" dirty="0"/>
              <a:t>What would the next cycle involve?</a:t>
            </a:r>
          </a:p>
          <a:p>
            <a:pPr lvl="1">
              <a:defRP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276577"/>
            <a:ext cx="1684866" cy="123556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589" y="6265333"/>
            <a:ext cx="1766830" cy="338554"/>
          </a:xfrm>
          <a:prstGeom prst="rect">
            <a:avLst/>
          </a:prstGeom>
          <a:noFill/>
        </p:spPr>
        <p:txBody>
          <a:bodyPr wrap="none" rtlCol="0">
            <a:spAutoFit/>
          </a:bodyPr>
          <a:lstStyle/>
          <a:p>
            <a:r>
              <a:rPr lang="en-US" sz="1600" i="1" dirty="0"/>
              <a:t>End of Slideshow</a:t>
            </a:r>
          </a:p>
        </p:txBody>
      </p:sp>
      <p:sp>
        <p:nvSpPr>
          <p:cNvPr id="3" name="Rectangle 2"/>
          <p:cNvSpPr/>
          <p:nvPr/>
        </p:nvSpPr>
        <p:spPr>
          <a:xfrm>
            <a:off x="1790173" y="2402891"/>
            <a:ext cx="5686173"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Questions?</a:t>
            </a:r>
          </a:p>
        </p:txBody>
      </p:sp>
    </p:spTree>
    <p:extLst>
      <p:ext uri="{BB962C8B-B14F-4D97-AF65-F5344CB8AC3E}">
        <p14:creationId xmlns:p14="http://schemas.microsoft.com/office/powerpoint/2010/main" val="2152067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89" y="3526966"/>
            <a:ext cx="8657594" cy="1754326"/>
          </a:xfrm>
          <a:prstGeom prst="rect">
            <a:avLst/>
          </a:prstGeom>
          <a:noFill/>
        </p:spPr>
        <p:txBody>
          <a:bodyPr wrap="square" rtlCol="0">
            <a:spAutoFit/>
          </a:bodyPr>
          <a:lstStyle/>
          <a:p>
            <a:r>
              <a:rPr lang="en-US" i="1" dirty="0"/>
              <a:t>Image sources:</a:t>
            </a:r>
          </a:p>
          <a:p>
            <a:r>
              <a:rPr lang="en-US" dirty="0"/>
              <a:t>Face identification image; crowd scene – Wikipedia open commons</a:t>
            </a:r>
          </a:p>
          <a:p>
            <a:r>
              <a:rPr lang="en-US" dirty="0"/>
              <a:t>Group task image – OpenClipart.org</a:t>
            </a:r>
          </a:p>
          <a:p>
            <a:r>
              <a:rPr lang="en-US" dirty="0"/>
              <a:t>Human thinking, man clicking - </a:t>
            </a:r>
            <a:r>
              <a:rPr lang="en-US" dirty="0" err="1"/>
              <a:t>Pixabay</a:t>
            </a:r>
            <a:endParaRPr lang="en-US" dirty="0"/>
          </a:p>
          <a:p>
            <a:r>
              <a:rPr lang="en-US" dirty="0"/>
              <a:t>Sunset – </a:t>
            </a:r>
            <a:r>
              <a:rPr lang="en-US" dirty="0" err="1"/>
              <a:t>flickr</a:t>
            </a:r>
            <a:r>
              <a:rPr lang="en-US" dirty="0"/>
              <a:t> open commons</a:t>
            </a:r>
          </a:p>
          <a:p>
            <a:r>
              <a:rPr lang="en-US" dirty="0"/>
              <a:t>Composite project success image – sources include </a:t>
            </a:r>
            <a:r>
              <a:rPr lang="en-US" dirty="0" err="1"/>
              <a:t>flickr</a:t>
            </a:r>
            <a:r>
              <a:rPr lang="en-US" dirty="0"/>
              <a:t> and openclipart.org</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HPES Design: Personnel and Division of Labour</a:t>
            </a:r>
          </a:p>
        </p:txBody>
      </p:sp>
      <p:sp>
        <p:nvSpPr>
          <p:cNvPr id="3" name="Content Placeholder 2"/>
          <p:cNvSpPr>
            <a:spLocks noGrp="1"/>
          </p:cNvSpPr>
          <p:nvPr>
            <p:ph idx="1"/>
          </p:nvPr>
        </p:nvSpPr>
        <p:spPr>
          <a:xfrm>
            <a:off x="586807" y="1456633"/>
            <a:ext cx="7982920" cy="5148469"/>
          </a:xfrm>
        </p:spPr>
        <p:txBody>
          <a:bodyPr>
            <a:normAutofit fontScale="92500" lnSpcReduction="10000"/>
          </a:bodyPr>
          <a:lstStyle/>
          <a:p>
            <a:pPr lvl="1"/>
            <a:r>
              <a:rPr lang="en-ZA" sz="1700" dirty="0">
                <a:solidFill>
                  <a:schemeClr val="bg1">
                    <a:lumMod val="50000"/>
                  </a:schemeClr>
                </a:solidFill>
              </a:rPr>
              <a:t>Application expects e.g. </a:t>
            </a:r>
          </a:p>
          <a:p>
            <a:pPr lvl="2"/>
            <a:r>
              <a:rPr lang="en-ZA" sz="1700" dirty="0">
                <a:solidFill>
                  <a:schemeClr val="bg1">
                    <a:lumMod val="50000"/>
                  </a:schemeClr>
                </a:solidFill>
              </a:rPr>
              <a:t>radar experts to advise on radar system design &amp; processing algorithms </a:t>
            </a:r>
          </a:p>
          <a:p>
            <a:pPr lvl="2"/>
            <a:r>
              <a:rPr lang="en-ZA" sz="1700" dirty="0">
                <a:solidFill>
                  <a:schemeClr val="bg1">
                    <a:lumMod val="50000"/>
                  </a:schemeClr>
                </a:solidFill>
              </a:rPr>
              <a:t>Medical system experts to design on standards, fault tolerance and safety requirements</a:t>
            </a:r>
          </a:p>
          <a:p>
            <a:pPr lvl="1"/>
            <a:r>
              <a:rPr lang="en-ZA" sz="1700" dirty="0">
                <a:solidFill>
                  <a:schemeClr val="bg1">
                    <a:lumMod val="50000"/>
                  </a:schemeClr>
                </a:solidFill>
              </a:rPr>
              <a:t>Hardware specialists e.g.</a:t>
            </a:r>
          </a:p>
          <a:p>
            <a:pPr lvl="2"/>
            <a:r>
              <a:rPr lang="en-ZA" sz="1700" dirty="0">
                <a:solidFill>
                  <a:schemeClr val="bg1">
                    <a:lumMod val="50000"/>
                  </a:schemeClr>
                </a:solidFill>
              </a:rPr>
              <a:t>Computer platform design experts</a:t>
            </a:r>
          </a:p>
          <a:p>
            <a:pPr lvl="2"/>
            <a:r>
              <a:rPr lang="en-ZA" sz="1700" dirty="0">
                <a:solidFill>
                  <a:schemeClr val="bg1">
                    <a:lumMod val="50000"/>
                  </a:schemeClr>
                </a:solidFill>
              </a:rPr>
              <a:t>Radio Frequency (RF) experts for design of the RF hardware</a:t>
            </a:r>
          </a:p>
          <a:p>
            <a:pPr lvl="2"/>
            <a:r>
              <a:rPr lang="en-ZA" sz="1700" dirty="0">
                <a:solidFill>
                  <a:schemeClr val="bg1">
                    <a:lumMod val="50000"/>
                  </a:schemeClr>
                </a:solidFill>
              </a:rPr>
              <a:t>Experts to design of power supplies to provide the power needed by the system</a:t>
            </a:r>
          </a:p>
          <a:p>
            <a:pPr lvl="1"/>
            <a:r>
              <a:rPr lang="en-ZA" dirty="0"/>
              <a:t>Software &amp; HDL specialists e.g.</a:t>
            </a:r>
          </a:p>
          <a:p>
            <a:pPr lvl="2"/>
            <a:r>
              <a:rPr lang="en-ZA" dirty="0"/>
              <a:t>Personnel experienced in high performance signal processing</a:t>
            </a:r>
          </a:p>
          <a:p>
            <a:r>
              <a:rPr lang="en-ZA" dirty="0"/>
              <a:t>And these individuals need to work effectively together on the system being constructed…</a:t>
            </a:r>
          </a:p>
        </p:txBody>
      </p:sp>
      <p:pic>
        <p:nvPicPr>
          <p:cNvPr id="4" name="L28-8">
            <a:hlinkClick r:id="" action="ppaction://media"/>
            <a:extLst>
              <a:ext uri="{FF2B5EF4-FFF2-40B4-BE49-F238E27FC236}">
                <a16:creationId xmlns:a16="http://schemas.microsoft.com/office/drawing/2014/main" id="{AA65E804-C572-4D66-B60F-FF037D5548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2393" y="5926077"/>
            <a:ext cx="609600" cy="609600"/>
          </a:xfrm>
          <a:prstGeom prst="rect">
            <a:avLst/>
          </a:prstGeom>
        </p:spPr>
      </p:pic>
    </p:spTree>
    <p:extLst>
      <p:ext uri="{BB962C8B-B14F-4D97-AF65-F5344CB8AC3E}">
        <p14:creationId xmlns:p14="http://schemas.microsoft.com/office/powerpoint/2010/main" val="7605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Roles for division of labour</a:t>
            </a:r>
          </a:p>
        </p:txBody>
      </p:sp>
      <p:sp>
        <p:nvSpPr>
          <p:cNvPr id="3" name="Content Placeholder 2"/>
          <p:cNvSpPr>
            <a:spLocks noGrp="1"/>
          </p:cNvSpPr>
          <p:nvPr>
            <p:ph idx="1"/>
          </p:nvPr>
        </p:nvSpPr>
        <p:spPr>
          <a:xfrm>
            <a:off x="729785" y="1595620"/>
            <a:ext cx="7697635" cy="4690880"/>
          </a:xfrm>
        </p:spPr>
        <p:txBody>
          <a:bodyPr>
            <a:normAutofit fontScale="85000" lnSpcReduction="20000"/>
          </a:bodyPr>
          <a:lstStyle/>
          <a:p>
            <a:r>
              <a:rPr lang="en-ZA" dirty="0"/>
              <a:t>Manager</a:t>
            </a:r>
          </a:p>
          <a:p>
            <a:r>
              <a:rPr lang="en-ZA" dirty="0"/>
              <a:t>Team leader</a:t>
            </a:r>
          </a:p>
          <a:p>
            <a:r>
              <a:rPr lang="en-ZA" dirty="0"/>
              <a:t>Hardware designer</a:t>
            </a:r>
          </a:p>
          <a:p>
            <a:r>
              <a:rPr lang="en-ZA" dirty="0"/>
              <a:t>Software designer</a:t>
            </a:r>
          </a:p>
          <a:p>
            <a:r>
              <a:rPr lang="en-ZA" dirty="0"/>
              <a:t>Implementer / Programmer</a:t>
            </a:r>
          </a:p>
          <a:p>
            <a:r>
              <a:rPr lang="en-ZA" dirty="0"/>
              <a:t>Engineering Technician</a:t>
            </a:r>
          </a:p>
          <a:p>
            <a:r>
              <a:rPr lang="en-ZA" dirty="0"/>
              <a:t>Test Designer, Test Analyst</a:t>
            </a:r>
          </a:p>
          <a:p>
            <a:r>
              <a:rPr lang="en-ZA" dirty="0"/>
              <a:t>Tester</a:t>
            </a:r>
          </a:p>
          <a:p>
            <a:r>
              <a:rPr lang="en-ZA" dirty="0"/>
              <a:t>Tool specialist</a:t>
            </a:r>
          </a:p>
          <a:p>
            <a:r>
              <a:rPr lang="en-ZA" dirty="0"/>
              <a:t>Documentation writer</a:t>
            </a:r>
          </a:p>
          <a:p>
            <a:r>
              <a:rPr lang="en-ZA" dirty="0"/>
              <a:t>Librarian</a:t>
            </a:r>
          </a:p>
        </p:txBody>
      </p:sp>
      <p:sp>
        <p:nvSpPr>
          <p:cNvPr id="4" name="Thought Bubble: Cloud 3">
            <a:extLst>
              <a:ext uri="{FF2B5EF4-FFF2-40B4-BE49-F238E27FC236}">
                <a16:creationId xmlns:a16="http://schemas.microsoft.com/office/drawing/2014/main" id="{29E5F057-E6EB-4E53-8D4B-A4EF608378DF}"/>
              </a:ext>
            </a:extLst>
          </p:cNvPr>
          <p:cNvSpPr/>
          <p:nvPr/>
        </p:nvSpPr>
        <p:spPr>
          <a:xfrm>
            <a:off x="5646655" y="5467546"/>
            <a:ext cx="3228391" cy="1101085"/>
          </a:xfrm>
          <a:prstGeom prst="cloudCallout">
            <a:avLst>
              <a:gd name="adj1" fmla="val 49781"/>
              <a:gd name="adj2" fmla="val 548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35A10E2A-BA88-4D02-BE8B-82B460E007F4}"/>
              </a:ext>
            </a:extLst>
          </p:cNvPr>
          <p:cNvSpPr/>
          <p:nvPr/>
        </p:nvSpPr>
        <p:spPr>
          <a:xfrm>
            <a:off x="5938931" y="5621587"/>
            <a:ext cx="2675468" cy="738664"/>
          </a:xfrm>
          <a:prstGeom prst="rect">
            <a:avLst/>
          </a:prstGeom>
        </p:spPr>
        <p:txBody>
          <a:bodyPr wrap="square">
            <a:spAutoFit/>
          </a:bodyPr>
          <a:lstStyle/>
          <a:p>
            <a:r>
              <a:rPr lang="en-ZA" sz="1400" dirty="0"/>
              <a:t>These are also some ideas for the roles you might give team members in the YODA project</a:t>
            </a:r>
          </a:p>
        </p:txBody>
      </p:sp>
      <p:pic>
        <p:nvPicPr>
          <p:cNvPr id="6" name="L28-9">
            <a:hlinkClick r:id="" action="ppaction://media"/>
            <a:extLst>
              <a:ext uri="{FF2B5EF4-FFF2-40B4-BE49-F238E27FC236}">
                <a16:creationId xmlns:a16="http://schemas.microsoft.com/office/drawing/2014/main" id="{A0079D0F-D406-4B5E-8E79-1058EE82DC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2620" y="4784195"/>
            <a:ext cx="609600" cy="609600"/>
          </a:xfrm>
          <a:prstGeom prst="rect">
            <a:avLst/>
          </a:prstGeom>
        </p:spPr>
      </p:pic>
    </p:spTree>
    <p:extLst>
      <p:ext uri="{BB962C8B-B14F-4D97-AF65-F5344CB8AC3E}">
        <p14:creationId xmlns:p14="http://schemas.microsoft.com/office/powerpoint/2010/main" val="210620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8103</TotalTime>
  <Words>6234</Words>
  <Application>Microsoft Office PowerPoint</Application>
  <PresentationFormat>On-screen Show (4:3)</PresentationFormat>
  <Paragraphs>605</Paragraphs>
  <Slides>72</Slides>
  <Notes>22</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72</vt:i4>
      </vt:variant>
    </vt:vector>
  </HeadingPairs>
  <TitlesOfParts>
    <vt:vector size="84" baseType="lpstr">
      <vt:lpstr>Arial</vt:lpstr>
      <vt:lpstr>Arial Black</vt:lpstr>
      <vt:lpstr>Calibri</vt:lpstr>
      <vt:lpstr>Century Gothic</vt:lpstr>
      <vt:lpstr>Century Schoolbook</vt:lpstr>
      <vt:lpstr>Courier New</vt:lpstr>
      <vt:lpstr>Open Sans</vt:lpstr>
      <vt:lpstr>Tahoma</vt:lpstr>
      <vt:lpstr>Times New Roman</vt:lpstr>
      <vt:lpstr>Wingdings</vt:lpstr>
      <vt:lpstr>Wingdings 2</vt:lpstr>
      <vt:lpstr>4084 Theme</vt:lpstr>
      <vt:lpstr>PowerPoint Presentation</vt:lpstr>
      <vt:lpstr>PowerPoint Presentation</vt:lpstr>
      <vt:lpstr>Lecture Overview</vt:lpstr>
      <vt:lpstr>HPEC System – where work is done</vt:lpstr>
      <vt:lpstr>HPES Design: Personnel and Division of Labour</vt:lpstr>
      <vt:lpstr>HPES Design: Personnel and Division of Labour</vt:lpstr>
      <vt:lpstr>HPES Design: Personnel and Division of Labour</vt:lpstr>
      <vt:lpstr>HPES Design: Personnel and Division of Labour</vt:lpstr>
      <vt:lpstr>Roles for division of labour</vt:lpstr>
      <vt:lpstr>HPES Management</vt:lpstr>
      <vt:lpstr>HPES Development Process</vt:lpstr>
      <vt:lpstr>HPES Process Model</vt:lpstr>
      <vt:lpstr>Spiral Model: the natural way</vt:lpstr>
      <vt:lpstr>Spiral model (Boehm, 1988)</vt:lpstr>
      <vt:lpstr>HPES System Objectives</vt:lpstr>
      <vt:lpstr>System level goals</vt:lpstr>
      <vt:lpstr>Goals of the Early Cycles</vt:lpstr>
      <vt:lpstr>Costing and Risk management</vt:lpstr>
      <vt:lpstr>Monitoring development progress &amp; productivity</vt:lpstr>
      <vt:lpstr>Monitoring progress</vt:lpstr>
      <vt:lpstr>Monitoring productivity/progress</vt:lpstr>
      <vt:lpstr>Hardware design progress</vt:lpstr>
      <vt:lpstr>Hardware progress</vt:lpstr>
      <vt:lpstr>Hardware progress</vt:lpstr>
      <vt:lpstr>Hardware progress</vt:lpstr>
      <vt:lpstr>Design Complexity Measures</vt:lpstr>
      <vt:lpstr>Cyclomatic Complexity</vt:lpstr>
      <vt:lpstr>McCabe’s Cyclomatic Complexity Metric</vt:lpstr>
      <vt:lpstr>Cyclomatic Complexity Metric</vt:lpstr>
      <vt:lpstr>Cyclomatic Complexity Metric – Example 1</vt:lpstr>
      <vt:lpstr>Cyclomatic Complexity Metric – Example 1</vt:lpstr>
      <vt:lpstr>Design Productivity Gap</vt:lpstr>
      <vt:lpstr>Software design progress</vt:lpstr>
      <vt:lpstr>Monitoring progress of software</vt:lpstr>
      <vt:lpstr>Difficulty of monitoring progress based on LOC</vt:lpstr>
      <vt:lpstr>Monitoring software progress</vt:lpstr>
      <vt:lpstr>Function Points (my preferred metric)</vt:lpstr>
      <vt:lpstr>Function Points</vt:lpstr>
      <vt:lpstr>Calculating a Function Point</vt:lpstr>
      <vt:lpstr>PowerPoint Presentation</vt:lpstr>
      <vt:lpstr>Function Point Example</vt:lpstr>
      <vt:lpstr>PowerPoint Presentation</vt:lpstr>
      <vt:lpstr>Function Point Example</vt:lpstr>
      <vt:lpstr>Functional Points Example (cont.)</vt:lpstr>
      <vt:lpstr>Future Productivity Measurement</vt:lpstr>
      <vt:lpstr>PowerPoint Presentation</vt:lpstr>
      <vt:lpstr>Functional Point Extensions</vt:lpstr>
      <vt:lpstr>Effort, Productivity and Progress</vt:lpstr>
      <vt:lpstr>Issues of Effort &amp; Productivity</vt:lpstr>
      <vt:lpstr>Expressive Power vs Developer Efficiency</vt:lpstr>
      <vt:lpstr>Mythical man month</vt:lpstr>
      <vt:lpstr>Documentation</vt:lpstr>
      <vt:lpstr>Processes and trends</vt:lpstr>
      <vt:lpstr>Doxygen</vt:lpstr>
      <vt:lpstr>Doxygen – code documentation tool</vt:lpstr>
      <vt:lpstr>Where to get Doxygen</vt:lpstr>
      <vt:lpstr>Using Doxygen</vt:lpstr>
      <vt:lpstr>How to use Doxygen</vt:lpstr>
      <vt:lpstr>How to use Doxygen</vt:lpstr>
      <vt:lpstr>Documenting code</vt:lpstr>
      <vt:lpstr>Doxygen formatting</vt:lpstr>
      <vt:lpstr>Doxygen list example</vt:lpstr>
      <vt:lpstr>Doxygen</vt:lpstr>
      <vt:lpstr>PowerPoint Presentation</vt:lpstr>
      <vt:lpstr>Common causes of failure</vt:lpstr>
      <vt:lpstr>Common causes of failure</vt:lpstr>
      <vt:lpstr>Most common cause of success??</vt:lpstr>
      <vt:lpstr>Class Activity on Development Process</vt:lpstr>
      <vt:lpstr>Reflections – short activity</vt:lpstr>
      <vt:lpstr>Todo – group task</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C to HDL automatic conversion</dc:subject>
  <dc:creator>Simon Winberg</dc:creator>
  <cp:lastModifiedBy>Simon Winberg</cp:lastModifiedBy>
  <cp:revision>576</cp:revision>
  <dcterms:created xsi:type="dcterms:W3CDTF">2009-02-10T02:25:54Z</dcterms:created>
  <dcterms:modified xsi:type="dcterms:W3CDTF">2023-05-09T15:14:25Z</dcterms:modified>
  <cp:category>Lectures</cp:category>
</cp:coreProperties>
</file>