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notesMasterIdLst>
    <p:notesMasterId r:id="rId38"/>
  </p:notesMasterIdLst>
  <p:sldIdLst>
    <p:sldId id="430" r:id="rId2"/>
    <p:sldId id="383" r:id="rId3"/>
    <p:sldId id="474" r:id="rId4"/>
    <p:sldId id="477" r:id="rId5"/>
    <p:sldId id="478" r:id="rId6"/>
    <p:sldId id="479" r:id="rId7"/>
    <p:sldId id="480" r:id="rId8"/>
    <p:sldId id="481" r:id="rId9"/>
    <p:sldId id="475" r:id="rId10"/>
    <p:sldId id="483" r:id="rId11"/>
    <p:sldId id="484" r:id="rId12"/>
    <p:sldId id="482" r:id="rId13"/>
    <p:sldId id="485" r:id="rId14"/>
    <p:sldId id="486" r:id="rId15"/>
    <p:sldId id="487" r:id="rId16"/>
    <p:sldId id="488" r:id="rId17"/>
    <p:sldId id="473" r:id="rId18"/>
    <p:sldId id="384" r:id="rId19"/>
    <p:sldId id="424" r:id="rId20"/>
    <p:sldId id="425" r:id="rId21"/>
    <p:sldId id="426" r:id="rId22"/>
    <p:sldId id="432" r:id="rId23"/>
    <p:sldId id="433" r:id="rId24"/>
    <p:sldId id="434" r:id="rId25"/>
    <p:sldId id="435" r:id="rId26"/>
    <p:sldId id="436" r:id="rId27"/>
    <p:sldId id="437" r:id="rId28"/>
    <p:sldId id="439" r:id="rId29"/>
    <p:sldId id="438" r:id="rId30"/>
    <p:sldId id="440" r:id="rId31"/>
    <p:sldId id="467" r:id="rId32"/>
    <p:sldId id="441" r:id="rId33"/>
    <p:sldId id="442" r:id="rId34"/>
    <p:sldId id="472" r:id="rId35"/>
    <p:sldId id="420" r:id="rId36"/>
    <p:sldId id="470" r:id="rId3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8757"/>
    <a:srgbClr val="FFFF99"/>
    <a:srgbClr val="FF6600"/>
    <a:srgbClr val="0066FF"/>
    <a:srgbClr val="1C1C1C"/>
    <a:srgbClr val="CCECFF"/>
    <a:srgbClr val="0000FF"/>
    <a:srgbClr val="1008B8"/>
    <a:srgbClr val="CCFFFF"/>
    <a:srgbClr val="D9FF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57" autoAdjust="0"/>
    <p:restoredTop sz="94703" autoAdjust="0"/>
  </p:normalViewPr>
  <p:slideViewPr>
    <p:cSldViewPr snapToGrid="0">
      <p:cViewPr varScale="1">
        <p:scale>
          <a:sx n="75" d="100"/>
          <a:sy n="75" d="100"/>
        </p:scale>
        <p:origin x="1037" y="48"/>
      </p:cViewPr>
      <p:guideLst>
        <p:guide orient="horz" pos="2160"/>
        <p:guide pos="2880"/>
      </p:guideLst>
    </p:cSldViewPr>
  </p:slideViewPr>
  <p:outlineViewPr>
    <p:cViewPr>
      <p:scale>
        <a:sx n="33" d="100"/>
        <a:sy n="33" d="100"/>
      </p:scale>
      <p:origin x="0" y="173"/>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0F3465A-0DD1-402D-B81F-4176D818DCB1}" type="datetimeFigureOut">
              <a:rPr lang="en-US"/>
              <a:pPr>
                <a:defRPr/>
              </a:pPr>
              <a:t>5/1/2023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1C551BA-1CC4-4099-9E12-9438D4EF993B}" type="slidenum">
              <a:rPr lang="en-US"/>
              <a:pPr>
                <a:defRPr/>
              </a:pPr>
              <a:t>‹#›</a:t>
            </a:fld>
            <a:endParaRPr lang="en-US"/>
          </a:p>
        </p:txBody>
      </p:sp>
    </p:spTree>
    <p:extLst>
      <p:ext uri="{BB962C8B-B14F-4D97-AF65-F5344CB8AC3E}">
        <p14:creationId xmlns:p14="http://schemas.microsoft.com/office/powerpoint/2010/main" val="2437310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5CE98C-24CF-4151-8932-628FB9F01F9B}" type="slidenum">
              <a:rPr lang="en-US" smtClean="0"/>
              <a:pPr/>
              <a:t>1</a:t>
            </a:fld>
            <a:endParaRPr lang="en-US"/>
          </a:p>
        </p:txBody>
      </p:sp>
    </p:spTree>
    <p:extLst>
      <p:ext uri="{BB962C8B-B14F-4D97-AF65-F5344CB8AC3E}">
        <p14:creationId xmlns:p14="http://schemas.microsoft.com/office/powerpoint/2010/main" val="3369845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0AE34E-0793-41F5-ACC9-2D4F114B77F5}" type="slidenum">
              <a:rPr lang="en-US" smtClean="0"/>
              <a:pPr/>
              <a:t>2</a:t>
            </a:fld>
            <a:endParaRPr lang="en-US"/>
          </a:p>
        </p:txBody>
      </p:sp>
    </p:spTree>
    <p:extLst>
      <p:ext uri="{BB962C8B-B14F-4D97-AF65-F5344CB8AC3E}">
        <p14:creationId xmlns:p14="http://schemas.microsoft.com/office/powerpoint/2010/main" val="1040670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A1C551BA-1CC4-4099-9E12-9438D4EF993B}" type="slidenum">
              <a:rPr lang="en-US" smtClean="0"/>
              <a:pPr>
                <a:defRPr/>
              </a:pPr>
              <a:t>24</a:t>
            </a:fld>
            <a:endParaRPr lang="en-US"/>
          </a:p>
        </p:txBody>
      </p:sp>
    </p:spTree>
    <p:extLst>
      <p:ext uri="{BB962C8B-B14F-4D97-AF65-F5344CB8AC3E}">
        <p14:creationId xmlns:p14="http://schemas.microsoft.com/office/powerpoint/2010/main" val="643606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0812D3F-95A7-4499-B705-ECAAD4DE9728}" type="slidenum">
              <a:rPr lang="en-US" smtClean="0"/>
              <a:pPr/>
              <a:t>35</a:t>
            </a:fld>
            <a:endParaRPr lang="en-US"/>
          </a:p>
        </p:txBody>
      </p:sp>
    </p:spTree>
    <p:extLst>
      <p:ext uri="{BB962C8B-B14F-4D97-AF65-F5344CB8AC3E}">
        <p14:creationId xmlns:p14="http://schemas.microsoft.com/office/powerpoint/2010/main" val="2258968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2F0D8A37-C3A8-49EE-8EAA-4A6F0130AB16}"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D105C730-1DB4-471D-B19D-B94542C3D89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936A608F-5873-4E37-9C1F-3E753349BA0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dirty="0"/>
              <a:t>Click to edit Master title style</a:t>
            </a:r>
          </a:p>
        </p:txBody>
      </p:sp>
      <p:sp>
        <p:nvSpPr>
          <p:cNvPr id="3" name="Content Placeholder 2"/>
          <p:cNvSpPr>
            <a:spLocks noGrp="1"/>
          </p:cNvSpPr>
          <p:nvPr>
            <p:ph idx="1"/>
          </p:nvPr>
        </p:nvSpPr>
        <p:spPr/>
        <p:txBody>
          <a:bodyPr/>
          <a:lstStyle>
            <a:lvl2pPr>
              <a:defRPr>
                <a:solidFill>
                  <a:srgbClr val="126249"/>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100D2CE3-A1CB-45EE-BBFD-C19D2EBB4F92}"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BECE1F6A-29EA-4FAB-A19C-8B1CDE10AD7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dirty="0"/>
              <a:t>Click to edit Master title style</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F4254D2E-986A-4C1A-A47C-E2A14B82BA0E}"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dirty="0"/>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0D9E4611-D595-4CFF-929E-41B69296D0A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dirty="0"/>
              <a:t>Click to edit Master title style</a:t>
            </a:r>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4EBABD55-8A6B-4D6D-A6AC-501F5BFC5A7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CA857910-A8A5-4259-8927-FB742B01615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1CCA689A-F721-4693-AD5A-7026F57F9643}"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88E6C528-BBE6-4108-A022-D17289AB5C0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creativecommons.org/licenses/by-sa/4.0/" TargetMode="External"/><Relationship Id="rId5" Type="http://schemas.openxmlformats.org/officeDocument/2006/relationships/image" Target="../media/image4.gif"/><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opencores.org/projects/generic_fifos" TargetMode="External"/><Relationship Id="rId2" Type="http://schemas.openxmlformats.org/officeDocument/2006/relationships/hyperlink" Target="https://www.fpga4student.com/2017/01/verilog-code-for-fifo-memory.html"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pngtree.com/" TargetMode="External"/><Relationship Id="rId2" Type="http://schemas.openxmlformats.org/officeDocument/2006/relationships/image" Target="../media/image12.jpg"/><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en.wikipedia.org/wiki/Wishbone_(computer_bu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en.wikipedia.org/wiki/Wishbone_(computer_bus)" TargetMode="External"/><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hyperlink" Target="https://opencores.org/forum,Cores,0,608"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hyperlink" Target="https://pngtree.com/" TargetMode="External"/><Relationship Id="rId2" Type="http://schemas.openxmlformats.org/officeDocument/2006/relationships/hyperlink" Target="http://pixabay.com/" TargetMode="Externa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hyperlink" Target="https://commons.wikimedia.org/wiki/Category:Images"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edaplayground.com/x/4eSi"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www.edaplayground.com/x/4eSi"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www.edaplayground.com/x/4eSi"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www.edaplayground.com/x/64Vt"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www.edaplayground.com/x/5d3t"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lamp&#10;&#10;Description automatically generated">
            <a:extLst>
              <a:ext uri="{FF2B5EF4-FFF2-40B4-BE49-F238E27FC236}">
                <a16:creationId xmlns:a16="http://schemas.microsoft.com/office/drawing/2014/main" id="{7504BECF-731B-40BB-BF4E-A48FA96D1C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984975">
            <a:off x="1027553" y="4694897"/>
            <a:ext cx="883025" cy="1678210"/>
          </a:xfrm>
          <a:prstGeom prst="rect">
            <a:avLst/>
          </a:prstGeom>
        </p:spPr>
      </p:pic>
      <p:sp>
        <p:nvSpPr>
          <p:cNvPr id="3074" name="Rectangle 8"/>
          <p:cNvSpPr>
            <a:spLocks noChangeArrowheads="1"/>
          </p:cNvSpPr>
          <p:nvPr/>
        </p:nvSpPr>
        <p:spPr bwMode="auto">
          <a:xfrm>
            <a:off x="1558925" y="1816853"/>
            <a:ext cx="6775450" cy="1814513"/>
          </a:xfrm>
          <a:prstGeom prst="rect">
            <a:avLst/>
          </a:prstGeom>
          <a:blipFill dpi="0" rotWithShape="1">
            <a:blip r:embed="rId4" cstate="print">
              <a:alphaModFix amt="28000"/>
            </a:blip>
            <a:srcRect/>
            <a:tile tx="0" ty="0" sx="100000" sy="100000" flip="none" algn="tl"/>
          </a:blipFill>
          <a:ln w="9525" algn="ctr">
            <a:noFill/>
            <a:round/>
            <a:headEnd/>
            <a:tailEnd/>
          </a:ln>
        </p:spPr>
        <p:txBody>
          <a:bodyPr/>
          <a:lstStyle/>
          <a:p>
            <a:endParaRPr lang="en-US"/>
          </a:p>
        </p:txBody>
      </p:sp>
      <p:sp>
        <p:nvSpPr>
          <p:cNvPr id="5" name="Subtitle 4"/>
          <p:cNvSpPr>
            <a:spLocks noGrp="1"/>
          </p:cNvSpPr>
          <p:nvPr>
            <p:ph type="subTitle" sz="quarter" idx="4294967295"/>
          </p:nvPr>
        </p:nvSpPr>
        <p:spPr>
          <a:xfrm>
            <a:off x="413311" y="3679191"/>
            <a:ext cx="8359775" cy="1752600"/>
          </a:xfrm>
        </p:spPr>
        <p:txBody>
          <a:bodyPr>
            <a:normAutofit/>
          </a:bodyPr>
          <a:lstStyle/>
          <a:p>
            <a:pPr algn="ctr" eaLnBrk="1" hangingPunct="1">
              <a:buFont typeface="Wingdings" pitchFamily="2" charset="2"/>
              <a:buNone/>
              <a:defRPr/>
            </a:pPr>
            <a:r>
              <a:rPr lang="en-ZA" sz="3600" dirty="0">
                <a:solidFill>
                  <a:srgbClr val="FF6600"/>
                </a:solidFill>
              </a:rPr>
              <a:t>Lecture 22</a:t>
            </a:r>
          </a:p>
          <a:p>
            <a:pPr algn="ctr">
              <a:buNone/>
              <a:defRPr/>
            </a:pPr>
            <a:r>
              <a:rPr lang="en-ZA" dirty="0">
                <a:solidFill>
                  <a:srgbClr val="FF6600"/>
                </a:solidFill>
              </a:rPr>
              <a:t>Memories Controllers (part 2), On-chip Interfacing Standards, Wishbone</a:t>
            </a:r>
            <a:endParaRPr lang="en-US" dirty="0">
              <a:solidFill>
                <a:srgbClr val="FF6600"/>
              </a:solidFill>
            </a:endParaRPr>
          </a:p>
        </p:txBody>
      </p:sp>
      <p:sp>
        <p:nvSpPr>
          <p:cNvPr id="3076" name="Rectangle 9"/>
          <p:cNvSpPr>
            <a:spLocks noChangeArrowheads="1"/>
          </p:cNvSpPr>
          <p:nvPr/>
        </p:nvSpPr>
        <p:spPr bwMode="auto">
          <a:xfrm>
            <a:off x="1755684" y="5415691"/>
            <a:ext cx="5832475" cy="914400"/>
          </a:xfrm>
          <a:prstGeom prst="rect">
            <a:avLst/>
          </a:prstGeom>
          <a:noFill/>
          <a:ln w="9525" algn="ctr">
            <a:noFill/>
            <a:round/>
            <a:headEnd/>
            <a:tailEnd/>
          </a:ln>
        </p:spPr>
        <p:txBody>
          <a:bodyPr/>
          <a:lstStyle/>
          <a:p>
            <a:pPr algn="ctr"/>
            <a:r>
              <a:rPr lang="en-ZA" sz="2400" dirty="0"/>
              <a:t>Lecturer:</a:t>
            </a:r>
          </a:p>
          <a:p>
            <a:pPr algn="ctr"/>
            <a:r>
              <a:rPr lang="en-ZA" sz="2400" dirty="0"/>
              <a:t>Simon Winberg</a:t>
            </a:r>
            <a:endParaRPr lang="en-US" sz="2400" dirty="0"/>
          </a:p>
        </p:txBody>
      </p:sp>
      <p:sp>
        <p:nvSpPr>
          <p:cNvPr id="9" name="Rectangle 8"/>
          <p:cNvSpPr/>
          <p:nvPr/>
        </p:nvSpPr>
        <p:spPr>
          <a:xfrm>
            <a:off x="1542698" y="1960035"/>
            <a:ext cx="6790256" cy="1569660"/>
          </a:xfrm>
          <a:prstGeom prst="rect">
            <a:avLst/>
          </a:prstGeom>
          <a:noFill/>
        </p:spPr>
        <p:txBody>
          <a:bodyPr wrap="none">
            <a:spAutoFit/>
          </a:bodyPr>
          <a:lstStyle/>
          <a:p>
            <a:pPr algn="ctr">
              <a:defRPr/>
            </a:pPr>
            <a:r>
              <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High Performance</a:t>
            </a:r>
          </a:p>
          <a:p>
            <a:pPr algn="ctr">
              <a:defRPr/>
            </a:pPr>
            <a:r>
              <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Embedded Systems</a:t>
            </a:r>
          </a:p>
        </p:txBody>
      </p:sp>
      <p:sp>
        <p:nvSpPr>
          <p:cNvPr id="11" name="Rectangle 10"/>
          <p:cNvSpPr/>
          <p:nvPr/>
        </p:nvSpPr>
        <p:spPr>
          <a:xfrm>
            <a:off x="2617520" y="361295"/>
            <a:ext cx="4418196"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EEE4120F</a:t>
            </a:r>
          </a:p>
        </p:txBody>
      </p:sp>
      <p:pic>
        <p:nvPicPr>
          <p:cNvPr id="3081" name="Picture 9" descr="C:\Users\swinberg\Documents\ACTIVE\EEE4084F\Common\Images\uctlogo_sm.gif"/>
          <p:cNvPicPr>
            <a:picLocks noChangeAspect="1" noChangeArrowheads="1"/>
          </p:cNvPicPr>
          <p:nvPr/>
        </p:nvPicPr>
        <p:blipFill>
          <a:blip r:embed="rId5" cstate="print"/>
          <a:srcRect/>
          <a:stretch>
            <a:fillRect/>
          </a:stretch>
        </p:blipFill>
        <p:spPr bwMode="auto">
          <a:xfrm>
            <a:off x="7390022" y="228577"/>
            <a:ext cx="1465263" cy="1495165"/>
          </a:xfrm>
          <a:prstGeom prst="rect">
            <a:avLst/>
          </a:prstGeom>
          <a:noFill/>
        </p:spPr>
      </p:pic>
      <p:pic>
        <p:nvPicPr>
          <p:cNvPr id="12" name="Picture 3" descr="C:\Users\swinberg\Documents\ACTIVE\EEE4084F\Common\Images_open\CC-SA.pn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1830" y="6364681"/>
            <a:ext cx="776741" cy="27362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1013488" y="6466892"/>
            <a:ext cx="4572000" cy="230832"/>
          </a:xfrm>
          <a:prstGeom prst="rect">
            <a:avLst/>
          </a:prstGeom>
        </p:spPr>
        <p:txBody>
          <a:bodyPr>
            <a:spAutoFit/>
          </a:bodyPr>
          <a:lstStyle/>
          <a:p>
            <a:r>
              <a:rPr lang="en-ZA" sz="900" dirty="0"/>
              <a:t>Attribution-</a:t>
            </a:r>
            <a:r>
              <a:rPr lang="en-ZA" sz="900" dirty="0" err="1"/>
              <a:t>ShareAlike</a:t>
            </a:r>
            <a:r>
              <a:rPr lang="en-ZA" sz="900" dirty="0"/>
              <a:t> 4.0 International (CC BY-SA 4.0)</a:t>
            </a:r>
          </a:p>
        </p:txBody>
      </p:sp>
      <p:pic>
        <p:nvPicPr>
          <p:cNvPr id="14" name="Picture 9">
            <a:extLst>
              <a:ext uri="{FF2B5EF4-FFF2-40B4-BE49-F238E27FC236}">
                <a16:creationId xmlns:a16="http://schemas.microsoft.com/office/drawing/2014/main" id="{40BCFBD4-14B8-43F2-9503-68C3B28CF1EC}"/>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bwMode="auto">
          <a:xfrm>
            <a:off x="491624" y="336844"/>
            <a:ext cx="1436688" cy="1416734"/>
          </a:xfrm>
          <a:prstGeom prst="rect">
            <a:avLst/>
          </a:prstGeom>
          <a:noFill/>
          <a:ln w="9525">
            <a:noFill/>
            <a:miter lim="800000"/>
            <a:headEnd/>
            <a:tailEnd/>
          </a:ln>
        </p:spPr>
      </p:pic>
      <p:sp>
        <p:nvSpPr>
          <p:cNvPr id="8" name="Rectangle 7">
            <a:extLst>
              <a:ext uri="{FF2B5EF4-FFF2-40B4-BE49-F238E27FC236}">
                <a16:creationId xmlns:a16="http://schemas.microsoft.com/office/drawing/2014/main" id="{E4C2A201-D5D6-4BC8-AC4F-D8771C12760D}"/>
              </a:ext>
            </a:extLst>
          </p:cNvPr>
          <p:cNvSpPr/>
          <p:nvPr/>
        </p:nvSpPr>
        <p:spPr>
          <a:xfrm rot="2820636">
            <a:off x="1162209" y="5664596"/>
            <a:ext cx="1269899" cy="400110"/>
          </a:xfrm>
          <a:prstGeom prst="rect">
            <a:avLst/>
          </a:prstGeom>
        </p:spPr>
        <p:txBody>
          <a:bodyPr wrap="none">
            <a:spAutoFit/>
          </a:bodyPr>
          <a:lstStyle/>
          <a:p>
            <a:r>
              <a:rPr lang="en-ZA" sz="2000" dirty="0">
                <a:solidFill>
                  <a:schemeClr val="tx1">
                    <a:lumMod val="65000"/>
                    <a:lumOff val="35000"/>
                  </a:schemeClr>
                </a:solidFill>
              </a:rPr>
              <a:t>wishbone</a:t>
            </a:r>
          </a:p>
        </p:txBody>
      </p:sp>
      <p:grpSp>
        <p:nvGrpSpPr>
          <p:cNvPr id="10" name="Group 9">
            <a:extLst>
              <a:ext uri="{FF2B5EF4-FFF2-40B4-BE49-F238E27FC236}">
                <a16:creationId xmlns:a16="http://schemas.microsoft.com/office/drawing/2014/main" id="{D18930B3-065B-4FED-9ECA-14D1AD633D10}"/>
              </a:ext>
            </a:extLst>
          </p:cNvPr>
          <p:cNvGrpSpPr/>
          <p:nvPr/>
        </p:nvGrpSpPr>
        <p:grpSpPr>
          <a:xfrm>
            <a:off x="6649631" y="5441416"/>
            <a:ext cx="1692948" cy="1113749"/>
            <a:chOff x="6367885" y="5263788"/>
            <a:chExt cx="2040862" cy="1342633"/>
          </a:xfrm>
        </p:grpSpPr>
        <p:pic>
          <p:nvPicPr>
            <p:cNvPr id="17" name="Picture 16">
              <a:extLst>
                <a:ext uri="{FF2B5EF4-FFF2-40B4-BE49-F238E27FC236}">
                  <a16:creationId xmlns:a16="http://schemas.microsoft.com/office/drawing/2014/main" id="{E3BA8E9A-659B-4D52-99C0-B8129B0944E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367885" y="5263788"/>
              <a:ext cx="2040862" cy="1342633"/>
            </a:xfrm>
            <a:prstGeom prst="rect">
              <a:avLst/>
            </a:prstGeom>
          </p:spPr>
        </p:pic>
        <p:pic>
          <p:nvPicPr>
            <p:cNvPr id="18" name="Picture 17">
              <a:extLst>
                <a:ext uri="{FF2B5EF4-FFF2-40B4-BE49-F238E27FC236}">
                  <a16:creationId xmlns:a16="http://schemas.microsoft.com/office/drawing/2014/main" id="{FC8B0E96-B6B5-4EEC-8F12-E730AD749C1F}"/>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546976" y="5515279"/>
              <a:ext cx="1722071" cy="844087"/>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3E1856-4BB8-4056-8F94-4F47AE591686}"/>
              </a:ext>
            </a:extLst>
          </p:cNvPr>
          <p:cNvSpPr>
            <a:spLocks noGrp="1"/>
          </p:cNvSpPr>
          <p:nvPr>
            <p:ph type="title"/>
          </p:nvPr>
        </p:nvSpPr>
        <p:spPr/>
        <p:txBody>
          <a:bodyPr>
            <a:normAutofit fontScale="90000"/>
          </a:bodyPr>
          <a:lstStyle/>
          <a:p>
            <a:r>
              <a:rPr lang="en-ZA" dirty="0"/>
              <a:t>FIFOs and LIFOs</a:t>
            </a:r>
          </a:p>
        </p:txBody>
      </p:sp>
      <p:sp>
        <p:nvSpPr>
          <p:cNvPr id="5" name="Content Placeholder 4">
            <a:extLst>
              <a:ext uri="{FF2B5EF4-FFF2-40B4-BE49-F238E27FC236}">
                <a16:creationId xmlns:a16="http://schemas.microsoft.com/office/drawing/2014/main" id="{B3D1FA7E-0F95-4520-9247-10D88AEE3727}"/>
              </a:ext>
            </a:extLst>
          </p:cNvPr>
          <p:cNvSpPr>
            <a:spLocks noGrp="1"/>
          </p:cNvSpPr>
          <p:nvPr>
            <p:ph idx="1"/>
          </p:nvPr>
        </p:nvSpPr>
        <p:spPr/>
        <p:txBody>
          <a:bodyPr/>
          <a:lstStyle/>
          <a:p>
            <a:r>
              <a:rPr lang="en-ZA" dirty="0"/>
              <a:t>First In First Out (FIFO)</a:t>
            </a:r>
          </a:p>
          <a:p>
            <a:pPr lvl="1"/>
            <a:r>
              <a:rPr lang="en-ZA" dirty="0"/>
              <a:t>These are useful for I/O buffering, e.g. for streaming data from serial</a:t>
            </a:r>
          </a:p>
          <a:p>
            <a:r>
              <a:rPr lang="en-ZA" dirty="0"/>
              <a:t>Last In First Out (LIFO) or stack</a:t>
            </a:r>
          </a:p>
          <a:p>
            <a:pPr lvl="1"/>
            <a:r>
              <a:rPr lang="en-ZA" dirty="0"/>
              <a:t>A stack can be used similarly to how it is used in software, or to sequences operations (e.g. reverse polish calculator).</a:t>
            </a:r>
          </a:p>
        </p:txBody>
      </p:sp>
    </p:spTree>
    <p:extLst>
      <p:ext uri="{BB962C8B-B14F-4D97-AF65-F5344CB8AC3E}">
        <p14:creationId xmlns:p14="http://schemas.microsoft.com/office/powerpoint/2010/main" val="245326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B1859-CA1F-43F0-AD73-96D629C8606E}"/>
              </a:ext>
            </a:extLst>
          </p:cNvPr>
          <p:cNvSpPr>
            <a:spLocks noGrp="1"/>
          </p:cNvSpPr>
          <p:nvPr>
            <p:ph type="title"/>
          </p:nvPr>
        </p:nvSpPr>
        <p:spPr/>
        <p:txBody>
          <a:bodyPr>
            <a:normAutofit fontScale="90000"/>
          </a:bodyPr>
          <a:lstStyle/>
          <a:p>
            <a:r>
              <a:rPr lang="en-ZA" dirty="0"/>
              <a:t>FIFO Verilog Interface</a:t>
            </a:r>
          </a:p>
        </p:txBody>
      </p:sp>
      <p:sp>
        <p:nvSpPr>
          <p:cNvPr id="4" name="Rectangle 3">
            <a:extLst>
              <a:ext uri="{FF2B5EF4-FFF2-40B4-BE49-F238E27FC236}">
                <a16:creationId xmlns:a16="http://schemas.microsoft.com/office/drawing/2014/main" id="{E260FFB8-B528-4ADB-B245-33D9E6685FF9}"/>
              </a:ext>
            </a:extLst>
          </p:cNvPr>
          <p:cNvSpPr/>
          <p:nvPr/>
        </p:nvSpPr>
        <p:spPr>
          <a:xfrm>
            <a:off x="2592748" y="1581814"/>
            <a:ext cx="2505987" cy="21797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5" name="Group 4">
            <a:extLst>
              <a:ext uri="{FF2B5EF4-FFF2-40B4-BE49-F238E27FC236}">
                <a16:creationId xmlns:a16="http://schemas.microsoft.com/office/drawing/2014/main" id="{B7F8A20B-2724-4988-88AB-014B81E24238}"/>
              </a:ext>
            </a:extLst>
          </p:cNvPr>
          <p:cNvGrpSpPr/>
          <p:nvPr/>
        </p:nvGrpSpPr>
        <p:grpSpPr>
          <a:xfrm>
            <a:off x="522100" y="1529141"/>
            <a:ext cx="2070648" cy="369332"/>
            <a:chOff x="1014075" y="4153890"/>
            <a:chExt cx="2070648" cy="369332"/>
          </a:xfrm>
        </p:grpSpPr>
        <p:cxnSp>
          <p:nvCxnSpPr>
            <p:cNvPr id="6" name="Straight Arrow Connector 5">
              <a:extLst>
                <a:ext uri="{FF2B5EF4-FFF2-40B4-BE49-F238E27FC236}">
                  <a16:creationId xmlns:a16="http://schemas.microsoft.com/office/drawing/2014/main" id="{55C61093-031E-4E7D-AA25-499DFE009D54}"/>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779566DB-DE26-4E35-A49A-4905FBA8A72A}"/>
                </a:ext>
              </a:extLst>
            </p:cNvPr>
            <p:cNvSpPr/>
            <p:nvPr/>
          </p:nvSpPr>
          <p:spPr>
            <a:xfrm>
              <a:off x="1014075" y="4153890"/>
              <a:ext cx="1002535" cy="369332"/>
            </a:xfrm>
            <a:prstGeom prst="rect">
              <a:avLst/>
            </a:prstGeom>
          </p:spPr>
          <p:txBody>
            <a:bodyPr wrap="square">
              <a:spAutoFit/>
            </a:bodyPr>
            <a:lstStyle/>
            <a:p>
              <a:pPr algn="r"/>
              <a:r>
                <a:rPr lang="en-ZA" dirty="0" err="1"/>
                <a:t>clk</a:t>
              </a:r>
              <a:endParaRPr lang="en-ZA" dirty="0"/>
            </a:p>
          </p:txBody>
        </p:sp>
      </p:grpSp>
      <p:sp>
        <p:nvSpPr>
          <p:cNvPr id="8" name="Rectangle 7">
            <a:extLst>
              <a:ext uri="{FF2B5EF4-FFF2-40B4-BE49-F238E27FC236}">
                <a16:creationId xmlns:a16="http://schemas.microsoft.com/office/drawing/2014/main" id="{72E3AFE5-7361-42AC-BD99-F388B9A916B3}"/>
              </a:ext>
            </a:extLst>
          </p:cNvPr>
          <p:cNvSpPr/>
          <p:nvPr/>
        </p:nvSpPr>
        <p:spPr>
          <a:xfrm>
            <a:off x="3062309" y="2260274"/>
            <a:ext cx="1582486" cy="646331"/>
          </a:xfrm>
          <a:prstGeom prst="rect">
            <a:avLst/>
          </a:prstGeom>
        </p:spPr>
        <p:txBody>
          <a:bodyPr wrap="none">
            <a:spAutoFit/>
          </a:bodyPr>
          <a:lstStyle/>
          <a:p>
            <a:pPr algn="ctr"/>
            <a:r>
              <a:rPr lang="en-ZA" dirty="0"/>
              <a:t>Synchronized</a:t>
            </a:r>
          </a:p>
          <a:p>
            <a:pPr algn="ctr"/>
            <a:r>
              <a:rPr lang="en-ZA" dirty="0"/>
              <a:t>FIFO</a:t>
            </a:r>
          </a:p>
        </p:txBody>
      </p:sp>
      <p:grpSp>
        <p:nvGrpSpPr>
          <p:cNvPr id="9" name="Group 8">
            <a:extLst>
              <a:ext uri="{FF2B5EF4-FFF2-40B4-BE49-F238E27FC236}">
                <a16:creationId xmlns:a16="http://schemas.microsoft.com/office/drawing/2014/main" id="{D676BBE1-36D5-4068-9A76-FB1562848879}"/>
              </a:ext>
            </a:extLst>
          </p:cNvPr>
          <p:cNvGrpSpPr/>
          <p:nvPr/>
        </p:nvGrpSpPr>
        <p:grpSpPr>
          <a:xfrm>
            <a:off x="5098868" y="1765880"/>
            <a:ext cx="2079443" cy="369332"/>
            <a:chOff x="2082188" y="4192390"/>
            <a:chExt cx="2079443" cy="369332"/>
          </a:xfrm>
        </p:grpSpPr>
        <p:cxnSp>
          <p:nvCxnSpPr>
            <p:cNvPr id="10" name="Straight Arrow Connector 9">
              <a:extLst>
                <a:ext uri="{FF2B5EF4-FFF2-40B4-BE49-F238E27FC236}">
                  <a16:creationId xmlns:a16="http://schemas.microsoft.com/office/drawing/2014/main" id="{854CE8AE-8A7C-443D-8C2F-0DAF3CF86190}"/>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8BC2C09C-731D-4C1A-AB0F-98FCD23AF682}"/>
                </a:ext>
              </a:extLst>
            </p:cNvPr>
            <p:cNvSpPr/>
            <p:nvPr/>
          </p:nvSpPr>
          <p:spPr>
            <a:xfrm>
              <a:off x="2723623" y="4192390"/>
              <a:ext cx="1438008" cy="369332"/>
            </a:xfrm>
            <a:prstGeom prst="rect">
              <a:avLst/>
            </a:prstGeom>
          </p:spPr>
          <p:txBody>
            <a:bodyPr wrap="square">
              <a:spAutoFit/>
            </a:bodyPr>
            <a:lstStyle/>
            <a:p>
              <a:pPr algn="r"/>
              <a:r>
                <a:rPr lang="en-ZA" dirty="0" err="1"/>
                <a:t>data_out</a:t>
              </a:r>
              <a:endParaRPr lang="en-ZA" dirty="0"/>
            </a:p>
          </p:txBody>
        </p:sp>
      </p:grpSp>
      <p:grpSp>
        <p:nvGrpSpPr>
          <p:cNvPr id="12" name="Group 11">
            <a:extLst>
              <a:ext uri="{FF2B5EF4-FFF2-40B4-BE49-F238E27FC236}">
                <a16:creationId xmlns:a16="http://schemas.microsoft.com/office/drawing/2014/main" id="{2D94D30A-8B62-479F-B2F8-55C828BF6CF9}"/>
              </a:ext>
            </a:extLst>
          </p:cNvPr>
          <p:cNvGrpSpPr/>
          <p:nvPr/>
        </p:nvGrpSpPr>
        <p:grpSpPr>
          <a:xfrm>
            <a:off x="522100" y="2207698"/>
            <a:ext cx="2070648" cy="369332"/>
            <a:chOff x="1014075" y="4191990"/>
            <a:chExt cx="2070648" cy="369332"/>
          </a:xfrm>
        </p:grpSpPr>
        <p:cxnSp>
          <p:nvCxnSpPr>
            <p:cNvPr id="13" name="Straight Arrow Connector 12">
              <a:extLst>
                <a:ext uri="{FF2B5EF4-FFF2-40B4-BE49-F238E27FC236}">
                  <a16:creationId xmlns:a16="http://schemas.microsoft.com/office/drawing/2014/main" id="{AD17BB51-7110-428D-BB93-07AA5851A661}"/>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7ADCFF23-AED6-42B9-A9BA-ACA32185FED8}"/>
                </a:ext>
              </a:extLst>
            </p:cNvPr>
            <p:cNvSpPr/>
            <p:nvPr/>
          </p:nvSpPr>
          <p:spPr>
            <a:xfrm>
              <a:off x="1014075" y="4191990"/>
              <a:ext cx="1002535" cy="369332"/>
            </a:xfrm>
            <a:prstGeom prst="rect">
              <a:avLst/>
            </a:prstGeom>
          </p:spPr>
          <p:txBody>
            <a:bodyPr wrap="square">
              <a:spAutoFit/>
            </a:bodyPr>
            <a:lstStyle/>
            <a:p>
              <a:pPr algn="r"/>
              <a:r>
                <a:rPr lang="en-ZA" dirty="0"/>
                <a:t>cs</a:t>
              </a:r>
            </a:p>
          </p:txBody>
        </p:sp>
      </p:grpSp>
      <p:sp>
        <p:nvSpPr>
          <p:cNvPr id="21" name="Rectangle 20">
            <a:extLst>
              <a:ext uri="{FF2B5EF4-FFF2-40B4-BE49-F238E27FC236}">
                <a16:creationId xmlns:a16="http://schemas.microsoft.com/office/drawing/2014/main" id="{8A50934D-B42C-4C35-A96D-41FCB2C95D4C}"/>
              </a:ext>
            </a:extLst>
          </p:cNvPr>
          <p:cNvSpPr/>
          <p:nvPr/>
        </p:nvSpPr>
        <p:spPr>
          <a:xfrm>
            <a:off x="1920507" y="3312565"/>
            <a:ext cx="248786" cy="369332"/>
          </a:xfrm>
          <a:prstGeom prst="rect">
            <a:avLst/>
          </a:prstGeom>
        </p:spPr>
        <p:txBody>
          <a:bodyPr wrap="none">
            <a:spAutoFit/>
          </a:bodyPr>
          <a:lstStyle/>
          <a:p>
            <a:r>
              <a:rPr lang="en-ZA" dirty="0"/>
              <a:t>/</a:t>
            </a:r>
          </a:p>
        </p:txBody>
      </p:sp>
      <p:sp>
        <p:nvSpPr>
          <p:cNvPr id="34" name="Rectangle 33">
            <a:extLst>
              <a:ext uri="{FF2B5EF4-FFF2-40B4-BE49-F238E27FC236}">
                <a16:creationId xmlns:a16="http://schemas.microsoft.com/office/drawing/2014/main" id="{34DA6596-9916-4990-84E8-F3C0B8B6A1B0}"/>
              </a:ext>
            </a:extLst>
          </p:cNvPr>
          <p:cNvSpPr/>
          <p:nvPr/>
        </p:nvSpPr>
        <p:spPr>
          <a:xfrm>
            <a:off x="5231146" y="4084784"/>
            <a:ext cx="3643347" cy="2123658"/>
          </a:xfrm>
          <a:prstGeom prst="rect">
            <a:avLst/>
          </a:prstGeom>
        </p:spPr>
        <p:txBody>
          <a:bodyPr wrap="square">
            <a:spAutoFit/>
          </a:bodyPr>
          <a:lstStyle/>
          <a:p>
            <a:r>
              <a:rPr lang="en-ZA" sz="1200" dirty="0">
                <a:latin typeface="Courier New" panose="02070309020205020404" pitchFamily="49" charset="0"/>
                <a:cs typeface="Courier New" panose="02070309020205020404" pitchFamily="49" charset="0"/>
              </a:rPr>
              <a:t>module </a:t>
            </a:r>
            <a:r>
              <a:rPr lang="en-ZA" sz="1200" dirty="0" err="1">
                <a:latin typeface="Courier New" panose="02070309020205020404" pitchFamily="49" charset="0"/>
                <a:cs typeface="Courier New" panose="02070309020205020404" pitchFamily="49" charset="0"/>
              </a:rPr>
              <a:t>sfifo</a:t>
            </a:r>
            <a:r>
              <a:rPr lang="en-ZA" sz="1200" dirty="0">
                <a:latin typeface="Courier New" panose="02070309020205020404" pitchFamily="49" charset="0"/>
                <a:cs typeface="Courier New" panose="02070309020205020404" pitchFamily="49" charset="0"/>
              </a:rPr>
              <a:t> (</a:t>
            </a:r>
          </a:p>
          <a:p>
            <a:r>
              <a:rPr lang="en-ZA" sz="1200" dirty="0">
                <a:latin typeface="Courier New" panose="02070309020205020404" pitchFamily="49" charset="0"/>
                <a:cs typeface="Courier New" panose="02070309020205020404" pitchFamily="49" charset="0"/>
              </a:rPr>
              <a:t>  </a:t>
            </a:r>
            <a:r>
              <a:rPr lang="en-ZA" sz="1200" dirty="0" err="1">
                <a:latin typeface="Courier New" panose="02070309020205020404" pitchFamily="49" charset="0"/>
                <a:cs typeface="Courier New" panose="02070309020205020404" pitchFamily="49" charset="0"/>
              </a:rPr>
              <a:t>clk</a:t>
            </a:r>
            <a:r>
              <a:rPr lang="en-ZA" sz="1200" dirty="0">
                <a:latin typeface="Courier New" panose="02070309020205020404" pitchFamily="49" charset="0"/>
                <a:cs typeface="Courier New" panose="02070309020205020404" pitchFamily="49" charset="0"/>
              </a:rPr>
              <a:t>      , // Clock input</a:t>
            </a:r>
          </a:p>
          <a:p>
            <a:r>
              <a:rPr lang="en-ZA" sz="1200" dirty="0">
                <a:latin typeface="Courier New" panose="02070309020205020404" pitchFamily="49" charset="0"/>
                <a:cs typeface="Courier New" panose="02070309020205020404" pitchFamily="49" charset="0"/>
              </a:rPr>
              <a:t>  reset    , // high reset</a:t>
            </a:r>
          </a:p>
          <a:p>
            <a:r>
              <a:rPr lang="en-ZA" sz="1200" dirty="0">
                <a:latin typeface="Courier New" panose="02070309020205020404" pitchFamily="49" charset="0"/>
                <a:cs typeface="Courier New" panose="02070309020205020404" pitchFamily="49" charset="0"/>
              </a:rPr>
              <a:t>  cs       , // chip select</a:t>
            </a:r>
          </a:p>
          <a:p>
            <a:r>
              <a:rPr lang="en-ZA" sz="1200" dirty="0">
                <a:latin typeface="Courier New" panose="02070309020205020404" pitchFamily="49" charset="0"/>
                <a:cs typeface="Courier New" panose="02070309020205020404" pitchFamily="49" charset="0"/>
              </a:rPr>
              <a:t>  </a:t>
            </a:r>
            <a:r>
              <a:rPr lang="en-ZA" sz="1200" dirty="0" err="1">
                <a:latin typeface="Courier New" panose="02070309020205020404" pitchFamily="49" charset="0"/>
                <a:cs typeface="Courier New" panose="02070309020205020404" pitchFamily="49" charset="0"/>
              </a:rPr>
              <a:t>rd_en</a:t>
            </a:r>
            <a:r>
              <a:rPr lang="en-ZA" sz="1200" dirty="0">
                <a:latin typeface="Courier New" panose="02070309020205020404" pitchFamily="49" charset="0"/>
                <a:cs typeface="Courier New" panose="02070309020205020404" pitchFamily="49" charset="0"/>
              </a:rPr>
              <a:t>    , // read enable</a:t>
            </a:r>
          </a:p>
          <a:p>
            <a:r>
              <a:rPr lang="en-ZA" sz="1200" dirty="0">
                <a:latin typeface="Courier New" panose="02070309020205020404" pitchFamily="49" charset="0"/>
                <a:cs typeface="Courier New" panose="02070309020205020404" pitchFamily="49" charset="0"/>
              </a:rPr>
              <a:t>  </a:t>
            </a:r>
            <a:r>
              <a:rPr lang="en-ZA" sz="1200" dirty="0" err="1">
                <a:latin typeface="Courier New" panose="02070309020205020404" pitchFamily="49" charset="0"/>
                <a:cs typeface="Courier New" panose="02070309020205020404" pitchFamily="49" charset="0"/>
              </a:rPr>
              <a:t>wr_en</a:t>
            </a:r>
            <a:r>
              <a:rPr lang="en-ZA" sz="1200" dirty="0">
                <a:latin typeface="Courier New" panose="02070309020205020404" pitchFamily="49" charset="0"/>
                <a:cs typeface="Courier New" panose="02070309020205020404" pitchFamily="49" charset="0"/>
              </a:rPr>
              <a:t>    , // write enable</a:t>
            </a:r>
          </a:p>
          <a:p>
            <a:r>
              <a:rPr lang="en-ZA" sz="1200" dirty="0">
                <a:latin typeface="Courier New" panose="02070309020205020404" pitchFamily="49" charset="0"/>
                <a:cs typeface="Courier New" panose="02070309020205020404" pitchFamily="49" charset="0"/>
              </a:rPr>
              <a:t>  </a:t>
            </a:r>
            <a:r>
              <a:rPr lang="en-ZA" sz="1200" dirty="0" err="1">
                <a:latin typeface="Courier New" panose="02070309020205020404" pitchFamily="49" charset="0"/>
                <a:cs typeface="Courier New" panose="02070309020205020404" pitchFamily="49" charset="0"/>
              </a:rPr>
              <a:t>data_in</a:t>
            </a:r>
            <a:r>
              <a:rPr lang="en-ZA" sz="1200" dirty="0">
                <a:latin typeface="Courier New" panose="02070309020205020404" pitchFamily="49" charset="0"/>
                <a:cs typeface="Courier New" panose="02070309020205020404" pitchFamily="49" charset="0"/>
              </a:rPr>
              <a:t>  , // data input</a:t>
            </a:r>
          </a:p>
          <a:p>
            <a:r>
              <a:rPr lang="en-ZA" sz="1200" dirty="0">
                <a:latin typeface="Courier New" panose="02070309020205020404" pitchFamily="49" charset="0"/>
                <a:cs typeface="Courier New" panose="02070309020205020404" pitchFamily="49" charset="0"/>
              </a:rPr>
              <a:t>  </a:t>
            </a:r>
            <a:r>
              <a:rPr lang="en-ZA" sz="1200" dirty="0" err="1">
                <a:latin typeface="Courier New" panose="02070309020205020404" pitchFamily="49" charset="0"/>
                <a:cs typeface="Courier New" panose="02070309020205020404" pitchFamily="49" charset="0"/>
              </a:rPr>
              <a:t>data_out</a:t>
            </a:r>
            <a:r>
              <a:rPr lang="en-ZA" sz="1200" dirty="0">
                <a:latin typeface="Courier New" panose="02070309020205020404" pitchFamily="49" charset="0"/>
                <a:cs typeface="Courier New" panose="02070309020205020404" pitchFamily="49" charset="0"/>
              </a:rPr>
              <a:t> , // data output</a:t>
            </a:r>
          </a:p>
          <a:p>
            <a:r>
              <a:rPr lang="en-ZA" sz="1200" dirty="0">
                <a:latin typeface="Courier New" panose="02070309020205020404" pitchFamily="49" charset="0"/>
                <a:cs typeface="Courier New" panose="02070309020205020404" pitchFamily="49" charset="0"/>
              </a:rPr>
              <a:t>  empty    , // FIFO empty</a:t>
            </a:r>
          </a:p>
          <a:p>
            <a:r>
              <a:rPr lang="en-ZA" sz="1200" dirty="0">
                <a:latin typeface="Courier New" panose="02070309020205020404" pitchFamily="49" charset="0"/>
                <a:cs typeface="Courier New" panose="02070309020205020404" pitchFamily="49" charset="0"/>
              </a:rPr>
              <a:t>  full       // FIFO full</a:t>
            </a:r>
          </a:p>
          <a:p>
            <a:r>
              <a:rPr lang="en-ZA" sz="1200" dirty="0">
                <a:latin typeface="Courier New" panose="02070309020205020404" pitchFamily="49" charset="0"/>
                <a:cs typeface="Courier New" panose="02070309020205020404" pitchFamily="49" charset="0"/>
              </a:rPr>
              <a:t>);</a:t>
            </a:r>
          </a:p>
        </p:txBody>
      </p:sp>
      <p:grpSp>
        <p:nvGrpSpPr>
          <p:cNvPr id="35" name="Group 34">
            <a:extLst>
              <a:ext uri="{FF2B5EF4-FFF2-40B4-BE49-F238E27FC236}">
                <a16:creationId xmlns:a16="http://schemas.microsoft.com/office/drawing/2014/main" id="{56BD3D0B-83D9-4F7B-B4D2-E3FFB5490682}"/>
              </a:ext>
            </a:extLst>
          </p:cNvPr>
          <p:cNvGrpSpPr/>
          <p:nvPr/>
        </p:nvGrpSpPr>
        <p:grpSpPr>
          <a:xfrm>
            <a:off x="536163" y="1869696"/>
            <a:ext cx="2056585" cy="369332"/>
            <a:chOff x="1028138" y="4191990"/>
            <a:chExt cx="2056585" cy="369332"/>
          </a:xfrm>
        </p:grpSpPr>
        <p:cxnSp>
          <p:nvCxnSpPr>
            <p:cNvPr id="36" name="Straight Arrow Connector 35">
              <a:extLst>
                <a:ext uri="{FF2B5EF4-FFF2-40B4-BE49-F238E27FC236}">
                  <a16:creationId xmlns:a16="http://schemas.microsoft.com/office/drawing/2014/main" id="{226348A0-FE4C-4E3B-B8A0-1C4901C169E4}"/>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0EB4E4F6-566E-4D65-897B-43AC88A1D878}"/>
                </a:ext>
              </a:extLst>
            </p:cNvPr>
            <p:cNvSpPr/>
            <p:nvPr/>
          </p:nvSpPr>
          <p:spPr>
            <a:xfrm>
              <a:off x="1028138" y="4191990"/>
              <a:ext cx="988472" cy="369332"/>
            </a:xfrm>
            <a:prstGeom prst="rect">
              <a:avLst/>
            </a:prstGeom>
          </p:spPr>
          <p:txBody>
            <a:bodyPr wrap="square">
              <a:spAutoFit/>
            </a:bodyPr>
            <a:lstStyle/>
            <a:p>
              <a:pPr algn="r"/>
              <a:r>
                <a:rPr lang="en-ZA" dirty="0"/>
                <a:t>reset</a:t>
              </a:r>
            </a:p>
          </p:txBody>
        </p:sp>
      </p:grpSp>
      <p:grpSp>
        <p:nvGrpSpPr>
          <p:cNvPr id="38" name="Group 37">
            <a:extLst>
              <a:ext uri="{FF2B5EF4-FFF2-40B4-BE49-F238E27FC236}">
                <a16:creationId xmlns:a16="http://schemas.microsoft.com/office/drawing/2014/main" id="{30D7CB89-AF5A-4710-9E92-81552573E1ED}"/>
              </a:ext>
            </a:extLst>
          </p:cNvPr>
          <p:cNvGrpSpPr/>
          <p:nvPr/>
        </p:nvGrpSpPr>
        <p:grpSpPr>
          <a:xfrm>
            <a:off x="452387" y="2525369"/>
            <a:ext cx="2140361" cy="369332"/>
            <a:chOff x="944362" y="4191990"/>
            <a:chExt cx="2140361" cy="369332"/>
          </a:xfrm>
        </p:grpSpPr>
        <p:cxnSp>
          <p:nvCxnSpPr>
            <p:cNvPr id="39" name="Straight Arrow Connector 38">
              <a:extLst>
                <a:ext uri="{FF2B5EF4-FFF2-40B4-BE49-F238E27FC236}">
                  <a16:creationId xmlns:a16="http://schemas.microsoft.com/office/drawing/2014/main" id="{FC961850-B49F-49E3-B496-5088E19AE6F8}"/>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B456EDA5-A1B8-45B3-8056-746B713E0CE7}"/>
                </a:ext>
              </a:extLst>
            </p:cNvPr>
            <p:cNvSpPr/>
            <p:nvPr/>
          </p:nvSpPr>
          <p:spPr>
            <a:xfrm>
              <a:off x="944362" y="4191990"/>
              <a:ext cx="1072248" cy="369332"/>
            </a:xfrm>
            <a:prstGeom prst="rect">
              <a:avLst/>
            </a:prstGeom>
          </p:spPr>
          <p:txBody>
            <a:bodyPr wrap="square">
              <a:spAutoFit/>
            </a:bodyPr>
            <a:lstStyle/>
            <a:p>
              <a:pPr algn="r"/>
              <a:r>
                <a:rPr lang="en-ZA" dirty="0" err="1"/>
                <a:t>rd_en</a:t>
              </a:r>
              <a:endParaRPr lang="en-ZA" dirty="0"/>
            </a:p>
          </p:txBody>
        </p:sp>
      </p:grpSp>
      <p:grpSp>
        <p:nvGrpSpPr>
          <p:cNvPr id="42" name="Group 41">
            <a:extLst>
              <a:ext uri="{FF2B5EF4-FFF2-40B4-BE49-F238E27FC236}">
                <a16:creationId xmlns:a16="http://schemas.microsoft.com/office/drawing/2014/main" id="{BA6FC720-F35D-4864-B754-61B616F5B74A}"/>
              </a:ext>
            </a:extLst>
          </p:cNvPr>
          <p:cNvGrpSpPr/>
          <p:nvPr/>
        </p:nvGrpSpPr>
        <p:grpSpPr>
          <a:xfrm>
            <a:off x="567892" y="2881191"/>
            <a:ext cx="2024856" cy="369332"/>
            <a:chOff x="1059867" y="4191990"/>
            <a:chExt cx="2024856" cy="369332"/>
          </a:xfrm>
        </p:grpSpPr>
        <p:cxnSp>
          <p:nvCxnSpPr>
            <p:cNvPr id="43" name="Straight Arrow Connector 42">
              <a:extLst>
                <a:ext uri="{FF2B5EF4-FFF2-40B4-BE49-F238E27FC236}">
                  <a16:creationId xmlns:a16="http://schemas.microsoft.com/office/drawing/2014/main" id="{6F5834F9-6490-4DCD-BD08-E87F1915AE0C}"/>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1EE302CF-F79E-45F9-A19B-8DC78157925C}"/>
                </a:ext>
              </a:extLst>
            </p:cNvPr>
            <p:cNvSpPr/>
            <p:nvPr/>
          </p:nvSpPr>
          <p:spPr>
            <a:xfrm>
              <a:off x="1059867" y="4191990"/>
              <a:ext cx="956743" cy="369332"/>
            </a:xfrm>
            <a:prstGeom prst="rect">
              <a:avLst/>
            </a:prstGeom>
          </p:spPr>
          <p:txBody>
            <a:bodyPr wrap="square">
              <a:spAutoFit/>
            </a:bodyPr>
            <a:lstStyle/>
            <a:p>
              <a:pPr algn="r"/>
              <a:r>
                <a:rPr lang="en-ZA" dirty="0" err="1"/>
                <a:t>wr_en</a:t>
              </a:r>
              <a:endParaRPr lang="en-ZA" dirty="0"/>
            </a:p>
          </p:txBody>
        </p:sp>
      </p:grpSp>
      <p:grpSp>
        <p:nvGrpSpPr>
          <p:cNvPr id="45" name="Group 44">
            <a:extLst>
              <a:ext uri="{FF2B5EF4-FFF2-40B4-BE49-F238E27FC236}">
                <a16:creationId xmlns:a16="http://schemas.microsoft.com/office/drawing/2014/main" id="{8B766701-534B-4E23-95E6-AAF8CC06E477}"/>
              </a:ext>
            </a:extLst>
          </p:cNvPr>
          <p:cNvGrpSpPr/>
          <p:nvPr/>
        </p:nvGrpSpPr>
        <p:grpSpPr>
          <a:xfrm>
            <a:off x="452386" y="3245934"/>
            <a:ext cx="2140362" cy="369332"/>
            <a:chOff x="944361" y="4153890"/>
            <a:chExt cx="2140362" cy="369332"/>
          </a:xfrm>
        </p:grpSpPr>
        <p:cxnSp>
          <p:nvCxnSpPr>
            <p:cNvPr id="46" name="Straight Arrow Connector 45">
              <a:extLst>
                <a:ext uri="{FF2B5EF4-FFF2-40B4-BE49-F238E27FC236}">
                  <a16:creationId xmlns:a16="http://schemas.microsoft.com/office/drawing/2014/main" id="{4EFD6BF4-8111-4658-979A-E6CB67567E6C}"/>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E1E8EA3B-1768-4F1C-A266-E33F5D39F420}"/>
                </a:ext>
              </a:extLst>
            </p:cNvPr>
            <p:cNvSpPr/>
            <p:nvPr/>
          </p:nvSpPr>
          <p:spPr>
            <a:xfrm>
              <a:off x="944361" y="4153890"/>
              <a:ext cx="1072249" cy="369332"/>
            </a:xfrm>
            <a:prstGeom prst="rect">
              <a:avLst/>
            </a:prstGeom>
          </p:spPr>
          <p:txBody>
            <a:bodyPr wrap="square">
              <a:spAutoFit/>
            </a:bodyPr>
            <a:lstStyle/>
            <a:p>
              <a:pPr algn="r"/>
              <a:r>
                <a:rPr lang="en-ZA" dirty="0" err="1"/>
                <a:t>data_in</a:t>
              </a:r>
              <a:endParaRPr lang="en-ZA" dirty="0"/>
            </a:p>
          </p:txBody>
        </p:sp>
      </p:grpSp>
      <p:grpSp>
        <p:nvGrpSpPr>
          <p:cNvPr id="48" name="Group 47">
            <a:extLst>
              <a:ext uri="{FF2B5EF4-FFF2-40B4-BE49-F238E27FC236}">
                <a16:creationId xmlns:a16="http://schemas.microsoft.com/office/drawing/2014/main" id="{322D7791-F127-469F-B05C-2C580450FF68}"/>
              </a:ext>
            </a:extLst>
          </p:cNvPr>
          <p:cNvGrpSpPr/>
          <p:nvPr/>
        </p:nvGrpSpPr>
        <p:grpSpPr>
          <a:xfrm>
            <a:off x="5098868" y="2127426"/>
            <a:ext cx="2440277" cy="369332"/>
            <a:chOff x="2082188" y="4192390"/>
            <a:chExt cx="2440277" cy="369332"/>
          </a:xfrm>
        </p:grpSpPr>
        <p:cxnSp>
          <p:nvCxnSpPr>
            <p:cNvPr id="49" name="Straight Arrow Connector 48">
              <a:extLst>
                <a:ext uri="{FF2B5EF4-FFF2-40B4-BE49-F238E27FC236}">
                  <a16:creationId xmlns:a16="http://schemas.microsoft.com/office/drawing/2014/main" id="{F1019210-FBC3-4ACD-9149-1431A300F281}"/>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FE96A2E9-3860-4FFA-965C-AB059A8C744F}"/>
                </a:ext>
              </a:extLst>
            </p:cNvPr>
            <p:cNvSpPr/>
            <p:nvPr/>
          </p:nvSpPr>
          <p:spPr>
            <a:xfrm>
              <a:off x="3084457" y="4192390"/>
              <a:ext cx="1438008" cy="369332"/>
            </a:xfrm>
            <a:prstGeom prst="rect">
              <a:avLst/>
            </a:prstGeom>
          </p:spPr>
          <p:txBody>
            <a:bodyPr wrap="square">
              <a:spAutoFit/>
            </a:bodyPr>
            <a:lstStyle/>
            <a:p>
              <a:r>
                <a:rPr lang="en-ZA" dirty="0"/>
                <a:t>empty</a:t>
              </a:r>
            </a:p>
          </p:txBody>
        </p:sp>
      </p:grpSp>
      <p:grpSp>
        <p:nvGrpSpPr>
          <p:cNvPr id="51" name="Group 50">
            <a:extLst>
              <a:ext uri="{FF2B5EF4-FFF2-40B4-BE49-F238E27FC236}">
                <a16:creationId xmlns:a16="http://schemas.microsoft.com/office/drawing/2014/main" id="{68BE5AEA-50E4-44DC-B645-11E27A86A66F}"/>
              </a:ext>
            </a:extLst>
          </p:cNvPr>
          <p:cNvGrpSpPr/>
          <p:nvPr/>
        </p:nvGrpSpPr>
        <p:grpSpPr>
          <a:xfrm>
            <a:off x="5098868" y="2490426"/>
            <a:ext cx="2440410" cy="369332"/>
            <a:chOff x="2082188" y="4209952"/>
            <a:chExt cx="2440410" cy="369332"/>
          </a:xfrm>
        </p:grpSpPr>
        <p:cxnSp>
          <p:nvCxnSpPr>
            <p:cNvPr id="52" name="Straight Arrow Connector 51">
              <a:extLst>
                <a:ext uri="{FF2B5EF4-FFF2-40B4-BE49-F238E27FC236}">
                  <a16:creationId xmlns:a16="http://schemas.microsoft.com/office/drawing/2014/main" id="{7AAE6933-DD69-4E06-BEFE-79192AC2A3CE}"/>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BC161A15-29D9-42EA-A9AA-F8546D6E7794}"/>
                </a:ext>
              </a:extLst>
            </p:cNvPr>
            <p:cNvSpPr/>
            <p:nvPr/>
          </p:nvSpPr>
          <p:spPr>
            <a:xfrm>
              <a:off x="3084590" y="4209952"/>
              <a:ext cx="1438008" cy="369332"/>
            </a:xfrm>
            <a:prstGeom prst="rect">
              <a:avLst/>
            </a:prstGeom>
          </p:spPr>
          <p:txBody>
            <a:bodyPr wrap="square">
              <a:spAutoFit/>
            </a:bodyPr>
            <a:lstStyle/>
            <a:p>
              <a:r>
                <a:rPr lang="en-ZA" dirty="0"/>
                <a:t>full</a:t>
              </a:r>
            </a:p>
          </p:txBody>
        </p:sp>
      </p:grpSp>
      <p:sp>
        <p:nvSpPr>
          <p:cNvPr id="54" name="Rectangle 53">
            <a:extLst>
              <a:ext uri="{FF2B5EF4-FFF2-40B4-BE49-F238E27FC236}">
                <a16:creationId xmlns:a16="http://schemas.microsoft.com/office/drawing/2014/main" id="{E11FB66D-90F6-451C-9CAD-C369FE60F782}"/>
              </a:ext>
            </a:extLst>
          </p:cNvPr>
          <p:cNvSpPr/>
          <p:nvPr/>
        </p:nvSpPr>
        <p:spPr>
          <a:xfrm>
            <a:off x="567892" y="4079188"/>
            <a:ext cx="4456495" cy="2431435"/>
          </a:xfrm>
          <a:prstGeom prst="rect">
            <a:avLst/>
          </a:prstGeom>
        </p:spPr>
        <p:txBody>
          <a:bodyPr wrap="square">
            <a:spAutoFit/>
          </a:bodyPr>
          <a:lstStyle/>
          <a:p>
            <a:r>
              <a:rPr lang="en-ZA" sz="1600" dirty="0">
                <a:solidFill>
                  <a:schemeClr val="accent5">
                    <a:lumMod val="50000"/>
                  </a:schemeClr>
                </a:solidFill>
              </a:rPr>
              <a:t>The module would be designed around a certain size, e.g.:</a:t>
            </a:r>
          </a:p>
          <a:p>
            <a:r>
              <a:rPr lang="en-ZA" sz="1600" dirty="0">
                <a:solidFill>
                  <a:schemeClr val="accent5">
                    <a:lumMod val="50000"/>
                  </a:schemeClr>
                </a:solidFill>
              </a:rPr>
              <a:t>  // 4-element memory array for </a:t>
            </a:r>
            <a:r>
              <a:rPr lang="en-ZA" sz="1600" dirty="0" err="1">
                <a:solidFill>
                  <a:schemeClr val="accent5">
                    <a:lumMod val="50000"/>
                  </a:schemeClr>
                </a:solidFill>
              </a:rPr>
              <a:t>fifo</a:t>
            </a:r>
            <a:r>
              <a:rPr lang="en-ZA" sz="1600" dirty="0">
                <a:solidFill>
                  <a:schemeClr val="accent5">
                    <a:lumMod val="50000"/>
                  </a:schemeClr>
                </a:solidFill>
              </a:rPr>
              <a:t> queue</a:t>
            </a:r>
          </a:p>
          <a:p>
            <a:r>
              <a:rPr lang="en-ZA" sz="1600" dirty="0">
                <a:solidFill>
                  <a:schemeClr val="accent5">
                    <a:lumMod val="50000"/>
                  </a:schemeClr>
                </a:solidFill>
              </a:rPr>
              <a:t>  reg [7:0] </a:t>
            </a:r>
            <a:r>
              <a:rPr lang="en-ZA" sz="1600" dirty="0" err="1">
                <a:solidFill>
                  <a:schemeClr val="accent5">
                    <a:lumMod val="50000"/>
                  </a:schemeClr>
                </a:solidFill>
              </a:rPr>
              <a:t>fifomem</a:t>
            </a:r>
            <a:r>
              <a:rPr lang="en-ZA" sz="1600" dirty="0">
                <a:solidFill>
                  <a:schemeClr val="accent5">
                    <a:lumMod val="50000"/>
                  </a:schemeClr>
                </a:solidFill>
              </a:rPr>
              <a:t> [0:3]; </a:t>
            </a:r>
          </a:p>
          <a:p>
            <a:endParaRPr lang="en-ZA" sz="1600" dirty="0">
              <a:solidFill>
                <a:schemeClr val="accent5">
                  <a:lumMod val="50000"/>
                </a:schemeClr>
              </a:solidFill>
            </a:endParaRPr>
          </a:p>
          <a:p>
            <a:r>
              <a:rPr lang="en-ZA" sz="1200" b="1" dirty="0">
                <a:solidFill>
                  <a:schemeClr val="accent5">
                    <a:lumMod val="50000"/>
                  </a:schemeClr>
                </a:solidFill>
              </a:rPr>
              <a:t>The working of the module</a:t>
            </a:r>
            <a:r>
              <a:rPr lang="en-ZA" sz="1200" dirty="0">
                <a:solidFill>
                  <a:schemeClr val="accent5">
                    <a:lumMod val="50000"/>
                  </a:schemeClr>
                </a:solidFill>
              </a:rPr>
              <a:t> would be as expected, the empty line will be high when no data is in the queue, and full will be high when the queue is full. A head and tail wrapping index would likely be used. But, when the queue is full and a new item is added, the head and tail would both need to increment to make the last item ‘fall’ out of the queue.</a:t>
            </a:r>
          </a:p>
        </p:txBody>
      </p:sp>
      <p:pic>
        <p:nvPicPr>
          <p:cNvPr id="56" name="Picture 55" descr="A close up of a screen&#10;&#10;Description automatically generated">
            <a:extLst>
              <a:ext uri="{FF2B5EF4-FFF2-40B4-BE49-F238E27FC236}">
                <a16:creationId xmlns:a16="http://schemas.microsoft.com/office/drawing/2014/main" id="{ECE1D631-E831-4A31-8622-4E137EB0099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77058" y="600660"/>
            <a:ext cx="1802237" cy="1659614"/>
          </a:xfrm>
          <a:prstGeom prst="rect">
            <a:avLst/>
          </a:prstGeom>
        </p:spPr>
      </p:pic>
      <p:sp>
        <p:nvSpPr>
          <p:cNvPr id="57" name="Rectangle 56">
            <a:extLst>
              <a:ext uri="{FF2B5EF4-FFF2-40B4-BE49-F238E27FC236}">
                <a16:creationId xmlns:a16="http://schemas.microsoft.com/office/drawing/2014/main" id="{163FC06A-B66A-4B47-8F1C-F7D2C59C8039}"/>
              </a:ext>
            </a:extLst>
          </p:cNvPr>
          <p:cNvSpPr/>
          <p:nvPr/>
        </p:nvSpPr>
        <p:spPr>
          <a:xfrm>
            <a:off x="7310715" y="2355320"/>
            <a:ext cx="1178528" cy="276999"/>
          </a:xfrm>
          <a:prstGeom prst="rect">
            <a:avLst/>
          </a:prstGeom>
        </p:spPr>
        <p:txBody>
          <a:bodyPr wrap="none">
            <a:spAutoFit/>
          </a:bodyPr>
          <a:lstStyle/>
          <a:p>
            <a:r>
              <a:rPr lang="en-ZA" sz="1200" dirty="0">
                <a:solidFill>
                  <a:schemeClr val="tx2">
                    <a:lumMod val="75000"/>
                  </a:schemeClr>
                </a:solidFill>
              </a:rPr>
              <a:t>FIFO structure</a:t>
            </a:r>
          </a:p>
        </p:txBody>
      </p:sp>
    </p:spTree>
    <p:extLst>
      <p:ext uri="{BB962C8B-B14F-4D97-AF65-F5344CB8AC3E}">
        <p14:creationId xmlns:p14="http://schemas.microsoft.com/office/powerpoint/2010/main" val="2198130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CB6B943-3D77-4C52-A30A-32B1B25DA94E}"/>
              </a:ext>
            </a:extLst>
          </p:cNvPr>
          <p:cNvSpPr>
            <a:spLocks noGrp="1"/>
          </p:cNvSpPr>
          <p:nvPr>
            <p:ph type="title"/>
          </p:nvPr>
        </p:nvSpPr>
        <p:spPr>
          <a:xfrm>
            <a:off x="517358" y="531225"/>
            <a:ext cx="7698306" cy="692210"/>
          </a:xfrm>
        </p:spPr>
        <p:txBody>
          <a:bodyPr>
            <a:normAutofit fontScale="90000"/>
          </a:bodyPr>
          <a:lstStyle/>
          <a:p>
            <a:r>
              <a:rPr lang="en-ZA" dirty="0"/>
              <a:t>Examples FIFOs online</a:t>
            </a:r>
          </a:p>
        </p:txBody>
      </p:sp>
      <p:sp>
        <p:nvSpPr>
          <p:cNvPr id="5" name="Rectangle 4">
            <a:extLst>
              <a:ext uri="{FF2B5EF4-FFF2-40B4-BE49-F238E27FC236}">
                <a16:creationId xmlns:a16="http://schemas.microsoft.com/office/drawing/2014/main" id="{A7B3030E-FBA9-4D58-8CEF-0C6FA8693944}"/>
              </a:ext>
            </a:extLst>
          </p:cNvPr>
          <p:cNvSpPr/>
          <p:nvPr/>
        </p:nvSpPr>
        <p:spPr>
          <a:xfrm>
            <a:off x="595046" y="2681514"/>
            <a:ext cx="8106878" cy="369332"/>
          </a:xfrm>
          <a:prstGeom prst="rect">
            <a:avLst/>
          </a:prstGeom>
        </p:spPr>
        <p:txBody>
          <a:bodyPr wrap="square">
            <a:spAutoFit/>
          </a:bodyPr>
          <a:lstStyle/>
          <a:p>
            <a:r>
              <a:rPr lang="en-ZA" dirty="0">
                <a:hlinkClick r:id="rId2"/>
              </a:rPr>
              <a:t>https://www.fpga4student.com/2017/01/verilog-code-for-fifo-memory.html</a:t>
            </a:r>
            <a:endParaRPr lang="en-ZA" dirty="0"/>
          </a:p>
        </p:txBody>
      </p:sp>
      <p:sp>
        <p:nvSpPr>
          <p:cNvPr id="6" name="Rectangle 5">
            <a:extLst>
              <a:ext uri="{FF2B5EF4-FFF2-40B4-BE49-F238E27FC236}">
                <a16:creationId xmlns:a16="http://schemas.microsoft.com/office/drawing/2014/main" id="{25E085CE-8E3A-46F1-A9F7-F09AE15A418B}"/>
              </a:ext>
            </a:extLst>
          </p:cNvPr>
          <p:cNvSpPr/>
          <p:nvPr/>
        </p:nvSpPr>
        <p:spPr>
          <a:xfrm>
            <a:off x="595046" y="1647923"/>
            <a:ext cx="2595582" cy="369332"/>
          </a:xfrm>
          <a:prstGeom prst="rect">
            <a:avLst/>
          </a:prstGeom>
        </p:spPr>
        <p:txBody>
          <a:bodyPr wrap="none">
            <a:spAutoFit/>
          </a:bodyPr>
          <a:lstStyle/>
          <a:p>
            <a:pPr algn="ctr"/>
            <a:r>
              <a:rPr lang="en-ZA" b="1" dirty="0">
                <a:solidFill>
                  <a:srgbClr val="000000"/>
                </a:solidFill>
                <a:latin typeface="Arial" panose="020B0604020202020204" pitchFamily="34" charset="0"/>
              </a:rPr>
              <a:t>See example code at: </a:t>
            </a:r>
            <a:endParaRPr lang="en-ZA" b="1" i="0" dirty="0">
              <a:solidFill>
                <a:srgbClr val="000000"/>
              </a:solidFill>
              <a:effectLst/>
              <a:latin typeface="Arial" panose="020B0604020202020204" pitchFamily="34" charset="0"/>
            </a:endParaRPr>
          </a:p>
        </p:txBody>
      </p:sp>
      <p:sp>
        <p:nvSpPr>
          <p:cNvPr id="7" name="Rectangle 6">
            <a:extLst>
              <a:ext uri="{FF2B5EF4-FFF2-40B4-BE49-F238E27FC236}">
                <a16:creationId xmlns:a16="http://schemas.microsoft.com/office/drawing/2014/main" id="{A73195E6-EA53-43E6-BD7A-78550EB66EF9}"/>
              </a:ext>
            </a:extLst>
          </p:cNvPr>
          <p:cNvSpPr/>
          <p:nvPr/>
        </p:nvSpPr>
        <p:spPr>
          <a:xfrm>
            <a:off x="595046" y="2155415"/>
            <a:ext cx="4596130" cy="369332"/>
          </a:xfrm>
          <a:prstGeom prst="rect">
            <a:avLst/>
          </a:prstGeom>
        </p:spPr>
        <p:txBody>
          <a:bodyPr wrap="none">
            <a:spAutoFit/>
          </a:bodyPr>
          <a:lstStyle/>
          <a:p>
            <a:r>
              <a:rPr lang="en-ZA" dirty="0">
                <a:hlinkClick r:id="rId3"/>
              </a:rPr>
              <a:t>https://opencores.org/projects/generic_fifos</a:t>
            </a:r>
            <a:endParaRPr lang="en-ZA" dirty="0"/>
          </a:p>
        </p:txBody>
      </p:sp>
      <p:sp>
        <p:nvSpPr>
          <p:cNvPr id="8" name="Rectangle 7">
            <a:extLst>
              <a:ext uri="{FF2B5EF4-FFF2-40B4-BE49-F238E27FC236}">
                <a16:creationId xmlns:a16="http://schemas.microsoft.com/office/drawing/2014/main" id="{7BAA7A6E-849B-44BA-BBB2-92C9A51F3D0B}"/>
              </a:ext>
            </a:extLst>
          </p:cNvPr>
          <p:cNvSpPr/>
          <p:nvPr/>
        </p:nvSpPr>
        <p:spPr>
          <a:xfrm>
            <a:off x="595047" y="3475334"/>
            <a:ext cx="8106878" cy="1477328"/>
          </a:xfrm>
          <a:prstGeom prst="rect">
            <a:avLst/>
          </a:prstGeom>
        </p:spPr>
        <p:txBody>
          <a:bodyPr wrap="square">
            <a:spAutoFit/>
          </a:bodyPr>
          <a:lstStyle/>
          <a:p>
            <a:r>
              <a:rPr lang="en-ZA" dirty="0"/>
              <a:t>Notes on comms: if you are just sending data, and not at a very fast rate, then you probably do not need to worry with a FIFO, to save space. But if you are streaming serial data, where it is a problem to have the </a:t>
            </a:r>
            <a:r>
              <a:rPr lang="en-ZA" dirty="0" err="1"/>
              <a:t>accastional</a:t>
            </a:r>
            <a:r>
              <a:rPr lang="en-ZA" dirty="0"/>
              <a:t> missing byte, then you will probably want a FIFO – and likely handshaking logic if not flow control to avoid the potential for data being lost.</a:t>
            </a:r>
          </a:p>
        </p:txBody>
      </p:sp>
    </p:spTree>
    <p:extLst>
      <p:ext uri="{BB962C8B-B14F-4D97-AF65-F5344CB8AC3E}">
        <p14:creationId xmlns:p14="http://schemas.microsoft.com/office/powerpoint/2010/main" val="2313992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 name="Picture 64" descr="A screenshot of a cell phone&#10;&#10;Description automatically generated">
            <a:extLst>
              <a:ext uri="{FF2B5EF4-FFF2-40B4-BE49-F238E27FC236}">
                <a16:creationId xmlns:a16="http://schemas.microsoft.com/office/drawing/2014/main" id="{BB91992F-4407-42F9-B3C6-99BB672532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9195" y="503130"/>
            <a:ext cx="1894500" cy="1279402"/>
          </a:xfrm>
          <a:prstGeom prst="rect">
            <a:avLst/>
          </a:prstGeom>
        </p:spPr>
      </p:pic>
      <p:sp>
        <p:nvSpPr>
          <p:cNvPr id="2" name="Title 1">
            <a:extLst>
              <a:ext uri="{FF2B5EF4-FFF2-40B4-BE49-F238E27FC236}">
                <a16:creationId xmlns:a16="http://schemas.microsoft.com/office/drawing/2014/main" id="{E306F571-C0CE-485C-BFF8-B22F8DF4E34B}"/>
              </a:ext>
            </a:extLst>
          </p:cNvPr>
          <p:cNvSpPr>
            <a:spLocks noGrp="1"/>
          </p:cNvSpPr>
          <p:nvPr>
            <p:ph type="title"/>
          </p:nvPr>
        </p:nvSpPr>
        <p:spPr/>
        <p:txBody>
          <a:bodyPr>
            <a:normAutofit fontScale="90000"/>
          </a:bodyPr>
          <a:lstStyle/>
          <a:p>
            <a:r>
              <a:rPr lang="en-ZA" dirty="0"/>
              <a:t>LIFO Interface</a:t>
            </a:r>
          </a:p>
        </p:txBody>
      </p:sp>
      <p:sp>
        <p:nvSpPr>
          <p:cNvPr id="33" name="Rectangle 32">
            <a:extLst>
              <a:ext uri="{FF2B5EF4-FFF2-40B4-BE49-F238E27FC236}">
                <a16:creationId xmlns:a16="http://schemas.microsoft.com/office/drawing/2014/main" id="{0252A2AE-13D9-48A6-923A-568387C6823B}"/>
              </a:ext>
            </a:extLst>
          </p:cNvPr>
          <p:cNvSpPr/>
          <p:nvPr/>
        </p:nvSpPr>
        <p:spPr>
          <a:xfrm>
            <a:off x="567892" y="4280971"/>
            <a:ext cx="6102415" cy="2062103"/>
          </a:xfrm>
          <a:prstGeom prst="rect">
            <a:avLst/>
          </a:prstGeom>
        </p:spPr>
        <p:txBody>
          <a:bodyPr wrap="square">
            <a:spAutoFit/>
          </a:bodyPr>
          <a:lstStyle/>
          <a:p>
            <a:r>
              <a:rPr lang="en-ZA" sz="1600" dirty="0">
                <a:solidFill>
                  <a:schemeClr val="accent5">
                    <a:lumMod val="50000"/>
                  </a:schemeClr>
                </a:solidFill>
              </a:rPr>
              <a:t>The module can use the same interface as a FIFO, it’s just that the internal workings will be such that input will be extracted in the reverse order that they are put into the stack. A top index (as apposed to a head and tail) would be used. Like the FIFO, the most recent addition is typically the most desirable to keep when the stack is full, so the top pointer will just continue being incremented (wrapping at the last address) which will keep the most recent data in the stack.</a:t>
            </a:r>
            <a:endParaRPr lang="en-ZA" sz="1200" dirty="0">
              <a:solidFill>
                <a:schemeClr val="accent5">
                  <a:lumMod val="50000"/>
                </a:schemeClr>
              </a:solidFill>
            </a:endParaRPr>
          </a:p>
        </p:txBody>
      </p:sp>
      <p:sp>
        <p:nvSpPr>
          <p:cNvPr id="34" name="Rectangle 33">
            <a:extLst>
              <a:ext uri="{FF2B5EF4-FFF2-40B4-BE49-F238E27FC236}">
                <a16:creationId xmlns:a16="http://schemas.microsoft.com/office/drawing/2014/main" id="{817A06F0-F808-4B02-8299-364BED74DB72}"/>
              </a:ext>
            </a:extLst>
          </p:cNvPr>
          <p:cNvSpPr/>
          <p:nvPr/>
        </p:nvSpPr>
        <p:spPr>
          <a:xfrm>
            <a:off x="2592748" y="1581814"/>
            <a:ext cx="2505987" cy="21797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35" name="Group 34">
            <a:extLst>
              <a:ext uri="{FF2B5EF4-FFF2-40B4-BE49-F238E27FC236}">
                <a16:creationId xmlns:a16="http://schemas.microsoft.com/office/drawing/2014/main" id="{A9164E76-3451-438B-8E3F-BE4168FB9947}"/>
              </a:ext>
            </a:extLst>
          </p:cNvPr>
          <p:cNvGrpSpPr/>
          <p:nvPr/>
        </p:nvGrpSpPr>
        <p:grpSpPr>
          <a:xfrm>
            <a:off x="522100" y="1529141"/>
            <a:ext cx="2070648" cy="369332"/>
            <a:chOff x="1014075" y="4153890"/>
            <a:chExt cx="2070648" cy="369332"/>
          </a:xfrm>
        </p:grpSpPr>
        <p:cxnSp>
          <p:nvCxnSpPr>
            <p:cNvPr id="36" name="Straight Arrow Connector 35">
              <a:extLst>
                <a:ext uri="{FF2B5EF4-FFF2-40B4-BE49-F238E27FC236}">
                  <a16:creationId xmlns:a16="http://schemas.microsoft.com/office/drawing/2014/main" id="{1F0F4383-3467-4A17-8379-3ECE59811B7A}"/>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236214F9-BB44-43D6-B140-832B9D1E7685}"/>
                </a:ext>
              </a:extLst>
            </p:cNvPr>
            <p:cNvSpPr/>
            <p:nvPr/>
          </p:nvSpPr>
          <p:spPr>
            <a:xfrm>
              <a:off x="1014075" y="4153890"/>
              <a:ext cx="1002535" cy="369332"/>
            </a:xfrm>
            <a:prstGeom prst="rect">
              <a:avLst/>
            </a:prstGeom>
          </p:spPr>
          <p:txBody>
            <a:bodyPr wrap="square">
              <a:spAutoFit/>
            </a:bodyPr>
            <a:lstStyle/>
            <a:p>
              <a:pPr algn="r"/>
              <a:r>
                <a:rPr lang="en-ZA" dirty="0" err="1"/>
                <a:t>clk</a:t>
              </a:r>
              <a:endParaRPr lang="en-ZA" dirty="0"/>
            </a:p>
          </p:txBody>
        </p:sp>
      </p:grpSp>
      <p:sp>
        <p:nvSpPr>
          <p:cNvPr id="38" name="Rectangle 37">
            <a:extLst>
              <a:ext uri="{FF2B5EF4-FFF2-40B4-BE49-F238E27FC236}">
                <a16:creationId xmlns:a16="http://schemas.microsoft.com/office/drawing/2014/main" id="{E47CDE61-2678-44D3-8FA6-DC48AD4027FB}"/>
              </a:ext>
            </a:extLst>
          </p:cNvPr>
          <p:cNvSpPr/>
          <p:nvPr/>
        </p:nvSpPr>
        <p:spPr>
          <a:xfrm>
            <a:off x="3062309" y="2260274"/>
            <a:ext cx="1582486" cy="646331"/>
          </a:xfrm>
          <a:prstGeom prst="rect">
            <a:avLst/>
          </a:prstGeom>
        </p:spPr>
        <p:txBody>
          <a:bodyPr wrap="none">
            <a:spAutoFit/>
          </a:bodyPr>
          <a:lstStyle/>
          <a:p>
            <a:pPr algn="ctr"/>
            <a:r>
              <a:rPr lang="en-ZA" dirty="0"/>
              <a:t>Synchronized</a:t>
            </a:r>
          </a:p>
          <a:p>
            <a:pPr algn="ctr"/>
            <a:r>
              <a:rPr lang="en-ZA" dirty="0"/>
              <a:t>LIFO</a:t>
            </a:r>
          </a:p>
        </p:txBody>
      </p:sp>
      <p:grpSp>
        <p:nvGrpSpPr>
          <p:cNvPr id="39" name="Group 38">
            <a:extLst>
              <a:ext uri="{FF2B5EF4-FFF2-40B4-BE49-F238E27FC236}">
                <a16:creationId xmlns:a16="http://schemas.microsoft.com/office/drawing/2014/main" id="{62007E93-24BB-4086-BBC1-DC22AB00E939}"/>
              </a:ext>
            </a:extLst>
          </p:cNvPr>
          <p:cNvGrpSpPr/>
          <p:nvPr/>
        </p:nvGrpSpPr>
        <p:grpSpPr>
          <a:xfrm>
            <a:off x="5098868" y="1765880"/>
            <a:ext cx="2079443" cy="369332"/>
            <a:chOff x="2082188" y="4192390"/>
            <a:chExt cx="2079443" cy="369332"/>
          </a:xfrm>
        </p:grpSpPr>
        <p:cxnSp>
          <p:nvCxnSpPr>
            <p:cNvPr id="40" name="Straight Arrow Connector 39">
              <a:extLst>
                <a:ext uri="{FF2B5EF4-FFF2-40B4-BE49-F238E27FC236}">
                  <a16:creationId xmlns:a16="http://schemas.microsoft.com/office/drawing/2014/main" id="{1864DC5A-2861-4216-B976-E23F94A833E2}"/>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E6A8C258-5EA0-4737-994D-E837663979A1}"/>
                </a:ext>
              </a:extLst>
            </p:cNvPr>
            <p:cNvSpPr/>
            <p:nvPr/>
          </p:nvSpPr>
          <p:spPr>
            <a:xfrm>
              <a:off x="2723623" y="4192390"/>
              <a:ext cx="1438008" cy="369332"/>
            </a:xfrm>
            <a:prstGeom prst="rect">
              <a:avLst/>
            </a:prstGeom>
          </p:spPr>
          <p:txBody>
            <a:bodyPr wrap="square">
              <a:spAutoFit/>
            </a:bodyPr>
            <a:lstStyle/>
            <a:p>
              <a:pPr algn="r"/>
              <a:r>
                <a:rPr lang="en-ZA" dirty="0" err="1"/>
                <a:t>data_out</a:t>
              </a:r>
              <a:endParaRPr lang="en-ZA" dirty="0"/>
            </a:p>
          </p:txBody>
        </p:sp>
      </p:grpSp>
      <p:grpSp>
        <p:nvGrpSpPr>
          <p:cNvPr id="42" name="Group 41">
            <a:extLst>
              <a:ext uri="{FF2B5EF4-FFF2-40B4-BE49-F238E27FC236}">
                <a16:creationId xmlns:a16="http://schemas.microsoft.com/office/drawing/2014/main" id="{6473A122-C39E-4A6C-89B7-4F439B2FD5AC}"/>
              </a:ext>
            </a:extLst>
          </p:cNvPr>
          <p:cNvGrpSpPr/>
          <p:nvPr/>
        </p:nvGrpSpPr>
        <p:grpSpPr>
          <a:xfrm>
            <a:off x="522100" y="2207698"/>
            <a:ext cx="2070648" cy="369332"/>
            <a:chOff x="1014075" y="4191990"/>
            <a:chExt cx="2070648" cy="369332"/>
          </a:xfrm>
        </p:grpSpPr>
        <p:cxnSp>
          <p:nvCxnSpPr>
            <p:cNvPr id="43" name="Straight Arrow Connector 42">
              <a:extLst>
                <a:ext uri="{FF2B5EF4-FFF2-40B4-BE49-F238E27FC236}">
                  <a16:creationId xmlns:a16="http://schemas.microsoft.com/office/drawing/2014/main" id="{34427EEA-3033-4CF3-B747-9209FEB6300F}"/>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D4863457-6846-49F5-A4B4-6CD372A3DD45}"/>
                </a:ext>
              </a:extLst>
            </p:cNvPr>
            <p:cNvSpPr/>
            <p:nvPr/>
          </p:nvSpPr>
          <p:spPr>
            <a:xfrm>
              <a:off x="1014075" y="4191990"/>
              <a:ext cx="1002535" cy="369332"/>
            </a:xfrm>
            <a:prstGeom prst="rect">
              <a:avLst/>
            </a:prstGeom>
          </p:spPr>
          <p:txBody>
            <a:bodyPr wrap="square">
              <a:spAutoFit/>
            </a:bodyPr>
            <a:lstStyle/>
            <a:p>
              <a:pPr algn="r"/>
              <a:r>
                <a:rPr lang="en-ZA" dirty="0"/>
                <a:t>cs</a:t>
              </a:r>
            </a:p>
          </p:txBody>
        </p:sp>
      </p:grpSp>
      <p:sp>
        <p:nvSpPr>
          <p:cNvPr id="45" name="Rectangle 44">
            <a:extLst>
              <a:ext uri="{FF2B5EF4-FFF2-40B4-BE49-F238E27FC236}">
                <a16:creationId xmlns:a16="http://schemas.microsoft.com/office/drawing/2014/main" id="{62B34D8D-429D-41F6-B5B8-92DC42B1F119}"/>
              </a:ext>
            </a:extLst>
          </p:cNvPr>
          <p:cNvSpPr/>
          <p:nvPr/>
        </p:nvSpPr>
        <p:spPr>
          <a:xfrm>
            <a:off x="1920507" y="3312565"/>
            <a:ext cx="248786" cy="369332"/>
          </a:xfrm>
          <a:prstGeom prst="rect">
            <a:avLst/>
          </a:prstGeom>
        </p:spPr>
        <p:txBody>
          <a:bodyPr wrap="none">
            <a:spAutoFit/>
          </a:bodyPr>
          <a:lstStyle/>
          <a:p>
            <a:r>
              <a:rPr lang="en-ZA" dirty="0"/>
              <a:t>/</a:t>
            </a:r>
          </a:p>
        </p:txBody>
      </p:sp>
      <p:grpSp>
        <p:nvGrpSpPr>
          <p:cNvPr id="46" name="Group 45">
            <a:extLst>
              <a:ext uri="{FF2B5EF4-FFF2-40B4-BE49-F238E27FC236}">
                <a16:creationId xmlns:a16="http://schemas.microsoft.com/office/drawing/2014/main" id="{B9DADA9F-2A3D-47D6-A06D-634A4B283CEE}"/>
              </a:ext>
            </a:extLst>
          </p:cNvPr>
          <p:cNvGrpSpPr/>
          <p:nvPr/>
        </p:nvGrpSpPr>
        <p:grpSpPr>
          <a:xfrm>
            <a:off x="536163" y="1869696"/>
            <a:ext cx="2056585" cy="369332"/>
            <a:chOff x="1028138" y="4191990"/>
            <a:chExt cx="2056585" cy="369332"/>
          </a:xfrm>
        </p:grpSpPr>
        <p:cxnSp>
          <p:nvCxnSpPr>
            <p:cNvPr id="47" name="Straight Arrow Connector 46">
              <a:extLst>
                <a:ext uri="{FF2B5EF4-FFF2-40B4-BE49-F238E27FC236}">
                  <a16:creationId xmlns:a16="http://schemas.microsoft.com/office/drawing/2014/main" id="{F8724C67-CD65-49C6-B426-6522C4B19EFA}"/>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2CA7E69F-4A05-4ABC-96CE-E874D0EC167C}"/>
                </a:ext>
              </a:extLst>
            </p:cNvPr>
            <p:cNvSpPr/>
            <p:nvPr/>
          </p:nvSpPr>
          <p:spPr>
            <a:xfrm>
              <a:off x="1028138" y="4191990"/>
              <a:ext cx="988472" cy="369332"/>
            </a:xfrm>
            <a:prstGeom prst="rect">
              <a:avLst/>
            </a:prstGeom>
          </p:spPr>
          <p:txBody>
            <a:bodyPr wrap="square">
              <a:spAutoFit/>
            </a:bodyPr>
            <a:lstStyle/>
            <a:p>
              <a:pPr algn="r"/>
              <a:r>
                <a:rPr lang="en-ZA" dirty="0"/>
                <a:t>reset</a:t>
              </a:r>
            </a:p>
          </p:txBody>
        </p:sp>
      </p:grpSp>
      <p:grpSp>
        <p:nvGrpSpPr>
          <p:cNvPr id="49" name="Group 48">
            <a:extLst>
              <a:ext uri="{FF2B5EF4-FFF2-40B4-BE49-F238E27FC236}">
                <a16:creationId xmlns:a16="http://schemas.microsoft.com/office/drawing/2014/main" id="{F7FCADE6-0BD4-4AD2-8026-87E01E9D2F7E}"/>
              </a:ext>
            </a:extLst>
          </p:cNvPr>
          <p:cNvGrpSpPr/>
          <p:nvPr/>
        </p:nvGrpSpPr>
        <p:grpSpPr>
          <a:xfrm>
            <a:off x="452387" y="2525369"/>
            <a:ext cx="2140361" cy="369332"/>
            <a:chOff x="944362" y="4191990"/>
            <a:chExt cx="2140361" cy="369332"/>
          </a:xfrm>
        </p:grpSpPr>
        <p:cxnSp>
          <p:nvCxnSpPr>
            <p:cNvPr id="50" name="Straight Arrow Connector 49">
              <a:extLst>
                <a:ext uri="{FF2B5EF4-FFF2-40B4-BE49-F238E27FC236}">
                  <a16:creationId xmlns:a16="http://schemas.microsoft.com/office/drawing/2014/main" id="{10E3134C-A992-483A-B086-6F031D87620B}"/>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886E0572-CC9C-4B24-A312-0B17372529AA}"/>
                </a:ext>
              </a:extLst>
            </p:cNvPr>
            <p:cNvSpPr/>
            <p:nvPr/>
          </p:nvSpPr>
          <p:spPr>
            <a:xfrm>
              <a:off x="944362" y="4191990"/>
              <a:ext cx="1072248" cy="369332"/>
            </a:xfrm>
            <a:prstGeom prst="rect">
              <a:avLst/>
            </a:prstGeom>
          </p:spPr>
          <p:txBody>
            <a:bodyPr wrap="square">
              <a:spAutoFit/>
            </a:bodyPr>
            <a:lstStyle/>
            <a:p>
              <a:pPr algn="r"/>
              <a:r>
                <a:rPr lang="en-ZA" dirty="0" err="1"/>
                <a:t>rd_en</a:t>
              </a:r>
              <a:endParaRPr lang="en-ZA" dirty="0"/>
            </a:p>
          </p:txBody>
        </p:sp>
      </p:grpSp>
      <p:grpSp>
        <p:nvGrpSpPr>
          <p:cNvPr id="52" name="Group 51">
            <a:extLst>
              <a:ext uri="{FF2B5EF4-FFF2-40B4-BE49-F238E27FC236}">
                <a16:creationId xmlns:a16="http://schemas.microsoft.com/office/drawing/2014/main" id="{29153840-3CB7-49A0-A1D9-76C4ED8F5107}"/>
              </a:ext>
            </a:extLst>
          </p:cNvPr>
          <p:cNvGrpSpPr/>
          <p:nvPr/>
        </p:nvGrpSpPr>
        <p:grpSpPr>
          <a:xfrm>
            <a:off x="567892" y="2881191"/>
            <a:ext cx="2024856" cy="369332"/>
            <a:chOff x="1059867" y="4191990"/>
            <a:chExt cx="2024856" cy="369332"/>
          </a:xfrm>
        </p:grpSpPr>
        <p:cxnSp>
          <p:nvCxnSpPr>
            <p:cNvPr id="53" name="Straight Arrow Connector 52">
              <a:extLst>
                <a:ext uri="{FF2B5EF4-FFF2-40B4-BE49-F238E27FC236}">
                  <a16:creationId xmlns:a16="http://schemas.microsoft.com/office/drawing/2014/main" id="{170C8DF7-888E-4CB9-B4EA-B747C14DFF18}"/>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0E919F62-2D49-473B-BE39-AF146A7FE5D0}"/>
                </a:ext>
              </a:extLst>
            </p:cNvPr>
            <p:cNvSpPr/>
            <p:nvPr/>
          </p:nvSpPr>
          <p:spPr>
            <a:xfrm>
              <a:off x="1059867" y="4191990"/>
              <a:ext cx="956743" cy="369332"/>
            </a:xfrm>
            <a:prstGeom prst="rect">
              <a:avLst/>
            </a:prstGeom>
          </p:spPr>
          <p:txBody>
            <a:bodyPr wrap="square">
              <a:spAutoFit/>
            </a:bodyPr>
            <a:lstStyle/>
            <a:p>
              <a:pPr algn="r"/>
              <a:r>
                <a:rPr lang="en-ZA" dirty="0" err="1"/>
                <a:t>wr_en</a:t>
              </a:r>
              <a:endParaRPr lang="en-ZA" dirty="0"/>
            </a:p>
          </p:txBody>
        </p:sp>
      </p:grpSp>
      <p:grpSp>
        <p:nvGrpSpPr>
          <p:cNvPr id="55" name="Group 54">
            <a:extLst>
              <a:ext uri="{FF2B5EF4-FFF2-40B4-BE49-F238E27FC236}">
                <a16:creationId xmlns:a16="http://schemas.microsoft.com/office/drawing/2014/main" id="{AD6EF5EE-31FB-48F8-B8BB-9475BBAF0406}"/>
              </a:ext>
            </a:extLst>
          </p:cNvPr>
          <p:cNvGrpSpPr/>
          <p:nvPr/>
        </p:nvGrpSpPr>
        <p:grpSpPr>
          <a:xfrm>
            <a:off x="452386" y="3245934"/>
            <a:ext cx="2140362" cy="369332"/>
            <a:chOff x="944361" y="4153890"/>
            <a:chExt cx="2140362" cy="369332"/>
          </a:xfrm>
        </p:grpSpPr>
        <p:cxnSp>
          <p:nvCxnSpPr>
            <p:cNvPr id="56" name="Straight Arrow Connector 55">
              <a:extLst>
                <a:ext uri="{FF2B5EF4-FFF2-40B4-BE49-F238E27FC236}">
                  <a16:creationId xmlns:a16="http://schemas.microsoft.com/office/drawing/2014/main" id="{AE582FFB-0B05-43B2-B0FB-B9DCB006E395}"/>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27EDE6DA-1ABC-48C0-9A02-851EEC63159C}"/>
                </a:ext>
              </a:extLst>
            </p:cNvPr>
            <p:cNvSpPr/>
            <p:nvPr/>
          </p:nvSpPr>
          <p:spPr>
            <a:xfrm>
              <a:off x="944361" y="4153890"/>
              <a:ext cx="1072249" cy="369332"/>
            </a:xfrm>
            <a:prstGeom prst="rect">
              <a:avLst/>
            </a:prstGeom>
          </p:spPr>
          <p:txBody>
            <a:bodyPr wrap="square">
              <a:spAutoFit/>
            </a:bodyPr>
            <a:lstStyle/>
            <a:p>
              <a:pPr algn="r"/>
              <a:r>
                <a:rPr lang="en-ZA" dirty="0" err="1"/>
                <a:t>data_in</a:t>
              </a:r>
              <a:endParaRPr lang="en-ZA" dirty="0"/>
            </a:p>
          </p:txBody>
        </p:sp>
      </p:grpSp>
      <p:grpSp>
        <p:nvGrpSpPr>
          <p:cNvPr id="58" name="Group 57">
            <a:extLst>
              <a:ext uri="{FF2B5EF4-FFF2-40B4-BE49-F238E27FC236}">
                <a16:creationId xmlns:a16="http://schemas.microsoft.com/office/drawing/2014/main" id="{9E4CB08A-28F8-4557-B639-57B8420C4F2B}"/>
              </a:ext>
            </a:extLst>
          </p:cNvPr>
          <p:cNvGrpSpPr/>
          <p:nvPr/>
        </p:nvGrpSpPr>
        <p:grpSpPr>
          <a:xfrm>
            <a:off x="5098868" y="2127426"/>
            <a:ext cx="2440277" cy="369332"/>
            <a:chOff x="2082188" y="4192390"/>
            <a:chExt cx="2440277" cy="369332"/>
          </a:xfrm>
        </p:grpSpPr>
        <p:cxnSp>
          <p:nvCxnSpPr>
            <p:cNvPr id="59" name="Straight Arrow Connector 58">
              <a:extLst>
                <a:ext uri="{FF2B5EF4-FFF2-40B4-BE49-F238E27FC236}">
                  <a16:creationId xmlns:a16="http://schemas.microsoft.com/office/drawing/2014/main" id="{E971C616-8ADD-4EDB-BF8C-A21927BBF809}"/>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8EAF6E63-D8FD-4393-9352-FDF765E9737D}"/>
                </a:ext>
              </a:extLst>
            </p:cNvPr>
            <p:cNvSpPr/>
            <p:nvPr/>
          </p:nvSpPr>
          <p:spPr>
            <a:xfrm>
              <a:off x="3084457" y="4192390"/>
              <a:ext cx="1438008" cy="369332"/>
            </a:xfrm>
            <a:prstGeom prst="rect">
              <a:avLst/>
            </a:prstGeom>
          </p:spPr>
          <p:txBody>
            <a:bodyPr wrap="square">
              <a:spAutoFit/>
            </a:bodyPr>
            <a:lstStyle/>
            <a:p>
              <a:r>
                <a:rPr lang="en-ZA" dirty="0"/>
                <a:t>empty</a:t>
              </a:r>
            </a:p>
          </p:txBody>
        </p:sp>
      </p:grpSp>
      <p:grpSp>
        <p:nvGrpSpPr>
          <p:cNvPr id="61" name="Group 60">
            <a:extLst>
              <a:ext uri="{FF2B5EF4-FFF2-40B4-BE49-F238E27FC236}">
                <a16:creationId xmlns:a16="http://schemas.microsoft.com/office/drawing/2014/main" id="{A1C55295-71C9-4DB8-A725-E4A30CA05A01}"/>
              </a:ext>
            </a:extLst>
          </p:cNvPr>
          <p:cNvGrpSpPr/>
          <p:nvPr/>
        </p:nvGrpSpPr>
        <p:grpSpPr>
          <a:xfrm>
            <a:off x="5098868" y="2490426"/>
            <a:ext cx="2440410" cy="369332"/>
            <a:chOff x="2082188" y="4209952"/>
            <a:chExt cx="2440410" cy="369332"/>
          </a:xfrm>
        </p:grpSpPr>
        <p:cxnSp>
          <p:nvCxnSpPr>
            <p:cNvPr id="62" name="Straight Arrow Connector 61">
              <a:extLst>
                <a:ext uri="{FF2B5EF4-FFF2-40B4-BE49-F238E27FC236}">
                  <a16:creationId xmlns:a16="http://schemas.microsoft.com/office/drawing/2014/main" id="{2CE825AC-082D-4649-B763-A00355641781}"/>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Rectangle 62">
              <a:extLst>
                <a:ext uri="{FF2B5EF4-FFF2-40B4-BE49-F238E27FC236}">
                  <a16:creationId xmlns:a16="http://schemas.microsoft.com/office/drawing/2014/main" id="{A7449084-5B43-4489-945C-1DDC6875ECEC}"/>
                </a:ext>
              </a:extLst>
            </p:cNvPr>
            <p:cNvSpPr/>
            <p:nvPr/>
          </p:nvSpPr>
          <p:spPr>
            <a:xfrm>
              <a:off x="3084590" y="4209952"/>
              <a:ext cx="1438008" cy="369332"/>
            </a:xfrm>
            <a:prstGeom prst="rect">
              <a:avLst/>
            </a:prstGeom>
          </p:spPr>
          <p:txBody>
            <a:bodyPr wrap="square">
              <a:spAutoFit/>
            </a:bodyPr>
            <a:lstStyle/>
            <a:p>
              <a:r>
                <a:rPr lang="en-ZA" dirty="0"/>
                <a:t>full</a:t>
              </a:r>
            </a:p>
          </p:txBody>
        </p:sp>
      </p:grpSp>
      <p:sp>
        <p:nvSpPr>
          <p:cNvPr id="66" name="Rectangle 65">
            <a:extLst>
              <a:ext uri="{FF2B5EF4-FFF2-40B4-BE49-F238E27FC236}">
                <a16:creationId xmlns:a16="http://schemas.microsoft.com/office/drawing/2014/main" id="{068A43C6-BF2B-4A64-A620-330BF4F2ACE6}"/>
              </a:ext>
            </a:extLst>
          </p:cNvPr>
          <p:cNvSpPr/>
          <p:nvPr/>
        </p:nvSpPr>
        <p:spPr>
          <a:xfrm>
            <a:off x="7248892" y="1997979"/>
            <a:ext cx="1168910" cy="276999"/>
          </a:xfrm>
          <a:prstGeom prst="rect">
            <a:avLst/>
          </a:prstGeom>
        </p:spPr>
        <p:txBody>
          <a:bodyPr wrap="none">
            <a:spAutoFit/>
          </a:bodyPr>
          <a:lstStyle/>
          <a:p>
            <a:r>
              <a:rPr lang="en-ZA" sz="1200" dirty="0">
                <a:solidFill>
                  <a:schemeClr val="tx2">
                    <a:lumMod val="75000"/>
                  </a:schemeClr>
                </a:solidFill>
              </a:rPr>
              <a:t>LIFO structure</a:t>
            </a:r>
          </a:p>
        </p:txBody>
      </p:sp>
    </p:spTree>
    <p:extLst>
      <p:ext uri="{BB962C8B-B14F-4D97-AF65-F5344CB8AC3E}">
        <p14:creationId xmlns:p14="http://schemas.microsoft.com/office/powerpoint/2010/main" val="1079679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F7F16-5D5F-4BDD-AE57-F6117FD9D7D9}"/>
              </a:ext>
            </a:extLst>
          </p:cNvPr>
          <p:cNvSpPr>
            <a:spLocks noGrp="1"/>
          </p:cNvSpPr>
          <p:nvPr>
            <p:ph type="title"/>
          </p:nvPr>
        </p:nvSpPr>
        <p:spPr/>
        <p:txBody>
          <a:bodyPr>
            <a:normAutofit fontScale="90000"/>
          </a:bodyPr>
          <a:lstStyle/>
          <a:p>
            <a:r>
              <a:rPr lang="en-ZA" dirty="0"/>
              <a:t>Setting up memory in simulation</a:t>
            </a:r>
          </a:p>
        </p:txBody>
      </p:sp>
      <p:sp>
        <p:nvSpPr>
          <p:cNvPr id="3" name="Content Placeholder 2">
            <a:extLst>
              <a:ext uri="{FF2B5EF4-FFF2-40B4-BE49-F238E27FC236}">
                <a16:creationId xmlns:a16="http://schemas.microsoft.com/office/drawing/2014/main" id="{1787958A-3398-4A33-819D-6F1CA8559380}"/>
              </a:ext>
            </a:extLst>
          </p:cNvPr>
          <p:cNvSpPr>
            <a:spLocks noGrp="1"/>
          </p:cNvSpPr>
          <p:nvPr>
            <p:ph idx="1"/>
          </p:nvPr>
        </p:nvSpPr>
        <p:spPr>
          <a:xfrm>
            <a:off x="729785" y="1440970"/>
            <a:ext cx="7697635" cy="4968809"/>
          </a:xfrm>
        </p:spPr>
        <p:txBody>
          <a:bodyPr>
            <a:normAutofit fontScale="55000" lnSpcReduction="20000"/>
          </a:bodyPr>
          <a:lstStyle/>
          <a:p>
            <a:r>
              <a:rPr lang="en-ZA" dirty="0"/>
              <a:t>You could hardcode ROM / initialize RAM, e.g.</a:t>
            </a:r>
          </a:p>
          <a:p>
            <a:r>
              <a:rPr lang="en-ZA" dirty="0"/>
              <a:t>Initializing the memory</a:t>
            </a:r>
          </a:p>
          <a:p>
            <a:pPr marL="640080" lvl="2" indent="0">
              <a:buNone/>
            </a:pPr>
            <a:r>
              <a:rPr lang="en-ZA" sz="2300" dirty="0">
                <a:solidFill>
                  <a:schemeClr val="tx1"/>
                </a:solidFill>
                <a:latin typeface="Courier New" panose="02070309020205020404" pitchFamily="49" charset="0"/>
                <a:cs typeface="Courier New" panose="02070309020205020404" pitchFamily="49" charset="0"/>
              </a:rPr>
              <a:t>reg [7:0] mem [7:0] = {</a:t>
            </a:r>
          </a:p>
          <a:p>
            <a:pPr marL="640080" lvl="2" indent="0">
              <a:buNone/>
            </a:pPr>
            <a:r>
              <a:rPr lang="en-ZA" sz="2300" dirty="0">
                <a:solidFill>
                  <a:schemeClr val="tx1"/>
                </a:solidFill>
                <a:latin typeface="Courier New" panose="02070309020205020404" pitchFamily="49" charset="0"/>
                <a:cs typeface="Courier New" panose="02070309020205020404" pitchFamily="49" charset="0"/>
              </a:rPr>
              <a:t>    7'b101_1001, // [0]</a:t>
            </a:r>
          </a:p>
          <a:p>
            <a:pPr marL="640080" lvl="2" indent="0">
              <a:buNone/>
            </a:pPr>
            <a:r>
              <a:rPr lang="en-ZA" sz="2300" dirty="0">
                <a:solidFill>
                  <a:schemeClr val="tx1"/>
                </a:solidFill>
                <a:latin typeface="Courier New" panose="02070309020205020404" pitchFamily="49" charset="0"/>
                <a:cs typeface="Courier New" panose="02070309020205020404" pitchFamily="49" charset="0"/>
              </a:rPr>
              <a:t>    7'b001_1100, // [1]</a:t>
            </a:r>
          </a:p>
          <a:p>
            <a:pPr marL="640080" lvl="2" indent="0">
              <a:buNone/>
            </a:pPr>
            <a:r>
              <a:rPr lang="en-ZA" sz="2300" dirty="0">
                <a:solidFill>
                  <a:schemeClr val="tx1"/>
                </a:solidFill>
                <a:latin typeface="Courier New" panose="02070309020205020404" pitchFamily="49" charset="0"/>
                <a:cs typeface="Courier New" panose="02070309020205020404" pitchFamily="49" charset="0"/>
              </a:rPr>
              <a:t>    7'b101_1011, // [2]</a:t>
            </a:r>
          </a:p>
          <a:p>
            <a:pPr marL="640080" lvl="2" indent="0">
              <a:buNone/>
            </a:pPr>
            <a:r>
              <a:rPr lang="en-ZA" sz="2300" dirty="0">
                <a:solidFill>
                  <a:schemeClr val="tx1"/>
                </a:solidFill>
                <a:latin typeface="Courier New" panose="02070309020205020404" pitchFamily="49" charset="0"/>
                <a:cs typeface="Courier New" panose="02070309020205020404" pitchFamily="49" charset="0"/>
              </a:rPr>
              <a:t>    7'b010_1001, // [3]</a:t>
            </a:r>
          </a:p>
          <a:p>
            <a:pPr marL="640080" lvl="2" indent="0">
              <a:buNone/>
            </a:pPr>
            <a:r>
              <a:rPr lang="en-ZA" sz="2300" dirty="0">
                <a:solidFill>
                  <a:schemeClr val="tx1"/>
                </a:solidFill>
                <a:latin typeface="Courier New" panose="02070309020205020404" pitchFamily="49" charset="0"/>
                <a:cs typeface="Courier New" panose="02070309020205020404" pitchFamily="49" charset="0"/>
              </a:rPr>
              <a:t>    7'b110_0110, // [4]</a:t>
            </a:r>
          </a:p>
          <a:p>
            <a:pPr marL="640080" lvl="2" indent="0">
              <a:buNone/>
            </a:pPr>
            <a:r>
              <a:rPr lang="en-ZA" sz="2300" dirty="0">
                <a:solidFill>
                  <a:schemeClr val="tx1"/>
                </a:solidFill>
                <a:latin typeface="Courier New" panose="02070309020205020404" pitchFamily="49" charset="0"/>
                <a:cs typeface="Courier New" panose="02070309020205020404" pitchFamily="49" charset="0"/>
              </a:rPr>
              <a:t>    7'b011_1001, // [5]</a:t>
            </a:r>
          </a:p>
          <a:p>
            <a:pPr marL="640080" lvl="2" indent="0">
              <a:buNone/>
            </a:pPr>
            <a:r>
              <a:rPr lang="en-ZA" sz="2300" dirty="0">
                <a:solidFill>
                  <a:schemeClr val="tx1"/>
                </a:solidFill>
                <a:latin typeface="Courier New" panose="02070309020205020404" pitchFamily="49" charset="0"/>
                <a:cs typeface="Courier New" panose="02070309020205020404" pitchFamily="49" charset="0"/>
              </a:rPr>
              <a:t>    7'b101_1001, // [6]</a:t>
            </a:r>
          </a:p>
          <a:p>
            <a:pPr marL="640080" lvl="2" indent="0">
              <a:buNone/>
            </a:pPr>
            <a:r>
              <a:rPr lang="en-ZA" sz="2300" dirty="0">
                <a:solidFill>
                  <a:schemeClr val="tx1"/>
                </a:solidFill>
                <a:latin typeface="Courier New" panose="02070309020205020404" pitchFamily="49" charset="0"/>
                <a:cs typeface="Courier New" panose="02070309020205020404" pitchFamily="49" charset="0"/>
              </a:rPr>
              <a:t>    7'b100_0001, // [7]</a:t>
            </a:r>
          </a:p>
          <a:p>
            <a:pPr marL="640080" lvl="2" indent="0">
              <a:buNone/>
            </a:pPr>
            <a:r>
              <a:rPr lang="en-ZA" sz="2300" dirty="0">
                <a:solidFill>
                  <a:schemeClr val="tx1"/>
                </a:solidFill>
                <a:latin typeface="Courier New" panose="02070309020205020404" pitchFamily="49" charset="0"/>
                <a:cs typeface="Courier New" panose="02070309020205020404" pitchFamily="49" charset="0"/>
              </a:rPr>
              <a:t> };</a:t>
            </a:r>
            <a:endParaRPr lang="en-ZA" dirty="0"/>
          </a:p>
          <a:p>
            <a:r>
              <a:rPr lang="en-ZA" dirty="0"/>
              <a:t>Using a case statement in a RAM MCU</a:t>
            </a:r>
          </a:p>
          <a:p>
            <a:pPr marL="640080" lvl="2" indent="0">
              <a:buNone/>
            </a:pPr>
            <a:r>
              <a:rPr lang="en-ZA" sz="2300" dirty="0">
                <a:solidFill>
                  <a:schemeClr val="tx1"/>
                </a:solidFill>
                <a:latin typeface="Courier New" panose="02070309020205020404" pitchFamily="49" charset="0"/>
                <a:cs typeface="Courier New" panose="02070309020205020404" pitchFamily="49" charset="0"/>
              </a:rPr>
              <a:t>always @ (re or address)</a:t>
            </a:r>
          </a:p>
          <a:p>
            <a:pPr marL="640080" lvl="2" indent="0">
              <a:buNone/>
            </a:pPr>
            <a:r>
              <a:rPr lang="en-ZA" sz="2300" dirty="0">
                <a:solidFill>
                  <a:schemeClr val="tx1"/>
                </a:solidFill>
                <a:latin typeface="Courier New" panose="02070309020205020404" pitchFamily="49" charset="0"/>
                <a:cs typeface="Courier New" panose="02070309020205020404" pitchFamily="49" charset="0"/>
              </a:rPr>
              <a:t>begin</a:t>
            </a:r>
          </a:p>
          <a:p>
            <a:pPr marL="640080" lvl="2" indent="0">
              <a:buNone/>
            </a:pPr>
            <a:r>
              <a:rPr lang="en-ZA" sz="2300" dirty="0">
                <a:solidFill>
                  <a:schemeClr val="tx1"/>
                </a:solidFill>
                <a:latin typeface="Courier New" panose="02070309020205020404" pitchFamily="49" charset="0"/>
                <a:cs typeface="Courier New" panose="02070309020205020404" pitchFamily="49" charset="0"/>
              </a:rPr>
              <a:t>  case (address)</a:t>
            </a:r>
          </a:p>
          <a:p>
            <a:pPr marL="640080" lvl="2" indent="0">
              <a:buNone/>
            </a:pPr>
            <a:r>
              <a:rPr lang="en-ZA" sz="2300" dirty="0">
                <a:solidFill>
                  <a:schemeClr val="tx1"/>
                </a:solidFill>
                <a:latin typeface="Courier New" panose="02070309020205020404" pitchFamily="49" charset="0"/>
                <a:cs typeface="Courier New" panose="02070309020205020404" pitchFamily="49" charset="0"/>
              </a:rPr>
              <a:t>    0 : data = 99;</a:t>
            </a:r>
          </a:p>
          <a:p>
            <a:pPr marL="640080" lvl="2" indent="0">
              <a:buNone/>
            </a:pPr>
            <a:r>
              <a:rPr lang="en-ZA" sz="2300" dirty="0">
                <a:solidFill>
                  <a:schemeClr val="tx1"/>
                </a:solidFill>
                <a:latin typeface="Courier New" panose="02070309020205020404" pitchFamily="49" charset="0"/>
                <a:cs typeface="Courier New" panose="02070309020205020404" pitchFamily="49" charset="0"/>
              </a:rPr>
              <a:t>    1 : data = 12</a:t>
            </a:r>
          </a:p>
          <a:p>
            <a:pPr marL="640080" lvl="2" indent="0">
              <a:buNone/>
            </a:pPr>
            <a:r>
              <a:rPr lang="en-ZA" sz="2300" dirty="0">
                <a:solidFill>
                  <a:schemeClr val="tx1"/>
                </a:solidFill>
                <a:latin typeface="Courier New" panose="02070309020205020404" pitchFamily="49" charset="0"/>
                <a:cs typeface="Courier New" panose="02070309020205020404" pitchFamily="49" charset="0"/>
              </a:rPr>
              <a:t>    2 : data = 140;</a:t>
            </a:r>
          </a:p>
          <a:p>
            <a:pPr marL="640080" lvl="2" indent="0">
              <a:buNone/>
            </a:pPr>
            <a:r>
              <a:rPr lang="en-ZA" sz="2300" dirty="0">
                <a:solidFill>
                  <a:schemeClr val="tx1"/>
                </a:solidFill>
                <a:latin typeface="Courier New" panose="02070309020205020404" pitchFamily="49" charset="0"/>
                <a:cs typeface="Courier New" panose="02070309020205020404" pitchFamily="49" charset="0"/>
              </a:rPr>
              <a:t>    3 : data = 110;</a:t>
            </a:r>
          </a:p>
          <a:p>
            <a:pPr marL="640080" lvl="2" indent="0">
              <a:buNone/>
            </a:pPr>
            <a:r>
              <a:rPr lang="en-ZA" sz="2300" dirty="0">
                <a:solidFill>
                  <a:schemeClr val="tx1"/>
                </a:solidFill>
                <a:latin typeface="Courier New" panose="02070309020205020404" pitchFamily="49" charset="0"/>
                <a:cs typeface="Courier New" panose="02070309020205020404" pitchFamily="49" charset="0"/>
              </a:rPr>
              <a:t>    …</a:t>
            </a:r>
          </a:p>
          <a:p>
            <a:pPr marL="640080" lvl="2" indent="0">
              <a:buNone/>
            </a:pPr>
            <a:r>
              <a:rPr lang="en-ZA" sz="2300" dirty="0">
                <a:solidFill>
                  <a:schemeClr val="tx1"/>
                </a:solidFill>
                <a:latin typeface="Courier New" panose="02070309020205020404" pitchFamily="49" charset="0"/>
                <a:cs typeface="Courier New" panose="02070309020205020404" pitchFamily="49" charset="0"/>
              </a:rPr>
              <a:t>  </a:t>
            </a:r>
            <a:r>
              <a:rPr lang="en-ZA" sz="2300" dirty="0" err="1">
                <a:solidFill>
                  <a:schemeClr val="tx1"/>
                </a:solidFill>
                <a:latin typeface="Courier New" panose="02070309020205020404" pitchFamily="49" charset="0"/>
                <a:cs typeface="Courier New" panose="02070309020205020404" pitchFamily="49" charset="0"/>
              </a:rPr>
              <a:t>endcase</a:t>
            </a:r>
            <a:endParaRPr lang="en-ZA" sz="2300" dirty="0">
              <a:solidFill>
                <a:schemeClr val="tx1"/>
              </a:solidFill>
              <a:latin typeface="Courier New" panose="02070309020205020404" pitchFamily="49" charset="0"/>
              <a:cs typeface="Courier New" panose="02070309020205020404" pitchFamily="49" charset="0"/>
            </a:endParaRPr>
          </a:p>
          <a:p>
            <a:pPr marL="640080" lvl="2" indent="0">
              <a:buNone/>
            </a:pPr>
            <a:r>
              <a:rPr lang="en-ZA" sz="2300" dirty="0">
                <a:solidFill>
                  <a:schemeClr val="tx1"/>
                </a:solidFill>
                <a:latin typeface="Courier New" panose="02070309020205020404" pitchFamily="49" charset="0"/>
                <a:cs typeface="Courier New" panose="02070309020205020404" pitchFamily="49" charset="0"/>
              </a:rPr>
              <a:t>end</a:t>
            </a:r>
          </a:p>
        </p:txBody>
      </p:sp>
    </p:spTree>
    <p:extLst>
      <p:ext uri="{BB962C8B-B14F-4D97-AF65-F5344CB8AC3E}">
        <p14:creationId xmlns:p14="http://schemas.microsoft.com/office/powerpoint/2010/main" val="2307467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5B7A5C-AAB9-4208-8E31-325CE6043925}"/>
              </a:ext>
            </a:extLst>
          </p:cNvPr>
          <p:cNvSpPr>
            <a:spLocks noGrp="1"/>
          </p:cNvSpPr>
          <p:nvPr>
            <p:ph type="title"/>
          </p:nvPr>
        </p:nvSpPr>
        <p:spPr>
          <a:xfrm>
            <a:off x="722847" y="611850"/>
            <a:ext cx="7698306" cy="692210"/>
          </a:xfrm>
        </p:spPr>
        <p:txBody>
          <a:bodyPr>
            <a:normAutofit fontScale="90000"/>
          </a:bodyPr>
          <a:lstStyle/>
          <a:p>
            <a:r>
              <a:rPr lang="en-ZA" dirty="0"/>
              <a:t>Initializing memory in simulation</a:t>
            </a:r>
            <a:br>
              <a:rPr lang="en-ZA" dirty="0"/>
            </a:br>
            <a:r>
              <a:rPr lang="en-ZA" sz="2700" dirty="0"/>
              <a:t>(using a macro)</a:t>
            </a:r>
            <a:endParaRPr lang="en-ZA" dirty="0"/>
          </a:p>
        </p:txBody>
      </p:sp>
      <p:sp>
        <p:nvSpPr>
          <p:cNvPr id="5" name="Rectangle 4">
            <a:extLst>
              <a:ext uri="{FF2B5EF4-FFF2-40B4-BE49-F238E27FC236}">
                <a16:creationId xmlns:a16="http://schemas.microsoft.com/office/drawing/2014/main" id="{F8E47CC9-6826-4F4B-93FA-37C9F237DE61}"/>
              </a:ext>
            </a:extLst>
          </p:cNvPr>
          <p:cNvSpPr/>
          <p:nvPr/>
        </p:nvSpPr>
        <p:spPr>
          <a:xfrm>
            <a:off x="729114" y="1634213"/>
            <a:ext cx="7442734" cy="3785652"/>
          </a:xfrm>
          <a:prstGeom prst="rect">
            <a:avLst/>
          </a:prstGeom>
        </p:spPr>
        <p:txBody>
          <a:bodyPr wrap="square">
            <a:spAutoFit/>
          </a:bodyPr>
          <a:lstStyle/>
          <a:p>
            <a:r>
              <a:rPr lang="en-ZA" sz="1600" dirty="0">
                <a:solidFill>
                  <a:srgbClr val="333333"/>
                </a:solidFill>
                <a:latin typeface="Courier New" panose="02070309020205020404" pitchFamily="49" charset="0"/>
                <a:cs typeface="Courier New" panose="02070309020205020404" pitchFamily="49" charset="0"/>
              </a:rPr>
              <a:t>// You can also </a:t>
            </a:r>
            <a:r>
              <a:rPr lang="en-ZA" sz="1600" dirty="0" err="1">
                <a:solidFill>
                  <a:srgbClr val="333333"/>
                </a:solidFill>
                <a:latin typeface="Courier New" panose="02070309020205020404" pitchFamily="49" charset="0"/>
                <a:cs typeface="Courier New" panose="02070309020205020404" pitchFamily="49" charset="0"/>
              </a:rPr>
              <a:t>intialize</a:t>
            </a:r>
            <a:r>
              <a:rPr lang="en-ZA" sz="1600" dirty="0">
                <a:solidFill>
                  <a:srgbClr val="333333"/>
                </a:solidFill>
                <a:latin typeface="Courier New" panose="02070309020205020404" pitchFamily="49" charset="0"/>
                <a:cs typeface="Courier New" panose="02070309020205020404" pitchFamily="49" charset="0"/>
              </a:rPr>
              <a:t> your memory as follows…</a:t>
            </a:r>
          </a:p>
          <a:p>
            <a:endParaRPr lang="en-ZA" sz="1600" dirty="0">
              <a:solidFill>
                <a:srgbClr val="333333"/>
              </a:solidFill>
              <a:latin typeface="Courier New" panose="02070309020205020404" pitchFamily="49" charset="0"/>
              <a:cs typeface="Courier New" panose="02070309020205020404" pitchFamily="49" charset="0"/>
            </a:endParaRPr>
          </a:p>
          <a:p>
            <a:r>
              <a:rPr lang="en-ZA" sz="1600" dirty="0">
                <a:solidFill>
                  <a:srgbClr val="333333"/>
                </a:solidFill>
                <a:latin typeface="Courier New" panose="02070309020205020404" pitchFamily="49" charset="0"/>
                <a:cs typeface="Courier New" panose="02070309020205020404" pitchFamily="49" charset="0"/>
              </a:rPr>
              <a:t>module </a:t>
            </a:r>
            <a:r>
              <a:rPr lang="en-ZA" sz="1600" dirty="0" err="1">
                <a:solidFill>
                  <a:srgbClr val="333333"/>
                </a:solidFill>
                <a:latin typeface="Courier New" panose="02070309020205020404" pitchFamily="49" charset="0"/>
                <a:cs typeface="Courier New" panose="02070309020205020404" pitchFamily="49" charset="0"/>
              </a:rPr>
              <a:t>mymod_tb</a:t>
            </a:r>
            <a:r>
              <a:rPr lang="en-ZA" sz="1600" dirty="0">
                <a:solidFill>
                  <a:srgbClr val="333333"/>
                </a:solidFill>
                <a:latin typeface="Courier New" panose="02070309020205020404" pitchFamily="49" charset="0"/>
                <a:cs typeface="Courier New" panose="02070309020205020404" pitchFamily="49" charset="0"/>
              </a:rPr>
              <a:t> ();</a:t>
            </a:r>
            <a:br>
              <a:rPr lang="en-ZA" sz="1600" dirty="0">
                <a:latin typeface="Courier New" panose="02070309020205020404" pitchFamily="49" charset="0"/>
                <a:cs typeface="Courier New" panose="02070309020205020404" pitchFamily="49" charset="0"/>
              </a:rPr>
            </a:br>
            <a:r>
              <a:rPr lang="en-ZA" sz="1600" dirty="0">
                <a:latin typeface="Courier New" panose="02070309020205020404" pitchFamily="49" charset="0"/>
                <a:cs typeface="Courier New" panose="02070309020205020404" pitchFamily="49" charset="0"/>
              </a:rPr>
              <a:t> </a:t>
            </a:r>
            <a:r>
              <a:rPr lang="en-ZA" sz="1600" dirty="0">
                <a:solidFill>
                  <a:srgbClr val="333333"/>
                </a:solidFill>
                <a:latin typeface="Courier New" panose="02070309020205020404" pitchFamily="49" charset="0"/>
                <a:cs typeface="Courier New" panose="02070309020205020404" pitchFamily="49" charset="0"/>
              </a:rPr>
              <a:t>parameter MEM_SIZE = 256</a:t>
            </a:r>
            <a:br>
              <a:rPr lang="en-ZA" sz="1600" dirty="0">
                <a:latin typeface="Courier New" panose="02070309020205020404" pitchFamily="49" charset="0"/>
                <a:cs typeface="Courier New" panose="02070309020205020404" pitchFamily="49" charset="0"/>
              </a:rPr>
            </a:br>
            <a:r>
              <a:rPr lang="en-ZA" sz="1600" dirty="0">
                <a:latin typeface="Courier New" panose="02070309020205020404" pitchFamily="49" charset="0"/>
                <a:cs typeface="Courier New" panose="02070309020205020404" pitchFamily="49" charset="0"/>
              </a:rPr>
              <a:t> </a:t>
            </a:r>
            <a:r>
              <a:rPr lang="en-ZA" sz="1600" dirty="0">
                <a:solidFill>
                  <a:srgbClr val="333333"/>
                </a:solidFill>
                <a:latin typeface="Courier New" panose="02070309020205020404" pitchFamily="49" charset="0"/>
                <a:cs typeface="Courier New" panose="02070309020205020404" pitchFamily="49" charset="0"/>
              </a:rPr>
              <a:t>reg [7:0] mem [0:MEM_SIZE -1]</a:t>
            </a:r>
            <a:br>
              <a:rPr lang="en-ZA" sz="1600" dirty="0">
                <a:latin typeface="Courier New" panose="02070309020205020404" pitchFamily="49" charset="0"/>
                <a:cs typeface="Courier New" panose="02070309020205020404" pitchFamily="49" charset="0"/>
              </a:rPr>
            </a:br>
            <a:br>
              <a:rPr lang="en-ZA" sz="1600" dirty="0">
                <a:latin typeface="Courier New" panose="02070309020205020404" pitchFamily="49" charset="0"/>
                <a:cs typeface="Courier New" panose="02070309020205020404" pitchFamily="49" charset="0"/>
              </a:rPr>
            </a:br>
            <a:r>
              <a:rPr lang="en-ZA" sz="1600" dirty="0">
                <a:latin typeface="Courier New" panose="02070309020205020404" pitchFamily="49" charset="0"/>
                <a:cs typeface="Courier New" panose="02070309020205020404" pitchFamily="49" charset="0"/>
              </a:rPr>
              <a:t> </a:t>
            </a:r>
            <a:r>
              <a:rPr lang="en-ZA" sz="1600" dirty="0">
                <a:solidFill>
                  <a:srgbClr val="333333"/>
                </a:solidFill>
                <a:latin typeface="Courier New" panose="02070309020205020404" pitchFamily="49" charset="0"/>
                <a:cs typeface="Courier New" panose="02070309020205020404" pitchFamily="49" charset="0"/>
              </a:rPr>
              <a:t>initial</a:t>
            </a:r>
            <a:br>
              <a:rPr lang="en-ZA" sz="1600" dirty="0">
                <a:latin typeface="Courier New" panose="02070309020205020404" pitchFamily="49" charset="0"/>
                <a:cs typeface="Courier New" panose="02070309020205020404" pitchFamily="49" charset="0"/>
              </a:rPr>
            </a:br>
            <a:r>
              <a:rPr lang="en-ZA" sz="1600" dirty="0">
                <a:latin typeface="Courier New" panose="02070309020205020404" pitchFamily="49" charset="0"/>
                <a:cs typeface="Courier New" panose="02070309020205020404" pitchFamily="49" charset="0"/>
              </a:rPr>
              <a:t>   </a:t>
            </a:r>
            <a:r>
              <a:rPr lang="en-ZA" sz="1600" dirty="0">
                <a:solidFill>
                  <a:srgbClr val="333333"/>
                </a:solidFill>
                <a:latin typeface="Courier New" panose="02070309020205020404" pitchFamily="49" charset="0"/>
                <a:cs typeface="Courier New" panose="02070309020205020404" pitchFamily="49" charset="0"/>
              </a:rPr>
              <a:t>begin</a:t>
            </a:r>
            <a:br>
              <a:rPr lang="en-ZA" sz="1600" dirty="0">
                <a:latin typeface="Courier New" panose="02070309020205020404" pitchFamily="49" charset="0"/>
                <a:cs typeface="Courier New" panose="02070309020205020404" pitchFamily="49" charset="0"/>
              </a:rPr>
            </a:br>
            <a:r>
              <a:rPr lang="en-ZA" sz="1600" dirty="0">
                <a:latin typeface="Courier New" panose="02070309020205020404" pitchFamily="49" charset="0"/>
                <a:cs typeface="Courier New" panose="02070309020205020404" pitchFamily="49" charset="0"/>
              </a:rPr>
              <a:t>     </a:t>
            </a:r>
            <a:r>
              <a:rPr lang="en-ZA" sz="1600" dirty="0">
                <a:solidFill>
                  <a:srgbClr val="333333"/>
                </a:solidFill>
                <a:latin typeface="Courier New" panose="02070309020205020404" pitchFamily="49" charset="0"/>
                <a:cs typeface="Courier New" panose="02070309020205020404" pitchFamily="49" charset="0"/>
              </a:rPr>
              <a:t>for (</a:t>
            </a:r>
            <a:r>
              <a:rPr lang="en-ZA" sz="1600" dirty="0" err="1">
                <a:solidFill>
                  <a:srgbClr val="333333"/>
                </a:solidFill>
                <a:latin typeface="Courier New" panose="02070309020205020404" pitchFamily="49" charset="0"/>
                <a:cs typeface="Courier New" panose="02070309020205020404" pitchFamily="49" charset="0"/>
              </a:rPr>
              <a:t>i</a:t>
            </a:r>
            <a:r>
              <a:rPr lang="en-ZA" sz="1600" dirty="0">
                <a:solidFill>
                  <a:srgbClr val="333333"/>
                </a:solidFill>
                <a:latin typeface="Courier New" panose="02070309020205020404" pitchFamily="49" charset="0"/>
                <a:cs typeface="Courier New" panose="02070309020205020404" pitchFamily="49" charset="0"/>
              </a:rPr>
              <a:t> = 0; </a:t>
            </a:r>
            <a:r>
              <a:rPr lang="en-ZA" sz="1600" dirty="0" err="1">
                <a:solidFill>
                  <a:srgbClr val="333333"/>
                </a:solidFill>
                <a:latin typeface="Courier New" panose="02070309020205020404" pitchFamily="49" charset="0"/>
                <a:cs typeface="Courier New" panose="02070309020205020404" pitchFamily="49" charset="0"/>
              </a:rPr>
              <a:t>i</a:t>
            </a:r>
            <a:r>
              <a:rPr lang="en-ZA" sz="1600" dirty="0">
                <a:solidFill>
                  <a:srgbClr val="333333"/>
                </a:solidFill>
                <a:latin typeface="Courier New" panose="02070309020205020404" pitchFamily="49" charset="0"/>
                <a:cs typeface="Courier New" panose="02070309020205020404" pitchFamily="49" charset="0"/>
              </a:rPr>
              <a:t> &lt; MEM_SIZE - 1; </a:t>
            </a:r>
            <a:r>
              <a:rPr lang="en-ZA" sz="1600" dirty="0" err="1">
                <a:solidFill>
                  <a:srgbClr val="333333"/>
                </a:solidFill>
                <a:latin typeface="Courier New" panose="02070309020205020404" pitchFamily="49" charset="0"/>
                <a:cs typeface="Courier New" panose="02070309020205020404" pitchFamily="49" charset="0"/>
              </a:rPr>
              <a:t>i</a:t>
            </a:r>
            <a:r>
              <a:rPr lang="en-ZA" sz="1600" dirty="0">
                <a:solidFill>
                  <a:srgbClr val="333333"/>
                </a:solidFill>
                <a:latin typeface="Courier New" panose="02070309020205020404" pitchFamily="49" charset="0"/>
                <a:cs typeface="Courier New" panose="02070309020205020404" pitchFamily="49" charset="0"/>
              </a:rPr>
              <a:t> = </a:t>
            </a:r>
            <a:r>
              <a:rPr lang="en-ZA" sz="1600" dirty="0" err="1">
                <a:solidFill>
                  <a:srgbClr val="333333"/>
                </a:solidFill>
                <a:latin typeface="Courier New" panose="02070309020205020404" pitchFamily="49" charset="0"/>
                <a:cs typeface="Courier New" panose="02070309020205020404" pitchFamily="49" charset="0"/>
              </a:rPr>
              <a:t>i</a:t>
            </a:r>
            <a:r>
              <a:rPr lang="en-ZA" sz="1600" dirty="0">
                <a:solidFill>
                  <a:srgbClr val="333333"/>
                </a:solidFill>
                <a:latin typeface="Courier New" panose="02070309020205020404" pitchFamily="49" charset="0"/>
                <a:cs typeface="Courier New" panose="02070309020205020404" pitchFamily="49" charset="0"/>
              </a:rPr>
              <a:t> + 1)</a:t>
            </a:r>
            <a:br>
              <a:rPr lang="en-ZA" sz="1600" dirty="0">
                <a:latin typeface="Courier New" panose="02070309020205020404" pitchFamily="49" charset="0"/>
                <a:cs typeface="Courier New" panose="02070309020205020404" pitchFamily="49" charset="0"/>
              </a:rPr>
            </a:br>
            <a:r>
              <a:rPr lang="en-ZA" sz="1600" dirty="0">
                <a:latin typeface="Courier New" panose="02070309020205020404" pitchFamily="49" charset="0"/>
                <a:cs typeface="Courier New" panose="02070309020205020404" pitchFamily="49" charset="0"/>
              </a:rPr>
              <a:t>      </a:t>
            </a:r>
            <a:r>
              <a:rPr lang="en-ZA" sz="1600" dirty="0">
                <a:solidFill>
                  <a:srgbClr val="333333"/>
                </a:solidFill>
                <a:latin typeface="Courier New" panose="02070309020205020404" pitchFamily="49" charset="0"/>
                <a:cs typeface="Courier New" panose="02070309020205020404" pitchFamily="49" charset="0"/>
              </a:rPr>
              <a:t>begin</a:t>
            </a:r>
            <a:br>
              <a:rPr lang="en-ZA" sz="1600" dirty="0">
                <a:latin typeface="Courier New" panose="02070309020205020404" pitchFamily="49" charset="0"/>
                <a:cs typeface="Courier New" panose="02070309020205020404" pitchFamily="49" charset="0"/>
              </a:rPr>
            </a:br>
            <a:r>
              <a:rPr lang="en-ZA" sz="1600" dirty="0">
                <a:latin typeface="Courier New" panose="02070309020205020404" pitchFamily="49" charset="0"/>
                <a:cs typeface="Courier New" panose="02070309020205020404" pitchFamily="49" charset="0"/>
              </a:rPr>
              <a:t>        </a:t>
            </a:r>
            <a:r>
              <a:rPr lang="en-ZA" sz="1600" dirty="0">
                <a:solidFill>
                  <a:srgbClr val="333333"/>
                </a:solidFill>
                <a:latin typeface="Courier New" panose="02070309020205020404" pitchFamily="49" charset="0"/>
                <a:cs typeface="Courier New" panose="02070309020205020404" pitchFamily="49" charset="0"/>
              </a:rPr>
              <a:t>mem[</a:t>
            </a:r>
            <a:r>
              <a:rPr lang="en-ZA" sz="1600" dirty="0" err="1">
                <a:solidFill>
                  <a:srgbClr val="333333"/>
                </a:solidFill>
                <a:latin typeface="Courier New" panose="02070309020205020404" pitchFamily="49" charset="0"/>
                <a:cs typeface="Courier New" panose="02070309020205020404" pitchFamily="49" charset="0"/>
              </a:rPr>
              <a:t>i</a:t>
            </a:r>
            <a:r>
              <a:rPr lang="en-ZA" sz="1600" dirty="0">
                <a:solidFill>
                  <a:srgbClr val="333333"/>
                </a:solidFill>
                <a:latin typeface="Courier New" panose="02070309020205020404" pitchFamily="49" charset="0"/>
                <a:cs typeface="Courier New" panose="02070309020205020404" pitchFamily="49" charset="0"/>
              </a:rPr>
              <a:t>][0] = 0;</a:t>
            </a:r>
            <a:br>
              <a:rPr lang="en-ZA" sz="1600" dirty="0">
                <a:latin typeface="Courier New" panose="02070309020205020404" pitchFamily="49" charset="0"/>
                <a:cs typeface="Courier New" panose="02070309020205020404" pitchFamily="49" charset="0"/>
              </a:rPr>
            </a:br>
            <a:r>
              <a:rPr lang="en-ZA" sz="1600" dirty="0">
                <a:latin typeface="Courier New" panose="02070309020205020404" pitchFamily="49" charset="0"/>
                <a:cs typeface="Courier New" panose="02070309020205020404" pitchFamily="49" charset="0"/>
              </a:rPr>
              <a:t>     </a:t>
            </a:r>
            <a:r>
              <a:rPr lang="en-ZA" sz="1600" dirty="0">
                <a:solidFill>
                  <a:srgbClr val="333333"/>
                </a:solidFill>
                <a:latin typeface="Courier New" panose="02070309020205020404" pitchFamily="49" charset="0"/>
                <a:cs typeface="Courier New" panose="02070309020205020404" pitchFamily="49" charset="0"/>
              </a:rPr>
              <a:t>end</a:t>
            </a:r>
            <a:br>
              <a:rPr lang="en-ZA" sz="1600" dirty="0">
                <a:latin typeface="Courier New" panose="02070309020205020404" pitchFamily="49" charset="0"/>
                <a:cs typeface="Courier New" panose="02070309020205020404" pitchFamily="49" charset="0"/>
              </a:rPr>
            </a:br>
            <a:r>
              <a:rPr lang="en-ZA" sz="1600" dirty="0">
                <a:latin typeface="Courier New" panose="02070309020205020404" pitchFamily="49" charset="0"/>
                <a:cs typeface="Courier New" panose="02070309020205020404" pitchFamily="49" charset="0"/>
              </a:rPr>
              <a:t> </a:t>
            </a:r>
            <a:r>
              <a:rPr lang="en-ZA" sz="1600" dirty="0" err="1">
                <a:solidFill>
                  <a:srgbClr val="333333"/>
                </a:solidFill>
                <a:latin typeface="Courier New" panose="02070309020205020404" pitchFamily="49" charset="0"/>
                <a:cs typeface="Courier New" panose="02070309020205020404" pitchFamily="49" charset="0"/>
              </a:rPr>
              <a:t>end</a:t>
            </a:r>
            <a:endParaRPr lang="en-ZA" sz="1600" dirty="0">
              <a:solidFill>
                <a:srgbClr val="333333"/>
              </a:solidFill>
              <a:latin typeface="Courier New" panose="02070309020205020404" pitchFamily="49" charset="0"/>
              <a:cs typeface="Courier New" panose="02070309020205020404" pitchFamily="49" charset="0"/>
            </a:endParaRPr>
          </a:p>
          <a:p>
            <a:endParaRPr lang="en-ZA" sz="1600" dirty="0">
              <a:solidFill>
                <a:srgbClr val="333333"/>
              </a:solidFill>
              <a:latin typeface="Courier New" panose="02070309020205020404" pitchFamily="49" charset="0"/>
              <a:cs typeface="Courier New" panose="02070309020205020404" pitchFamily="49" charset="0"/>
            </a:endParaRPr>
          </a:p>
          <a:p>
            <a:r>
              <a:rPr lang="en-ZA" sz="1600" dirty="0" err="1">
                <a:solidFill>
                  <a:srgbClr val="333333"/>
                </a:solidFill>
                <a:latin typeface="Courier New" panose="02070309020205020404" pitchFamily="49" charset="0"/>
                <a:cs typeface="Courier New" panose="02070309020205020404" pitchFamily="49" charset="0"/>
              </a:rPr>
              <a:t>endmodule</a:t>
            </a:r>
            <a:endParaRPr lang="en-ZA" sz="1600" dirty="0">
              <a:latin typeface="Courier New" panose="02070309020205020404" pitchFamily="49" charset="0"/>
              <a:cs typeface="Courier New" panose="02070309020205020404" pitchFamily="49" charset="0"/>
            </a:endParaRPr>
          </a:p>
        </p:txBody>
      </p:sp>
      <p:sp>
        <p:nvSpPr>
          <p:cNvPr id="6" name="Rectangle 5">
            <a:extLst>
              <a:ext uri="{FF2B5EF4-FFF2-40B4-BE49-F238E27FC236}">
                <a16:creationId xmlns:a16="http://schemas.microsoft.com/office/drawing/2014/main" id="{B96F53AB-D4E6-4B60-BE04-4F5236BC8E01}"/>
              </a:ext>
            </a:extLst>
          </p:cNvPr>
          <p:cNvSpPr/>
          <p:nvPr/>
        </p:nvSpPr>
        <p:spPr>
          <a:xfrm>
            <a:off x="6671304" y="3244334"/>
            <a:ext cx="2039560" cy="2554545"/>
          </a:xfrm>
          <a:prstGeom prst="rect">
            <a:avLst/>
          </a:prstGeom>
        </p:spPr>
        <p:txBody>
          <a:bodyPr wrap="square">
            <a:spAutoFit/>
          </a:bodyPr>
          <a:lstStyle/>
          <a:p>
            <a:r>
              <a:rPr lang="en-ZA" sz="1600" dirty="0">
                <a:solidFill>
                  <a:schemeClr val="accent5">
                    <a:lumMod val="50000"/>
                  </a:schemeClr>
                </a:solidFill>
              </a:rPr>
              <a:t>Note that for used here is usable in simulation and when used to implement a module the for is unravelled to generate logic, it does not necessarily handle loop dependencies well.</a:t>
            </a:r>
            <a:endParaRPr lang="en-ZA" sz="1600" dirty="0"/>
          </a:p>
        </p:txBody>
      </p:sp>
    </p:spTree>
    <p:extLst>
      <p:ext uri="{BB962C8B-B14F-4D97-AF65-F5344CB8AC3E}">
        <p14:creationId xmlns:p14="http://schemas.microsoft.com/office/powerpoint/2010/main" val="142224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F0507-A33E-482D-BDAF-1F9B681DA4B6}"/>
              </a:ext>
            </a:extLst>
          </p:cNvPr>
          <p:cNvSpPr>
            <a:spLocks noGrp="1"/>
          </p:cNvSpPr>
          <p:nvPr>
            <p:ph type="title"/>
          </p:nvPr>
        </p:nvSpPr>
        <p:spPr/>
        <p:txBody>
          <a:bodyPr>
            <a:normAutofit fontScale="90000"/>
          </a:bodyPr>
          <a:lstStyle/>
          <a:p>
            <a:r>
              <a:rPr lang="en-ZA" dirty="0"/>
              <a:t>Initializing memory in simulation</a:t>
            </a:r>
            <a:br>
              <a:rPr lang="en-ZA" dirty="0"/>
            </a:br>
            <a:r>
              <a:rPr lang="en-ZA" sz="2700" dirty="0"/>
              <a:t>(reading from file)</a:t>
            </a:r>
            <a:endParaRPr lang="en-ZA" dirty="0"/>
          </a:p>
        </p:txBody>
      </p:sp>
      <p:sp>
        <p:nvSpPr>
          <p:cNvPr id="4" name="Rectangle 3">
            <a:extLst>
              <a:ext uri="{FF2B5EF4-FFF2-40B4-BE49-F238E27FC236}">
                <a16:creationId xmlns:a16="http://schemas.microsoft.com/office/drawing/2014/main" id="{CD80945B-F4A1-4172-A44C-686326CE55D5}"/>
              </a:ext>
            </a:extLst>
          </p:cNvPr>
          <p:cNvSpPr/>
          <p:nvPr/>
        </p:nvSpPr>
        <p:spPr>
          <a:xfrm>
            <a:off x="629251" y="1539003"/>
            <a:ext cx="7885497" cy="4524315"/>
          </a:xfrm>
          <a:prstGeom prst="rect">
            <a:avLst/>
          </a:prstGeom>
        </p:spPr>
        <p:txBody>
          <a:bodyPr wrap="square">
            <a:spAutoFit/>
          </a:bodyPr>
          <a:lstStyle/>
          <a:p>
            <a:r>
              <a:rPr lang="en-ZA" sz="1600" dirty="0">
                <a:latin typeface="Courier New" panose="02070309020205020404" pitchFamily="49" charset="0"/>
                <a:cs typeface="Courier New" panose="02070309020205020404" pitchFamily="49" charset="0"/>
              </a:rPr>
              <a:t>module rom (</a:t>
            </a:r>
          </a:p>
          <a:p>
            <a:r>
              <a:rPr lang="en-ZA" sz="1600" dirty="0">
                <a:latin typeface="Courier New" panose="02070309020205020404" pitchFamily="49" charset="0"/>
                <a:cs typeface="Courier New" panose="02070309020205020404" pitchFamily="49" charset="0"/>
              </a:rPr>
              <a:t>   </a:t>
            </a:r>
            <a:r>
              <a:rPr lang="en-ZA" sz="1600" dirty="0" err="1">
                <a:latin typeface="Courier New" panose="02070309020205020404" pitchFamily="49" charset="0"/>
                <a:cs typeface="Courier New" panose="02070309020205020404" pitchFamily="49" charset="0"/>
              </a:rPr>
              <a:t>addr</a:t>
            </a:r>
            <a:r>
              <a:rPr lang="en-ZA" sz="1600" dirty="0">
                <a:latin typeface="Courier New" panose="02070309020205020404" pitchFamily="49" charset="0"/>
                <a:cs typeface="Courier New" panose="02070309020205020404" pitchFamily="49" charset="0"/>
              </a:rPr>
              <a:t>  , // Address input</a:t>
            </a:r>
          </a:p>
          <a:p>
            <a:r>
              <a:rPr lang="en-ZA" sz="1600" dirty="0">
                <a:latin typeface="Courier New" panose="02070309020205020404" pitchFamily="49" charset="0"/>
                <a:cs typeface="Courier New" panose="02070309020205020404" pitchFamily="49" charset="0"/>
              </a:rPr>
              <a:t>   data  , // Data output</a:t>
            </a:r>
          </a:p>
          <a:p>
            <a:r>
              <a:rPr lang="en-ZA" sz="1600" dirty="0">
                <a:latin typeface="Courier New" panose="02070309020205020404" pitchFamily="49" charset="0"/>
                <a:cs typeface="Courier New" panose="02070309020205020404" pitchFamily="49" charset="0"/>
              </a:rPr>
              <a:t>   re    , // Read Enable </a:t>
            </a:r>
          </a:p>
          <a:p>
            <a:r>
              <a:rPr lang="en-ZA" sz="1600" dirty="0">
                <a:latin typeface="Courier New" panose="02070309020205020404" pitchFamily="49" charset="0"/>
                <a:cs typeface="Courier New" panose="02070309020205020404" pitchFamily="49" charset="0"/>
              </a:rPr>
              <a:t>   cs      // Chip Select</a:t>
            </a:r>
          </a:p>
          <a:p>
            <a:r>
              <a:rPr lang="en-ZA" sz="1600" dirty="0">
                <a:latin typeface="Courier New" panose="02070309020205020404" pitchFamily="49" charset="0"/>
                <a:cs typeface="Courier New" panose="02070309020205020404" pitchFamily="49" charset="0"/>
              </a:rPr>
              <a:t>);</a:t>
            </a:r>
          </a:p>
          <a:p>
            <a:r>
              <a:rPr lang="en-ZA" sz="1600" dirty="0">
                <a:latin typeface="Courier New" panose="02070309020205020404" pitchFamily="49" charset="0"/>
                <a:cs typeface="Courier New" panose="02070309020205020404" pitchFamily="49" charset="0"/>
              </a:rPr>
              <a:t>input  [7:0] </a:t>
            </a:r>
            <a:r>
              <a:rPr lang="en-ZA" sz="1600" dirty="0" err="1">
                <a:latin typeface="Courier New" panose="02070309020205020404" pitchFamily="49" charset="0"/>
                <a:cs typeface="Courier New" panose="02070309020205020404" pitchFamily="49" charset="0"/>
              </a:rPr>
              <a:t>addr</a:t>
            </a:r>
            <a:r>
              <a:rPr lang="en-ZA" sz="1600" dirty="0">
                <a:latin typeface="Courier New" panose="02070309020205020404" pitchFamily="49" charset="0"/>
                <a:cs typeface="Courier New" panose="02070309020205020404" pitchFamily="49" charset="0"/>
              </a:rPr>
              <a:t>;</a:t>
            </a:r>
          </a:p>
          <a:p>
            <a:r>
              <a:rPr lang="en-ZA" sz="1600" dirty="0">
                <a:latin typeface="Courier New" panose="02070309020205020404" pitchFamily="49" charset="0"/>
                <a:cs typeface="Courier New" panose="02070309020205020404" pitchFamily="49" charset="0"/>
              </a:rPr>
              <a:t>output [7:0] data; </a:t>
            </a:r>
          </a:p>
          <a:p>
            <a:r>
              <a:rPr lang="en-ZA" sz="1600" dirty="0">
                <a:latin typeface="Courier New" panose="02070309020205020404" pitchFamily="49" charset="0"/>
                <a:cs typeface="Courier New" panose="02070309020205020404" pitchFamily="49" charset="0"/>
              </a:rPr>
              <a:t>input re, cs;          </a:t>
            </a:r>
          </a:p>
          <a:p>
            <a:r>
              <a:rPr lang="en-ZA" sz="1600" dirty="0">
                <a:latin typeface="Courier New" panose="02070309020205020404" pitchFamily="49" charset="0"/>
                <a:cs typeface="Courier New" panose="02070309020205020404" pitchFamily="49" charset="0"/>
              </a:rPr>
              <a:t>reg [7:0] mem [0:255] ;  </a:t>
            </a:r>
          </a:p>
          <a:p>
            <a:endParaRPr lang="en-ZA" sz="1600" dirty="0">
              <a:latin typeface="Courier New" panose="02070309020205020404" pitchFamily="49" charset="0"/>
              <a:cs typeface="Courier New" panose="02070309020205020404" pitchFamily="49" charset="0"/>
            </a:endParaRPr>
          </a:p>
          <a:p>
            <a:r>
              <a:rPr lang="en-ZA" sz="1600" dirty="0">
                <a:latin typeface="Courier New" panose="02070309020205020404" pitchFamily="49" charset="0"/>
                <a:cs typeface="Courier New" panose="02070309020205020404" pitchFamily="49" charset="0"/>
              </a:rPr>
              <a:t>assign data = (cs &amp;&amp; re)? mem[</a:t>
            </a:r>
            <a:r>
              <a:rPr lang="en-ZA" sz="1600" dirty="0" err="1">
                <a:latin typeface="Courier New" panose="02070309020205020404" pitchFamily="49" charset="0"/>
                <a:cs typeface="Courier New" panose="02070309020205020404" pitchFamily="49" charset="0"/>
              </a:rPr>
              <a:t>addr</a:t>
            </a:r>
            <a:r>
              <a:rPr lang="en-ZA" sz="1600" dirty="0">
                <a:latin typeface="Courier New" panose="02070309020205020404" pitchFamily="49" charset="0"/>
                <a:cs typeface="Courier New" panose="02070309020205020404" pitchFamily="49" charset="0"/>
              </a:rPr>
              <a:t>] : 8'b0;</a:t>
            </a:r>
          </a:p>
          <a:p>
            <a:endParaRPr lang="en-ZA" sz="1600" dirty="0">
              <a:latin typeface="Courier New" panose="02070309020205020404" pitchFamily="49" charset="0"/>
              <a:cs typeface="Courier New" panose="02070309020205020404" pitchFamily="49" charset="0"/>
            </a:endParaRPr>
          </a:p>
          <a:p>
            <a:r>
              <a:rPr lang="en-ZA" sz="1600" dirty="0">
                <a:latin typeface="Courier New" panose="02070309020205020404" pitchFamily="49" charset="0"/>
                <a:cs typeface="Courier New" panose="02070309020205020404" pitchFamily="49" charset="0"/>
              </a:rPr>
              <a:t>initial begin</a:t>
            </a:r>
          </a:p>
          <a:p>
            <a:r>
              <a:rPr lang="en-ZA" sz="1600" dirty="0">
                <a:latin typeface="Courier New" panose="02070309020205020404" pitchFamily="49" charset="0"/>
                <a:cs typeface="Courier New" panose="02070309020205020404" pitchFamily="49" charset="0"/>
              </a:rPr>
              <a:t>  $</a:t>
            </a:r>
            <a:r>
              <a:rPr lang="en-ZA" sz="1600" dirty="0" err="1">
                <a:latin typeface="Courier New" panose="02070309020205020404" pitchFamily="49" charset="0"/>
                <a:cs typeface="Courier New" panose="02070309020205020404" pitchFamily="49" charset="0"/>
              </a:rPr>
              <a:t>readmemb</a:t>
            </a:r>
            <a:r>
              <a:rPr lang="en-ZA" sz="1600" dirty="0">
                <a:latin typeface="Courier New" panose="02070309020205020404" pitchFamily="49" charset="0"/>
                <a:cs typeface="Courier New" panose="02070309020205020404" pitchFamily="49" charset="0"/>
              </a:rPr>
              <a:t>("mem.csv", mem); // mem.csv is memory file</a:t>
            </a:r>
          </a:p>
          <a:p>
            <a:r>
              <a:rPr lang="en-ZA" sz="1600" dirty="0">
                <a:latin typeface="Courier New" panose="02070309020205020404" pitchFamily="49" charset="0"/>
                <a:cs typeface="Courier New" panose="02070309020205020404" pitchFamily="49" charset="0"/>
              </a:rPr>
              <a:t>end</a:t>
            </a:r>
          </a:p>
          <a:p>
            <a:endParaRPr lang="en-ZA" sz="1600" dirty="0">
              <a:latin typeface="Courier New" panose="02070309020205020404" pitchFamily="49" charset="0"/>
              <a:cs typeface="Courier New" panose="02070309020205020404" pitchFamily="49" charset="0"/>
            </a:endParaRPr>
          </a:p>
          <a:p>
            <a:r>
              <a:rPr lang="en-ZA" sz="1600" dirty="0" err="1">
                <a:latin typeface="Courier New" panose="02070309020205020404" pitchFamily="49" charset="0"/>
                <a:cs typeface="Courier New" panose="02070309020205020404" pitchFamily="49" charset="0"/>
              </a:rPr>
              <a:t>endmodule</a:t>
            </a:r>
            <a:endParaRPr lang="en-ZA" sz="1600" dirty="0">
              <a:latin typeface="Courier New" panose="02070309020205020404" pitchFamily="49" charset="0"/>
              <a:cs typeface="Courier New" panose="02070309020205020404" pitchFamily="49" charset="0"/>
            </a:endParaRPr>
          </a:p>
        </p:txBody>
      </p:sp>
      <p:sp>
        <p:nvSpPr>
          <p:cNvPr id="5" name="Rectangle 4">
            <a:extLst>
              <a:ext uri="{FF2B5EF4-FFF2-40B4-BE49-F238E27FC236}">
                <a16:creationId xmlns:a16="http://schemas.microsoft.com/office/drawing/2014/main" id="{1D4A017F-A687-42E8-9D50-8745C3B6E460}"/>
              </a:ext>
            </a:extLst>
          </p:cNvPr>
          <p:cNvSpPr/>
          <p:nvPr/>
        </p:nvSpPr>
        <p:spPr>
          <a:xfrm>
            <a:off x="5060390" y="1140431"/>
            <a:ext cx="3454358" cy="830997"/>
          </a:xfrm>
          <a:prstGeom prst="rect">
            <a:avLst/>
          </a:prstGeom>
        </p:spPr>
        <p:txBody>
          <a:bodyPr wrap="square">
            <a:spAutoFit/>
          </a:bodyPr>
          <a:lstStyle/>
          <a:p>
            <a:r>
              <a:rPr lang="en-ZA" sz="1600" dirty="0">
                <a:solidFill>
                  <a:schemeClr val="accent5">
                    <a:lumMod val="50000"/>
                  </a:schemeClr>
                </a:solidFill>
              </a:rPr>
              <a:t>Usually the simulator expects mem.csv to have numbers in text, one column per row, e.g.:</a:t>
            </a:r>
            <a:endParaRPr lang="en-ZA" sz="1600" dirty="0"/>
          </a:p>
        </p:txBody>
      </p:sp>
      <p:sp>
        <p:nvSpPr>
          <p:cNvPr id="6" name="Rectangle 5">
            <a:extLst>
              <a:ext uri="{FF2B5EF4-FFF2-40B4-BE49-F238E27FC236}">
                <a16:creationId xmlns:a16="http://schemas.microsoft.com/office/drawing/2014/main" id="{1A7F244D-F65A-4BED-9403-6587B814B25E}"/>
              </a:ext>
            </a:extLst>
          </p:cNvPr>
          <p:cNvSpPr/>
          <p:nvPr/>
        </p:nvSpPr>
        <p:spPr>
          <a:xfrm>
            <a:off x="5060390" y="2095496"/>
            <a:ext cx="1966052" cy="1569660"/>
          </a:xfrm>
          <a:prstGeom prst="rect">
            <a:avLst/>
          </a:prstGeom>
        </p:spPr>
        <p:txBody>
          <a:bodyPr wrap="square">
            <a:spAutoFit/>
          </a:bodyPr>
          <a:lstStyle/>
          <a:p>
            <a:r>
              <a:rPr lang="en-ZA" sz="1600" dirty="0">
                <a:solidFill>
                  <a:schemeClr val="accent5">
                    <a:lumMod val="50000"/>
                  </a:schemeClr>
                </a:solidFill>
              </a:rPr>
              <a:t>mem.csv:</a:t>
            </a:r>
          </a:p>
          <a:p>
            <a:r>
              <a:rPr lang="en-ZA" sz="1600" dirty="0">
                <a:solidFill>
                  <a:schemeClr val="accent5">
                    <a:lumMod val="50000"/>
                  </a:schemeClr>
                </a:solidFill>
              </a:rPr>
              <a:t>00000000</a:t>
            </a:r>
          </a:p>
          <a:p>
            <a:r>
              <a:rPr lang="en-ZA" sz="1600" dirty="0">
                <a:solidFill>
                  <a:schemeClr val="accent5">
                    <a:lumMod val="50000"/>
                  </a:schemeClr>
                </a:solidFill>
              </a:rPr>
              <a:t>00000001</a:t>
            </a:r>
            <a:endParaRPr lang="en-ZA" sz="1600" dirty="0"/>
          </a:p>
          <a:p>
            <a:r>
              <a:rPr lang="en-ZA" sz="1600" dirty="0">
                <a:solidFill>
                  <a:schemeClr val="accent5">
                    <a:lumMod val="50000"/>
                  </a:schemeClr>
                </a:solidFill>
              </a:rPr>
              <a:t>00000010</a:t>
            </a:r>
            <a:endParaRPr lang="en-ZA" sz="1600" dirty="0"/>
          </a:p>
          <a:p>
            <a:r>
              <a:rPr lang="en-ZA" sz="1600" dirty="0">
                <a:solidFill>
                  <a:schemeClr val="accent5">
                    <a:lumMod val="50000"/>
                  </a:schemeClr>
                </a:solidFill>
              </a:rPr>
              <a:t>00000011</a:t>
            </a:r>
          </a:p>
          <a:p>
            <a:r>
              <a:rPr lang="en-ZA" sz="1600" dirty="0">
                <a:solidFill>
                  <a:schemeClr val="accent5">
                    <a:lumMod val="50000"/>
                  </a:schemeClr>
                </a:solidFill>
              </a:rPr>
              <a:t>….</a:t>
            </a:r>
            <a:endParaRPr lang="en-ZA" sz="1600" dirty="0"/>
          </a:p>
        </p:txBody>
      </p:sp>
      <p:sp>
        <p:nvSpPr>
          <p:cNvPr id="7" name="Rectangle 6">
            <a:extLst>
              <a:ext uri="{FF2B5EF4-FFF2-40B4-BE49-F238E27FC236}">
                <a16:creationId xmlns:a16="http://schemas.microsoft.com/office/drawing/2014/main" id="{9C963210-48BB-4AD2-B577-E35961F28ED1}"/>
              </a:ext>
            </a:extLst>
          </p:cNvPr>
          <p:cNvSpPr/>
          <p:nvPr/>
        </p:nvSpPr>
        <p:spPr>
          <a:xfrm>
            <a:off x="6421458" y="2111935"/>
            <a:ext cx="1209967" cy="830997"/>
          </a:xfrm>
          <a:prstGeom prst="rect">
            <a:avLst/>
          </a:prstGeom>
        </p:spPr>
        <p:txBody>
          <a:bodyPr wrap="square">
            <a:spAutoFit/>
          </a:bodyPr>
          <a:lstStyle/>
          <a:p>
            <a:r>
              <a:rPr lang="en-ZA" sz="1600" dirty="0">
                <a:solidFill>
                  <a:schemeClr val="accent5">
                    <a:lumMod val="50000"/>
                  </a:schemeClr>
                </a:solidFill>
              </a:rPr>
              <a:t>(stores 0,1,2,3… as binary)</a:t>
            </a:r>
            <a:endParaRPr lang="en-ZA" sz="1600" dirty="0"/>
          </a:p>
        </p:txBody>
      </p:sp>
    </p:spTree>
    <p:extLst>
      <p:ext uri="{BB962C8B-B14F-4D97-AF65-F5344CB8AC3E}">
        <p14:creationId xmlns:p14="http://schemas.microsoft.com/office/powerpoint/2010/main" val="192096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ZA" dirty="0"/>
              <a:t>Wishbone bus</a:t>
            </a:r>
          </a:p>
        </p:txBody>
      </p:sp>
      <p:sp>
        <p:nvSpPr>
          <p:cNvPr id="7" name="Text Placeholder 6"/>
          <p:cNvSpPr>
            <a:spLocks noGrp="1"/>
          </p:cNvSpPr>
          <p:nvPr>
            <p:ph type="body" idx="1"/>
          </p:nvPr>
        </p:nvSpPr>
        <p:spPr/>
        <p:txBody>
          <a:bodyPr/>
          <a:lstStyle/>
          <a:p>
            <a:r>
              <a:rPr lang="en-ZA" dirty="0"/>
              <a:t>A brief view of the wishbone bus architecture</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7925" y="5195887"/>
            <a:ext cx="2266950" cy="733425"/>
          </a:xfrm>
          <a:prstGeom prst="rect">
            <a:avLst/>
          </a:prstGeom>
        </p:spPr>
      </p:pic>
      <p:sp>
        <p:nvSpPr>
          <p:cNvPr id="2" name="TextBox 1">
            <a:extLst>
              <a:ext uri="{FF2B5EF4-FFF2-40B4-BE49-F238E27FC236}">
                <a16:creationId xmlns:a16="http://schemas.microsoft.com/office/drawing/2014/main" id="{771FF8FA-3683-4DC2-BD7B-561A8846EA2C}"/>
              </a:ext>
            </a:extLst>
          </p:cNvPr>
          <p:cNvSpPr txBox="1"/>
          <p:nvPr/>
        </p:nvSpPr>
        <p:spPr>
          <a:xfrm>
            <a:off x="1519722" y="2113851"/>
            <a:ext cx="6282489" cy="523220"/>
          </a:xfrm>
          <a:prstGeom prst="rect">
            <a:avLst/>
          </a:prstGeom>
          <a:solidFill>
            <a:srgbClr val="FFFF00"/>
          </a:solidFill>
        </p:spPr>
        <p:txBody>
          <a:bodyPr wrap="none" rtlCol="0">
            <a:spAutoFit/>
          </a:bodyPr>
          <a:lstStyle/>
          <a:p>
            <a:r>
              <a:rPr lang="en-ZA" sz="2800" dirty="0"/>
              <a:t>Slides 17 – 34 not examined this year!</a:t>
            </a:r>
          </a:p>
        </p:txBody>
      </p:sp>
      <p:sp>
        <p:nvSpPr>
          <p:cNvPr id="10" name="TextBox 9">
            <a:extLst>
              <a:ext uri="{FF2B5EF4-FFF2-40B4-BE49-F238E27FC236}">
                <a16:creationId xmlns:a16="http://schemas.microsoft.com/office/drawing/2014/main" id="{599AD098-F56F-40A5-B812-2BC4C90F7C0C}"/>
              </a:ext>
            </a:extLst>
          </p:cNvPr>
          <p:cNvSpPr txBox="1"/>
          <p:nvPr/>
        </p:nvSpPr>
        <p:spPr>
          <a:xfrm>
            <a:off x="1072941" y="6406837"/>
            <a:ext cx="7684559" cy="261610"/>
          </a:xfrm>
          <a:prstGeom prst="rect">
            <a:avLst/>
          </a:prstGeom>
          <a:noFill/>
        </p:spPr>
        <p:txBody>
          <a:bodyPr wrap="square">
            <a:spAutoFit/>
          </a:bodyPr>
          <a:lstStyle/>
          <a:p>
            <a:pPr algn="r"/>
            <a:r>
              <a:rPr lang="en-ZA" sz="1050" dirty="0"/>
              <a:t>*Image source: ‘book’ PNG Designed By </a:t>
            </a:r>
            <a:r>
              <a:rPr lang="en-ZA" sz="1050" dirty="0" err="1"/>
              <a:t>Grafix</a:t>
            </a:r>
            <a:r>
              <a:rPr lang="en-ZA" sz="1050" dirty="0"/>
              <a:t> Point from </a:t>
            </a:r>
            <a:r>
              <a:rPr lang="en-ZA" sz="1050" dirty="0">
                <a:hlinkClick r:id="rId3"/>
              </a:rPr>
              <a:t>https://pngtree.com</a:t>
            </a:r>
            <a:endParaRPr lang="en-ZA" sz="1050" dirty="0"/>
          </a:p>
        </p:txBody>
      </p:sp>
      <p:sp>
        <p:nvSpPr>
          <p:cNvPr id="3" name="TextBox 2">
            <a:extLst>
              <a:ext uri="{FF2B5EF4-FFF2-40B4-BE49-F238E27FC236}">
                <a16:creationId xmlns:a16="http://schemas.microsoft.com/office/drawing/2014/main" id="{6A026D3F-C59D-4CFD-9417-52B06C599714}"/>
              </a:ext>
            </a:extLst>
          </p:cNvPr>
          <p:cNvSpPr txBox="1"/>
          <p:nvPr/>
        </p:nvSpPr>
        <p:spPr>
          <a:xfrm rot="2415459">
            <a:off x="7688495" y="403272"/>
            <a:ext cx="1221185" cy="646331"/>
          </a:xfrm>
          <a:prstGeom prst="rect">
            <a:avLst/>
          </a:prstGeom>
          <a:solidFill>
            <a:schemeClr val="accent6">
              <a:lumMod val="40000"/>
              <a:lumOff val="60000"/>
            </a:schemeClr>
          </a:solidFill>
        </p:spPr>
        <p:txBody>
          <a:bodyPr wrap="square" rtlCol="0">
            <a:spAutoFit/>
          </a:bodyPr>
          <a:lstStyle/>
          <a:p>
            <a:pPr algn="ctr"/>
            <a:r>
              <a:rPr lang="en-ZA" sz="1200" dirty="0"/>
              <a:t>Optional supplementary reading</a:t>
            </a:r>
          </a:p>
        </p:txBody>
      </p:sp>
      <p:pic>
        <p:nvPicPr>
          <p:cNvPr id="14" name="Picture 13" descr="A picture containing shape&#10;&#10;Description automatically generated">
            <a:extLst>
              <a:ext uri="{FF2B5EF4-FFF2-40B4-BE49-F238E27FC236}">
                <a16:creationId xmlns:a16="http://schemas.microsoft.com/office/drawing/2014/main" id="{1F340D0B-97D2-4ADA-A337-A87634A17A1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404806">
            <a:off x="7961303" y="1086825"/>
            <a:ext cx="765859" cy="561630"/>
          </a:xfrm>
          <a:prstGeom prst="rect">
            <a:avLst/>
          </a:prstGeom>
        </p:spPr>
      </p:pic>
    </p:spTree>
    <p:extLst>
      <p:ext uri="{BB962C8B-B14F-4D97-AF65-F5344CB8AC3E}">
        <p14:creationId xmlns:p14="http://schemas.microsoft.com/office/powerpoint/2010/main" val="3298887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Interfacing Standards</a:t>
            </a:r>
          </a:p>
        </p:txBody>
      </p:sp>
      <p:sp>
        <p:nvSpPr>
          <p:cNvPr id="3" name="Content Placeholder 2"/>
          <p:cNvSpPr>
            <a:spLocks noGrp="1"/>
          </p:cNvSpPr>
          <p:nvPr>
            <p:ph idx="1"/>
          </p:nvPr>
        </p:nvSpPr>
        <p:spPr>
          <a:xfrm>
            <a:off x="729785" y="1595620"/>
            <a:ext cx="8014970" cy="4519977"/>
          </a:xfrm>
        </p:spPr>
        <p:txBody>
          <a:bodyPr>
            <a:normAutofit/>
          </a:bodyPr>
          <a:lstStyle/>
          <a:p>
            <a:r>
              <a:rPr lang="en-ZA" dirty="0"/>
              <a:t>The Avalon bus by Altera</a:t>
            </a:r>
            <a:r>
              <a:rPr lang="en-ZA" sz="2000" dirty="0"/>
              <a:t> </a:t>
            </a:r>
            <a:r>
              <a:rPr lang="en-ZA" sz="2000" dirty="0">
                <a:solidFill>
                  <a:schemeClr val="accent6">
                    <a:lumMod val="75000"/>
                  </a:schemeClr>
                </a:solidFill>
              </a:rPr>
              <a:t>– Open Standard</a:t>
            </a:r>
            <a:endParaRPr lang="en-ZA" dirty="0"/>
          </a:p>
          <a:p>
            <a:r>
              <a:rPr lang="en-ZA" dirty="0"/>
              <a:t>Advanced Microcontroller Bus Architecture (AMBA) by ARM </a:t>
            </a:r>
            <a:r>
              <a:rPr lang="en-ZA" sz="2000" dirty="0">
                <a:solidFill>
                  <a:schemeClr val="accent6">
                    <a:lumMod val="75000"/>
                  </a:schemeClr>
                </a:solidFill>
              </a:rPr>
              <a:t>– Open Standard</a:t>
            </a:r>
            <a:endParaRPr lang="en-ZA" dirty="0"/>
          </a:p>
          <a:p>
            <a:r>
              <a:rPr lang="en-ZA" dirty="0"/>
              <a:t>On-chip Peripheral Bus (OPB) by Xilinx</a:t>
            </a:r>
          </a:p>
          <a:p>
            <a:r>
              <a:rPr lang="en-ZA" dirty="0"/>
              <a:t>Wishbone bus (originally developed by </a:t>
            </a:r>
            <a:r>
              <a:rPr lang="en-ZA" dirty="0" err="1"/>
              <a:t>Silicore</a:t>
            </a:r>
            <a:r>
              <a:rPr lang="en-ZA" dirty="0"/>
              <a:t> Corporation) </a:t>
            </a:r>
            <a:r>
              <a:rPr lang="en-ZA" sz="2000" dirty="0">
                <a:solidFill>
                  <a:schemeClr val="accent6">
                    <a:lumMod val="75000"/>
                  </a:schemeClr>
                </a:solidFill>
              </a:rPr>
              <a:t>– Open Standard</a:t>
            </a:r>
            <a:endParaRPr lang="en-ZA" dirty="0">
              <a:solidFill>
                <a:schemeClr val="accent6">
                  <a:lumMod val="75000"/>
                </a:schemeClr>
              </a:solidFill>
            </a:endParaRPr>
          </a:p>
        </p:txBody>
      </p:sp>
      <p:sp>
        <p:nvSpPr>
          <p:cNvPr id="4" name="TextBox 3">
            <a:extLst>
              <a:ext uri="{FF2B5EF4-FFF2-40B4-BE49-F238E27FC236}">
                <a16:creationId xmlns:a16="http://schemas.microsoft.com/office/drawing/2014/main" id="{9669C1F1-E6C4-43EF-8D18-E86616CE484F}"/>
              </a:ext>
            </a:extLst>
          </p:cNvPr>
          <p:cNvSpPr txBox="1"/>
          <p:nvPr/>
        </p:nvSpPr>
        <p:spPr>
          <a:xfrm rot="2415459">
            <a:off x="7688495" y="403272"/>
            <a:ext cx="1221185" cy="646331"/>
          </a:xfrm>
          <a:prstGeom prst="rect">
            <a:avLst/>
          </a:prstGeom>
          <a:solidFill>
            <a:schemeClr val="accent6">
              <a:lumMod val="40000"/>
              <a:lumOff val="60000"/>
            </a:schemeClr>
          </a:solidFill>
        </p:spPr>
        <p:txBody>
          <a:bodyPr wrap="square" rtlCol="0">
            <a:spAutoFit/>
          </a:bodyPr>
          <a:lstStyle/>
          <a:p>
            <a:pPr algn="ctr"/>
            <a:r>
              <a:rPr lang="en-ZA" sz="1200" dirty="0"/>
              <a:t>Optional supplementary reading</a:t>
            </a:r>
          </a:p>
        </p:txBody>
      </p:sp>
    </p:spTree>
    <p:extLst>
      <p:ext uri="{BB962C8B-B14F-4D97-AF65-F5344CB8AC3E}">
        <p14:creationId xmlns:p14="http://schemas.microsoft.com/office/powerpoint/2010/main" val="295725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ZA" dirty="0"/>
              <a:t>Wishbone bus</a:t>
            </a:r>
          </a:p>
        </p:txBody>
      </p:sp>
      <p:sp>
        <p:nvSpPr>
          <p:cNvPr id="7" name="Text Placeholder 6"/>
          <p:cNvSpPr>
            <a:spLocks noGrp="1"/>
          </p:cNvSpPr>
          <p:nvPr>
            <p:ph type="body" idx="1"/>
          </p:nvPr>
        </p:nvSpPr>
        <p:spPr/>
        <p:txBody>
          <a:bodyPr/>
          <a:lstStyle/>
          <a:p>
            <a:r>
              <a:rPr lang="en-ZA" dirty="0"/>
              <a:t>A brief view of the wishbone bus architecture</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7925" y="5195887"/>
            <a:ext cx="2266950" cy="733425"/>
          </a:xfrm>
          <a:prstGeom prst="rect">
            <a:avLst/>
          </a:prstGeom>
        </p:spPr>
      </p:pic>
      <p:sp>
        <p:nvSpPr>
          <p:cNvPr id="5" name="TextBox 4">
            <a:extLst>
              <a:ext uri="{FF2B5EF4-FFF2-40B4-BE49-F238E27FC236}">
                <a16:creationId xmlns:a16="http://schemas.microsoft.com/office/drawing/2014/main" id="{DF0E84E5-EB60-40F1-9D0B-B0266A3C5B04}"/>
              </a:ext>
            </a:extLst>
          </p:cNvPr>
          <p:cNvSpPr txBox="1"/>
          <p:nvPr/>
        </p:nvSpPr>
        <p:spPr>
          <a:xfrm rot="2415459">
            <a:off x="7688495" y="403272"/>
            <a:ext cx="1221185" cy="646331"/>
          </a:xfrm>
          <a:prstGeom prst="rect">
            <a:avLst/>
          </a:prstGeom>
          <a:solidFill>
            <a:schemeClr val="accent6">
              <a:lumMod val="40000"/>
              <a:lumOff val="60000"/>
            </a:schemeClr>
          </a:solidFill>
        </p:spPr>
        <p:txBody>
          <a:bodyPr wrap="square" rtlCol="0">
            <a:spAutoFit/>
          </a:bodyPr>
          <a:lstStyle/>
          <a:p>
            <a:pPr algn="ctr"/>
            <a:r>
              <a:rPr lang="en-ZA" sz="1200" dirty="0"/>
              <a:t>Optional supplementary reading</a:t>
            </a:r>
          </a:p>
        </p:txBody>
      </p:sp>
    </p:spTree>
    <p:extLst>
      <p:ext uri="{BB962C8B-B14F-4D97-AF65-F5344CB8AC3E}">
        <p14:creationId xmlns:p14="http://schemas.microsoft.com/office/powerpoint/2010/main" val="2287577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401086"/>
            <a:ext cx="7698306" cy="692210"/>
          </a:xfrm>
        </p:spPr>
        <p:txBody>
          <a:bodyPr>
            <a:normAutofit fontScale="90000"/>
          </a:bodyPr>
          <a:lstStyle/>
          <a:p>
            <a:pPr eaLnBrk="1" hangingPunct="1">
              <a:defRPr/>
            </a:pPr>
            <a:r>
              <a:rPr lang="en-ZA" dirty="0"/>
              <a:t>Lecture Overview</a:t>
            </a:r>
            <a:endParaRPr lang="en-US" dirty="0"/>
          </a:p>
        </p:txBody>
      </p:sp>
      <p:sp>
        <p:nvSpPr>
          <p:cNvPr id="3" name="Content Placeholder 2"/>
          <p:cNvSpPr>
            <a:spLocks noGrp="1"/>
          </p:cNvSpPr>
          <p:nvPr>
            <p:ph idx="1"/>
          </p:nvPr>
        </p:nvSpPr>
        <p:spPr>
          <a:xfrm>
            <a:off x="729785" y="1163030"/>
            <a:ext cx="7990703" cy="4792981"/>
          </a:xfrm>
        </p:spPr>
        <p:txBody>
          <a:bodyPr>
            <a:normAutofit/>
          </a:bodyPr>
          <a:lstStyle/>
          <a:p>
            <a:pPr>
              <a:defRPr/>
            </a:pPr>
            <a:r>
              <a:rPr lang="en-ZA" dirty="0"/>
              <a:t>Memory Control Units (part 2 of 2)</a:t>
            </a:r>
          </a:p>
          <a:p>
            <a:pPr lvl="1">
              <a:defRPr/>
            </a:pPr>
            <a:r>
              <a:rPr lang="en-ZA" dirty="0"/>
              <a:t>Dual-port memory control unit</a:t>
            </a:r>
          </a:p>
          <a:p>
            <a:pPr lvl="1">
              <a:defRPr/>
            </a:pPr>
            <a:r>
              <a:rPr lang="en-US" dirty="0"/>
              <a:t>Setting up memory in code &amp; simulation</a:t>
            </a:r>
            <a:endParaRPr lang="en-ZA" dirty="0"/>
          </a:p>
          <a:p>
            <a:pPr lvl="1">
              <a:defRPr/>
            </a:pPr>
            <a:r>
              <a:rPr lang="en-ZA" dirty="0"/>
              <a:t>FIFO and LIFO memory modules</a:t>
            </a:r>
          </a:p>
          <a:p>
            <a:pPr>
              <a:defRPr/>
            </a:pPr>
            <a:r>
              <a:rPr lang="en-ZA" dirty="0"/>
              <a:t>On-chip Interfacing Standards</a:t>
            </a:r>
            <a:r>
              <a:rPr lang="en-ZA" dirty="0">
                <a:solidFill>
                  <a:schemeClr val="accent6">
                    <a:lumMod val="75000"/>
                  </a:schemeClr>
                </a:solidFill>
              </a:rPr>
              <a:t>*</a:t>
            </a:r>
          </a:p>
          <a:p>
            <a:pPr lvl="1">
              <a:defRPr/>
            </a:pPr>
            <a:r>
              <a:rPr lang="en-ZA" dirty="0"/>
              <a:t>Wishbone</a:t>
            </a:r>
          </a:p>
          <a:p>
            <a:pPr lvl="1">
              <a:defRPr/>
            </a:pPr>
            <a:r>
              <a:rPr lang="en-ZA" dirty="0"/>
              <a:t>The Altera/Intel </a:t>
            </a:r>
            <a:br>
              <a:rPr lang="en-ZA" dirty="0"/>
            </a:br>
            <a:r>
              <a:rPr lang="en-ZA" dirty="0"/>
              <a:t>Avalon Bus</a:t>
            </a:r>
          </a:p>
          <a:p>
            <a:pPr lvl="1">
              <a:defRPr/>
            </a:pPr>
            <a:endParaRPr lang="en-ZA" dirty="0"/>
          </a:p>
        </p:txBody>
      </p:sp>
      <p:pic>
        <p:nvPicPr>
          <p:cNvPr id="4099" name="Picture 3" descr="mosaic01.gif"/>
          <p:cNvPicPr>
            <a:picLocks noChangeAspect="1"/>
          </p:cNvPicPr>
          <p:nvPr/>
        </p:nvPicPr>
        <p:blipFill>
          <a:blip r:embed="rId3" cstate="print"/>
          <a:srcRect/>
          <a:stretch>
            <a:fillRect/>
          </a:stretch>
        </p:blipFill>
        <p:spPr bwMode="auto">
          <a:xfrm>
            <a:off x="4403725" y="3632808"/>
            <a:ext cx="4471988" cy="3101975"/>
          </a:xfrm>
          <a:prstGeom prst="rect">
            <a:avLst/>
          </a:prstGeom>
          <a:noFill/>
          <a:ln w="9525">
            <a:noFill/>
            <a:miter lim="800000"/>
            <a:headEnd/>
            <a:tailEnd/>
          </a:ln>
        </p:spPr>
      </p:pic>
      <p:sp>
        <p:nvSpPr>
          <p:cNvPr id="6" name="TextBox 5">
            <a:extLst>
              <a:ext uri="{FF2B5EF4-FFF2-40B4-BE49-F238E27FC236}">
                <a16:creationId xmlns:a16="http://schemas.microsoft.com/office/drawing/2014/main" id="{97B7A267-0838-4684-B2EE-215E324E3E0D}"/>
              </a:ext>
            </a:extLst>
          </p:cNvPr>
          <p:cNvSpPr txBox="1"/>
          <p:nvPr/>
        </p:nvSpPr>
        <p:spPr>
          <a:xfrm>
            <a:off x="414304" y="6083787"/>
            <a:ext cx="4623846" cy="523220"/>
          </a:xfrm>
          <a:prstGeom prst="rect">
            <a:avLst/>
          </a:prstGeom>
          <a:noFill/>
        </p:spPr>
        <p:txBody>
          <a:bodyPr wrap="square">
            <a:spAutoFit/>
          </a:bodyPr>
          <a:lstStyle/>
          <a:p>
            <a:r>
              <a:rPr lang="en-ZA" sz="1400" dirty="0">
                <a:solidFill>
                  <a:schemeClr val="accent6">
                    <a:lumMod val="75000"/>
                  </a:schemeClr>
                </a:solidFill>
              </a:rPr>
              <a:t>* The topics on these two commonly used interfacing standards are optional (supplementary reading) this year</a:t>
            </a:r>
          </a:p>
        </p:txBody>
      </p:sp>
    </p:spTree>
    <p:extLst>
      <p:ext uri="{BB962C8B-B14F-4D97-AF65-F5344CB8AC3E}">
        <p14:creationId xmlns:p14="http://schemas.microsoft.com/office/powerpoint/2010/main" val="2365032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Wishbone</a:t>
            </a:r>
          </a:p>
        </p:txBody>
      </p:sp>
      <p:sp>
        <p:nvSpPr>
          <p:cNvPr id="3" name="Content Placeholder 2"/>
          <p:cNvSpPr>
            <a:spLocks noGrp="1"/>
          </p:cNvSpPr>
          <p:nvPr>
            <p:ph idx="1"/>
          </p:nvPr>
        </p:nvSpPr>
        <p:spPr>
          <a:xfrm>
            <a:off x="729114" y="1367020"/>
            <a:ext cx="7697635" cy="4944880"/>
          </a:xfrm>
        </p:spPr>
        <p:txBody>
          <a:bodyPr>
            <a:normAutofit fontScale="92500" lnSpcReduction="20000"/>
          </a:bodyPr>
          <a:lstStyle/>
          <a:p>
            <a:r>
              <a:rPr lang="en-ZA" dirty="0"/>
              <a:t>Initially developed by </a:t>
            </a:r>
            <a:r>
              <a:rPr lang="en-ZA" dirty="0" err="1"/>
              <a:t>Silicore</a:t>
            </a:r>
            <a:r>
              <a:rPr lang="en-ZA" dirty="0"/>
              <a:t> Corporation.</a:t>
            </a:r>
          </a:p>
          <a:p>
            <a:r>
              <a:rPr lang="en-ZA" dirty="0" err="1"/>
              <a:t>OpenCores</a:t>
            </a:r>
            <a:r>
              <a:rPr lang="en-ZA" dirty="0"/>
              <a:t> has chosen to recommend Wishbone </a:t>
            </a:r>
            <a:r>
              <a:rPr lang="en-ZA" dirty="0" err="1"/>
              <a:t>compatability</a:t>
            </a:r>
            <a:r>
              <a:rPr lang="en-ZA" dirty="0"/>
              <a:t> for all open IP cores particularly ones added to their repository</a:t>
            </a:r>
          </a:p>
          <a:p>
            <a:r>
              <a:rPr lang="en-ZA" dirty="0"/>
              <a:t>The Wishbone bus structure and protocol is not copyrighted and can be freely copied and distributed</a:t>
            </a:r>
          </a:p>
          <a:p>
            <a:r>
              <a:rPr lang="en-ZA" dirty="0"/>
              <a:t>Wishbone is made to let designers combine several designs written in Verilog, VHDL or some other HDL for reuse and electronic design automation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3025" y="407006"/>
            <a:ext cx="2266950" cy="733425"/>
          </a:xfrm>
          <a:prstGeom prst="rect">
            <a:avLst/>
          </a:prstGeom>
        </p:spPr>
      </p:pic>
      <p:sp>
        <p:nvSpPr>
          <p:cNvPr id="6" name="TextBox 5">
            <a:extLst>
              <a:ext uri="{FF2B5EF4-FFF2-40B4-BE49-F238E27FC236}">
                <a16:creationId xmlns:a16="http://schemas.microsoft.com/office/drawing/2014/main" id="{35BCBF13-2EDF-40F7-A131-25F228BAD60C}"/>
              </a:ext>
            </a:extLst>
          </p:cNvPr>
          <p:cNvSpPr txBox="1"/>
          <p:nvPr/>
        </p:nvSpPr>
        <p:spPr>
          <a:xfrm rot="19184012">
            <a:off x="-16642" y="222935"/>
            <a:ext cx="1221185" cy="646331"/>
          </a:xfrm>
          <a:prstGeom prst="rect">
            <a:avLst/>
          </a:prstGeom>
          <a:solidFill>
            <a:schemeClr val="accent6">
              <a:lumMod val="40000"/>
              <a:lumOff val="60000"/>
            </a:schemeClr>
          </a:solidFill>
        </p:spPr>
        <p:txBody>
          <a:bodyPr wrap="square" rtlCol="0">
            <a:spAutoFit/>
          </a:bodyPr>
          <a:lstStyle/>
          <a:p>
            <a:pPr algn="ctr"/>
            <a:r>
              <a:rPr lang="en-ZA" sz="1200" dirty="0"/>
              <a:t>Optional supplementary reading</a:t>
            </a:r>
          </a:p>
        </p:txBody>
      </p:sp>
    </p:spTree>
    <p:extLst>
      <p:ext uri="{BB962C8B-B14F-4D97-AF65-F5344CB8AC3E}">
        <p14:creationId xmlns:p14="http://schemas.microsoft.com/office/powerpoint/2010/main" val="39640307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Wishbone</a:t>
            </a:r>
          </a:p>
        </p:txBody>
      </p:sp>
      <p:sp>
        <p:nvSpPr>
          <p:cNvPr id="3" name="Content Placeholder 2"/>
          <p:cNvSpPr>
            <a:spLocks noGrp="1"/>
          </p:cNvSpPr>
          <p:nvPr>
            <p:ph idx="1"/>
          </p:nvPr>
        </p:nvSpPr>
        <p:spPr>
          <a:xfrm>
            <a:off x="729114" y="1483332"/>
            <a:ext cx="7697635" cy="4975166"/>
          </a:xfrm>
        </p:spPr>
        <p:txBody>
          <a:bodyPr>
            <a:normAutofit fontScale="77500" lnSpcReduction="20000"/>
          </a:bodyPr>
          <a:lstStyle/>
          <a:p>
            <a:r>
              <a:rPr lang="en-ZA" dirty="0"/>
              <a:t>There are two main interfaces for Wishbone:</a:t>
            </a:r>
          </a:p>
          <a:p>
            <a:pPr lvl="1"/>
            <a:r>
              <a:rPr lang="en-ZA" dirty="0"/>
              <a:t>Master and slave interfaces</a:t>
            </a:r>
          </a:p>
          <a:p>
            <a:r>
              <a:rPr lang="en-ZA" dirty="0"/>
              <a:t>Master interface</a:t>
            </a:r>
          </a:p>
          <a:p>
            <a:pPr lvl="1"/>
            <a:r>
              <a:rPr lang="en-ZA" dirty="0"/>
              <a:t>These are IP cores that are capable of </a:t>
            </a:r>
            <a:r>
              <a:rPr lang="en-ZA" u="sng" dirty="0"/>
              <a:t>initiating</a:t>
            </a:r>
            <a:r>
              <a:rPr lang="en-ZA" dirty="0"/>
              <a:t> bus use cycles.</a:t>
            </a:r>
          </a:p>
          <a:p>
            <a:r>
              <a:rPr lang="en-ZA" dirty="0"/>
              <a:t>Slave interface</a:t>
            </a:r>
          </a:p>
          <a:p>
            <a:pPr lvl="1"/>
            <a:r>
              <a:rPr lang="en-ZA" dirty="0"/>
              <a:t>These capable of accepting and responding to bus use cycles. </a:t>
            </a:r>
          </a:p>
          <a:p>
            <a:r>
              <a:rPr lang="en-ZA" dirty="0"/>
              <a:t>Various interconnection topologies are supported by this standard, including:</a:t>
            </a:r>
          </a:p>
          <a:p>
            <a:pPr lvl="1"/>
            <a:r>
              <a:rPr lang="en-ZA" dirty="0"/>
              <a:t>Point-to-point connection</a:t>
            </a:r>
          </a:p>
          <a:p>
            <a:pPr lvl="1"/>
            <a:r>
              <a:rPr lang="en-ZA" dirty="0"/>
              <a:t>Daisy chain / Dataflow interconnection</a:t>
            </a:r>
          </a:p>
          <a:p>
            <a:pPr lvl="1"/>
            <a:r>
              <a:rPr lang="en-ZA" dirty="0"/>
              <a:t>Shared bus</a:t>
            </a:r>
          </a:p>
          <a:p>
            <a:pPr lvl="1"/>
            <a:r>
              <a:rPr lang="en-ZA" dirty="0"/>
              <a:t>Hierarchical topology / crossbar switches</a:t>
            </a:r>
          </a:p>
        </p:txBody>
      </p:sp>
      <p:sp>
        <p:nvSpPr>
          <p:cNvPr id="4" name="TextBox 3">
            <a:extLst>
              <a:ext uri="{FF2B5EF4-FFF2-40B4-BE49-F238E27FC236}">
                <a16:creationId xmlns:a16="http://schemas.microsoft.com/office/drawing/2014/main" id="{9B45A5D6-59DB-460B-B352-3B3EBFD9EB22}"/>
              </a:ext>
            </a:extLst>
          </p:cNvPr>
          <p:cNvSpPr txBox="1"/>
          <p:nvPr/>
        </p:nvSpPr>
        <p:spPr>
          <a:xfrm rot="2415459">
            <a:off x="7688495" y="403272"/>
            <a:ext cx="1221185" cy="646331"/>
          </a:xfrm>
          <a:prstGeom prst="rect">
            <a:avLst/>
          </a:prstGeom>
          <a:solidFill>
            <a:schemeClr val="accent6">
              <a:lumMod val="40000"/>
              <a:lumOff val="60000"/>
            </a:schemeClr>
          </a:solidFill>
        </p:spPr>
        <p:txBody>
          <a:bodyPr wrap="square" rtlCol="0">
            <a:spAutoFit/>
          </a:bodyPr>
          <a:lstStyle/>
          <a:p>
            <a:pPr algn="ctr"/>
            <a:r>
              <a:rPr lang="en-ZA" sz="1200" dirty="0"/>
              <a:t>Optional supplementary reading</a:t>
            </a:r>
          </a:p>
        </p:txBody>
      </p:sp>
    </p:spTree>
    <p:extLst>
      <p:ext uri="{BB962C8B-B14F-4D97-AF65-F5344CB8AC3E}">
        <p14:creationId xmlns:p14="http://schemas.microsoft.com/office/powerpoint/2010/main" val="369005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Wishbone</a:t>
            </a:r>
          </a:p>
        </p:txBody>
      </p:sp>
      <p:sp>
        <p:nvSpPr>
          <p:cNvPr id="3" name="Content Placeholder 2"/>
          <p:cNvSpPr>
            <a:spLocks noGrp="1"/>
          </p:cNvSpPr>
          <p:nvPr>
            <p:ph idx="1"/>
          </p:nvPr>
        </p:nvSpPr>
        <p:spPr/>
        <p:txBody>
          <a:bodyPr>
            <a:normAutofit fontScale="77500" lnSpcReduction="20000"/>
          </a:bodyPr>
          <a:lstStyle/>
          <a:p>
            <a:r>
              <a:rPr lang="en-ZA" dirty="0"/>
              <a:t>Bus size: 8, 16, 32, 64-bit</a:t>
            </a:r>
          </a:p>
          <a:p>
            <a:r>
              <a:rPr lang="en-ZA" dirty="0"/>
              <a:t>Signals are synchronous to a </a:t>
            </a:r>
            <a:r>
              <a:rPr lang="en-ZA" u="sng" dirty="0"/>
              <a:t>single clock</a:t>
            </a:r>
            <a:r>
              <a:rPr lang="en-ZA" dirty="0"/>
              <a:t> but some slave responses must be generated combinatorial for maximum performance.</a:t>
            </a:r>
          </a:p>
          <a:p>
            <a:r>
              <a:rPr lang="en-ZA" dirty="0"/>
              <a:t>Wishbone permits addition of a "tag bus" to describe the data. But reset, simple addressed reads and writes, transfer of data blocks, and indivisible bus cycles all work without tags.</a:t>
            </a:r>
          </a:p>
          <a:p>
            <a:r>
              <a:rPr lang="en-ZA" dirty="0"/>
              <a:t>Technically (by decree of </a:t>
            </a:r>
            <a:r>
              <a:rPr lang="en-ZA" dirty="0" err="1"/>
              <a:t>OpenCores</a:t>
            </a:r>
            <a:r>
              <a:rPr lang="en-ZA" dirty="0"/>
              <a:t>) “A device does not conform to the Wishbone specification unless it includes a data sheet to describe what it does, bus width, utilization, </a:t>
            </a:r>
            <a:r>
              <a:rPr lang="en-ZA" dirty="0" err="1"/>
              <a:t>etc</a:t>
            </a:r>
            <a:r>
              <a:rPr lang="en-ZA" dirty="0"/>
              <a:t>”. This promotes reuse of design.</a:t>
            </a:r>
          </a:p>
        </p:txBody>
      </p:sp>
      <p:sp>
        <p:nvSpPr>
          <p:cNvPr id="4" name="Rectangle 3"/>
          <p:cNvSpPr/>
          <p:nvPr/>
        </p:nvSpPr>
        <p:spPr>
          <a:xfrm>
            <a:off x="1016000" y="6427281"/>
            <a:ext cx="7899400" cy="261610"/>
          </a:xfrm>
          <a:prstGeom prst="rect">
            <a:avLst/>
          </a:prstGeom>
        </p:spPr>
        <p:txBody>
          <a:bodyPr wrap="square">
            <a:spAutoFit/>
          </a:bodyPr>
          <a:lstStyle/>
          <a:p>
            <a:pPr algn="r"/>
            <a:r>
              <a:rPr lang="en-ZA" sz="1100" dirty="0"/>
              <a:t>Information Source: </a:t>
            </a:r>
            <a:r>
              <a:rPr lang="en-ZA" sz="1100" dirty="0">
                <a:hlinkClick r:id="rId2"/>
              </a:rPr>
              <a:t>https://en.wikipedia.org/wiki/Wishbone_(computer_bus</a:t>
            </a:r>
            <a:endParaRPr lang="en-ZA" sz="1100" dirty="0"/>
          </a:p>
        </p:txBody>
      </p:sp>
      <p:sp>
        <p:nvSpPr>
          <p:cNvPr id="5" name="TextBox 4">
            <a:extLst>
              <a:ext uri="{FF2B5EF4-FFF2-40B4-BE49-F238E27FC236}">
                <a16:creationId xmlns:a16="http://schemas.microsoft.com/office/drawing/2014/main" id="{E30BAC57-C353-47EA-923A-DE012AE68E66}"/>
              </a:ext>
            </a:extLst>
          </p:cNvPr>
          <p:cNvSpPr txBox="1"/>
          <p:nvPr/>
        </p:nvSpPr>
        <p:spPr>
          <a:xfrm rot="2415459">
            <a:off x="7688495" y="403272"/>
            <a:ext cx="1221185" cy="646331"/>
          </a:xfrm>
          <a:prstGeom prst="rect">
            <a:avLst/>
          </a:prstGeom>
          <a:solidFill>
            <a:schemeClr val="accent6">
              <a:lumMod val="40000"/>
              <a:lumOff val="60000"/>
            </a:schemeClr>
          </a:solidFill>
        </p:spPr>
        <p:txBody>
          <a:bodyPr wrap="square" rtlCol="0">
            <a:spAutoFit/>
          </a:bodyPr>
          <a:lstStyle/>
          <a:p>
            <a:pPr algn="ctr"/>
            <a:r>
              <a:rPr lang="en-ZA" sz="1200" dirty="0"/>
              <a:t>Optional supplementary reading</a:t>
            </a:r>
          </a:p>
        </p:txBody>
      </p:sp>
    </p:spTree>
    <p:extLst>
      <p:ext uri="{BB962C8B-B14F-4D97-AF65-F5344CB8AC3E}">
        <p14:creationId xmlns:p14="http://schemas.microsoft.com/office/powerpoint/2010/main" val="1513461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961" y="346621"/>
            <a:ext cx="7698306" cy="692210"/>
          </a:xfrm>
        </p:spPr>
        <p:txBody>
          <a:bodyPr>
            <a:normAutofit fontScale="90000"/>
          </a:bodyPr>
          <a:lstStyle/>
          <a:p>
            <a:r>
              <a:rPr lang="en-ZA" dirty="0"/>
              <a:t>Wishbone – the interface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0114" y="2190576"/>
            <a:ext cx="4142406" cy="3925021"/>
          </a:xfrm>
          <a:prstGeom prst="rect">
            <a:avLst/>
          </a:prstGeom>
        </p:spPr>
      </p:pic>
      <p:sp>
        <p:nvSpPr>
          <p:cNvPr id="5" name="Rectangle 4"/>
          <p:cNvSpPr/>
          <p:nvPr/>
        </p:nvSpPr>
        <p:spPr>
          <a:xfrm>
            <a:off x="4285014" y="6427281"/>
            <a:ext cx="4562467" cy="261610"/>
          </a:xfrm>
          <a:prstGeom prst="rect">
            <a:avLst/>
          </a:prstGeom>
        </p:spPr>
        <p:txBody>
          <a:bodyPr wrap="none">
            <a:spAutoFit/>
          </a:bodyPr>
          <a:lstStyle/>
          <a:p>
            <a:pPr algn="r"/>
            <a:r>
              <a:rPr lang="en-ZA" sz="1100" dirty="0"/>
              <a:t>Image source: </a:t>
            </a:r>
            <a:r>
              <a:rPr lang="en-ZA" sz="1100" dirty="0">
                <a:hlinkClick r:id="rId3"/>
              </a:rPr>
              <a:t>https://en.wikipedia.org/wiki/Wishbone_(computer_bus)</a:t>
            </a:r>
            <a:endParaRPr lang="en-ZA" sz="1100" dirty="0"/>
          </a:p>
        </p:txBody>
      </p:sp>
      <p:sp>
        <p:nvSpPr>
          <p:cNvPr id="6" name="Rectangle 5"/>
          <p:cNvSpPr/>
          <p:nvPr/>
        </p:nvSpPr>
        <p:spPr>
          <a:xfrm>
            <a:off x="4331395" y="6119504"/>
            <a:ext cx="4572000" cy="307777"/>
          </a:xfrm>
          <a:prstGeom prst="rect">
            <a:avLst/>
          </a:prstGeom>
        </p:spPr>
        <p:txBody>
          <a:bodyPr>
            <a:spAutoFit/>
          </a:bodyPr>
          <a:lstStyle/>
          <a:p>
            <a:pPr algn="ctr"/>
            <a:r>
              <a:rPr lang="en-ZA" sz="1400" dirty="0"/>
              <a:t>Standard connection for timing diagrams.</a:t>
            </a:r>
          </a:p>
        </p:txBody>
      </p:sp>
      <p:sp>
        <p:nvSpPr>
          <p:cNvPr id="7" name="Rectangle 6"/>
          <p:cNvSpPr/>
          <p:nvPr/>
        </p:nvSpPr>
        <p:spPr>
          <a:xfrm>
            <a:off x="600961" y="1677171"/>
            <a:ext cx="3533717" cy="3139321"/>
          </a:xfrm>
          <a:prstGeom prst="rect">
            <a:avLst/>
          </a:prstGeom>
        </p:spPr>
        <p:txBody>
          <a:bodyPr wrap="square">
            <a:spAutoFit/>
          </a:bodyPr>
          <a:lstStyle/>
          <a:p>
            <a:r>
              <a:rPr lang="en-ZA" b="1" dirty="0"/>
              <a:t>CLK_O</a:t>
            </a:r>
            <a:r>
              <a:rPr lang="en-ZA" dirty="0"/>
              <a:t> : system clock output generated by </a:t>
            </a:r>
            <a:r>
              <a:rPr lang="en-ZA" dirty="0" err="1"/>
              <a:t>SysCon</a:t>
            </a:r>
            <a:r>
              <a:rPr lang="en-ZA" dirty="0"/>
              <a:t> module. It coordinates all activities for the internal logic. Connects to CLK_I on MASTER and SLAVE </a:t>
            </a:r>
          </a:p>
          <a:p>
            <a:r>
              <a:rPr lang="en-ZA" b="1" dirty="0"/>
              <a:t>RST_O:</a:t>
            </a:r>
            <a:r>
              <a:rPr lang="en-ZA" dirty="0"/>
              <a:t> The reset output generated by the </a:t>
            </a:r>
            <a:r>
              <a:rPr lang="en-ZA" dirty="0" err="1"/>
              <a:t>SysCon</a:t>
            </a:r>
            <a:r>
              <a:rPr lang="en-ZA" dirty="0"/>
              <a:t> module. Forces all Wishbone interfaces to restart. All internal self-starting state machines are forced into an initial state.</a:t>
            </a:r>
          </a:p>
        </p:txBody>
      </p:sp>
      <p:sp>
        <p:nvSpPr>
          <p:cNvPr id="8" name="TextBox 7"/>
          <p:cNvSpPr txBox="1"/>
          <p:nvPr/>
        </p:nvSpPr>
        <p:spPr>
          <a:xfrm>
            <a:off x="6451947" y="2443490"/>
            <a:ext cx="647934" cy="261610"/>
          </a:xfrm>
          <a:prstGeom prst="rect">
            <a:avLst/>
          </a:prstGeom>
          <a:noFill/>
        </p:spPr>
        <p:txBody>
          <a:bodyPr wrap="none" rtlCol="0">
            <a:spAutoFit/>
          </a:bodyPr>
          <a:lstStyle/>
          <a:p>
            <a:r>
              <a:rPr lang="en-ZA" sz="1050" dirty="0"/>
              <a:t>CLK_O</a:t>
            </a:r>
          </a:p>
        </p:txBody>
      </p:sp>
      <p:sp>
        <p:nvSpPr>
          <p:cNvPr id="9" name="TextBox 8"/>
          <p:cNvSpPr txBox="1"/>
          <p:nvPr/>
        </p:nvSpPr>
        <p:spPr>
          <a:xfrm>
            <a:off x="5990986" y="2430790"/>
            <a:ext cx="655949" cy="261610"/>
          </a:xfrm>
          <a:prstGeom prst="rect">
            <a:avLst/>
          </a:prstGeom>
          <a:noFill/>
        </p:spPr>
        <p:txBody>
          <a:bodyPr wrap="none" rtlCol="0">
            <a:spAutoFit/>
          </a:bodyPr>
          <a:lstStyle/>
          <a:p>
            <a:r>
              <a:rPr lang="en-ZA" sz="1050" dirty="0"/>
              <a:t>RST_O</a:t>
            </a:r>
          </a:p>
        </p:txBody>
      </p:sp>
      <p:sp>
        <p:nvSpPr>
          <p:cNvPr id="10" name="Rectangle 9"/>
          <p:cNvSpPr/>
          <p:nvPr/>
        </p:nvSpPr>
        <p:spPr>
          <a:xfrm>
            <a:off x="606075" y="1150048"/>
            <a:ext cx="4544834" cy="369332"/>
          </a:xfrm>
          <a:prstGeom prst="rect">
            <a:avLst/>
          </a:prstGeom>
        </p:spPr>
        <p:txBody>
          <a:bodyPr wrap="none">
            <a:spAutoFit/>
          </a:bodyPr>
          <a:lstStyle/>
          <a:p>
            <a:r>
              <a:rPr lang="en-ZA" b="1" dirty="0">
                <a:solidFill>
                  <a:srgbClr val="FF0000"/>
                </a:solidFill>
              </a:rPr>
              <a:t>Global signals / </a:t>
            </a:r>
            <a:r>
              <a:rPr lang="en-ZA" b="1" dirty="0" err="1">
                <a:solidFill>
                  <a:srgbClr val="FF0000"/>
                </a:solidFill>
              </a:rPr>
              <a:t>SysCon</a:t>
            </a:r>
            <a:r>
              <a:rPr lang="en-ZA" b="1" dirty="0">
                <a:solidFill>
                  <a:srgbClr val="FF0000"/>
                </a:solidFill>
              </a:rPr>
              <a:t> control module</a:t>
            </a:r>
          </a:p>
        </p:txBody>
      </p:sp>
      <p:sp>
        <p:nvSpPr>
          <p:cNvPr id="11" name="Oval 10"/>
          <p:cNvSpPr/>
          <p:nvPr/>
        </p:nvSpPr>
        <p:spPr>
          <a:xfrm>
            <a:off x="5990985" y="2450380"/>
            <a:ext cx="460961" cy="24201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Oval 11"/>
          <p:cNvSpPr/>
          <p:nvPr/>
        </p:nvSpPr>
        <p:spPr>
          <a:xfrm>
            <a:off x="6545433" y="2450380"/>
            <a:ext cx="554448" cy="24201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TextBox 12">
            <a:extLst>
              <a:ext uri="{FF2B5EF4-FFF2-40B4-BE49-F238E27FC236}">
                <a16:creationId xmlns:a16="http://schemas.microsoft.com/office/drawing/2014/main" id="{33D128A7-8452-4CBC-9289-B6C0DA27FF79}"/>
              </a:ext>
            </a:extLst>
          </p:cNvPr>
          <p:cNvSpPr txBox="1"/>
          <p:nvPr/>
        </p:nvSpPr>
        <p:spPr>
          <a:xfrm rot="2415459">
            <a:off x="7688495" y="403272"/>
            <a:ext cx="1221185" cy="646331"/>
          </a:xfrm>
          <a:prstGeom prst="rect">
            <a:avLst/>
          </a:prstGeom>
          <a:solidFill>
            <a:schemeClr val="accent6">
              <a:lumMod val="40000"/>
              <a:lumOff val="60000"/>
            </a:schemeClr>
          </a:solidFill>
        </p:spPr>
        <p:txBody>
          <a:bodyPr wrap="square" rtlCol="0">
            <a:spAutoFit/>
          </a:bodyPr>
          <a:lstStyle/>
          <a:p>
            <a:pPr algn="ctr"/>
            <a:r>
              <a:rPr lang="en-ZA" sz="1200" dirty="0"/>
              <a:t>Optional supplementary reading</a:t>
            </a:r>
          </a:p>
        </p:txBody>
      </p:sp>
    </p:spTree>
    <p:extLst>
      <p:ext uri="{BB962C8B-B14F-4D97-AF65-F5344CB8AC3E}">
        <p14:creationId xmlns:p14="http://schemas.microsoft.com/office/powerpoint/2010/main" val="168024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961" y="346621"/>
            <a:ext cx="7698306" cy="692210"/>
          </a:xfrm>
        </p:spPr>
        <p:txBody>
          <a:bodyPr>
            <a:normAutofit fontScale="90000"/>
          </a:bodyPr>
          <a:lstStyle/>
          <a:p>
            <a:r>
              <a:rPr lang="en-ZA" dirty="0"/>
              <a:t>Wishbone – the interface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0114" y="2190576"/>
            <a:ext cx="4142406" cy="3925021"/>
          </a:xfrm>
          <a:prstGeom prst="rect">
            <a:avLst/>
          </a:prstGeom>
        </p:spPr>
      </p:pic>
      <p:sp>
        <p:nvSpPr>
          <p:cNvPr id="6" name="Rectangle 5"/>
          <p:cNvSpPr/>
          <p:nvPr/>
        </p:nvSpPr>
        <p:spPr>
          <a:xfrm>
            <a:off x="4331395" y="6119504"/>
            <a:ext cx="4572000" cy="307777"/>
          </a:xfrm>
          <a:prstGeom prst="rect">
            <a:avLst/>
          </a:prstGeom>
        </p:spPr>
        <p:txBody>
          <a:bodyPr>
            <a:spAutoFit/>
          </a:bodyPr>
          <a:lstStyle/>
          <a:p>
            <a:pPr algn="ctr"/>
            <a:r>
              <a:rPr lang="en-ZA" sz="1400" dirty="0"/>
              <a:t>Standard connection for timing diagrams.</a:t>
            </a:r>
          </a:p>
        </p:txBody>
      </p:sp>
      <p:sp>
        <p:nvSpPr>
          <p:cNvPr id="7" name="Rectangle 6"/>
          <p:cNvSpPr/>
          <p:nvPr/>
        </p:nvSpPr>
        <p:spPr>
          <a:xfrm>
            <a:off x="600961" y="1677171"/>
            <a:ext cx="3533717" cy="2862322"/>
          </a:xfrm>
          <a:prstGeom prst="rect">
            <a:avLst/>
          </a:prstGeom>
        </p:spPr>
        <p:txBody>
          <a:bodyPr wrap="square">
            <a:spAutoFit/>
          </a:bodyPr>
          <a:lstStyle/>
          <a:p>
            <a:r>
              <a:rPr lang="en-ZA" b="1" dirty="0"/>
              <a:t>CLK_I:</a:t>
            </a:r>
            <a:r>
              <a:rPr lang="en-ZA" dirty="0"/>
              <a:t> The clock input, coordinates all activities for the internal logic within the Wishbone interconnect. </a:t>
            </a:r>
          </a:p>
          <a:p>
            <a:pPr marL="285750" indent="-285750">
              <a:buFont typeface="Arial" panose="020B0604020202020204" pitchFamily="34" charset="0"/>
              <a:buChar char="•"/>
            </a:pPr>
            <a:r>
              <a:rPr lang="en-ZA" dirty="0"/>
              <a:t>All Wishbone input signals are stable before the rising edge of CLK_I. </a:t>
            </a:r>
          </a:p>
          <a:p>
            <a:pPr marL="285750" indent="-285750">
              <a:buFont typeface="Arial" panose="020B0604020202020204" pitchFamily="34" charset="0"/>
              <a:buChar char="•"/>
            </a:pPr>
            <a:r>
              <a:rPr lang="en-ZA" dirty="0"/>
              <a:t>Wishbone output signals are registered at the rising edge of CLK_I </a:t>
            </a:r>
          </a:p>
        </p:txBody>
      </p:sp>
      <p:sp>
        <p:nvSpPr>
          <p:cNvPr id="8" name="TextBox 7"/>
          <p:cNvSpPr txBox="1"/>
          <p:nvPr/>
        </p:nvSpPr>
        <p:spPr>
          <a:xfrm>
            <a:off x="6451947" y="2443490"/>
            <a:ext cx="647934" cy="261610"/>
          </a:xfrm>
          <a:prstGeom prst="rect">
            <a:avLst/>
          </a:prstGeom>
          <a:noFill/>
        </p:spPr>
        <p:txBody>
          <a:bodyPr wrap="none" rtlCol="0">
            <a:spAutoFit/>
          </a:bodyPr>
          <a:lstStyle/>
          <a:p>
            <a:r>
              <a:rPr lang="en-ZA" sz="1050" dirty="0"/>
              <a:t>CLK_O</a:t>
            </a:r>
          </a:p>
        </p:txBody>
      </p:sp>
      <p:sp>
        <p:nvSpPr>
          <p:cNvPr id="9" name="TextBox 8"/>
          <p:cNvSpPr txBox="1"/>
          <p:nvPr/>
        </p:nvSpPr>
        <p:spPr>
          <a:xfrm>
            <a:off x="5990986" y="2430790"/>
            <a:ext cx="655949" cy="261610"/>
          </a:xfrm>
          <a:prstGeom prst="rect">
            <a:avLst/>
          </a:prstGeom>
          <a:noFill/>
        </p:spPr>
        <p:txBody>
          <a:bodyPr wrap="none" rtlCol="0">
            <a:spAutoFit/>
          </a:bodyPr>
          <a:lstStyle/>
          <a:p>
            <a:r>
              <a:rPr lang="en-ZA" sz="1050" dirty="0"/>
              <a:t>RST_O</a:t>
            </a:r>
          </a:p>
        </p:txBody>
      </p:sp>
      <p:sp>
        <p:nvSpPr>
          <p:cNvPr id="3" name="Rectangle 2"/>
          <p:cNvSpPr/>
          <p:nvPr/>
        </p:nvSpPr>
        <p:spPr>
          <a:xfrm>
            <a:off x="531938" y="1067191"/>
            <a:ext cx="7380161" cy="369332"/>
          </a:xfrm>
          <a:prstGeom prst="rect">
            <a:avLst/>
          </a:prstGeom>
        </p:spPr>
        <p:txBody>
          <a:bodyPr wrap="square">
            <a:spAutoFit/>
          </a:bodyPr>
          <a:lstStyle/>
          <a:p>
            <a:r>
              <a:rPr lang="en-ZA" dirty="0">
                <a:solidFill>
                  <a:srgbClr val="FF0000"/>
                </a:solidFill>
              </a:rPr>
              <a:t>Signals Common to MASTER and SLAVE Interfaces</a:t>
            </a:r>
          </a:p>
        </p:txBody>
      </p:sp>
      <p:sp>
        <p:nvSpPr>
          <p:cNvPr id="10" name="Oval 9"/>
          <p:cNvSpPr/>
          <p:nvPr/>
        </p:nvSpPr>
        <p:spPr>
          <a:xfrm>
            <a:off x="5016500" y="3225800"/>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Oval 10"/>
          <p:cNvSpPr/>
          <p:nvPr/>
        </p:nvSpPr>
        <p:spPr>
          <a:xfrm>
            <a:off x="7099881" y="3225800"/>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TextBox 11">
            <a:extLst>
              <a:ext uri="{FF2B5EF4-FFF2-40B4-BE49-F238E27FC236}">
                <a16:creationId xmlns:a16="http://schemas.microsoft.com/office/drawing/2014/main" id="{2A2CFED0-AF97-4A13-8E15-F6A2923BA96A}"/>
              </a:ext>
            </a:extLst>
          </p:cNvPr>
          <p:cNvSpPr txBox="1"/>
          <p:nvPr/>
        </p:nvSpPr>
        <p:spPr>
          <a:xfrm rot="2415459">
            <a:off x="7688495" y="403272"/>
            <a:ext cx="1221185" cy="646331"/>
          </a:xfrm>
          <a:prstGeom prst="rect">
            <a:avLst/>
          </a:prstGeom>
          <a:solidFill>
            <a:schemeClr val="accent6">
              <a:lumMod val="40000"/>
              <a:lumOff val="60000"/>
            </a:schemeClr>
          </a:solidFill>
        </p:spPr>
        <p:txBody>
          <a:bodyPr wrap="square" rtlCol="0">
            <a:spAutoFit/>
          </a:bodyPr>
          <a:lstStyle/>
          <a:p>
            <a:pPr algn="ctr"/>
            <a:r>
              <a:rPr lang="en-ZA" sz="1200" dirty="0"/>
              <a:t>Optional supplementary reading</a:t>
            </a:r>
          </a:p>
        </p:txBody>
      </p:sp>
    </p:spTree>
    <p:extLst>
      <p:ext uri="{BB962C8B-B14F-4D97-AF65-F5344CB8AC3E}">
        <p14:creationId xmlns:p14="http://schemas.microsoft.com/office/powerpoint/2010/main" val="18128603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961" y="346621"/>
            <a:ext cx="7698306" cy="692210"/>
          </a:xfrm>
        </p:spPr>
        <p:txBody>
          <a:bodyPr>
            <a:normAutofit fontScale="90000"/>
          </a:bodyPr>
          <a:lstStyle/>
          <a:p>
            <a:r>
              <a:rPr lang="en-ZA" dirty="0"/>
              <a:t>Wishbone – the interface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0114" y="2190576"/>
            <a:ext cx="4142406" cy="3925021"/>
          </a:xfrm>
          <a:prstGeom prst="rect">
            <a:avLst/>
          </a:prstGeom>
        </p:spPr>
      </p:pic>
      <p:sp>
        <p:nvSpPr>
          <p:cNvPr id="6" name="Rectangle 5"/>
          <p:cNvSpPr/>
          <p:nvPr/>
        </p:nvSpPr>
        <p:spPr>
          <a:xfrm>
            <a:off x="4331395" y="6119504"/>
            <a:ext cx="4572000" cy="307777"/>
          </a:xfrm>
          <a:prstGeom prst="rect">
            <a:avLst/>
          </a:prstGeom>
        </p:spPr>
        <p:txBody>
          <a:bodyPr>
            <a:spAutoFit/>
          </a:bodyPr>
          <a:lstStyle/>
          <a:p>
            <a:pPr algn="ctr"/>
            <a:r>
              <a:rPr lang="en-ZA" sz="1400" dirty="0"/>
              <a:t>Standard connection for timing diagrams.</a:t>
            </a:r>
          </a:p>
        </p:txBody>
      </p:sp>
      <p:sp>
        <p:nvSpPr>
          <p:cNvPr id="7" name="Rectangle 6"/>
          <p:cNvSpPr/>
          <p:nvPr/>
        </p:nvSpPr>
        <p:spPr>
          <a:xfrm>
            <a:off x="600961" y="1677171"/>
            <a:ext cx="3538278" cy="2585323"/>
          </a:xfrm>
          <a:prstGeom prst="rect">
            <a:avLst/>
          </a:prstGeom>
        </p:spPr>
        <p:txBody>
          <a:bodyPr wrap="square">
            <a:spAutoFit/>
          </a:bodyPr>
          <a:lstStyle/>
          <a:p>
            <a:r>
              <a:rPr lang="en-ZA" b="1" dirty="0"/>
              <a:t>RST_I:</a:t>
            </a:r>
            <a:r>
              <a:rPr lang="en-ZA" dirty="0"/>
              <a:t> Force Wishbone interface to restart.</a:t>
            </a:r>
            <a:endParaRPr lang="en-ZA" b="1" dirty="0"/>
          </a:p>
          <a:p>
            <a:r>
              <a:rPr lang="en-ZA" b="1" dirty="0"/>
              <a:t>DAT_I:</a:t>
            </a:r>
            <a:r>
              <a:rPr lang="en-ZA" dirty="0"/>
              <a:t> Data input port to slave/master. The bus size is</a:t>
            </a:r>
          </a:p>
          <a:p>
            <a:r>
              <a:rPr lang="en-ZA" dirty="0"/>
              <a:t>determined by the port size (8, 16, 32 or 64-bit).</a:t>
            </a:r>
          </a:p>
          <a:p>
            <a:r>
              <a:rPr lang="en-ZA" b="1" dirty="0"/>
              <a:t>DAT_O:</a:t>
            </a:r>
            <a:r>
              <a:rPr lang="en-ZA" dirty="0"/>
              <a:t> Data output port used. Bus size as above, max 64bits. </a:t>
            </a:r>
          </a:p>
          <a:p>
            <a:endParaRPr lang="en-ZA" dirty="0"/>
          </a:p>
        </p:txBody>
      </p:sp>
      <p:sp>
        <p:nvSpPr>
          <p:cNvPr id="8" name="TextBox 7"/>
          <p:cNvSpPr txBox="1"/>
          <p:nvPr/>
        </p:nvSpPr>
        <p:spPr>
          <a:xfrm>
            <a:off x="6451947" y="2443490"/>
            <a:ext cx="647934" cy="261610"/>
          </a:xfrm>
          <a:prstGeom prst="rect">
            <a:avLst/>
          </a:prstGeom>
          <a:noFill/>
        </p:spPr>
        <p:txBody>
          <a:bodyPr wrap="none" rtlCol="0">
            <a:spAutoFit/>
          </a:bodyPr>
          <a:lstStyle/>
          <a:p>
            <a:r>
              <a:rPr lang="en-ZA" sz="1050" dirty="0"/>
              <a:t>CLK_O</a:t>
            </a:r>
          </a:p>
        </p:txBody>
      </p:sp>
      <p:sp>
        <p:nvSpPr>
          <p:cNvPr id="9" name="TextBox 8"/>
          <p:cNvSpPr txBox="1"/>
          <p:nvPr/>
        </p:nvSpPr>
        <p:spPr>
          <a:xfrm>
            <a:off x="5990986" y="2430790"/>
            <a:ext cx="655949" cy="261610"/>
          </a:xfrm>
          <a:prstGeom prst="rect">
            <a:avLst/>
          </a:prstGeom>
          <a:noFill/>
        </p:spPr>
        <p:txBody>
          <a:bodyPr wrap="none" rtlCol="0">
            <a:spAutoFit/>
          </a:bodyPr>
          <a:lstStyle/>
          <a:p>
            <a:r>
              <a:rPr lang="en-ZA" sz="1050" dirty="0"/>
              <a:t>RST_O</a:t>
            </a:r>
          </a:p>
        </p:txBody>
      </p:sp>
      <p:sp>
        <p:nvSpPr>
          <p:cNvPr id="3" name="Rectangle 2"/>
          <p:cNvSpPr/>
          <p:nvPr/>
        </p:nvSpPr>
        <p:spPr>
          <a:xfrm>
            <a:off x="531938" y="1067191"/>
            <a:ext cx="7380161" cy="369332"/>
          </a:xfrm>
          <a:prstGeom prst="rect">
            <a:avLst/>
          </a:prstGeom>
        </p:spPr>
        <p:txBody>
          <a:bodyPr wrap="square">
            <a:spAutoFit/>
          </a:bodyPr>
          <a:lstStyle/>
          <a:p>
            <a:r>
              <a:rPr lang="en-ZA" dirty="0">
                <a:solidFill>
                  <a:srgbClr val="FF0000"/>
                </a:solidFill>
              </a:rPr>
              <a:t>Signals Common to MASTER and SLAVE Interfaces</a:t>
            </a:r>
          </a:p>
        </p:txBody>
      </p:sp>
      <p:sp>
        <p:nvSpPr>
          <p:cNvPr id="10" name="Oval 9"/>
          <p:cNvSpPr/>
          <p:nvPr/>
        </p:nvSpPr>
        <p:spPr>
          <a:xfrm>
            <a:off x="5016500" y="3695700"/>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Oval 10"/>
          <p:cNvSpPr/>
          <p:nvPr/>
        </p:nvSpPr>
        <p:spPr>
          <a:xfrm>
            <a:off x="7099881" y="3695700"/>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Oval 11"/>
          <p:cNvSpPr/>
          <p:nvPr/>
        </p:nvSpPr>
        <p:spPr>
          <a:xfrm>
            <a:off x="5016500" y="2974599"/>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Oval 12"/>
          <p:cNvSpPr/>
          <p:nvPr/>
        </p:nvSpPr>
        <p:spPr>
          <a:xfrm>
            <a:off x="7099881" y="2974599"/>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Oval 13"/>
          <p:cNvSpPr/>
          <p:nvPr/>
        </p:nvSpPr>
        <p:spPr>
          <a:xfrm>
            <a:off x="5016500" y="4149778"/>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Oval 14"/>
          <p:cNvSpPr/>
          <p:nvPr/>
        </p:nvSpPr>
        <p:spPr>
          <a:xfrm>
            <a:off x="7099881" y="4149778"/>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6" name="TextBox 15">
            <a:extLst>
              <a:ext uri="{FF2B5EF4-FFF2-40B4-BE49-F238E27FC236}">
                <a16:creationId xmlns:a16="http://schemas.microsoft.com/office/drawing/2014/main" id="{72DCAFFB-E8F0-4F1E-B77E-04422DDAB1C0}"/>
              </a:ext>
            </a:extLst>
          </p:cNvPr>
          <p:cNvSpPr txBox="1"/>
          <p:nvPr/>
        </p:nvSpPr>
        <p:spPr>
          <a:xfrm rot="2415459">
            <a:off x="7688495" y="403272"/>
            <a:ext cx="1221185" cy="646331"/>
          </a:xfrm>
          <a:prstGeom prst="rect">
            <a:avLst/>
          </a:prstGeom>
          <a:solidFill>
            <a:schemeClr val="accent6">
              <a:lumMod val="40000"/>
              <a:lumOff val="60000"/>
            </a:schemeClr>
          </a:solidFill>
        </p:spPr>
        <p:txBody>
          <a:bodyPr wrap="square" rtlCol="0">
            <a:spAutoFit/>
          </a:bodyPr>
          <a:lstStyle/>
          <a:p>
            <a:pPr algn="ctr"/>
            <a:r>
              <a:rPr lang="en-ZA" sz="1200" dirty="0"/>
              <a:t>Optional supplementary reading</a:t>
            </a:r>
          </a:p>
        </p:txBody>
      </p:sp>
    </p:spTree>
    <p:extLst>
      <p:ext uri="{BB962C8B-B14F-4D97-AF65-F5344CB8AC3E}">
        <p14:creationId xmlns:p14="http://schemas.microsoft.com/office/powerpoint/2010/main" val="3698524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961" y="346621"/>
            <a:ext cx="7698306" cy="692210"/>
          </a:xfrm>
        </p:spPr>
        <p:txBody>
          <a:bodyPr>
            <a:normAutofit fontScale="90000"/>
          </a:bodyPr>
          <a:lstStyle/>
          <a:p>
            <a:r>
              <a:rPr lang="en-ZA" dirty="0"/>
              <a:t>Wishbone – the interface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0114" y="2190576"/>
            <a:ext cx="4142406" cy="3925021"/>
          </a:xfrm>
          <a:prstGeom prst="rect">
            <a:avLst/>
          </a:prstGeom>
        </p:spPr>
      </p:pic>
      <p:sp>
        <p:nvSpPr>
          <p:cNvPr id="6" name="Rectangle 5"/>
          <p:cNvSpPr/>
          <p:nvPr/>
        </p:nvSpPr>
        <p:spPr>
          <a:xfrm>
            <a:off x="4331395" y="6119504"/>
            <a:ext cx="4572000" cy="307777"/>
          </a:xfrm>
          <a:prstGeom prst="rect">
            <a:avLst/>
          </a:prstGeom>
        </p:spPr>
        <p:txBody>
          <a:bodyPr>
            <a:spAutoFit/>
          </a:bodyPr>
          <a:lstStyle/>
          <a:p>
            <a:pPr algn="ctr"/>
            <a:r>
              <a:rPr lang="en-ZA" sz="1400" dirty="0"/>
              <a:t>Standard connection for timing diagrams.</a:t>
            </a:r>
          </a:p>
        </p:txBody>
      </p:sp>
      <p:sp>
        <p:nvSpPr>
          <p:cNvPr id="7" name="Rectangle 6"/>
          <p:cNvSpPr/>
          <p:nvPr/>
        </p:nvSpPr>
        <p:spPr>
          <a:xfrm>
            <a:off x="457200" y="1677171"/>
            <a:ext cx="3720139" cy="4801314"/>
          </a:xfrm>
          <a:prstGeom prst="rect">
            <a:avLst/>
          </a:prstGeom>
        </p:spPr>
        <p:txBody>
          <a:bodyPr wrap="square">
            <a:spAutoFit/>
          </a:bodyPr>
          <a:lstStyle/>
          <a:p>
            <a:r>
              <a:rPr lang="en-ZA" b="1" dirty="0"/>
              <a:t>TGD_I:</a:t>
            </a:r>
            <a:r>
              <a:rPr lang="en-ZA" dirty="0"/>
              <a:t> Tag for Data. Contains information that is associated with the data input array (e.g. type of data sent), and is qualified by signal STB_I. e.g. parity protection, error correction and time stamp information can be attached to the data bus. These tag bits simplify the task of defining new signals because their timing (in relation to every bus cycle) is pre-defined by this specification. The name and operation of a data tag must be defined in the Wishbone Datasheet for the device.</a:t>
            </a:r>
          </a:p>
          <a:p>
            <a:r>
              <a:rPr lang="en-ZA" b="1" dirty="0"/>
              <a:t>TGD_O:</a:t>
            </a:r>
            <a:r>
              <a:rPr lang="en-ZA" dirty="0"/>
              <a:t> as per above for output</a:t>
            </a:r>
          </a:p>
        </p:txBody>
      </p:sp>
      <p:sp>
        <p:nvSpPr>
          <p:cNvPr id="8" name="TextBox 7"/>
          <p:cNvSpPr txBox="1"/>
          <p:nvPr/>
        </p:nvSpPr>
        <p:spPr>
          <a:xfrm>
            <a:off x="6451947" y="2443490"/>
            <a:ext cx="647934" cy="261610"/>
          </a:xfrm>
          <a:prstGeom prst="rect">
            <a:avLst/>
          </a:prstGeom>
          <a:noFill/>
        </p:spPr>
        <p:txBody>
          <a:bodyPr wrap="none" rtlCol="0">
            <a:spAutoFit/>
          </a:bodyPr>
          <a:lstStyle/>
          <a:p>
            <a:r>
              <a:rPr lang="en-ZA" sz="1050" dirty="0"/>
              <a:t>CLK_O</a:t>
            </a:r>
          </a:p>
        </p:txBody>
      </p:sp>
      <p:sp>
        <p:nvSpPr>
          <p:cNvPr id="9" name="TextBox 8"/>
          <p:cNvSpPr txBox="1"/>
          <p:nvPr/>
        </p:nvSpPr>
        <p:spPr>
          <a:xfrm>
            <a:off x="5990986" y="2430790"/>
            <a:ext cx="655949" cy="261610"/>
          </a:xfrm>
          <a:prstGeom prst="rect">
            <a:avLst/>
          </a:prstGeom>
          <a:noFill/>
        </p:spPr>
        <p:txBody>
          <a:bodyPr wrap="none" rtlCol="0">
            <a:spAutoFit/>
          </a:bodyPr>
          <a:lstStyle/>
          <a:p>
            <a:r>
              <a:rPr lang="en-ZA" sz="1050" dirty="0"/>
              <a:t>RST_O</a:t>
            </a:r>
          </a:p>
        </p:txBody>
      </p:sp>
      <p:sp>
        <p:nvSpPr>
          <p:cNvPr id="3" name="Rectangle 2"/>
          <p:cNvSpPr/>
          <p:nvPr/>
        </p:nvSpPr>
        <p:spPr>
          <a:xfrm>
            <a:off x="531938" y="1067191"/>
            <a:ext cx="7380161" cy="369332"/>
          </a:xfrm>
          <a:prstGeom prst="rect">
            <a:avLst/>
          </a:prstGeom>
        </p:spPr>
        <p:txBody>
          <a:bodyPr wrap="square">
            <a:spAutoFit/>
          </a:bodyPr>
          <a:lstStyle/>
          <a:p>
            <a:r>
              <a:rPr lang="en-ZA" dirty="0">
                <a:solidFill>
                  <a:srgbClr val="FF0000"/>
                </a:solidFill>
              </a:rPr>
              <a:t>Signals Common to MASTER and SLAVE Interfaces</a:t>
            </a:r>
          </a:p>
        </p:txBody>
      </p:sp>
      <p:sp>
        <p:nvSpPr>
          <p:cNvPr id="10" name="Oval 9"/>
          <p:cNvSpPr/>
          <p:nvPr/>
        </p:nvSpPr>
        <p:spPr>
          <a:xfrm>
            <a:off x="5016500" y="3695700"/>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Oval 10"/>
          <p:cNvSpPr/>
          <p:nvPr/>
        </p:nvSpPr>
        <p:spPr>
          <a:xfrm>
            <a:off x="7099881" y="3695700"/>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Oval 11"/>
          <p:cNvSpPr/>
          <p:nvPr/>
        </p:nvSpPr>
        <p:spPr>
          <a:xfrm>
            <a:off x="5016500" y="2974599"/>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Oval 12"/>
          <p:cNvSpPr/>
          <p:nvPr/>
        </p:nvSpPr>
        <p:spPr>
          <a:xfrm>
            <a:off x="7099881" y="2974599"/>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Oval 13"/>
          <p:cNvSpPr/>
          <p:nvPr/>
        </p:nvSpPr>
        <p:spPr>
          <a:xfrm>
            <a:off x="5016500" y="4149778"/>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Oval 14"/>
          <p:cNvSpPr/>
          <p:nvPr/>
        </p:nvSpPr>
        <p:spPr>
          <a:xfrm>
            <a:off x="7099881" y="4149778"/>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6" name="Oval 15"/>
          <p:cNvSpPr/>
          <p:nvPr/>
        </p:nvSpPr>
        <p:spPr>
          <a:xfrm>
            <a:off x="5016500" y="5521780"/>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7" name="Oval 16"/>
          <p:cNvSpPr/>
          <p:nvPr/>
        </p:nvSpPr>
        <p:spPr>
          <a:xfrm>
            <a:off x="5016500" y="5752601"/>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8" name="Oval 17"/>
          <p:cNvSpPr/>
          <p:nvPr/>
        </p:nvSpPr>
        <p:spPr>
          <a:xfrm>
            <a:off x="7188781" y="5501555"/>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9" name="Oval 18"/>
          <p:cNvSpPr/>
          <p:nvPr/>
        </p:nvSpPr>
        <p:spPr>
          <a:xfrm>
            <a:off x="7201481" y="5752601"/>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0" name="TextBox 19">
            <a:extLst>
              <a:ext uri="{FF2B5EF4-FFF2-40B4-BE49-F238E27FC236}">
                <a16:creationId xmlns:a16="http://schemas.microsoft.com/office/drawing/2014/main" id="{EB938A82-4398-4AC6-974D-7EEDD1BAB151}"/>
              </a:ext>
            </a:extLst>
          </p:cNvPr>
          <p:cNvSpPr txBox="1"/>
          <p:nvPr/>
        </p:nvSpPr>
        <p:spPr>
          <a:xfrm rot="2415459">
            <a:off x="7688495" y="403272"/>
            <a:ext cx="1221185" cy="646331"/>
          </a:xfrm>
          <a:prstGeom prst="rect">
            <a:avLst/>
          </a:prstGeom>
          <a:solidFill>
            <a:schemeClr val="accent6">
              <a:lumMod val="40000"/>
              <a:lumOff val="60000"/>
            </a:schemeClr>
          </a:solidFill>
        </p:spPr>
        <p:txBody>
          <a:bodyPr wrap="square" rtlCol="0">
            <a:spAutoFit/>
          </a:bodyPr>
          <a:lstStyle/>
          <a:p>
            <a:pPr algn="ctr"/>
            <a:r>
              <a:rPr lang="en-ZA" sz="1200" dirty="0"/>
              <a:t>Optional supplementary reading</a:t>
            </a:r>
          </a:p>
        </p:txBody>
      </p:sp>
    </p:spTree>
    <p:extLst>
      <p:ext uri="{BB962C8B-B14F-4D97-AF65-F5344CB8AC3E}">
        <p14:creationId xmlns:p14="http://schemas.microsoft.com/office/powerpoint/2010/main" val="20335659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961" y="346621"/>
            <a:ext cx="7698306" cy="692210"/>
          </a:xfrm>
        </p:spPr>
        <p:txBody>
          <a:bodyPr>
            <a:normAutofit fontScale="90000"/>
          </a:bodyPr>
          <a:lstStyle/>
          <a:p>
            <a:r>
              <a:rPr lang="en-ZA" dirty="0"/>
              <a:t>Wishbone – the interface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0114" y="2190576"/>
            <a:ext cx="4142406" cy="3925021"/>
          </a:xfrm>
          <a:prstGeom prst="rect">
            <a:avLst/>
          </a:prstGeom>
        </p:spPr>
      </p:pic>
      <p:sp>
        <p:nvSpPr>
          <p:cNvPr id="6" name="Rectangle 5"/>
          <p:cNvSpPr/>
          <p:nvPr/>
        </p:nvSpPr>
        <p:spPr>
          <a:xfrm>
            <a:off x="4331395" y="6119504"/>
            <a:ext cx="4572000" cy="307777"/>
          </a:xfrm>
          <a:prstGeom prst="rect">
            <a:avLst/>
          </a:prstGeom>
        </p:spPr>
        <p:txBody>
          <a:bodyPr>
            <a:spAutoFit/>
          </a:bodyPr>
          <a:lstStyle/>
          <a:p>
            <a:pPr algn="ctr"/>
            <a:r>
              <a:rPr lang="en-ZA" sz="1400" dirty="0"/>
              <a:t>Standard connection for timing diagrams.</a:t>
            </a:r>
          </a:p>
        </p:txBody>
      </p:sp>
      <p:sp>
        <p:nvSpPr>
          <p:cNvPr id="7" name="Rectangle 6"/>
          <p:cNvSpPr/>
          <p:nvPr/>
        </p:nvSpPr>
        <p:spPr>
          <a:xfrm>
            <a:off x="457200" y="1486671"/>
            <a:ext cx="3937000" cy="5078313"/>
          </a:xfrm>
          <a:prstGeom prst="rect">
            <a:avLst/>
          </a:prstGeom>
        </p:spPr>
        <p:txBody>
          <a:bodyPr wrap="square">
            <a:spAutoFit/>
          </a:bodyPr>
          <a:lstStyle/>
          <a:p>
            <a:r>
              <a:rPr lang="en-ZA" b="1" dirty="0"/>
              <a:t>ACK_I:</a:t>
            </a:r>
            <a:r>
              <a:rPr lang="en-ZA" dirty="0"/>
              <a:t> Acknowledge input, indicates the normal termination of a bus cycle (see also ERR_I &amp; RTY_I for exception handling)</a:t>
            </a:r>
          </a:p>
          <a:p>
            <a:r>
              <a:rPr lang="en-ZA" b="1" dirty="0"/>
              <a:t>ADR_O:</a:t>
            </a:r>
            <a:r>
              <a:rPr lang="en-ZA" dirty="0"/>
              <a:t> The address output bus, used to indicate address if device accessed.</a:t>
            </a:r>
          </a:p>
          <a:p>
            <a:r>
              <a:rPr lang="en-ZA" b="1" dirty="0"/>
              <a:t>CYC_O:</a:t>
            </a:r>
            <a:r>
              <a:rPr lang="en-ZA" dirty="0"/>
              <a:t> The cycle output marker.</a:t>
            </a:r>
          </a:p>
          <a:p>
            <a:pPr marL="285750" indent="-285750">
              <a:buFont typeface="Arial" panose="020B0604020202020204" pitchFamily="34" charset="0"/>
              <a:buChar char="•"/>
            </a:pPr>
            <a:r>
              <a:rPr lang="en-ZA" dirty="0"/>
              <a:t>When asserted, indicates a valid bus cycle is in progress.</a:t>
            </a:r>
          </a:p>
          <a:p>
            <a:pPr marL="285750" indent="-285750">
              <a:buFont typeface="Arial" panose="020B0604020202020204" pitchFamily="34" charset="0"/>
              <a:buChar char="•"/>
            </a:pPr>
            <a:r>
              <a:rPr lang="en-ZA" dirty="0"/>
              <a:t>Signal is asserted for duration of all bus cycles. (e.g. during block transfer CYC_O is asserted for first data transfer and remains asserted to last data transfer)</a:t>
            </a:r>
          </a:p>
          <a:p>
            <a:pPr marL="285750" indent="-285750">
              <a:buFont typeface="Arial" panose="020B0604020202020204" pitchFamily="34" charset="0"/>
              <a:buChar char="•"/>
            </a:pPr>
            <a:r>
              <a:rPr lang="en-ZA" dirty="0"/>
              <a:t>Useful for interfaces with multi-port interfaces such as dual port memories.</a:t>
            </a:r>
          </a:p>
        </p:txBody>
      </p:sp>
      <p:sp>
        <p:nvSpPr>
          <p:cNvPr id="3" name="Rectangle 2"/>
          <p:cNvSpPr/>
          <p:nvPr/>
        </p:nvSpPr>
        <p:spPr>
          <a:xfrm>
            <a:off x="531938" y="1067191"/>
            <a:ext cx="7380161" cy="369332"/>
          </a:xfrm>
          <a:prstGeom prst="rect">
            <a:avLst/>
          </a:prstGeom>
        </p:spPr>
        <p:txBody>
          <a:bodyPr wrap="square">
            <a:spAutoFit/>
          </a:bodyPr>
          <a:lstStyle/>
          <a:p>
            <a:r>
              <a:rPr lang="en-ZA" dirty="0">
                <a:solidFill>
                  <a:srgbClr val="FF0000"/>
                </a:solidFill>
              </a:rPr>
              <a:t>MASTER Interfaces</a:t>
            </a:r>
          </a:p>
        </p:txBody>
      </p:sp>
      <p:sp>
        <p:nvSpPr>
          <p:cNvPr id="15" name="Oval 14"/>
          <p:cNvSpPr/>
          <p:nvPr/>
        </p:nvSpPr>
        <p:spPr>
          <a:xfrm>
            <a:off x="7099881" y="5047477"/>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7" name="Oval 16"/>
          <p:cNvSpPr/>
          <p:nvPr/>
        </p:nvSpPr>
        <p:spPr>
          <a:xfrm>
            <a:off x="7099881" y="3449167"/>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9" name="Oval 18"/>
          <p:cNvSpPr/>
          <p:nvPr/>
        </p:nvSpPr>
        <p:spPr>
          <a:xfrm>
            <a:off x="7099881" y="5303698"/>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0" name="Oval 19"/>
          <p:cNvSpPr/>
          <p:nvPr/>
        </p:nvSpPr>
        <p:spPr>
          <a:xfrm>
            <a:off x="5016500" y="5303698"/>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TextBox 10">
            <a:extLst>
              <a:ext uri="{FF2B5EF4-FFF2-40B4-BE49-F238E27FC236}">
                <a16:creationId xmlns:a16="http://schemas.microsoft.com/office/drawing/2014/main" id="{0655E942-8FC0-47C7-B8DD-0D2FF5E53E88}"/>
              </a:ext>
            </a:extLst>
          </p:cNvPr>
          <p:cNvSpPr txBox="1"/>
          <p:nvPr/>
        </p:nvSpPr>
        <p:spPr>
          <a:xfrm rot="2415459">
            <a:off x="7688495" y="403272"/>
            <a:ext cx="1221185" cy="646331"/>
          </a:xfrm>
          <a:prstGeom prst="rect">
            <a:avLst/>
          </a:prstGeom>
          <a:solidFill>
            <a:schemeClr val="accent6">
              <a:lumMod val="40000"/>
              <a:lumOff val="60000"/>
            </a:schemeClr>
          </a:solidFill>
        </p:spPr>
        <p:txBody>
          <a:bodyPr wrap="square" rtlCol="0">
            <a:spAutoFit/>
          </a:bodyPr>
          <a:lstStyle/>
          <a:p>
            <a:pPr algn="ctr"/>
            <a:r>
              <a:rPr lang="en-ZA" sz="1200" dirty="0"/>
              <a:t>Optional supplementary reading</a:t>
            </a:r>
          </a:p>
        </p:txBody>
      </p:sp>
    </p:spTree>
    <p:extLst>
      <p:ext uri="{BB962C8B-B14F-4D97-AF65-F5344CB8AC3E}">
        <p14:creationId xmlns:p14="http://schemas.microsoft.com/office/powerpoint/2010/main" val="9889849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961" y="346621"/>
            <a:ext cx="7698306" cy="692210"/>
          </a:xfrm>
        </p:spPr>
        <p:txBody>
          <a:bodyPr>
            <a:normAutofit fontScale="90000"/>
          </a:bodyPr>
          <a:lstStyle/>
          <a:p>
            <a:r>
              <a:rPr lang="en-ZA" dirty="0"/>
              <a:t>Wishbone – the interface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0114" y="2190576"/>
            <a:ext cx="4142406" cy="3925021"/>
          </a:xfrm>
          <a:prstGeom prst="rect">
            <a:avLst/>
          </a:prstGeom>
        </p:spPr>
      </p:pic>
      <p:sp>
        <p:nvSpPr>
          <p:cNvPr id="6" name="Rectangle 5"/>
          <p:cNvSpPr/>
          <p:nvPr/>
        </p:nvSpPr>
        <p:spPr>
          <a:xfrm>
            <a:off x="4331395" y="6119504"/>
            <a:ext cx="4572000" cy="307777"/>
          </a:xfrm>
          <a:prstGeom prst="rect">
            <a:avLst/>
          </a:prstGeom>
        </p:spPr>
        <p:txBody>
          <a:bodyPr>
            <a:spAutoFit/>
          </a:bodyPr>
          <a:lstStyle/>
          <a:p>
            <a:pPr algn="ctr"/>
            <a:r>
              <a:rPr lang="en-ZA" sz="1400" dirty="0"/>
              <a:t>Standard connection for timing diagrams.</a:t>
            </a:r>
          </a:p>
        </p:txBody>
      </p:sp>
      <p:sp>
        <p:nvSpPr>
          <p:cNvPr id="7" name="Rectangle 6"/>
          <p:cNvSpPr/>
          <p:nvPr/>
        </p:nvSpPr>
        <p:spPr>
          <a:xfrm>
            <a:off x="431800" y="1397771"/>
            <a:ext cx="4102100" cy="5355312"/>
          </a:xfrm>
          <a:prstGeom prst="rect">
            <a:avLst/>
          </a:prstGeom>
        </p:spPr>
        <p:txBody>
          <a:bodyPr wrap="square">
            <a:spAutoFit/>
          </a:bodyPr>
          <a:lstStyle/>
          <a:p>
            <a:r>
              <a:rPr lang="en-ZA" b="1" dirty="0"/>
              <a:t>WE_O:</a:t>
            </a:r>
            <a:r>
              <a:rPr lang="en-ZA" dirty="0"/>
              <a:t> Write enable output indicates whether the current local bus cycle is a READ or WRITE cycle. The signal is </a:t>
            </a:r>
            <a:r>
              <a:rPr lang="en-ZA" i="1" dirty="0"/>
              <a:t>negated during READ cycles</a:t>
            </a:r>
            <a:r>
              <a:rPr lang="en-ZA" dirty="0"/>
              <a:t>, and is </a:t>
            </a:r>
            <a:r>
              <a:rPr lang="en-ZA" i="1" dirty="0"/>
              <a:t>asserted during WRITE cycles</a:t>
            </a:r>
            <a:r>
              <a:rPr lang="en-ZA" dirty="0"/>
              <a:t>.</a:t>
            </a:r>
            <a:endParaRPr lang="en-ZA" b="1" dirty="0"/>
          </a:p>
          <a:p>
            <a:r>
              <a:rPr lang="en-ZA" b="1" dirty="0"/>
              <a:t>SEL_O:</a:t>
            </a:r>
            <a:r>
              <a:rPr lang="en-ZA" dirty="0"/>
              <a:t> The select output array indicates:</a:t>
            </a:r>
          </a:p>
          <a:p>
            <a:pPr marL="285750" indent="-285750">
              <a:buFont typeface="Arial" panose="020B0604020202020204" pitchFamily="34" charset="0"/>
              <a:buChar char="•"/>
            </a:pPr>
            <a:r>
              <a:rPr lang="en-ZA" dirty="0"/>
              <a:t>when valid data is expected on the DAT_I bus during READ cycles, and</a:t>
            </a:r>
          </a:p>
          <a:p>
            <a:pPr marL="285750" indent="-285750">
              <a:buFont typeface="Arial" panose="020B0604020202020204" pitchFamily="34" charset="0"/>
              <a:buChar char="•"/>
            </a:pPr>
            <a:r>
              <a:rPr lang="en-ZA" dirty="0"/>
              <a:t>when it is placed on the DAT_O signal array during WRITE cycles.</a:t>
            </a:r>
          </a:p>
          <a:p>
            <a:r>
              <a:rPr lang="en-ZA" b="1" dirty="0"/>
              <a:t>STB_O:</a:t>
            </a:r>
            <a:r>
              <a:rPr lang="en-ZA" dirty="0"/>
              <a:t> The strobe output indicates a valid data transfer cycle. Qualifies various other signals on the interface such as SEL_O.</a:t>
            </a:r>
          </a:p>
          <a:p>
            <a:r>
              <a:rPr lang="en-ZA" dirty="0"/>
              <a:t> The SLAVE asserts either ACK_I, ERR_I or RTY_I in response to every assertion of STB_O by master. </a:t>
            </a:r>
          </a:p>
        </p:txBody>
      </p:sp>
      <p:sp>
        <p:nvSpPr>
          <p:cNvPr id="3" name="Rectangle 2"/>
          <p:cNvSpPr/>
          <p:nvPr/>
        </p:nvSpPr>
        <p:spPr>
          <a:xfrm>
            <a:off x="531938" y="1029091"/>
            <a:ext cx="7380161" cy="369332"/>
          </a:xfrm>
          <a:prstGeom prst="rect">
            <a:avLst/>
          </a:prstGeom>
        </p:spPr>
        <p:txBody>
          <a:bodyPr wrap="square">
            <a:spAutoFit/>
          </a:bodyPr>
          <a:lstStyle/>
          <a:p>
            <a:r>
              <a:rPr lang="en-ZA" dirty="0">
                <a:solidFill>
                  <a:srgbClr val="FF0000"/>
                </a:solidFill>
              </a:rPr>
              <a:t>MASTER Interfaces</a:t>
            </a:r>
          </a:p>
        </p:txBody>
      </p:sp>
      <p:sp>
        <p:nvSpPr>
          <p:cNvPr id="19" name="Oval 18"/>
          <p:cNvSpPr/>
          <p:nvPr/>
        </p:nvSpPr>
        <p:spPr>
          <a:xfrm>
            <a:off x="7099881" y="4605198"/>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0" name="Oval 19"/>
          <p:cNvSpPr/>
          <p:nvPr/>
        </p:nvSpPr>
        <p:spPr>
          <a:xfrm>
            <a:off x="5016500" y="4605198"/>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Oval 11"/>
          <p:cNvSpPr/>
          <p:nvPr/>
        </p:nvSpPr>
        <p:spPr>
          <a:xfrm>
            <a:off x="7125281" y="4833798"/>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Oval 12"/>
          <p:cNvSpPr/>
          <p:nvPr/>
        </p:nvSpPr>
        <p:spPr>
          <a:xfrm>
            <a:off x="5041900" y="4833798"/>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Oval 13"/>
          <p:cNvSpPr/>
          <p:nvPr/>
        </p:nvSpPr>
        <p:spPr>
          <a:xfrm>
            <a:off x="7125281" y="4363898"/>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6" name="Oval 15"/>
          <p:cNvSpPr/>
          <p:nvPr/>
        </p:nvSpPr>
        <p:spPr>
          <a:xfrm>
            <a:off x="5041900" y="4363898"/>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TextBox 14">
            <a:extLst>
              <a:ext uri="{FF2B5EF4-FFF2-40B4-BE49-F238E27FC236}">
                <a16:creationId xmlns:a16="http://schemas.microsoft.com/office/drawing/2014/main" id="{2B472FCB-3F8B-439C-B48B-1B52E3AAA862}"/>
              </a:ext>
            </a:extLst>
          </p:cNvPr>
          <p:cNvSpPr txBox="1"/>
          <p:nvPr/>
        </p:nvSpPr>
        <p:spPr>
          <a:xfrm rot="2415459">
            <a:off x="7688495" y="403272"/>
            <a:ext cx="1221185" cy="646331"/>
          </a:xfrm>
          <a:prstGeom prst="rect">
            <a:avLst/>
          </a:prstGeom>
          <a:solidFill>
            <a:schemeClr val="accent6">
              <a:lumMod val="40000"/>
              <a:lumOff val="60000"/>
            </a:schemeClr>
          </a:solidFill>
        </p:spPr>
        <p:txBody>
          <a:bodyPr wrap="square" rtlCol="0">
            <a:spAutoFit/>
          </a:bodyPr>
          <a:lstStyle/>
          <a:p>
            <a:pPr algn="ctr"/>
            <a:r>
              <a:rPr lang="en-ZA" sz="1200" dirty="0"/>
              <a:t>Optional supplementary reading</a:t>
            </a:r>
          </a:p>
        </p:txBody>
      </p:sp>
    </p:spTree>
    <p:extLst>
      <p:ext uri="{BB962C8B-B14F-4D97-AF65-F5344CB8AC3E}">
        <p14:creationId xmlns:p14="http://schemas.microsoft.com/office/powerpoint/2010/main" val="15589148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961" y="346621"/>
            <a:ext cx="7698306" cy="692210"/>
          </a:xfrm>
        </p:spPr>
        <p:txBody>
          <a:bodyPr>
            <a:normAutofit fontScale="90000"/>
          </a:bodyPr>
          <a:lstStyle/>
          <a:p>
            <a:r>
              <a:rPr lang="en-ZA" dirty="0"/>
              <a:t>Wishbone – the interface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0114" y="2190576"/>
            <a:ext cx="4142406" cy="3925021"/>
          </a:xfrm>
          <a:prstGeom prst="rect">
            <a:avLst/>
          </a:prstGeom>
        </p:spPr>
      </p:pic>
      <p:sp>
        <p:nvSpPr>
          <p:cNvPr id="6" name="Rectangle 5"/>
          <p:cNvSpPr/>
          <p:nvPr/>
        </p:nvSpPr>
        <p:spPr>
          <a:xfrm>
            <a:off x="4331395" y="6119504"/>
            <a:ext cx="4572000" cy="307777"/>
          </a:xfrm>
          <a:prstGeom prst="rect">
            <a:avLst/>
          </a:prstGeom>
        </p:spPr>
        <p:txBody>
          <a:bodyPr>
            <a:spAutoFit/>
          </a:bodyPr>
          <a:lstStyle/>
          <a:p>
            <a:pPr algn="ctr"/>
            <a:r>
              <a:rPr lang="en-ZA" sz="1400" dirty="0"/>
              <a:t>Standard connection for timing diagrams.</a:t>
            </a:r>
          </a:p>
        </p:txBody>
      </p:sp>
      <p:sp>
        <p:nvSpPr>
          <p:cNvPr id="7" name="Rectangle 6"/>
          <p:cNvSpPr/>
          <p:nvPr/>
        </p:nvSpPr>
        <p:spPr>
          <a:xfrm>
            <a:off x="457200" y="1486671"/>
            <a:ext cx="3937000" cy="4801314"/>
          </a:xfrm>
          <a:prstGeom prst="rect">
            <a:avLst/>
          </a:prstGeom>
        </p:spPr>
        <p:txBody>
          <a:bodyPr wrap="square">
            <a:spAutoFit/>
          </a:bodyPr>
          <a:lstStyle/>
          <a:p>
            <a:r>
              <a:rPr lang="en-ZA" b="1" dirty="0"/>
              <a:t>STALL_I:</a:t>
            </a:r>
            <a:r>
              <a:rPr lang="en-ZA" dirty="0"/>
              <a:t> pipeline stall input indicates current slave is not able to accept the transfer in the transaction queue (used in pipelined mode). </a:t>
            </a:r>
            <a:r>
              <a:rPr lang="en-ZA" b="1" dirty="0"/>
              <a:t>ERR_I:</a:t>
            </a:r>
            <a:r>
              <a:rPr lang="en-ZA" dirty="0"/>
              <a:t> indicates an abnormal cycle termination.</a:t>
            </a:r>
          </a:p>
          <a:p>
            <a:r>
              <a:rPr lang="en-ZA" b="1" dirty="0"/>
              <a:t>LOCK_O:</a:t>
            </a:r>
            <a:r>
              <a:rPr lang="en-ZA" dirty="0"/>
              <a:t> The lock output when asserted indicates the current bus cycle is uninterruptible. Lock is asserted to request complete ownership of the bus.</a:t>
            </a:r>
          </a:p>
          <a:p>
            <a:r>
              <a:rPr lang="en-ZA" b="1" dirty="0"/>
              <a:t>RTY_I:</a:t>
            </a:r>
            <a:r>
              <a:rPr lang="en-ZA" dirty="0"/>
              <a:t> The retry input indicates the interface is not ready to accept or send data, and that the cycle should be retried. (when and how the cycle is retried is defined by the IP core supplier). </a:t>
            </a:r>
          </a:p>
        </p:txBody>
      </p:sp>
      <p:sp>
        <p:nvSpPr>
          <p:cNvPr id="3" name="Rectangle 2"/>
          <p:cNvSpPr/>
          <p:nvPr/>
        </p:nvSpPr>
        <p:spPr>
          <a:xfrm>
            <a:off x="531938" y="1067191"/>
            <a:ext cx="7380161" cy="369332"/>
          </a:xfrm>
          <a:prstGeom prst="rect">
            <a:avLst/>
          </a:prstGeom>
        </p:spPr>
        <p:txBody>
          <a:bodyPr wrap="square">
            <a:spAutoFit/>
          </a:bodyPr>
          <a:lstStyle/>
          <a:p>
            <a:r>
              <a:rPr lang="en-ZA" dirty="0">
                <a:solidFill>
                  <a:srgbClr val="FF0000"/>
                </a:solidFill>
              </a:rPr>
              <a:t>MASTER Interfaces – special error handing signals</a:t>
            </a:r>
          </a:p>
        </p:txBody>
      </p:sp>
      <p:sp>
        <p:nvSpPr>
          <p:cNvPr id="8" name="TextBox 7">
            <a:extLst>
              <a:ext uri="{FF2B5EF4-FFF2-40B4-BE49-F238E27FC236}">
                <a16:creationId xmlns:a16="http://schemas.microsoft.com/office/drawing/2014/main" id="{3529CD4F-011F-4758-8A92-5F970557AC9C}"/>
              </a:ext>
            </a:extLst>
          </p:cNvPr>
          <p:cNvSpPr txBox="1"/>
          <p:nvPr/>
        </p:nvSpPr>
        <p:spPr>
          <a:xfrm rot="2415459">
            <a:off x="7688495" y="403272"/>
            <a:ext cx="1221185" cy="646331"/>
          </a:xfrm>
          <a:prstGeom prst="rect">
            <a:avLst/>
          </a:prstGeom>
          <a:solidFill>
            <a:schemeClr val="accent6">
              <a:lumMod val="40000"/>
              <a:lumOff val="60000"/>
            </a:schemeClr>
          </a:solidFill>
        </p:spPr>
        <p:txBody>
          <a:bodyPr wrap="square" rtlCol="0">
            <a:spAutoFit/>
          </a:bodyPr>
          <a:lstStyle/>
          <a:p>
            <a:pPr algn="ctr"/>
            <a:r>
              <a:rPr lang="en-ZA" sz="1200" dirty="0"/>
              <a:t>Optional supplementary reading</a:t>
            </a:r>
          </a:p>
        </p:txBody>
      </p:sp>
    </p:spTree>
    <p:extLst>
      <p:ext uri="{BB962C8B-B14F-4D97-AF65-F5344CB8AC3E}">
        <p14:creationId xmlns:p14="http://schemas.microsoft.com/office/powerpoint/2010/main" val="2882594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9DDE72C-D320-4A31-9B69-FC29ADE59508}"/>
              </a:ext>
            </a:extLst>
          </p:cNvPr>
          <p:cNvSpPr>
            <a:spLocks noGrp="1"/>
          </p:cNvSpPr>
          <p:nvPr>
            <p:ph type="title"/>
          </p:nvPr>
        </p:nvSpPr>
        <p:spPr>
          <a:xfrm>
            <a:off x="1258645" y="2900829"/>
            <a:ext cx="7134584" cy="1362075"/>
          </a:xfrm>
        </p:spPr>
        <p:txBody>
          <a:bodyPr/>
          <a:lstStyle/>
          <a:p>
            <a:r>
              <a:rPr lang="en-ZA" dirty="0"/>
              <a:t>Memory Controllers</a:t>
            </a:r>
            <a:br>
              <a:rPr lang="en-ZA" dirty="0"/>
            </a:br>
            <a:r>
              <a:rPr lang="en-ZA" sz="3200" dirty="0"/>
              <a:t>(part 2 of 2)</a:t>
            </a:r>
            <a:endParaRPr lang="en-ZA" dirty="0"/>
          </a:p>
        </p:txBody>
      </p:sp>
      <p:sp>
        <p:nvSpPr>
          <p:cNvPr id="5" name="Text Placeholder 4">
            <a:extLst>
              <a:ext uri="{FF2B5EF4-FFF2-40B4-BE49-F238E27FC236}">
                <a16:creationId xmlns:a16="http://schemas.microsoft.com/office/drawing/2014/main" id="{C495166A-8AF3-4F7A-8B59-325B2E657FF2}"/>
              </a:ext>
            </a:extLst>
          </p:cNvPr>
          <p:cNvSpPr>
            <a:spLocks noGrp="1"/>
          </p:cNvSpPr>
          <p:nvPr>
            <p:ph type="body" idx="1"/>
          </p:nvPr>
        </p:nvSpPr>
        <p:spPr/>
        <p:txBody>
          <a:bodyPr/>
          <a:lstStyle/>
          <a:p>
            <a:r>
              <a:rPr lang="en-ZA" dirty="0"/>
              <a:t>EEE4120F</a:t>
            </a:r>
          </a:p>
        </p:txBody>
      </p:sp>
    </p:spTree>
    <p:extLst>
      <p:ext uri="{BB962C8B-B14F-4D97-AF65-F5344CB8AC3E}">
        <p14:creationId xmlns:p14="http://schemas.microsoft.com/office/powerpoint/2010/main" val="35111307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961" y="346621"/>
            <a:ext cx="7698306" cy="692210"/>
          </a:xfrm>
        </p:spPr>
        <p:txBody>
          <a:bodyPr>
            <a:normAutofit fontScale="90000"/>
          </a:bodyPr>
          <a:lstStyle/>
          <a:p>
            <a:r>
              <a:rPr lang="en-ZA" dirty="0"/>
              <a:t>Wishbone – the interface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0114" y="2190576"/>
            <a:ext cx="4142406" cy="3925021"/>
          </a:xfrm>
          <a:prstGeom prst="rect">
            <a:avLst/>
          </a:prstGeom>
        </p:spPr>
      </p:pic>
      <p:sp>
        <p:nvSpPr>
          <p:cNvPr id="6" name="Rectangle 5"/>
          <p:cNvSpPr/>
          <p:nvPr/>
        </p:nvSpPr>
        <p:spPr>
          <a:xfrm>
            <a:off x="4331395" y="6119504"/>
            <a:ext cx="4572000" cy="307777"/>
          </a:xfrm>
          <a:prstGeom prst="rect">
            <a:avLst/>
          </a:prstGeom>
        </p:spPr>
        <p:txBody>
          <a:bodyPr>
            <a:spAutoFit/>
          </a:bodyPr>
          <a:lstStyle/>
          <a:p>
            <a:pPr algn="ctr"/>
            <a:r>
              <a:rPr lang="en-ZA" sz="1400" dirty="0"/>
              <a:t>Standard connection for timing diagrams.</a:t>
            </a:r>
          </a:p>
        </p:txBody>
      </p:sp>
      <p:sp>
        <p:nvSpPr>
          <p:cNvPr id="7" name="Rectangle 6"/>
          <p:cNvSpPr/>
          <p:nvPr/>
        </p:nvSpPr>
        <p:spPr>
          <a:xfrm>
            <a:off x="457200" y="1836339"/>
            <a:ext cx="3937000" cy="3139321"/>
          </a:xfrm>
          <a:prstGeom prst="rect">
            <a:avLst/>
          </a:prstGeom>
        </p:spPr>
        <p:txBody>
          <a:bodyPr wrap="square">
            <a:spAutoFit/>
          </a:bodyPr>
          <a:lstStyle/>
          <a:p>
            <a:r>
              <a:rPr lang="en-ZA" b="1" dirty="0"/>
              <a:t>ACK_O:</a:t>
            </a:r>
            <a:r>
              <a:rPr lang="en-ZA" dirty="0"/>
              <a:t> Acknowledge output, when asserted, indicates the termination of a normal bus cycle. </a:t>
            </a:r>
          </a:p>
          <a:p>
            <a:r>
              <a:rPr lang="en-ZA" b="1" dirty="0"/>
              <a:t>ADR_I:</a:t>
            </a:r>
            <a:r>
              <a:rPr lang="en-ZA" dirty="0"/>
              <a:t> Address input array passes a binary address. Bus size is specific to the address width of the core. </a:t>
            </a:r>
            <a:r>
              <a:rPr lang="en-ZA" i="1" dirty="0"/>
              <a:t>NB: Lower array boundary is determined by the data port size</a:t>
            </a:r>
            <a:r>
              <a:rPr lang="en-ZA" dirty="0"/>
              <a:t>. E.g. 32-bit data port has ADR_O [31:2].</a:t>
            </a:r>
          </a:p>
          <a:p>
            <a:r>
              <a:rPr lang="en-ZA" b="1" dirty="0"/>
              <a:t>CYC_I:</a:t>
            </a:r>
            <a:r>
              <a:rPr lang="en-ZA" dirty="0"/>
              <a:t> When asserted, indicates that a valid bus cycle is in progress </a:t>
            </a:r>
          </a:p>
        </p:txBody>
      </p:sp>
      <p:sp>
        <p:nvSpPr>
          <p:cNvPr id="3" name="Rectangle 2"/>
          <p:cNvSpPr/>
          <p:nvPr/>
        </p:nvSpPr>
        <p:spPr>
          <a:xfrm>
            <a:off x="531938" y="1067191"/>
            <a:ext cx="7380161" cy="369332"/>
          </a:xfrm>
          <a:prstGeom prst="rect">
            <a:avLst/>
          </a:prstGeom>
        </p:spPr>
        <p:txBody>
          <a:bodyPr wrap="square">
            <a:spAutoFit/>
          </a:bodyPr>
          <a:lstStyle/>
          <a:p>
            <a:r>
              <a:rPr lang="en-ZA" dirty="0">
                <a:solidFill>
                  <a:srgbClr val="FF0000"/>
                </a:solidFill>
              </a:rPr>
              <a:t>SLAVE Interfaces</a:t>
            </a:r>
          </a:p>
        </p:txBody>
      </p:sp>
      <p:sp>
        <p:nvSpPr>
          <p:cNvPr id="15" name="Oval 14"/>
          <p:cNvSpPr/>
          <p:nvPr/>
        </p:nvSpPr>
        <p:spPr>
          <a:xfrm>
            <a:off x="7099881" y="5047477"/>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7" name="Oval 16"/>
          <p:cNvSpPr/>
          <p:nvPr/>
        </p:nvSpPr>
        <p:spPr>
          <a:xfrm>
            <a:off x="7099881" y="3449167"/>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9" name="Oval 18"/>
          <p:cNvSpPr/>
          <p:nvPr/>
        </p:nvSpPr>
        <p:spPr>
          <a:xfrm>
            <a:off x="7099881" y="5303698"/>
            <a:ext cx="876300" cy="200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 name="TextBox 9">
            <a:extLst>
              <a:ext uri="{FF2B5EF4-FFF2-40B4-BE49-F238E27FC236}">
                <a16:creationId xmlns:a16="http://schemas.microsoft.com/office/drawing/2014/main" id="{0E428B7B-F386-4921-B112-7694C88E4EC6}"/>
              </a:ext>
            </a:extLst>
          </p:cNvPr>
          <p:cNvSpPr txBox="1"/>
          <p:nvPr/>
        </p:nvSpPr>
        <p:spPr>
          <a:xfrm rot="2415459">
            <a:off x="7688495" y="403272"/>
            <a:ext cx="1221185" cy="646331"/>
          </a:xfrm>
          <a:prstGeom prst="rect">
            <a:avLst/>
          </a:prstGeom>
          <a:solidFill>
            <a:schemeClr val="accent6">
              <a:lumMod val="40000"/>
              <a:lumOff val="60000"/>
            </a:schemeClr>
          </a:solidFill>
        </p:spPr>
        <p:txBody>
          <a:bodyPr wrap="square" rtlCol="0">
            <a:spAutoFit/>
          </a:bodyPr>
          <a:lstStyle/>
          <a:p>
            <a:pPr algn="ctr"/>
            <a:r>
              <a:rPr lang="en-ZA" sz="1200" dirty="0"/>
              <a:t>Optional supplementary reading</a:t>
            </a:r>
          </a:p>
        </p:txBody>
      </p:sp>
    </p:spTree>
    <p:extLst>
      <p:ext uri="{BB962C8B-B14F-4D97-AF65-F5344CB8AC3E}">
        <p14:creationId xmlns:p14="http://schemas.microsoft.com/office/powerpoint/2010/main" val="13178085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267915"/>
            <a:ext cx="7698306" cy="692210"/>
          </a:xfrm>
        </p:spPr>
        <p:txBody>
          <a:bodyPr>
            <a:normAutofit fontScale="90000"/>
          </a:bodyPr>
          <a:lstStyle/>
          <a:p>
            <a:r>
              <a:rPr lang="en-ZA" dirty="0"/>
              <a:t>Wishbone reset</a:t>
            </a:r>
          </a:p>
        </p:txBody>
      </p:sp>
      <p:sp>
        <p:nvSpPr>
          <p:cNvPr id="3" name="Content Placeholder 2"/>
          <p:cNvSpPr>
            <a:spLocks noGrp="1"/>
          </p:cNvSpPr>
          <p:nvPr>
            <p:ph idx="1"/>
          </p:nvPr>
        </p:nvSpPr>
        <p:spPr>
          <a:xfrm>
            <a:off x="551463" y="953037"/>
            <a:ext cx="8053607" cy="5904963"/>
          </a:xfrm>
        </p:spPr>
        <p:txBody>
          <a:bodyPr>
            <a:normAutofit fontScale="77500" lnSpcReduction="20000"/>
          </a:bodyPr>
          <a:lstStyle/>
          <a:p>
            <a:r>
              <a:rPr lang="en-ZA" dirty="0"/>
              <a:t>Reset can be asserted for any length of time</a:t>
            </a:r>
          </a:p>
          <a:p>
            <a:r>
              <a:rPr lang="en-ZA" dirty="0"/>
              <a:t>All Wishbone interfaces must initialize themselves at the </a:t>
            </a:r>
            <a:r>
              <a:rPr lang="en-ZA" b="1" dirty="0"/>
              <a:t>rising CLK_I</a:t>
            </a:r>
            <a:r>
              <a:rPr lang="en-ZA" dirty="0"/>
              <a:t> edge following the assertion of RST_I.</a:t>
            </a:r>
          </a:p>
          <a:p>
            <a:r>
              <a:rPr lang="en-ZA" dirty="0"/>
              <a:t>They must stay in the initialized state until the </a:t>
            </a:r>
            <a:r>
              <a:rPr lang="en-ZA" b="1" dirty="0"/>
              <a:t>rising CLK_I edge</a:t>
            </a:r>
            <a:r>
              <a:rPr lang="en-ZA" dirty="0"/>
              <a:t> that follows the negation of RST_I.</a:t>
            </a:r>
          </a:p>
          <a:p>
            <a:r>
              <a:rPr lang="en-ZA" dirty="0"/>
              <a:t>RST_I must be asserted for at least one complete clock cycle.</a:t>
            </a:r>
          </a:p>
          <a:p>
            <a:r>
              <a:rPr lang="en-ZA" dirty="0"/>
              <a:t>Note: </a:t>
            </a:r>
            <a:r>
              <a:rPr lang="en-ZA" b="1" dirty="0"/>
              <a:t>CLK_I</a:t>
            </a:r>
            <a:r>
              <a:rPr lang="en-ZA" dirty="0"/>
              <a:t> line schedules the process as to by when signals are asserted and sensed (e.g. the order of asserting STB_O and CYC_I is arbitrary, but must be done before a positive clock edge) </a:t>
            </a:r>
          </a:p>
          <a:p>
            <a:pPr lvl="1"/>
            <a:r>
              <a:rPr lang="en-ZA" dirty="0"/>
              <a:t>There is method in this clock-triggered approach because it simplifies the interfacing logic and the </a:t>
            </a:r>
            <a:r>
              <a:rPr lang="en-ZA" dirty="0" err="1"/>
              <a:t>statemachines</a:t>
            </a:r>
            <a:r>
              <a:rPr lang="en-ZA" dirty="0"/>
              <a:t> for the master and slave by having them only trigged by </a:t>
            </a:r>
            <a:r>
              <a:rPr lang="en-ZA" dirty="0" err="1"/>
              <a:t>posedge</a:t>
            </a:r>
            <a:r>
              <a:rPr lang="en-ZA" dirty="0"/>
              <a:t> CLK_I and not anything else (FPGAs typically are designed around making the clock accessible and synched, also save space for other modules).</a:t>
            </a:r>
          </a:p>
        </p:txBody>
      </p:sp>
      <p:sp>
        <p:nvSpPr>
          <p:cNvPr id="4" name="TextBox 3">
            <a:extLst>
              <a:ext uri="{FF2B5EF4-FFF2-40B4-BE49-F238E27FC236}">
                <a16:creationId xmlns:a16="http://schemas.microsoft.com/office/drawing/2014/main" id="{CC76F5BC-3152-473B-95A9-2ECE0C6F8A3F}"/>
              </a:ext>
            </a:extLst>
          </p:cNvPr>
          <p:cNvSpPr txBox="1"/>
          <p:nvPr/>
        </p:nvSpPr>
        <p:spPr>
          <a:xfrm rot="2415459">
            <a:off x="7688495" y="403272"/>
            <a:ext cx="1221185" cy="646331"/>
          </a:xfrm>
          <a:prstGeom prst="rect">
            <a:avLst/>
          </a:prstGeom>
          <a:solidFill>
            <a:schemeClr val="accent6">
              <a:lumMod val="40000"/>
              <a:lumOff val="60000"/>
            </a:schemeClr>
          </a:solidFill>
        </p:spPr>
        <p:txBody>
          <a:bodyPr wrap="square" rtlCol="0">
            <a:spAutoFit/>
          </a:bodyPr>
          <a:lstStyle/>
          <a:p>
            <a:pPr algn="ctr"/>
            <a:r>
              <a:rPr lang="en-ZA" sz="1200" dirty="0"/>
              <a:t>Optional supplementary reading</a:t>
            </a:r>
          </a:p>
        </p:txBody>
      </p:sp>
    </p:spTree>
    <p:extLst>
      <p:ext uri="{BB962C8B-B14F-4D97-AF65-F5344CB8AC3E}">
        <p14:creationId xmlns:p14="http://schemas.microsoft.com/office/powerpoint/2010/main" val="611038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500" y="3394888"/>
            <a:ext cx="4688651" cy="2840241"/>
          </a:xfrm>
          <a:prstGeom prst="rect">
            <a:avLst/>
          </a:prstGeom>
        </p:spPr>
      </p:pic>
      <p:sp>
        <p:nvSpPr>
          <p:cNvPr id="2" name="Title 1"/>
          <p:cNvSpPr>
            <a:spLocks noGrp="1"/>
          </p:cNvSpPr>
          <p:nvPr>
            <p:ph type="title"/>
          </p:nvPr>
        </p:nvSpPr>
        <p:spPr>
          <a:xfrm>
            <a:off x="333548" y="280794"/>
            <a:ext cx="8899301" cy="692210"/>
          </a:xfrm>
        </p:spPr>
        <p:txBody>
          <a:bodyPr>
            <a:normAutofit fontScale="90000"/>
          </a:bodyPr>
          <a:lstStyle/>
          <a:p>
            <a:r>
              <a:rPr lang="en-ZA" dirty="0">
                <a:ln>
                  <a:solidFill>
                    <a:schemeClr val="tx1"/>
                  </a:solidFill>
                </a:ln>
                <a:solidFill>
                  <a:srgbClr val="1D8757"/>
                </a:solidFill>
              </a:rPr>
              <a:t>Wishbone Standard Read/Write Cycle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007" y="3547288"/>
            <a:ext cx="4076700" cy="2686050"/>
          </a:xfrm>
          <a:prstGeom prst="rect">
            <a:avLst/>
          </a:prstGeom>
        </p:spPr>
      </p:pic>
      <p:sp>
        <p:nvSpPr>
          <p:cNvPr id="6" name="Rectangle 5"/>
          <p:cNvSpPr/>
          <p:nvPr/>
        </p:nvSpPr>
        <p:spPr>
          <a:xfrm>
            <a:off x="5106947" y="6345996"/>
            <a:ext cx="3390672" cy="369332"/>
          </a:xfrm>
          <a:prstGeom prst="rect">
            <a:avLst/>
          </a:prstGeom>
        </p:spPr>
        <p:txBody>
          <a:bodyPr wrap="none">
            <a:spAutoFit/>
          </a:bodyPr>
          <a:lstStyle/>
          <a:p>
            <a:r>
              <a:rPr lang="en-ZA" dirty="0"/>
              <a:t>Standard SINGLE READ cycle</a:t>
            </a:r>
          </a:p>
        </p:txBody>
      </p:sp>
      <p:sp>
        <p:nvSpPr>
          <p:cNvPr id="7" name="Rectangle 6"/>
          <p:cNvSpPr/>
          <p:nvPr/>
        </p:nvSpPr>
        <p:spPr>
          <a:xfrm>
            <a:off x="658785" y="6358696"/>
            <a:ext cx="3429144" cy="369332"/>
          </a:xfrm>
          <a:prstGeom prst="rect">
            <a:avLst/>
          </a:prstGeom>
        </p:spPr>
        <p:txBody>
          <a:bodyPr wrap="none">
            <a:spAutoFit/>
          </a:bodyPr>
          <a:lstStyle/>
          <a:p>
            <a:r>
              <a:rPr lang="en-ZA" dirty="0"/>
              <a:t>Standard SINGLE WRITE cycle</a:t>
            </a:r>
          </a:p>
        </p:txBody>
      </p:sp>
      <p:sp>
        <p:nvSpPr>
          <p:cNvPr id="3" name="Rectangle 2"/>
          <p:cNvSpPr/>
          <p:nvPr/>
        </p:nvSpPr>
        <p:spPr>
          <a:xfrm>
            <a:off x="333547" y="1061336"/>
            <a:ext cx="8565754" cy="646331"/>
          </a:xfrm>
          <a:prstGeom prst="rect">
            <a:avLst/>
          </a:prstGeom>
        </p:spPr>
        <p:txBody>
          <a:bodyPr wrap="square">
            <a:spAutoFit/>
          </a:bodyPr>
          <a:lstStyle/>
          <a:p>
            <a:r>
              <a:rPr lang="en-ZA" dirty="0"/>
              <a:t>MASTER initiate a transfer cycle by asserting CYC_O</a:t>
            </a:r>
          </a:p>
          <a:p>
            <a:r>
              <a:rPr lang="en-ZA" dirty="0"/>
              <a:t>MASTER MUST assert CYC_O for the duration of READ/WRITE cycle</a:t>
            </a:r>
          </a:p>
        </p:txBody>
      </p:sp>
      <p:sp>
        <p:nvSpPr>
          <p:cNvPr id="9" name="Rectangle 8"/>
          <p:cNvSpPr/>
          <p:nvPr/>
        </p:nvSpPr>
        <p:spPr>
          <a:xfrm>
            <a:off x="333546" y="1656867"/>
            <a:ext cx="8449845" cy="923330"/>
          </a:xfrm>
          <a:prstGeom prst="rect">
            <a:avLst/>
          </a:prstGeom>
        </p:spPr>
        <p:txBody>
          <a:bodyPr wrap="square">
            <a:spAutoFit/>
          </a:bodyPr>
          <a:lstStyle/>
          <a:p>
            <a:r>
              <a:rPr lang="en-ZA" dirty="0"/>
              <a:t>MASTER asserts STB_O when ready to transfer data </a:t>
            </a:r>
          </a:p>
          <a:p>
            <a:r>
              <a:rPr lang="en-ZA" dirty="0"/>
              <a:t>    STB_O remains asserted until SLAVE asserts one of the cycle terminating</a:t>
            </a:r>
            <a:br>
              <a:rPr lang="en-ZA" dirty="0"/>
            </a:br>
            <a:r>
              <a:rPr lang="en-ZA" dirty="0"/>
              <a:t>    signals ACK_I], ERR_I or RTY_I</a:t>
            </a:r>
          </a:p>
        </p:txBody>
      </p:sp>
      <p:cxnSp>
        <p:nvCxnSpPr>
          <p:cNvPr id="11" name="Straight Connector 10"/>
          <p:cNvCxnSpPr/>
          <p:nvPr/>
        </p:nvCxnSpPr>
        <p:spPr>
          <a:xfrm>
            <a:off x="1657350" y="3471088"/>
            <a:ext cx="0" cy="27987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33545" y="2478167"/>
            <a:ext cx="8164074" cy="646331"/>
          </a:xfrm>
          <a:prstGeom prst="rect">
            <a:avLst/>
          </a:prstGeom>
        </p:spPr>
        <p:txBody>
          <a:bodyPr wrap="square">
            <a:spAutoFit/>
          </a:bodyPr>
          <a:lstStyle/>
          <a:p>
            <a:r>
              <a:rPr lang="en-ZA" dirty="0"/>
              <a:t>At every rising edge of CLK_I the slave/master samples the signals and must respond by asserting relevant signals before the next rising clock edge.</a:t>
            </a:r>
          </a:p>
        </p:txBody>
      </p:sp>
      <p:sp>
        <p:nvSpPr>
          <p:cNvPr id="16" name="Rectangle 15"/>
          <p:cNvSpPr/>
          <p:nvPr/>
        </p:nvSpPr>
        <p:spPr>
          <a:xfrm>
            <a:off x="1639389" y="3087694"/>
            <a:ext cx="1414961" cy="430887"/>
          </a:xfrm>
          <a:prstGeom prst="rect">
            <a:avLst/>
          </a:prstGeom>
        </p:spPr>
        <p:txBody>
          <a:bodyPr wrap="square">
            <a:spAutoFit/>
          </a:bodyPr>
          <a:lstStyle/>
          <a:p>
            <a:r>
              <a:rPr lang="en-ZA" sz="1100" dirty="0">
                <a:solidFill>
                  <a:srgbClr val="FF0000"/>
                </a:solidFill>
              </a:rPr>
              <a:t>Slave will </a:t>
            </a:r>
            <a:r>
              <a:rPr lang="en-ZA" sz="1100" i="1" u="sng" dirty="0">
                <a:solidFill>
                  <a:srgbClr val="FF0000"/>
                </a:solidFill>
              </a:rPr>
              <a:t>sense</a:t>
            </a:r>
            <a:r>
              <a:rPr lang="en-ZA" sz="1100" dirty="0">
                <a:solidFill>
                  <a:srgbClr val="FF0000"/>
                </a:solidFill>
              </a:rPr>
              <a:t> signals here</a:t>
            </a:r>
          </a:p>
        </p:txBody>
      </p:sp>
      <p:cxnSp>
        <p:nvCxnSpPr>
          <p:cNvPr id="17" name="Straight Connector 16"/>
          <p:cNvCxnSpPr/>
          <p:nvPr/>
        </p:nvCxnSpPr>
        <p:spPr>
          <a:xfrm>
            <a:off x="2813050" y="3471088"/>
            <a:ext cx="0" cy="27987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2813286" y="3062294"/>
            <a:ext cx="1414961" cy="600164"/>
          </a:xfrm>
          <a:prstGeom prst="rect">
            <a:avLst/>
          </a:prstGeom>
        </p:spPr>
        <p:txBody>
          <a:bodyPr wrap="square">
            <a:spAutoFit/>
          </a:bodyPr>
          <a:lstStyle/>
          <a:p>
            <a:r>
              <a:rPr lang="en-ZA" sz="1100" dirty="0">
                <a:solidFill>
                  <a:srgbClr val="FF0000"/>
                </a:solidFill>
              </a:rPr>
              <a:t>Slave must</a:t>
            </a:r>
          </a:p>
          <a:p>
            <a:r>
              <a:rPr lang="en-ZA" sz="1100" dirty="0">
                <a:solidFill>
                  <a:srgbClr val="FF0000"/>
                </a:solidFill>
              </a:rPr>
              <a:t>assert signals before here</a:t>
            </a:r>
          </a:p>
        </p:txBody>
      </p:sp>
      <p:sp>
        <p:nvSpPr>
          <p:cNvPr id="19" name="Rectangle 18"/>
          <p:cNvSpPr/>
          <p:nvPr/>
        </p:nvSpPr>
        <p:spPr>
          <a:xfrm>
            <a:off x="2862146" y="6017894"/>
            <a:ext cx="1363543" cy="430887"/>
          </a:xfrm>
          <a:prstGeom prst="rect">
            <a:avLst/>
          </a:prstGeom>
        </p:spPr>
        <p:txBody>
          <a:bodyPr wrap="square">
            <a:spAutoFit/>
          </a:bodyPr>
          <a:lstStyle/>
          <a:p>
            <a:r>
              <a:rPr lang="en-ZA" sz="1100" dirty="0">
                <a:solidFill>
                  <a:srgbClr val="FF0000"/>
                </a:solidFill>
              </a:rPr>
              <a:t>Master senses signals here</a:t>
            </a:r>
          </a:p>
        </p:txBody>
      </p:sp>
      <p:cxnSp>
        <p:nvCxnSpPr>
          <p:cNvPr id="20" name="Straight Connector 19"/>
          <p:cNvCxnSpPr/>
          <p:nvPr/>
        </p:nvCxnSpPr>
        <p:spPr>
          <a:xfrm>
            <a:off x="3943350" y="3471088"/>
            <a:ext cx="0" cy="27987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1663700" y="3293272"/>
            <a:ext cx="63500" cy="169446"/>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2806935" y="3301642"/>
            <a:ext cx="63500" cy="169446"/>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2813286" y="6127393"/>
            <a:ext cx="114064" cy="134652"/>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970270" y="3471088"/>
            <a:ext cx="0" cy="27987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5949613" y="3087694"/>
            <a:ext cx="1414961" cy="430887"/>
          </a:xfrm>
          <a:prstGeom prst="rect">
            <a:avLst/>
          </a:prstGeom>
        </p:spPr>
        <p:txBody>
          <a:bodyPr wrap="square">
            <a:spAutoFit/>
          </a:bodyPr>
          <a:lstStyle/>
          <a:p>
            <a:r>
              <a:rPr lang="en-ZA" sz="1100" dirty="0">
                <a:solidFill>
                  <a:srgbClr val="FF0000"/>
                </a:solidFill>
              </a:rPr>
              <a:t>Slave will </a:t>
            </a:r>
            <a:r>
              <a:rPr lang="en-ZA" sz="1100" i="1" u="sng" dirty="0">
                <a:solidFill>
                  <a:srgbClr val="FF0000"/>
                </a:solidFill>
              </a:rPr>
              <a:t>sense</a:t>
            </a:r>
            <a:r>
              <a:rPr lang="en-ZA" sz="1100" dirty="0">
                <a:solidFill>
                  <a:srgbClr val="FF0000"/>
                </a:solidFill>
              </a:rPr>
              <a:t> signals here</a:t>
            </a:r>
          </a:p>
        </p:txBody>
      </p:sp>
      <p:cxnSp>
        <p:nvCxnSpPr>
          <p:cNvPr id="30" name="Straight Connector 29"/>
          <p:cNvCxnSpPr/>
          <p:nvPr/>
        </p:nvCxnSpPr>
        <p:spPr>
          <a:xfrm flipV="1">
            <a:off x="5973924" y="3293272"/>
            <a:ext cx="63500" cy="169446"/>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7153230" y="3471088"/>
            <a:ext cx="0" cy="27987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7140351" y="3062294"/>
            <a:ext cx="1414961" cy="600164"/>
          </a:xfrm>
          <a:prstGeom prst="rect">
            <a:avLst/>
          </a:prstGeom>
        </p:spPr>
        <p:txBody>
          <a:bodyPr wrap="square">
            <a:spAutoFit/>
          </a:bodyPr>
          <a:lstStyle/>
          <a:p>
            <a:r>
              <a:rPr lang="en-ZA" sz="1100" dirty="0">
                <a:solidFill>
                  <a:srgbClr val="FF0000"/>
                </a:solidFill>
              </a:rPr>
              <a:t>Slave must</a:t>
            </a:r>
          </a:p>
          <a:p>
            <a:r>
              <a:rPr lang="en-ZA" sz="1100" dirty="0">
                <a:solidFill>
                  <a:srgbClr val="FF0000"/>
                </a:solidFill>
              </a:rPr>
              <a:t>assert signals before here</a:t>
            </a:r>
          </a:p>
        </p:txBody>
      </p:sp>
      <p:cxnSp>
        <p:nvCxnSpPr>
          <p:cNvPr id="33" name="Straight Connector 32"/>
          <p:cNvCxnSpPr/>
          <p:nvPr/>
        </p:nvCxnSpPr>
        <p:spPr>
          <a:xfrm flipV="1">
            <a:off x="7134000" y="3301642"/>
            <a:ext cx="63500" cy="169446"/>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4C5A5FA5-D23E-4222-8EC9-21F0935125B6}"/>
              </a:ext>
            </a:extLst>
          </p:cNvPr>
          <p:cNvSpPr txBox="1"/>
          <p:nvPr/>
        </p:nvSpPr>
        <p:spPr>
          <a:xfrm rot="2415459">
            <a:off x="7688495" y="403272"/>
            <a:ext cx="1221185" cy="646331"/>
          </a:xfrm>
          <a:prstGeom prst="rect">
            <a:avLst/>
          </a:prstGeom>
          <a:solidFill>
            <a:schemeClr val="accent6">
              <a:lumMod val="40000"/>
              <a:lumOff val="60000"/>
            </a:schemeClr>
          </a:solidFill>
        </p:spPr>
        <p:txBody>
          <a:bodyPr wrap="square" rtlCol="0">
            <a:spAutoFit/>
          </a:bodyPr>
          <a:lstStyle/>
          <a:p>
            <a:pPr algn="ctr"/>
            <a:r>
              <a:rPr lang="en-ZA" sz="1200" dirty="0"/>
              <a:t>Optional supplementary reading</a:t>
            </a:r>
          </a:p>
        </p:txBody>
      </p:sp>
    </p:spTree>
    <p:extLst>
      <p:ext uri="{BB962C8B-B14F-4D97-AF65-F5344CB8AC3E}">
        <p14:creationId xmlns:p14="http://schemas.microsoft.com/office/powerpoint/2010/main" val="28366361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Wishbone examples / templates</a:t>
            </a:r>
          </a:p>
        </p:txBody>
      </p:sp>
      <p:sp>
        <p:nvSpPr>
          <p:cNvPr id="3" name="Content Placeholder 2"/>
          <p:cNvSpPr>
            <a:spLocks noGrp="1"/>
          </p:cNvSpPr>
          <p:nvPr>
            <p:ph idx="1"/>
          </p:nvPr>
        </p:nvSpPr>
        <p:spPr/>
        <p:txBody>
          <a:bodyPr/>
          <a:lstStyle/>
          <a:p>
            <a:r>
              <a:rPr lang="en-ZA" dirty="0"/>
              <a:t>Recommended</a:t>
            </a:r>
          </a:p>
          <a:p>
            <a:pPr lvl="1"/>
            <a:r>
              <a:rPr lang="en-ZA" dirty="0"/>
              <a:t>Simple starting point provided by </a:t>
            </a:r>
            <a:r>
              <a:rPr lang="en-ZA" dirty="0" err="1"/>
              <a:t>OpenCores</a:t>
            </a:r>
            <a:r>
              <a:rPr lang="en-ZA" dirty="0"/>
              <a:t>: </a:t>
            </a:r>
            <a:r>
              <a:rPr lang="en-ZA" dirty="0">
                <a:hlinkClick r:id="rId2"/>
              </a:rPr>
              <a:t>https://opencores.org/forum,Cores,0,608</a:t>
            </a:r>
            <a:endParaRPr lang="en-ZA" dirty="0"/>
          </a:p>
        </p:txBody>
      </p:sp>
      <p:sp>
        <p:nvSpPr>
          <p:cNvPr id="4" name="TextBox 3">
            <a:extLst>
              <a:ext uri="{FF2B5EF4-FFF2-40B4-BE49-F238E27FC236}">
                <a16:creationId xmlns:a16="http://schemas.microsoft.com/office/drawing/2014/main" id="{365CD77E-13F8-480E-B037-857885A9733B}"/>
              </a:ext>
            </a:extLst>
          </p:cNvPr>
          <p:cNvSpPr txBox="1"/>
          <p:nvPr/>
        </p:nvSpPr>
        <p:spPr>
          <a:xfrm rot="2415459">
            <a:off x="7688495" y="403272"/>
            <a:ext cx="1221185" cy="646331"/>
          </a:xfrm>
          <a:prstGeom prst="rect">
            <a:avLst/>
          </a:prstGeom>
          <a:solidFill>
            <a:schemeClr val="accent6">
              <a:lumMod val="40000"/>
              <a:lumOff val="60000"/>
            </a:schemeClr>
          </a:solidFill>
        </p:spPr>
        <p:txBody>
          <a:bodyPr wrap="square" rtlCol="0">
            <a:spAutoFit/>
          </a:bodyPr>
          <a:lstStyle/>
          <a:p>
            <a:pPr algn="ctr"/>
            <a:r>
              <a:rPr lang="en-ZA" sz="1200" dirty="0"/>
              <a:t>Optional supplementary reading</a:t>
            </a:r>
          </a:p>
        </p:txBody>
      </p:sp>
    </p:spTree>
    <p:extLst>
      <p:ext uri="{BB962C8B-B14F-4D97-AF65-F5344CB8AC3E}">
        <p14:creationId xmlns:p14="http://schemas.microsoft.com/office/powerpoint/2010/main" val="10822094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Altera/Intel Avalon Bus</a:t>
            </a:r>
          </a:p>
        </p:txBody>
      </p:sp>
      <p:sp>
        <p:nvSpPr>
          <p:cNvPr id="3" name="Content Placeholder 2"/>
          <p:cNvSpPr>
            <a:spLocks noGrp="1"/>
          </p:cNvSpPr>
          <p:nvPr>
            <p:ph idx="1"/>
          </p:nvPr>
        </p:nvSpPr>
        <p:spPr>
          <a:xfrm>
            <a:off x="729785" y="1417820"/>
            <a:ext cx="7931615" cy="5021080"/>
          </a:xfrm>
        </p:spPr>
        <p:txBody>
          <a:bodyPr>
            <a:normAutofit fontScale="70000" lnSpcReduction="20000"/>
          </a:bodyPr>
          <a:lstStyle/>
          <a:p>
            <a:r>
              <a:rPr lang="en-ZA" dirty="0"/>
              <a:t>Altera Avalon interface bus used as </a:t>
            </a:r>
            <a:r>
              <a:rPr lang="en-ZA" dirty="0" err="1"/>
              <a:t>Nios</a:t>
            </a:r>
            <a:r>
              <a:rPr lang="en-ZA" dirty="0"/>
              <a:t> embedded processor peripheral bus</a:t>
            </a:r>
          </a:p>
          <a:p>
            <a:r>
              <a:rPr lang="en-ZA" dirty="0"/>
              <a:t>Designed (originally) to accommodate peripheral development for the System-On-a-Programmable-Chip (SOPC) environment.</a:t>
            </a:r>
          </a:p>
          <a:p>
            <a:r>
              <a:rPr lang="en-ZA" dirty="0" err="1"/>
              <a:t>Qsys</a:t>
            </a:r>
            <a:r>
              <a:rPr lang="en-ZA" dirty="0"/>
              <a:t> now replaces SOPC tool</a:t>
            </a:r>
          </a:p>
          <a:p>
            <a:r>
              <a:rPr lang="en-ZA" dirty="0"/>
              <a:t>The generated switch fabric logic includes several chip select signals for </a:t>
            </a:r>
          </a:p>
          <a:p>
            <a:pPr lvl="1"/>
            <a:r>
              <a:rPr lang="en-ZA" dirty="0"/>
              <a:t>data-path multiplexing, address decoding, wait-state generation, interrupt-priority assignment, dynamic-bus sizing, multi-muster arbitration logic and advanced switch fabric transfer. </a:t>
            </a:r>
          </a:p>
          <a:p>
            <a:r>
              <a:rPr lang="en-ZA" dirty="0"/>
              <a:t>Mainly intended for implemented on Altera devices using </a:t>
            </a:r>
            <a:r>
              <a:rPr lang="en-ZA" dirty="0" err="1"/>
              <a:t>Qsys</a:t>
            </a:r>
            <a:r>
              <a:rPr lang="en-ZA" dirty="0"/>
              <a:t> / SOPC Builder</a:t>
            </a:r>
          </a:p>
          <a:p>
            <a:r>
              <a:rPr lang="en-ZA" dirty="0"/>
              <a:t>Avalon Bus is generated automatically, when a new </a:t>
            </a:r>
            <a:r>
              <a:rPr lang="en-ZA" dirty="0" err="1"/>
              <a:t>Nios</a:t>
            </a:r>
            <a:r>
              <a:rPr lang="en-ZA" dirty="0"/>
              <a:t> core with peripherals is created in Sys/SOPC-builder</a:t>
            </a:r>
          </a:p>
          <a:p>
            <a:r>
              <a:rPr lang="en-ZA" b="1" dirty="0"/>
              <a:t>Is an open standard </a:t>
            </a:r>
            <a:r>
              <a:rPr lang="en-ZA" dirty="0"/>
              <a:t>(can develop own Avalon modules)</a:t>
            </a:r>
          </a:p>
        </p:txBody>
      </p:sp>
      <p:sp>
        <p:nvSpPr>
          <p:cNvPr id="4" name="TextBox 3">
            <a:extLst>
              <a:ext uri="{FF2B5EF4-FFF2-40B4-BE49-F238E27FC236}">
                <a16:creationId xmlns:a16="http://schemas.microsoft.com/office/drawing/2014/main" id="{0A7848A3-B642-437F-A1DF-3DA4AA6F2706}"/>
              </a:ext>
            </a:extLst>
          </p:cNvPr>
          <p:cNvSpPr txBox="1"/>
          <p:nvPr/>
        </p:nvSpPr>
        <p:spPr>
          <a:xfrm rot="2415459">
            <a:off x="7688495" y="403272"/>
            <a:ext cx="1221185" cy="646331"/>
          </a:xfrm>
          <a:prstGeom prst="rect">
            <a:avLst/>
          </a:prstGeom>
          <a:solidFill>
            <a:schemeClr val="accent6">
              <a:lumMod val="40000"/>
              <a:lumOff val="60000"/>
            </a:schemeClr>
          </a:solidFill>
        </p:spPr>
        <p:txBody>
          <a:bodyPr wrap="square" rtlCol="0">
            <a:spAutoFit/>
          </a:bodyPr>
          <a:lstStyle/>
          <a:p>
            <a:pPr algn="ctr"/>
            <a:r>
              <a:rPr lang="en-ZA" sz="1200" dirty="0"/>
              <a:t>Optional supplementary reading</a:t>
            </a:r>
          </a:p>
        </p:txBody>
      </p:sp>
    </p:spTree>
    <p:extLst>
      <p:ext uri="{BB962C8B-B14F-4D97-AF65-F5344CB8AC3E}">
        <p14:creationId xmlns:p14="http://schemas.microsoft.com/office/powerpoint/2010/main" val="40731648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a:t>End of Lecture</a:t>
            </a:r>
            <a:endParaRPr lang="en-GB" dirty="0"/>
          </a:p>
        </p:txBody>
      </p:sp>
      <p:sp>
        <p:nvSpPr>
          <p:cNvPr id="43011" name="TextBox 2"/>
          <p:cNvSpPr txBox="1">
            <a:spLocks noChangeArrowheads="1"/>
          </p:cNvSpPr>
          <p:nvPr/>
        </p:nvSpPr>
        <p:spPr bwMode="auto">
          <a:xfrm>
            <a:off x="2616200" y="2601913"/>
            <a:ext cx="42037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sz="4400"/>
              <a:t>Any Question??</a:t>
            </a:r>
            <a:endParaRPr lang="en-GB" sz="4400"/>
          </a:p>
        </p:txBody>
      </p:sp>
    </p:spTree>
    <p:extLst>
      <p:ext uri="{BB962C8B-B14F-4D97-AF65-F5344CB8AC3E}">
        <p14:creationId xmlns:p14="http://schemas.microsoft.com/office/powerpoint/2010/main" val="19987883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6401" y="3526966"/>
            <a:ext cx="8657594" cy="2031325"/>
          </a:xfrm>
          <a:prstGeom prst="rect">
            <a:avLst/>
          </a:prstGeom>
          <a:noFill/>
        </p:spPr>
        <p:txBody>
          <a:bodyPr wrap="square" rtlCol="0">
            <a:spAutoFit/>
          </a:bodyPr>
          <a:lstStyle/>
          <a:p>
            <a:r>
              <a:rPr lang="en-US" i="1" dirty="0"/>
              <a:t>Image sources:</a:t>
            </a:r>
          </a:p>
          <a:p>
            <a:r>
              <a:rPr lang="en-US" dirty="0"/>
              <a:t> man working on laptop – </a:t>
            </a:r>
            <a:r>
              <a:rPr lang="en-US" dirty="0" err="1"/>
              <a:t>flickr</a:t>
            </a:r>
            <a:endParaRPr lang="en-US" dirty="0"/>
          </a:p>
          <a:p>
            <a:r>
              <a:rPr lang="en-US" dirty="0"/>
              <a:t> scroll, video reel, big question mark – </a:t>
            </a:r>
            <a:r>
              <a:rPr lang="en-US" dirty="0" err="1"/>
              <a:t>Pixabay</a:t>
            </a:r>
            <a:r>
              <a:rPr lang="en-US" dirty="0"/>
              <a:t> </a:t>
            </a:r>
            <a:r>
              <a:rPr lang="en-US" dirty="0">
                <a:hlinkClick r:id="rId2"/>
              </a:rPr>
              <a:t>http://pixabay.com/</a:t>
            </a:r>
            <a:r>
              <a:rPr lang="en-US" dirty="0"/>
              <a:t>  (public domain)</a:t>
            </a:r>
          </a:p>
          <a:p>
            <a:r>
              <a:rPr lang="en-US" dirty="0"/>
              <a:t> some diagrammatic elements are from Xilinx ISE screenshots</a:t>
            </a:r>
          </a:p>
          <a:p>
            <a:r>
              <a:rPr lang="en-US" dirty="0"/>
              <a:t> book icon - </a:t>
            </a:r>
            <a:r>
              <a:rPr lang="en-US" dirty="0">
                <a:hlinkClick r:id="rId3"/>
              </a:rPr>
              <a:t>https://pngtree.com</a:t>
            </a:r>
            <a:endParaRPr lang="en-US" dirty="0"/>
          </a:p>
          <a:p>
            <a:r>
              <a:rPr lang="en-US" dirty="0"/>
              <a:t> </a:t>
            </a:r>
            <a:r>
              <a:rPr lang="en-US" dirty="0">
                <a:hlinkClick r:id="rId4"/>
              </a:rPr>
              <a:t>https://commons.wikimedia.org/wiki/Category:Images</a:t>
            </a:r>
            <a:r>
              <a:rPr lang="en-US" dirty="0"/>
              <a:t> (creative commons)</a:t>
            </a:r>
          </a:p>
          <a:p>
            <a:endParaRPr lang="en-US" dirty="0"/>
          </a:p>
        </p:txBody>
      </p:sp>
      <p:sp>
        <p:nvSpPr>
          <p:cNvPr id="2" name="Rectangle 1"/>
          <p:cNvSpPr/>
          <p:nvPr/>
        </p:nvSpPr>
        <p:spPr>
          <a:xfrm>
            <a:off x="420915" y="443077"/>
            <a:ext cx="4929555" cy="369332"/>
          </a:xfrm>
          <a:prstGeom prst="rect">
            <a:avLst/>
          </a:prstGeom>
        </p:spPr>
        <p:txBody>
          <a:bodyPr wrap="none">
            <a:spAutoFit/>
          </a:bodyPr>
          <a:lstStyle/>
          <a:p>
            <a:r>
              <a:rPr lang="en-US" b="1" i="1" dirty="0"/>
              <a:t>Disclaimers and copyright/licensing details</a:t>
            </a:r>
          </a:p>
        </p:txBody>
      </p:sp>
      <p:sp>
        <p:nvSpPr>
          <p:cNvPr id="5" name="Rectangle 4"/>
          <p:cNvSpPr/>
          <p:nvPr/>
        </p:nvSpPr>
        <p:spPr>
          <a:xfrm>
            <a:off x="420916" y="893026"/>
            <a:ext cx="8258628" cy="2554545"/>
          </a:xfrm>
          <a:prstGeom prst="rect">
            <a:avLst/>
          </a:prstGeom>
        </p:spPr>
        <p:txBody>
          <a:bodyPr wrap="square">
            <a:spAutoFit/>
          </a:bodyPr>
          <a:lstStyle/>
          <a:p>
            <a:r>
              <a:rPr lang="en-US" sz="1600" dirty="0"/>
              <a:t>I have tried to follow the correct practices concerning copyright and licensing of material, particularly image sources that have been used in this presentation. I have put much effort into trying to make this material open access so that it can be of benefit to others in their teaching and learning practice. Any mistakes or omissions with regards to these issues I will correct when notified. To the best of my understanding the material in these slides can be shared according to the Creative Commons “</a:t>
            </a:r>
            <a:r>
              <a:rPr lang="en-ZA" sz="1600" dirty="0"/>
              <a:t>Attribution-</a:t>
            </a:r>
            <a:r>
              <a:rPr lang="en-ZA" sz="1600" dirty="0" err="1"/>
              <a:t>ShareAlike</a:t>
            </a:r>
            <a:r>
              <a:rPr lang="en-ZA" sz="1600" dirty="0"/>
              <a:t> 4.0 International (CC BY-SA 4.0)</a:t>
            </a:r>
            <a:r>
              <a:rPr lang="en-US" sz="1600" dirty="0"/>
              <a:t>” license, and that is why I selected that license to apply to this presentation (it’s not because I particularly want my slides referenced but more to acknowledge the sources and generosity of others who have provided free material such as the images I have used).</a:t>
            </a:r>
          </a:p>
        </p:txBody>
      </p:sp>
      <p:pic>
        <p:nvPicPr>
          <p:cNvPr id="3074" name="Picture 2" descr="C:\Users\swinberg\Documents\ACTIVE\EEE4084F\Common\Images_open\CC-SA.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61944" y="6102803"/>
            <a:ext cx="1117600" cy="39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7070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B7E74-C558-47A3-BB49-96367EA6C93E}"/>
              </a:ext>
            </a:extLst>
          </p:cNvPr>
          <p:cNvSpPr>
            <a:spLocks noGrp="1"/>
          </p:cNvSpPr>
          <p:nvPr>
            <p:ph type="title"/>
          </p:nvPr>
        </p:nvSpPr>
        <p:spPr>
          <a:xfrm>
            <a:off x="471669" y="639155"/>
            <a:ext cx="8081511" cy="692210"/>
          </a:xfrm>
        </p:spPr>
        <p:txBody>
          <a:bodyPr>
            <a:normAutofit fontScale="90000"/>
          </a:bodyPr>
          <a:lstStyle/>
          <a:p>
            <a:r>
              <a:rPr lang="en-ZA" dirty="0"/>
              <a:t>Dual-port Memory Control Unit</a:t>
            </a:r>
            <a:br>
              <a:rPr lang="en-ZA" dirty="0"/>
            </a:br>
            <a:r>
              <a:rPr lang="en-ZA" dirty="0"/>
              <a:t> </a:t>
            </a:r>
            <a:r>
              <a:rPr lang="en-ZA" sz="3100" dirty="0"/>
              <a:t>half-duplexed channels, one read/one write</a:t>
            </a:r>
            <a:endParaRPr lang="en-ZA" dirty="0"/>
          </a:p>
        </p:txBody>
      </p:sp>
      <p:sp>
        <p:nvSpPr>
          <p:cNvPr id="4" name="Rectangle 3">
            <a:extLst>
              <a:ext uri="{FF2B5EF4-FFF2-40B4-BE49-F238E27FC236}">
                <a16:creationId xmlns:a16="http://schemas.microsoft.com/office/drawing/2014/main" id="{2CA6E2D5-429C-493B-ACEE-43C10266891F}"/>
              </a:ext>
            </a:extLst>
          </p:cNvPr>
          <p:cNvSpPr/>
          <p:nvPr/>
        </p:nvSpPr>
        <p:spPr>
          <a:xfrm>
            <a:off x="2862256" y="2045731"/>
            <a:ext cx="2505987" cy="240458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6" name="Group 5">
            <a:extLst>
              <a:ext uri="{FF2B5EF4-FFF2-40B4-BE49-F238E27FC236}">
                <a16:creationId xmlns:a16="http://schemas.microsoft.com/office/drawing/2014/main" id="{5DC57D09-1EBD-4399-BEA6-A6DDA15C97B2}"/>
              </a:ext>
            </a:extLst>
          </p:cNvPr>
          <p:cNvGrpSpPr/>
          <p:nvPr/>
        </p:nvGrpSpPr>
        <p:grpSpPr>
          <a:xfrm>
            <a:off x="791608" y="1973809"/>
            <a:ext cx="2070648" cy="369332"/>
            <a:chOff x="1014075" y="4153890"/>
            <a:chExt cx="2070648" cy="369332"/>
          </a:xfrm>
        </p:grpSpPr>
        <p:cxnSp>
          <p:nvCxnSpPr>
            <p:cNvPr id="10" name="Straight Arrow Connector 9">
              <a:extLst>
                <a:ext uri="{FF2B5EF4-FFF2-40B4-BE49-F238E27FC236}">
                  <a16:creationId xmlns:a16="http://schemas.microsoft.com/office/drawing/2014/main" id="{47E37593-FD14-4213-A0F2-B7E08BCDD7E0}"/>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170B8F4F-4981-4AB8-A562-2EEF9EE89951}"/>
                </a:ext>
              </a:extLst>
            </p:cNvPr>
            <p:cNvSpPr/>
            <p:nvPr/>
          </p:nvSpPr>
          <p:spPr>
            <a:xfrm>
              <a:off x="1014075" y="4153890"/>
              <a:ext cx="1002535" cy="369332"/>
            </a:xfrm>
            <a:prstGeom prst="rect">
              <a:avLst/>
            </a:prstGeom>
          </p:spPr>
          <p:txBody>
            <a:bodyPr wrap="square">
              <a:spAutoFit/>
            </a:bodyPr>
            <a:lstStyle/>
            <a:p>
              <a:pPr algn="r"/>
              <a:r>
                <a:rPr lang="en-ZA" dirty="0" err="1"/>
                <a:t>clk</a:t>
              </a:r>
              <a:endParaRPr lang="en-ZA" dirty="0"/>
            </a:p>
          </p:txBody>
        </p:sp>
      </p:grpSp>
      <p:sp>
        <p:nvSpPr>
          <p:cNvPr id="18" name="Rectangle 17">
            <a:extLst>
              <a:ext uri="{FF2B5EF4-FFF2-40B4-BE49-F238E27FC236}">
                <a16:creationId xmlns:a16="http://schemas.microsoft.com/office/drawing/2014/main" id="{BD67B490-C217-48D0-94FF-C0D281F7EA27}"/>
              </a:ext>
            </a:extLst>
          </p:cNvPr>
          <p:cNvSpPr/>
          <p:nvPr/>
        </p:nvSpPr>
        <p:spPr>
          <a:xfrm>
            <a:off x="3447229" y="2769282"/>
            <a:ext cx="1351652" cy="923330"/>
          </a:xfrm>
          <a:prstGeom prst="rect">
            <a:avLst/>
          </a:prstGeom>
        </p:spPr>
        <p:txBody>
          <a:bodyPr wrap="none">
            <a:spAutoFit/>
          </a:bodyPr>
          <a:lstStyle/>
          <a:p>
            <a:pPr algn="ctr"/>
            <a:r>
              <a:rPr lang="en-ZA" dirty="0"/>
              <a:t>Half-duplex</a:t>
            </a:r>
          </a:p>
          <a:p>
            <a:pPr algn="ctr"/>
            <a:r>
              <a:rPr lang="en-ZA" dirty="0"/>
              <a:t>Dual-port</a:t>
            </a:r>
          </a:p>
          <a:p>
            <a:pPr algn="ctr"/>
            <a:r>
              <a:rPr lang="en-ZA" dirty="0"/>
              <a:t>Memory</a:t>
            </a:r>
          </a:p>
        </p:txBody>
      </p:sp>
      <p:sp>
        <p:nvSpPr>
          <p:cNvPr id="19" name="Rectangle 18">
            <a:extLst>
              <a:ext uri="{FF2B5EF4-FFF2-40B4-BE49-F238E27FC236}">
                <a16:creationId xmlns:a16="http://schemas.microsoft.com/office/drawing/2014/main" id="{84F85440-9234-4E74-87A5-6DA4B7EE1A0D}"/>
              </a:ext>
            </a:extLst>
          </p:cNvPr>
          <p:cNvSpPr/>
          <p:nvPr/>
        </p:nvSpPr>
        <p:spPr>
          <a:xfrm>
            <a:off x="523874" y="1347131"/>
            <a:ext cx="8010525" cy="369332"/>
          </a:xfrm>
          <a:prstGeom prst="rect">
            <a:avLst/>
          </a:prstGeom>
        </p:spPr>
        <p:txBody>
          <a:bodyPr wrap="square">
            <a:spAutoFit/>
          </a:bodyPr>
          <a:lstStyle/>
          <a:p>
            <a:r>
              <a:rPr lang="en-ZA" dirty="0"/>
              <a:t>This is a usual (implicit handshaking) interface for a memory control unit</a:t>
            </a:r>
          </a:p>
        </p:txBody>
      </p:sp>
      <p:sp>
        <p:nvSpPr>
          <p:cNvPr id="20" name="Rectangle 19">
            <a:extLst>
              <a:ext uri="{FF2B5EF4-FFF2-40B4-BE49-F238E27FC236}">
                <a16:creationId xmlns:a16="http://schemas.microsoft.com/office/drawing/2014/main" id="{E764A3C2-5B29-4D8A-AA26-1592119CE77F}"/>
              </a:ext>
            </a:extLst>
          </p:cNvPr>
          <p:cNvSpPr/>
          <p:nvPr/>
        </p:nvSpPr>
        <p:spPr>
          <a:xfrm>
            <a:off x="488874" y="4601527"/>
            <a:ext cx="7721676" cy="1754326"/>
          </a:xfrm>
          <a:prstGeom prst="rect">
            <a:avLst/>
          </a:prstGeom>
        </p:spPr>
        <p:txBody>
          <a:bodyPr wrap="square">
            <a:spAutoFit/>
          </a:bodyPr>
          <a:lstStyle/>
          <a:p>
            <a:r>
              <a:rPr lang="en-ZA" i="1" dirty="0"/>
              <a:t>Explanation of ports:</a:t>
            </a:r>
          </a:p>
          <a:p>
            <a:r>
              <a:rPr lang="en-ZA" dirty="0" err="1"/>
              <a:t>clk</a:t>
            </a:r>
            <a:r>
              <a:rPr lang="en-ZA" dirty="0"/>
              <a:t>   : clock input</a:t>
            </a:r>
          </a:p>
          <a:p>
            <a:r>
              <a:rPr lang="en-ZA" dirty="0" err="1"/>
              <a:t>w_addr</a:t>
            </a:r>
            <a:r>
              <a:rPr lang="en-ZA" dirty="0"/>
              <a:t>, </a:t>
            </a:r>
            <a:r>
              <a:rPr lang="en-ZA" dirty="0" err="1"/>
              <a:t>w_data</a:t>
            </a:r>
            <a:r>
              <a:rPr lang="en-ZA" dirty="0"/>
              <a:t> : write address and data</a:t>
            </a:r>
          </a:p>
          <a:p>
            <a:r>
              <a:rPr lang="en-ZA" dirty="0" err="1"/>
              <a:t>r_addr</a:t>
            </a:r>
            <a:r>
              <a:rPr lang="en-ZA" dirty="0"/>
              <a:t>, </a:t>
            </a:r>
            <a:r>
              <a:rPr lang="en-ZA" dirty="0" err="1"/>
              <a:t>r_data</a:t>
            </a:r>
            <a:r>
              <a:rPr lang="en-ZA" dirty="0"/>
              <a:t> : read data address and data</a:t>
            </a:r>
          </a:p>
          <a:p>
            <a:r>
              <a:rPr lang="en-ZA" dirty="0"/>
              <a:t>we, re   : write enable, read enable </a:t>
            </a:r>
          </a:p>
          <a:p>
            <a:r>
              <a:rPr lang="en-ZA" dirty="0"/>
              <a:t>cs    : chip select  (i.e. chip ignores inputs if cs=0)</a:t>
            </a:r>
          </a:p>
        </p:txBody>
      </p:sp>
      <p:grpSp>
        <p:nvGrpSpPr>
          <p:cNvPr id="21" name="Group 20">
            <a:extLst>
              <a:ext uri="{FF2B5EF4-FFF2-40B4-BE49-F238E27FC236}">
                <a16:creationId xmlns:a16="http://schemas.microsoft.com/office/drawing/2014/main" id="{102BB582-F1F6-46FB-8853-20EAE16F844A}"/>
              </a:ext>
            </a:extLst>
          </p:cNvPr>
          <p:cNvGrpSpPr/>
          <p:nvPr/>
        </p:nvGrpSpPr>
        <p:grpSpPr>
          <a:xfrm>
            <a:off x="356136" y="2571622"/>
            <a:ext cx="2506120" cy="369332"/>
            <a:chOff x="578603" y="4153890"/>
            <a:chExt cx="2506120" cy="369332"/>
          </a:xfrm>
        </p:grpSpPr>
        <p:cxnSp>
          <p:nvCxnSpPr>
            <p:cNvPr id="22" name="Straight Arrow Connector 21">
              <a:extLst>
                <a:ext uri="{FF2B5EF4-FFF2-40B4-BE49-F238E27FC236}">
                  <a16:creationId xmlns:a16="http://schemas.microsoft.com/office/drawing/2014/main" id="{977B6D6A-D742-44F2-83BE-FECF310AFA18}"/>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0E0C1DA2-AA37-4C73-B467-08D71C44C84C}"/>
                </a:ext>
              </a:extLst>
            </p:cNvPr>
            <p:cNvSpPr/>
            <p:nvPr/>
          </p:nvSpPr>
          <p:spPr>
            <a:xfrm>
              <a:off x="578603" y="4153890"/>
              <a:ext cx="1438008" cy="369332"/>
            </a:xfrm>
            <a:prstGeom prst="rect">
              <a:avLst/>
            </a:prstGeom>
          </p:spPr>
          <p:txBody>
            <a:bodyPr wrap="square">
              <a:spAutoFit/>
            </a:bodyPr>
            <a:lstStyle/>
            <a:p>
              <a:pPr algn="r"/>
              <a:r>
                <a:rPr lang="en-ZA" dirty="0" err="1"/>
                <a:t>w_addr</a:t>
              </a:r>
              <a:endParaRPr lang="en-ZA" dirty="0"/>
            </a:p>
          </p:txBody>
        </p:sp>
      </p:grpSp>
      <p:grpSp>
        <p:nvGrpSpPr>
          <p:cNvPr id="24" name="Group 23">
            <a:extLst>
              <a:ext uri="{FF2B5EF4-FFF2-40B4-BE49-F238E27FC236}">
                <a16:creationId xmlns:a16="http://schemas.microsoft.com/office/drawing/2014/main" id="{B7E5CD3F-898D-46A7-B8E5-A5C8BC2808C6}"/>
              </a:ext>
            </a:extLst>
          </p:cNvPr>
          <p:cNvGrpSpPr/>
          <p:nvPr/>
        </p:nvGrpSpPr>
        <p:grpSpPr>
          <a:xfrm>
            <a:off x="211756" y="2295935"/>
            <a:ext cx="2650500" cy="369332"/>
            <a:chOff x="434223" y="4191990"/>
            <a:chExt cx="2650500" cy="369332"/>
          </a:xfrm>
        </p:grpSpPr>
        <p:cxnSp>
          <p:nvCxnSpPr>
            <p:cNvPr id="25" name="Straight Arrow Connector 24">
              <a:extLst>
                <a:ext uri="{FF2B5EF4-FFF2-40B4-BE49-F238E27FC236}">
                  <a16:creationId xmlns:a16="http://schemas.microsoft.com/office/drawing/2014/main" id="{A53E05E3-E020-48AC-956C-A38783CE346B}"/>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F2DB7D13-0E97-4004-A5BC-AF0352EEA45E}"/>
                </a:ext>
              </a:extLst>
            </p:cNvPr>
            <p:cNvSpPr/>
            <p:nvPr/>
          </p:nvSpPr>
          <p:spPr>
            <a:xfrm>
              <a:off x="434223" y="4191990"/>
              <a:ext cx="1582387" cy="369332"/>
            </a:xfrm>
            <a:prstGeom prst="rect">
              <a:avLst/>
            </a:prstGeom>
          </p:spPr>
          <p:txBody>
            <a:bodyPr wrap="square">
              <a:spAutoFit/>
            </a:bodyPr>
            <a:lstStyle/>
            <a:p>
              <a:pPr algn="r"/>
              <a:r>
                <a:rPr lang="en-ZA" dirty="0"/>
                <a:t>we</a:t>
              </a:r>
            </a:p>
          </p:txBody>
        </p:sp>
      </p:grpSp>
      <p:grpSp>
        <p:nvGrpSpPr>
          <p:cNvPr id="29" name="Group 28">
            <a:extLst>
              <a:ext uri="{FF2B5EF4-FFF2-40B4-BE49-F238E27FC236}">
                <a16:creationId xmlns:a16="http://schemas.microsoft.com/office/drawing/2014/main" id="{8F8CE566-5721-4680-821E-FC1F4DC02968}"/>
              </a:ext>
            </a:extLst>
          </p:cNvPr>
          <p:cNvGrpSpPr/>
          <p:nvPr/>
        </p:nvGrpSpPr>
        <p:grpSpPr>
          <a:xfrm>
            <a:off x="791608" y="3990832"/>
            <a:ext cx="2070648" cy="369332"/>
            <a:chOff x="1014075" y="4191990"/>
            <a:chExt cx="2070648" cy="369332"/>
          </a:xfrm>
        </p:grpSpPr>
        <p:cxnSp>
          <p:nvCxnSpPr>
            <p:cNvPr id="30" name="Straight Arrow Connector 29">
              <a:extLst>
                <a:ext uri="{FF2B5EF4-FFF2-40B4-BE49-F238E27FC236}">
                  <a16:creationId xmlns:a16="http://schemas.microsoft.com/office/drawing/2014/main" id="{236C99C5-5894-4BD3-A9C6-3577B7039A7D}"/>
                </a:ext>
              </a:extLst>
            </p:cNvPr>
            <p:cNvCxnSpPr/>
            <p:nvPr/>
          </p:nvCxnSpPr>
          <p:spPr>
            <a:xfrm>
              <a:off x="2082188" y="4407281"/>
              <a:ext cx="1002535" cy="0"/>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D011AD7E-C653-4838-82D1-33DDD975F1D1}"/>
                </a:ext>
              </a:extLst>
            </p:cNvPr>
            <p:cNvSpPr/>
            <p:nvPr/>
          </p:nvSpPr>
          <p:spPr>
            <a:xfrm>
              <a:off x="1014075" y="4191990"/>
              <a:ext cx="1002535" cy="369332"/>
            </a:xfrm>
            <a:prstGeom prst="rect">
              <a:avLst/>
            </a:prstGeom>
          </p:spPr>
          <p:txBody>
            <a:bodyPr wrap="square">
              <a:spAutoFit/>
            </a:bodyPr>
            <a:lstStyle/>
            <a:p>
              <a:pPr algn="r"/>
              <a:r>
                <a:rPr lang="en-ZA" dirty="0">
                  <a:solidFill>
                    <a:srgbClr val="00B050"/>
                  </a:solidFill>
                </a:rPr>
                <a:t>cs</a:t>
              </a:r>
            </a:p>
          </p:txBody>
        </p:sp>
      </p:grpSp>
      <p:sp>
        <p:nvSpPr>
          <p:cNvPr id="38" name="Rectangle 37">
            <a:extLst>
              <a:ext uri="{FF2B5EF4-FFF2-40B4-BE49-F238E27FC236}">
                <a16:creationId xmlns:a16="http://schemas.microsoft.com/office/drawing/2014/main" id="{8512B747-1978-47EE-BC71-C52862C3C991}"/>
              </a:ext>
            </a:extLst>
          </p:cNvPr>
          <p:cNvSpPr/>
          <p:nvPr/>
        </p:nvSpPr>
        <p:spPr>
          <a:xfrm>
            <a:off x="5743188" y="3692224"/>
            <a:ext cx="2911938" cy="2677656"/>
          </a:xfrm>
          <a:prstGeom prst="rect">
            <a:avLst/>
          </a:prstGeom>
        </p:spPr>
        <p:txBody>
          <a:bodyPr wrap="square">
            <a:spAutoFit/>
          </a:bodyPr>
          <a:lstStyle/>
          <a:p>
            <a:r>
              <a:rPr lang="en-ZA" sz="1200" dirty="0"/>
              <a:t>Note:</a:t>
            </a:r>
          </a:p>
          <a:p>
            <a:pPr marL="171450" indent="-171450">
              <a:buFont typeface="Arial" panose="020B0604020202020204" pitchFamily="34" charset="0"/>
              <a:buChar char="•"/>
            </a:pPr>
            <a:r>
              <a:rPr lang="en-ZA" sz="1200" dirty="0"/>
              <a:t>The cs port isn’t necessarily needed.</a:t>
            </a:r>
          </a:p>
          <a:p>
            <a:pPr marL="171450" indent="-171450">
              <a:buFont typeface="Arial" panose="020B0604020202020204" pitchFamily="34" charset="0"/>
              <a:buChar char="•"/>
            </a:pPr>
            <a:r>
              <a:rPr lang="en-ZA" sz="1200" dirty="0"/>
              <a:t>You could simplify this to dropping the re and we (assume always active) and use instead a cs line to decide whether or not to activate the module.</a:t>
            </a:r>
          </a:p>
          <a:p>
            <a:pPr marL="171450" indent="-171450">
              <a:buFont typeface="Arial" panose="020B0604020202020204" pitchFamily="34" charset="0"/>
              <a:buChar char="•"/>
            </a:pPr>
            <a:r>
              <a:rPr lang="en-ZA" sz="1200" dirty="0"/>
              <a:t>This module allows up to one read and one write simultaneously</a:t>
            </a:r>
          </a:p>
          <a:p>
            <a:pPr marL="171450" indent="-171450">
              <a:buFont typeface="Arial" panose="020B0604020202020204" pitchFamily="34" charset="0"/>
              <a:buChar char="•"/>
            </a:pPr>
            <a:r>
              <a:rPr lang="en-ZA" sz="1200" dirty="0"/>
              <a:t>It is undefined what the </a:t>
            </a:r>
            <a:r>
              <a:rPr lang="en-ZA" sz="1200" dirty="0" err="1"/>
              <a:t>r_data</a:t>
            </a:r>
            <a:r>
              <a:rPr lang="en-ZA" sz="1200" dirty="0"/>
              <a:t> will be if you try and write and read at the same time to the same address (the </a:t>
            </a:r>
            <a:r>
              <a:rPr lang="en-ZA" sz="1200" dirty="0" err="1"/>
              <a:t>w_data</a:t>
            </a:r>
            <a:r>
              <a:rPr lang="en-ZA" sz="1200" dirty="0"/>
              <a:t> will get written to the location but the returned read value might be the old or the new value)</a:t>
            </a:r>
          </a:p>
        </p:txBody>
      </p:sp>
      <p:grpSp>
        <p:nvGrpSpPr>
          <p:cNvPr id="27" name="Group 26">
            <a:extLst>
              <a:ext uri="{FF2B5EF4-FFF2-40B4-BE49-F238E27FC236}">
                <a16:creationId xmlns:a16="http://schemas.microsoft.com/office/drawing/2014/main" id="{F5F40138-1B95-4D76-BA2D-7E49F4CE9A75}"/>
              </a:ext>
            </a:extLst>
          </p:cNvPr>
          <p:cNvGrpSpPr/>
          <p:nvPr/>
        </p:nvGrpSpPr>
        <p:grpSpPr>
          <a:xfrm>
            <a:off x="356136" y="2910218"/>
            <a:ext cx="2506120" cy="369332"/>
            <a:chOff x="578603" y="4153890"/>
            <a:chExt cx="2506120" cy="369332"/>
          </a:xfrm>
        </p:grpSpPr>
        <p:cxnSp>
          <p:nvCxnSpPr>
            <p:cNvPr id="28" name="Straight Arrow Connector 27">
              <a:extLst>
                <a:ext uri="{FF2B5EF4-FFF2-40B4-BE49-F238E27FC236}">
                  <a16:creationId xmlns:a16="http://schemas.microsoft.com/office/drawing/2014/main" id="{BCBE44AF-C781-493A-A5D8-F23C55C15822}"/>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D0A9711D-2268-487C-B8B9-8363D26F2C5D}"/>
                </a:ext>
              </a:extLst>
            </p:cNvPr>
            <p:cNvSpPr/>
            <p:nvPr/>
          </p:nvSpPr>
          <p:spPr>
            <a:xfrm>
              <a:off x="578603" y="4153890"/>
              <a:ext cx="1438008" cy="369332"/>
            </a:xfrm>
            <a:prstGeom prst="rect">
              <a:avLst/>
            </a:prstGeom>
          </p:spPr>
          <p:txBody>
            <a:bodyPr wrap="square">
              <a:spAutoFit/>
            </a:bodyPr>
            <a:lstStyle/>
            <a:p>
              <a:pPr algn="r"/>
              <a:r>
                <a:rPr lang="en-ZA" dirty="0" err="1"/>
                <a:t>w_data</a:t>
              </a:r>
              <a:endParaRPr lang="en-ZA" dirty="0"/>
            </a:p>
          </p:txBody>
        </p:sp>
      </p:grpSp>
      <p:sp>
        <p:nvSpPr>
          <p:cNvPr id="5" name="Rectangle 4">
            <a:extLst>
              <a:ext uri="{FF2B5EF4-FFF2-40B4-BE49-F238E27FC236}">
                <a16:creationId xmlns:a16="http://schemas.microsoft.com/office/drawing/2014/main" id="{AA13A059-4CA4-4D52-B4A1-2C4DB2DF64E2}"/>
              </a:ext>
            </a:extLst>
          </p:cNvPr>
          <p:cNvSpPr/>
          <p:nvPr/>
        </p:nvSpPr>
        <p:spPr>
          <a:xfrm>
            <a:off x="2190015" y="2655283"/>
            <a:ext cx="248786" cy="369332"/>
          </a:xfrm>
          <a:prstGeom prst="rect">
            <a:avLst/>
          </a:prstGeom>
        </p:spPr>
        <p:txBody>
          <a:bodyPr wrap="none">
            <a:spAutoFit/>
          </a:bodyPr>
          <a:lstStyle/>
          <a:p>
            <a:r>
              <a:rPr lang="en-ZA" dirty="0"/>
              <a:t>/</a:t>
            </a:r>
          </a:p>
        </p:txBody>
      </p:sp>
      <p:sp>
        <p:nvSpPr>
          <p:cNvPr id="40" name="Rectangle 39">
            <a:extLst>
              <a:ext uri="{FF2B5EF4-FFF2-40B4-BE49-F238E27FC236}">
                <a16:creationId xmlns:a16="http://schemas.microsoft.com/office/drawing/2014/main" id="{612403EE-1364-4536-B8A7-F986866E3BDF}"/>
              </a:ext>
            </a:extLst>
          </p:cNvPr>
          <p:cNvSpPr/>
          <p:nvPr/>
        </p:nvSpPr>
        <p:spPr>
          <a:xfrm>
            <a:off x="2190015" y="2986938"/>
            <a:ext cx="248786" cy="369332"/>
          </a:xfrm>
          <a:prstGeom prst="rect">
            <a:avLst/>
          </a:prstGeom>
        </p:spPr>
        <p:txBody>
          <a:bodyPr wrap="none">
            <a:spAutoFit/>
          </a:bodyPr>
          <a:lstStyle/>
          <a:p>
            <a:r>
              <a:rPr lang="en-ZA" dirty="0"/>
              <a:t>/</a:t>
            </a:r>
          </a:p>
        </p:txBody>
      </p:sp>
      <p:grpSp>
        <p:nvGrpSpPr>
          <p:cNvPr id="41" name="Group 40">
            <a:extLst>
              <a:ext uri="{FF2B5EF4-FFF2-40B4-BE49-F238E27FC236}">
                <a16:creationId xmlns:a16="http://schemas.microsoft.com/office/drawing/2014/main" id="{8DC97C72-B083-4A05-B8A7-2C964A8474A1}"/>
              </a:ext>
            </a:extLst>
          </p:cNvPr>
          <p:cNvGrpSpPr/>
          <p:nvPr/>
        </p:nvGrpSpPr>
        <p:grpSpPr>
          <a:xfrm>
            <a:off x="356136" y="3589751"/>
            <a:ext cx="2506120" cy="369332"/>
            <a:chOff x="578603" y="4153890"/>
            <a:chExt cx="2506120" cy="369332"/>
          </a:xfrm>
        </p:grpSpPr>
        <p:cxnSp>
          <p:nvCxnSpPr>
            <p:cNvPr id="42" name="Straight Arrow Connector 41">
              <a:extLst>
                <a:ext uri="{FF2B5EF4-FFF2-40B4-BE49-F238E27FC236}">
                  <a16:creationId xmlns:a16="http://schemas.microsoft.com/office/drawing/2014/main" id="{41962353-1CBF-48E9-92FB-8C40BFB82613}"/>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B7E1596E-4A27-4A32-9305-4062B400F254}"/>
                </a:ext>
              </a:extLst>
            </p:cNvPr>
            <p:cNvSpPr/>
            <p:nvPr/>
          </p:nvSpPr>
          <p:spPr>
            <a:xfrm>
              <a:off x="578603" y="4153890"/>
              <a:ext cx="1438008" cy="369332"/>
            </a:xfrm>
            <a:prstGeom prst="rect">
              <a:avLst/>
            </a:prstGeom>
          </p:spPr>
          <p:txBody>
            <a:bodyPr wrap="square">
              <a:spAutoFit/>
            </a:bodyPr>
            <a:lstStyle/>
            <a:p>
              <a:pPr algn="r"/>
              <a:r>
                <a:rPr lang="en-ZA" dirty="0" err="1"/>
                <a:t>r_addr</a:t>
              </a:r>
              <a:endParaRPr lang="en-ZA" dirty="0"/>
            </a:p>
          </p:txBody>
        </p:sp>
      </p:grpSp>
      <p:sp>
        <p:nvSpPr>
          <p:cNvPr id="44" name="Rectangle 43">
            <a:extLst>
              <a:ext uri="{FF2B5EF4-FFF2-40B4-BE49-F238E27FC236}">
                <a16:creationId xmlns:a16="http://schemas.microsoft.com/office/drawing/2014/main" id="{60903F4F-FEE2-4BB8-97A3-04A514B49B6A}"/>
              </a:ext>
            </a:extLst>
          </p:cNvPr>
          <p:cNvSpPr/>
          <p:nvPr/>
        </p:nvSpPr>
        <p:spPr>
          <a:xfrm>
            <a:off x="2190015" y="3642497"/>
            <a:ext cx="248786" cy="369332"/>
          </a:xfrm>
          <a:prstGeom prst="rect">
            <a:avLst/>
          </a:prstGeom>
        </p:spPr>
        <p:txBody>
          <a:bodyPr wrap="none">
            <a:spAutoFit/>
          </a:bodyPr>
          <a:lstStyle/>
          <a:p>
            <a:r>
              <a:rPr lang="en-ZA" dirty="0"/>
              <a:t>/</a:t>
            </a:r>
          </a:p>
        </p:txBody>
      </p:sp>
      <p:grpSp>
        <p:nvGrpSpPr>
          <p:cNvPr id="45" name="Group 44">
            <a:extLst>
              <a:ext uri="{FF2B5EF4-FFF2-40B4-BE49-F238E27FC236}">
                <a16:creationId xmlns:a16="http://schemas.microsoft.com/office/drawing/2014/main" id="{FBF1B898-2798-4A43-82F3-DEC849F1FC15}"/>
              </a:ext>
            </a:extLst>
          </p:cNvPr>
          <p:cNvGrpSpPr/>
          <p:nvPr/>
        </p:nvGrpSpPr>
        <p:grpSpPr>
          <a:xfrm>
            <a:off x="211756" y="3324374"/>
            <a:ext cx="2650500" cy="369332"/>
            <a:chOff x="434223" y="4191990"/>
            <a:chExt cx="2650500" cy="369332"/>
          </a:xfrm>
        </p:grpSpPr>
        <p:cxnSp>
          <p:nvCxnSpPr>
            <p:cNvPr id="46" name="Straight Arrow Connector 45">
              <a:extLst>
                <a:ext uri="{FF2B5EF4-FFF2-40B4-BE49-F238E27FC236}">
                  <a16:creationId xmlns:a16="http://schemas.microsoft.com/office/drawing/2014/main" id="{4FC4E4C2-CCFB-4FD4-8F0D-7F923EA0E391}"/>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CBEC1C7B-24D3-4F64-8384-A6028624407E}"/>
                </a:ext>
              </a:extLst>
            </p:cNvPr>
            <p:cNvSpPr/>
            <p:nvPr/>
          </p:nvSpPr>
          <p:spPr>
            <a:xfrm>
              <a:off x="434223" y="4191990"/>
              <a:ext cx="1582387" cy="369332"/>
            </a:xfrm>
            <a:prstGeom prst="rect">
              <a:avLst/>
            </a:prstGeom>
          </p:spPr>
          <p:txBody>
            <a:bodyPr wrap="square">
              <a:spAutoFit/>
            </a:bodyPr>
            <a:lstStyle/>
            <a:p>
              <a:pPr algn="r"/>
              <a:r>
                <a:rPr lang="en-ZA" dirty="0"/>
                <a:t>re</a:t>
              </a:r>
            </a:p>
          </p:txBody>
        </p:sp>
      </p:grpSp>
      <p:cxnSp>
        <p:nvCxnSpPr>
          <p:cNvPr id="34" name="Straight Arrow Connector 33">
            <a:extLst>
              <a:ext uri="{FF2B5EF4-FFF2-40B4-BE49-F238E27FC236}">
                <a16:creationId xmlns:a16="http://schemas.microsoft.com/office/drawing/2014/main" id="{1691F064-91BD-41FC-A862-EA4D72862A97}"/>
              </a:ext>
            </a:extLst>
          </p:cNvPr>
          <p:cNvCxnSpPr/>
          <p:nvPr/>
        </p:nvCxnSpPr>
        <p:spPr>
          <a:xfrm>
            <a:off x="5368243" y="2475003"/>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117F4652-1253-446B-8AFA-C4959CF41BA9}"/>
              </a:ext>
            </a:extLst>
          </p:cNvPr>
          <p:cNvSpPr/>
          <p:nvPr/>
        </p:nvSpPr>
        <p:spPr>
          <a:xfrm>
            <a:off x="6370778" y="2270127"/>
            <a:ext cx="1582387" cy="369332"/>
          </a:xfrm>
          <a:prstGeom prst="rect">
            <a:avLst/>
          </a:prstGeom>
        </p:spPr>
        <p:txBody>
          <a:bodyPr wrap="square">
            <a:spAutoFit/>
          </a:bodyPr>
          <a:lstStyle/>
          <a:p>
            <a:r>
              <a:rPr lang="en-ZA" dirty="0" err="1"/>
              <a:t>r_data</a:t>
            </a:r>
            <a:endParaRPr lang="en-ZA" dirty="0"/>
          </a:p>
        </p:txBody>
      </p:sp>
      <p:sp>
        <p:nvSpPr>
          <p:cNvPr id="36" name="Rectangle 35">
            <a:extLst>
              <a:ext uri="{FF2B5EF4-FFF2-40B4-BE49-F238E27FC236}">
                <a16:creationId xmlns:a16="http://schemas.microsoft.com/office/drawing/2014/main" id="{113D0D64-CB50-4C62-9993-0B05F5E9C383}"/>
              </a:ext>
            </a:extLst>
          </p:cNvPr>
          <p:cNvSpPr/>
          <p:nvPr/>
        </p:nvSpPr>
        <p:spPr>
          <a:xfrm>
            <a:off x="5667305" y="2299649"/>
            <a:ext cx="248786" cy="369332"/>
          </a:xfrm>
          <a:prstGeom prst="rect">
            <a:avLst/>
          </a:prstGeom>
        </p:spPr>
        <p:txBody>
          <a:bodyPr wrap="none">
            <a:spAutoFit/>
          </a:bodyPr>
          <a:lstStyle/>
          <a:p>
            <a:r>
              <a:rPr lang="en-ZA" dirty="0"/>
              <a:t>/</a:t>
            </a:r>
          </a:p>
        </p:txBody>
      </p:sp>
      <p:sp>
        <p:nvSpPr>
          <p:cNvPr id="7" name="Rectangle 6">
            <a:extLst>
              <a:ext uri="{FF2B5EF4-FFF2-40B4-BE49-F238E27FC236}">
                <a16:creationId xmlns:a16="http://schemas.microsoft.com/office/drawing/2014/main" id="{9A1DAEF5-F0B1-4D39-BDD1-034C699EAA52}"/>
              </a:ext>
            </a:extLst>
          </p:cNvPr>
          <p:cNvSpPr/>
          <p:nvPr/>
        </p:nvSpPr>
        <p:spPr>
          <a:xfrm>
            <a:off x="6226513" y="6376257"/>
            <a:ext cx="2621230" cy="261610"/>
          </a:xfrm>
          <a:prstGeom prst="rect">
            <a:avLst/>
          </a:prstGeom>
        </p:spPr>
        <p:txBody>
          <a:bodyPr wrap="none">
            <a:spAutoFit/>
          </a:bodyPr>
          <a:lstStyle/>
          <a:p>
            <a:r>
              <a:rPr lang="en-ZA" sz="1100" dirty="0">
                <a:hlinkClick r:id="rId2"/>
              </a:rPr>
              <a:t>https://www.edaplayground.com/x/4eSi</a:t>
            </a:r>
            <a:endParaRPr lang="en-ZA" sz="1100" dirty="0"/>
          </a:p>
        </p:txBody>
      </p:sp>
    </p:spTree>
    <p:extLst>
      <p:ext uri="{BB962C8B-B14F-4D97-AF65-F5344CB8AC3E}">
        <p14:creationId xmlns:p14="http://schemas.microsoft.com/office/powerpoint/2010/main" val="2028395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35231-0BD7-44A8-80D0-7D57C01C024A}"/>
              </a:ext>
            </a:extLst>
          </p:cNvPr>
          <p:cNvSpPr>
            <a:spLocks noGrp="1"/>
          </p:cNvSpPr>
          <p:nvPr>
            <p:ph type="title"/>
          </p:nvPr>
        </p:nvSpPr>
        <p:spPr>
          <a:xfrm>
            <a:off x="484172" y="134157"/>
            <a:ext cx="7698306" cy="692210"/>
          </a:xfrm>
        </p:spPr>
        <p:txBody>
          <a:bodyPr>
            <a:normAutofit fontScale="90000"/>
          </a:bodyPr>
          <a:lstStyle/>
          <a:p>
            <a:r>
              <a:rPr lang="en-ZA" dirty="0"/>
              <a:t>Dual-port Memory Control Unit</a:t>
            </a:r>
          </a:p>
        </p:txBody>
      </p:sp>
      <p:sp>
        <p:nvSpPr>
          <p:cNvPr id="3" name="Rectangle 2">
            <a:extLst>
              <a:ext uri="{FF2B5EF4-FFF2-40B4-BE49-F238E27FC236}">
                <a16:creationId xmlns:a16="http://schemas.microsoft.com/office/drawing/2014/main" id="{F8602E93-CE88-4F35-AA5A-2B91BCC2FBFB}"/>
              </a:ext>
            </a:extLst>
          </p:cNvPr>
          <p:cNvSpPr/>
          <p:nvPr/>
        </p:nvSpPr>
        <p:spPr>
          <a:xfrm>
            <a:off x="484172" y="826367"/>
            <a:ext cx="7943248" cy="6017032"/>
          </a:xfrm>
          <a:prstGeom prst="rect">
            <a:avLst/>
          </a:prstGeom>
        </p:spPr>
        <p:txBody>
          <a:bodyPr wrap="square">
            <a:spAutoFit/>
          </a:bodyPr>
          <a:lstStyle/>
          <a:p>
            <a:r>
              <a:rPr lang="en-ZA" sz="1100" dirty="0">
                <a:latin typeface="Courier New" panose="02070309020205020404" pitchFamily="49" charset="0"/>
                <a:cs typeface="Courier New" panose="02070309020205020404" pitchFamily="49" charset="0"/>
              </a:rPr>
              <a:t>// a simple dual-port RAM in Verilog</a:t>
            </a:r>
          </a:p>
          <a:p>
            <a:r>
              <a:rPr lang="en-ZA" sz="1100" dirty="0">
                <a:latin typeface="Courier New" panose="02070309020205020404" pitchFamily="49" charset="0"/>
                <a:cs typeface="Courier New" panose="02070309020205020404" pitchFamily="49" charset="0"/>
              </a:rPr>
              <a:t>// Test in </a:t>
            </a:r>
            <a:r>
              <a:rPr lang="en-ZA" sz="1100" dirty="0" err="1">
                <a:latin typeface="Courier New" panose="02070309020205020404" pitchFamily="49" charset="0"/>
                <a:cs typeface="Courier New" panose="02070309020205020404" pitchFamily="49" charset="0"/>
              </a:rPr>
              <a:t>EDAPlayground</a:t>
            </a:r>
            <a:r>
              <a:rPr lang="en-ZA" sz="1100" dirty="0">
                <a:latin typeface="Courier New" panose="02070309020205020404" pitchFamily="49" charset="0"/>
                <a:cs typeface="Courier New" panose="02070309020205020404" pitchFamily="49" charset="0"/>
              </a:rPr>
              <a:t> at: https://www.edaplayground.com/x/4eSi</a:t>
            </a:r>
          </a:p>
          <a:p>
            <a:r>
              <a:rPr lang="en-ZA" sz="1100" dirty="0">
                <a:latin typeface="Courier New" panose="02070309020205020404" pitchFamily="49" charset="0"/>
                <a:cs typeface="Courier New" panose="02070309020205020404" pitchFamily="49" charset="0"/>
              </a:rPr>
              <a:t>module </a:t>
            </a:r>
            <a:r>
              <a:rPr lang="en-ZA" sz="1100" dirty="0" err="1">
                <a:latin typeface="Courier New" panose="02070309020205020404" pitchFamily="49" charset="0"/>
                <a:cs typeface="Courier New" panose="02070309020205020404" pitchFamily="49" charset="0"/>
              </a:rPr>
              <a:t>hdp_ram</a:t>
            </a:r>
            <a:r>
              <a:rPr lang="en-ZA" sz="1100" dirty="0">
                <a:latin typeface="Courier New" panose="02070309020205020404" pitchFamily="49" charset="0"/>
                <a:cs typeface="Courier New" panose="02070309020205020404" pitchFamily="49" charset="0"/>
              </a:rPr>
              <a:t> (</a:t>
            </a:r>
          </a:p>
          <a:p>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    ,   // clock input</a:t>
            </a:r>
          </a:p>
          <a:p>
            <a:r>
              <a:rPr lang="en-ZA" sz="1100" dirty="0">
                <a:latin typeface="Courier New" panose="02070309020205020404" pitchFamily="49" charset="0"/>
                <a:cs typeface="Courier New" panose="02070309020205020404" pitchFamily="49" charset="0"/>
              </a:rPr>
              <a:t>  we     ,   // write enable</a:t>
            </a:r>
          </a:p>
          <a:p>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w_addr</a:t>
            </a:r>
            <a:r>
              <a:rPr lang="en-ZA" sz="1100" dirty="0">
                <a:latin typeface="Courier New" panose="02070309020205020404" pitchFamily="49" charset="0"/>
                <a:cs typeface="Courier New" panose="02070309020205020404" pitchFamily="49" charset="0"/>
              </a:rPr>
              <a:t> ,   // write address</a:t>
            </a:r>
          </a:p>
          <a:p>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w_data</a:t>
            </a:r>
            <a:r>
              <a:rPr lang="en-ZA" sz="1100" dirty="0">
                <a:latin typeface="Courier New" panose="02070309020205020404" pitchFamily="49" charset="0"/>
                <a:cs typeface="Courier New" panose="02070309020205020404" pitchFamily="49" charset="0"/>
              </a:rPr>
              <a:t> ,   // write data</a:t>
            </a:r>
          </a:p>
          <a:p>
            <a:r>
              <a:rPr lang="en-ZA" sz="1100" dirty="0">
                <a:latin typeface="Courier New" panose="02070309020205020404" pitchFamily="49" charset="0"/>
                <a:cs typeface="Courier New" panose="02070309020205020404" pitchFamily="49" charset="0"/>
              </a:rPr>
              <a:t>  re     ,   // read enable </a:t>
            </a:r>
          </a:p>
          <a:p>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r_addr</a:t>
            </a:r>
            <a:r>
              <a:rPr lang="en-ZA" sz="1100" dirty="0">
                <a:latin typeface="Courier New" panose="02070309020205020404" pitchFamily="49" charset="0"/>
                <a:cs typeface="Courier New" panose="02070309020205020404" pitchFamily="49" charset="0"/>
              </a:rPr>
              <a:t> ,   // read address</a:t>
            </a:r>
          </a:p>
          <a:p>
            <a:r>
              <a:rPr lang="en-ZA" sz="1100" dirty="0">
                <a:latin typeface="Courier New" panose="02070309020205020404" pitchFamily="49" charset="0"/>
                <a:cs typeface="Courier New" panose="02070309020205020404" pitchFamily="49" charset="0"/>
              </a:rPr>
              <a:t>  cs     ,   // chip select (i.e. chip ignores inputs if cs=0)</a:t>
            </a:r>
          </a:p>
          <a:p>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r_data</a:t>
            </a:r>
            <a:r>
              <a:rPr lang="en-ZA" sz="1100" dirty="0">
                <a:latin typeface="Courier New" panose="02070309020205020404" pitchFamily="49" charset="0"/>
                <a:cs typeface="Courier New" panose="02070309020205020404" pitchFamily="49" charset="0"/>
              </a:rPr>
              <a:t>     // output for read operation</a:t>
            </a:r>
          </a:p>
          <a:p>
            <a:r>
              <a:rPr lang="en-ZA" sz="1100" dirty="0">
                <a:latin typeface="Courier New" panose="02070309020205020404" pitchFamily="49" charset="0"/>
                <a:cs typeface="Courier New" panose="02070309020205020404" pitchFamily="49" charset="0"/>
              </a:rPr>
              <a:t>);</a:t>
            </a:r>
          </a:p>
          <a:p>
            <a:r>
              <a:rPr lang="en-ZA" sz="1100" dirty="0">
                <a:latin typeface="Courier New" panose="02070309020205020404" pitchFamily="49" charset="0"/>
                <a:cs typeface="Courier New" panose="02070309020205020404" pitchFamily="49" charset="0"/>
              </a:rPr>
              <a:t>  // Setup some parameters</a:t>
            </a:r>
          </a:p>
          <a:p>
            <a:r>
              <a:rPr lang="en-ZA" sz="1100" dirty="0">
                <a:latin typeface="Courier New" panose="02070309020205020404" pitchFamily="49" charset="0"/>
                <a:cs typeface="Courier New" panose="02070309020205020404" pitchFamily="49" charset="0"/>
              </a:rPr>
              <a:t>  parameter DATA_WIDTH = 8;  // word size of the memory</a:t>
            </a:r>
          </a:p>
          <a:p>
            <a:r>
              <a:rPr lang="en-ZA" sz="1100" dirty="0">
                <a:latin typeface="Courier New" panose="02070309020205020404" pitchFamily="49" charset="0"/>
                <a:cs typeface="Courier New" panose="02070309020205020404" pitchFamily="49" charset="0"/>
              </a:rPr>
              <a:t>  parameter ADDR_WIDTH = 8;  // number of memory words, e.g. 2^8-1</a:t>
            </a:r>
          </a:p>
          <a:p>
            <a:r>
              <a:rPr lang="en-ZA" sz="1100" dirty="0">
                <a:latin typeface="Courier New" panose="02070309020205020404" pitchFamily="49" charset="0"/>
                <a:cs typeface="Courier New" panose="02070309020205020404" pitchFamily="49" charset="0"/>
              </a:rPr>
              <a:t>  parameter RAM_DEPTH  = 1 &lt;&lt; ADDR_WIDTH;</a:t>
            </a:r>
          </a:p>
          <a:p>
            <a:r>
              <a:rPr lang="en-ZA" sz="1100" dirty="0">
                <a:latin typeface="Courier New" panose="02070309020205020404" pitchFamily="49" charset="0"/>
                <a:cs typeface="Courier New" panose="02070309020205020404" pitchFamily="49" charset="0"/>
              </a:rPr>
              <a:t>  // Define inputs</a:t>
            </a:r>
          </a:p>
          <a:p>
            <a:r>
              <a:rPr lang="en-ZA" sz="1100" dirty="0">
                <a:latin typeface="Courier New" panose="02070309020205020404" pitchFamily="49" charset="0"/>
                <a:cs typeface="Courier New" panose="02070309020205020404" pitchFamily="49" charset="0"/>
              </a:rPr>
              <a:t>  input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 we, re, cs;</a:t>
            </a:r>
          </a:p>
          <a:p>
            <a:r>
              <a:rPr lang="en-ZA" sz="1100" dirty="0">
                <a:latin typeface="Courier New" panose="02070309020205020404" pitchFamily="49" charset="0"/>
                <a:cs typeface="Courier New" panose="02070309020205020404" pitchFamily="49" charset="0"/>
              </a:rPr>
              <a:t>  input  [ADDR_WIDTH-1:0] </a:t>
            </a:r>
            <a:r>
              <a:rPr lang="en-ZA" sz="1100" dirty="0" err="1">
                <a:latin typeface="Courier New" panose="02070309020205020404" pitchFamily="49" charset="0"/>
                <a:cs typeface="Courier New" panose="02070309020205020404" pitchFamily="49" charset="0"/>
              </a:rPr>
              <a:t>r_addr</a:t>
            </a:r>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w_addr</a:t>
            </a:r>
            <a:r>
              <a:rPr lang="en-ZA" sz="1100" dirty="0">
                <a:latin typeface="Courier New" panose="02070309020205020404" pitchFamily="49" charset="0"/>
                <a:cs typeface="Courier New" panose="02070309020205020404" pitchFamily="49" charset="0"/>
              </a:rPr>
              <a:t>;</a:t>
            </a:r>
          </a:p>
          <a:p>
            <a:r>
              <a:rPr lang="en-ZA" sz="1100" dirty="0">
                <a:latin typeface="Courier New" panose="02070309020205020404" pitchFamily="49" charset="0"/>
                <a:cs typeface="Courier New" panose="02070309020205020404" pitchFamily="49" charset="0"/>
              </a:rPr>
              <a:t>  input  [DATA_WIDTH-1:0] </a:t>
            </a:r>
            <a:r>
              <a:rPr lang="en-ZA" sz="1100" dirty="0" err="1">
                <a:latin typeface="Courier New" panose="02070309020205020404" pitchFamily="49" charset="0"/>
                <a:cs typeface="Courier New" panose="02070309020205020404" pitchFamily="49" charset="0"/>
              </a:rPr>
              <a:t>w_data</a:t>
            </a:r>
            <a:r>
              <a:rPr lang="en-ZA" sz="1100" dirty="0">
                <a:latin typeface="Courier New" panose="02070309020205020404" pitchFamily="49" charset="0"/>
                <a:cs typeface="Courier New" panose="02070309020205020404" pitchFamily="49" charset="0"/>
              </a:rPr>
              <a:t>;</a:t>
            </a:r>
          </a:p>
          <a:p>
            <a:r>
              <a:rPr lang="en-ZA" sz="1100" dirty="0">
                <a:latin typeface="Courier New" panose="02070309020205020404" pitchFamily="49" charset="0"/>
                <a:cs typeface="Courier New" panose="02070309020205020404" pitchFamily="49" charset="0"/>
              </a:rPr>
              <a:t>  output reg [DATA_WIDTH-1:0] </a:t>
            </a:r>
            <a:r>
              <a:rPr lang="en-ZA" sz="1100" dirty="0" err="1">
                <a:latin typeface="Courier New" panose="02070309020205020404" pitchFamily="49" charset="0"/>
                <a:cs typeface="Courier New" panose="02070309020205020404" pitchFamily="49" charset="0"/>
              </a:rPr>
              <a:t>r_data</a:t>
            </a:r>
            <a:r>
              <a:rPr lang="en-ZA" sz="1100" dirty="0">
                <a:latin typeface="Courier New" panose="02070309020205020404" pitchFamily="49" charset="0"/>
                <a:cs typeface="Courier New" panose="02070309020205020404" pitchFamily="49" charset="0"/>
              </a:rPr>
              <a:t>;</a:t>
            </a:r>
          </a:p>
          <a:p>
            <a:r>
              <a:rPr lang="en-ZA" sz="1100" dirty="0">
                <a:latin typeface="Courier New" panose="02070309020205020404" pitchFamily="49" charset="0"/>
                <a:cs typeface="Courier New" panose="02070309020205020404" pitchFamily="49" charset="0"/>
              </a:rPr>
              <a:t>  // Private registers</a:t>
            </a:r>
          </a:p>
          <a:p>
            <a:r>
              <a:rPr lang="en-ZA" sz="1100" dirty="0">
                <a:latin typeface="Courier New" panose="02070309020205020404" pitchFamily="49" charset="0"/>
                <a:cs typeface="Courier New" panose="02070309020205020404" pitchFamily="49" charset="0"/>
              </a:rPr>
              <a:t>  reg [DATA_WIDTH-1:0] mem [0:RAM_DEPTH-1]; // Set up the memory array</a:t>
            </a:r>
          </a:p>
          <a:p>
            <a:r>
              <a:rPr lang="en-ZA" sz="1100" dirty="0">
                <a:latin typeface="Courier New" panose="02070309020205020404" pitchFamily="49" charset="0"/>
                <a:cs typeface="Courier New" panose="02070309020205020404" pitchFamily="49" charset="0"/>
              </a:rPr>
              <a:t>  </a:t>
            </a:r>
          </a:p>
          <a:p>
            <a:r>
              <a:rPr lang="en-ZA" sz="1100" dirty="0">
                <a:latin typeface="Courier New" panose="02070309020205020404" pitchFamily="49" charset="0"/>
                <a:cs typeface="Courier New" panose="02070309020205020404" pitchFamily="49" charset="0"/>
              </a:rPr>
              <a:t>  // Write to or read from memory</a:t>
            </a:r>
          </a:p>
          <a:p>
            <a:r>
              <a:rPr lang="en-ZA" sz="1100" dirty="0">
                <a:latin typeface="Courier New" panose="02070309020205020404" pitchFamily="49" charset="0"/>
                <a:cs typeface="Courier New" panose="02070309020205020404" pitchFamily="49" charset="0"/>
              </a:rPr>
              <a:t>  always@ (</a:t>
            </a:r>
            <a:r>
              <a:rPr lang="en-ZA" sz="1100" dirty="0" err="1">
                <a:latin typeface="Courier New" panose="02070309020205020404" pitchFamily="49" charset="0"/>
                <a:cs typeface="Courier New" panose="02070309020205020404" pitchFamily="49" charset="0"/>
              </a:rPr>
              <a:t>posedge</a:t>
            </a:r>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a:t>
            </a:r>
          </a:p>
          <a:p>
            <a:r>
              <a:rPr lang="en-ZA" sz="1100" dirty="0">
                <a:latin typeface="Courier New" panose="02070309020205020404" pitchFamily="49" charset="0"/>
                <a:cs typeface="Courier New" panose="02070309020205020404" pitchFamily="49" charset="0"/>
              </a:rPr>
              <a:t>  begin</a:t>
            </a:r>
          </a:p>
          <a:p>
            <a:r>
              <a:rPr lang="en-ZA" sz="1100" dirty="0">
                <a:latin typeface="Courier New" panose="02070309020205020404" pitchFamily="49" charset="0"/>
                <a:cs typeface="Courier New" panose="02070309020205020404" pitchFamily="49" charset="0"/>
              </a:rPr>
              <a:t>  if (cs)</a:t>
            </a:r>
          </a:p>
          <a:p>
            <a:r>
              <a:rPr lang="en-ZA" sz="1100" dirty="0">
                <a:latin typeface="Courier New" panose="02070309020205020404" pitchFamily="49" charset="0"/>
                <a:cs typeface="Courier New" panose="02070309020205020404" pitchFamily="49" charset="0"/>
              </a:rPr>
              <a:t>   begin</a:t>
            </a:r>
          </a:p>
          <a:p>
            <a:r>
              <a:rPr lang="en-ZA" sz="1100" dirty="0">
                <a:latin typeface="Courier New" panose="02070309020205020404" pitchFamily="49" charset="0"/>
                <a:cs typeface="Courier New" panose="02070309020205020404" pitchFamily="49" charset="0"/>
              </a:rPr>
              <a:t>     if (we) mem[</a:t>
            </a:r>
            <a:r>
              <a:rPr lang="en-ZA" sz="1100" dirty="0" err="1">
                <a:latin typeface="Courier New" panose="02070309020205020404" pitchFamily="49" charset="0"/>
                <a:cs typeface="Courier New" panose="02070309020205020404" pitchFamily="49" charset="0"/>
              </a:rPr>
              <a:t>w_addr</a:t>
            </a:r>
            <a:r>
              <a:rPr lang="en-ZA" sz="1100" dirty="0">
                <a:latin typeface="Courier New" panose="02070309020205020404" pitchFamily="49" charset="0"/>
                <a:cs typeface="Courier New" panose="02070309020205020404" pitchFamily="49" charset="0"/>
              </a:rPr>
              <a:t>] &lt;= </a:t>
            </a:r>
            <a:r>
              <a:rPr lang="en-ZA" sz="1100" dirty="0" err="1">
                <a:latin typeface="Courier New" panose="02070309020205020404" pitchFamily="49" charset="0"/>
                <a:cs typeface="Courier New" panose="02070309020205020404" pitchFamily="49" charset="0"/>
              </a:rPr>
              <a:t>w_data</a:t>
            </a:r>
            <a:r>
              <a:rPr lang="en-ZA" sz="1100" dirty="0">
                <a:latin typeface="Courier New" panose="02070309020205020404" pitchFamily="49" charset="0"/>
                <a:cs typeface="Courier New" panose="02070309020205020404" pitchFamily="49" charset="0"/>
              </a:rPr>
              <a:t>;</a:t>
            </a:r>
          </a:p>
          <a:p>
            <a:r>
              <a:rPr lang="en-ZA" sz="1100" dirty="0">
                <a:latin typeface="Courier New" panose="02070309020205020404" pitchFamily="49" charset="0"/>
                <a:cs typeface="Courier New" panose="02070309020205020404" pitchFamily="49" charset="0"/>
              </a:rPr>
              <a:t>     if (re) </a:t>
            </a:r>
            <a:r>
              <a:rPr lang="en-ZA" sz="1100" dirty="0" err="1">
                <a:latin typeface="Courier New" panose="02070309020205020404" pitchFamily="49" charset="0"/>
                <a:cs typeface="Courier New" panose="02070309020205020404" pitchFamily="49" charset="0"/>
              </a:rPr>
              <a:t>r_data</a:t>
            </a:r>
            <a:r>
              <a:rPr lang="en-ZA" sz="1100" dirty="0">
                <a:latin typeface="Courier New" panose="02070309020205020404" pitchFamily="49" charset="0"/>
                <a:cs typeface="Courier New" panose="02070309020205020404" pitchFamily="49" charset="0"/>
              </a:rPr>
              <a:t> &lt;= mem[</a:t>
            </a:r>
            <a:r>
              <a:rPr lang="en-ZA" sz="1100" dirty="0" err="1">
                <a:latin typeface="Courier New" panose="02070309020205020404" pitchFamily="49" charset="0"/>
                <a:cs typeface="Courier New" panose="02070309020205020404" pitchFamily="49" charset="0"/>
              </a:rPr>
              <a:t>r_addr</a:t>
            </a:r>
            <a:r>
              <a:rPr lang="en-ZA" sz="1100" dirty="0">
                <a:latin typeface="Courier New" panose="02070309020205020404" pitchFamily="49" charset="0"/>
                <a:cs typeface="Courier New" panose="02070309020205020404" pitchFamily="49" charset="0"/>
              </a:rPr>
              <a:t>];</a:t>
            </a:r>
          </a:p>
          <a:p>
            <a:r>
              <a:rPr lang="en-ZA" sz="1100" dirty="0">
                <a:latin typeface="Courier New" panose="02070309020205020404" pitchFamily="49" charset="0"/>
                <a:cs typeface="Courier New" panose="02070309020205020404" pitchFamily="49" charset="0"/>
              </a:rPr>
              <a:t>   end</a:t>
            </a:r>
          </a:p>
          <a:p>
            <a:r>
              <a:rPr lang="en-ZA" sz="1100" dirty="0">
                <a:latin typeface="Courier New" panose="02070309020205020404" pitchFamily="49" charset="0"/>
                <a:cs typeface="Courier New" panose="02070309020205020404" pitchFamily="49" charset="0"/>
              </a:rPr>
              <a:t>  end</a:t>
            </a:r>
          </a:p>
          <a:p>
            <a:r>
              <a:rPr lang="en-ZA" sz="1100" dirty="0" err="1">
                <a:latin typeface="Courier New" panose="02070309020205020404" pitchFamily="49" charset="0"/>
                <a:cs typeface="Courier New" panose="02070309020205020404" pitchFamily="49" charset="0"/>
              </a:rPr>
              <a:t>endmodule</a:t>
            </a:r>
            <a:endParaRPr lang="en-ZA" sz="1100" dirty="0">
              <a:latin typeface="Courier New" panose="02070309020205020404" pitchFamily="49" charset="0"/>
              <a:cs typeface="Courier New" panose="02070309020205020404" pitchFamily="49" charset="0"/>
            </a:endParaRPr>
          </a:p>
        </p:txBody>
      </p:sp>
      <p:sp>
        <p:nvSpPr>
          <p:cNvPr id="4" name="Rectangle 3">
            <a:extLst>
              <a:ext uri="{FF2B5EF4-FFF2-40B4-BE49-F238E27FC236}">
                <a16:creationId xmlns:a16="http://schemas.microsoft.com/office/drawing/2014/main" id="{6C35013E-0D93-48B3-AD87-967CAFC32359}"/>
              </a:ext>
            </a:extLst>
          </p:cNvPr>
          <p:cNvSpPr/>
          <p:nvPr/>
        </p:nvSpPr>
        <p:spPr>
          <a:xfrm>
            <a:off x="4244040" y="5283666"/>
            <a:ext cx="3033359" cy="954107"/>
          </a:xfrm>
          <a:prstGeom prst="rect">
            <a:avLst/>
          </a:prstGeom>
        </p:spPr>
        <p:txBody>
          <a:bodyPr wrap="square">
            <a:spAutoFit/>
          </a:bodyPr>
          <a:lstStyle/>
          <a:p>
            <a:r>
              <a:rPr lang="en-ZA" sz="1400" dirty="0">
                <a:solidFill>
                  <a:schemeClr val="accent5">
                    <a:lumMod val="50000"/>
                  </a:schemeClr>
                </a:solidFill>
              </a:rPr>
              <a:t>As you can see, the implementation is easier than the single port MCU as it does not need to use a </a:t>
            </a:r>
            <a:r>
              <a:rPr lang="en-ZA" sz="1400" dirty="0" err="1">
                <a:solidFill>
                  <a:schemeClr val="accent5">
                    <a:lumMod val="50000"/>
                  </a:schemeClr>
                </a:solidFill>
              </a:rPr>
              <a:t>inout</a:t>
            </a:r>
            <a:r>
              <a:rPr lang="en-ZA" sz="1400" dirty="0">
                <a:solidFill>
                  <a:schemeClr val="accent5">
                    <a:lumMod val="50000"/>
                  </a:schemeClr>
                </a:solidFill>
              </a:rPr>
              <a:t> tristate port for the data.</a:t>
            </a:r>
          </a:p>
        </p:txBody>
      </p:sp>
      <p:sp>
        <p:nvSpPr>
          <p:cNvPr id="5" name="Right Brace 4">
            <a:extLst>
              <a:ext uri="{FF2B5EF4-FFF2-40B4-BE49-F238E27FC236}">
                <a16:creationId xmlns:a16="http://schemas.microsoft.com/office/drawing/2014/main" id="{1F49746C-31E4-4216-B5B5-7DC41D7FDDF9}"/>
              </a:ext>
            </a:extLst>
          </p:cNvPr>
          <p:cNvSpPr/>
          <p:nvPr/>
        </p:nvSpPr>
        <p:spPr>
          <a:xfrm>
            <a:off x="3590223" y="4928135"/>
            <a:ext cx="504123" cy="1665170"/>
          </a:xfrm>
          <a:prstGeom prst="rightBrac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solidFill>
                <a:schemeClr val="accent5">
                  <a:lumMod val="50000"/>
                </a:schemeClr>
              </a:solidFill>
            </a:endParaRPr>
          </a:p>
        </p:txBody>
      </p:sp>
      <p:sp>
        <p:nvSpPr>
          <p:cNvPr id="6" name="Rectangle 5">
            <a:extLst>
              <a:ext uri="{FF2B5EF4-FFF2-40B4-BE49-F238E27FC236}">
                <a16:creationId xmlns:a16="http://schemas.microsoft.com/office/drawing/2014/main" id="{F76EEB1A-4F70-448C-898D-276F88CC46FE}"/>
              </a:ext>
            </a:extLst>
          </p:cNvPr>
          <p:cNvSpPr/>
          <p:nvPr/>
        </p:nvSpPr>
        <p:spPr>
          <a:xfrm>
            <a:off x="5327893" y="6382836"/>
            <a:ext cx="3510709" cy="276999"/>
          </a:xfrm>
          <a:prstGeom prst="rect">
            <a:avLst/>
          </a:prstGeom>
        </p:spPr>
        <p:txBody>
          <a:bodyPr wrap="square">
            <a:spAutoFit/>
          </a:bodyPr>
          <a:lstStyle/>
          <a:p>
            <a:pPr algn="r"/>
            <a:r>
              <a:rPr lang="en-ZA" sz="1200" dirty="0">
                <a:solidFill>
                  <a:schemeClr val="tx1">
                    <a:lumMod val="95000"/>
                    <a:lumOff val="5000"/>
                  </a:schemeClr>
                </a:solidFill>
                <a:hlinkClick r:id="rId2"/>
              </a:rPr>
              <a:t>https://www.edaplayground.com/x/4eSi</a:t>
            </a:r>
            <a:endParaRPr lang="en-ZA" sz="1200" dirty="0">
              <a:solidFill>
                <a:schemeClr val="tx1">
                  <a:lumMod val="95000"/>
                  <a:lumOff val="5000"/>
                </a:schemeClr>
              </a:solidFill>
            </a:endParaRPr>
          </a:p>
        </p:txBody>
      </p:sp>
    </p:spTree>
    <p:extLst>
      <p:ext uri="{BB962C8B-B14F-4D97-AF65-F5344CB8AC3E}">
        <p14:creationId xmlns:p14="http://schemas.microsoft.com/office/powerpoint/2010/main" val="3921207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35231-0BD7-44A8-80D0-7D57C01C024A}"/>
              </a:ext>
            </a:extLst>
          </p:cNvPr>
          <p:cNvSpPr>
            <a:spLocks noGrp="1"/>
          </p:cNvSpPr>
          <p:nvPr>
            <p:ph type="title"/>
          </p:nvPr>
        </p:nvSpPr>
        <p:spPr>
          <a:xfrm>
            <a:off x="484172" y="134157"/>
            <a:ext cx="7698306" cy="692210"/>
          </a:xfrm>
        </p:spPr>
        <p:txBody>
          <a:bodyPr>
            <a:noAutofit/>
          </a:bodyPr>
          <a:lstStyle/>
          <a:p>
            <a:r>
              <a:rPr lang="en-ZA" sz="2800" dirty="0"/>
              <a:t>Dual-port Memory Control Unit Testbench</a:t>
            </a:r>
          </a:p>
        </p:txBody>
      </p:sp>
      <p:sp>
        <p:nvSpPr>
          <p:cNvPr id="3" name="Rectangle 2">
            <a:extLst>
              <a:ext uri="{FF2B5EF4-FFF2-40B4-BE49-F238E27FC236}">
                <a16:creationId xmlns:a16="http://schemas.microsoft.com/office/drawing/2014/main" id="{F8602E93-CE88-4F35-AA5A-2B91BCC2FBFB}"/>
              </a:ext>
            </a:extLst>
          </p:cNvPr>
          <p:cNvSpPr/>
          <p:nvPr/>
        </p:nvSpPr>
        <p:spPr>
          <a:xfrm>
            <a:off x="484172" y="826367"/>
            <a:ext cx="7943248" cy="5847755"/>
          </a:xfrm>
          <a:prstGeom prst="rect">
            <a:avLst/>
          </a:prstGeom>
        </p:spPr>
        <p:txBody>
          <a:bodyPr wrap="square">
            <a:spAutoFit/>
          </a:bodyPr>
          <a:lstStyle/>
          <a:p>
            <a:r>
              <a:rPr lang="en-ZA" sz="1100" dirty="0">
                <a:latin typeface="Courier New" panose="02070309020205020404" pitchFamily="49" charset="0"/>
                <a:cs typeface="Courier New" panose="02070309020205020404" pitchFamily="49" charset="0"/>
              </a:rPr>
              <a:t>// EEE4120F Memory Control Unit Example</a:t>
            </a:r>
          </a:p>
          <a:p>
            <a:r>
              <a:rPr lang="en-ZA" sz="1100" dirty="0">
                <a:latin typeface="Courier New" panose="02070309020205020404" pitchFamily="49" charset="0"/>
                <a:cs typeface="Courier New" panose="02070309020205020404" pitchFamily="49" charset="0"/>
              </a:rPr>
              <a:t>// Testbench for the dual port </a:t>
            </a:r>
            <a:r>
              <a:rPr lang="en-ZA" sz="1100" dirty="0" err="1">
                <a:latin typeface="Courier New" panose="02070309020205020404" pitchFamily="49" charset="0"/>
                <a:cs typeface="Courier New" panose="02070309020205020404" pitchFamily="49" charset="0"/>
              </a:rPr>
              <a:t>dp_ram</a:t>
            </a:r>
            <a:r>
              <a:rPr lang="en-ZA" sz="1100" dirty="0">
                <a:latin typeface="Courier New" panose="02070309020205020404" pitchFamily="49" charset="0"/>
                <a:cs typeface="Courier New" panose="02070309020205020404" pitchFamily="49" charset="0"/>
              </a:rPr>
              <a:t> RAM control memory unit</a:t>
            </a:r>
          </a:p>
          <a:p>
            <a:endParaRPr lang="en-ZA" sz="1100" dirty="0">
              <a:latin typeface="Courier New" panose="02070309020205020404" pitchFamily="49" charset="0"/>
              <a:cs typeface="Courier New" panose="02070309020205020404" pitchFamily="49" charset="0"/>
            </a:endParaRPr>
          </a:p>
          <a:p>
            <a:r>
              <a:rPr lang="en-ZA" sz="1100" dirty="0">
                <a:latin typeface="Courier New" panose="02070309020205020404" pitchFamily="49" charset="0"/>
                <a:cs typeface="Courier New" panose="02070309020205020404" pitchFamily="49" charset="0"/>
              </a:rPr>
              <a:t>module </a:t>
            </a:r>
            <a:r>
              <a:rPr lang="en-ZA" sz="1100" dirty="0" err="1">
                <a:latin typeface="Courier New" panose="02070309020205020404" pitchFamily="49" charset="0"/>
                <a:cs typeface="Courier New" panose="02070309020205020404" pitchFamily="49" charset="0"/>
              </a:rPr>
              <a:t>hdp_ram_tb</a:t>
            </a:r>
            <a:r>
              <a:rPr lang="en-ZA" sz="1100" dirty="0">
                <a:latin typeface="Courier New" panose="02070309020205020404" pitchFamily="49" charset="0"/>
                <a:cs typeface="Courier New" panose="02070309020205020404" pitchFamily="49" charset="0"/>
              </a:rPr>
              <a:t> ();  </a:t>
            </a:r>
          </a:p>
          <a:p>
            <a:r>
              <a:rPr lang="en-ZA" sz="1100" dirty="0">
                <a:latin typeface="Courier New" panose="02070309020205020404" pitchFamily="49" charset="0"/>
                <a:cs typeface="Courier New" panose="02070309020205020404" pitchFamily="49" charset="0"/>
              </a:rPr>
              <a:t>  reg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 cs, we, re;</a:t>
            </a:r>
          </a:p>
          <a:p>
            <a:r>
              <a:rPr lang="en-ZA" sz="1100" dirty="0">
                <a:latin typeface="Courier New" panose="02070309020205020404" pitchFamily="49" charset="0"/>
                <a:cs typeface="Courier New" panose="02070309020205020404" pitchFamily="49" charset="0"/>
              </a:rPr>
              <a:t>  reg  [7:0] </a:t>
            </a:r>
            <a:r>
              <a:rPr lang="en-ZA" sz="1100" dirty="0" err="1">
                <a:latin typeface="Courier New" panose="02070309020205020404" pitchFamily="49" charset="0"/>
                <a:cs typeface="Courier New" panose="02070309020205020404" pitchFamily="49" charset="0"/>
              </a:rPr>
              <a:t>w_data</a:t>
            </a:r>
            <a:r>
              <a:rPr lang="en-ZA" sz="1100" dirty="0">
                <a:latin typeface="Courier New" panose="02070309020205020404" pitchFamily="49" charset="0"/>
                <a:cs typeface="Courier New" panose="02070309020205020404" pitchFamily="49" charset="0"/>
              </a:rPr>
              <a:t>;  // this is the connection to </a:t>
            </a:r>
            <a:r>
              <a:rPr lang="en-ZA" sz="1100" dirty="0" err="1">
                <a:latin typeface="Courier New" panose="02070309020205020404" pitchFamily="49" charset="0"/>
                <a:cs typeface="Courier New" panose="02070309020205020404" pitchFamily="49" charset="0"/>
              </a:rPr>
              <a:t>dp_ram</a:t>
            </a:r>
            <a:r>
              <a:rPr lang="en-ZA" sz="1100" dirty="0">
                <a:latin typeface="Courier New" panose="02070309020205020404" pitchFamily="49" charset="0"/>
                <a:cs typeface="Courier New" panose="02070309020205020404" pitchFamily="49" charset="0"/>
              </a:rPr>
              <a:t> write data port</a:t>
            </a:r>
          </a:p>
          <a:p>
            <a:r>
              <a:rPr lang="en-ZA" sz="1100" dirty="0">
                <a:latin typeface="Courier New" panose="02070309020205020404" pitchFamily="49" charset="0"/>
                <a:cs typeface="Courier New" panose="02070309020205020404" pitchFamily="49" charset="0"/>
              </a:rPr>
              <a:t>  reg  [7:0] </a:t>
            </a:r>
            <a:r>
              <a:rPr lang="en-ZA" sz="1100" dirty="0" err="1">
                <a:latin typeface="Courier New" panose="02070309020205020404" pitchFamily="49" charset="0"/>
                <a:cs typeface="Courier New" panose="02070309020205020404" pitchFamily="49" charset="0"/>
              </a:rPr>
              <a:t>w_addr</a:t>
            </a:r>
            <a:r>
              <a:rPr lang="en-ZA" sz="1100" dirty="0">
                <a:latin typeface="Courier New" panose="02070309020205020404" pitchFamily="49" charset="0"/>
                <a:cs typeface="Courier New" panose="02070309020205020404" pitchFamily="49" charset="0"/>
              </a:rPr>
              <a:t>;  // address to write to</a:t>
            </a:r>
          </a:p>
          <a:p>
            <a:r>
              <a:rPr lang="en-ZA" sz="1100" dirty="0">
                <a:latin typeface="Courier New" panose="02070309020205020404" pitchFamily="49" charset="0"/>
                <a:cs typeface="Courier New" panose="02070309020205020404" pitchFamily="49" charset="0"/>
              </a:rPr>
              <a:t>  reg  [7:0] </a:t>
            </a:r>
            <a:r>
              <a:rPr lang="en-ZA" sz="1100" dirty="0" err="1">
                <a:latin typeface="Courier New" panose="02070309020205020404" pitchFamily="49" charset="0"/>
                <a:cs typeface="Courier New" panose="02070309020205020404" pitchFamily="49" charset="0"/>
              </a:rPr>
              <a:t>r_addr</a:t>
            </a:r>
            <a:r>
              <a:rPr lang="en-ZA" sz="1100" dirty="0">
                <a:latin typeface="Courier New" panose="02070309020205020404" pitchFamily="49" charset="0"/>
                <a:cs typeface="Courier New" panose="02070309020205020404" pitchFamily="49" charset="0"/>
              </a:rPr>
              <a:t>;  // address to read from</a:t>
            </a:r>
          </a:p>
          <a:p>
            <a:r>
              <a:rPr lang="en-ZA" sz="1100" dirty="0">
                <a:latin typeface="Courier New" panose="02070309020205020404" pitchFamily="49" charset="0"/>
                <a:cs typeface="Courier New" panose="02070309020205020404" pitchFamily="49" charset="0"/>
              </a:rPr>
              <a:t>  wire [7:0] </a:t>
            </a:r>
            <a:r>
              <a:rPr lang="en-ZA" sz="1100" dirty="0" err="1">
                <a:latin typeface="Courier New" panose="02070309020205020404" pitchFamily="49" charset="0"/>
                <a:cs typeface="Courier New" panose="02070309020205020404" pitchFamily="49" charset="0"/>
              </a:rPr>
              <a:t>r_data</a:t>
            </a:r>
            <a:r>
              <a:rPr lang="en-ZA" sz="1100" dirty="0">
                <a:latin typeface="Courier New" panose="02070309020205020404" pitchFamily="49" charset="0"/>
                <a:cs typeface="Courier New" panose="02070309020205020404" pitchFamily="49" charset="0"/>
              </a:rPr>
              <a:t>;  // link to data returned on a read</a:t>
            </a:r>
          </a:p>
          <a:p>
            <a:r>
              <a:rPr lang="en-ZA" sz="1100" dirty="0">
                <a:latin typeface="Courier New" panose="02070309020205020404" pitchFamily="49" charset="0"/>
                <a:cs typeface="Courier New" panose="02070309020205020404" pitchFamily="49" charset="0"/>
              </a:rPr>
              <a:t>  </a:t>
            </a:r>
          </a:p>
          <a:p>
            <a:r>
              <a:rPr lang="en-ZA" sz="1100" dirty="0">
                <a:latin typeface="Courier New" panose="02070309020205020404" pitchFamily="49" charset="0"/>
                <a:cs typeface="Courier New" panose="02070309020205020404" pitchFamily="49" charset="0"/>
              </a:rPr>
              <a:t>  // Instantiate the module to be tested</a:t>
            </a:r>
          </a:p>
          <a:p>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hdp_ram</a:t>
            </a:r>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hdp_ram_uut</a:t>
            </a:r>
            <a:r>
              <a:rPr lang="en-ZA" sz="1100" dirty="0">
                <a:latin typeface="Courier New" panose="02070309020205020404" pitchFamily="49" charset="0"/>
                <a:cs typeface="Courier New" panose="02070309020205020404" pitchFamily="49" charset="0"/>
              </a:rPr>
              <a:t>(</a:t>
            </a:r>
            <a:r>
              <a:rPr lang="en-ZA" sz="1100" dirty="0" err="1">
                <a:latin typeface="Courier New" panose="02070309020205020404" pitchFamily="49" charset="0"/>
                <a:cs typeface="Courier New" panose="02070309020205020404" pitchFamily="49" charset="0"/>
              </a:rPr>
              <a:t>clk,we,w_addr,w_data,re,r_addr,cs,r_data</a:t>
            </a:r>
            <a:r>
              <a:rPr lang="en-ZA" sz="1100" dirty="0">
                <a:latin typeface="Courier New" panose="02070309020205020404" pitchFamily="49" charset="0"/>
                <a:cs typeface="Courier New" panose="02070309020205020404" pitchFamily="49" charset="0"/>
              </a:rPr>
              <a:t>);</a:t>
            </a:r>
          </a:p>
          <a:p>
            <a:endParaRPr lang="en-ZA" sz="1100" dirty="0">
              <a:latin typeface="Courier New" panose="02070309020205020404" pitchFamily="49" charset="0"/>
              <a:cs typeface="Courier New" panose="02070309020205020404" pitchFamily="49" charset="0"/>
            </a:endParaRPr>
          </a:p>
          <a:p>
            <a:r>
              <a:rPr lang="en-ZA" sz="1100" dirty="0">
                <a:latin typeface="Courier New" panose="02070309020205020404" pitchFamily="49" charset="0"/>
                <a:cs typeface="Courier New" panose="02070309020205020404" pitchFamily="49" charset="0"/>
              </a:rPr>
              <a:t>  </a:t>
            </a:r>
          </a:p>
          <a:p>
            <a:r>
              <a:rPr lang="en-ZA" sz="1100" dirty="0">
                <a:latin typeface="Courier New" panose="02070309020205020404" pitchFamily="49" charset="0"/>
                <a:cs typeface="Courier New" panose="02070309020205020404" pitchFamily="49" charset="0"/>
              </a:rPr>
              <a:t>  initial begin  </a:t>
            </a:r>
          </a:p>
          <a:p>
            <a:r>
              <a:rPr lang="en-ZA" sz="1100" dirty="0">
                <a:latin typeface="Courier New" panose="02070309020205020404" pitchFamily="49" charset="0"/>
                <a:cs typeface="Courier New" panose="02070309020205020404" pitchFamily="49" charset="0"/>
              </a:rPr>
              <a:t>    // set up initial conditions</a:t>
            </a:r>
          </a:p>
          <a:p>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   = 0; cs    = 0; we    = 1;</a:t>
            </a:r>
          </a:p>
          <a:p>
            <a:r>
              <a:rPr lang="en-ZA" sz="1100" dirty="0">
                <a:latin typeface="Courier New" panose="02070309020205020404" pitchFamily="49" charset="0"/>
                <a:cs typeface="Courier New" panose="02070309020205020404" pitchFamily="49" charset="0"/>
              </a:rPr>
              <a:t>    re    = 0; </a:t>
            </a:r>
            <a:r>
              <a:rPr lang="en-ZA" sz="1100" dirty="0" err="1">
                <a:latin typeface="Courier New" panose="02070309020205020404" pitchFamily="49" charset="0"/>
                <a:cs typeface="Courier New" panose="02070309020205020404" pitchFamily="49" charset="0"/>
              </a:rPr>
              <a:t>r_addr</a:t>
            </a:r>
            <a:r>
              <a:rPr lang="en-ZA" sz="1100" dirty="0">
                <a:latin typeface="Courier New" panose="02070309020205020404" pitchFamily="49" charset="0"/>
                <a:cs typeface="Courier New" panose="02070309020205020404" pitchFamily="49" charset="0"/>
              </a:rPr>
              <a:t>= 1; </a:t>
            </a:r>
            <a:r>
              <a:rPr lang="en-ZA" sz="1100" dirty="0" err="1">
                <a:latin typeface="Courier New" panose="02070309020205020404" pitchFamily="49" charset="0"/>
                <a:cs typeface="Courier New" panose="02070309020205020404" pitchFamily="49" charset="0"/>
              </a:rPr>
              <a:t>w_addr</a:t>
            </a:r>
            <a:r>
              <a:rPr lang="en-ZA" sz="1100" dirty="0">
                <a:latin typeface="Courier New" panose="02070309020205020404" pitchFamily="49" charset="0"/>
                <a:cs typeface="Courier New" panose="02070309020205020404" pitchFamily="49" charset="0"/>
              </a:rPr>
              <a:t>= 1;</a:t>
            </a:r>
          </a:p>
          <a:p>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w_data</a:t>
            </a:r>
            <a:r>
              <a:rPr lang="en-ZA" sz="1100" dirty="0">
                <a:latin typeface="Courier New" panose="02070309020205020404" pitchFamily="49" charset="0"/>
                <a:cs typeface="Courier New" panose="02070309020205020404" pitchFamily="49" charset="0"/>
              </a:rPr>
              <a:t>= 100;</a:t>
            </a:r>
          </a:p>
          <a:p>
            <a:r>
              <a:rPr lang="en-ZA" sz="1100" dirty="0">
                <a:latin typeface="Courier New" panose="02070309020205020404" pitchFamily="49" charset="0"/>
                <a:cs typeface="Courier New" panose="02070309020205020404" pitchFamily="49" charset="0"/>
              </a:rPr>
              <a:t>    </a:t>
            </a:r>
          </a:p>
          <a:p>
            <a:r>
              <a:rPr lang="en-ZA" sz="1100" dirty="0">
                <a:latin typeface="Courier New" panose="02070309020205020404" pitchFamily="49" charset="0"/>
                <a:cs typeface="Courier New" panose="02070309020205020404" pitchFamily="49" charset="0"/>
              </a:rPr>
              <a:t>    $display("</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 cs we re </a:t>
            </a:r>
            <a:r>
              <a:rPr lang="en-ZA" sz="1100" dirty="0" err="1">
                <a:latin typeface="Courier New" panose="02070309020205020404" pitchFamily="49" charset="0"/>
                <a:cs typeface="Courier New" panose="02070309020205020404" pitchFamily="49" charset="0"/>
              </a:rPr>
              <a:t>raddr</a:t>
            </a:r>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waddr</a:t>
            </a:r>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rdata</a:t>
            </a:r>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wdata</a:t>
            </a:r>
            <a:r>
              <a:rPr lang="en-ZA" sz="1100" dirty="0">
                <a:latin typeface="Courier New" panose="02070309020205020404" pitchFamily="49" charset="0"/>
                <a:cs typeface="Courier New" panose="02070309020205020404" pitchFamily="49" charset="0"/>
              </a:rPr>
              <a:t>");</a:t>
            </a:r>
          </a:p>
          <a:p>
            <a:r>
              <a:rPr lang="en-ZA" sz="1100" dirty="0">
                <a:latin typeface="Courier New" panose="02070309020205020404" pitchFamily="49" charset="0"/>
                <a:cs typeface="Courier New" panose="02070309020205020404" pitchFamily="49" charset="0"/>
              </a:rPr>
              <a:t>    $monitor("%b   %b  %b  %b  %03d   %03d   %03d   %03d",</a:t>
            </a:r>
          </a:p>
          <a:p>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clk,cs,we,re,r_addr,w_addr,r_data,w_data</a:t>
            </a:r>
            <a:r>
              <a:rPr lang="en-ZA" sz="1100" dirty="0">
                <a:latin typeface="Courier New" panose="02070309020205020404" pitchFamily="49" charset="0"/>
                <a:cs typeface="Courier New" panose="02070309020205020404" pitchFamily="49" charset="0"/>
              </a:rPr>
              <a:t>);</a:t>
            </a:r>
          </a:p>
          <a:p>
            <a:r>
              <a:rPr lang="en-ZA" sz="1100" dirty="0">
                <a:latin typeface="Courier New" panose="02070309020205020404" pitchFamily="49" charset="0"/>
                <a:cs typeface="Courier New" panose="02070309020205020404" pitchFamily="49" charset="0"/>
              </a:rPr>
              <a:t>    </a:t>
            </a:r>
          </a:p>
          <a:p>
            <a:r>
              <a:rPr lang="en-ZA" sz="1100" dirty="0">
                <a:latin typeface="Courier New" panose="02070309020205020404" pitchFamily="49" charset="0"/>
                <a:cs typeface="Courier New" panose="02070309020205020404" pitchFamily="49" charset="0"/>
              </a:rPr>
              <a:t>    // set up to write to 100 to [1] and disable read:</a:t>
            </a:r>
          </a:p>
          <a:p>
            <a:r>
              <a:rPr lang="en-ZA" sz="1100" dirty="0">
                <a:latin typeface="Courier New" panose="02070309020205020404" pitchFamily="49" charset="0"/>
                <a:cs typeface="Courier New" panose="02070309020205020404" pitchFamily="49" charset="0"/>
              </a:rPr>
              <a:t>    cs &lt;= 1; #5 $display("write 100 to [1]");  </a:t>
            </a:r>
            <a:r>
              <a:rPr lang="en-ZA" sz="900" dirty="0">
                <a:latin typeface="Courier New" panose="02070309020205020404" pitchFamily="49" charset="0"/>
                <a:cs typeface="Courier New" panose="02070309020205020404" pitchFamily="49" charset="0"/>
              </a:rPr>
              <a:t>// (the #5 is here to force the display output)</a:t>
            </a:r>
            <a:endParaRPr lang="en-ZA" sz="1100" dirty="0">
              <a:latin typeface="Courier New" panose="02070309020205020404" pitchFamily="49" charset="0"/>
              <a:cs typeface="Courier New" panose="02070309020205020404" pitchFamily="49" charset="0"/>
            </a:endParaRPr>
          </a:p>
          <a:p>
            <a:r>
              <a:rPr lang="en-ZA" sz="1100" dirty="0">
                <a:latin typeface="Courier New" panose="02070309020205020404" pitchFamily="49" charset="0"/>
                <a:cs typeface="Courier New" panose="02070309020205020404" pitchFamily="49" charset="0"/>
              </a:rPr>
              <a:t>    #5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 =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 #5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 =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 // do a clock pulse</a:t>
            </a:r>
          </a:p>
          <a:p>
            <a:r>
              <a:rPr lang="en-ZA" sz="1100" dirty="0">
                <a:latin typeface="Courier New" panose="02070309020205020404" pitchFamily="49" charset="0"/>
                <a:cs typeface="Courier New" panose="02070309020205020404" pitchFamily="49" charset="0"/>
              </a:rPr>
              <a:t>    </a:t>
            </a:r>
          </a:p>
          <a:p>
            <a:r>
              <a:rPr lang="en-ZA" sz="1100" dirty="0">
                <a:latin typeface="Courier New" panose="02070309020205020404" pitchFamily="49" charset="0"/>
                <a:cs typeface="Courier New" panose="02070309020205020404" pitchFamily="49" charset="0"/>
              </a:rPr>
              <a:t>    re &lt;= 1; </a:t>
            </a:r>
            <a:r>
              <a:rPr lang="en-ZA" sz="1100" dirty="0" err="1">
                <a:latin typeface="Courier New" panose="02070309020205020404" pitchFamily="49" charset="0"/>
                <a:cs typeface="Courier New" panose="02070309020205020404" pitchFamily="49" charset="0"/>
              </a:rPr>
              <a:t>w_addr</a:t>
            </a:r>
            <a:r>
              <a:rPr lang="en-ZA" sz="1100" dirty="0">
                <a:latin typeface="Courier New" panose="02070309020205020404" pitchFamily="49" charset="0"/>
                <a:cs typeface="Courier New" panose="02070309020205020404" pitchFamily="49" charset="0"/>
              </a:rPr>
              <a:t> &lt;= 2; </a:t>
            </a:r>
            <a:r>
              <a:rPr lang="en-ZA" sz="1100" dirty="0" err="1">
                <a:latin typeface="Courier New" panose="02070309020205020404" pitchFamily="49" charset="0"/>
                <a:cs typeface="Courier New" panose="02070309020205020404" pitchFamily="49" charset="0"/>
              </a:rPr>
              <a:t>w_data</a:t>
            </a:r>
            <a:r>
              <a:rPr lang="en-ZA" sz="1100" dirty="0">
                <a:latin typeface="Courier New" panose="02070309020205020404" pitchFamily="49" charset="0"/>
                <a:cs typeface="Courier New" panose="02070309020205020404" pitchFamily="49" charset="0"/>
              </a:rPr>
              <a:t> &lt;= 101;</a:t>
            </a:r>
          </a:p>
          <a:p>
            <a:r>
              <a:rPr lang="en-ZA" sz="1100" dirty="0">
                <a:latin typeface="Courier New" panose="02070309020205020404" pitchFamily="49" charset="0"/>
                <a:cs typeface="Courier New" panose="02070309020205020404" pitchFamily="49" charset="0"/>
              </a:rPr>
              <a:t>    #5 $display("write 101 to [2] and read from 1");</a:t>
            </a:r>
          </a:p>
          <a:p>
            <a:r>
              <a:rPr lang="en-ZA" sz="1100" dirty="0">
                <a:latin typeface="Courier New" panose="02070309020205020404" pitchFamily="49" charset="0"/>
                <a:cs typeface="Courier New" panose="02070309020205020404" pitchFamily="49" charset="0"/>
              </a:rPr>
              <a:t>    #5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 =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 #5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 =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 // do a clock pulse</a:t>
            </a:r>
          </a:p>
          <a:p>
            <a:r>
              <a:rPr lang="en-ZA" sz="1100" dirty="0">
                <a:latin typeface="Courier New" panose="02070309020205020404" pitchFamily="49" charset="0"/>
                <a:cs typeface="Courier New" panose="02070309020205020404" pitchFamily="49" charset="0"/>
              </a:rPr>
              <a:t> </a:t>
            </a:r>
          </a:p>
          <a:p>
            <a:r>
              <a:rPr lang="en-ZA" sz="1100" dirty="0">
                <a:latin typeface="Courier New" panose="02070309020205020404" pitchFamily="49" charset="0"/>
                <a:cs typeface="Courier New" panose="02070309020205020404" pitchFamily="49" charset="0"/>
              </a:rPr>
              <a:t>  end </a:t>
            </a:r>
          </a:p>
          <a:p>
            <a:r>
              <a:rPr lang="en-ZA" sz="1100" dirty="0" err="1">
                <a:latin typeface="Courier New" panose="02070309020205020404" pitchFamily="49" charset="0"/>
                <a:cs typeface="Courier New" panose="02070309020205020404" pitchFamily="49" charset="0"/>
              </a:rPr>
              <a:t>endmodule</a:t>
            </a:r>
            <a:endParaRPr lang="en-ZA" sz="1100" dirty="0">
              <a:latin typeface="Courier New" panose="02070309020205020404" pitchFamily="49" charset="0"/>
              <a:cs typeface="Courier New" panose="02070309020205020404" pitchFamily="49" charset="0"/>
            </a:endParaRPr>
          </a:p>
        </p:txBody>
      </p:sp>
      <p:sp>
        <p:nvSpPr>
          <p:cNvPr id="6" name="Rectangle 5">
            <a:extLst>
              <a:ext uri="{FF2B5EF4-FFF2-40B4-BE49-F238E27FC236}">
                <a16:creationId xmlns:a16="http://schemas.microsoft.com/office/drawing/2014/main" id="{F76EEB1A-4F70-448C-898D-276F88CC46FE}"/>
              </a:ext>
            </a:extLst>
          </p:cNvPr>
          <p:cNvSpPr/>
          <p:nvPr/>
        </p:nvSpPr>
        <p:spPr>
          <a:xfrm>
            <a:off x="5327893" y="6382836"/>
            <a:ext cx="3510709" cy="276999"/>
          </a:xfrm>
          <a:prstGeom prst="rect">
            <a:avLst/>
          </a:prstGeom>
        </p:spPr>
        <p:txBody>
          <a:bodyPr wrap="square">
            <a:spAutoFit/>
          </a:bodyPr>
          <a:lstStyle/>
          <a:p>
            <a:pPr algn="r"/>
            <a:r>
              <a:rPr lang="en-ZA" sz="1200" dirty="0">
                <a:solidFill>
                  <a:schemeClr val="tx1">
                    <a:lumMod val="95000"/>
                    <a:lumOff val="5000"/>
                  </a:schemeClr>
                </a:solidFill>
                <a:hlinkClick r:id="rId2"/>
              </a:rPr>
              <a:t>https://www.edaplayground.com/x/4eSi</a:t>
            </a:r>
            <a:endParaRPr lang="en-ZA" sz="1200" dirty="0">
              <a:solidFill>
                <a:schemeClr val="tx1">
                  <a:lumMod val="95000"/>
                  <a:lumOff val="5000"/>
                </a:schemeClr>
              </a:solidFill>
            </a:endParaRPr>
          </a:p>
        </p:txBody>
      </p:sp>
    </p:spTree>
    <p:extLst>
      <p:ext uri="{BB962C8B-B14F-4D97-AF65-F5344CB8AC3E}">
        <p14:creationId xmlns:p14="http://schemas.microsoft.com/office/powerpoint/2010/main" val="2197514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B7E74-C558-47A3-BB49-96367EA6C93E}"/>
              </a:ext>
            </a:extLst>
          </p:cNvPr>
          <p:cNvSpPr>
            <a:spLocks noGrp="1"/>
          </p:cNvSpPr>
          <p:nvPr>
            <p:ph type="title"/>
          </p:nvPr>
        </p:nvSpPr>
        <p:spPr>
          <a:xfrm>
            <a:off x="452888" y="590037"/>
            <a:ext cx="8202238" cy="692210"/>
          </a:xfrm>
        </p:spPr>
        <p:txBody>
          <a:bodyPr>
            <a:normAutofit fontScale="90000"/>
          </a:bodyPr>
          <a:lstStyle/>
          <a:p>
            <a:r>
              <a:rPr lang="en-ZA" dirty="0"/>
              <a:t>Full Dual-port Memory Control Unit</a:t>
            </a:r>
            <a:br>
              <a:rPr lang="en-ZA" dirty="0"/>
            </a:br>
            <a:r>
              <a:rPr lang="en-ZA" sz="3100" dirty="0"/>
              <a:t> full-duplex channels, </a:t>
            </a:r>
            <a:r>
              <a:rPr lang="en-ZA" sz="3100" dirty="0" err="1"/>
              <a:t>read&amp;write</a:t>
            </a:r>
            <a:r>
              <a:rPr lang="en-ZA" sz="3100" dirty="0"/>
              <a:t> per channel</a:t>
            </a:r>
            <a:endParaRPr lang="en-ZA" dirty="0"/>
          </a:p>
        </p:txBody>
      </p:sp>
      <p:sp>
        <p:nvSpPr>
          <p:cNvPr id="4" name="Rectangle 3">
            <a:extLst>
              <a:ext uri="{FF2B5EF4-FFF2-40B4-BE49-F238E27FC236}">
                <a16:creationId xmlns:a16="http://schemas.microsoft.com/office/drawing/2014/main" id="{2CA6E2D5-429C-493B-ACEE-43C10266891F}"/>
              </a:ext>
            </a:extLst>
          </p:cNvPr>
          <p:cNvSpPr/>
          <p:nvPr/>
        </p:nvSpPr>
        <p:spPr>
          <a:xfrm>
            <a:off x="2862256" y="2045731"/>
            <a:ext cx="2505987" cy="240458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6" name="Group 5">
            <a:extLst>
              <a:ext uri="{FF2B5EF4-FFF2-40B4-BE49-F238E27FC236}">
                <a16:creationId xmlns:a16="http://schemas.microsoft.com/office/drawing/2014/main" id="{5DC57D09-1EBD-4399-BEA6-A6DDA15C97B2}"/>
              </a:ext>
            </a:extLst>
          </p:cNvPr>
          <p:cNvGrpSpPr/>
          <p:nvPr/>
        </p:nvGrpSpPr>
        <p:grpSpPr>
          <a:xfrm>
            <a:off x="791608" y="1916059"/>
            <a:ext cx="2070648" cy="369332"/>
            <a:chOff x="1014075" y="4153890"/>
            <a:chExt cx="2070648" cy="369332"/>
          </a:xfrm>
        </p:grpSpPr>
        <p:cxnSp>
          <p:nvCxnSpPr>
            <p:cNvPr id="10" name="Straight Arrow Connector 9">
              <a:extLst>
                <a:ext uri="{FF2B5EF4-FFF2-40B4-BE49-F238E27FC236}">
                  <a16:creationId xmlns:a16="http://schemas.microsoft.com/office/drawing/2014/main" id="{47E37593-FD14-4213-A0F2-B7E08BCDD7E0}"/>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170B8F4F-4981-4AB8-A562-2EEF9EE89951}"/>
                </a:ext>
              </a:extLst>
            </p:cNvPr>
            <p:cNvSpPr/>
            <p:nvPr/>
          </p:nvSpPr>
          <p:spPr>
            <a:xfrm>
              <a:off x="1014075" y="4153890"/>
              <a:ext cx="1002535" cy="369332"/>
            </a:xfrm>
            <a:prstGeom prst="rect">
              <a:avLst/>
            </a:prstGeom>
          </p:spPr>
          <p:txBody>
            <a:bodyPr wrap="square">
              <a:spAutoFit/>
            </a:bodyPr>
            <a:lstStyle/>
            <a:p>
              <a:pPr algn="r"/>
              <a:r>
                <a:rPr lang="en-ZA" dirty="0" err="1"/>
                <a:t>clk</a:t>
              </a:r>
              <a:endParaRPr lang="en-ZA" dirty="0"/>
            </a:p>
          </p:txBody>
        </p:sp>
      </p:grpSp>
      <p:sp>
        <p:nvSpPr>
          <p:cNvPr id="18" name="Rectangle 17">
            <a:extLst>
              <a:ext uri="{FF2B5EF4-FFF2-40B4-BE49-F238E27FC236}">
                <a16:creationId xmlns:a16="http://schemas.microsoft.com/office/drawing/2014/main" id="{BD67B490-C217-48D0-94FF-C0D281F7EA27}"/>
              </a:ext>
            </a:extLst>
          </p:cNvPr>
          <p:cNvSpPr/>
          <p:nvPr/>
        </p:nvSpPr>
        <p:spPr>
          <a:xfrm>
            <a:off x="3466466" y="2734842"/>
            <a:ext cx="1313180" cy="923330"/>
          </a:xfrm>
          <a:prstGeom prst="rect">
            <a:avLst/>
          </a:prstGeom>
        </p:spPr>
        <p:txBody>
          <a:bodyPr wrap="none">
            <a:spAutoFit/>
          </a:bodyPr>
          <a:lstStyle/>
          <a:p>
            <a:pPr algn="ctr"/>
            <a:r>
              <a:rPr lang="en-ZA" dirty="0"/>
              <a:t>Full-duplex</a:t>
            </a:r>
          </a:p>
          <a:p>
            <a:pPr algn="ctr"/>
            <a:r>
              <a:rPr lang="en-ZA" dirty="0"/>
              <a:t>Dual-port</a:t>
            </a:r>
          </a:p>
          <a:p>
            <a:pPr algn="ctr"/>
            <a:r>
              <a:rPr lang="en-ZA" dirty="0"/>
              <a:t>Memory</a:t>
            </a:r>
          </a:p>
        </p:txBody>
      </p:sp>
      <p:sp>
        <p:nvSpPr>
          <p:cNvPr id="19" name="Rectangle 18">
            <a:extLst>
              <a:ext uri="{FF2B5EF4-FFF2-40B4-BE49-F238E27FC236}">
                <a16:creationId xmlns:a16="http://schemas.microsoft.com/office/drawing/2014/main" id="{84F85440-9234-4E74-87A5-6DA4B7EE1A0D}"/>
              </a:ext>
            </a:extLst>
          </p:cNvPr>
          <p:cNvSpPr/>
          <p:nvPr/>
        </p:nvSpPr>
        <p:spPr>
          <a:xfrm>
            <a:off x="523874" y="1347131"/>
            <a:ext cx="8010525" cy="584775"/>
          </a:xfrm>
          <a:prstGeom prst="rect">
            <a:avLst/>
          </a:prstGeom>
        </p:spPr>
        <p:txBody>
          <a:bodyPr wrap="square">
            <a:spAutoFit/>
          </a:bodyPr>
          <a:lstStyle/>
          <a:p>
            <a:r>
              <a:rPr lang="en-ZA" sz="1600" dirty="0"/>
              <a:t>This is basically like the dual port memory, but it has a write enable for both data ports, and separate </a:t>
            </a:r>
            <a:r>
              <a:rPr lang="en-ZA" sz="1600" dirty="0" err="1"/>
              <a:t>datain</a:t>
            </a:r>
            <a:r>
              <a:rPr lang="en-ZA" sz="1600" dirty="0"/>
              <a:t> and </a:t>
            </a:r>
            <a:r>
              <a:rPr lang="en-ZA" sz="1600" dirty="0" err="1"/>
              <a:t>dataout</a:t>
            </a:r>
            <a:r>
              <a:rPr lang="en-ZA" sz="1600" dirty="0"/>
              <a:t> ports so that a dual read or write can be done.</a:t>
            </a:r>
          </a:p>
        </p:txBody>
      </p:sp>
      <p:sp>
        <p:nvSpPr>
          <p:cNvPr id="20" name="Rectangle 19">
            <a:extLst>
              <a:ext uri="{FF2B5EF4-FFF2-40B4-BE49-F238E27FC236}">
                <a16:creationId xmlns:a16="http://schemas.microsoft.com/office/drawing/2014/main" id="{E764A3C2-5B29-4D8A-AA26-1592119CE77F}"/>
              </a:ext>
            </a:extLst>
          </p:cNvPr>
          <p:cNvSpPr/>
          <p:nvPr/>
        </p:nvSpPr>
        <p:spPr>
          <a:xfrm>
            <a:off x="488874" y="4582277"/>
            <a:ext cx="7721676" cy="2031325"/>
          </a:xfrm>
          <a:prstGeom prst="rect">
            <a:avLst/>
          </a:prstGeom>
        </p:spPr>
        <p:txBody>
          <a:bodyPr wrap="square">
            <a:spAutoFit/>
          </a:bodyPr>
          <a:lstStyle/>
          <a:p>
            <a:r>
              <a:rPr lang="en-ZA" i="1" dirty="0"/>
              <a:t>Explanation of ports:</a:t>
            </a:r>
          </a:p>
          <a:p>
            <a:r>
              <a:rPr lang="en-ZA" dirty="0" err="1"/>
              <a:t>clk</a:t>
            </a:r>
            <a:r>
              <a:rPr lang="en-ZA" dirty="0"/>
              <a:t>   : clock input</a:t>
            </a:r>
          </a:p>
          <a:p>
            <a:r>
              <a:rPr lang="en-ZA" dirty="0" err="1"/>
              <a:t>a_we</a:t>
            </a:r>
            <a:r>
              <a:rPr lang="en-ZA" dirty="0"/>
              <a:t>, </a:t>
            </a:r>
            <a:r>
              <a:rPr lang="en-ZA" dirty="0" err="1"/>
              <a:t>b_we</a:t>
            </a:r>
            <a:r>
              <a:rPr lang="en-ZA" dirty="0"/>
              <a:t>: write enable/read enable for </a:t>
            </a:r>
            <a:r>
              <a:rPr lang="en-ZA" dirty="0" err="1"/>
              <a:t>a,b</a:t>
            </a:r>
            <a:endParaRPr lang="en-ZA" dirty="0"/>
          </a:p>
          <a:p>
            <a:r>
              <a:rPr lang="en-ZA" dirty="0" err="1"/>
              <a:t>a_addr</a:t>
            </a:r>
            <a:r>
              <a:rPr lang="en-ZA" dirty="0"/>
              <a:t>, </a:t>
            </a:r>
            <a:r>
              <a:rPr lang="en-ZA" dirty="0" err="1"/>
              <a:t>b_addr</a:t>
            </a:r>
            <a:r>
              <a:rPr lang="en-ZA" dirty="0"/>
              <a:t> : address for channel a and b</a:t>
            </a:r>
          </a:p>
          <a:p>
            <a:r>
              <a:rPr lang="en-ZA" dirty="0" err="1"/>
              <a:t>a_wdata</a:t>
            </a:r>
            <a:r>
              <a:rPr lang="en-ZA" dirty="0"/>
              <a:t>, </a:t>
            </a:r>
            <a:r>
              <a:rPr lang="en-ZA" dirty="0" err="1"/>
              <a:t>b_wdata</a:t>
            </a:r>
            <a:r>
              <a:rPr lang="en-ZA" dirty="0"/>
              <a:t> : data to write for </a:t>
            </a:r>
            <a:r>
              <a:rPr lang="en-ZA" dirty="0" err="1"/>
              <a:t>a,b</a:t>
            </a:r>
            <a:r>
              <a:rPr lang="en-ZA" dirty="0"/>
              <a:t> if we=1</a:t>
            </a:r>
          </a:p>
          <a:p>
            <a:r>
              <a:rPr lang="en-ZA" dirty="0" err="1"/>
              <a:t>a_rdata</a:t>
            </a:r>
            <a:r>
              <a:rPr lang="en-ZA" dirty="0"/>
              <a:t>, </a:t>
            </a:r>
            <a:r>
              <a:rPr lang="en-ZA" dirty="0" err="1"/>
              <a:t>b_rdata</a:t>
            </a:r>
            <a:r>
              <a:rPr lang="en-ZA" dirty="0"/>
              <a:t> : data read for </a:t>
            </a:r>
            <a:r>
              <a:rPr lang="en-ZA" dirty="0" err="1"/>
              <a:t>a,b</a:t>
            </a:r>
            <a:r>
              <a:rPr lang="en-ZA" dirty="0"/>
              <a:t> if we=0</a:t>
            </a:r>
          </a:p>
          <a:p>
            <a:r>
              <a:rPr lang="en-ZA" dirty="0"/>
              <a:t>cs    : chip select  (i.e. chip ignores inputs if cs=0)</a:t>
            </a:r>
          </a:p>
        </p:txBody>
      </p:sp>
      <p:grpSp>
        <p:nvGrpSpPr>
          <p:cNvPr id="21" name="Group 20">
            <a:extLst>
              <a:ext uri="{FF2B5EF4-FFF2-40B4-BE49-F238E27FC236}">
                <a16:creationId xmlns:a16="http://schemas.microsoft.com/office/drawing/2014/main" id="{102BB582-F1F6-46FB-8853-20EAE16F844A}"/>
              </a:ext>
            </a:extLst>
          </p:cNvPr>
          <p:cNvGrpSpPr/>
          <p:nvPr/>
        </p:nvGrpSpPr>
        <p:grpSpPr>
          <a:xfrm>
            <a:off x="356136" y="2484997"/>
            <a:ext cx="2506120" cy="369332"/>
            <a:chOff x="578603" y="4153890"/>
            <a:chExt cx="2506120" cy="369332"/>
          </a:xfrm>
        </p:grpSpPr>
        <p:cxnSp>
          <p:nvCxnSpPr>
            <p:cNvPr id="22" name="Straight Arrow Connector 21">
              <a:extLst>
                <a:ext uri="{FF2B5EF4-FFF2-40B4-BE49-F238E27FC236}">
                  <a16:creationId xmlns:a16="http://schemas.microsoft.com/office/drawing/2014/main" id="{977B6D6A-D742-44F2-83BE-FECF310AFA18}"/>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0E0C1DA2-AA37-4C73-B467-08D71C44C84C}"/>
                </a:ext>
              </a:extLst>
            </p:cNvPr>
            <p:cNvSpPr/>
            <p:nvPr/>
          </p:nvSpPr>
          <p:spPr>
            <a:xfrm>
              <a:off x="578603" y="4153890"/>
              <a:ext cx="1438008" cy="369332"/>
            </a:xfrm>
            <a:prstGeom prst="rect">
              <a:avLst/>
            </a:prstGeom>
          </p:spPr>
          <p:txBody>
            <a:bodyPr wrap="square">
              <a:spAutoFit/>
            </a:bodyPr>
            <a:lstStyle/>
            <a:p>
              <a:pPr algn="r"/>
              <a:r>
                <a:rPr lang="en-ZA" dirty="0" err="1"/>
                <a:t>a_addr</a:t>
              </a:r>
              <a:endParaRPr lang="en-ZA" dirty="0"/>
            </a:p>
          </p:txBody>
        </p:sp>
      </p:grpSp>
      <p:grpSp>
        <p:nvGrpSpPr>
          <p:cNvPr id="24" name="Group 23">
            <a:extLst>
              <a:ext uri="{FF2B5EF4-FFF2-40B4-BE49-F238E27FC236}">
                <a16:creationId xmlns:a16="http://schemas.microsoft.com/office/drawing/2014/main" id="{B7E5CD3F-898D-46A7-B8E5-A5C8BC2808C6}"/>
              </a:ext>
            </a:extLst>
          </p:cNvPr>
          <p:cNvGrpSpPr/>
          <p:nvPr/>
        </p:nvGrpSpPr>
        <p:grpSpPr>
          <a:xfrm>
            <a:off x="211756" y="2209310"/>
            <a:ext cx="2650500" cy="369332"/>
            <a:chOff x="434223" y="4191990"/>
            <a:chExt cx="2650500" cy="369332"/>
          </a:xfrm>
        </p:grpSpPr>
        <p:cxnSp>
          <p:nvCxnSpPr>
            <p:cNvPr id="25" name="Straight Arrow Connector 24">
              <a:extLst>
                <a:ext uri="{FF2B5EF4-FFF2-40B4-BE49-F238E27FC236}">
                  <a16:creationId xmlns:a16="http://schemas.microsoft.com/office/drawing/2014/main" id="{A53E05E3-E020-48AC-956C-A38783CE346B}"/>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F2DB7D13-0E97-4004-A5BC-AF0352EEA45E}"/>
                </a:ext>
              </a:extLst>
            </p:cNvPr>
            <p:cNvSpPr/>
            <p:nvPr/>
          </p:nvSpPr>
          <p:spPr>
            <a:xfrm>
              <a:off x="434223" y="4191990"/>
              <a:ext cx="1582387" cy="369332"/>
            </a:xfrm>
            <a:prstGeom prst="rect">
              <a:avLst/>
            </a:prstGeom>
          </p:spPr>
          <p:txBody>
            <a:bodyPr wrap="square">
              <a:spAutoFit/>
            </a:bodyPr>
            <a:lstStyle/>
            <a:p>
              <a:pPr algn="r"/>
              <a:r>
                <a:rPr lang="en-ZA" dirty="0" err="1"/>
                <a:t>a_we</a:t>
              </a:r>
              <a:endParaRPr lang="en-ZA" dirty="0"/>
            </a:p>
          </p:txBody>
        </p:sp>
      </p:grpSp>
      <p:grpSp>
        <p:nvGrpSpPr>
          <p:cNvPr id="29" name="Group 28">
            <a:extLst>
              <a:ext uri="{FF2B5EF4-FFF2-40B4-BE49-F238E27FC236}">
                <a16:creationId xmlns:a16="http://schemas.microsoft.com/office/drawing/2014/main" id="{8F8CE566-5721-4680-821E-FC1F4DC02968}"/>
              </a:ext>
            </a:extLst>
          </p:cNvPr>
          <p:cNvGrpSpPr/>
          <p:nvPr/>
        </p:nvGrpSpPr>
        <p:grpSpPr>
          <a:xfrm>
            <a:off x="791608" y="4102567"/>
            <a:ext cx="2070648" cy="369332"/>
            <a:chOff x="1014075" y="4191990"/>
            <a:chExt cx="2070648" cy="369332"/>
          </a:xfrm>
        </p:grpSpPr>
        <p:cxnSp>
          <p:nvCxnSpPr>
            <p:cNvPr id="30" name="Straight Arrow Connector 29">
              <a:extLst>
                <a:ext uri="{FF2B5EF4-FFF2-40B4-BE49-F238E27FC236}">
                  <a16:creationId xmlns:a16="http://schemas.microsoft.com/office/drawing/2014/main" id="{236C99C5-5894-4BD3-A9C6-3577B7039A7D}"/>
                </a:ext>
              </a:extLst>
            </p:cNvPr>
            <p:cNvCxnSpPr/>
            <p:nvPr/>
          </p:nvCxnSpPr>
          <p:spPr>
            <a:xfrm>
              <a:off x="2082188" y="4407281"/>
              <a:ext cx="1002535" cy="0"/>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D011AD7E-C653-4838-82D1-33DDD975F1D1}"/>
                </a:ext>
              </a:extLst>
            </p:cNvPr>
            <p:cNvSpPr/>
            <p:nvPr/>
          </p:nvSpPr>
          <p:spPr>
            <a:xfrm>
              <a:off x="1014075" y="4191990"/>
              <a:ext cx="1002535" cy="369332"/>
            </a:xfrm>
            <a:prstGeom prst="rect">
              <a:avLst/>
            </a:prstGeom>
          </p:spPr>
          <p:txBody>
            <a:bodyPr wrap="square">
              <a:spAutoFit/>
            </a:bodyPr>
            <a:lstStyle/>
            <a:p>
              <a:pPr algn="r"/>
              <a:r>
                <a:rPr lang="en-ZA" dirty="0">
                  <a:solidFill>
                    <a:srgbClr val="00B050"/>
                  </a:solidFill>
                </a:rPr>
                <a:t>cs</a:t>
              </a:r>
            </a:p>
          </p:txBody>
        </p:sp>
      </p:grpSp>
      <p:sp>
        <p:nvSpPr>
          <p:cNvPr id="38" name="Rectangle 37">
            <a:extLst>
              <a:ext uri="{FF2B5EF4-FFF2-40B4-BE49-F238E27FC236}">
                <a16:creationId xmlns:a16="http://schemas.microsoft.com/office/drawing/2014/main" id="{8512B747-1978-47EE-BC71-C52862C3C991}"/>
              </a:ext>
            </a:extLst>
          </p:cNvPr>
          <p:cNvSpPr/>
          <p:nvPr/>
        </p:nvSpPr>
        <p:spPr>
          <a:xfrm>
            <a:off x="5743188" y="3692224"/>
            <a:ext cx="2911938" cy="830997"/>
          </a:xfrm>
          <a:prstGeom prst="rect">
            <a:avLst/>
          </a:prstGeom>
        </p:spPr>
        <p:txBody>
          <a:bodyPr wrap="square">
            <a:spAutoFit/>
          </a:bodyPr>
          <a:lstStyle/>
          <a:p>
            <a:r>
              <a:rPr lang="en-ZA" sz="1200" dirty="0"/>
              <a:t>Note:</a:t>
            </a:r>
          </a:p>
          <a:p>
            <a:pPr marL="171450" indent="-171450">
              <a:buFont typeface="Arial" panose="020B0604020202020204" pitchFamily="34" charset="0"/>
              <a:buChar char="•"/>
            </a:pPr>
            <a:r>
              <a:rPr lang="en-ZA" sz="1200" dirty="0"/>
              <a:t>This module supports reading or writing to memory channel a or b at the same time.</a:t>
            </a:r>
          </a:p>
        </p:txBody>
      </p:sp>
      <p:grpSp>
        <p:nvGrpSpPr>
          <p:cNvPr id="27" name="Group 26">
            <a:extLst>
              <a:ext uri="{FF2B5EF4-FFF2-40B4-BE49-F238E27FC236}">
                <a16:creationId xmlns:a16="http://schemas.microsoft.com/office/drawing/2014/main" id="{F5F40138-1B95-4D76-BA2D-7E49F4CE9A75}"/>
              </a:ext>
            </a:extLst>
          </p:cNvPr>
          <p:cNvGrpSpPr/>
          <p:nvPr/>
        </p:nvGrpSpPr>
        <p:grpSpPr>
          <a:xfrm>
            <a:off x="356136" y="2756218"/>
            <a:ext cx="2506120" cy="369332"/>
            <a:chOff x="578603" y="4153890"/>
            <a:chExt cx="2506120" cy="369332"/>
          </a:xfrm>
        </p:grpSpPr>
        <p:cxnSp>
          <p:nvCxnSpPr>
            <p:cNvPr id="28" name="Straight Arrow Connector 27">
              <a:extLst>
                <a:ext uri="{FF2B5EF4-FFF2-40B4-BE49-F238E27FC236}">
                  <a16:creationId xmlns:a16="http://schemas.microsoft.com/office/drawing/2014/main" id="{BCBE44AF-C781-493A-A5D8-F23C55C15822}"/>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D0A9711D-2268-487C-B8B9-8363D26F2C5D}"/>
                </a:ext>
              </a:extLst>
            </p:cNvPr>
            <p:cNvSpPr/>
            <p:nvPr/>
          </p:nvSpPr>
          <p:spPr>
            <a:xfrm>
              <a:off x="578603" y="4153890"/>
              <a:ext cx="1438008" cy="369332"/>
            </a:xfrm>
            <a:prstGeom prst="rect">
              <a:avLst/>
            </a:prstGeom>
          </p:spPr>
          <p:txBody>
            <a:bodyPr wrap="square">
              <a:spAutoFit/>
            </a:bodyPr>
            <a:lstStyle/>
            <a:p>
              <a:pPr algn="r"/>
              <a:r>
                <a:rPr lang="en-ZA" dirty="0" err="1"/>
                <a:t>a_wdata</a:t>
              </a:r>
              <a:endParaRPr lang="en-ZA" dirty="0"/>
            </a:p>
          </p:txBody>
        </p:sp>
      </p:grpSp>
      <p:sp>
        <p:nvSpPr>
          <p:cNvPr id="5" name="Rectangle 4">
            <a:extLst>
              <a:ext uri="{FF2B5EF4-FFF2-40B4-BE49-F238E27FC236}">
                <a16:creationId xmlns:a16="http://schemas.microsoft.com/office/drawing/2014/main" id="{AA13A059-4CA4-4D52-B4A1-2C4DB2DF64E2}"/>
              </a:ext>
            </a:extLst>
          </p:cNvPr>
          <p:cNvSpPr/>
          <p:nvPr/>
        </p:nvSpPr>
        <p:spPr>
          <a:xfrm>
            <a:off x="2190015" y="2568658"/>
            <a:ext cx="248786" cy="369332"/>
          </a:xfrm>
          <a:prstGeom prst="rect">
            <a:avLst/>
          </a:prstGeom>
        </p:spPr>
        <p:txBody>
          <a:bodyPr wrap="none">
            <a:spAutoFit/>
          </a:bodyPr>
          <a:lstStyle/>
          <a:p>
            <a:r>
              <a:rPr lang="en-ZA" dirty="0"/>
              <a:t>/</a:t>
            </a:r>
          </a:p>
        </p:txBody>
      </p:sp>
      <p:sp>
        <p:nvSpPr>
          <p:cNvPr id="40" name="Rectangle 39">
            <a:extLst>
              <a:ext uri="{FF2B5EF4-FFF2-40B4-BE49-F238E27FC236}">
                <a16:creationId xmlns:a16="http://schemas.microsoft.com/office/drawing/2014/main" id="{612403EE-1364-4536-B8A7-F986866E3BDF}"/>
              </a:ext>
            </a:extLst>
          </p:cNvPr>
          <p:cNvSpPr/>
          <p:nvPr/>
        </p:nvSpPr>
        <p:spPr>
          <a:xfrm>
            <a:off x="2190015" y="2832938"/>
            <a:ext cx="248786" cy="369332"/>
          </a:xfrm>
          <a:prstGeom prst="rect">
            <a:avLst/>
          </a:prstGeom>
        </p:spPr>
        <p:txBody>
          <a:bodyPr wrap="none">
            <a:spAutoFit/>
          </a:bodyPr>
          <a:lstStyle/>
          <a:p>
            <a:r>
              <a:rPr lang="en-ZA" dirty="0"/>
              <a:t>/</a:t>
            </a:r>
          </a:p>
        </p:txBody>
      </p:sp>
      <p:cxnSp>
        <p:nvCxnSpPr>
          <p:cNvPr id="34" name="Straight Arrow Connector 33">
            <a:extLst>
              <a:ext uri="{FF2B5EF4-FFF2-40B4-BE49-F238E27FC236}">
                <a16:creationId xmlns:a16="http://schemas.microsoft.com/office/drawing/2014/main" id="{1691F064-91BD-41FC-A862-EA4D72862A97}"/>
              </a:ext>
            </a:extLst>
          </p:cNvPr>
          <p:cNvCxnSpPr/>
          <p:nvPr/>
        </p:nvCxnSpPr>
        <p:spPr>
          <a:xfrm>
            <a:off x="5368243" y="2475003"/>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117F4652-1253-446B-8AFA-C4959CF41BA9}"/>
              </a:ext>
            </a:extLst>
          </p:cNvPr>
          <p:cNvSpPr/>
          <p:nvPr/>
        </p:nvSpPr>
        <p:spPr>
          <a:xfrm>
            <a:off x="6370778" y="2270127"/>
            <a:ext cx="1582387" cy="369332"/>
          </a:xfrm>
          <a:prstGeom prst="rect">
            <a:avLst/>
          </a:prstGeom>
        </p:spPr>
        <p:txBody>
          <a:bodyPr wrap="square">
            <a:spAutoFit/>
          </a:bodyPr>
          <a:lstStyle/>
          <a:p>
            <a:r>
              <a:rPr lang="en-ZA" dirty="0" err="1"/>
              <a:t>a_rdata</a:t>
            </a:r>
            <a:endParaRPr lang="en-ZA" dirty="0"/>
          </a:p>
        </p:txBody>
      </p:sp>
      <p:sp>
        <p:nvSpPr>
          <p:cNvPr id="36" name="Rectangle 35">
            <a:extLst>
              <a:ext uri="{FF2B5EF4-FFF2-40B4-BE49-F238E27FC236}">
                <a16:creationId xmlns:a16="http://schemas.microsoft.com/office/drawing/2014/main" id="{113D0D64-CB50-4C62-9993-0B05F5E9C383}"/>
              </a:ext>
            </a:extLst>
          </p:cNvPr>
          <p:cNvSpPr/>
          <p:nvPr/>
        </p:nvSpPr>
        <p:spPr>
          <a:xfrm>
            <a:off x="5667305" y="2299649"/>
            <a:ext cx="248786" cy="369332"/>
          </a:xfrm>
          <a:prstGeom prst="rect">
            <a:avLst/>
          </a:prstGeom>
        </p:spPr>
        <p:txBody>
          <a:bodyPr wrap="none">
            <a:spAutoFit/>
          </a:bodyPr>
          <a:lstStyle/>
          <a:p>
            <a:r>
              <a:rPr lang="en-ZA" dirty="0"/>
              <a:t>/</a:t>
            </a:r>
          </a:p>
        </p:txBody>
      </p:sp>
      <p:sp>
        <p:nvSpPr>
          <p:cNvPr id="7" name="Rectangle 6">
            <a:extLst>
              <a:ext uri="{FF2B5EF4-FFF2-40B4-BE49-F238E27FC236}">
                <a16:creationId xmlns:a16="http://schemas.microsoft.com/office/drawing/2014/main" id="{9A1DAEF5-F0B1-4D39-BDD1-034C699EAA52}"/>
              </a:ext>
            </a:extLst>
          </p:cNvPr>
          <p:cNvSpPr/>
          <p:nvPr/>
        </p:nvSpPr>
        <p:spPr>
          <a:xfrm>
            <a:off x="6077653" y="6376257"/>
            <a:ext cx="2838790" cy="276999"/>
          </a:xfrm>
          <a:prstGeom prst="rect">
            <a:avLst/>
          </a:prstGeom>
        </p:spPr>
        <p:txBody>
          <a:bodyPr wrap="none">
            <a:spAutoFit/>
          </a:bodyPr>
          <a:lstStyle/>
          <a:p>
            <a:r>
              <a:rPr lang="en-ZA" sz="1200" dirty="0">
                <a:hlinkClick r:id="rId2"/>
              </a:rPr>
              <a:t>https://www.edaplayground.com/x/64Vt</a:t>
            </a:r>
            <a:endParaRPr lang="en-ZA" sz="1200" dirty="0"/>
          </a:p>
        </p:txBody>
      </p:sp>
      <p:grpSp>
        <p:nvGrpSpPr>
          <p:cNvPr id="37" name="Group 36">
            <a:extLst>
              <a:ext uri="{FF2B5EF4-FFF2-40B4-BE49-F238E27FC236}">
                <a16:creationId xmlns:a16="http://schemas.microsoft.com/office/drawing/2014/main" id="{4D7DF3F5-6581-46C9-8362-CC7487DA3127}"/>
              </a:ext>
            </a:extLst>
          </p:cNvPr>
          <p:cNvGrpSpPr/>
          <p:nvPr/>
        </p:nvGrpSpPr>
        <p:grpSpPr>
          <a:xfrm>
            <a:off x="5377461" y="2651672"/>
            <a:ext cx="1985020" cy="369332"/>
            <a:chOff x="2082188" y="4181329"/>
            <a:chExt cx="1985020" cy="369332"/>
          </a:xfrm>
        </p:grpSpPr>
        <p:cxnSp>
          <p:nvCxnSpPr>
            <p:cNvPr id="48" name="Straight Arrow Connector 47">
              <a:extLst>
                <a:ext uri="{FF2B5EF4-FFF2-40B4-BE49-F238E27FC236}">
                  <a16:creationId xmlns:a16="http://schemas.microsoft.com/office/drawing/2014/main" id="{6C0C9EB9-36EF-496C-A7BF-4DCDBDBBA60E}"/>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0EFB7A37-2325-4281-81D4-F64E2E9AA6D0}"/>
                </a:ext>
              </a:extLst>
            </p:cNvPr>
            <p:cNvSpPr/>
            <p:nvPr/>
          </p:nvSpPr>
          <p:spPr>
            <a:xfrm>
              <a:off x="2629200" y="4181329"/>
              <a:ext cx="1438008" cy="369332"/>
            </a:xfrm>
            <a:prstGeom prst="rect">
              <a:avLst/>
            </a:prstGeom>
          </p:spPr>
          <p:txBody>
            <a:bodyPr wrap="square">
              <a:spAutoFit/>
            </a:bodyPr>
            <a:lstStyle/>
            <a:p>
              <a:pPr algn="r"/>
              <a:r>
                <a:rPr lang="en-ZA" dirty="0" err="1"/>
                <a:t>b_rdata</a:t>
              </a:r>
              <a:endParaRPr lang="en-ZA" dirty="0"/>
            </a:p>
          </p:txBody>
        </p:sp>
      </p:grpSp>
      <p:sp>
        <p:nvSpPr>
          <p:cNvPr id="50" name="Rectangle 49">
            <a:extLst>
              <a:ext uri="{FF2B5EF4-FFF2-40B4-BE49-F238E27FC236}">
                <a16:creationId xmlns:a16="http://schemas.microsoft.com/office/drawing/2014/main" id="{73095184-DD4A-4FAA-8BB9-C593F35DE42C}"/>
              </a:ext>
            </a:extLst>
          </p:cNvPr>
          <p:cNvSpPr/>
          <p:nvPr/>
        </p:nvSpPr>
        <p:spPr>
          <a:xfrm>
            <a:off x="5666469" y="2669675"/>
            <a:ext cx="248786" cy="369332"/>
          </a:xfrm>
          <a:prstGeom prst="rect">
            <a:avLst/>
          </a:prstGeom>
        </p:spPr>
        <p:txBody>
          <a:bodyPr wrap="none">
            <a:spAutoFit/>
          </a:bodyPr>
          <a:lstStyle/>
          <a:p>
            <a:r>
              <a:rPr lang="en-ZA" dirty="0"/>
              <a:t>/</a:t>
            </a:r>
          </a:p>
        </p:txBody>
      </p:sp>
      <p:grpSp>
        <p:nvGrpSpPr>
          <p:cNvPr id="51" name="Group 50">
            <a:extLst>
              <a:ext uri="{FF2B5EF4-FFF2-40B4-BE49-F238E27FC236}">
                <a16:creationId xmlns:a16="http://schemas.microsoft.com/office/drawing/2014/main" id="{2EA1625C-1931-4DB2-8055-A4C9F09B6DF1}"/>
              </a:ext>
            </a:extLst>
          </p:cNvPr>
          <p:cNvGrpSpPr/>
          <p:nvPr/>
        </p:nvGrpSpPr>
        <p:grpSpPr>
          <a:xfrm>
            <a:off x="356136" y="3397411"/>
            <a:ext cx="2506120" cy="369332"/>
            <a:chOff x="578603" y="4153890"/>
            <a:chExt cx="2506120" cy="369332"/>
          </a:xfrm>
        </p:grpSpPr>
        <p:cxnSp>
          <p:nvCxnSpPr>
            <p:cNvPr id="52" name="Straight Arrow Connector 51">
              <a:extLst>
                <a:ext uri="{FF2B5EF4-FFF2-40B4-BE49-F238E27FC236}">
                  <a16:creationId xmlns:a16="http://schemas.microsoft.com/office/drawing/2014/main" id="{AB894172-729B-4CDF-98DD-0160085DBC00}"/>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620FEA5E-6AE5-44E3-872D-423E3DF01E8C}"/>
                </a:ext>
              </a:extLst>
            </p:cNvPr>
            <p:cNvSpPr/>
            <p:nvPr/>
          </p:nvSpPr>
          <p:spPr>
            <a:xfrm>
              <a:off x="578603" y="4153890"/>
              <a:ext cx="1438008" cy="369332"/>
            </a:xfrm>
            <a:prstGeom prst="rect">
              <a:avLst/>
            </a:prstGeom>
          </p:spPr>
          <p:txBody>
            <a:bodyPr wrap="square">
              <a:spAutoFit/>
            </a:bodyPr>
            <a:lstStyle/>
            <a:p>
              <a:pPr algn="r"/>
              <a:r>
                <a:rPr lang="en-ZA" dirty="0" err="1"/>
                <a:t>b_addr</a:t>
              </a:r>
              <a:endParaRPr lang="en-ZA" dirty="0"/>
            </a:p>
          </p:txBody>
        </p:sp>
      </p:grpSp>
      <p:grpSp>
        <p:nvGrpSpPr>
          <p:cNvPr id="54" name="Group 53">
            <a:extLst>
              <a:ext uri="{FF2B5EF4-FFF2-40B4-BE49-F238E27FC236}">
                <a16:creationId xmlns:a16="http://schemas.microsoft.com/office/drawing/2014/main" id="{5D4006D2-709F-4D1B-87E6-EC0868DCCE55}"/>
              </a:ext>
            </a:extLst>
          </p:cNvPr>
          <p:cNvGrpSpPr/>
          <p:nvPr/>
        </p:nvGrpSpPr>
        <p:grpSpPr>
          <a:xfrm>
            <a:off x="211756" y="3131349"/>
            <a:ext cx="2650500" cy="369332"/>
            <a:chOff x="434223" y="4191990"/>
            <a:chExt cx="2650500" cy="369332"/>
          </a:xfrm>
        </p:grpSpPr>
        <p:cxnSp>
          <p:nvCxnSpPr>
            <p:cNvPr id="55" name="Straight Arrow Connector 54">
              <a:extLst>
                <a:ext uri="{FF2B5EF4-FFF2-40B4-BE49-F238E27FC236}">
                  <a16:creationId xmlns:a16="http://schemas.microsoft.com/office/drawing/2014/main" id="{4D836994-5E72-4395-8CC7-3769F6E2F7CB}"/>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787BEFD8-5AB5-4A57-A188-85AED87B4C6F}"/>
                </a:ext>
              </a:extLst>
            </p:cNvPr>
            <p:cNvSpPr/>
            <p:nvPr/>
          </p:nvSpPr>
          <p:spPr>
            <a:xfrm>
              <a:off x="434223" y="4191990"/>
              <a:ext cx="1582387" cy="369332"/>
            </a:xfrm>
            <a:prstGeom prst="rect">
              <a:avLst/>
            </a:prstGeom>
          </p:spPr>
          <p:txBody>
            <a:bodyPr wrap="square">
              <a:spAutoFit/>
            </a:bodyPr>
            <a:lstStyle/>
            <a:p>
              <a:pPr algn="r"/>
              <a:r>
                <a:rPr lang="en-ZA" dirty="0" err="1"/>
                <a:t>b_we</a:t>
              </a:r>
              <a:endParaRPr lang="en-ZA" dirty="0"/>
            </a:p>
          </p:txBody>
        </p:sp>
      </p:grpSp>
      <p:grpSp>
        <p:nvGrpSpPr>
          <p:cNvPr id="57" name="Group 56">
            <a:extLst>
              <a:ext uri="{FF2B5EF4-FFF2-40B4-BE49-F238E27FC236}">
                <a16:creationId xmlns:a16="http://schemas.microsoft.com/office/drawing/2014/main" id="{E24B5131-3888-4B65-9F4B-4AF48FBF100B}"/>
              </a:ext>
            </a:extLst>
          </p:cNvPr>
          <p:cNvGrpSpPr/>
          <p:nvPr/>
        </p:nvGrpSpPr>
        <p:grpSpPr>
          <a:xfrm>
            <a:off x="356136" y="3668632"/>
            <a:ext cx="2506120" cy="369332"/>
            <a:chOff x="578603" y="4153890"/>
            <a:chExt cx="2506120" cy="369332"/>
          </a:xfrm>
        </p:grpSpPr>
        <p:cxnSp>
          <p:nvCxnSpPr>
            <p:cNvPr id="58" name="Straight Arrow Connector 57">
              <a:extLst>
                <a:ext uri="{FF2B5EF4-FFF2-40B4-BE49-F238E27FC236}">
                  <a16:creationId xmlns:a16="http://schemas.microsoft.com/office/drawing/2014/main" id="{AFE0AAF6-BCF1-4376-8A0E-C7525E53EE38}"/>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9" name="Rectangle 58">
              <a:extLst>
                <a:ext uri="{FF2B5EF4-FFF2-40B4-BE49-F238E27FC236}">
                  <a16:creationId xmlns:a16="http://schemas.microsoft.com/office/drawing/2014/main" id="{3D2936FA-5E8F-409B-9C4A-87FE6D660C60}"/>
                </a:ext>
              </a:extLst>
            </p:cNvPr>
            <p:cNvSpPr/>
            <p:nvPr/>
          </p:nvSpPr>
          <p:spPr>
            <a:xfrm>
              <a:off x="578603" y="4153890"/>
              <a:ext cx="1438008" cy="369332"/>
            </a:xfrm>
            <a:prstGeom prst="rect">
              <a:avLst/>
            </a:prstGeom>
          </p:spPr>
          <p:txBody>
            <a:bodyPr wrap="square">
              <a:spAutoFit/>
            </a:bodyPr>
            <a:lstStyle/>
            <a:p>
              <a:pPr algn="r"/>
              <a:r>
                <a:rPr lang="en-ZA" dirty="0" err="1"/>
                <a:t>b_wdata</a:t>
              </a:r>
              <a:endParaRPr lang="en-ZA" dirty="0"/>
            </a:p>
          </p:txBody>
        </p:sp>
      </p:grpSp>
      <p:sp>
        <p:nvSpPr>
          <p:cNvPr id="60" name="Rectangle 59">
            <a:extLst>
              <a:ext uri="{FF2B5EF4-FFF2-40B4-BE49-F238E27FC236}">
                <a16:creationId xmlns:a16="http://schemas.microsoft.com/office/drawing/2014/main" id="{7EB1C44B-0A03-4505-BFC6-27E2522E1B26}"/>
              </a:ext>
            </a:extLst>
          </p:cNvPr>
          <p:cNvSpPr/>
          <p:nvPr/>
        </p:nvSpPr>
        <p:spPr>
          <a:xfrm>
            <a:off x="2190015" y="3481072"/>
            <a:ext cx="248786" cy="369332"/>
          </a:xfrm>
          <a:prstGeom prst="rect">
            <a:avLst/>
          </a:prstGeom>
        </p:spPr>
        <p:txBody>
          <a:bodyPr wrap="none">
            <a:spAutoFit/>
          </a:bodyPr>
          <a:lstStyle/>
          <a:p>
            <a:r>
              <a:rPr lang="en-ZA" dirty="0"/>
              <a:t>/</a:t>
            </a:r>
          </a:p>
        </p:txBody>
      </p:sp>
      <p:sp>
        <p:nvSpPr>
          <p:cNvPr id="61" name="Rectangle 60">
            <a:extLst>
              <a:ext uri="{FF2B5EF4-FFF2-40B4-BE49-F238E27FC236}">
                <a16:creationId xmlns:a16="http://schemas.microsoft.com/office/drawing/2014/main" id="{10151F04-E47F-4493-9496-B54BCC3E14C7}"/>
              </a:ext>
            </a:extLst>
          </p:cNvPr>
          <p:cNvSpPr/>
          <p:nvPr/>
        </p:nvSpPr>
        <p:spPr>
          <a:xfrm>
            <a:off x="2190015" y="3745352"/>
            <a:ext cx="248786" cy="369332"/>
          </a:xfrm>
          <a:prstGeom prst="rect">
            <a:avLst/>
          </a:prstGeom>
        </p:spPr>
        <p:txBody>
          <a:bodyPr wrap="none">
            <a:spAutoFit/>
          </a:bodyPr>
          <a:lstStyle/>
          <a:p>
            <a:r>
              <a:rPr lang="en-ZA" dirty="0"/>
              <a:t>/</a:t>
            </a:r>
          </a:p>
        </p:txBody>
      </p:sp>
      <p:sp>
        <p:nvSpPr>
          <p:cNvPr id="8" name="Rectangle 7">
            <a:extLst>
              <a:ext uri="{FF2B5EF4-FFF2-40B4-BE49-F238E27FC236}">
                <a16:creationId xmlns:a16="http://schemas.microsoft.com/office/drawing/2014/main" id="{E3A89024-A39F-4AC1-A0C8-A306700CE02A}"/>
              </a:ext>
            </a:extLst>
          </p:cNvPr>
          <p:cNvSpPr/>
          <p:nvPr/>
        </p:nvSpPr>
        <p:spPr>
          <a:xfrm>
            <a:off x="5924473" y="5278635"/>
            <a:ext cx="3025427" cy="1077218"/>
          </a:xfrm>
          <a:prstGeom prst="rect">
            <a:avLst/>
          </a:prstGeom>
        </p:spPr>
        <p:txBody>
          <a:bodyPr wrap="square">
            <a:spAutoFit/>
          </a:bodyPr>
          <a:lstStyle/>
          <a:p>
            <a:r>
              <a:rPr lang="en-ZA" sz="1600" dirty="0">
                <a:solidFill>
                  <a:schemeClr val="accent5">
                    <a:lumMod val="50000"/>
                  </a:schemeClr>
                </a:solidFill>
              </a:rPr>
              <a:t>The code for this is fairly easy to construct using the previous examples. See below link to access the code.</a:t>
            </a:r>
          </a:p>
        </p:txBody>
      </p:sp>
    </p:spTree>
    <p:extLst>
      <p:ext uri="{BB962C8B-B14F-4D97-AF65-F5344CB8AC3E}">
        <p14:creationId xmlns:p14="http://schemas.microsoft.com/office/powerpoint/2010/main" val="1196280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B7E74-C558-47A3-BB49-96367EA6C93E}"/>
              </a:ext>
            </a:extLst>
          </p:cNvPr>
          <p:cNvSpPr>
            <a:spLocks noGrp="1"/>
          </p:cNvSpPr>
          <p:nvPr>
            <p:ph type="title"/>
          </p:nvPr>
        </p:nvSpPr>
        <p:spPr>
          <a:xfrm>
            <a:off x="452888" y="590037"/>
            <a:ext cx="8081511" cy="692210"/>
          </a:xfrm>
        </p:spPr>
        <p:txBody>
          <a:bodyPr>
            <a:normAutofit fontScale="90000"/>
          </a:bodyPr>
          <a:lstStyle/>
          <a:p>
            <a:r>
              <a:rPr lang="en-ZA" dirty="0"/>
              <a:t>Full Dual-port Memory Control Unit</a:t>
            </a:r>
            <a:br>
              <a:rPr lang="en-ZA" dirty="0"/>
            </a:br>
            <a:r>
              <a:rPr lang="en-ZA" sz="3100" dirty="0"/>
              <a:t> with bidirectional channels</a:t>
            </a:r>
            <a:endParaRPr lang="en-ZA" dirty="0"/>
          </a:p>
        </p:txBody>
      </p:sp>
      <p:sp>
        <p:nvSpPr>
          <p:cNvPr id="4" name="Rectangle 3">
            <a:extLst>
              <a:ext uri="{FF2B5EF4-FFF2-40B4-BE49-F238E27FC236}">
                <a16:creationId xmlns:a16="http://schemas.microsoft.com/office/drawing/2014/main" id="{2CA6E2D5-429C-493B-ACEE-43C10266891F}"/>
              </a:ext>
            </a:extLst>
          </p:cNvPr>
          <p:cNvSpPr/>
          <p:nvPr/>
        </p:nvSpPr>
        <p:spPr>
          <a:xfrm>
            <a:off x="2862256" y="2045731"/>
            <a:ext cx="2505987" cy="240458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6" name="Group 5">
            <a:extLst>
              <a:ext uri="{FF2B5EF4-FFF2-40B4-BE49-F238E27FC236}">
                <a16:creationId xmlns:a16="http://schemas.microsoft.com/office/drawing/2014/main" id="{5DC57D09-1EBD-4399-BEA6-A6DDA15C97B2}"/>
              </a:ext>
            </a:extLst>
          </p:cNvPr>
          <p:cNvGrpSpPr/>
          <p:nvPr/>
        </p:nvGrpSpPr>
        <p:grpSpPr>
          <a:xfrm>
            <a:off x="791608" y="1916059"/>
            <a:ext cx="2070648" cy="369332"/>
            <a:chOff x="1014075" y="4153890"/>
            <a:chExt cx="2070648" cy="369332"/>
          </a:xfrm>
        </p:grpSpPr>
        <p:cxnSp>
          <p:nvCxnSpPr>
            <p:cNvPr id="10" name="Straight Arrow Connector 9">
              <a:extLst>
                <a:ext uri="{FF2B5EF4-FFF2-40B4-BE49-F238E27FC236}">
                  <a16:creationId xmlns:a16="http://schemas.microsoft.com/office/drawing/2014/main" id="{47E37593-FD14-4213-A0F2-B7E08BCDD7E0}"/>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170B8F4F-4981-4AB8-A562-2EEF9EE89951}"/>
                </a:ext>
              </a:extLst>
            </p:cNvPr>
            <p:cNvSpPr/>
            <p:nvPr/>
          </p:nvSpPr>
          <p:spPr>
            <a:xfrm>
              <a:off x="1014075" y="4153890"/>
              <a:ext cx="1002535" cy="369332"/>
            </a:xfrm>
            <a:prstGeom prst="rect">
              <a:avLst/>
            </a:prstGeom>
          </p:spPr>
          <p:txBody>
            <a:bodyPr wrap="square">
              <a:spAutoFit/>
            </a:bodyPr>
            <a:lstStyle/>
            <a:p>
              <a:pPr algn="r"/>
              <a:r>
                <a:rPr lang="en-ZA" dirty="0" err="1"/>
                <a:t>clk</a:t>
              </a:r>
              <a:endParaRPr lang="en-ZA" dirty="0"/>
            </a:p>
          </p:txBody>
        </p:sp>
      </p:grpSp>
      <p:sp>
        <p:nvSpPr>
          <p:cNvPr id="18" name="Rectangle 17">
            <a:extLst>
              <a:ext uri="{FF2B5EF4-FFF2-40B4-BE49-F238E27FC236}">
                <a16:creationId xmlns:a16="http://schemas.microsoft.com/office/drawing/2014/main" id="{BD67B490-C217-48D0-94FF-C0D281F7EA27}"/>
              </a:ext>
            </a:extLst>
          </p:cNvPr>
          <p:cNvSpPr/>
          <p:nvPr/>
        </p:nvSpPr>
        <p:spPr>
          <a:xfrm>
            <a:off x="3402345" y="2817648"/>
            <a:ext cx="1441420" cy="923330"/>
          </a:xfrm>
          <a:prstGeom prst="rect">
            <a:avLst/>
          </a:prstGeom>
        </p:spPr>
        <p:txBody>
          <a:bodyPr wrap="none">
            <a:spAutoFit/>
          </a:bodyPr>
          <a:lstStyle/>
          <a:p>
            <a:pPr algn="ctr"/>
            <a:r>
              <a:rPr lang="en-ZA" dirty="0"/>
              <a:t>Bidirectional</a:t>
            </a:r>
          </a:p>
          <a:p>
            <a:pPr algn="ctr"/>
            <a:r>
              <a:rPr lang="en-ZA" dirty="0"/>
              <a:t>Dual-port</a:t>
            </a:r>
          </a:p>
          <a:p>
            <a:pPr algn="ctr"/>
            <a:r>
              <a:rPr lang="en-ZA" dirty="0"/>
              <a:t>Memory</a:t>
            </a:r>
          </a:p>
        </p:txBody>
      </p:sp>
      <p:sp>
        <p:nvSpPr>
          <p:cNvPr id="19" name="Rectangle 18">
            <a:extLst>
              <a:ext uri="{FF2B5EF4-FFF2-40B4-BE49-F238E27FC236}">
                <a16:creationId xmlns:a16="http://schemas.microsoft.com/office/drawing/2014/main" id="{84F85440-9234-4E74-87A5-6DA4B7EE1A0D}"/>
              </a:ext>
            </a:extLst>
          </p:cNvPr>
          <p:cNvSpPr/>
          <p:nvPr/>
        </p:nvSpPr>
        <p:spPr>
          <a:xfrm>
            <a:off x="523874" y="1347131"/>
            <a:ext cx="8010525" cy="584775"/>
          </a:xfrm>
          <a:prstGeom prst="rect">
            <a:avLst/>
          </a:prstGeom>
        </p:spPr>
        <p:txBody>
          <a:bodyPr wrap="square">
            <a:spAutoFit/>
          </a:bodyPr>
          <a:lstStyle/>
          <a:p>
            <a:r>
              <a:rPr lang="en-ZA" sz="1600" dirty="0"/>
              <a:t>This is basically like the dual port memory, but it has a write enable for both data ports, and separate </a:t>
            </a:r>
            <a:r>
              <a:rPr lang="en-ZA" sz="1600" dirty="0" err="1"/>
              <a:t>datain</a:t>
            </a:r>
            <a:r>
              <a:rPr lang="en-ZA" sz="1600" dirty="0"/>
              <a:t> and </a:t>
            </a:r>
            <a:r>
              <a:rPr lang="en-ZA" sz="1600" dirty="0" err="1"/>
              <a:t>dataout</a:t>
            </a:r>
            <a:r>
              <a:rPr lang="en-ZA" sz="1600" dirty="0"/>
              <a:t> ports so that a dual read or write can be done.</a:t>
            </a:r>
          </a:p>
        </p:txBody>
      </p:sp>
      <p:sp>
        <p:nvSpPr>
          <p:cNvPr id="20" name="Rectangle 19">
            <a:extLst>
              <a:ext uri="{FF2B5EF4-FFF2-40B4-BE49-F238E27FC236}">
                <a16:creationId xmlns:a16="http://schemas.microsoft.com/office/drawing/2014/main" id="{E764A3C2-5B29-4D8A-AA26-1592119CE77F}"/>
              </a:ext>
            </a:extLst>
          </p:cNvPr>
          <p:cNvSpPr/>
          <p:nvPr/>
        </p:nvSpPr>
        <p:spPr>
          <a:xfrm>
            <a:off x="488874" y="4582277"/>
            <a:ext cx="7721676" cy="1754326"/>
          </a:xfrm>
          <a:prstGeom prst="rect">
            <a:avLst/>
          </a:prstGeom>
        </p:spPr>
        <p:txBody>
          <a:bodyPr wrap="square">
            <a:spAutoFit/>
          </a:bodyPr>
          <a:lstStyle/>
          <a:p>
            <a:r>
              <a:rPr lang="en-ZA" i="1" dirty="0"/>
              <a:t>Explanation of ports:</a:t>
            </a:r>
          </a:p>
          <a:p>
            <a:r>
              <a:rPr lang="en-ZA" dirty="0" err="1"/>
              <a:t>clk</a:t>
            </a:r>
            <a:r>
              <a:rPr lang="en-ZA" dirty="0"/>
              <a:t>   : clock input</a:t>
            </a:r>
          </a:p>
          <a:p>
            <a:r>
              <a:rPr lang="en-ZA" dirty="0" err="1"/>
              <a:t>a_we</a:t>
            </a:r>
            <a:r>
              <a:rPr lang="en-ZA" dirty="0"/>
              <a:t>, </a:t>
            </a:r>
            <a:r>
              <a:rPr lang="en-ZA" dirty="0" err="1"/>
              <a:t>b_we</a:t>
            </a:r>
            <a:r>
              <a:rPr lang="en-ZA" dirty="0"/>
              <a:t>: write enable/read enable for </a:t>
            </a:r>
            <a:r>
              <a:rPr lang="en-ZA" dirty="0" err="1"/>
              <a:t>a,b</a:t>
            </a:r>
            <a:endParaRPr lang="en-ZA" dirty="0"/>
          </a:p>
          <a:p>
            <a:r>
              <a:rPr lang="en-ZA" dirty="0" err="1"/>
              <a:t>a_addr</a:t>
            </a:r>
            <a:r>
              <a:rPr lang="en-ZA" dirty="0"/>
              <a:t>, </a:t>
            </a:r>
            <a:r>
              <a:rPr lang="en-ZA" dirty="0" err="1"/>
              <a:t>b_addr</a:t>
            </a:r>
            <a:r>
              <a:rPr lang="en-ZA" dirty="0"/>
              <a:t> : address for channel a and b</a:t>
            </a:r>
          </a:p>
          <a:p>
            <a:r>
              <a:rPr lang="en-ZA" dirty="0" err="1"/>
              <a:t>a_data</a:t>
            </a:r>
            <a:r>
              <a:rPr lang="en-ZA" dirty="0"/>
              <a:t>, </a:t>
            </a:r>
            <a:r>
              <a:rPr lang="en-ZA" dirty="0" err="1"/>
              <a:t>b_data</a:t>
            </a:r>
            <a:r>
              <a:rPr lang="en-ZA" dirty="0"/>
              <a:t> : data to write/read for </a:t>
            </a:r>
            <a:r>
              <a:rPr lang="en-ZA" dirty="0" err="1"/>
              <a:t>a,b</a:t>
            </a:r>
            <a:endParaRPr lang="en-ZA" dirty="0"/>
          </a:p>
          <a:p>
            <a:r>
              <a:rPr lang="en-ZA" dirty="0"/>
              <a:t>cs    : chip select  (i.e. chip ignores inputs if cs=0)</a:t>
            </a:r>
          </a:p>
        </p:txBody>
      </p:sp>
      <p:grpSp>
        <p:nvGrpSpPr>
          <p:cNvPr id="21" name="Group 20">
            <a:extLst>
              <a:ext uri="{FF2B5EF4-FFF2-40B4-BE49-F238E27FC236}">
                <a16:creationId xmlns:a16="http://schemas.microsoft.com/office/drawing/2014/main" id="{102BB582-F1F6-46FB-8853-20EAE16F844A}"/>
              </a:ext>
            </a:extLst>
          </p:cNvPr>
          <p:cNvGrpSpPr/>
          <p:nvPr/>
        </p:nvGrpSpPr>
        <p:grpSpPr>
          <a:xfrm>
            <a:off x="356136" y="2484997"/>
            <a:ext cx="2506120" cy="369332"/>
            <a:chOff x="578603" y="4153890"/>
            <a:chExt cx="2506120" cy="369332"/>
          </a:xfrm>
        </p:grpSpPr>
        <p:cxnSp>
          <p:nvCxnSpPr>
            <p:cNvPr id="22" name="Straight Arrow Connector 21">
              <a:extLst>
                <a:ext uri="{FF2B5EF4-FFF2-40B4-BE49-F238E27FC236}">
                  <a16:creationId xmlns:a16="http://schemas.microsoft.com/office/drawing/2014/main" id="{977B6D6A-D742-44F2-83BE-FECF310AFA18}"/>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0E0C1DA2-AA37-4C73-B467-08D71C44C84C}"/>
                </a:ext>
              </a:extLst>
            </p:cNvPr>
            <p:cNvSpPr/>
            <p:nvPr/>
          </p:nvSpPr>
          <p:spPr>
            <a:xfrm>
              <a:off x="578603" y="4153890"/>
              <a:ext cx="1438008" cy="369332"/>
            </a:xfrm>
            <a:prstGeom prst="rect">
              <a:avLst/>
            </a:prstGeom>
          </p:spPr>
          <p:txBody>
            <a:bodyPr wrap="square">
              <a:spAutoFit/>
            </a:bodyPr>
            <a:lstStyle/>
            <a:p>
              <a:pPr algn="r"/>
              <a:r>
                <a:rPr lang="en-ZA" dirty="0" err="1"/>
                <a:t>a_addr</a:t>
              </a:r>
              <a:endParaRPr lang="en-ZA" dirty="0"/>
            </a:p>
          </p:txBody>
        </p:sp>
      </p:grpSp>
      <p:grpSp>
        <p:nvGrpSpPr>
          <p:cNvPr id="24" name="Group 23">
            <a:extLst>
              <a:ext uri="{FF2B5EF4-FFF2-40B4-BE49-F238E27FC236}">
                <a16:creationId xmlns:a16="http://schemas.microsoft.com/office/drawing/2014/main" id="{B7E5CD3F-898D-46A7-B8E5-A5C8BC2808C6}"/>
              </a:ext>
            </a:extLst>
          </p:cNvPr>
          <p:cNvGrpSpPr/>
          <p:nvPr/>
        </p:nvGrpSpPr>
        <p:grpSpPr>
          <a:xfrm>
            <a:off x="211756" y="2209310"/>
            <a:ext cx="2650500" cy="369332"/>
            <a:chOff x="434223" y="4191990"/>
            <a:chExt cx="2650500" cy="369332"/>
          </a:xfrm>
        </p:grpSpPr>
        <p:cxnSp>
          <p:nvCxnSpPr>
            <p:cNvPr id="25" name="Straight Arrow Connector 24">
              <a:extLst>
                <a:ext uri="{FF2B5EF4-FFF2-40B4-BE49-F238E27FC236}">
                  <a16:creationId xmlns:a16="http://schemas.microsoft.com/office/drawing/2014/main" id="{A53E05E3-E020-48AC-956C-A38783CE346B}"/>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F2DB7D13-0E97-4004-A5BC-AF0352EEA45E}"/>
                </a:ext>
              </a:extLst>
            </p:cNvPr>
            <p:cNvSpPr/>
            <p:nvPr/>
          </p:nvSpPr>
          <p:spPr>
            <a:xfrm>
              <a:off x="434223" y="4191990"/>
              <a:ext cx="1582387" cy="369332"/>
            </a:xfrm>
            <a:prstGeom prst="rect">
              <a:avLst/>
            </a:prstGeom>
          </p:spPr>
          <p:txBody>
            <a:bodyPr wrap="square">
              <a:spAutoFit/>
            </a:bodyPr>
            <a:lstStyle/>
            <a:p>
              <a:pPr algn="r"/>
              <a:r>
                <a:rPr lang="en-ZA" dirty="0" err="1"/>
                <a:t>a_we</a:t>
              </a:r>
              <a:endParaRPr lang="en-ZA" dirty="0"/>
            </a:p>
          </p:txBody>
        </p:sp>
      </p:grpSp>
      <p:grpSp>
        <p:nvGrpSpPr>
          <p:cNvPr id="29" name="Group 28">
            <a:extLst>
              <a:ext uri="{FF2B5EF4-FFF2-40B4-BE49-F238E27FC236}">
                <a16:creationId xmlns:a16="http://schemas.microsoft.com/office/drawing/2014/main" id="{8F8CE566-5721-4680-821E-FC1F4DC02968}"/>
              </a:ext>
            </a:extLst>
          </p:cNvPr>
          <p:cNvGrpSpPr/>
          <p:nvPr/>
        </p:nvGrpSpPr>
        <p:grpSpPr>
          <a:xfrm>
            <a:off x="791608" y="4102567"/>
            <a:ext cx="2070648" cy="369332"/>
            <a:chOff x="1014075" y="4191990"/>
            <a:chExt cx="2070648" cy="369332"/>
          </a:xfrm>
        </p:grpSpPr>
        <p:cxnSp>
          <p:nvCxnSpPr>
            <p:cNvPr id="30" name="Straight Arrow Connector 29">
              <a:extLst>
                <a:ext uri="{FF2B5EF4-FFF2-40B4-BE49-F238E27FC236}">
                  <a16:creationId xmlns:a16="http://schemas.microsoft.com/office/drawing/2014/main" id="{236C99C5-5894-4BD3-A9C6-3577B7039A7D}"/>
                </a:ext>
              </a:extLst>
            </p:cNvPr>
            <p:cNvCxnSpPr/>
            <p:nvPr/>
          </p:nvCxnSpPr>
          <p:spPr>
            <a:xfrm>
              <a:off x="2082188" y="4407281"/>
              <a:ext cx="1002535" cy="0"/>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D011AD7E-C653-4838-82D1-33DDD975F1D1}"/>
                </a:ext>
              </a:extLst>
            </p:cNvPr>
            <p:cNvSpPr/>
            <p:nvPr/>
          </p:nvSpPr>
          <p:spPr>
            <a:xfrm>
              <a:off x="1014075" y="4191990"/>
              <a:ext cx="1002535" cy="369332"/>
            </a:xfrm>
            <a:prstGeom prst="rect">
              <a:avLst/>
            </a:prstGeom>
          </p:spPr>
          <p:txBody>
            <a:bodyPr wrap="square">
              <a:spAutoFit/>
            </a:bodyPr>
            <a:lstStyle/>
            <a:p>
              <a:pPr algn="r"/>
              <a:r>
                <a:rPr lang="en-ZA" dirty="0">
                  <a:solidFill>
                    <a:srgbClr val="00B050"/>
                  </a:solidFill>
                </a:rPr>
                <a:t>cs</a:t>
              </a:r>
            </a:p>
          </p:txBody>
        </p:sp>
      </p:grpSp>
      <p:sp>
        <p:nvSpPr>
          <p:cNvPr id="38" name="Rectangle 37">
            <a:extLst>
              <a:ext uri="{FF2B5EF4-FFF2-40B4-BE49-F238E27FC236}">
                <a16:creationId xmlns:a16="http://schemas.microsoft.com/office/drawing/2014/main" id="{8512B747-1978-47EE-BC71-C52862C3C991}"/>
              </a:ext>
            </a:extLst>
          </p:cNvPr>
          <p:cNvSpPr/>
          <p:nvPr/>
        </p:nvSpPr>
        <p:spPr>
          <a:xfrm>
            <a:off x="5743188" y="3692224"/>
            <a:ext cx="2911938" cy="830997"/>
          </a:xfrm>
          <a:prstGeom prst="rect">
            <a:avLst/>
          </a:prstGeom>
        </p:spPr>
        <p:txBody>
          <a:bodyPr wrap="square">
            <a:spAutoFit/>
          </a:bodyPr>
          <a:lstStyle/>
          <a:p>
            <a:r>
              <a:rPr lang="en-ZA" sz="1200" dirty="0"/>
              <a:t>Note:</a:t>
            </a:r>
          </a:p>
          <a:p>
            <a:pPr marL="171450" indent="-171450">
              <a:buFont typeface="Arial" panose="020B0604020202020204" pitchFamily="34" charset="0"/>
              <a:buChar char="•"/>
            </a:pPr>
            <a:r>
              <a:rPr lang="en-ZA" sz="1200" dirty="0"/>
              <a:t>This module supports reading or writing to either memory channel a or b at the same time</a:t>
            </a:r>
          </a:p>
        </p:txBody>
      </p:sp>
      <p:grpSp>
        <p:nvGrpSpPr>
          <p:cNvPr id="27" name="Group 26">
            <a:extLst>
              <a:ext uri="{FF2B5EF4-FFF2-40B4-BE49-F238E27FC236}">
                <a16:creationId xmlns:a16="http://schemas.microsoft.com/office/drawing/2014/main" id="{F5F40138-1B95-4D76-BA2D-7E49F4CE9A75}"/>
              </a:ext>
            </a:extLst>
          </p:cNvPr>
          <p:cNvGrpSpPr/>
          <p:nvPr/>
        </p:nvGrpSpPr>
        <p:grpSpPr>
          <a:xfrm>
            <a:off x="356136" y="2756218"/>
            <a:ext cx="2506120" cy="369332"/>
            <a:chOff x="578603" y="4153890"/>
            <a:chExt cx="2506120" cy="369332"/>
          </a:xfrm>
        </p:grpSpPr>
        <p:cxnSp>
          <p:nvCxnSpPr>
            <p:cNvPr id="28" name="Straight Arrow Connector 27">
              <a:extLst>
                <a:ext uri="{FF2B5EF4-FFF2-40B4-BE49-F238E27FC236}">
                  <a16:creationId xmlns:a16="http://schemas.microsoft.com/office/drawing/2014/main" id="{BCBE44AF-C781-493A-A5D8-F23C55C15822}"/>
                </a:ext>
              </a:extLst>
            </p:cNvPr>
            <p:cNvCxnSpPr/>
            <p:nvPr/>
          </p:nvCxnSpPr>
          <p:spPr>
            <a:xfrm>
              <a:off x="2082188" y="4407281"/>
              <a:ext cx="1002535" cy="0"/>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D0A9711D-2268-487C-B8B9-8363D26F2C5D}"/>
                </a:ext>
              </a:extLst>
            </p:cNvPr>
            <p:cNvSpPr/>
            <p:nvPr/>
          </p:nvSpPr>
          <p:spPr>
            <a:xfrm>
              <a:off x="578603" y="4153890"/>
              <a:ext cx="1438008" cy="369332"/>
            </a:xfrm>
            <a:prstGeom prst="rect">
              <a:avLst/>
            </a:prstGeom>
          </p:spPr>
          <p:txBody>
            <a:bodyPr wrap="square">
              <a:spAutoFit/>
            </a:bodyPr>
            <a:lstStyle/>
            <a:p>
              <a:pPr algn="r"/>
              <a:r>
                <a:rPr lang="en-ZA" dirty="0" err="1"/>
                <a:t>a_data</a:t>
              </a:r>
              <a:endParaRPr lang="en-ZA" dirty="0"/>
            </a:p>
          </p:txBody>
        </p:sp>
      </p:grpSp>
      <p:sp>
        <p:nvSpPr>
          <p:cNvPr id="5" name="Rectangle 4">
            <a:extLst>
              <a:ext uri="{FF2B5EF4-FFF2-40B4-BE49-F238E27FC236}">
                <a16:creationId xmlns:a16="http://schemas.microsoft.com/office/drawing/2014/main" id="{AA13A059-4CA4-4D52-B4A1-2C4DB2DF64E2}"/>
              </a:ext>
            </a:extLst>
          </p:cNvPr>
          <p:cNvSpPr/>
          <p:nvPr/>
        </p:nvSpPr>
        <p:spPr>
          <a:xfrm>
            <a:off x="2190015" y="2568658"/>
            <a:ext cx="248786" cy="369332"/>
          </a:xfrm>
          <a:prstGeom prst="rect">
            <a:avLst/>
          </a:prstGeom>
        </p:spPr>
        <p:txBody>
          <a:bodyPr wrap="none">
            <a:spAutoFit/>
          </a:bodyPr>
          <a:lstStyle/>
          <a:p>
            <a:r>
              <a:rPr lang="en-ZA" dirty="0"/>
              <a:t>/</a:t>
            </a:r>
          </a:p>
        </p:txBody>
      </p:sp>
      <p:sp>
        <p:nvSpPr>
          <p:cNvPr id="40" name="Rectangle 39">
            <a:extLst>
              <a:ext uri="{FF2B5EF4-FFF2-40B4-BE49-F238E27FC236}">
                <a16:creationId xmlns:a16="http://schemas.microsoft.com/office/drawing/2014/main" id="{612403EE-1364-4536-B8A7-F986866E3BDF}"/>
              </a:ext>
            </a:extLst>
          </p:cNvPr>
          <p:cNvSpPr/>
          <p:nvPr/>
        </p:nvSpPr>
        <p:spPr>
          <a:xfrm>
            <a:off x="2190015" y="2832938"/>
            <a:ext cx="248786" cy="369332"/>
          </a:xfrm>
          <a:prstGeom prst="rect">
            <a:avLst/>
          </a:prstGeom>
        </p:spPr>
        <p:txBody>
          <a:bodyPr wrap="none">
            <a:spAutoFit/>
          </a:bodyPr>
          <a:lstStyle/>
          <a:p>
            <a:r>
              <a:rPr lang="en-ZA" dirty="0"/>
              <a:t>/</a:t>
            </a:r>
          </a:p>
        </p:txBody>
      </p:sp>
      <p:grpSp>
        <p:nvGrpSpPr>
          <p:cNvPr id="51" name="Group 50">
            <a:extLst>
              <a:ext uri="{FF2B5EF4-FFF2-40B4-BE49-F238E27FC236}">
                <a16:creationId xmlns:a16="http://schemas.microsoft.com/office/drawing/2014/main" id="{2EA1625C-1931-4DB2-8055-A4C9F09B6DF1}"/>
              </a:ext>
            </a:extLst>
          </p:cNvPr>
          <p:cNvGrpSpPr/>
          <p:nvPr/>
        </p:nvGrpSpPr>
        <p:grpSpPr>
          <a:xfrm>
            <a:off x="356136" y="3397411"/>
            <a:ext cx="2506120" cy="369332"/>
            <a:chOff x="578603" y="4153890"/>
            <a:chExt cx="2506120" cy="369332"/>
          </a:xfrm>
        </p:grpSpPr>
        <p:cxnSp>
          <p:nvCxnSpPr>
            <p:cNvPr id="52" name="Straight Arrow Connector 51">
              <a:extLst>
                <a:ext uri="{FF2B5EF4-FFF2-40B4-BE49-F238E27FC236}">
                  <a16:creationId xmlns:a16="http://schemas.microsoft.com/office/drawing/2014/main" id="{AB894172-729B-4CDF-98DD-0160085DBC00}"/>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620FEA5E-6AE5-44E3-872D-423E3DF01E8C}"/>
                </a:ext>
              </a:extLst>
            </p:cNvPr>
            <p:cNvSpPr/>
            <p:nvPr/>
          </p:nvSpPr>
          <p:spPr>
            <a:xfrm>
              <a:off x="578603" y="4153890"/>
              <a:ext cx="1438008" cy="369332"/>
            </a:xfrm>
            <a:prstGeom prst="rect">
              <a:avLst/>
            </a:prstGeom>
          </p:spPr>
          <p:txBody>
            <a:bodyPr wrap="square">
              <a:spAutoFit/>
            </a:bodyPr>
            <a:lstStyle/>
            <a:p>
              <a:pPr algn="r"/>
              <a:r>
                <a:rPr lang="en-ZA" dirty="0" err="1"/>
                <a:t>b_addr</a:t>
              </a:r>
              <a:endParaRPr lang="en-ZA" dirty="0"/>
            </a:p>
          </p:txBody>
        </p:sp>
      </p:grpSp>
      <p:grpSp>
        <p:nvGrpSpPr>
          <p:cNvPr id="54" name="Group 53">
            <a:extLst>
              <a:ext uri="{FF2B5EF4-FFF2-40B4-BE49-F238E27FC236}">
                <a16:creationId xmlns:a16="http://schemas.microsoft.com/office/drawing/2014/main" id="{5D4006D2-709F-4D1B-87E6-EC0868DCCE55}"/>
              </a:ext>
            </a:extLst>
          </p:cNvPr>
          <p:cNvGrpSpPr/>
          <p:nvPr/>
        </p:nvGrpSpPr>
        <p:grpSpPr>
          <a:xfrm>
            <a:off x="211756" y="3131349"/>
            <a:ext cx="2650500" cy="369332"/>
            <a:chOff x="434223" y="4191990"/>
            <a:chExt cx="2650500" cy="369332"/>
          </a:xfrm>
        </p:grpSpPr>
        <p:cxnSp>
          <p:nvCxnSpPr>
            <p:cNvPr id="55" name="Straight Arrow Connector 54">
              <a:extLst>
                <a:ext uri="{FF2B5EF4-FFF2-40B4-BE49-F238E27FC236}">
                  <a16:creationId xmlns:a16="http://schemas.microsoft.com/office/drawing/2014/main" id="{4D836994-5E72-4395-8CC7-3769F6E2F7CB}"/>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787BEFD8-5AB5-4A57-A188-85AED87B4C6F}"/>
                </a:ext>
              </a:extLst>
            </p:cNvPr>
            <p:cNvSpPr/>
            <p:nvPr/>
          </p:nvSpPr>
          <p:spPr>
            <a:xfrm>
              <a:off x="434223" y="4191990"/>
              <a:ext cx="1582387" cy="369332"/>
            </a:xfrm>
            <a:prstGeom prst="rect">
              <a:avLst/>
            </a:prstGeom>
          </p:spPr>
          <p:txBody>
            <a:bodyPr wrap="square">
              <a:spAutoFit/>
            </a:bodyPr>
            <a:lstStyle/>
            <a:p>
              <a:pPr algn="r"/>
              <a:r>
                <a:rPr lang="en-ZA" dirty="0" err="1"/>
                <a:t>b_we</a:t>
              </a:r>
              <a:endParaRPr lang="en-ZA" dirty="0"/>
            </a:p>
          </p:txBody>
        </p:sp>
      </p:grpSp>
      <p:grpSp>
        <p:nvGrpSpPr>
          <p:cNvPr id="57" name="Group 56">
            <a:extLst>
              <a:ext uri="{FF2B5EF4-FFF2-40B4-BE49-F238E27FC236}">
                <a16:creationId xmlns:a16="http://schemas.microsoft.com/office/drawing/2014/main" id="{E24B5131-3888-4B65-9F4B-4AF48FBF100B}"/>
              </a:ext>
            </a:extLst>
          </p:cNvPr>
          <p:cNvGrpSpPr/>
          <p:nvPr/>
        </p:nvGrpSpPr>
        <p:grpSpPr>
          <a:xfrm>
            <a:off x="356136" y="3668632"/>
            <a:ext cx="2506120" cy="369332"/>
            <a:chOff x="578603" y="4153890"/>
            <a:chExt cx="2506120" cy="369332"/>
          </a:xfrm>
        </p:grpSpPr>
        <p:cxnSp>
          <p:nvCxnSpPr>
            <p:cNvPr id="58" name="Straight Arrow Connector 57">
              <a:extLst>
                <a:ext uri="{FF2B5EF4-FFF2-40B4-BE49-F238E27FC236}">
                  <a16:creationId xmlns:a16="http://schemas.microsoft.com/office/drawing/2014/main" id="{AFE0AAF6-BCF1-4376-8A0E-C7525E53EE38}"/>
                </a:ext>
              </a:extLst>
            </p:cNvPr>
            <p:cNvCxnSpPr/>
            <p:nvPr/>
          </p:nvCxnSpPr>
          <p:spPr>
            <a:xfrm>
              <a:off x="2082188" y="4407281"/>
              <a:ext cx="1002535" cy="0"/>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9" name="Rectangle 58">
              <a:extLst>
                <a:ext uri="{FF2B5EF4-FFF2-40B4-BE49-F238E27FC236}">
                  <a16:creationId xmlns:a16="http://schemas.microsoft.com/office/drawing/2014/main" id="{3D2936FA-5E8F-409B-9C4A-87FE6D660C60}"/>
                </a:ext>
              </a:extLst>
            </p:cNvPr>
            <p:cNvSpPr/>
            <p:nvPr/>
          </p:nvSpPr>
          <p:spPr>
            <a:xfrm>
              <a:off x="578603" y="4153890"/>
              <a:ext cx="1438008" cy="369332"/>
            </a:xfrm>
            <a:prstGeom prst="rect">
              <a:avLst/>
            </a:prstGeom>
          </p:spPr>
          <p:txBody>
            <a:bodyPr wrap="square">
              <a:spAutoFit/>
            </a:bodyPr>
            <a:lstStyle/>
            <a:p>
              <a:pPr algn="r"/>
              <a:r>
                <a:rPr lang="en-ZA" dirty="0" err="1"/>
                <a:t>b_data</a:t>
              </a:r>
              <a:endParaRPr lang="en-ZA" dirty="0"/>
            </a:p>
          </p:txBody>
        </p:sp>
      </p:grpSp>
      <p:sp>
        <p:nvSpPr>
          <p:cNvPr id="60" name="Rectangle 59">
            <a:extLst>
              <a:ext uri="{FF2B5EF4-FFF2-40B4-BE49-F238E27FC236}">
                <a16:creationId xmlns:a16="http://schemas.microsoft.com/office/drawing/2014/main" id="{7EB1C44B-0A03-4505-BFC6-27E2522E1B26}"/>
              </a:ext>
            </a:extLst>
          </p:cNvPr>
          <p:cNvSpPr/>
          <p:nvPr/>
        </p:nvSpPr>
        <p:spPr>
          <a:xfrm>
            <a:off x="2190015" y="3481072"/>
            <a:ext cx="248786" cy="369332"/>
          </a:xfrm>
          <a:prstGeom prst="rect">
            <a:avLst/>
          </a:prstGeom>
        </p:spPr>
        <p:txBody>
          <a:bodyPr wrap="none">
            <a:spAutoFit/>
          </a:bodyPr>
          <a:lstStyle/>
          <a:p>
            <a:r>
              <a:rPr lang="en-ZA" dirty="0"/>
              <a:t>/</a:t>
            </a:r>
          </a:p>
        </p:txBody>
      </p:sp>
      <p:sp>
        <p:nvSpPr>
          <p:cNvPr id="61" name="Rectangle 60">
            <a:extLst>
              <a:ext uri="{FF2B5EF4-FFF2-40B4-BE49-F238E27FC236}">
                <a16:creationId xmlns:a16="http://schemas.microsoft.com/office/drawing/2014/main" id="{10151F04-E47F-4493-9496-B54BCC3E14C7}"/>
              </a:ext>
            </a:extLst>
          </p:cNvPr>
          <p:cNvSpPr/>
          <p:nvPr/>
        </p:nvSpPr>
        <p:spPr>
          <a:xfrm>
            <a:off x="2190015" y="3745352"/>
            <a:ext cx="248786" cy="369332"/>
          </a:xfrm>
          <a:prstGeom prst="rect">
            <a:avLst/>
          </a:prstGeom>
        </p:spPr>
        <p:txBody>
          <a:bodyPr wrap="none">
            <a:spAutoFit/>
          </a:bodyPr>
          <a:lstStyle/>
          <a:p>
            <a:r>
              <a:rPr lang="en-ZA" dirty="0"/>
              <a:t>/</a:t>
            </a:r>
          </a:p>
        </p:txBody>
      </p:sp>
      <p:sp>
        <p:nvSpPr>
          <p:cNvPr id="8" name="Rectangle 7">
            <a:extLst>
              <a:ext uri="{FF2B5EF4-FFF2-40B4-BE49-F238E27FC236}">
                <a16:creationId xmlns:a16="http://schemas.microsoft.com/office/drawing/2014/main" id="{E3A89024-A39F-4AC1-A0C8-A306700CE02A}"/>
              </a:ext>
            </a:extLst>
          </p:cNvPr>
          <p:cNvSpPr/>
          <p:nvPr/>
        </p:nvSpPr>
        <p:spPr>
          <a:xfrm>
            <a:off x="5840457" y="5013164"/>
            <a:ext cx="3025427" cy="1323439"/>
          </a:xfrm>
          <a:prstGeom prst="rect">
            <a:avLst/>
          </a:prstGeom>
        </p:spPr>
        <p:txBody>
          <a:bodyPr wrap="square">
            <a:spAutoFit/>
          </a:bodyPr>
          <a:lstStyle/>
          <a:p>
            <a:r>
              <a:rPr lang="en-ZA" sz="1600" dirty="0">
                <a:solidFill>
                  <a:schemeClr val="accent5">
                    <a:lumMod val="50000"/>
                  </a:schemeClr>
                </a:solidFill>
              </a:rPr>
              <a:t>The code for this is fairly easy to construct using the earlier examples of single-port and half-duplex ram. A link to a completed example is below:</a:t>
            </a:r>
          </a:p>
        </p:txBody>
      </p:sp>
      <p:sp>
        <p:nvSpPr>
          <p:cNvPr id="3" name="Rectangle 2">
            <a:extLst>
              <a:ext uri="{FF2B5EF4-FFF2-40B4-BE49-F238E27FC236}">
                <a16:creationId xmlns:a16="http://schemas.microsoft.com/office/drawing/2014/main" id="{029A1B39-6958-420B-ABF8-8D0FEBC30FE5}"/>
              </a:ext>
            </a:extLst>
          </p:cNvPr>
          <p:cNvSpPr/>
          <p:nvPr/>
        </p:nvSpPr>
        <p:spPr>
          <a:xfrm>
            <a:off x="5601571" y="6336603"/>
            <a:ext cx="3258969" cy="307777"/>
          </a:xfrm>
          <a:prstGeom prst="rect">
            <a:avLst/>
          </a:prstGeom>
        </p:spPr>
        <p:txBody>
          <a:bodyPr wrap="none">
            <a:spAutoFit/>
          </a:bodyPr>
          <a:lstStyle/>
          <a:p>
            <a:r>
              <a:rPr lang="en-ZA" sz="1400" dirty="0">
                <a:hlinkClick r:id="rId2"/>
              </a:rPr>
              <a:t>https://www.edaplayground.com/x/5d3t</a:t>
            </a:r>
            <a:endParaRPr lang="en-ZA" sz="1400" dirty="0"/>
          </a:p>
        </p:txBody>
      </p:sp>
    </p:spTree>
    <p:extLst>
      <p:ext uri="{BB962C8B-B14F-4D97-AF65-F5344CB8AC3E}">
        <p14:creationId xmlns:p14="http://schemas.microsoft.com/office/powerpoint/2010/main" val="3633305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9DDE72C-D320-4A31-9B69-FC29ADE59508}"/>
              </a:ext>
            </a:extLst>
          </p:cNvPr>
          <p:cNvSpPr>
            <a:spLocks noGrp="1"/>
          </p:cNvSpPr>
          <p:nvPr>
            <p:ph type="title"/>
          </p:nvPr>
        </p:nvSpPr>
        <p:spPr>
          <a:xfrm>
            <a:off x="1258645" y="2900829"/>
            <a:ext cx="7134584" cy="1362075"/>
          </a:xfrm>
        </p:spPr>
        <p:txBody>
          <a:bodyPr/>
          <a:lstStyle/>
          <a:p>
            <a:r>
              <a:rPr lang="en-ZA" dirty="0"/>
              <a:t>FIFOs and LIFOs</a:t>
            </a:r>
            <a:br>
              <a:rPr lang="en-ZA" dirty="0"/>
            </a:br>
            <a:r>
              <a:rPr lang="en-ZA" sz="2800" dirty="0"/>
              <a:t>(a specialized type of memory)</a:t>
            </a:r>
            <a:endParaRPr lang="en-ZA" dirty="0"/>
          </a:p>
        </p:txBody>
      </p:sp>
      <p:sp>
        <p:nvSpPr>
          <p:cNvPr id="5" name="Text Placeholder 4">
            <a:extLst>
              <a:ext uri="{FF2B5EF4-FFF2-40B4-BE49-F238E27FC236}">
                <a16:creationId xmlns:a16="http://schemas.microsoft.com/office/drawing/2014/main" id="{C495166A-8AF3-4F7A-8B59-325B2E657FF2}"/>
              </a:ext>
            </a:extLst>
          </p:cNvPr>
          <p:cNvSpPr>
            <a:spLocks noGrp="1"/>
          </p:cNvSpPr>
          <p:nvPr>
            <p:ph type="body" idx="1"/>
          </p:nvPr>
        </p:nvSpPr>
        <p:spPr/>
        <p:txBody>
          <a:bodyPr/>
          <a:lstStyle/>
          <a:p>
            <a:r>
              <a:rPr lang="en-ZA" dirty="0"/>
              <a:t>EEE4120F</a:t>
            </a:r>
          </a:p>
        </p:txBody>
      </p:sp>
    </p:spTree>
    <p:extLst>
      <p:ext uri="{BB962C8B-B14F-4D97-AF65-F5344CB8AC3E}">
        <p14:creationId xmlns:p14="http://schemas.microsoft.com/office/powerpoint/2010/main" val="30004560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10246</TotalTime>
  <Words>4360</Words>
  <Application>Microsoft Office PowerPoint</Application>
  <PresentationFormat>On-screen Show (4:3)</PresentationFormat>
  <Paragraphs>458</Paragraphs>
  <Slides>36</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Arial</vt:lpstr>
      <vt:lpstr>Arial Black</vt:lpstr>
      <vt:lpstr>Calibri</vt:lpstr>
      <vt:lpstr>Century Gothic</vt:lpstr>
      <vt:lpstr>Courier New</vt:lpstr>
      <vt:lpstr>Tahoma</vt:lpstr>
      <vt:lpstr>Wingdings</vt:lpstr>
      <vt:lpstr>Wingdings 2</vt:lpstr>
      <vt:lpstr>4084 Theme</vt:lpstr>
      <vt:lpstr>PowerPoint Presentation</vt:lpstr>
      <vt:lpstr>Lecture Overview</vt:lpstr>
      <vt:lpstr>Memory Controllers (part 2 of 2)</vt:lpstr>
      <vt:lpstr>Dual-port Memory Control Unit  half-duplexed channels, one read/one write</vt:lpstr>
      <vt:lpstr>Dual-port Memory Control Unit</vt:lpstr>
      <vt:lpstr>Dual-port Memory Control Unit Testbench</vt:lpstr>
      <vt:lpstr>Full Dual-port Memory Control Unit  full-duplex channels, read&amp;write per channel</vt:lpstr>
      <vt:lpstr>Full Dual-port Memory Control Unit  with bidirectional channels</vt:lpstr>
      <vt:lpstr>FIFOs and LIFOs (a specialized type of memory)</vt:lpstr>
      <vt:lpstr>FIFOs and LIFOs</vt:lpstr>
      <vt:lpstr>FIFO Verilog Interface</vt:lpstr>
      <vt:lpstr>Examples FIFOs online</vt:lpstr>
      <vt:lpstr>LIFO Interface</vt:lpstr>
      <vt:lpstr>Setting up memory in simulation</vt:lpstr>
      <vt:lpstr>Initializing memory in simulation (using a macro)</vt:lpstr>
      <vt:lpstr>Initializing memory in simulation (reading from file)</vt:lpstr>
      <vt:lpstr>Wishbone bus</vt:lpstr>
      <vt:lpstr>Interfacing Standards</vt:lpstr>
      <vt:lpstr>Wishbone bus</vt:lpstr>
      <vt:lpstr>Wishbone</vt:lpstr>
      <vt:lpstr>Wishbone</vt:lpstr>
      <vt:lpstr>Wishbone</vt:lpstr>
      <vt:lpstr>Wishbone – the interface</vt:lpstr>
      <vt:lpstr>Wishbone – the interface</vt:lpstr>
      <vt:lpstr>Wishbone – the interface</vt:lpstr>
      <vt:lpstr>Wishbone – the interface</vt:lpstr>
      <vt:lpstr>Wishbone – the interface</vt:lpstr>
      <vt:lpstr>Wishbone – the interface</vt:lpstr>
      <vt:lpstr>Wishbone – the interface</vt:lpstr>
      <vt:lpstr>Wishbone – the interface</vt:lpstr>
      <vt:lpstr>Wishbone reset</vt:lpstr>
      <vt:lpstr>Wishbone Standard Read/Write Cycle</vt:lpstr>
      <vt:lpstr>Wishbone examples / templates</vt:lpstr>
      <vt:lpstr>Altera/Intel Avalon Bus</vt:lpstr>
      <vt:lpstr>End of Lecture</vt:lpstr>
      <vt:lpstr>PowerPoint Presentation</vt:lpstr>
    </vt:vector>
  </TitlesOfParts>
  <Company>University of Cape Town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EEE4120F HPES</dc:title>
  <dc:subject>RC Basics and the YODA Project cont</dc:subject>
  <dc:creator>Simon Winberg</dc:creator>
  <cp:lastModifiedBy>Simon Winberg</cp:lastModifiedBy>
  <cp:revision>495</cp:revision>
  <dcterms:created xsi:type="dcterms:W3CDTF">2009-02-10T02:25:54Z</dcterms:created>
  <dcterms:modified xsi:type="dcterms:W3CDTF">2023-05-01T19:40:50Z</dcterms:modified>
  <cp:category>Lectures</cp:category>
</cp:coreProperties>
</file>