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notesMasterIdLst>
    <p:notesMasterId r:id="rId32"/>
  </p:notesMasterIdLst>
  <p:sldIdLst>
    <p:sldId id="430" r:id="rId2"/>
    <p:sldId id="383" r:id="rId3"/>
    <p:sldId id="411" r:id="rId4"/>
    <p:sldId id="431" r:id="rId5"/>
    <p:sldId id="432" r:id="rId6"/>
    <p:sldId id="433" r:id="rId7"/>
    <p:sldId id="423" r:id="rId8"/>
    <p:sldId id="434" r:id="rId9"/>
    <p:sldId id="384" r:id="rId10"/>
    <p:sldId id="458" r:id="rId11"/>
    <p:sldId id="459" r:id="rId12"/>
    <p:sldId id="460" r:id="rId13"/>
    <p:sldId id="461" r:id="rId14"/>
    <p:sldId id="462" r:id="rId15"/>
    <p:sldId id="463" r:id="rId16"/>
    <p:sldId id="472" r:id="rId17"/>
    <p:sldId id="464" r:id="rId18"/>
    <p:sldId id="465" r:id="rId19"/>
    <p:sldId id="466" r:id="rId20"/>
    <p:sldId id="468" r:id="rId21"/>
    <p:sldId id="469" r:id="rId22"/>
    <p:sldId id="473" r:id="rId23"/>
    <p:sldId id="479" r:id="rId24"/>
    <p:sldId id="475" r:id="rId25"/>
    <p:sldId id="474" r:id="rId26"/>
    <p:sldId id="478" r:id="rId27"/>
    <p:sldId id="476" r:id="rId28"/>
    <p:sldId id="477" r:id="rId29"/>
    <p:sldId id="471" r:id="rId30"/>
    <p:sldId id="470"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4EE40ACB-98B5-4D27-90B6-C041B68765D1}">
          <p14:sldIdLst>
            <p14:sldId id="430"/>
            <p14:sldId id="383"/>
            <p14:sldId id="411"/>
            <p14:sldId id="431"/>
            <p14:sldId id="432"/>
            <p14:sldId id="433"/>
            <p14:sldId id="423"/>
            <p14:sldId id="434"/>
            <p14:sldId id="384"/>
            <p14:sldId id="458"/>
            <p14:sldId id="459"/>
            <p14:sldId id="460"/>
            <p14:sldId id="461"/>
            <p14:sldId id="462"/>
            <p14:sldId id="463"/>
            <p14:sldId id="472"/>
            <p14:sldId id="464"/>
            <p14:sldId id="465"/>
            <p14:sldId id="466"/>
          </p14:sldIdLst>
        </p14:section>
        <p14:section name="VerilogMemory" id="{D51EA683-F094-43CC-982B-3FB9A0B37AF4}">
          <p14:sldIdLst>
            <p14:sldId id="468"/>
            <p14:sldId id="469"/>
            <p14:sldId id="473"/>
            <p14:sldId id="479"/>
            <p14:sldId id="475"/>
            <p14:sldId id="474"/>
            <p14:sldId id="478"/>
            <p14:sldId id="476"/>
            <p14:sldId id="477"/>
            <p14:sldId id="471"/>
            <p14:sldId id="47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8757"/>
    <a:srgbClr val="FFFF99"/>
    <a:srgbClr val="FF6600"/>
    <a:srgbClr val="0066FF"/>
    <a:srgbClr val="1C1C1C"/>
    <a:srgbClr val="CCECFF"/>
    <a:srgbClr val="0000FF"/>
    <a:srgbClr val="1008B8"/>
    <a:srgbClr val="CCFFFF"/>
    <a:srgbClr val="D9FF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57" autoAdjust="0"/>
    <p:restoredTop sz="94366" autoAdjust="0"/>
  </p:normalViewPr>
  <p:slideViewPr>
    <p:cSldViewPr snapToGrid="0">
      <p:cViewPr varScale="1">
        <p:scale>
          <a:sx n="75" d="100"/>
          <a:sy n="75" d="100"/>
        </p:scale>
        <p:origin x="1037" y="43"/>
      </p:cViewPr>
      <p:guideLst>
        <p:guide orient="horz" pos="2160"/>
        <p:guide pos="2880"/>
      </p:guideLst>
    </p:cSldViewPr>
  </p:slideViewPr>
  <p:outlineViewPr>
    <p:cViewPr>
      <p:scale>
        <a:sx n="33" d="100"/>
        <a:sy n="33" d="100"/>
      </p:scale>
      <p:origin x="0" y="173"/>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0F3465A-0DD1-402D-B81F-4176D818DCB1}" type="datetimeFigureOut">
              <a:rPr lang="en-US"/>
              <a:pPr>
                <a:defRPr/>
              </a:pPr>
              <a:t>5/1/2023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1C551BA-1CC4-4099-9E12-9438D4EF993B}" type="slidenum">
              <a:rPr lang="en-US"/>
              <a:pPr>
                <a:defRPr/>
              </a:pPr>
              <a:t>‹#›</a:t>
            </a:fld>
            <a:endParaRPr lang="en-US"/>
          </a:p>
        </p:txBody>
      </p:sp>
    </p:spTree>
    <p:extLst>
      <p:ext uri="{BB962C8B-B14F-4D97-AF65-F5344CB8AC3E}">
        <p14:creationId xmlns:p14="http://schemas.microsoft.com/office/powerpoint/2010/main" val="2437310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5CE98C-24CF-4151-8932-628FB9F01F9B}" type="slidenum">
              <a:rPr lang="en-US" smtClean="0"/>
              <a:pPr/>
              <a:t>1</a:t>
            </a:fld>
            <a:endParaRPr lang="en-US"/>
          </a:p>
        </p:txBody>
      </p:sp>
    </p:spTree>
    <p:extLst>
      <p:ext uri="{BB962C8B-B14F-4D97-AF65-F5344CB8AC3E}">
        <p14:creationId xmlns:p14="http://schemas.microsoft.com/office/powerpoint/2010/main" val="3369845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41984A3-6EB6-45BA-B6DD-21B01FB125EC}" type="slidenum">
              <a:rPr lang="en-US" smtClean="0"/>
              <a:pPr/>
              <a:t>18</a:t>
            </a:fld>
            <a:endParaRPr lang="en-US"/>
          </a:p>
        </p:txBody>
      </p:sp>
    </p:spTree>
    <p:extLst>
      <p:ext uri="{BB962C8B-B14F-4D97-AF65-F5344CB8AC3E}">
        <p14:creationId xmlns:p14="http://schemas.microsoft.com/office/powerpoint/2010/main" val="2957594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9F76FC1-3076-4132-BD81-08BA17500779}" type="slidenum">
              <a:rPr lang="en-US" smtClean="0"/>
              <a:pPr/>
              <a:t>19</a:t>
            </a:fld>
            <a:endParaRPr lang="en-US"/>
          </a:p>
        </p:txBody>
      </p:sp>
    </p:spTree>
    <p:extLst>
      <p:ext uri="{BB962C8B-B14F-4D97-AF65-F5344CB8AC3E}">
        <p14:creationId xmlns:p14="http://schemas.microsoft.com/office/powerpoint/2010/main" val="1271612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0812D3F-95A7-4499-B705-ECAAD4DE9728}" type="slidenum">
              <a:rPr lang="en-US" smtClean="0"/>
              <a:pPr/>
              <a:t>29</a:t>
            </a:fld>
            <a:endParaRPr lang="en-US"/>
          </a:p>
        </p:txBody>
      </p:sp>
    </p:spTree>
    <p:extLst>
      <p:ext uri="{BB962C8B-B14F-4D97-AF65-F5344CB8AC3E}">
        <p14:creationId xmlns:p14="http://schemas.microsoft.com/office/powerpoint/2010/main" val="2258968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0AE34E-0793-41F5-ACC9-2D4F114B77F5}" type="slidenum">
              <a:rPr lang="en-US" smtClean="0"/>
              <a:pPr/>
              <a:t>2</a:t>
            </a:fld>
            <a:endParaRPr lang="en-US"/>
          </a:p>
        </p:txBody>
      </p:sp>
    </p:spTree>
    <p:extLst>
      <p:ext uri="{BB962C8B-B14F-4D97-AF65-F5344CB8AC3E}">
        <p14:creationId xmlns:p14="http://schemas.microsoft.com/office/powerpoint/2010/main" val="1040670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2F52D4A-EC26-4417-8161-30BB40E7D80A}" type="slidenum">
              <a:rPr lang="en-US" smtClean="0"/>
              <a:pPr/>
              <a:t>11</a:t>
            </a:fld>
            <a:endParaRPr lang="en-US"/>
          </a:p>
        </p:txBody>
      </p:sp>
    </p:spTree>
    <p:extLst>
      <p:ext uri="{BB962C8B-B14F-4D97-AF65-F5344CB8AC3E}">
        <p14:creationId xmlns:p14="http://schemas.microsoft.com/office/powerpoint/2010/main" val="267082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34F1285-83B4-4691-962C-204108670333}" type="slidenum">
              <a:rPr lang="en-US" smtClean="0"/>
              <a:pPr/>
              <a:t>12</a:t>
            </a:fld>
            <a:endParaRPr lang="en-US"/>
          </a:p>
        </p:txBody>
      </p:sp>
    </p:spTree>
    <p:extLst>
      <p:ext uri="{BB962C8B-B14F-4D97-AF65-F5344CB8AC3E}">
        <p14:creationId xmlns:p14="http://schemas.microsoft.com/office/powerpoint/2010/main" val="1235272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8116487-52C8-4061-B841-24A7131B91BA}" type="slidenum">
              <a:rPr lang="en-US" smtClean="0"/>
              <a:pPr/>
              <a:t>13</a:t>
            </a:fld>
            <a:endParaRPr lang="en-US"/>
          </a:p>
        </p:txBody>
      </p:sp>
    </p:spTree>
    <p:extLst>
      <p:ext uri="{BB962C8B-B14F-4D97-AF65-F5344CB8AC3E}">
        <p14:creationId xmlns:p14="http://schemas.microsoft.com/office/powerpoint/2010/main" val="285278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AF7A37B-03B9-437E-8C99-04BF828CF607}" type="slidenum">
              <a:rPr lang="en-US" smtClean="0"/>
              <a:pPr/>
              <a:t>14</a:t>
            </a:fld>
            <a:endParaRPr lang="en-US"/>
          </a:p>
        </p:txBody>
      </p:sp>
    </p:spTree>
    <p:extLst>
      <p:ext uri="{BB962C8B-B14F-4D97-AF65-F5344CB8AC3E}">
        <p14:creationId xmlns:p14="http://schemas.microsoft.com/office/powerpoint/2010/main" val="607307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CEE3222-B9FA-4BB7-B0E0-E67D0C1DC43C}" type="slidenum">
              <a:rPr lang="en-US" smtClean="0"/>
              <a:pPr/>
              <a:t>15</a:t>
            </a:fld>
            <a:endParaRPr lang="en-US"/>
          </a:p>
        </p:txBody>
      </p:sp>
    </p:spTree>
    <p:extLst>
      <p:ext uri="{BB962C8B-B14F-4D97-AF65-F5344CB8AC3E}">
        <p14:creationId xmlns:p14="http://schemas.microsoft.com/office/powerpoint/2010/main" val="2337175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2F52D4A-EC26-4417-8161-30BB40E7D80A}" type="slidenum">
              <a:rPr lang="en-US" smtClean="0"/>
              <a:pPr/>
              <a:t>16</a:t>
            </a:fld>
            <a:endParaRPr lang="en-US"/>
          </a:p>
        </p:txBody>
      </p:sp>
    </p:spTree>
    <p:extLst>
      <p:ext uri="{BB962C8B-B14F-4D97-AF65-F5344CB8AC3E}">
        <p14:creationId xmlns:p14="http://schemas.microsoft.com/office/powerpoint/2010/main" val="3036516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6E71F69-2C5B-4C10-A5ED-5775F9CAD11B}" type="slidenum">
              <a:rPr lang="en-US" smtClean="0"/>
              <a:pPr/>
              <a:t>17</a:t>
            </a:fld>
            <a:endParaRPr lang="en-US"/>
          </a:p>
        </p:txBody>
      </p:sp>
    </p:spTree>
    <p:extLst>
      <p:ext uri="{BB962C8B-B14F-4D97-AF65-F5344CB8AC3E}">
        <p14:creationId xmlns:p14="http://schemas.microsoft.com/office/powerpoint/2010/main" val="2690092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2F0D8A37-C3A8-49EE-8EAA-4A6F0130AB16}"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D105C730-1DB4-471D-B19D-B94542C3D89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936A608F-5873-4E37-9C1F-3E753349BA0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3" name="Content Placeholder 2"/>
          <p:cNvSpPr>
            <a:spLocks noGrp="1"/>
          </p:cNvSpPr>
          <p:nvPr>
            <p:ph idx="1"/>
          </p:nvPr>
        </p:nvSpPr>
        <p:spPr/>
        <p:txBody>
          <a:bodyPr/>
          <a:lstStyle>
            <a:lvl2pPr>
              <a:defRPr>
                <a:solidFill>
                  <a:srgbClr val="126249"/>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100D2CE3-A1CB-45EE-BBFD-C19D2EBB4F9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BECE1F6A-29EA-4FAB-A19C-8B1CDE10AD7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F4254D2E-986A-4C1A-A47C-E2A14B82BA0E}"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0D9E4611-D595-4CFF-929E-41B69296D0A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4EBABD55-8A6B-4D6D-A6AC-501F5BFC5A7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CA857910-A8A5-4259-8927-FB742B01615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1CCA689A-F721-4693-AD5A-7026F57F9643}"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88E6C528-BBE6-4108-A022-D17289AB5C0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jp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7"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nnovativesilicon.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4.jpg"/><Relationship Id="rId7"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 Id="rId9" Type="http://schemas.openxmlformats.org/officeDocument/2006/relationships/image" Target="../media/image1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hyperlink" Target="http://koasas.kaist.ac.kr/bitstream/10203/1570/1/01468223.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edaplayground.com/x/2gb7"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s://www.edaplayground.com/x/2gb7"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s://www.edaplayground.com/x/2gb7"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image" Target="../media/image10.jpeg"/></Relationships>
</file>

<file path=ppt/slides/_rels/slide30.xml.rels><?xml version="1.0" encoding="UTF-8" standalone="yes"?>
<Relationships xmlns="http://schemas.openxmlformats.org/package/2006/relationships"><Relationship Id="rId3" Type="http://schemas.openxmlformats.org/officeDocument/2006/relationships/hyperlink" Target="https://commons.wikimedia.org/wiki/Category:Images" TargetMode="External"/><Relationship Id="rId2" Type="http://schemas.openxmlformats.org/officeDocument/2006/relationships/hyperlink" Target="http://pixabay.com/" TargetMode="Externa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331" y="4877296"/>
            <a:ext cx="2040862" cy="1342633"/>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3422" y="5128787"/>
            <a:ext cx="1722071" cy="844087"/>
          </a:xfrm>
          <a:prstGeom prst="rect">
            <a:avLst/>
          </a:prstGeom>
        </p:spPr>
      </p:pic>
      <p:sp>
        <p:nvSpPr>
          <p:cNvPr id="3074" name="Rectangle 8"/>
          <p:cNvSpPr>
            <a:spLocks noChangeArrowheads="1"/>
          </p:cNvSpPr>
          <p:nvPr/>
        </p:nvSpPr>
        <p:spPr bwMode="auto">
          <a:xfrm>
            <a:off x="1558925" y="1787978"/>
            <a:ext cx="6775450" cy="1814513"/>
          </a:xfrm>
          <a:prstGeom prst="rect">
            <a:avLst/>
          </a:prstGeom>
          <a:blipFill dpi="0" rotWithShape="1">
            <a:blip r:embed="rId5" cstate="print">
              <a:alphaModFix amt="28000"/>
            </a:blip>
            <a:srcRect/>
            <a:tile tx="0" ty="0" sx="100000" sy="100000" flip="none" algn="tl"/>
          </a:blipFill>
          <a:ln w="9525" algn="ctr">
            <a:noFill/>
            <a:round/>
            <a:headEnd/>
            <a:tailEnd/>
          </a:ln>
        </p:spPr>
        <p:txBody>
          <a:bodyPr/>
          <a:lstStyle/>
          <a:p>
            <a:endParaRPr lang="en-US"/>
          </a:p>
        </p:txBody>
      </p:sp>
      <p:sp>
        <p:nvSpPr>
          <p:cNvPr id="5" name="Subtitle 4"/>
          <p:cNvSpPr>
            <a:spLocks noGrp="1"/>
          </p:cNvSpPr>
          <p:nvPr>
            <p:ph type="subTitle" sz="quarter" idx="4294967295"/>
          </p:nvPr>
        </p:nvSpPr>
        <p:spPr>
          <a:xfrm>
            <a:off x="413311" y="3631066"/>
            <a:ext cx="8359775" cy="1752600"/>
          </a:xfrm>
        </p:spPr>
        <p:txBody>
          <a:bodyPr>
            <a:normAutofit/>
          </a:bodyPr>
          <a:lstStyle/>
          <a:p>
            <a:pPr algn="ctr" eaLnBrk="1" hangingPunct="1">
              <a:buFont typeface="Wingdings" pitchFamily="2" charset="2"/>
              <a:buNone/>
              <a:defRPr/>
            </a:pPr>
            <a:r>
              <a:rPr lang="en-ZA" sz="3600" dirty="0">
                <a:solidFill>
                  <a:srgbClr val="FF6600"/>
                </a:solidFill>
              </a:rPr>
              <a:t>Lecture 21</a:t>
            </a:r>
          </a:p>
          <a:p>
            <a:pPr algn="ctr">
              <a:buNone/>
              <a:defRPr/>
            </a:pPr>
            <a:r>
              <a:rPr lang="en-ZA" sz="2400" dirty="0">
                <a:solidFill>
                  <a:srgbClr val="FF6600"/>
                </a:solidFill>
              </a:rPr>
              <a:t>On-chip Interconnection, </a:t>
            </a:r>
            <a:r>
              <a:rPr lang="en-US" sz="2400" dirty="0">
                <a:solidFill>
                  <a:srgbClr val="FF6600"/>
                </a:solidFill>
              </a:rPr>
              <a:t>Memory types,</a:t>
            </a:r>
          </a:p>
          <a:p>
            <a:pPr algn="ctr">
              <a:buNone/>
              <a:defRPr/>
            </a:pPr>
            <a:r>
              <a:rPr lang="en-US" sz="2400" dirty="0">
                <a:solidFill>
                  <a:srgbClr val="FF6600"/>
                </a:solidFill>
              </a:rPr>
              <a:t>Memory Control Units (part1)</a:t>
            </a:r>
          </a:p>
        </p:txBody>
      </p:sp>
      <p:sp>
        <p:nvSpPr>
          <p:cNvPr id="3076" name="Rectangle 9"/>
          <p:cNvSpPr>
            <a:spLocks noChangeArrowheads="1"/>
          </p:cNvSpPr>
          <p:nvPr/>
        </p:nvSpPr>
        <p:spPr bwMode="auto">
          <a:xfrm>
            <a:off x="1755684" y="5415691"/>
            <a:ext cx="5832475" cy="914400"/>
          </a:xfrm>
          <a:prstGeom prst="rect">
            <a:avLst/>
          </a:prstGeom>
          <a:noFill/>
          <a:ln w="9525" algn="ctr">
            <a:noFill/>
            <a:round/>
            <a:headEnd/>
            <a:tailEnd/>
          </a:ln>
        </p:spPr>
        <p:txBody>
          <a:bodyPr/>
          <a:lstStyle/>
          <a:p>
            <a:pPr algn="ctr"/>
            <a:r>
              <a:rPr lang="en-ZA" sz="2400" dirty="0"/>
              <a:t>Lecturer:</a:t>
            </a:r>
          </a:p>
          <a:p>
            <a:pPr algn="ctr"/>
            <a:r>
              <a:rPr lang="en-ZA" sz="2400" dirty="0"/>
              <a:t>Simon Winberg</a:t>
            </a:r>
            <a:endParaRPr lang="en-US" sz="2400" dirty="0"/>
          </a:p>
        </p:txBody>
      </p:sp>
      <p:sp>
        <p:nvSpPr>
          <p:cNvPr id="9" name="Rectangle 8"/>
          <p:cNvSpPr/>
          <p:nvPr/>
        </p:nvSpPr>
        <p:spPr>
          <a:xfrm>
            <a:off x="1542698" y="1931160"/>
            <a:ext cx="6790256" cy="1569660"/>
          </a:xfrm>
          <a:prstGeom prst="rect">
            <a:avLst/>
          </a:prstGeom>
          <a:noFill/>
        </p:spPr>
        <p:txBody>
          <a:bodyPr wrap="none">
            <a:spAutoFit/>
          </a:bodyPr>
          <a:lstStyle/>
          <a:p>
            <a:pPr algn="ctr">
              <a:defRPr/>
            </a:pPr>
            <a:r>
              <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High Performance</a:t>
            </a:r>
          </a:p>
          <a:p>
            <a:pPr algn="ctr">
              <a:defRPr/>
            </a:pPr>
            <a:r>
              <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Embedded Systems</a:t>
            </a:r>
          </a:p>
        </p:txBody>
      </p:sp>
      <p:sp>
        <p:nvSpPr>
          <p:cNvPr id="11" name="Rectangle 10"/>
          <p:cNvSpPr/>
          <p:nvPr/>
        </p:nvSpPr>
        <p:spPr>
          <a:xfrm>
            <a:off x="2598270" y="361295"/>
            <a:ext cx="4418196"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EEE4120F</a:t>
            </a:r>
          </a:p>
        </p:txBody>
      </p:sp>
      <p:pic>
        <p:nvPicPr>
          <p:cNvPr id="3081" name="Picture 9" descr="C:\Users\swinberg\Documents\ACTIVE\EEE4084F\Common\Images\uctlogo_sm.gif"/>
          <p:cNvPicPr>
            <a:picLocks noChangeAspect="1" noChangeArrowheads="1"/>
          </p:cNvPicPr>
          <p:nvPr/>
        </p:nvPicPr>
        <p:blipFill>
          <a:blip r:embed="rId6" cstate="print"/>
          <a:srcRect/>
          <a:stretch>
            <a:fillRect/>
          </a:stretch>
        </p:blipFill>
        <p:spPr bwMode="auto">
          <a:xfrm>
            <a:off x="7390022" y="228577"/>
            <a:ext cx="1465263" cy="1495165"/>
          </a:xfrm>
          <a:prstGeom prst="rect">
            <a:avLst/>
          </a:prstGeom>
          <a:noFill/>
        </p:spPr>
      </p:pic>
      <p:pic>
        <p:nvPicPr>
          <p:cNvPr id="12" name="Picture 3" descr="C:\Users\swinberg\Documents\ACTIVE\EEE4084F\Common\Images_open\CC-SA.pn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830" y="6364681"/>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1013488" y="6466892"/>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pic>
        <p:nvPicPr>
          <p:cNvPr id="14" name="Picture 9">
            <a:extLst>
              <a:ext uri="{FF2B5EF4-FFF2-40B4-BE49-F238E27FC236}">
                <a16:creationId xmlns:a16="http://schemas.microsoft.com/office/drawing/2014/main" id="{40BCFBD4-14B8-43F2-9503-68C3B28CF1EC}"/>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bwMode="auto">
          <a:xfrm>
            <a:off x="491624" y="298344"/>
            <a:ext cx="1436688" cy="1416734"/>
          </a:xfrm>
          <a:prstGeom prst="rect">
            <a:avLst/>
          </a:prstGeom>
          <a:noFill/>
          <a:ln w="9525">
            <a:noFill/>
            <a:miter lim="800000"/>
            <a:headEnd/>
            <a:tailEnd/>
          </a:ln>
        </p:spPr>
      </p:pic>
      <p:grpSp>
        <p:nvGrpSpPr>
          <p:cNvPr id="15" name="Group 14">
            <a:extLst>
              <a:ext uri="{FF2B5EF4-FFF2-40B4-BE49-F238E27FC236}">
                <a16:creationId xmlns:a16="http://schemas.microsoft.com/office/drawing/2014/main" id="{A0D5467F-D0F7-4D3E-A7EB-267F6F6DCE16}"/>
              </a:ext>
            </a:extLst>
          </p:cNvPr>
          <p:cNvGrpSpPr/>
          <p:nvPr/>
        </p:nvGrpSpPr>
        <p:grpSpPr>
          <a:xfrm rot="19575851">
            <a:off x="6150847" y="5252740"/>
            <a:ext cx="1147109" cy="795329"/>
            <a:chOff x="3859443" y="3548478"/>
            <a:chExt cx="2954220" cy="2048259"/>
          </a:xfrm>
        </p:grpSpPr>
        <p:pic>
          <p:nvPicPr>
            <p:cNvPr id="8" name="Picture 7" descr="A picture containing fence, light&#10;&#10;Description automatically generated">
              <a:extLst>
                <a:ext uri="{FF2B5EF4-FFF2-40B4-BE49-F238E27FC236}">
                  <a16:creationId xmlns:a16="http://schemas.microsoft.com/office/drawing/2014/main" id="{A5519157-5192-4350-A339-A7FD1DF0F483}"/>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59443" y="3548478"/>
              <a:ext cx="2954220" cy="2048259"/>
            </a:xfrm>
            <a:prstGeom prst="rect">
              <a:avLst/>
            </a:prstGeom>
          </p:spPr>
        </p:pic>
        <p:sp>
          <p:nvSpPr>
            <p:cNvPr id="10" name="TextBox 9">
              <a:extLst>
                <a:ext uri="{FF2B5EF4-FFF2-40B4-BE49-F238E27FC236}">
                  <a16:creationId xmlns:a16="http://schemas.microsoft.com/office/drawing/2014/main" id="{F3C4C176-5FBD-42A7-8862-30743E1C0322}"/>
                </a:ext>
              </a:extLst>
            </p:cNvPr>
            <p:cNvSpPr txBox="1"/>
            <p:nvPr/>
          </p:nvSpPr>
          <p:spPr>
            <a:xfrm>
              <a:off x="4491804" y="4043682"/>
              <a:ext cx="1609599" cy="852623"/>
            </a:xfrm>
            <a:prstGeom prst="rect">
              <a:avLst/>
            </a:prstGeom>
            <a:noFill/>
          </p:spPr>
          <p:txBody>
            <a:bodyPr wrap="none" rtlCol="0">
              <a:spAutoFit/>
            </a:bodyPr>
            <a:lstStyle/>
            <a:p>
              <a:r>
                <a:rPr lang="en-ZA" sz="2000" dirty="0">
                  <a:solidFill>
                    <a:schemeClr val="bg1"/>
                  </a:solidFill>
                </a:rPr>
                <a:t>RAM</a:t>
              </a:r>
            </a:p>
          </p:txBody>
        </p:sp>
      </p:grpSp>
      <p:grpSp>
        <p:nvGrpSpPr>
          <p:cNvPr id="19" name="Group 18">
            <a:extLst>
              <a:ext uri="{FF2B5EF4-FFF2-40B4-BE49-F238E27FC236}">
                <a16:creationId xmlns:a16="http://schemas.microsoft.com/office/drawing/2014/main" id="{265F2609-78F0-4C5E-95B7-2B17ABC99811}"/>
              </a:ext>
            </a:extLst>
          </p:cNvPr>
          <p:cNvGrpSpPr/>
          <p:nvPr/>
        </p:nvGrpSpPr>
        <p:grpSpPr>
          <a:xfrm rot="19575851">
            <a:off x="7420472" y="5597702"/>
            <a:ext cx="1147109" cy="795329"/>
            <a:chOff x="3859443" y="3548478"/>
            <a:chExt cx="2954220" cy="2048259"/>
          </a:xfrm>
        </p:grpSpPr>
        <p:pic>
          <p:nvPicPr>
            <p:cNvPr id="20" name="Picture 19" descr="A picture containing fence, light&#10;&#10;Description automatically generated">
              <a:extLst>
                <a:ext uri="{FF2B5EF4-FFF2-40B4-BE49-F238E27FC236}">
                  <a16:creationId xmlns:a16="http://schemas.microsoft.com/office/drawing/2014/main" id="{158B0232-D0CE-44C5-BB29-8EAC576E0D88}"/>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59443" y="3548478"/>
              <a:ext cx="2954220" cy="2048259"/>
            </a:xfrm>
            <a:prstGeom prst="rect">
              <a:avLst/>
            </a:prstGeom>
          </p:spPr>
        </p:pic>
        <p:sp>
          <p:nvSpPr>
            <p:cNvPr id="21" name="TextBox 20">
              <a:extLst>
                <a:ext uri="{FF2B5EF4-FFF2-40B4-BE49-F238E27FC236}">
                  <a16:creationId xmlns:a16="http://schemas.microsoft.com/office/drawing/2014/main" id="{176904D3-4DC1-4102-97B6-3D3CAE2E744F}"/>
                </a:ext>
              </a:extLst>
            </p:cNvPr>
            <p:cNvSpPr txBox="1"/>
            <p:nvPr/>
          </p:nvSpPr>
          <p:spPr>
            <a:xfrm>
              <a:off x="4348320" y="3985170"/>
              <a:ext cx="1896565" cy="969649"/>
            </a:xfrm>
            <a:prstGeom prst="rect">
              <a:avLst/>
            </a:prstGeom>
            <a:noFill/>
          </p:spPr>
          <p:txBody>
            <a:bodyPr wrap="none" rtlCol="0">
              <a:spAutoFit/>
            </a:bodyPr>
            <a:lstStyle/>
            <a:p>
              <a:r>
                <a:rPr lang="en-ZA" sz="2000" dirty="0">
                  <a:solidFill>
                    <a:schemeClr val="bg1"/>
                  </a:solidFill>
                </a:rPr>
                <a:t>ROM</a:t>
              </a:r>
            </a:p>
          </p:txBody>
        </p:sp>
      </p:grpSp>
      <p:grpSp>
        <p:nvGrpSpPr>
          <p:cNvPr id="22" name="Group 21">
            <a:extLst>
              <a:ext uri="{FF2B5EF4-FFF2-40B4-BE49-F238E27FC236}">
                <a16:creationId xmlns:a16="http://schemas.microsoft.com/office/drawing/2014/main" id="{94AE93A5-591D-490A-A642-54EC5C1BB372}"/>
              </a:ext>
            </a:extLst>
          </p:cNvPr>
          <p:cNvGrpSpPr/>
          <p:nvPr/>
        </p:nvGrpSpPr>
        <p:grpSpPr>
          <a:xfrm rot="19575851">
            <a:off x="7354094" y="4431026"/>
            <a:ext cx="1147109" cy="795329"/>
            <a:chOff x="3859443" y="3548478"/>
            <a:chExt cx="2954220" cy="2048259"/>
          </a:xfrm>
        </p:grpSpPr>
        <p:pic>
          <p:nvPicPr>
            <p:cNvPr id="23" name="Picture 22" descr="A picture containing fence, light&#10;&#10;Description automatically generated">
              <a:extLst>
                <a:ext uri="{FF2B5EF4-FFF2-40B4-BE49-F238E27FC236}">
                  <a16:creationId xmlns:a16="http://schemas.microsoft.com/office/drawing/2014/main" id="{F5EE8DEF-A4F0-4DBF-919E-AF6E79540A4D}"/>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59443" y="3548478"/>
              <a:ext cx="2954220" cy="2048259"/>
            </a:xfrm>
            <a:prstGeom prst="rect">
              <a:avLst/>
            </a:prstGeom>
          </p:spPr>
        </p:pic>
        <p:sp>
          <p:nvSpPr>
            <p:cNvPr id="24" name="TextBox 23">
              <a:extLst>
                <a:ext uri="{FF2B5EF4-FFF2-40B4-BE49-F238E27FC236}">
                  <a16:creationId xmlns:a16="http://schemas.microsoft.com/office/drawing/2014/main" id="{A69337CA-9646-4EED-A572-3E7F5FB31722}"/>
                </a:ext>
              </a:extLst>
            </p:cNvPr>
            <p:cNvSpPr txBox="1"/>
            <p:nvPr/>
          </p:nvSpPr>
          <p:spPr>
            <a:xfrm>
              <a:off x="4068614" y="3985170"/>
              <a:ext cx="2455977" cy="969649"/>
            </a:xfrm>
            <a:prstGeom prst="rect">
              <a:avLst/>
            </a:prstGeom>
            <a:noFill/>
          </p:spPr>
          <p:txBody>
            <a:bodyPr wrap="none" rtlCol="0">
              <a:spAutoFit/>
            </a:bodyPr>
            <a:lstStyle/>
            <a:p>
              <a:r>
                <a:rPr lang="en-ZA" sz="2000" dirty="0">
                  <a:solidFill>
                    <a:schemeClr val="bg1"/>
                  </a:solidFill>
                </a:rPr>
                <a:t>FLASH</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58645" y="2217435"/>
            <a:ext cx="6637468" cy="1362075"/>
          </a:xfrm>
        </p:spPr>
        <p:txBody>
          <a:bodyPr/>
          <a:lstStyle/>
          <a:p>
            <a:r>
              <a:rPr lang="en-ZA" dirty="0"/>
              <a:t>Memories (recap)</a:t>
            </a:r>
          </a:p>
        </p:txBody>
      </p:sp>
      <p:sp>
        <p:nvSpPr>
          <p:cNvPr id="5" name="Text Placeholder 4"/>
          <p:cNvSpPr>
            <a:spLocks noGrp="1"/>
          </p:cNvSpPr>
          <p:nvPr>
            <p:ph type="body" idx="1"/>
          </p:nvPr>
        </p:nvSpPr>
        <p:spPr>
          <a:xfrm>
            <a:off x="1258645" y="3583806"/>
            <a:ext cx="6637467" cy="1520413"/>
          </a:xfrm>
        </p:spPr>
        <p:txBody>
          <a:bodyPr/>
          <a:lstStyle/>
          <a:p>
            <a:r>
              <a:rPr lang="en-ZA" dirty="0"/>
              <a:t>EEE4120F</a:t>
            </a:r>
          </a:p>
        </p:txBody>
      </p:sp>
      <p:sp>
        <p:nvSpPr>
          <p:cNvPr id="2" name="Rectangle 1">
            <a:extLst>
              <a:ext uri="{FF2B5EF4-FFF2-40B4-BE49-F238E27FC236}">
                <a16:creationId xmlns:a16="http://schemas.microsoft.com/office/drawing/2014/main" id="{0F18A155-89D1-45E4-A014-AAD2D1A0C459}"/>
              </a:ext>
            </a:extLst>
          </p:cNvPr>
          <p:cNvSpPr/>
          <p:nvPr/>
        </p:nvSpPr>
        <p:spPr>
          <a:xfrm>
            <a:off x="1247888" y="4180889"/>
            <a:ext cx="7106840" cy="923330"/>
          </a:xfrm>
          <a:prstGeom prst="rect">
            <a:avLst/>
          </a:prstGeom>
        </p:spPr>
        <p:txBody>
          <a:bodyPr wrap="square">
            <a:spAutoFit/>
          </a:bodyPr>
          <a:lstStyle/>
          <a:p>
            <a:r>
              <a:rPr lang="en-ZA" dirty="0"/>
              <a:t>What you learned previously about memories and memory types (e.g. in ES2) are of course relevant to FPGA-based embedded systems as well. A super fast recap of the essential points follows…</a:t>
            </a:r>
          </a:p>
        </p:txBody>
      </p:sp>
      <p:grpSp>
        <p:nvGrpSpPr>
          <p:cNvPr id="6" name="Group 5">
            <a:extLst>
              <a:ext uri="{FF2B5EF4-FFF2-40B4-BE49-F238E27FC236}">
                <a16:creationId xmlns:a16="http://schemas.microsoft.com/office/drawing/2014/main" id="{77E4CE9A-6617-40C2-8249-15959E82E7D5}"/>
              </a:ext>
            </a:extLst>
          </p:cNvPr>
          <p:cNvGrpSpPr/>
          <p:nvPr/>
        </p:nvGrpSpPr>
        <p:grpSpPr>
          <a:xfrm rot="19575851">
            <a:off x="5989925" y="1757457"/>
            <a:ext cx="1147109" cy="795329"/>
            <a:chOff x="3859443" y="3548478"/>
            <a:chExt cx="2954220" cy="2048259"/>
          </a:xfrm>
        </p:grpSpPr>
        <p:pic>
          <p:nvPicPr>
            <p:cNvPr id="7" name="Picture 6" descr="A picture containing fence, light&#10;&#10;Description automatically generated">
              <a:extLst>
                <a:ext uri="{FF2B5EF4-FFF2-40B4-BE49-F238E27FC236}">
                  <a16:creationId xmlns:a16="http://schemas.microsoft.com/office/drawing/2014/main" id="{B00F441D-1DF4-42C5-9EA0-7935CA03BA0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9443" y="3548478"/>
              <a:ext cx="2954220" cy="2048259"/>
            </a:xfrm>
            <a:prstGeom prst="rect">
              <a:avLst/>
            </a:prstGeom>
          </p:spPr>
        </p:pic>
        <p:sp>
          <p:nvSpPr>
            <p:cNvPr id="8" name="TextBox 7">
              <a:extLst>
                <a:ext uri="{FF2B5EF4-FFF2-40B4-BE49-F238E27FC236}">
                  <a16:creationId xmlns:a16="http://schemas.microsoft.com/office/drawing/2014/main" id="{880FFF08-0A60-4F1A-A40F-31C27DEC0FAF}"/>
                </a:ext>
              </a:extLst>
            </p:cNvPr>
            <p:cNvSpPr txBox="1"/>
            <p:nvPr/>
          </p:nvSpPr>
          <p:spPr>
            <a:xfrm>
              <a:off x="4491804" y="4043682"/>
              <a:ext cx="1609599" cy="852623"/>
            </a:xfrm>
            <a:prstGeom prst="rect">
              <a:avLst/>
            </a:prstGeom>
            <a:noFill/>
          </p:spPr>
          <p:txBody>
            <a:bodyPr wrap="none" rtlCol="0">
              <a:spAutoFit/>
            </a:bodyPr>
            <a:lstStyle/>
            <a:p>
              <a:r>
                <a:rPr lang="en-ZA" sz="2000" dirty="0">
                  <a:solidFill>
                    <a:schemeClr val="bg1"/>
                  </a:solidFill>
                </a:rPr>
                <a:t>RAM</a:t>
              </a:r>
            </a:p>
          </p:txBody>
        </p:sp>
      </p:grpSp>
      <p:grpSp>
        <p:nvGrpSpPr>
          <p:cNvPr id="9" name="Group 8">
            <a:extLst>
              <a:ext uri="{FF2B5EF4-FFF2-40B4-BE49-F238E27FC236}">
                <a16:creationId xmlns:a16="http://schemas.microsoft.com/office/drawing/2014/main" id="{04ADBF8D-28B9-437D-8476-074EB2365C12}"/>
              </a:ext>
            </a:extLst>
          </p:cNvPr>
          <p:cNvGrpSpPr/>
          <p:nvPr/>
        </p:nvGrpSpPr>
        <p:grpSpPr>
          <a:xfrm rot="19575851">
            <a:off x="7259550" y="2102419"/>
            <a:ext cx="1147109" cy="795329"/>
            <a:chOff x="3859443" y="3548478"/>
            <a:chExt cx="2954220" cy="2048259"/>
          </a:xfrm>
        </p:grpSpPr>
        <p:pic>
          <p:nvPicPr>
            <p:cNvPr id="10" name="Picture 9" descr="A picture containing fence, light&#10;&#10;Description automatically generated">
              <a:extLst>
                <a:ext uri="{FF2B5EF4-FFF2-40B4-BE49-F238E27FC236}">
                  <a16:creationId xmlns:a16="http://schemas.microsoft.com/office/drawing/2014/main" id="{B408A77D-7837-4534-B0A5-BBFF12145B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9443" y="3548478"/>
              <a:ext cx="2954220" cy="2048259"/>
            </a:xfrm>
            <a:prstGeom prst="rect">
              <a:avLst/>
            </a:prstGeom>
          </p:spPr>
        </p:pic>
        <p:sp>
          <p:nvSpPr>
            <p:cNvPr id="11" name="TextBox 10">
              <a:extLst>
                <a:ext uri="{FF2B5EF4-FFF2-40B4-BE49-F238E27FC236}">
                  <a16:creationId xmlns:a16="http://schemas.microsoft.com/office/drawing/2014/main" id="{6E182256-CE68-4074-ADC4-3713AFE59578}"/>
                </a:ext>
              </a:extLst>
            </p:cNvPr>
            <p:cNvSpPr txBox="1"/>
            <p:nvPr/>
          </p:nvSpPr>
          <p:spPr>
            <a:xfrm>
              <a:off x="4348320" y="3985170"/>
              <a:ext cx="1896565" cy="969649"/>
            </a:xfrm>
            <a:prstGeom prst="rect">
              <a:avLst/>
            </a:prstGeom>
            <a:noFill/>
          </p:spPr>
          <p:txBody>
            <a:bodyPr wrap="none" rtlCol="0">
              <a:spAutoFit/>
            </a:bodyPr>
            <a:lstStyle/>
            <a:p>
              <a:r>
                <a:rPr lang="en-ZA" sz="2000" dirty="0">
                  <a:solidFill>
                    <a:schemeClr val="bg1"/>
                  </a:solidFill>
                </a:rPr>
                <a:t>ROM</a:t>
              </a:r>
            </a:p>
          </p:txBody>
        </p:sp>
      </p:grpSp>
      <p:grpSp>
        <p:nvGrpSpPr>
          <p:cNvPr id="12" name="Group 11">
            <a:extLst>
              <a:ext uri="{FF2B5EF4-FFF2-40B4-BE49-F238E27FC236}">
                <a16:creationId xmlns:a16="http://schemas.microsoft.com/office/drawing/2014/main" id="{1AE8A5F1-6702-41A3-8EE8-F2B855D23D43}"/>
              </a:ext>
            </a:extLst>
          </p:cNvPr>
          <p:cNvGrpSpPr/>
          <p:nvPr/>
        </p:nvGrpSpPr>
        <p:grpSpPr>
          <a:xfrm rot="19575851">
            <a:off x="7193172" y="935743"/>
            <a:ext cx="1147109" cy="795329"/>
            <a:chOff x="3859443" y="3548478"/>
            <a:chExt cx="2954220" cy="2048259"/>
          </a:xfrm>
        </p:grpSpPr>
        <p:pic>
          <p:nvPicPr>
            <p:cNvPr id="13" name="Picture 12" descr="A picture containing fence, light&#10;&#10;Description automatically generated">
              <a:extLst>
                <a:ext uri="{FF2B5EF4-FFF2-40B4-BE49-F238E27FC236}">
                  <a16:creationId xmlns:a16="http://schemas.microsoft.com/office/drawing/2014/main" id="{0428E296-3FBC-48B2-AD94-4D92284EE2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9443" y="3548478"/>
              <a:ext cx="2954220" cy="2048259"/>
            </a:xfrm>
            <a:prstGeom prst="rect">
              <a:avLst/>
            </a:prstGeom>
          </p:spPr>
        </p:pic>
        <p:sp>
          <p:nvSpPr>
            <p:cNvPr id="14" name="TextBox 13">
              <a:extLst>
                <a:ext uri="{FF2B5EF4-FFF2-40B4-BE49-F238E27FC236}">
                  <a16:creationId xmlns:a16="http://schemas.microsoft.com/office/drawing/2014/main" id="{4F046D7D-F3B5-4C66-98DB-13ADB5D09EB1}"/>
                </a:ext>
              </a:extLst>
            </p:cNvPr>
            <p:cNvSpPr txBox="1"/>
            <p:nvPr/>
          </p:nvSpPr>
          <p:spPr>
            <a:xfrm>
              <a:off x="4068614" y="3985170"/>
              <a:ext cx="2455977" cy="969649"/>
            </a:xfrm>
            <a:prstGeom prst="rect">
              <a:avLst/>
            </a:prstGeom>
            <a:noFill/>
          </p:spPr>
          <p:txBody>
            <a:bodyPr wrap="none" rtlCol="0">
              <a:spAutoFit/>
            </a:bodyPr>
            <a:lstStyle/>
            <a:p>
              <a:r>
                <a:rPr lang="en-ZA" sz="2000" dirty="0">
                  <a:solidFill>
                    <a:schemeClr val="bg1"/>
                  </a:solidFill>
                </a:rPr>
                <a:t>FLASH</a:t>
              </a:r>
            </a:p>
          </p:txBody>
        </p:sp>
      </p:grpSp>
    </p:spTree>
    <p:extLst>
      <p:ext uri="{BB962C8B-B14F-4D97-AF65-F5344CB8AC3E}">
        <p14:creationId xmlns:p14="http://schemas.microsoft.com/office/powerpoint/2010/main" val="3940168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ZA" dirty="0"/>
              <a:t>Memory types</a:t>
            </a:r>
            <a:endParaRPr lang="en-US" dirty="0"/>
          </a:p>
        </p:txBody>
      </p:sp>
      <p:grpSp>
        <p:nvGrpSpPr>
          <p:cNvPr id="27" name="Group 26">
            <a:extLst>
              <a:ext uri="{FF2B5EF4-FFF2-40B4-BE49-F238E27FC236}">
                <a16:creationId xmlns:a16="http://schemas.microsoft.com/office/drawing/2014/main" id="{8A8021C5-5586-46EC-88A5-4B7B56ED528A}"/>
              </a:ext>
            </a:extLst>
          </p:cNvPr>
          <p:cNvGrpSpPr/>
          <p:nvPr/>
        </p:nvGrpSpPr>
        <p:grpSpPr>
          <a:xfrm>
            <a:off x="1602553" y="2476500"/>
            <a:ext cx="6425532" cy="4776603"/>
            <a:chOff x="1602553" y="2476500"/>
            <a:chExt cx="6425532" cy="4776603"/>
          </a:xfrm>
        </p:grpSpPr>
        <p:pic>
          <p:nvPicPr>
            <p:cNvPr id="15" name="Picture 14" descr="A necklace hanging on a white surface&#10;&#10;Description automatically generated">
              <a:extLst>
                <a:ext uri="{FF2B5EF4-FFF2-40B4-BE49-F238E27FC236}">
                  <a16:creationId xmlns:a16="http://schemas.microsoft.com/office/drawing/2014/main" id="{93BC537B-547A-4269-B871-EB39224F0D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2553" y="2476500"/>
              <a:ext cx="6425532" cy="4776603"/>
            </a:xfrm>
            <a:prstGeom prst="rect">
              <a:avLst/>
            </a:prstGeom>
          </p:spPr>
        </p:pic>
        <p:grpSp>
          <p:nvGrpSpPr>
            <p:cNvPr id="16" name="Group 15">
              <a:extLst>
                <a:ext uri="{FF2B5EF4-FFF2-40B4-BE49-F238E27FC236}">
                  <a16:creationId xmlns:a16="http://schemas.microsoft.com/office/drawing/2014/main" id="{1578009B-B206-4BBA-9855-655ADF18ADC1}"/>
                </a:ext>
              </a:extLst>
            </p:cNvPr>
            <p:cNvGrpSpPr/>
            <p:nvPr/>
          </p:nvGrpSpPr>
          <p:grpSpPr>
            <a:xfrm>
              <a:off x="3228923" y="3298433"/>
              <a:ext cx="3492815" cy="1333500"/>
              <a:chOff x="729114" y="5162550"/>
              <a:chExt cx="3492815" cy="1333500"/>
            </a:xfrm>
          </p:grpSpPr>
          <p:sp>
            <p:nvSpPr>
              <p:cNvPr id="2" name="Frame 1">
                <a:extLst>
                  <a:ext uri="{FF2B5EF4-FFF2-40B4-BE49-F238E27FC236}">
                    <a16:creationId xmlns:a16="http://schemas.microsoft.com/office/drawing/2014/main" id="{DB6621F9-C776-426D-900C-3696D39D4459}"/>
                  </a:ext>
                </a:extLst>
              </p:cNvPr>
              <p:cNvSpPr/>
              <p:nvPr/>
            </p:nvSpPr>
            <p:spPr>
              <a:xfrm>
                <a:off x="729114" y="5162550"/>
                <a:ext cx="1680711" cy="1333500"/>
              </a:xfrm>
              <a:prstGeom prst="fram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3" name="Rectangle 2">
                <a:extLst>
                  <a:ext uri="{FF2B5EF4-FFF2-40B4-BE49-F238E27FC236}">
                    <a16:creationId xmlns:a16="http://schemas.microsoft.com/office/drawing/2014/main" id="{62831254-65B8-415F-8C25-2B3913D60E8B}"/>
                  </a:ext>
                </a:extLst>
              </p:cNvPr>
              <p:cNvSpPr/>
              <p:nvPr/>
            </p:nvSpPr>
            <p:spPr>
              <a:xfrm>
                <a:off x="1019482" y="5358884"/>
                <a:ext cx="1032399" cy="307777"/>
              </a:xfrm>
              <a:prstGeom prst="rect">
                <a:avLst/>
              </a:prstGeom>
            </p:spPr>
            <p:txBody>
              <a:bodyPr wrap="none">
                <a:spAutoFit/>
              </a:bodyPr>
              <a:lstStyle/>
              <a:p>
                <a:r>
                  <a:rPr lang="en-ZA" sz="1400" dirty="0"/>
                  <a:t>0K Volatile</a:t>
                </a:r>
              </a:p>
            </p:txBody>
          </p:sp>
          <p:sp>
            <p:nvSpPr>
              <p:cNvPr id="7" name="Rectangle 6">
                <a:extLst>
                  <a:ext uri="{FF2B5EF4-FFF2-40B4-BE49-F238E27FC236}">
                    <a16:creationId xmlns:a16="http://schemas.microsoft.com/office/drawing/2014/main" id="{1E7C0A0D-BA51-4106-AB65-8A3B4A735D1B}"/>
                  </a:ext>
                </a:extLst>
              </p:cNvPr>
              <p:cNvSpPr/>
              <p:nvPr/>
            </p:nvSpPr>
            <p:spPr>
              <a:xfrm>
                <a:off x="906467" y="5644634"/>
                <a:ext cx="1326004" cy="369332"/>
              </a:xfrm>
              <a:prstGeom prst="rect">
                <a:avLst/>
              </a:prstGeom>
            </p:spPr>
            <p:txBody>
              <a:bodyPr wrap="none">
                <a:spAutoFit/>
              </a:bodyPr>
              <a:lstStyle/>
              <a:p>
                <a:r>
                  <a:rPr lang="en-ZA" dirty="0"/>
                  <a:t>Knowledge</a:t>
                </a:r>
              </a:p>
            </p:txBody>
          </p:sp>
          <p:sp>
            <p:nvSpPr>
              <p:cNvPr id="8" name="Rectangle 7">
                <a:extLst>
                  <a:ext uri="{FF2B5EF4-FFF2-40B4-BE49-F238E27FC236}">
                    <a16:creationId xmlns:a16="http://schemas.microsoft.com/office/drawing/2014/main" id="{F170F372-07CB-4A47-928B-D57228C3F3C4}"/>
                  </a:ext>
                </a:extLst>
              </p:cNvPr>
              <p:cNvSpPr/>
              <p:nvPr/>
            </p:nvSpPr>
            <p:spPr>
              <a:xfrm>
                <a:off x="1198322" y="5930931"/>
                <a:ext cx="710451" cy="369332"/>
              </a:xfrm>
              <a:prstGeom prst="rect">
                <a:avLst/>
              </a:prstGeom>
            </p:spPr>
            <p:txBody>
              <a:bodyPr wrap="none">
                <a:spAutoFit/>
              </a:bodyPr>
              <a:lstStyle/>
              <a:p>
                <a:r>
                  <a:rPr lang="en-ZA" dirty="0"/>
                  <a:t>Bank</a:t>
                </a:r>
              </a:p>
            </p:txBody>
          </p:sp>
          <p:sp>
            <p:nvSpPr>
              <p:cNvPr id="9" name="Frame 8">
                <a:extLst>
                  <a:ext uri="{FF2B5EF4-FFF2-40B4-BE49-F238E27FC236}">
                    <a16:creationId xmlns:a16="http://schemas.microsoft.com/office/drawing/2014/main" id="{6170AC58-D0BE-4A20-AA9D-D9306C3D7E8B}"/>
                  </a:ext>
                </a:extLst>
              </p:cNvPr>
              <p:cNvSpPr/>
              <p:nvPr/>
            </p:nvSpPr>
            <p:spPr>
              <a:xfrm>
                <a:off x="2541218" y="5162550"/>
                <a:ext cx="1680711" cy="1333500"/>
              </a:xfrm>
              <a:prstGeom prst="fram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10" name="Rectangle 9">
                <a:extLst>
                  <a:ext uri="{FF2B5EF4-FFF2-40B4-BE49-F238E27FC236}">
                    <a16:creationId xmlns:a16="http://schemas.microsoft.com/office/drawing/2014/main" id="{DC958068-96F9-4820-9050-0098DCE22694}"/>
                  </a:ext>
                </a:extLst>
              </p:cNvPr>
              <p:cNvSpPr/>
              <p:nvPr/>
            </p:nvSpPr>
            <p:spPr>
              <a:xfrm>
                <a:off x="2680471" y="5358884"/>
                <a:ext cx="1399742" cy="307777"/>
              </a:xfrm>
              <a:prstGeom prst="rect">
                <a:avLst/>
              </a:prstGeom>
            </p:spPr>
            <p:txBody>
              <a:bodyPr wrap="none">
                <a:spAutoFit/>
              </a:bodyPr>
              <a:lstStyle/>
              <a:p>
                <a:r>
                  <a:rPr lang="en-ZA" sz="1400" dirty="0"/>
                  <a:t>0K Non-volatile</a:t>
                </a:r>
              </a:p>
            </p:txBody>
          </p:sp>
          <p:sp>
            <p:nvSpPr>
              <p:cNvPr id="11" name="Rectangle 10">
                <a:extLst>
                  <a:ext uri="{FF2B5EF4-FFF2-40B4-BE49-F238E27FC236}">
                    <a16:creationId xmlns:a16="http://schemas.microsoft.com/office/drawing/2014/main" id="{3FA82AAD-DB86-46A7-BDCD-B075E5D6DC5E}"/>
                  </a:ext>
                </a:extLst>
              </p:cNvPr>
              <p:cNvSpPr/>
              <p:nvPr/>
            </p:nvSpPr>
            <p:spPr>
              <a:xfrm>
                <a:off x="2718571" y="5644634"/>
                <a:ext cx="1326004" cy="369332"/>
              </a:xfrm>
              <a:prstGeom prst="rect">
                <a:avLst/>
              </a:prstGeom>
            </p:spPr>
            <p:txBody>
              <a:bodyPr wrap="none">
                <a:spAutoFit/>
              </a:bodyPr>
              <a:lstStyle/>
              <a:p>
                <a:r>
                  <a:rPr lang="en-ZA" dirty="0"/>
                  <a:t>Knowledge</a:t>
                </a:r>
              </a:p>
            </p:txBody>
          </p:sp>
          <p:sp>
            <p:nvSpPr>
              <p:cNvPr id="12" name="Rectangle 11">
                <a:extLst>
                  <a:ext uri="{FF2B5EF4-FFF2-40B4-BE49-F238E27FC236}">
                    <a16:creationId xmlns:a16="http://schemas.microsoft.com/office/drawing/2014/main" id="{17471F8E-2646-44CC-895D-F9D08C805EC9}"/>
                  </a:ext>
                </a:extLst>
              </p:cNvPr>
              <p:cNvSpPr/>
              <p:nvPr/>
            </p:nvSpPr>
            <p:spPr>
              <a:xfrm>
                <a:off x="3010426" y="5930931"/>
                <a:ext cx="710451" cy="369332"/>
              </a:xfrm>
              <a:prstGeom prst="rect">
                <a:avLst/>
              </a:prstGeom>
            </p:spPr>
            <p:txBody>
              <a:bodyPr wrap="none">
                <a:spAutoFit/>
              </a:bodyPr>
              <a:lstStyle/>
              <a:p>
                <a:r>
                  <a:rPr lang="en-ZA" dirty="0"/>
                  <a:t>Bank</a:t>
                </a:r>
              </a:p>
            </p:txBody>
          </p:sp>
        </p:grpSp>
        <p:pic>
          <p:nvPicPr>
            <p:cNvPr id="20" name="Picture 19" descr="A picture containing drawing&#10;&#10;Description automatically generated">
              <a:extLst>
                <a:ext uri="{FF2B5EF4-FFF2-40B4-BE49-F238E27FC236}">
                  <a16:creationId xmlns:a16="http://schemas.microsoft.com/office/drawing/2014/main" id="{1D8F0EAC-FE22-4DA0-BC15-6B14573D2E8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9732" y="6170147"/>
              <a:ext cx="1951198" cy="752580"/>
            </a:xfrm>
            <a:prstGeom prst="rect">
              <a:avLst/>
            </a:prstGeom>
          </p:spPr>
        </p:pic>
        <p:pic>
          <p:nvPicPr>
            <p:cNvPr id="24" name="Picture 23" descr="A picture containing drawing, room&#10;&#10;Description automatically generated">
              <a:extLst>
                <a:ext uri="{FF2B5EF4-FFF2-40B4-BE49-F238E27FC236}">
                  <a16:creationId xmlns:a16="http://schemas.microsoft.com/office/drawing/2014/main" id="{D9A10C5A-D436-476E-8744-D779485C24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1427491">
              <a:off x="5395471" y="4678422"/>
              <a:ext cx="791455" cy="1010868"/>
            </a:xfrm>
            <a:prstGeom prst="rect">
              <a:avLst/>
            </a:prstGeom>
          </p:spPr>
        </p:pic>
        <p:pic>
          <p:nvPicPr>
            <p:cNvPr id="26" name="Picture 25" descr="A picture containing drawing, room&#10;&#10;Description automatically generated">
              <a:extLst>
                <a:ext uri="{FF2B5EF4-FFF2-40B4-BE49-F238E27FC236}">
                  <a16:creationId xmlns:a16="http://schemas.microsoft.com/office/drawing/2014/main" id="{B0C57D11-1226-48E0-A455-31C3063FAD8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20416339" flipH="1">
              <a:off x="3701265" y="4678422"/>
              <a:ext cx="806117" cy="1010868"/>
            </a:xfrm>
            <a:prstGeom prst="rect">
              <a:avLst/>
            </a:prstGeom>
          </p:spPr>
        </p:pic>
        <p:sp>
          <p:nvSpPr>
            <p:cNvPr id="25" name="Rectangle 24">
              <a:extLst>
                <a:ext uri="{FF2B5EF4-FFF2-40B4-BE49-F238E27FC236}">
                  <a16:creationId xmlns:a16="http://schemas.microsoft.com/office/drawing/2014/main" id="{7D03A33B-04CC-4A1F-BD9A-B3D5325201A7}"/>
                </a:ext>
              </a:extLst>
            </p:cNvPr>
            <p:cNvSpPr/>
            <p:nvPr/>
          </p:nvSpPr>
          <p:spPr>
            <a:xfrm>
              <a:off x="4235385" y="2872256"/>
              <a:ext cx="1479892" cy="369332"/>
            </a:xfrm>
            <a:prstGeom prst="rect">
              <a:avLst/>
            </a:prstGeom>
          </p:spPr>
          <p:txBody>
            <a:bodyPr wrap="none">
              <a:spAutoFit/>
            </a:bodyPr>
            <a:lstStyle/>
            <a:p>
              <a:r>
                <a:rPr lang="en-ZA" dirty="0"/>
                <a:t>ES Engineer</a:t>
              </a:r>
            </a:p>
          </p:txBody>
        </p:sp>
      </p:grpSp>
      <p:pic>
        <p:nvPicPr>
          <p:cNvPr id="12292" name="Picture 5" descr="memory_bank.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318390" y="3395618"/>
            <a:ext cx="1501775"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idx="1"/>
          </p:nvPr>
        </p:nvSpPr>
        <p:spPr/>
        <p:txBody>
          <a:bodyPr/>
          <a:lstStyle/>
          <a:p>
            <a:pPr>
              <a:defRPr/>
            </a:pPr>
            <a:r>
              <a:rPr lang="en-ZA" dirty="0"/>
              <a:t>Volatile</a:t>
            </a:r>
          </a:p>
          <a:p>
            <a:pPr>
              <a:defRPr/>
            </a:pPr>
            <a:r>
              <a:rPr lang="en-ZA" dirty="0"/>
              <a:t>Non-volatile</a:t>
            </a:r>
            <a:endParaRPr lang="en-US" dirty="0"/>
          </a:p>
        </p:txBody>
      </p:sp>
      <p:pic>
        <p:nvPicPr>
          <p:cNvPr id="12289" name="Picture 12288" descr="A picture containing device&#10;&#10;Description automatically generated">
            <a:extLst>
              <a:ext uri="{FF2B5EF4-FFF2-40B4-BE49-F238E27FC236}">
                <a16:creationId xmlns:a16="http://schemas.microsoft.com/office/drawing/2014/main" id="{741DF0D3-539D-4E90-86DC-11AAF67D9AE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03877" y="4415234"/>
            <a:ext cx="774015" cy="1343776"/>
          </a:xfrm>
          <a:prstGeom prst="rect">
            <a:avLst/>
          </a:prstGeom>
        </p:spPr>
      </p:pic>
      <p:grpSp>
        <p:nvGrpSpPr>
          <p:cNvPr id="14" name="Group 13">
            <a:extLst>
              <a:ext uri="{FF2B5EF4-FFF2-40B4-BE49-F238E27FC236}">
                <a16:creationId xmlns:a16="http://schemas.microsoft.com/office/drawing/2014/main" id="{7F15A6AB-94ED-47FA-BFD4-25770635529B}"/>
              </a:ext>
            </a:extLst>
          </p:cNvPr>
          <p:cNvGrpSpPr/>
          <p:nvPr/>
        </p:nvGrpSpPr>
        <p:grpSpPr>
          <a:xfrm>
            <a:off x="5276387" y="1111923"/>
            <a:ext cx="3137828" cy="1518027"/>
            <a:chOff x="6438" y="5339973"/>
            <a:chExt cx="3137828" cy="1518027"/>
          </a:xfrm>
        </p:grpSpPr>
        <p:sp>
          <p:nvSpPr>
            <p:cNvPr id="13" name="Cloud 12">
              <a:extLst>
                <a:ext uri="{FF2B5EF4-FFF2-40B4-BE49-F238E27FC236}">
                  <a16:creationId xmlns:a16="http://schemas.microsoft.com/office/drawing/2014/main" id="{EA460509-A8D5-4998-97A0-FDFB4A22B933}"/>
                </a:ext>
              </a:extLst>
            </p:cNvPr>
            <p:cNvSpPr/>
            <p:nvPr/>
          </p:nvSpPr>
          <p:spPr>
            <a:xfrm>
              <a:off x="6438" y="5339973"/>
              <a:ext cx="3137828" cy="1518027"/>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2" name="TextBox 21">
              <a:extLst>
                <a:ext uri="{FF2B5EF4-FFF2-40B4-BE49-F238E27FC236}">
                  <a16:creationId xmlns:a16="http://schemas.microsoft.com/office/drawing/2014/main" id="{F19EEC8B-7642-404C-AB8A-D2BE0E9B65E5}"/>
                </a:ext>
              </a:extLst>
            </p:cNvPr>
            <p:cNvSpPr txBox="1"/>
            <p:nvPr/>
          </p:nvSpPr>
          <p:spPr>
            <a:xfrm>
              <a:off x="435821" y="5700098"/>
              <a:ext cx="2604373" cy="830997"/>
            </a:xfrm>
            <a:prstGeom prst="rect">
              <a:avLst/>
            </a:prstGeom>
            <a:noFill/>
          </p:spPr>
          <p:txBody>
            <a:bodyPr wrap="square">
              <a:spAutoFit/>
            </a:bodyPr>
            <a:lstStyle/>
            <a:p>
              <a:r>
                <a:rPr lang="en-ZA" sz="1600" dirty="0"/>
                <a:t>Rather forgetful, but with volatile memory can get things done.</a:t>
              </a:r>
            </a:p>
          </p:txBody>
        </p:sp>
      </p:grpSp>
    </p:spTree>
    <p:extLst>
      <p:ext uri="{BB962C8B-B14F-4D97-AF65-F5344CB8AC3E}">
        <p14:creationId xmlns:p14="http://schemas.microsoft.com/office/powerpoint/2010/main" val="4108330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2292"/>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12289"/>
                                        </p:tgtEl>
                                        <p:attrNameLst>
                                          <p:attrName>style.visibility</p:attrName>
                                        </p:attrNameLst>
                                      </p:cBhvr>
                                      <p:to>
                                        <p:strVal val="visible"/>
                                      </p:to>
                                    </p:set>
                                  </p:childTnLst>
                                </p:cTn>
                              </p:par>
                            </p:childTnLst>
                          </p:cTn>
                        </p:par>
                        <p:par>
                          <p:cTn id="17" fill="hold">
                            <p:stCondLst>
                              <p:cond delay="0"/>
                            </p:stCondLst>
                            <p:childTnLst>
                              <p:par>
                                <p:cTn id="18" presetID="10" presetClass="entr" presetSubtype="0" fill="hold" nodeType="afterEffect">
                                  <p:stCondLst>
                                    <p:cond delay="150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a:t>Volatile memory</a:t>
            </a:r>
            <a:endParaRPr lang="en-US" dirty="0"/>
          </a:p>
        </p:txBody>
      </p:sp>
      <p:sp>
        <p:nvSpPr>
          <p:cNvPr id="3" name="Content Placeholder 2"/>
          <p:cNvSpPr>
            <a:spLocks noGrp="1"/>
          </p:cNvSpPr>
          <p:nvPr>
            <p:ph idx="1"/>
          </p:nvPr>
        </p:nvSpPr>
        <p:spPr>
          <a:xfrm>
            <a:off x="500063" y="1465036"/>
            <a:ext cx="8007350" cy="4191000"/>
          </a:xfrm>
        </p:spPr>
        <p:txBody>
          <a:bodyPr/>
          <a:lstStyle/>
          <a:p>
            <a:pPr>
              <a:defRPr/>
            </a:pPr>
            <a:r>
              <a:rPr lang="en-US" dirty="0"/>
              <a:t>DRAM</a:t>
            </a:r>
          </a:p>
          <a:p>
            <a:pPr lvl="1">
              <a:defRPr/>
            </a:pPr>
            <a:r>
              <a:rPr lang="en-US" dirty="0"/>
              <a:t>Capacitor stores “memory” that leaks away and needs to be periodically refreshed</a:t>
            </a:r>
          </a:p>
          <a:p>
            <a:pPr lvl="1">
              <a:defRPr/>
            </a:pPr>
            <a:r>
              <a:rPr lang="en-ZA" dirty="0"/>
              <a:t>High memory capacity</a:t>
            </a:r>
            <a:endParaRPr lang="en-US" dirty="0"/>
          </a:p>
          <a:p>
            <a:pPr>
              <a:defRPr/>
            </a:pPr>
            <a:r>
              <a:rPr lang="en-US" dirty="0"/>
              <a:t>SDRAM = Synchronous DRAM</a:t>
            </a:r>
          </a:p>
          <a:p>
            <a:pPr lvl="1">
              <a:defRPr/>
            </a:pPr>
            <a:r>
              <a:rPr lang="en-US" dirty="0"/>
              <a:t>Runs in synch with system* clock</a:t>
            </a:r>
          </a:p>
          <a:p>
            <a:pPr lvl="1">
              <a:defRPr/>
            </a:pPr>
            <a:r>
              <a:rPr lang="en-ZA" dirty="0"/>
              <a:t>DDR SDRAM = Double-data rate SDRAM, runs at 2x the system clock</a:t>
            </a:r>
            <a:endParaRPr lang="en-US" dirty="0"/>
          </a:p>
        </p:txBody>
      </p:sp>
      <p:sp>
        <p:nvSpPr>
          <p:cNvPr id="13316" name="Rectangle 3"/>
          <p:cNvSpPr>
            <a:spLocks noChangeArrowheads="1"/>
          </p:cNvSpPr>
          <p:nvPr/>
        </p:nvSpPr>
        <p:spPr bwMode="auto">
          <a:xfrm>
            <a:off x="338138" y="5772668"/>
            <a:ext cx="86296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t>* Note the system clock in this case is closer to the “motherboard” clock. Usually considerably slower than the processor clock (standard DRAM may have its own even slower clock and synchronization hassles)</a:t>
            </a:r>
          </a:p>
        </p:txBody>
      </p:sp>
    </p:spTree>
    <p:extLst>
      <p:ext uri="{BB962C8B-B14F-4D97-AF65-F5344CB8AC3E}">
        <p14:creationId xmlns:p14="http://schemas.microsoft.com/office/powerpoint/2010/main" val="2719956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a:t>Volatile memory</a:t>
            </a:r>
            <a:endParaRPr lang="en-US" dirty="0"/>
          </a:p>
        </p:txBody>
      </p:sp>
      <p:sp>
        <p:nvSpPr>
          <p:cNvPr id="3" name="Content Placeholder 2"/>
          <p:cNvSpPr>
            <a:spLocks noGrp="1"/>
          </p:cNvSpPr>
          <p:nvPr>
            <p:ph idx="1"/>
          </p:nvPr>
        </p:nvSpPr>
        <p:spPr>
          <a:xfrm>
            <a:off x="381000" y="1506538"/>
            <a:ext cx="8007350" cy="4946650"/>
          </a:xfrm>
        </p:spPr>
        <p:txBody>
          <a:bodyPr/>
          <a:lstStyle/>
          <a:p>
            <a:pPr>
              <a:defRPr/>
            </a:pPr>
            <a:r>
              <a:rPr lang="en-US" dirty="0"/>
              <a:t>SRAM</a:t>
            </a:r>
          </a:p>
          <a:p>
            <a:pPr lvl="1">
              <a:defRPr/>
            </a:pPr>
            <a:r>
              <a:rPr lang="en-ZA" dirty="0"/>
              <a:t>Static RAM</a:t>
            </a:r>
          </a:p>
          <a:p>
            <a:pPr lvl="1">
              <a:defRPr/>
            </a:pPr>
            <a:r>
              <a:rPr lang="en-ZA" dirty="0"/>
              <a:t>Does not need refreshing</a:t>
            </a:r>
          </a:p>
          <a:p>
            <a:pPr lvl="1">
              <a:defRPr/>
            </a:pPr>
            <a:r>
              <a:rPr lang="en-ZA" dirty="0"/>
              <a:t>Uses “bistable latching circuitry”</a:t>
            </a:r>
            <a:br>
              <a:rPr lang="en-ZA" dirty="0"/>
            </a:br>
            <a:r>
              <a:rPr lang="en-ZA" dirty="0"/>
              <a:t>(i.e. a flip flop) to store each bit</a:t>
            </a:r>
          </a:p>
          <a:p>
            <a:pPr lvl="1">
              <a:defRPr/>
            </a:pPr>
            <a:r>
              <a:rPr lang="en-ZA" dirty="0"/>
              <a:t>Can be very fast compared to DRAM</a:t>
            </a:r>
          </a:p>
          <a:p>
            <a:pPr lvl="1">
              <a:defRPr/>
            </a:pPr>
            <a:r>
              <a:rPr lang="en-ZA" dirty="0"/>
              <a:t>A small amount of SRAM (~16 Kb) is typically used within a microcontroller / FPGA to hold things such as a boot loader and interrupt vectors, and as CACHE</a:t>
            </a:r>
            <a:endParaRPr lang="en-US" dirty="0"/>
          </a:p>
        </p:txBody>
      </p:sp>
      <p:grpSp>
        <p:nvGrpSpPr>
          <p:cNvPr id="14340" name="Group 10"/>
          <p:cNvGrpSpPr>
            <a:grpSpLocks/>
          </p:cNvGrpSpPr>
          <p:nvPr/>
        </p:nvGrpSpPr>
        <p:grpSpPr bwMode="auto">
          <a:xfrm>
            <a:off x="5651688" y="900641"/>
            <a:ext cx="2994025" cy="1273175"/>
            <a:chOff x="5840361" y="1101725"/>
            <a:chExt cx="2993923" cy="1273175"/>
          </a:xfrm>
        </p:grpSpPr>
        <p:sp>
          <p:nvSpPr>
            <p:cNvPr id="14346" name="Rectangle 8"/>
            <p:cNvSpPr>
              <a:spLocks noChangeArrowheads="1"/>
            </p:cNvSpPr>
            <p:nvPr/>
          </p:nvSpPr>
          <p:spPr bwMode="auto">
            <a:xfrm>
              <a:off x="5840361" y="1179870"/>
              <a:ext cx="2993923" cy="1120878"/>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endParaRPr lang="en-US"/>
            </a:p>
          </p:txBody>
        </p:sp>
        <p:pic>
          <p:nvPicPr>
            <p:cNvPr id="14347" name="Picture 3" descr="SRLATCH.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21563" y="1101725"/>
              <a:ext cx="1273175" cy="1273175"/>
            </a:xfrm>
            <a:prstGeom prst="rect">
              <a:avLst/>
            </a:prstGeom>
            <a:ln/>
          </p:spPr>
          <p:style>
            <a:lnRef idx="2">
              <a:schemeClr val="dk1"/>
            </a:lnRef>
            <a:fillRef idx="1">
              <a:schemeClr val="lt1"/>
            </a:fillRef>
            <a:effectRef idx="0">
              <a:schemeClr val="dk1"/>
            </a:effectRef>
            <a:fontRef idx="minor">
              <a:schemeClr val="dk1"/>
            </a:fontRef>
          </p:style>
        </p:pic>
        <p:sp>
          <p:nvSpPr>
            <p:cNvPr id="14348" name="Rectangle 4"/>
            <p:cNvSpPr>
              <a:spLocks noChangeArrowheads="1"/>
            </p:cNvSpPr>
            <p:nvPr/>
          </p:nvSpPr>
          <p:spPr bwMode="auto">
            <a:xfrm>
              <a:off x="5937250" y="1357313"/>
              <a:ext cx="1509713" cy="522287"/>
            </a:xfrm>
            <a:prstGeom prst="rect">
              <a:avLst/>
            </a:prstGeom>
            <a:ln/>
          </p:spPr>
          <p:style>
            <a:lnRef idx="2">
              <a:schemeClr val="dk1"/>
            </a:lnRef>
            <a:fillRef idx="1">
              <a:schemeClr val="lt1"/>
            </a:fillRef>
            <a:effectRef idx="0">
              <a:schemeClr val="dk1"/>
            </a:effectRef>
            <a:fontRef idx="minor">
              <a:schemeClr val="dk1"/>
            </a:fontRef>
          </p:style>
          <p:txBody>
            <a:bodyPr wrap="none">
              <a:spAutoFit/>
            </a:bodyPr>
            <a:lstStyle/>
            <a:p>
              <a:r>
                <a:rPr lang="en-ZA" sz="1400">
                  <a:solidFill>
                    <a:srgbClr val="1C1C1C"/>
                  </a:solidFill>
                </a:rPr>
                <a:t>SR Latch to hold</a:t>
              </a:r>
            </a:p>
            <a:p>
              <a:r>
                <a:rPr lang="en-ZA" sz="1400">
                  <a:solidFill>
                    <a:srgbClr val="1C1C1C"/>
                  </a:solidFill>
                </a:rPr>
                <a:t>a bit of SRAM *</a:t>
              </a:r>
              <a:endParaRPr lang="en-US" sz="1400">
                <a:solidFill>
                  <a:srgbClr val="1C1C1C"/>
                </a:solidFill>
              </a:endParaRPr>
            </a:p>
          </p:txBody>
        </p:sp>
      </p:grpSp>
      <p:grpSp>
        <p:nvGrpSpPr>
          <p:cNvPr id="14341" name="Group 11"/>
          <p:cNvGrpSpPr>
            <a:grpSpLocks/>
          </p:cNvGrpSpPr>
          <p:nvPr/>
        </p:nvGrpSpPr>
        <p:grpSpPr bwMode="auto">
          <a:xfrm>
            <a:off x="6964550" y="2245254"/>
            <a:ext cx="1862138" cy="2298751"/>
            <a:chOff x="7152968" y="2312988"/>
            <a:chExt cx="1862602" cy="2298696"/>
          </a:xfrm>
        </p:grpSpPr>
        <p:sp>
          <p:nvSpPr>
            <p:cNvPr id="14343" name="Rectangle 9"/>
            <p:cNvSpPr>
              <a:spLocks noChangeArrowheads="1"/>
            </p:cNvSpPr>
            <p:nvPr/>
          </p:nvSpPr>
          <p:spPr bwMode="auto">
            <a:xfrm>
              <a:off x="7152968" y="2330245"/>
              <a:ext cx="1838632" cy="2138516"/>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endParaRPr lang="en-US"/>
            </a:p>
          </p:txBody>
        </p:sp>
        <p:pic>
          <p:nvPicPr>
            <p:cNvPr id="14344" name="Picture 7" descr="SR-NOR-latch.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19950" y="2312988"/>
              <a:ext cx="1712913" cy="1389062"/>
            </a:xfrm>
            <a:prstGeom prst="rect">
              <a:avLst/>
            </a:prstGeom>
            <a:ln/>
          </p:spPr>
          <p:style>
            <a:lnRef idx="2">
              <a:schemeClr val="dk1"/>
            </a:lnRef>
            <a:fillRef idx="1">
              <a:schemeClr val="lt1"/>
            </a:fillRef>
            <a:effectRef idx="0">
              <a:schemeClr val="dk1"/>
            </a:effectRef>
            <a:fontRef idx="minor">
              <a:schemeClr val="dk1"/>
            </a:fontRef>
          </p:style>
        </p:pic>
        <p:sp>
          <p:nvSpPr>
            <p:cNvPr id="14345" name="Rectangle 8"/>
            <p:cNvSpPr>
              <a:spLocks noChangeArrowheads="1"/>
            </p:cNvSpPr>
            <p:nvPr/>
          </p:nvSpPr>
          <p:spPr bwMode="auto">
            <a:xfrm>
              <a:off x="7219950" y="3657600"/>
              <a:ext cx="1795620" cy="954084"/>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r>
                <a:rPr lang="en-ZA" sz="1400" dirty="0">
                  <a:solidFill>
                    <a:srgbClr val="1C1C1C"/>
                  </a:solidFill>
                </a:rPr>
                <a:t>SR Latch implemented using two NOR gates *</a:t>
              </a:r>
              <a:endParaRPr lang="en-US" sz="1400" dirty="0">
                <a:solidFill>
                  <a:srgbClr val="1C1C1C"/>
                </a:solidFill>
              </a:endParaRPr>
            </a:p>
          </p:txBody>
        </p:sp>
      </p:grpSp>
      <p:sp>
        <p:nvSpPr>
          <p:cNvPr id="14342" name="Rectangle 9"/>
          <p:cNvSpPr>
            <a:spLocks noChangeArrowheads="1"/>
          </p:cNvSpPr>
          <p:nvPr/>
        </p:nvSpPr>
        <p:spPr bwMode="auto">
          <a:xfrm>
            <a:off x="3775075" y="6650920"/>
            <a:ext cx="53689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ZA" sz="1100" dirty="0"/>
              <a:t>* Images from http://en.wikipedia.org/wiki/Latch_(electronics)</a:t>
            </a:r>
            <a:endParaRPr lang="en-US" sz="1100" dirty="0"/>
          </a:p>
        </p:txBody>
      </p:sp>
    </p:spTree>
    <p:extLst>
      <p:ext uri="{BB962C8B-B14F-4D97-AF65-F5344CB8AC3E}">
        <p14:creationId xmlns:p14="http://schemas.microsoft.com/office/powerpoint/2010/main" val="2957603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a:t>Volatile Memory</a:t>
            </a:r>
            <a:endParaRPr lang="en-US" dirty="0"/>
          </a:p>
        </p:txBody>
      </p:sp>
      <p:sp>
        <p:nvSpPr>
          <p:cNvPr id="3" name="Content Placeholder 2"/>
          <p:cNvSpPr>
            <a:spLocks noGrp="1"/>
          </p:cNvSpPr>
          <p:nvPr>
            <p:ph idx="1"/>
          </p:nvPr>
        </p:nvSpPr>
        <p:spPr>
          <a:xfrm>
            <a:off x="838200" y="1454150"/>
            <a:ext cx="8007350" cy="4829175"/>
          </a:xfrm>
        </p:spPr>
        <p:txBody>
          <a:bodyPr>
            <a:normAutofit fontScale="92500" lnSpcReduction="10000"/>
          </a:bodyPr>
          <a:lstStyle/>
          <a:p>
            <a:pPr>
              <a:defRPr/>
            </a:pPr>
            <a:r>
              <a:rPr lang="en-ZA" dirty="0"/>
              <a:t>BRAM or Block RAM</a:t>
            </a:r>
          </a:p>
          <a:p>
            <a:pPr lvl="1">
              <a:defRPr/>
            </a:pPr>
            <a:r>
              <a:rPr lang="en-ZA" sz="2400" dirty="0"/>
              <a:t>This refers to a small block of RAM (a few Kilobytes) integrated within the FPGA (connected some </a:t>
            </a:r>
            <a:r>
              <a:rPr lang="en-ZA" sz="2400" dirty="0" err="1"/>
              <a:t>LBs</a:t>
            </a:r>
            <a:r>
              <a:rPr lang="en-ZA" sz="2400" dirty="0"/>
              <a:t>)</a:t>
            </a:r>
          </a:p>
          <a:p>
            <a:pPr lvl="1">
              <a:defRPr/>
            </a:pPr>
            <a:r>
              <a:rPr lang="en-ZA" sz="2400" dirty="0"/>
              <a:t>Generally only found in higher-end </a:t>
            </a:r>
            <a:r>
              <a:rPr lang="en-ZA" sz="2400" dirty="0" err="1"/>
              <a:t>FPGAs</a:t>
            </a:r>
            <a:r>
              <a:rPr lang="en-ZA" sz="2400" dirty="0"/>
              <a:t> (e.g. 16Kb takes ~ 256K transistors if not more for connection and addressing logic)</a:t>
            </a:r>
          </a:p>
          <a:p>
            <a:pPr lvl="1">
              <a:defRPr/>
            </a:pPr>
            <a:r>
              <a:rPr lang="en-ZA" sz="2400" dirty="0"/>
              <a:t>Block SRAM is more common and easier to use; the FPGA may include Block DRAM</a:t>
            </a:r>
          </a:p>
          <a:p>
            <a:pPr lvl="1">
              <a:defRPr/>
            </a:pPr>
            <a:r>
              <a:rPr lang="en-ZA" sz="2400" dirty="0"/>
              <a:t>Generally can be set to RAM or ROM</a:t>
            </a:r>
          </a:p>
          <a:p>
            <a:pPr lvl="1">
              <a:defRPr/>
            </a:pPr>
            <a:r>
              <a:rPr lang="en-ZA" sz="2400" dirty="0"/>
              <a:t>As ROM it can be used as a (big) LUT</a:t>
            </a:r>
          </a:p>
          <a:p>
            <a:pPr lvl="1">
              <a:defRPr/>
            </a:pPr>
            <a:r>
              <a:rPr lang="en-ZA" sz="2400" dirty="0"/>
              <a:t>Usually not directly accessible form outside the FPGA </a:t>
            </a:r>
            <a:r>
              <a:rPr lang="en-ZA" sz="2000" dirty="0"/>
              <a:t>(need to provide circuitry / </a:t>
            </a:r>
            <a:r>
              <a:rPr lang="en-ZA" sz="2000" dirty="0" err="1"/>
              <a:t>softcore</a:t>
            </a:r>
            <a:r>
              <a:rPr lang="en-ZA" sz="2000" dirty="0"/>
              <a:t> and </a:t>
            </a:r>
            <a:r>
              <a:rPr lang="en-ZA" sz="2000" dirty="0" err="1"/>
              <a:t>comms</a:t>
            </a:r>
            <a:r>
              <a:rPr lang="en-ZA" sz="2000" dirty="0"/>
              <a:t> protocol to access it from a PC)</a:t>
            </a:r>
            <a:endParaRPr lang="en-US" sz="2000" dirty="0"/>
          </a:p>
        </p:txBody>
      </p:sp>
    </p:spTree>
    <p:extLst>
      <p:ext uri="{BB962C8B-B14F-4D97-AF65-F5344CB8AC3E}">
        <p14:creationId xmlns:p14="http://schemas.microsoft.com/office/powerpoint/2010/main" val="1025338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a:t>Volatile memory</a:t>
            </a:r>
            <a:endParaRPr lang="en-US" dirty="0"/>
          </a:p>
        </p:txBody>
      </p:sp>
      <p:sp>
        <p:nvSpPr>
          <p:cNvPr id="3" name="Content Placeholder 2"/>
          <p:cNvSpPr>
            <a:spLocks noGrp="1"/>
          </p:cNvSpPr>
          <p:nvPr>
            <p:ph idx="1"/>
          </p:nvPr>
        </p:nvSpPr>
        <p:spPr>
          <a:xfrm>
            <a:off x="838200" y="1506538"/>
            <a:ext cx="8007350" cy="4191000"/>
          </a:xfrm>
        </p:spPr>
        <p:txBody>
          <a:bodyPr>
            <a:normAutofit lnSpcReduction="10000"/>
          </a:bodyPr>
          <a:lstStyle/>
          <a:p>
            <a:pPr>
              <a:defRPr/>
            </a:pPr>
            <a:r>
              <a:rPr lang="en-ZA" dirty="0"/>
              <a:t>Under development</a:t>
            </a:r>
            <a:endParaRPr lang="en-US" dirty="0"/>
          </a:p>
          <a:p>
            <a:pPr lvl="1">
              <a:defRPr/>
            </a:pPr>
            <a:r>
              <a:rPr lang="en-US" dirty="0"/>
              <a:t>Z-RAM : Zero-capacitor RAM</a:t>
            </a:r>
          </a:p>
          <a:p>
            <a:pPr lvl="2">
              <a:defRPr/>
            </a:pPr>
            <a:r>
              <a:rPr lang="en-ZA" dirty="0"/>
              <a:t>Single transistor</a:t>
            </a:r>
          </a:p>
          <a:p>
            <a:pPr lvl="2">
              <a:defRPr/>
            </a:pPr>
            <a:r>
              <a:rPr lang="en-ZA" dirty="0"/>
              <a:t>Higher density than DRAM</a:t>
            </a:r>
          </a:p>
          <a:p>
            <a:pPr lvl="2">
              <a:defRPr/>
            </a:pPr>
            <a:r>
              <a:rPr lang="en-ZA" dirty="0"/>
              <a:t>Although it is called zero-capacitor, the capacitor is actually there in the form of a “floating body effect” caused by the transistor substrate</a:t>
            </a:r>
          </a:p>
          <a:p>
            <a:pPr lvl="2">
              <a:defRPr/>
            </a:pPr>
            <a:r>
              <a:rPr lang="en-US" dirty="0"/>
              <a:t>See: </a:t>
            </a:r>
            <a:r>
              <a:rPr lang="en-US" dirty="0">
                <a:hlinkClick r:id="rId3"/>
              </a:rPr>
              <a:t>http://www.innovativesilicon.com/</a:t>
            </a:r>
            <a:r>
              <a:rPr lang="en-US" dirty="0"/>
              <a:t> </a:t>
            </a:r>
          </a:p>
        </p:txBody>
      </p:sp>
    </p:spTree>
    <p:extLst>
      <p:ext uri="{BB962C8B-B14F-4D97-AF65-F5344CB8AC3E}">
        <p14:creationId xmlns:p14="http://schemas.microsoft.com/office/powerpoint/2010/main" val="3562055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ZA" dirty="0"/>
              <a:t>Non-Volatile Memory types</a:t>
            </a:r>
            <a:endParaRPr lang="en-US" dirty="0"/>
          </a:p>
        </p:txBody>
      </p:sp>
      <p:grpSp>
        <p:nvGrpSpPr>
          <p:cNvPr id="6" name="Group 5">
            <a:extLst>
              <a:ext uri="{FF2B5EF4-FFF2-40B4-BE49-F238E27FC236}">
                <a16:creationId xmlns:a16="http://schemas.microsoft.com/office/drawing/2014/main" id="{F10F2542-E8B9-4AB4-B74F-A6380D231083}"/>
              </a:ext>
            </a:extLst>
          </p:cNvPr>
          <p:cNvGrpSpPr/>
          <p:nvPr/>
        </p:nvGrpSpPr>
        <p:grpSpPr>
          <a:xfrm>
            <a:off x="1602553" y="2476500"/>
            <a:ext cx="6425532" cy="4776603"/>
            <a:chOff x="1602553" y="2476500"/>
            <a:chExt cx="6425532" cy="4776603"/>
          </a:xfrm>
        </p:grpSpPr>
        <p:grpSp>
          <p:nvGrpSpPr>
            <p:cNvPr id="27" name="Group 26">
              <a:extLst>
                <a:ext uri="{FF2B5EF4-FFF2-40B4-BE49-F238E27FC236}">
                  <a16:creationId xmlns:a16="http://schemas.microsoft.com/office/drawing/2014/main" id="{8A8021C5-5586-46EC-88A5-4B7B56ED528A}"/>
                </a:ext>
              </a:extLst>
            </p:cNvPr>
            <p:cNvGrpSpPr/>
            <p:nvPr/>
          </p:nvGrpSpPr>
          <p:grpSpPr>
            <a:xfrm>
              <a:off x="1602553" y="2476500"/>
              <a:ext cx="6425532" cy="4776603"/>
              <a:chOff x="1602553" y="2476500"/>
              <a:chExt cx="6425532" cy="4776603"/>
            </a:xfrm>
          </p:grpSpPr>
          <p:pic>
            <p:nvPicPr>
              <p:cNvPr id="15" name="Picture 14" descr="A necklace hanging on a white surface&#10;&#10;Description automatically generated">
                <a:extLst>
                  <a:ext uri="{FF2B5EF4-FFF2-40B4-BE49-F238E27FC236}">
                    <a16:creationId xmlns:a16="http://schemas.microsoft.com/office/drawing/2014/main" id="{93BC537B-547A-4269-B871-EB39224F0D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2553" y="2476500"/>
                <a:ext cx="6425532" cy="4776603"/>
              </a:xfrm>
              <a:prstGeom prst="rect">
                <a:avLst/>
              </a:prstGeom>
            </p:spPr>
          </p:pic>
          <p:grpSp>
            <p:nvGrpSpPr>
              <p:cNvPr id="16" name="Group 15">
                <a:extLst>
                  <a:ext uri="{FF2B5EF4-FFF2-40B4-BE49-F238E27FC236}">
                    <a16:creationId xmlns:a16="http://schemas.microsoft.com/office/drawing/2014/main" id="{1578009B-B206-4BBA-9855-655ADF18ADC1}"/>
                  </a:ext>
                </a:extLst>
              </p:cNvPr>
              <p:cNvGrpSpPr/>
              <p:nvPr/>
            </p:nvGrpSpPr>
            <p:grpSpPr>
              <a:xfrm>
                <a:off x="3228923" y="3298433"/>
                <a:ext cx="3492815" cy="1333500"/>
                <a:chOff x="729114" y="5162550"/>
                <a:chExt cx="3492815" cy="1333500"/>
              </a:xfrm>
            </p:grpSpPr>
            <p:sp>
              <p:nvSpPr>
                <p:cNvPr id="2" name="Frame 1">
                  <a:extLst>
                    <a:ext uri="{FF2B5EF4-FFF2-40B4-BE49-F238E27FC236}">
                      <a16:creationId xmlns:a16="http://schemas.microsoft.com/office/drawing/2014/main" id="{DB6621F9-C776-426D-900C-3696D39D4459}"/>
                    </a:ext>
                  </a:extLst>
                </p:cNvPr>
                <p:cNvSpPr/>
                <p:nvPr/>
              </p:nvSpPr>
              <p:spPr>
                <a:xfrm>
                  <a:off x="729114" y="5162550"/>
                  <a:ext cx="1680711" cy="1333500"/>
                </a:xfrm>
                <a:prstGeom prst="fram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3" name="Rectangle 2">
                  <a:extLst>
                    <a:ext uri="{FF2B5EF4-FFF2-40B4-BE49-F238E27FC236}">
                      <a16:creationId xmlns:a16="http://schemas.microsoft.com/office/drawing/2014/main" id="{62831254-65B8-415F-8C25-2B3913D60E8B}"/>
                    </a:ext>
                  </a:extLst>
                </p:cNvPr>
                <p:cNvSpPr/>
                <p:nvPr/>
              </p:nvSpPr>
              <p:spPr>
                <a:xfrm>
                  <a:off x="1019482" y="5358884"/>
                  <a:ext cx="1032399" cy="307777"/>
                </a:xfrm>
                <a:prstGeom prst="rect">
                  <a:avLst/>
                </a:prstGeom>
              </p:spPr>
              <p:txBody>
                <a:bodyPr wrap="none">
                  <a:spAutoFit/>
                </a:bodyPr>
                <a:lstStyle/>
                <a:p>
                  <a:r>
                    <a:rPr lang="en-ZA" sz="1400" dirty="0"/>
                    <a:t>0K Volatile</a:t>
                  </a:r>
                </a:p>
              </p:txBody>
            </p:sp>
            <p:sp>
              <p:nvSpPr>
                <p:cNvPr id="7" name="Rectangle 6">
                  <a:extLst>
                    <a:ext uri="{FF2B5EF4-FFF2-40B4-BE49-F238E27FC236}">
                      <a16:creationId xmlns:a16="http://schemas.microsoft.com/office/drawing/2014/main" id="{1E7C0A0D-BA51-4106-AB65-8A3B4A735D1B}"/>
                    </a:ext>
                  </a:extLst>
                </p:cNvPr>
                <p:cNvSpPr/>
                <p:nvPr/>
              </p:nvSpPr>
              <p:spPr>
                <a:xfrm>
                  <a:off x="906467" y="5644634"/>
                  <a:ext cx="1326004" cy="369332"/>
                </a:xfrm>
                <a:prstGeom prst="rect">
                  <a:avLst/>
                </a:prstGeom>
              </p:spPr>
              <p:txBody>
                <a:bodyPr wrap="none">
                  <a:spAutoFit/>
                </a:bodyPr>
                <a:lstStyle/>
                <a:p>
                  <a:r>
                    <a:rPr lang="en-ZA" dirty="0"/>
                    <a:t>Knowledge</a:t>
                  </a:r>
                </a:p>
              </p:txBody>
            </p:sp>
            <p:sp>
              <p:nvSpPr>
                <p:cNvPr id="8" name="Rectangle 7">
                  <a:extLst>
                    <a:ext uri="{FF2B5EF4-FFF2-40B4-BE49-F238E27FC236}">
                      <a16:creationId xmlns:a16="http://schemas.microsoft.com/office/drawing/2014/main" id="{F170F372-07CB-4A47-928B-D57228C3F3C4}"/>
                    </a:ext>
                  </a:extLst>
                </p:cNvPr>
                <p:cNvSpPr/>
                <p:nvPr/>
              </p:nvSpPr>
              <p:spPr>
                <a:xfrm>
                  <a:off x="1198322" y="5930931"/>
                  <a:ext cx="710451" cy="369332"/>
                </a:xfrm>
                <a:prstGeom prst="rect">
                  <a:avLst/>
                </a:prstGeom>
              </p:spPr>
              <p:txBody>
                <a:bodyPr wrap="none">
                  <a:spAutoFit/>
                </a:bodyPr>
                <a:lstStyle/>
                <a:p>
                  <a:r>
                    <a:rPr lang="en-ZA" dirty="0"/>
                    <a:t>Bank</a:t>
                  </a:r>
                </a:p>
              </p:txBody>
            </p:sp>
            <p:sp>
              <p:nvSpPr>
                <p:cNvPr id="9" name="Frame 8">
                  <a:extLst>
                    <a:ext uri="{FF2B5EF4-FFF2-40B4-BE49-F238E27FC236}">
                      <a16:creationId xmlns:a16="http://schemas.microsoft.com/office/drawing/2014/main" id="{6170AC58-D0BE-4A20-AA9D-D9306C3D7E8B}"/>
                    </a:ext>
                  </a:extLst>
                </p:cNvPr>
                <p:cNvSpPr/>
                <p:nvPr/>
              </p:nvSpPr>
              <p:spPr>
                <a:xfrm>
                  <a:off x="2541218" y="5162550"/>
                  <a:ext cx="1680711" cy="1333500"/>
                </a:xfrm>
                <a:prstGeom prst="fram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10" name="Rectangle 9">
                  <a:extLst>
                    <a:ext uri="{FF2B5EF4-FFF2-40B4-BE49-F238E27FC236}">
                      <a16:creationId xmlns:a16="http://schemas.microsoft.com/office/drawing/2014/main" id="{DC958068-96F9-4820-9050-0098DCE22694}"/>
                    </a:ext>
                  </a:extLst>
                </p:cNvPr>
                <p:cNvSpPr/>
                <p:nvPr/>
              </p:nvSpPr>
              <p:spPr>
                <a:xfrm>
                  <a:off x="2680471" y="5358884"/>
                  <a:ext cx="1399742" cy="307777"/>
                </a:xfrm>
                <a:prstGeom prst="rect">
                  <a:avLst/>
                </a:prstGeom>
              </p:spPr>
              <p:txBody>
                <a:bodyPr wrap="none">
                  <a:spAutoFit/>
                </a:bodyPr>
                <a:lstStyle/>
                <a:p>
                  <a:r>
                    <a:rPr lang="en-ZA" sz="1400" dirty="0"/>
                    <a:t>0K Non-volatile</a:t>
                  </a:r>
                </a:p>
              </p:txBody>
            </p:sp>
            <p:sp>
              <p:nvSpPr>
                <p:cNvPr id="11" name="Rectangle 10">
                  <a:extLst>
                    <a:ext uri="{FF2B5EF4-FFF2-40B4-BE49-F238E27FC236}">
                      <a16:creationId xmlns:a16="http://schemas.microsoft.com/office/drawing/2014/main" id="{3FA82AAD-DB86-46A7-BDCD-B075E5D6DC5E}"/>
                    </a:ext>
                  </a:extLst>
                </p:cNvPr>
                <p:cNvSpPr/>
                <p:nvPr/>
              </p:nvSpPr>
              <p:spPr>
                <a:xfrm>
                  <a:off x="2718571" y="5644634"/>
                  <a:ext cx="1326004" cy="369332"/>
                </a:xfrm>
                <a:prstGeom prst="rect">
                  <a:avLst/>
                </a:prstGeom>
              </p:spPr>
              <p:txBody>
                <a:bodyPr wrap="none">
                  <a:spAutoFit/>
                </a:bodyPr>
                <a:lstStyle/>
                <a:p>
                  <a:r>
                    <a:rPr lang="en-ZA" dirty="0"/>
                    <a:t>Knowledge</a:t>
                  </a:r>
                </a:p>
              </p:txBody>
            </p:sp>
            <p:sp>
              <p:nvSpPr>
                <p:cNvPr id="12" name="Rectangle 11">
                  <a:extLst>
                    <a:ext uri="{FF2B5EF4-FFF2-40B4-BE49-F238E27FC236}">
                      <a16:creationId xmlns:a16="http://schemas.microsoft.com/office/drawing/2014/main" id="{17471F8E-2646-44CC-895D-F9D08C805EC9}"/>
                    </a:ext>
                  </a:extLst>
                </p:cNvPr>
                <p:cNvSpPr/>
                <p:nvPr/>
              </p:nvSpPr>
              <p:spPr>
                <a:xfrm>
                  <a:off x="3010426" y="5930931"/>
                  <a:ext cx="710451" cy="369332"/>
                </a:xfrm>
                <a:prstGeom prst="rect">
                  <a:avLst/>
                </a:prstGeom>
              </p:spPr>
              <p:txBody>
                <a:bodyPr wrap="none">
                  <a:spAutoFit/>
                </a:bodyPr>
                <a:lstStyle/>
                <a:p>
                  <a:r>
                    <a:rPr lang="en-ZA" dirty="0"/>
                    <a:t>Bank</a:t>
                  </a:r>
                </a:p>
              </p:txBody>
            </p:sp>
          </p:grpSp>
          <p:pic>
            <p:nvPicPr>
              <p:cNvPr id="24" name="Picture 23" descr="A picture containing drawing, room&#10;&#10;Description automatically generated">
                <a:extLst>
                  <a:ext uri="{FF2B5EF4-FFF2-40B4-BE49-F238E27FC236}">
                    <a16:creationId xmlns:a16="http://schemas.microsoft.com/office/drawing/2014/main" id="{D9A10C5A-D436-476E-8744-D779485C24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427491">
                <a:off x="5395471" y="4678422"/>
                <a:ext cx="791455" cy="1010868"/>
              </a:xfrm>
              <a:prstGeom prst="rect">
                <a:avLst/>
              </a:prstGeom>
            </p:spPr>
          </p:pic>
          <p:pic>
            <p:nvPicPr>
              <p:cNvPr id="26" name="Picture 25" descr="A picture containing drawing, room&#10;&#10;Description automatically generated">
                <a:extLst>
                  <a:ext uri="{FF2B5EF4-FFF2-40B4-BE49-F238E27FC236}">
                    <a16:creationId xmlns:a16="http://schemas.microsoft.com/office/drawing/2014/main" id="{B0C57D11-1226-48E0-A455-31C3063FAD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416339" flipH="1">
                <a:off x="3701265" y="4678422"/>
                <a:ext cx="806117" cy="1010868"/>
              </a:xfrm>
              <a:prstGeom prst="rect">
                <a:avLst/>
              </a:prstGeom>
            </p:spPr>
          </p:pic>
          <p:sp>
            <p:nvSpPr>
              <p:cNvPr id="25" name="Rectangle 24">
                <a:extLst>
                  <a:ext uri="{FF2B5EF4-FFF2-40B4-BE49-F238E27FC236}">
                    <a16:creationId xmlns:a16="http://schemas.microsoft.com/office/drawing/2014/main" id="{7D03A33B-04CC-4A1F-BD9A-B3D5325201A7}"/>
                  </a:ext>
                </a:extLst>
              </p:cNvPr>
              <p:cNvSpPr/>
              <p:nvPr/>
            </p:nvSpPr>
            <p:spPr>
              <a:xfrm>
                <a:off x="4235385" y="2872256"/>
                <a:ext cx="1479892" cy="369332"/>
              </a:xfrm>
              <a:prstGeom prst="rect">
                <a:avLst/>
              </a:prstGeom>
            </p:spPr>
            <p:txBody>
              <a:bodyPr wrap="none">
                <a:spAutoFit/>
              </a:bodyPr>
              <a:lstStyle/>
              <a:p>
                <a:r>
                  <a:rPr lang="en-ZA" dirty="0"/>
                  <a:t>ES Engineer</a:t>
                </a:r>
              </a:p>
            </p:txBody>
          </p:sp>
        </p:grpSp>
        <p:pic>
          <p:nvPicPr>
            <p:cNvPr id="12292" name="Picture 5" descr="memory_bank.gi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318390" y="3395618"/>
              <a:ext cx="1501775"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89" name="Picture 12288" descr="A picture containing device&#10;&#10;Description automatically generated">
              <a:extLst>
                <a:ext uri="{FF2B5EF4-FFF2-40B4-BE49-F238E27FC236}">
                  <a16:creationId xmlns:a16="http://schemas.microsoft.com/office/drawing/2014/main" id="{741DF0D3-539D-4E90-86DC-11AAF67D9AE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03877" y="4405708"/>
              <a:ext cx="774015" cy="1343776"/>
            </a:xfrm>
            <a:prstGeom prst="rect">
              <a:avLst/>
            </a:prstGeom>
          </p:spPr>
        </p:pic>
      </p:grpSp>
      <p:pic>
        <p:nvPicPr>
          <p:cNvPr id="21" name="Picture 5" descr="memory_bank.gif">
            <a:extLst>
              <a:ext uri="{FF2B5EF4-FFF2-40B4-BE49-F238E27FC236}">
                <a16:creationId xmlns:a16="http://schemas.microsoft.com/office/drawing/2014/main" id="{973F6642-1BFF-44F6-89B8-23E8D9A7363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117767" y="3401235"/>
            <a:ext cx="1501775"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Content Placeholder 13" descr="A picture containing drawing&#10;&#10;Description automatically generated">
            <a:extLst>
              <a:ext uri="{FF2B5EF4-FFF2-40B4-BE49-F238E27FC236}">
                <a16:creationId xmlns:a16="http://schemas.microsoft.com/office/drawing/2014/main" id="{625833E8-EE32-442F-BF86-1C77D865A73B}"/>
              </a:ext>
            </a:extLst>
          </p:cNvPr>
          <p:cNvPicPr>
            <a:picLocks noGrp="1" noChangeAspect="1"/>
          </p:cNvPicPr>
          <p:nvPr>
            <p:ph idx="1"/>
          </p:nvPr>
        </p:nvPicPr>
        <p:blipFill>
          <a:blip r:embed="rId7" cstate="print">
            <a:extLst>
              <a:ext uri="{28A0092B-C50C-407E-A947-70E740481C1C}">
                <a14:useLocalDpi xmlns:a14="http://schemas.microsoft.com/office/drawing/2010/main" val="0"/>
              </a:ext>
            </a:extLst>
          </a:blip>
          <a:stretch>
            <a:fillRect/>
          </a:stretch>
        </p:blipFill>
        <p:spPr>
          <a:xfrm>
            <a:off x="5343505" y="4404593"/>
            <a:ext cx="774014" cy="1359966"/>
          </a:xfrm>
        </p:spPr>
      </p:pic>
      <p:pic>
        <p:nvPicPr>
          <p:cNvPr id="18" name="Picture 17" descr="A close up of a logo&#10;&#10;Description automatically generated">
            <a:extLst>
              <a:ext uri="{FF2B5EF4-FFF2-40B4-BE49-F238E27FC236}">
                <a16:creationId xmlns:a16="http://schemas.microsoft.com/office/drawing/2014/main" id="{F25DA9EC-280D-4874-9D2F-7A4FE18EC36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475451" y="5678366"/>
            <a:ext cx="2999759" cy="1145257"/>
          </a:xfrm>
          <a:prstGeom prst="rect">
            <a:avLst/>
          </a:prstGeom>
        </p:spPr>
      </p:pic>
      <p:pic>
        <p:nvPicPr>
          <p:cNvPr id="28" name="Picture 27" descr="A picture containing drawing&#10;&#10;Description automatically generated">
            <a:extLst>
              <a:ext uri="{FF2B5EF4-FFF2-40B4-BE49-F238E27FC236}">
                <a16:creationId xmlns:a16="http://schemas.microsoft.com/office/drawing/2014/main" id="{C2DBF2F8-ACE4-49E9-8E88-A1FD6D4E529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934035" y="6033489"/>
            <a:ext cx="1951198" cy="752580"/>
          </a:xfrm>
          <a:prstGeom prst="rect">
            <a:avLst/>
          </a:prstGeom>
        </p:spPr>
      </p:pic>
      <p:grpSp>
        <p:nvGrpSpPr>
          <p:cNvPr id="29" name="Group 28">
            <a:extLst>
              <a:ext uri="{FF2B5EF4-FFF2-40B4-BE49-F238E27FC236}">
                <a16:creationId xmlns:a16="http://schemas.microsoft.com/office/drawing/2014/main" id="{43E6A79B-6580-425F-9B02-A4EEC396A843}"/>
              </a:ext>
            </a:extLst>
          </p:cNvPr>
          <p:cNvGrpSpPr/>
          <p:nvPr/>
        </p:nvGrpSpPr>
        <p:grpSpPr>
          <a:xfrm>
            <a:off x="4610100" y="1200843"/>
            <a:ext cx="3738144" cy="1617310"/>
            <a:chOff x="-659849" y="5428893"/>
            <a:chExt cx="3738144" cy="1617310"/>
          </a:xfrm>
        </p:grpSpPr>
        <p:sp>
          <p:nvSpPr>
            <p:cNvPr id="30" name="Cloud 29">
              <a:extLst>
                <a:ext uri="{FF2B5EF4-FFF2-40B4-BE49-F238E27FC236}">
                  <a16:creationId xmlns:a16="http://schemas.microsoft.com/office/drawing/2014/main" id="{7B693E43-5DA6-4CE3-B15A-749D5994FD28}"/>
                </a:ext>
              </a:extLst>
            </p:cNvPr>
            <p:cNvSpPr/>
            <p:nvPr/>
          </p:nvSpPr>
          <p:spPr>
            <a:xfrm>
              <a:off x="-659849" y="5428893"/>
              <a:ext cx="3738144" cy="1617310"/>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1" name="TextBox 30">
              <a:extLst>
                <a:ext uri="{FF2B5EF4-FFF2-40B4-BE49-F238E27FC236}">
                  <a16:creationId xmlns:a16="http://schemas.microsoft.com/office/drawing/2014/main" id="{13941866-218A-4F3B-9EA2-C27DE0E918A1}"/>
                </a:ext>
              </a:extLst>
            </p:cNvPr>
            <p:cNvSpPr txBox="1"/>
            <p:nvPr/>
          </p:nvSpPr>
          <p:spPr>
            <a:xfrm>
              <a:off x="-228921" y="5700098"/>
              <a:ext cx="3269116" cy="1077218"/>
            </a:xfrm>
            <a:prstGeom prst="rect">
              <a:avLst/>
            </a:prstGeom>
            <a:noFill/>
          </p:spPr>
          <p:txBody>
            <a:bodyPr wrap="square">
              <a:spAutoFit/>
            </a:bodyPr>
            <a:lstStyle/>
            <a:p>
              <a:r>
                <a:rPr lang="en-ZA" sz="1600" dirty="0"/>
                <a:t>Now things are looking better.. both volatile and non-volatile allows more smarts and </a:t>
              </a:r>
              <a:br>
                <a:rPr lang="en-ZA" sz="1600" dirty="0"/>
              </a:br>
              <a:r>
                <a:rPr lang="en-ZA" sz="1600" dirty="0"/>
                <a:t>longer-term benefit.</a:t>
              </a:r>
            </a:p>
          </p:txBody>
        </p:sp>
      </p:grpSp>
    </p:spTree>
    <p:extLst>
      <p:ext uri="{BB962C8B-B14F-4D97-AF65-F5344CB8AC3E}">
        <p14:creationId xmlns:p14="http://schemas.microsoft.com/office/powerpoint/2010/main" val="90560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14"/>
                                        </p:tgtEl>
                                        <p:attrNameLst>
                                          <p:attrName>style.visibility</p:attrName>
                                        </p:attrNameLst>
                                      </p:cBhvr>
                                      <p:to>
                                        <p:strVal val="visible"/>
                                      </p:to>
                                    </p:set>
                                  </p:childTnLst>
                                </p:cTn>
                              </p:par>
                            </p:childTnLst>
                          </p:cTn>
                        </p:par>
                        <p:par>
                          <p:cTn id="10" fill="hold">
                            <p:stCondLst>
                              <p:cond delay="500"/>
                            </p:stCondLst>
                            <p:childTnLst>
                              <p:par>
                                <p:cTn id="11" presetID="16" presetClass="exit" presetSubtype="21" fill="hold" nodeType="afterEffect">
                                  <p:stCondLst>
                                    <p:cond delay="500"/>
                                  </p:stCondLst>
                                  <p:childTnLst>
                                    <p:animEffect transition="out" filter="barn(inVertical)">
                                      <p:cBhvr>
                                        <p:cTn id="12" dur="500"/>
                                        <p:tgtEl>
                                          <p:spTgt spid="28"/>
                                        </p:tgtEl>
                                      </p:cBhvr>
                                    </p:animEffect>
                                    <p:set>
                                      <p:cBhvr>
                                        <p:cTn id="13" dur="1" fill="hold">
                                          <p:stCondLst>
                                            <p:cond delay="499"/>
                                          </p:stCondLst>
                                        </p:cTn>
                                        <p:tgtEl>
                                          <p:spTgt spid="28"/>
                                        </p:tgtEl>
                                        <p:attrNameLst>
                                          <p:attrName>style.visibility</p:attrName>
                                        </p:attrNameLst>
                                      </p:cBhvr>
                                      <p:to>
                                        <p:strVal val="hidden"/>
                                      </p:to>
                                    </p:set>
                                  </p:childTnLst>
                                </p:cTn>
                              </p:par>
                              <p:par>
                                <p:cTn id="14" presetID="16" presetClass="entr" presetSubtype="21" fill="hold" nodeType="withEffect">
                                  <p:stCondLst>
                                    <p:cond delay="500"/>
                                  </p:stCondLst>
                                  <p:childTnLst>
                                    <p:set>
                                      <p:cBhvr>
                                        <p:cTn id="15" dur="1" fill="hold">
                                          <p:stCondLst>
                                            <p:cond delay="0"/>
                                          </p:stCondLst>
                                        </p:cTn>
                                        <p:tgtEl>
                                          <p:spTgt spid="18"/>
                                        </p:tgtEl>
                                        <p:attrNameLst>
                                          <p:attrName>style.visibility</p:attrName>
                                        </p:attrNameLst>
                                      </p:cBhvr>
                                      <p:to>
                                        <p:strVal val="visible"/>
                                      </p:to>
                                    </p:set>
                                    <p:animEffect transition="in" filter="barn(inVertical)">
                                      <p:cBhvr>
                                        <p:cTn id="16" dur="500"/>
                                        <p:tgtEl>
                                          <p:spTgt spid="18"/>
                                        </p:tgtEl>
                                      </p:cBhvr>
                                    </p:animEffect>
                                  </p:childTnLst>
                                </p:cTn>
                              </p:par>
                            </p:childTnLst>
                          </p:cTn>
                        </p:par>
                        <p:par>
                          <p:cTn id="17" fill="hold">
                            <p:stCondLst>
                              <p:cond delay="1500"/>
                            </p:stCondLst>
                            <p:childTnLst>
                              <p:par>
                                <p:cTn id="18" presetID="10" presetClass="entr" presetSubtype="0" fill="hold" nodeType="afterEffect">
                                  <p:stCondLst>
                                    <p:cond delay="150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a:t>Non-Volatile memory</a:t>
            </a:r>
            <a:endParaRPr lang="en-US" dirty="0"/>
          </a:p>
        </p:txBody>
      </p:sp>
      <p:sp>
        <p:nvSpPr>
          <p:cNvPr id="3" name="Content Placeholder 2"/>
          <p:cNvSpPr>
            <a:spLocks noGrp="1"/>
          </p:cNvSpPr>
          <p:nvPr>
            <p:ph idx="1"/>
          </p:nvPr>
        </p:nvSpPr>
        <p:spPr>
          <a:xfrm>
            <a:off x="838200" y="1506538"/>
            <a:ext cx="8007350" cy="4191000"/>
          </a:xfrm>
        </p:spPr>
        <p:txBody>
          <a:bodyPr>
            <a:normAutofit fontScale="92500" lnSpcReduction="20000"/>
          </a:bodyPr>
          <a:lstStyle/>
          <a:p>
            <a:pPr>
              <a:defRPr/>
            </a:pPr>
            <a:r>
              <a:rPr lang="en-ZA" dirty="0"/>
              <a:t>Trusty old ROM and EEPROM</a:t>
            </a:r>
          </a:p>
          <a:p>
            <a:pPr lvl="1">
              <a:defRPr/>
            </a:pPr>
            <a:r>
              <a:rPr lang="en-ZA" dirty="0"/>
              <a:t>Still widely used as it is highly robust</a:t>
            </a:r>
          </a:p>
          <a:p>
            <a:pPr lvl="1">
              <a:defRPr/>
            </a:pPr>
            <a:r>
              <a:rPr lang="en-ZA" dirty="0"/>
              <a:t>Current versions store large amounts of data</a:t>
            </a:r>
          </a:p>
          <a:p>
            <a:pPr lvl="1">
              <a:defRPr/>
            </a:pPr>
            <a:r>
              <a:rPr lang="en-ZA" dirty="0"/>
              <a:t>Fairly simple technology (i.e. fused connections) and (in EEPROM ability to fuse and then program/un-fuse connections)</a:t>
            </a:r>
          </a:p>
          <a:p>
            <a:pPr>
              <a:defRPr/>
            </a:pPr>
            <a:r>
              <a:rPr lang="en-ZA" dirty="0"/>
              <a:t>Usually ROM is slower than RAM</a:t>
            </a:r>
          </a:p>
          <a:p>
            <a:pPr>
              <a:defRPr/>
            </a:pPr>
            <a:r>
              <a:rPr lang="en-ZA" dirty="0"/>
              <a:t>Shadowing ROM (i.e. copy to RAM) to make it faster – especially for </a:t>
            </a:r>
            <a:r>
              <a:rPr lang="en-ZA" dirty="0" err="1"/>
              <a:t>EEPROMs</a:t>
            </a:r>
            <a:endParaRPr lang="en-ZA" dirty="0"/>
          </a:p>
          <a:p>
            <a:pPr>
              <a:defRPr/>
            </a:pPr>
            <a:r>
              <a:rPr lang="en-ZA" dirty="0"/>
              <a:t>EEPROM very slow write; faster read</a:t>
            </a:r>
            <a:endParaRPr lang="en-US" dirty="0"/>
          </a:p>
        </p:txBody>
      </p:sp>
    </p:spTree>
    <p:extLst>
      <p:ext uri="{BB962C8B-B14F-4D97-AF65-F5344CB8AC3E}">
        <p14:creationId xmlns:p14="http://schemas.microsoft.com/office/powerpoint/2010/main" val="4253437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225" y="403065"/>
            <a:ext cx="7698306" cy="692210"/>
          </a:xfrm>
        </p:spPr>
        <p:txBody>
          <a:bodyPr>
            <a:normAutofit fontScale="90000"/>
          </a:bodyPr>
          <a:lstStyle/>
          <a:p>
            <a:pPr>
              <a:defRPr/>
            </a:pPr>
            <a:r>
              <a:rPr lang="en-ZA" dirty="0"/>
              <a:t>Non-Volatile Memory</a:t>
            </a:r>
            <a:endParaRPr lang="en-US" dirty="0"/>
          </a:p>
        </p:txBody>
      </p:sp>
      <p:sp>
        <p:nvSpPr>
          <p:cNvPr id="3" name="Content Placeholder 2"/>
          <p:cNvSpPr>
            <a:spLocks noGrp="1"/>
          </p:cNvSpPr>
          <p:nvPr>
            <p:ph idx="1"/>
          </p:nvPr>
        </p:nvSpPr>
        <p:spPr>
          <a:xfrm>
            <a:off x="655814" y="1287110"/>
            <a:ext cx="8007350" cy="5237162"/>
          </a:xfrm>
        </p:spPr>
        <p:txBody>
          <a:bodyPr>
            <a:normAutofit fontScale="92500"/>
          </a:bodyPr>
          <a:lstStyle/>
          <a:p>
            <a:pPr>
              <a:defRPr/>
            </a:pPr>
            <a:r>
              <a:rPr lang="en-ZA" dirty="0"/>
              <a:t>Flash memory</a:t>
            </a:r>
          </a:p>
          <a:p>
            <a:pPr lvl="1">
              <a:defRPr/>
            </a:pPr>
            <a:r>
              <a:rPr lang="en-ZA" dirty="0"/>
              <a:t>Can be electrically erased and programmed</a:t>
            </a:r>
          </a:p>
          <a:p>
            <a:pPr lvl="1">
              <a:defRPr/>
            </a:pPr>
            <a:r>
              <a:rPr lang="en-ZA" dirty="0"/>
              <a:t>High capacity (e.g., millions of bytes/chip)</a:t>
            </a:r>
          </a:p>
          <a:p>
            <a:pPr lvl="1">
              <a:defRPr/>
            </a:pPr>
            <a:r>
              <a:rPr lang="en-ZA" dirty="0"/>
              <a:t>Needs to be programmed one block at a time (~8Kb / block)</a:t>
            </a:r>
          </a:p>
          <a:p>
            <a:pPr lvl="2">
              <a:defRPr/>
            </a:pPr>
            <a:r>
              <a:rPr lang="en-ZA" dirty="0"/>
              <a:t>Erased (all bits in block set to 1)</a:t>
            </a:r>
          </a:p>
          <a:p>
            <a:pPr lvl="2">
              <a:defRPr/>
            </a:pPr>
            <a:r>
              <a:rPr lang="en-ZA" dirty="0"/>
              <a:t>Programmed one block at a time</a:t>
            </a:r>
          </a:p>
          <a:p>
            <a:pPr lvl="1">
              <a:defRPr/>
            </a:pPr>
            <a:r>
              <a:rPr lang="en-ZA" dirty="0"/>
              <a:t>Memory wear</a:t>
            </a:r>
          </a:p>
          <a:p>
            <a:pPr lvl="2">
              <a:defRPr/>
            </a:pPr>
            <a:r>
              <a:rPr lang="en-ZA" dirty="0"/>
              <a:t>Limited to about 100,000 erase – write cycles</a:t>
            </a:r>
          </a:p>
          <a:p>
            <a:pPr lvl="2">
              <a:defRPr/>
            </a:pPr>
            <a:r>
              <a:rPr lang="en-ZA" sz="1800" dirty="0"/>
              <a:t>Usually a file system (e.g. ext3) will keep track of bad sectors (i.e., mark deteriorated blocks). But this deterioration might happen a certain time after  the erase and write is complete and verified.</a:t>
            </a:r>
          </a:p>
        </p:txBody>
      </p:sp>
    </p:spTree>
    <p:extLst>
      <p:ext uri="{BB962C8B-B14F-4D97-AF65-F5344CB8AC3E}">
        <p14:creationId xmlns:p14="http://schemas.microsoft.com/office/powerpoint/2010/main" val="1138734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0310" y="386671"/>
            <a:ext cx="8385175" cy="738146"/>
          </a:xfrm>
        </p:spPr>
        <p:txBody>
          <a:bodyPr/>
          <a:lstStyle/>
          <a:p>
            <a:pPr>
              <a:defRPr/>
            </a:pPr>
            <a:r>
              <a:rPr lang="en-ZA" sz="4000" dirty="0"/>
              <a:t>NAND Flash memory model</a:t>
            </a:r>
            <a:endParaRPr lang="en-US" sz="4000" dirty="0"/>
          </a:p>
        </p:txBody>
      </p:sp>
      <p:pic>
        <p:nvPicPr>
          <p:cNvPr id="19459" name="Picture 4" descr="mosfet_memory.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9938" y="1447800"/>
            <a:ext cx="5062537" cy="307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5"/>
          <p:cNvSpPr>
            <a:spLocks noChangeArrowheads="1"/>
          </p:cNvSpPr>
          <p:nvPr/>
        </p:nvSpPr>
        <p:spPr bwMode="auto">
          <a:xfrm>
            <a:off x="652463" y="4641850"/>
            <a:ext cx="8003022"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dirty="0"/>
              <a:t>The above diagram provides a macro circuit model for a single flash memory cell, showing a </a:t>
            </a:r>
            <a:r>
              <a:rPr lang="en-US" i="1" dirty="0"/>
              <a:t>Effective-Control-Gate</a:t>
            </a:r>
            <a:r>
              <a:rPr lang="en-US" dirty="0"/>
              <a:t> (ECG) equivalent circuit and the </a:t>
            </a:r>
            <a:r>
              <a:rPr lang="en-US" i="1" dirty="0"/>
              <a:t>Ideal-Current-Mirror</a:t>
            </a:r>
            <a:r>
              <a:rPr lang="en-US" dirty="0"/>
              <a:t> (ICM) used to calculate the floating gate (FG</a:t>
            </a:r>
            <a:r>
              <a:rPr lang="en-US" dirty="0">
                <a:solidFill>
                  <a:srgbClr val="FF0000"/>
                </a:solidFill>
              </a:rPr>
              <a:t>*</a:t>
            </a:r>
            <a:r>
              <a:rPr lang="en-US" dirty="0"/>
              <a:t>) voltage. MOSFET1 is the equivalent N-MOSFET model of a flash memory cell, and MOSFET2 is the model of a N-MOSFET test structure that is identical with the flash memory cell (excluding the short between FG and CG). </a:t>
            </a:r>
          </a:p>
        </p:txBody>
      </p:sp>
      <p:sp>
        <p:nvSpPr>
          <p:cNvPr id="19461" name="TextBox 6"/>
          <p:cNvSpPr txBox="1">
            <a:spLocks noChangeArrowheads="1"/>
          </p:cNvSpPr>
          <p:nvPr/>
        </p:nvSpPr>
        <p:spPr bwMode="auto">
          <a:xfrm>
            <a:off x="5181600" y="2671763"/>
            <a:ext cx="2746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solidFill>
                  <a:srgbClr val="FF0000"/>
                </a:solidFill>
              </a:rPr>
              <a:t>*</a:t>
            </a:r>
            <a:endParaRPr lang="en-US">
              <a:solidFill>
                <a:srgbClr val="FF0000"/>
              </a:solidFill>
            </a:endParaRPr>
          </a:p>
        </p:txBody>
      </p:sp>
      <p:sp>
        <p:nvSpPr>
          <p:cNvPr id="19462" name="TextBox 7"/>
          <p:cNvSpPr txBox="1">
            <a:spLocks noChangeArrowheads="1"/>
          </p:cNvSpPr>
          <p:nvPr/>
        </p:nvSpPr>
        <p:spPr bwMode="auto">
          <a:xfrm>
            <a:off x="5934075" y="1533525"/>
            <a:ext cx="3078163"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400" u="sng"/>
              <a:t>Image source:</a:t>
            </a:r>
            <a:r>
              <a:rPr lang="en-US" sz="1400"/>
              <a:t> IEEE Electron Device Letters, Vol. 26, No. 8, AUGUST 2005, pg 564 Available at: </a:t>
            </a:r>
            <a:r>
              <a:rPr lang="en-US" sz="1400">
                <a:hlinkClick r:id="rId4"/>
              </a:rPr>
              <a:t>http://koasas.kaist.ac.kr/bitstream/10203/1570/1/01468223.pdf</a:t>
            </a:r>
            <a:endParaRPr lang="en-US" sz="1400"/>
          </a:p>
        </p:txBody>
      </p:sp>
      <p:sp>
        <p:nvSpPr>
          <p:cNvPr id="7" name="Rectangle 6">
            <a:extLst>
              <a:ext uri="{FF2B5EF4-FFF2-40B4-BE49-F238E27FC236}">
                <a16:creationId xmlns:a16="http://schemas.microsoft.com/office/drawing/2014/main" id="{49FBD621-4E98-41DB-800C-9E9D0480022E}"/>
              </a:ext>
            </a:extLst>
          </p:cNvPr>
          <p:cNvSpPr/>
          <p:nvPr/>
        </p:nvSpPr>
        <p:spPr>
          <a:xfrm rot="1421091">
            <a:off x="7335610" y="534570"/>
            <a:ext cx="1450818" cy="738664"/>
          </a:xfrm>
          <a:prstGeom prst="rect">
            <a:avLst/>
          </a:prstGeom>
        </p:spPr>
        <p:txBody>
          <a:bodyPr wrap="square">
            <a:spAutoFit/>
          </a:bodyPr>
          <a:lstStyle/>
          <a:p>
            <a:pPr algn="ctr"/>
            <a:r>
              <a:rPr lang="en-US" sz="1400" dirty="0">
                <a:highlight>
                  <a:srgbClr val="FFFF00"/>
                </a:highlight>
              </a:rPr>
              <a:t>(don’t need to know for examination)</a:t>
            </a:r>
            <a:endParaRPr lang="en-ZA" sz="1400" dirty="0">
              <a:highlight>
                <a:srgbClr val="FFFF00"/>
              </a:highlight>
            </a:endParaRPr>
          </a:p>
        </p:txBody>
      </p:sp>
    </p:spTree>
    <p:extLst>
      <p:ext uri="{BB962C8B-B14F-4D97-AF65-F5344CB8AC3E}">
        <p14:creationId xmlns:p14="http://schemas.microsoft.com/office/powerpoint/2010/main" val="67263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ZA" dirty="0"/>
              <a:t>Lecture Overview</a:t>
            </a:r>
            <a:endParaRPr lang="en-US" dirty="0"/>
          </a:p>
        </p:txBody>
      </p:sp>
      <p:sp>
        <p:nvSpPr>
          <p:cNvPr id="3" name="Content Placeholder 2"/>
          <p:cNvSpPr>
            <a:spLocks noGrp="1"/>
          </p:cNvSpPr>
          <p:nvPr>
            <p:ph idx="1"/>
          </p:nvPr>
        </p:nvSpPr>
        <p:spPr>
          <a:xfrm>
            <a:off x="729785" y="1257300"/>
            <a:ext cx="7697635" cy="4792981"/>
          </a:xfrm>
        </p:spPr>
        <p:txBody>
          <a:bodyPr>
            <a:normAutofit/>
          </a:bodyPr>
          <a:lstStyle/>
          <a:p>
            <a:pPr>
              <a:defRPr/>
            </a:pPr>
            <a:r>
              <a:rPr lang="en-ZA" dirty="0"/>
              <a:t>On-chip interconnection bus topologies</a:t>
            </a:r>
          </a:p>
          <a:p>
            <a:pPr>
              <a:defRPr/>
            </a:pPr>
            <a:r>
              <a:rPr lang="en-ZA" dirty="0"/>
              <a:t>Interfacing standards</a:t>
            </a:r>
          </a:p>
          <a:p>
            <a:pPr>
              <a:defRPr/>
            </a:pPr>
            <a:r>
              <a:rPr lang="en-ZA" dirty="0"/>
              <a:t>Memory types</a:t>
            </a:r>
          </a:p>
          <a:p>
            <a:pPr>
              <a:defRPr/>
            </a:pPr>
            <a:r>
              <a:rPr lang="en-ZA" dirty="0"/>
              <a:t>Memory Control Units (part 1 of 2)</a:t>
            </a:r>
          </a:p>
          <a:p>
            <a:pPr>
              <a:defRPr/>
            </a:pPr>
            <a:r>
              <a:rPr lang="en-ZA" dirty="0"/>
              <a:t>Using Memory &amp;</a:t>
            </a:r>
            <a:br>
              <a:rPr lang="en-ZA" dirty="0"/>
            </a:br>
            <a:r>
              <a:rPr lang="en-ZA" dirty="0"/>
              <a:t>MCU in Verilog</a:t>
            </a:r>
          </a:p>
        </p:txBody>
      </p:sp>
      <p:pic>
        <p:nvPicPr>
          <p:cNvPr id="4099" name="Picture 3" descr="mosaic01.gif"/>
          <p:cNvPicPr>
            <a:picLocks noChangeAspect="1"/>
          </p:cNvPicPr>
          <p:nvPr/>
        </p:nvPicPr>
        <p:blipFill>
          <a:blip r:embed="rId3" cstate="print"/>
          <a:srcRect/>
          <a:stretch>
            <a:fillRect/>
          </a:stretch>
        </p:blipFill>
        <p:spPr bwMode="auto">
          <a:xfrm>
            <a:off x="4403725" y="3538538"/>
            <a:ext cx="4471988" cy="3101975"/>
          </a:xfrm>
          <a:prstGeom prst="rect">
            <a:avLst/>
          </a:prstGeom>
          <a:noFill/>
          <a:ln w="9525">
            <a:noFill/>
            <a:miter lim="800000"/>
            <a:headEnd/>
            <a:tailEnd/>
          </a:ln>
        </p:spPr>
      </p:pic>
      <p:sp>
        <p:nvSpPr>
          <p:cNvPr id="6" name="TextBox 5">
            <a:extLst>
              <a:ext uri="{FF2B5EF4-FFF2-40B4-BE49-F238E27FC236}">
                <a16:creationId xmlns:a16="http://schemas.microsoft.com/office/drawing/2014/main" id="{A3293D7E-D47E-464F-9EBE-B6F156051801}"/>
              </a:ext>
            </a:extLst>
          </p:cNvPr>
          <p:cNvSpPr txBox="1"/>
          <p:nvPr/>
        </p:nvSpPr>
        <p:spPr>
          <a:xfrm>
            <a:off x="281492" y="4824631"/>
            <a:ext cx="4620126" cy="1815882"/>
          </a:xfrm>
          <a:prstGeom prst="rect">
            <a:avLst/>
          </a:prstGeom>
          <a:noFill/>
        </p:spPr>
        <p:txBody>
          <a:bodyPr wrap="square">
            <a:spAutoFit/>
          </a:bodyPr>
          <a:lstStyle/>
          <a:p>
            <a:r>
              <a:rPr lang="en-ZA" sz="1400" u="sng" dirty="0"/>
              <a:t>Comments on this topic:</a:t>
            </a:r>
          </a:p>
          <a:p>
            <a:r>
              <a:rPr lang="en-ZA" sz="1400" dirty="0"/>
              <a:t>These are aspects a computer engineer or an embedded systems developer should know about. Regards of which YODA project chosen, the first three parts are relevant to both OpenCL or FPGA. The last three parts (covering the bulk of this lecture) is more closely relevant to FPGA-based, and special-purpose computer, development techniques.</a:t>
            </a:r>
          </a:p>
        </p:txBody>
      </p:sp>
    </p:spTree>
    <p:extLst>
      <p:ext uri="{BB962C8B-B14F-4D97-AF65-F5344CB8AC3E}">
        <p14:creationId xmlns:p14="http://schemas.microsoft.com/office/powerpoint/2010/main" val="2365032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Using Memory in Verilog</a:t>
            </a:r>
          </a:p>
        </p:txBody>
      </p:sp>
      <p:sp>
        <p:nvSpPr>
          <p:cNvPr id="5" name="Text Placeholder 4"/>
          <p:cNvSpPr>
            <a:spLocks noGrp="1"/>
          </p:cNvSpPr>
          <p:nvPr>
            <p:ph type="body" idx="1"/>
          </p:nvPr>
        </p:nvSpPr>
        <p:spPr/>
        <p:txBody>
          <a:bodyPr/>
          <a:lstStyle/>
          <a:p>
            <a:r>
              <a:rPr lang="en-ZA" dirty="0"/>
              <a:t>EEE4120F</a:t>
            </a:r>
          </a:p>
        </p:txBody>
      </p:sp>
    </p:spTree>
    <p:extLst>
      <p:ext uri="{BB962C8B-B14F-4D97-AF65-F5344CB8AC3E}">
        <p14:creationId xmlns:p14="http://schemas.microsoft.com/office/powerpoint/2010/main" val="1135290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BBEC8B-718A-4433-AC7F-0F958F0A2140}"/>
              </a:ext>
            </a:extLst>
          </p:cNvPr>
          <p:cNvSpPr>
            <a:spLocks noGrp="1"/>
          </p:cNvSpPr>
          <p:nvPr>
            <p:ph type="title"/>
          </p:nvPr>
        </p:nvSpPr>
        <p:spPr/>
        <p:txBody>
          <a:bodyPr>
            <a:normAutofit fontScale="90000"/>
          </a:bodyPr>
          <a:lstStyle/>
          <a:p>
            <a:r>
              <a:rPr lang="en-ZA" dirty="0"/>
              <a:t>Using memory in Verilog</a:t>
            </a:r>
          </a:p>
        </p:txBody>
      </p:sp>
      <p:sp>
        <p:nvSpPr>
          <p:cNvPr id="5" name="Content Placeholder 4">
            <a:extLst>
              <a:ext uri="{FF2B5EF4-FFF2-40B4-BE49-F238E27FC236}">
                <a16:creationId xmlns:a16="http://schemas.microsoft.com/office/drawing/2014/main" id="{A98CCDB5-B632-46CC-8A3C-B07FFEAE8C43}"/>
              </a:ext>
            </a:extLst>
          </p:cNvPr>
          <p:cNvSpPr>
            <a:spLocks noGrp="1"/>
          </p:cNvSpPr>
          <p:nvPr>
            <p:ph idx="1"/>
          </p:nvPr>
        </p:nvSpPr>
        <p:spPr/>
        <p:txBody>
          <a:bodyPr/>
          <a:lstStyle/>
          <a:p>
            <a:r>
              <a:rPr lang="en-ZA" dirty="0"/>
              <a:t>Very simple approach:</a:t>
            </a:r>
          </a:p>
          <a:p>
            <a:pPr lvl="1"/>
            <a:r>
              <a:rPr lang="en-ZA" dirty="0"/>
              <a:t>(NB this isn’t explicitly interfacing to a RAM chip or even emulating a memory chip)</a:t>
            </a:r>
          </a:p>
        </p:txBody>
      </p:sp>
      <p:sp>
        <p:nvSpPr>
          <p:cNvPr id="2" name="Rectangle 1">
            <a:extLst>
              <a:ext uri="{FF2B5EF4-FFF2-40B4-BE49-F238E27FC236}">
                <a16:creationId xmlns:a16="http://schemas.microsoft.com/office/drawing/2014/main" id="{09663A97-FCAE-4755-959D-16A307DD08D3}"/>
              </a:ext>
            </a:extLst>
          </p:cNvPr>
          <p:cNvSpPr>
            <a:spLocks noChangeArrowheads="1"/>
          </p:cNvSpPr>
          <p:nvPr/>
        </p:nvSpPr>
        <p:spPr bwMode="auto">
          <a:xfrm>
            <a:off x="428625" y="3899542"/>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15E2CF70-9E2F-49C3-B886-A92DD8F184D2}"/>
              </a:ext>
            </a:extLst>
          </p:cNvPr>
          <p:cNvSpPr/>
          <p:nvPr/>
        </p:nvSpPr>
        <p:spPr>
          <a:xfrm>
            <a:off x="613356" y="3585343"/>
            <a:ext cx="8019974" cy="1200329"/>
          </a:xfrm>
          <a:prstGeom prst="rect">
            <a:avLst/>
          </a:prstGeom>
        </p:spPr>
        <p:txBody>
          <a:bodyPr wrap="square">
            <a:spAutoFit/>
          </a:bodyPr>
          <a:lstStyle/>
          <a:p>
            <a:pPr lvl="0"/>
            <a:r>
              <a:rPr lang="en-ZA" altLang="en-US" b="1" dirty="0">
                <a:latin typeface="Courier New" panose="02070309020205020404" pitchFamily="49" charset="0"/>
                <a:cs typeface="Courier New" panose="02070309020205020404" pitchFamily="49" charset="0"/>
              </a:rPr>
              <a:t>parameter DATA_WIDTH = 8;   // word size of your memory</a:t>
            </a:r>
          </a:p>
          <a:p>
            <a:pPr lvl="0"/>
            <a:r>
              <a:rPr lang="en-ZA" altLang="en-US" b="1" dirty="0">
                <a:latin typeface="Courier New" panose="02070309020205020404" pitchFamily="49" charset="0"/>
                <a:cs typeface="Courier New" panose="02070309020205020404" pitchFamily="49" charset="0"/>
              </a:rPr>
              <a:t>parameter RAM_DEPTH  = 128; // amount of words you want</a:t>
            </a:r>
            <a:endParaRPr lang="en-US" altLang="en-US" b="1" dirty="0">
              <a:latin typeface="Courier New" panose="02070309020205020404" pitchFamily="49" charset="0"/>
              <a:cs typeface="Courier New" panose="02070309020205020404" pitchFamily="49" charset="0"/>
            </a:endParaRPr>
          </a:p>
          <a:p>
            <a:pPr lvl="0"/>
            <a:endParaRPr lang="en-US" altLang="en-US" b="1" dirty="0">
              <a:latin typeface="Courier New" panose="02070309020205020404" pitchFamily="49" charset="0"/>
              <a:cs typeface="Courier New" panose="02070309020205020404" pitchFamily="49" charset="0"/>
            </a:endParaRPr>
          </a:p>
          <a:p>
            <a:pPr lvl="0"/>
            <a:r>
              <a:rPr lang="en-US" altLang="en-US" b="1" dirty="0">
                <a:latin typeface="Courier New" panose="02070309020205020404" pitchFamily="49" charset="0"/>
                <a:cs typeface="Courier New" panose="02070309020205020404" pitchFamily="49" charset="0"/>
              </a:rPr>
              <a:t>reg [DATA_WIDTH-1:0] mem [0:RAM_DEPTH-1];</a:t>
            </a:r>
            <a:r>
              <a:rPr lang="en-US" altLang="en-US" sz="800" dirty="0">
                <a:latin typeface="Courier New" panose="02070309020205020404" pitchFamily="49" charset="0"/>
                <a:cs typeface="Courier New" panose="02070309020205020404" pitchFamily="49" charset="0"/>
              </a:rPr>
              <a:t> </a:t>
            </a:r>
            <a:endParaRPr lang="en-US" altLang="en-US" sz="4000" dirty="0">
              <a:latin typeface="Courier New" panose="02070309020205020404" pitchFamily="49" charset="0"/>
              <a:cs typeface="Courier New" panose="02070309020205020404" pitchFamily="49" charset="0"/>
            </a:endParaRPr>
          </a:p>
        </p:txBody>
      </p:sp>
      <p:sp>
        <p:nvSpPr>
          <p:cNvPr id="6" name="Rectangle 5">
            <a:extLst>
              <a:ext uri="{FF2B5EF4-FFF2-40B4-BE49-F238E27FC236}">
                <a16:creationId xmlns:a16="http://schemas.microsoft.com/office/drawing/2014/main" id="{A7BC6E75-4254-451A-B673-6A6AA9DA5414}"/>
              </a:ext>
            </a:extLst>
          </p:cNvPr>
          <p:cNvSpPr/>
          <p:nvPr/>
        </p:nvSpPr>
        <p:spPr>
          <a:xfrm>
            <a:off x="613356" y="5283541"/>
            <a:ext cx="5814412" cy="369332"/>
          </a:xfrm>
          <a:prstGeom prst="rect">
            <a:avLst/>
          </a:prstGeom>
        </p:spPr>
        <p:txBody>
          <a:bodyPr wrap="none">
            <a:spAutoFit/>
          </a:bodyPr>
          <a:lstStyle/>
          <a:p>
            <a:r>
              <a:rPr lang="en-ZA" dirty="0">
                <a:solidFill>
                  <a:schemeClr val="tx2">
                    <a:lumMod val="75000"/>
                  </a:schemeClr>
                </a:solidFill>
              </a:rPr>
              <a:t>And there you go; you can now do operations such  as:</a:t>
            </a:r>
          </a:p>
        </p:txBody>
      </p:sp>
      <p:sp>
        <p:nvSpPr>
          <p:cNvPr id="7" name="Rectangle 6">
            <a:extLst>
              <a:ext uri="{FF2B5EF4-FFF2-40B4-BE49-F238E27FC236}">
                <a16:creationId xmlns:a16="http://schemas.microsoft.com/office/drawing/2014/main" id="{21BA01DF-ACD6-4905-B7B6-40E99E293BCB}"/>
              </a:ext>
            </a:extLst>
          </p:cNvPr>
          <p:cNvSpPr/>
          <p:nvPr/>
        </p:nvSpPr>
        <p:spPr>
          <a:xfrm>
            <a:off x="520990" y="5792961"/>
            <a:ext cx="3217547" cy="369332"/>
          </a:xfrm>
          <a:prstGeom prst="rect">
            <a:avLst/>
          </a:prstGeom>
        </p:spPr>
        <p:txBody>
          <a:bodyPr wrap="none">
            <a:spAutoFit/>
          </a:bodyPr>
          <a:lstStyle/>
          <a:p>
            <a:r>
              <a:rPr lang="en-ZA" b="1" dirty="0">
                <a:latin typeface="Courier New" panose="02070309020205020404" pitchFamily="49" charset="0"/>
                <a:cs typeface="Courier New" panose="02070309020205020404" pitchFamily="49" charset="0"/>
              </a:rPr>
              <a:t> mem[</a:t>
            </a:r>
            <a:r>
              <a:rPr lang="en-ZA" b="1" dirty="0" err="1">
                <a:latin typeface="Courier New" panose="02070309020205020404" pitchFamily="49" charset="0"/>
                <a:cs typeface="Courier New" panose="02070309020205020404" pitchFamily="49" charset="0"/>
              </a:rPr>
              <a:t>addr</a:t>
            </a:r>
            <a:r>
              <a:rPr lang="en-ZA" b="1" dirty="0">
                <a:latin typeface="Courier New" panose="02070309020205020404" pitchFamily="49" charset="0"/>
                <a:cs typeface="Courier New" panose="02070309020205020404" pitchFamily="49" charset="0"/>
              </a:rPr>
              <a:t>] = </a:t>
            </a:r>
            <a:r>
              <a:rPr lang="en-ZA" b="1" dirty="0" err="1">
                <a:latin typeface="Courier New" panose="02070309020205020404" pitchFamily="49" charset="0"/>
                <a:cs typeface="Courier New" panose="02070309020205020404" pitchFamily="49" charset="0"/>
              </a:rPr>
              <a:t>dataword</a:t>
            </a:r>
            <a:r>
              <a:rPr lang="en-ZA" b="1" dirty="0">
                <a:latin typeface="Courier New" panose="02070309020205020404" pitchFamily="49" charset="0"/>
                <a:cs typeface="Courier New" panose="02070309020205020404" pitchFamily="49" charset="0"/>
              </a:rPr>
              <a:t>;</a:t>
            </a:r>
          </a:p>
        </p:txBody>
      </p:sp>
      <p:sp>
        <p:nvSpPr>
          <p:cNvPr id="8" name="Rectangle 7">
            <a:extLst>
              <a:ext uri="{FF2B5EF4-FFF2-40B4-BE49-F238E27FC236}">
                <a16:creationId xmlns:a16="http://schemas.microsoft.com/office/drawing/2014/main" id="{303A8E09-FB99-4D81-9E19-1A312C16FD62}"/>
              </a:ext>
            </a:extLst>
          </p:cNvPr>
          <p:cNvSpPr/>
          <p:nvPr/>
        </p:nvSpPr>
        <p:spPr>
          <a:xfrm>
            <a:off x="4978690" y="5792961"/>
            <a:ext cx="3217547" cy="369332"/>
          </a:xfrm>
          <a:prstGeom prst="rect">
            <a:avLst/>
          </a:prstGeom>
        </p:spPr>
        <p:txBody>
          <a:bodyPr wrap="none">
            <a:spAutoFit/>
          </a:bodyPr>
          <a:lstStyle/>
          <a:p>
            <a:r>
              <a:rPr lang="en-ZA" b="1" dirty="0" err="1">
                <a:latin typeface="Courier New" panose="02070309020205020404" pitchFamily="49" charset="0"/>
                <a:cs typeface="Courier New" panose="02070309020205020404" pitchFamily="49" charset="0"/>
              </a:rPr>
              <a:t>dataword</a:t>
            </a:r>
            <a:r>
              <a:rPr lang="en-ZA" b="1" dirty="0">
                <a:latin typeface="Courier New" panose="02070309020205020404" pitchFamily="49" charset="0"/>
                <a:cs typeface="Courier New" panose="02070309020205020404" pitchFamily="49" charset="0"/>
              </a:rPr>
              <a:t> =  mem[</a:t>
            </a:r>
            <a:r>
              <a:rPr lang="en-ZA" b="1" dirty="0" err="1">
                <a:latin typeface="Courier New" panose="02070309020205020404" pitchFamily="49" charset="0"/>
                <a:cs typeface="Courier New" panose="02070309020205020404" pitchFamily="49" charset="0"/>
              </a:rPr>
              <a:t>addr</a:t>
            </a:r>
            <a:r>
              <a:rPr lang="en-ZA" b="1" dirty="0">
                <a:latin typeface="Courier New" panose="02070309020205020404" pitchFamily="49" charset="0"/>
                <a:cs typeface="Courier New" panose="02070309020205020404" pitchFamily="49" charset="0"/>
              </a:rPr>
              <a:t>];</a:t>
            </a:r>
          </a:p>
        </p:txBody>
      </p:sp>
      <p:sp>
        <p:nvSpPr>
          <p:cNvPr id="9" name="Rectangle 8">
            <a:extLst>
              <a:ext uri="{FF2B5EF4-FFF2-40B4-BE49-F238E27FC236}">
                <a16:creationId xmlns:a16="http://schemas.microsoft.com/office/drawing/2014/main" id="{1E0A2AD2-6939-4056-BFE7-326434AA547B}"/>
              </a:ext>
            </a:extLst>
          </p:cNvPr>
          <p:cNvSpPr/>
          <p:nvPr/>
        </p:nvSpPr>
        <p:spPr>
          <a:xfrm>
            <a:off x="1341727" y="6193070"/>
            <a:ext cx="1576072" cy="307777"/>
          </a:xfrm>
          <a:prstGeom prst="rect">
            <a:avLst/>
          </a:prstGeom>
        </p:spPr>
        <p:txBody>
          <a:bodyPr wrap="none">
            <a:spAutoFit/>
          </a:bodyPr>
          <a:lstStyle/>
          <a:p>
            <a:r>
              <a:rPr lang="en-ZA" sz="1400" dirty="0">
                <a:solidFill>
                  <a:schemeClr val="tx2">
                    <a:lumMod val="75000"/>
                  </a:schemeClr>
                </a:solidFill>
              </a:rPr>
              <a:t>(write to memory)</a:t>
            </a:r>
          </a:p>
        </p:txBody>
      </p:sp>
      <p:sp>
        <p:nvSpPr>
          <p:cNvPr id="10" name="Rectangle 9">
            <a:extLst>
              <a:ext uri="{FF2B5EF4-FFF2-40B4-BE49-F238E27FC236}">
                <a16:creationId xmlns:a16="http://schemas.microsoft.com/office/drawing/2014/main" id="{793F485D-6E50-4A1C-BE5E-F2D81F3B7119}"/>
              </a:ext>
            </a:extLst>
          </p:cNvPr>
          <p:cNvSpPr/>
          <p:nvPr/>
        </p:nvSpPr>
        <p:spPr>
          <a:xfrm>
            <a:off x="5542252" y="6193070"/>
            <a:ext cx="1763624" cy="307777"/>
          </a:xfrm>
          <a:prstGeom prst="rect">
            <a:avLst/>
          </a:prstGeom>
        </p:spPr>
        <p:txBody>
          <a:bodyPr wrap="none">
            <a:spAutoFit/>
          </a:bodyPr>
          <a:lstStyle/>
          <a:p>
            <a:r>
              <a:rPr lang="en-ZA" sz="1400" dirty="0">
                <a:solidFill>
                  <a:schemeClr val="tx2">
                    <a:lumMod val="75000"/>
                  </a:schemeClr>
                </a:solidFill>
              </a:rPr>
              <a:t>(read from memory)</a:t>
            </a:r>
          </a:p>
        </p:txBody>
      </p:sp>
    </p:spTree>
    <p:extLst>
      <p:ext uri="{BB962C8B-B14F-4D97-AF65-F5344CB8AC3E}">
        <p14:creationId xmlns:p14="http://schemas.microsoft.com/office/powerpoint/2010/main" val="3413899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3E96B-0557-4C33-9C00-AE2A6BDCF843}"/>
              </a:ext>
            </a:extLst>
          </p:cNvPr>
          <p:cNvSpPr>
            <a:spLocks noGrp="1"/>
          </p:cNvSpPr>
          <p:nvPr>
            <p:ph type="title"/>
          </p:nvPr>
        </p:nvSpPr>
        <p:spPr/>
        <p:txBody>
          <a:bodyPr>
            <a:normAutofit fontScale="90000"/>
          </a:bodyPr>
          <a:lstStyle/>
          <a:p>
            <a:r>
              <a:rPr lang="en-ZA" dirty="0"/>
              <a:t>Setting up a Memory module</a:t>
            </a:r>
          </a:p>
        </p:txBody>
      </p:sp>
      <p:sp>
        <p:nvSpPr>
          <p:cNvPr id="3" name="Content Placeholder 2">
            <a:extLst>
              <a:ext uri="{FF2B5EF4-FFF2-40B4-BE49-F238E27FC236}">
                <a16:creationId xmlns:a16="http://schemas.microsoft.com/office/drawing/2014/main" id="{EF9A3FC5-C4F5-4CC9-984D-46BCF4EDAAAA}"/>
              </a:ext>
            </a:extLst>
          </p:cNvPr>
          <p:cNvSpPr>
            <a:spLocks noGrp="1"/>
          </p:cNvSpPr>
          <p:nvPr>
            <p:ph idx="1"/>
          </p:nvPr>
        </p:nvSpPr>
        <p:spPr>
          <a:xfrm>
            <a:off x="560155" y="1547995"/>
            <a:ext cx="8023690" cy="4519977"/>
          </a:xfrm>
        </p:spPr>
        <p:txBody>
          <a:bodyPr>
            <a:normAutofit fontScale="85000" lnSpcReduction="10000"/>
          </a:bodyPr>
          <a:lstStyle/>
          <a:p>
            <a:r>
              <a:rPr lang="en-ZA" dirty="0"/>
              <a:t>The array access technique used in the previous slide you probably already knew… and that’s fine if you don’t need to use much data (e.g. &lt; 32Kb)</a:t>
            </a:r>
          </a:p>
          <a:p>
            <a:r>
              <a:rPr lang="en-ZA" dirty="0"/>
              <a:t>That array will be more like cache memory; it will be fast, tightly coupled, and eat lots of your logic elements.</a:t>
            </a:r>
          </a:p>
          <a:p>
            <a:r>
              <a:rPr lang="en-ZA" dirty="0"/>
              <a:t>What we often need is a memory module that may connect to external memory (i.e. on the platform but not in the FPGA) or large chunks of dedicated memory in the FPGA chip.</a:t>
            </a:r>
          </a:p>
        </p:txBody>
      </p:sp>
    </p:spTree>
    <p:extLst>
      <p:ext uri="{BB962C8B-B14F-4D97-AF65-F5344CB8AC3E}">
        <p14:creationId xmlns:p14="http://schemas.microsoft.com/office/powerpoint/2010/main" val="2051776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58645" y="2900829"/>
            <a:ext cx="5998803" cy="1362075"/>
          </a:xfrm>
        </p:spPr>
        <p:txBody>
          <a:bodyPr/>
          <a:lstStyle/>
          <a:p>
            <a:r>
              <a:rPr lang="en-ZA" dirty="0"/>
              <a:t>Memory Control Unit </a:t>
            </a:r>
            <a:r>
              <a:rPr lang="en-ZA" sz="3200" dirty="0"/>
              <a:t>(part 1 of 2)</a:t>
            </a:r>
            <a:endParaRPr lang="en-ZA" dirty="0"/>
          </a:p>
        </p:txBody>
      </p:sp>
      <p:sp>
        <p:nvSpPr>
          <p:cNvPr id="5" name="Text Placeholder 4"/>
          <p:cNvSpPr>
            <a:spLocks noGrp="1"/>
          </p:cNvSpPr>
          <p:nvPr>
            <p:ph type="body" idx="1"/>
          </p:nvPr>
        </p:nvSpPr>
        <p:spPr/>
        <p:txBody>
          <a:bodyPr/>
          <a:lstStyle/>
          <a:p>
            <a:r>
              <a:rPr lang="en-ZA" dirty="0"/>
              <a:t>EEE4120F</a:t>
            </a:r>
          </a:p>
        </p:txBody>
      </p:sp>
    </p:spTree>
    <p:extLst>
      <p:ext uri="{BB962C8B-B14F-4D97-AF65-F5344CB8AC3E}">
        <p14:creationId xmlns:p14="http://schemas.microsoft.com/office/powerpoint/2010/main" val="4306658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B7E74-C558-47A3-BB49-96367EA6C93E}"/>
              </a:ext>
            </a:extLst>
          </p:cNvPr>
          <p:cNvSpPr>
            <a:spLocks noGrp="1"/>
          </p:cNvSpPr>
          <p:nvPr>
            <p:ph type="title"/>
          </p:nvPr>
        </p:nvSpPr>
        <p:spPr/>
        <p:txBody>
          <a:bodyPr>
            <a:normAutofit fontScale="90000"/>
          </a:bodyPr>
          <a:lstStyle/>
          <a:p>
            <a:r>
              <a:rPr lang="en-ZA" dirty="0"/>
              <a:t>The Memory Control Unit</a:t>
            </a:r>
          </a:p>
        </p:txBody>
      </p:sp>
      <p:sp>
        <p:nvSpPr>
          <p:cNvPr id="19" name="Rectangle 18">
            <a:extLst>
              <a:ext uri="{FF2B5EF4-FFF2-40B4-BE49-F238E27FC236}">
                <a16:creationId xmlns:a16="http://schemas.microsoft.com/office/drawing/2014/main" id="{84F85440-9234-4E74-87A5-6DA4B7EE1A0D}"/>
              </a:ext>
            </a:extLst>
          </p:cNvPr>
          <p:cNvSpPr/>
          <p:nvPr/>
        </p:nvSpPr>
        <p:spPr>
          <a:xfrm>
            <a:off x="523874" y="1347131"/>
            <a:ext cx="8010525" cy="2585323"/>
          </a:xfrm>
          <a:prstGeom prst="rect">
            <a:avLst/>
          </a:prstGeom>
        </p:spPr>
        <p:txBody>
          <a:bodyPr wrap="square">
            <a:spAutoFit/>
          </a:bodyPr>
          <a:lstStyle/>
          <a:p>
            <a:r>
              <a:rPr lang="en-ZA" dirty="0"/>
              <a:t>A memory module or memory control unit (MCU) is used to wrap access to a memory device. It is usually going to use an implicit or explicit handshaking communication, as the access to the memory might not be done at the same speed as the FPGA is clocked. If you are using SRAM it can handle high speed, but, being possibly on a different chip, the memory and your FPGA logic might not be perfectly synchronized.</a:t>
            </a:r>
          </a:p>
          <a:p>
            <a:r>
              <a:rPr lang="en-ZA" dirty="0"/>
              <a:t>In these examples we are not actually using external memory, rather BRAM or BROM but we may want multiple modules accessing the same memory, and that is where a memory control unit is needed. </a:t>
            </a:r>
          </a:p>
        </p:txBody>
      </p:sp>
    </p:spTree>
    <p:extLst>
      <p:ext uri="{BB962C8B-B14F-4D97-AF65-F5344CB8AC3E}">
        <p14:creationId xmlns:p14="http://schemas.microsoft.com/office/powerpoint/2010/main" val="453618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B7E74-C558-47A3-BB49-96367EA6C93E}"/>
              </a:ext>
            </a:extLst>
          </p:cNvPr>
          <p:cNvSpPr>
            <a:spLocks noGrp="1"/>
          </p:cNvSpPr>
          <p:nvPr>
            <p:ph type="title"/>
          </p:nvPr>
        </p:nvSpPr>
        <p:spPr>
          <a:xfrm>
            <a:off x="536835" y="379517"/>
            <a:ext cx="8081511" cy="692210"/>
          </a:xfrm>
        </p:spPr>
        <p:txBody>
          <a:bodyPr>
            <a:normAutofit fontScale="90000"/>
          </a:bodyPr>
          <a:lstStyle/>
          <a:p>
            <a:r>
              <a:rPr lang="en-ZA" dirty="0"/>
              <a:t>Memory Control Unit Interface</a:t>
            </a:r>
          </a:p>
        </p:txBody>
      </p:sp>
      <p:sp>
        <p:nvSpPr>
          <p:cNvPr id="4" name="Rectangle 3">
            <a:extLst>
              <a:ext uri="{FF2B5EF4-FFF2-40B4-BE49-F238E27FC236}">
                <a16:creationId xmlns:a16="http://schemas.microsoft.com/office/drawing/2014/main" id="{2CA6E2D5-429C-493B-ACEE-43C10266891F}"/>
              </a:ext>
            </a:extLst>
          </p:cNvPr>
          <p:cNvSpPr/>
          <p:nvPr/>
        </p:nvSpPr>
        <p:spPr>
          <a:xfrm>
            <a:off x="3276142" y="2045731"/>
            <a:ext cx="2505987" cy="240458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6" name="Group 5">
            <a:extLst>
              <a:ext uri="{FF2B5EF4-FFF2-40B4-BE49-F238E27FC236}">
                <a16:creationId xmlns:a16="http://schemas.microsoft.com/office/drawing/2014/main" id="{5DC57D09-1EBD-4399-BEA6-A6DDA15C97B2}"/>
              </a:ext>
            </a:extLst>
          </p:cNvPr>
          <p:cNvGrpSpPr/>
          <p:nvPr/>
        </p:nvGrpSpPr>
        <p:grpSpPr>
          <a:xfrm>
            <a:off x="1205494" y="2031958"/>
            <a:ext cx="2070648" cy="369332"/>
            <a:chOff x="1014075" y="4153890"/>
            <a:chExt cx="2070648" cy="369332"/>
          </a:xfrm>
        </p:grpSpPr>
        <p:cxnSp>
          <p:nvCxnSpPr>
            <p:cNvPr id="10" name="Straight Arrow Connector 9">
              <a:extLst>
                <a:ext uri="{FF2B5EF4-FFF2-40B4-BE49-F238E27FC236}">
                  <a16:creationId xmlns:a16="http://schemas.microsoft.com/office/drawing/2014/main" id="{47E37593-FD14-4213-A0F2-B7E08BCDD7E0}"/>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170B8F4F-4981-4AB8-A562-2EEF9EE89951}"/>
                </a:ext>
              </a:extLst>
            </p:cNvPr>
            <p:cNvSpPr/>
            <p:nvPr/>
          </p:nvSpPr>
          <p:spPr>
            <a:xfrm>
              <a:off x="1014075" y="4153890"/>
              <a:ext cx="1002535" cy="369332"/>
            </a:xfrm>
            <a:prstGeom prst="rect">
              <a:avLst/>
            </a:prstGeom>
          </p:spPr>
          <p:txBody>
            <a:bodyPr wrap="square">
              <a:spAutoFit/>
            </a:bodyPr>
            <a:lstStyle/>
            <a:p>
              <a:pPr algn="r"/>
              <a:r>
                <a:rPr lang="en-ZA" dirty="0" err="1"/>
                <a:t>clk</a:t>
              </a:r>
              <a:endParaRPr lang="en-ZA" dirty="0"/>
            </a:p>
          </p:txBody>
        </p:sp>
      </p:grpSp>
      <p:sp>
        <p:nvSpPr>
          <p:cNvPr id="18" name="Rectangle 17">
            <a:extLst>
              <a:ext uri="{FF2B5EF4-FFF2-40B4-BE49-F238E27FC236}">
                <a16:creationId xmlns:a16="http://schemas.microsoft.com/office/drawing/2014/main" id="{BD67B490-C217-48D0-94FF-C0D281F7EA27}"/>
              </a:ext>
            </a:extLst>
          </p:cNvPr>
          <p:cNvSpPr/>
          <p:nvPr/>
        </p:nvSpPr>
        <p:spPr>
          <a:xfrm>
            <a:off x="4123053" y="3053091"/>
            <a:ext cx="1018227" cy="369332"/>
          </a:xfrm>
          <a:prstGeom prst="rect">
            <a:avLst/>
          </a:prstGeom>
        </p:spPr>
        <p:txBody>
          <a:bodyPr wrap="none">
            <a:spAutoFit/>
          </a:bodyPr>
          <a:lstStyle/>
          <a:p>
            <a:r>
              <a:rPr lang="en-ZA" dirty="0"/>
              <a:t>Memory</a:t>
            </a:r>
          </a:p>
        </p:txBody>
      </p:sp>
      <p:sp>
        <p:nvSpPr>
          <p:cNvPr id="19" name="Rectangle 18">
            <a:extLst>
              <a:ext uri="{FF2B5EF4-FFF2-40B4-BE49-F238E27FC236}">
                <a16:creationId xmlns:a16="http://schemas.microsoft.com/office/drawing/2014/main" id="{84F85440-9234-4E74-87A5-6DA4B7EE1A0D}"/>
              </a:ext>
            </a:extLst>
          </p:cNvPr>
          <p:cNvSpPr/>
          <p:nvPr/>
        </p:nvSpPr>
        <p:spPr>
          <a:xfrm>
            <a:off x="523874" y="1347131"/>
            <a:ext cx="8010525" cy="369332"/>
          </a:xfrm>
          <a:prstGeom prst="rect">
            <a:avLst/>
          </a:prstGeom>
        </p:spPr>
        <p:txBody>
          <a:bodyPr wrap="square">
            <a:spAutoFit/>
          </a:bodyPr>
          <a:lstStyle/>
          <a:p>
            <a:r>
              <a:rPr lang="en-ZA" dirty="0"/>
              <a:t>This is a usual (implicit handshaking) interface for a memory control unit</a:t>
            </a:r>
          </a:p>
        </p:txBody>
      </p:sp>
      <p:sp>
        <p:nvSpPr>
          <p:cNvPr id="20" name="Rectangle 19">
            <a:extLst>
              <a:ext uri="{FF2B5EF4-FFF2-40B4-BE49-F238E27FC236}">
                <a16:creationId xmlns:a16="http://schemas.microsoft.com/office/drawing/2014/main" id="{E764A3C2-5B29-4D8A-AA26-1592119CE77F}"/>
              </a:ext>
            </a:extLst>
          </p:cNvPr>
          <p:cNvSpPr/>
          <p:nvPr/>
        </p:nvSpPr>
        <p:spPr>
          <a:xfrm>
            <a:off x="488874" y="4495651"/>
            <a:ext cx="7721676" cy="2031325"/>
          </a:xfrm>
          <a:prstGeom prst="rect">
            <a:avLst/>
          </a:prstGeom>
        </p:spPr>
        <p:txBody>
          <a:bodyPr wrap="square">
            <a:spAutoFit/>
          </a:bodyPr>
          <a:lstStyle/>
          <a:p>
            <a:r>
              <a:rPr lang="en-ZA" i="1" dirty="0"/>
              <a:t>Explanation of ports:</a:t>
            </a:r>
          </a:p>
          <a:p>
            <a:r>
              <a:rPr lang="en-ZA" dirty="0" err="1"/>
              <a:t>clk</a:t>
            </a:r>
            <a:r>
              <a:rPr lang="en-ZA" dirty="0"/>
              <a:t>   : clock input</a:t>
            </a:r>
          </a:p>
          <a:p>
            <a:r>
              <a:rPr lang="en-ZA" dirty="0"/>
              <a:t>address : address of memory to access</a:t>
            </a:r>
          </a:p>
          <a:p>
            <a:r>
              <a:rPr lang="en-ZA" dirty="0"/>
              <a:t>data : data word (bi-directional / </a:t>
            </a:r>
            <a:r>
              <a:rPr lang="en-ZA" dirty="0" err="1"/>
              <a:t>inout</a:t>
            </a:r>
            <a:r>
              <a:rPr lang="en-ZA" dirty="0"/>
              <a:t>)</a:t>
            </a:r>
          </a:p>
          <a:p>
            <a:r>
              <a:rPr lang="en-ZA" dirty="0"/>
              <a:t>cs    : chip select  (i.e. chip ignores inputs if cs=0)</a:t>
            </a:r>
          </a:p>
          <a:p>
            <a:r>
              <a:rPr lang="en-ZA" dirty="0"/>
              <a:t>we   : write enable / read enable  (if RAM chip)</a:t>
            </a:r>
          </a:p>
          <a:p>
            <a:r>
              <a:rPr lang="en-ZA" dirty="0" err="1"/>
              <a:t>oe</a:t>
            </a:r>
            <a:r>
              <a:rPr lang="en-ZA" dirty="0"/>
              <a:t>    : output enable  (a safety precaution to prevent data from returned) </a:t>
            </a:r>
          </a:p>
        </p:txBody>
      </p:sp>
      <p:grpSp>
        <p:nvGrpSpPr>
          <p:cNvPr id="21" name="Group 20">
            <a:extLst>
              <a:ext uri="{FF2B5EF4-FFF2-40B4-BE49-F238E27FC236}">
                <a16:creationId xmlns:a16="http://schemas.microsoft.com/office/drawing/2014/main" id="{102BB582-F1F6-46FB-8853-20EAE16F844A}"/>
              </a:ext>
            </a:extLst>
          </p:cNvPr>
          <p:cNvGrpSpPr/>
          <p:nvPr/>
        </p:nvGrpSpPr>
        <p:grpSpPr>
          <a:xfrm>
            <a:off x="1205494" y="2417802"/>
            <a:ext cx="2070648" cy="369332"/>
            <a:chOff x="1014075" y="4153890"/>
            <a:chExt cx="2070648" cy="369332"/>
          </a:xfrm>
        </p:grpSpPr>
        <p:cxnSp>
          <p:nvCxnSpPr>
            <p:cNvPr id="22" name="Straight Arrow Connector 21">
              <a:extLst>
                <a:ext uri="{FF2B5EF4-FFF2-40B4-BE49-F238E27FC236}">
                  <a16:creationId xmlns:a16="http://schemas.microsoft.com/office/drawing/2014/main" id="{977B6D6A-D742-44F2-83BE-FECF310AFA18}"/>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0E0C1DA2-AA37-4C73-B467-08D71C44C84C}"/>
                </a:ext>
              </a:extLst>
            </p:cNvPr>
            <p:cNvSpPr/>
            <p:nvPr/>
          </p:nvSpPr>
          <p:spPr>
            <a:xfrm>
              <a:off x="1014075" y="4153890"/>
              <a:ext cx="1002535" cy="369332"/>
            </a:xfrm>
            <a:prstGeom prst="rect">
              <a:avLst/>
            </a:prstGeom>
          </p:spPr>
          <p:txBody>
            <a:bodyPr wrap="square">
              <a:spAutoFit/>
            </a:bodyPr>
            <a:lstStyle/>
            <a:p>
              <a:pPr algn="r"/>
              <a:r>
                <a:rPr lang="en-ZA" dirty="0"/>
                <a:t>address</a:t>
              </a:r>
            </a:p>
          </p:txBody>
        </p:sp>
      </p:grpSp>
      <p:grpSp>
        <p:nvGrpSpPr>
          <p:cNvPr id="24" name="Group 23">
            <a:extLst>
              <a:ext uri="{FF2B5EF4-FFF2-40B4-BE49-F238E27FC236}">
                <a16:creationId xmlns:a16="http://schemas.microsoft.com/office/drawing/2014/main" id="{B7E5CD3F-898D-46A7-B8E5-A5C8BC2808C6}"/>
              </a:ext>
            </a:extLst>
          </p:cNvPr>
          <p:cNvGrpSpPr/>
          <p:nvPr/>
        </p:nvGrpSpPr>
        <p:grpSpPr>
          <a:xfrm>
            <a:off x="1205494" y="2841747"/>
            <a:ext cx="2070648" cy="369332"/>
            <a:chOff x="1014075" y="4191990"/>
            <a:chExt cx="2070648" cy="369332"/>
          </a:xfrm>
        </p:grpSpPr>
        <p:cxnSp>
          <p:nvCxnSpPr>
            <p:cNvPr id="25" name="Straight Arrow Connector 24">
              <a:extLst>
                <a:ext uri="{FF2B5EF4-FFF2-40B4-BE49-F238E27FC236}">
                  <a16:creationId xmlns:a16="http://schemas.microsoft.com/office/drawing/2014/main" id="{A53E05E3-E020-48AC-956C-A38783CE346B}"/>
                </a:ext>
              </a:extLst>
            </p:cNvPr>
            <p:cNvCxnSpPr/>
            <p:nvPr/>
          </p:nvCxnSpPr>
          <p:spPr>
            <a:xfrm>
              <a:off x="2082188" y="4407281"/>
              <a:ext cx="1002535" cy="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F2DB7D13-0E97-4004-A5BC-AF0352EEA45E}"/>
                </a:ext>
              </a:extLst>
            </p:cNvPr>
            <p:cNvSpPr/>
            <p:nvPr/>
          </p:nvSpPr>
          <p:spPr>
            <a:xfrm>
              <a:off x="1014075" y="4191990"/>
              <a:ext cx="1002535" cy="369332"/>
            </a:xfrm>
            <a:prstGeom prst="rect">
              <a:avLst/>
            </a:prstGeom>
          </p:spPr>
          <p:txBody>
            <a:bodyPr wrap="square">
              <a:spAutoFit/>
            </a:bodyPr>
            <a:lstStyle/>
            <a:p>
              <a:pPr algn="r"/>
              <a:r>
                <a:rPr lang="en-ZA" dirty="0"/>
                <a:t>data</a:t>
              </a:r>
            </a:p>
          </p:txBody>
        </p:sp>
      </p:grpSp>
      <p:grpSp>
        <p:nvGrpSpPr>
          <p:cNvPr id="29" name="Group 28">
            <a:extLst>
              <a:ext uri="{FF2B5EF4-FFF2-40B4-BE49-F238E27FC236}">
                <a16:creationId xmlns:a16="http://schemas.microsoft.com/office/drawing/2014/main" id="{8F8CE566-5721-4680-821E-FC1F4DC02968}"/>
              </a:ext>
            </a:extLst>
          </p:cNvPr>
          <p:cNvGrpSpPr/>
          <p:nvPr/>
        </p:nvGrpSpPr>
        <p:grpSpPr>
          <a:xfrm>
            <a:off x="1205494" y="3240228"/>
            <a:ext cx="2070648" cy="369332"/>
            <a:chOff x="1014075" y="4191990"/>
            <a:chExt cx="2070648" cy="369332"/>
          </a:xfrm>
        </p:grpSpPr>
        <p:cxnSp>
          <p:nvCxnSpPr>
            <p:cNvPr id="30" name="Straight Arrow Connector 29">
              <a:extLst>
                <a:ext uri="{FF2B5EF4-FFF2-40B4-BE49-F238E27FC236}">
                  <a16:creationId xmlns:a16="http://schemas.microsoft.com/office/drawing/2014/main" id="{236C99C5-5894-4BD3-A9C6-3577B7039A7D}"/>
                </a:ext>
              </a:extLst>
            </p:cNvPr>
            <p:cNvCxnSpPr/>
            <p:nvPr/>
          </p:nvCxnSpPr>
          <p:spPr>
            <a:xfrm>
              <a:off x="2082188" y="4407281"/>
              <a:ext cx="1002535" cy="0"/>
            </a:xfrm>
            <a:prstGeom prst="straightConnector1">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D011AD7E-C653-4838-82D1-33DDD975F1D1}"/>
                </a:ext>
              </a:extLst>
            </p:cNvPr>
            <p:cNvSpPr/>
            <p:nvPr/>
          </p:nvSpPr>
          <p:spPr>
            <a:xfrm>
              <a:off x="1014075" y="4191990"/>
              <a:ext cx="1002535" cy="369332"/>
            </a:xfrm>
            <a:prstGeom prst="rect">
              <a:avLst/>
            </a:prstGeom>
          </p:spPr>
          <p:txBody>
            <a:bodyPr wrap="square">
              <a:spAutoFit/>
            </a:bodyPr>
            <a:lstStyle/>
            <a:p>
              <a:pPr algn="r"/>
              <a:r>
                <a:rPr lang="en-ZA" dirty="0">
                  <a:solidFill>
                    <a:srgbClr val="00B050"/>
                  </a:solidFill>
                </a:rPr>
                <a:t>cs</a:t>
              </a:r>
            </a:p>
          </p:txBody>
        </p:sp>
      </p:grpSp>
      <p:grpSp>
        <p:nvGrpSpPr>
          <p:cNvPr id="32" name="Group 31">
            <a:extLst>
              <a:ext uri="{FF2B5EF4-FFF2-40B4-BE49-F238E27FC236}">
                <a16:creationId xmlns:a16="http://schemas.microsoft.com/office/drawing/2014/main" id="{AE620F69-E49B-4FAF-82B8-2B4E54660048}"/>
              </a:ext>
            </a:extLst>
          </p:cNvPr>
          <p:cNvGrpSpPr/>
          <p:nvPr/>
        </p:nvGrpSpPr>
        <p:grpSpPr>
          <a:xfrm>
            <a:off x="1205494" y="3611534"/>
            <a:ext cx="2070648" cy="369332"/>
            <a:chOff x="1014075" y="4191990"/>
            <a:chExt cx="2070648" cy="369332"/>
          </a:xfrm>
        </p:grpSpPr>
        <p:cxnSp>
          <p:nvCxnSpPr>
            <p:cNvPr id="33" name="Straight Arrow Connector 32">
              <a:extLst>
                <a:ext uri="{FF2B5EF4-FFF2-40B4-BE49-F238E27FC236}">
                  <a16:creationId xmlns:a16="http://schemas.microsoft.com/office/drawing/2014/main" id="{D3BA76C9-365C-4FBA-A1B2-BA51F2D4FCD2}"/>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E29E4879-8157-44C0-9499-0844A2AAB290}"/>
                </a:ext>
              </a:extLst>
            </p:cNvPr>
            <p:cNvSpPr/>
            <p:nvPr/>
          </p:nvSpPr>
          <p:spPr>
            <a:xfrm>
              <a:off x="1014075" y="4191990"/>
              <a:ext cx="1002535" cy="369332"/>
            </a:xfrm>
            <a:prstGeom prst="rect">
              <a:avLst/>
            </a:prstGeom>
          </p:spPr>
          <p:txBody>
            <a:bodyPr wrap="square">
              <a:spAutoFit/>
            </a:bodyPr>
            <a:lstStyle/>
            <a:p>
              <a:pPr algn="r"/>
              <a:r>
                <a:rPr lang="en-ZA" dirty="0"/>
                <a:t>we</a:t>
              </a:r>
            </a:p>
          </p:txBody>
        </p:sp>
      </p:grpSp>
      <p:grpSp>
        <p:nvGrpSpPr>
          <p:cNvPr id="35" name="Group 34">
            <a:extLst>
              <a:ext uri="{FF2B5EF4-FFF2-40B4-BE49-F238E27FC236}">
                <a16:creationId xmlns:a16="http://schemas.microsoft.com/office/drawing/2014/main" id="{BFC9D70F-D66D-4D2C-8EE2-B0AA84C09970}"/>
              </a:ext>
            </a:extLst>
          </p:cNvPr>
          <p:cNvGrpSpPr/>
          <p:nvPr/>
        </p:nvGrpSpPr>
        <p:grpSpPr>
          <a:xfrm>
            <a:off x="1205494" y="3969940"/>
            <a:ext cx="2070648" cy="369332"/>
            <a:chOff x="1014075" y="4191990"/>
            <a:chExt cx="2070648" cy="369332"/>
          </a:xfrm>
        </p:grpSpPr>
        <p:cxnSp>
          <p:nvCxnSpPr>
            <p:cNvPr id="36" name="Straight Arrow Connector 35">
              <a:extLst>
                <a:ext uri="{FF2B5EF4-FFF2-40B4-BE49-F238E27FC236}">
                  <a16:creationId xmlns:a16="http://schemas.microsoft.com/office/drawing/2014/main" id="{73FE52EB-76B0-4845-9867-48B11076D8E2}"/>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00F34647-C4D9-4927-8470-09173B7004E4}"/>
                </a:ext>
              </a:extLst>
            </p:cNvPr>
            <p:cNvSpPr/>
            <p:nvPr/>
          </p:nvSpPr>
          <p:spPr>
            <a:xfrm>
              <a:off x="1014075" y="4191990"/>
              <a:ext cx="1002535" cy="369332"/>
            </a:xfrm>
            <a:prstGeom prst="rect">
              <a:avLst/>
            </a:prstGeom>
          </p:spPr>
          <p:txBody>
            <a:bodyPr wrap="square">
              <a:spAutoFit/>
            </a:bodyPr>
            <a:lstStyle/>
            <a:p>
              <a:pPr algn="r"/>
              <a:r>
                <a:rPr lang="en-ZA" dirty="0" err="1"/>
                <a:t>oe</a:t>
              </a:r>
              <a:endParaRPr lang="en-ZA" dirty="0"/>
            </a:p>
          </p:txBody>
        </p:sp>
      </p:grpSp>
      <p:sp>
        <p:nvSpPr>
          <p:cNvPr id="38" name="Rectangle 37">
            <a:extLst>
              <a:ext uri="{FF2B5EF4-FFF2-40B4-BE49-F238E27FC236}">
                <a16:creationId xmlns:a16="http://schemas.microsoft.com/office/drawing/2014/main" id="{8512B747-1978-47EE-BC71-C52862C3C991}"/>
              </a:ext>
            </a:extLst>
          </p:cNvPr>
          <p:cNvSpPr/>
          <p:nvPr/>
        </p:nvSpPr>
        <p:spPr>
          <a:xfrm>
            <a:off x="6629040" y="2162574"/>
            <a:ext cx="2069145" cy="2062103"/>
          </a:xfrm>
          <a:prstGeom prst="rect">
            <a:avLst/>
          </a:prstGeom>
        </p:spPr>
        <p:txBody>
          <a:bodyPr wrap="square">
            <a:spAutoFit/>
          </a:bodyPr>
          <a:lstStyle/>
          <a:p>
            <a:r>
              <a:rPr lang="en-ZA" sz="1600" dirty="0"/>
              <a:t>Note: The CS port isn’t necessarily needed.</a:t>
            </a:r>
          </a:p>
          <a:p>
            <a:endParaRPr lang="en-ZA" sz="1600" dirty="0"/>
          </a:p>
          <a:p>
            <a:r>
              <a:rPr lang="en-ZA" sz="1600" dirty="0"/>
              <a:t>The </a:t>
            </a:r>
            <a:r>
              <a:rPr lang="en-ZA" sz="1600" dirty="0" err="1"/>
              <a:t>oe</a:t>
            </a:r>
            <a:r>
              <a:rPr lang="en-ZA" sz="1600" dirty="0"/>
              <a:t> line is to be able to decide if data is latched to the output data or not</a:t>
            </a:r>
          </a:p>
        </p:txBody>
      </p:sp>
      <p:sp>
        <p:nvSpPr>
          <p:cNvPr id="3" name="Rectangle 2">
            <a:extLst>
              <a:ext uri="{FF2B5EF4-FFF2-40B4-BE49-F238E27FC236}">
                <a16:creationId xmlns:a16="http://schemas.microsoft.com/office/drawing/2014/main" id="{07116634-14F1-45C8-9176-AA396DCDE860}"/>
              </a:ext>
            </a:extLst>
          </p:cNvPr>
          <p:cNvSpPr/>
          <p:nvPr/>
        </p:nvSpPr>
        <p:spPr>
          <a:xfrm>
            <a:off x="6191458" y="6408042"/>
            <a:ext cx="2651688" cy="261610"/>
          </a:xfrm>
          <a:prstGeom prst="rect">
            <a:avLst/>
          </a:prstGeom>
        </p:spPr>
        <p:txBody>
          <a:bodyPr wrap="none">
            <a:spAutoFit/>
          </a:bodyPr>
          <a:lstStyle/>
          <a:p>
            <a:r>
              <a:rPr lang="en-ZA" sz="1100" dirty="0">
                <a:hlinkClick r:id="rId2"/>
              </a:rPr>
              <a:t>https://www.edaplayground.com/x/2gb7</a:t>
            </a:r>
            <a:endParaRPr lang="en-ZA" sz="1100" dirty="0"/>
          </a:p>
        </p:txBody>
      </p:sp>
    </p:spTree>
    <p:extLst>
      <p:ext uri="{BB962C8B-B14F-4D97-AF65-F5344CB8AC3E}">
        <p14:creationId xmlns:p14="http://schemas.microsoft.com/office/powerpoint/2010/main" val="551204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B7E74-C558-47A3-BB49-96367EA6C93E}"/>
              </a:ext>
            </a:extLst>
          </p:cNvPr>
          <p:cNvSpPr>
            <a:spLocks noGrp="1"/>
          </p:cNvSpPr>
          <p:nvPr>
            <p:ph type="title"/>
          </p:nvPr>
        </p:nvSpPr>
        <p:spPr>
          <a:xfrm>
            <a:off x="536835" y="379517"/>
            <a:ext cx="8081511" cy="692210"/>
          </a:xfrm>
        </p:spPr>
        <p:txBody>
          <a:bodyPr>
            <a:normAutofit fontScale="90000"/>
          </a:bodyPr>
          <a:lstStyle/>
          <a:p>
            <a:r>
              <a:rPr lang="en-ZA" dirty="0"/>
              <a:t>Memory Control Unit Interface</a:t>
            </a:r>
          </a:p>
        </p:txBody>
      </p:sp>
      <p:sp>
        <p:nvSpPr>
          <p:cNvPr id="4" name="Rectangle 3">
            <a:extLst>
              <a:ext uri="{FF2B5EF4-FFF2-40B4-BE49-F238E27FC236}">
                <a16:creationId xmlns:a16="http://schemas.microsoft.com/office/drawing/2014/main" id="{2CA6E2D5-429C-493B-ACEE-43C10266891F}"/>
              </a:ext>
            </a:extLst>
          </p:cNvPr>
          <p:cNvSpPr/>
          <p:nvPr/>
        </p:nvSpPr>
        <p:spPr>
          <a:xfrm>
            <a:off x="3276142" y="2045731"/>
            <a:ext cx="2505987" cy="240458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nvGrpSpPr>
          <p:cNvPr id="6" name="Group 5">
            <a:extLst>
              <a:ext uri="{FF2B5EF4-FFF2-40B4-BE49-F238E27FC236}">
                <a16:creationId xmlns:a16="http://schemas.microsoft.com/office/drawing/2014/main" id="{5DC57D09-1EBD-4399-BEA6-A6DDA15C97B2}"/>
              </a:ext>
            </a:extLst>
          </p:cNvPr>
          <p:cNvGrpSpPr/>
          <p:nvPr/>
        </p:nvGrpSpPr>
        <p:grpSpPr>
          <a:xfrm>
            <a:off x="1205494" y="2031958"/>
            <a:ext cx="2070648" cy="369332"/>
            <a:chOff x="1014075" y="4153890"/>
            <a:chExt cx="2070648" cy="369332"/>
          </a:xfrm>
        </p:grpSpPr>
        <p:cxnSp>
          <p:nvCxnSpPr>
            <p:cNvPr id="10" name="Straight Arrow Connector 9">
              <a:extLst>
                <a:ext uri="{FF2B5EF4-FFF2-40B4-BE49-F238E27FC236}">
                  <a16:creationId xmlns:a16="http://schemas.microsoft.com/office/drawing/2014/main" id="{47E37593-FD14-4213-A0F2-B7E08BCDD7E0}"/>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170B8F4F-4981-4AB8-A562-2EEF9EE89951}"/>
                </a:ext>
              </a:extLst>
            </p:cNvPr>
            <p:cNvSpPr/>
            <p:nvPr/>
          </p:nvSpPr>
          <p:spPr>
            <a:xfrm>
              <a:off x="1014075" y="4153890"/>
              <a:ext cx="1002535" cy="369332"/>
            </a:xfrm>
            <a:prstGeom prst="rect">
              <a:avLst/>
            </a:prstGeom>
          </p:spPr>
          <p:txBody>
            <a:bodyPr wrap="square">
              <a:spAutoFit/>
            </a:bodyPr>
            <a:lstStyle/>
            <a:p>
              <a:pPr algn="r"/>
              <a:r>
                <a:rPr lang="en-ZA" dirty="0" err="1"/>
                <a:t>clk</a:t>
              </a:r>
              <a:endParaRPr lang="en-ZA" dirty="0"/>
            </a:p>
          </p:txBody>
        </p:sp>
      </p:grpSp>
      <p:sp>
        <p:nvSpPr>
          <p:cNvPr id="18" name="Rectangle 17">
            <a:extLst>
              <a:ext uri="{FF2B5EF4-FFF2-40B4-BE49-F238E27FC236}">
                <a16:creationId xmlns:a16="http://schemas.microsoft.com/office/drawing/2014/main" id="{BD67B490-C217-48D0-94FF-C0D281F7EA27}"/>
              </a:ext>
            </a:extLst>
          </p:cNvPr>
          <p:cNvSpPr/>
          <p:nvPr/>
        </p:nvSpPr>
        <p:spPr>
          <a:xfrm>
            <a:off x="4123053" y="3053091"/>
            <a:ext cx="1018227" cy="369332"/>
          </a:xfrm>
          <a:prstGeom prst="rect">
            <a:avLst/>
          </a:prstGeom>
        </p:spPr>
        <p:txBody>
          <a:bodyPr wrap="none">
            <a:spAutoFit/>
          </a:bodyPr>
          <a:lstStyle/>
          <a:p>
            <a:r>
              <a:rPr lang="en-ZA" dirty="0"/>
              <a:t>Memory</a:t>
            </a:r>
          </a:p>
        </p:txBody>
      </p:sp>
      <p:sp>
        <p:nvSpPr>
          <p:cNvPr id="19" name="Rectangle 18">
            <a:extLst>
              <a:ext uri="{FF2B5EF4-FFF2-40B4-BE49-F238E27FC236}">
                <a16:creationId xmlns:a16="http://schemas.microsoft.com/office/drawing/2014/main" id="{84F85440-9234-4E74-87A5-6DA4B7EE1A0D}"/>
              </a:ext>
            </a:extLst>
          </p:cNvPr>
          <p:cNvSpPr/>
          <p:nvPr/>
        </p:nvSpPr>
        <p:spPr>
          <a:xfrm>
            <a:off x="523874" y="1489157"/>
            <a:ext cx="8010525" cy="369332"/>
          </a:xfrm>
          <a:prstGeom prst="rect">
            <a:avLst/>
          </a:prstGeom>
        </p:spPr>
        <p:txBody>
          <a:bodyPr wrap="square">
            <a:spAutoFit/>
          </a:bodyPr>
          <a:lstStyle/>
          <a:p>
            <a:r>
              <a:rPr lang="en-ZA" dirty="0"/>
              <a:t>This is a usual (implicit handshaking) interface for a memory control unit</a:t>
            </a:r>
          </a:p>
        </p:txBody>
      </p:sp>
      <p:sp>
        <p:nvSpPr>
          <p:cNvPr id="20" name="Rectangle 19">
            <a:extLst>
              <a:ext uri="{FF2B5EF4-FFF2-40B4-BE49-F238E27FC236}">
                <a16:creationId xmlns:a16="http://schemas.microsoft.com/office/drawing/2014/main" id="{E764A3C2-5B29-4D8A-AA26-1592119CE77F}"/>
              </a:ext>
            </a:extLst>
          </p:cNvPr>
          <p:cNvSpPr/>
          <p:nvPr/>
        </p:nvSpPr>
        <p:spPr>
          <a:xfrm>
            <a:off x="488874" y="4544076"/>
            <a:ext cx="7721676" cy="2123658"/>
          </a:xfrm>
          <a:prstGeom prst="rect">
            <a:avLst/>
          </a:prstGeom>
        </p:spPr>
        <p:txBody>
          <a:bodyPr wrap="square">
            <a:spAutoFit/>
          </a:bodyPr>
          <a:lstStyle/>
          <a:p>
            <a:r>
              <a:rPr lang="en-ZA" i="1" dirty="0"/>
              <a:t>Explanation of ports:</a:t>
            </a:r>
          </a:p>
          <a:p>
            <a:r>
              <a:rPr lang="en-ZA" sz="1600" dirty="0" err="1"/>
              <a:t>clk</a:t>
            </a:r>
            <a:r>
              <a:rPr lang="en-ZA" sz="1600" dirty="0"/>
              <a:t>   : clock input</a:t>
            </a:r>
          </a:p>
          <a:p>
            <a:r>
              <a:rPr lang="en-ZA" sz="1600" dirty="0"/>
              <a:t>address : address of memory to access</a:t>
            </a:r>
          </a:p>
          <a:p>
            <a:r>
              <a:rPr lang="en-ZA" sz="1600" dirty="0" err="1"/>
              <a:t>datain</a:t>
            </a:r>
            <a:r>
              <a:rPr lang="en-ZA" sz="1600" dirty="0"/>
              <a:t> : data input  </a:t>
            </a:r>
          </a:p>
          <a:p>
            <a:r>
              <a:rPr lang="en-ZA" sz="1600" dirty="0" err="1"/>
              <a:t>dataout</a:t>
            </a:r>
            <a:r>
              <a:rPr lang="en-ZA" sz="1600" dirty="0"/>
              <a:t> : data output  </a:t>
            </a:r>
          </a:p>
          <a:p>
            <a:r>
              <a:rPr lang="en-ZA" sz="1600" dirty="0"/>
              <a:t>cs    : chip select  (i.e. chip ignores inputs if cs=0)</a:t>
            </a:r>
          </a:p>
          <a:p>
            <a:r>
              <a:rPr lang="en-ZA" sz="1600" dirty="0"/>
              <a:t>we   : write enable / read enable  (if RAM chip)</a:t>
            </a:r>
          </a:p>
          <a:p>
            <a:r>
              <a:rPr lang="en-ZA" sz="1600" dirty="0" err="1"/>
              <a:t>oe</a:t>
            </a:r>
            <a:r>
              <a:rPr lang="en-ZA" sz="1600" dirty="0"/>
              <a:t>    : output enable  (a safety precaution to prevent data from returned) </a:t>
            </a:r>
          </a:p>
        </p:txBody>
      </p:sp>
      <p:grpSp>
        <p:nvGrpSpPr>
          <p:cNvPr id="21" name="Group 20">
            <a:extLst>
              <a:ext uri="{FF2B5EF4-FFF2-40B4-BE49-F238E27FC236}">
                <a16:creationId xmlns:a16="http://schemas.microsoft.com/office/drawing/2014/main" id="{102BB582-F1F6-46FB-8853-20EAE16F844A}"/>
              </a:ext>
            </a:extLst>
          </p:cNvPr>
          <p:cNvGrpSpPr/>
          <p:nvPr/>
        </p:nvGrpSpPr>
        <p:grpSpPr>
          <a:xfrm>
            <a:off x="1205494" y="2417802"/>
            <a:ext cx="2070648" cy="369332"/>
            <a:chOff x="1014075" y="4153890"/>
            <a:chExt cx="2070648" cy="369332"/>
          </a:xfrm>
        </p:grpSpPr>
        <p:cxnSp>
          <p:nvCxnSpPr>
            <p:cNvPr id="22" name="Straight Arrow Connector 21">
              <a:extLst>
                <a:ext uri="{FF2B5EF4-FFF2-40B4-BE49-F238E27FC236}">
                  <a16:creationId xmlns:a16="http://schemas.microsoft.com/office/drawing/2014/main" id="{977B6D6A-D742-44F2-83BE-FECF310AFA18}"/>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0E0C1DA2-AA37-4C73-B467-08D71C44C84C}"/>
                </a:ext>
              </a:extLst>
            </p:cNvPr>
            <p:cNvSpPr/>
            <p:nvPr/>
          </p:nvSpPr>
          <p:spPr>
            <a:xfrm>
              <a:off x="1014075" y="4153890"/>
              <a:ext cx="1002535" cy="369332"/>
            </a:xfrm>
            <a:prstGeom prst="rect">
              <a:avLst/>
            </a:prstGeom>
          </p:spPr>
          <p:txBody>
            <a:bodyPr wrap="square">
              <a:spAutoFit/>
            </a:bodyPr>
            <a:lstStyle/>
            <a:p>
              <a:pPr algn="r"/>
              <a:r>
                <a:rPr lang="en-ZA" dirty="0"/>
                <a:t>address</a:t>
              </a:r>
            </a:p>
          </p:txBody>
        </p:sp>
      </p:grpSp>
      <p:grpSp>
        <p:nvGrpSpPr>
          <p:cNvPr id="24" name="Group 23">
            <a:extLst>
              <a:ext uri="{FF2B5EF4-FFF2-40B4-BE49-F238E27FC236}">
                <a16:creationId xmlns:a16="http://schemas.microsoft.com/office/drawing/2014/main" id="{B7E5CD3F-898D-46A7-B8E5-A5C8BC2808C6}"/>
              </a:ext>
            </a:extLst>
          </p:cNvPr>
          <p:cNvGrpSpPr/>
          <p:nvPr/>
        </p:nvGrpSpPr>
        <p:grpSpPr>
          <a:xfrm>
            <a:off x="1205494" y="2841747"/>
            <a:ext cx="2070648" cy="369332"/>
            <a:chOff x="1014075" y="4191990"/>
            <a:chExt cx="2070648" cy="369332"/>
          </a:xfrm>
        </p:grpSpPr>
        <p:cxnSp>
          <p:nvCxnSpPr>
            <p:cNvPr id="25" name="Straight Arrow Connector 24">
              <a:extLst>
                <a:ext uri="{FF2B5EF4-FFF2-40B4-BE49-F238E27FC236}">
                  <a16:creationId xmlns:a16="http://schemas.microsoft.com/office/drawing/2014/main" id="{A53E05E3-E020-48AC-956C-A38783CE346B}"/>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F2DB7D13-0E97-4004-A5BC-AF0352EEA45E}"/>
                </a:ext>
              </a:extLst>
            </p:cNvPr>
            <p:cNvSpPr/>
            <p:nvPr/>
          </p:nvSpPr>
          <p:spPr>
            <a:xfrm>
              <a:off x="1014075" y="4191990"/>
              <a:ext cx="1002535" cy="369332"/>
            </a:xfrm>
            <a:prstGeom prst="rect">
              <a:avLst/>
            </a:prstGeom>
          </p:spPr>
          <p:txBody>
            <a:bodyPr wrap="square">
              <a:spAutoFit/>
            </a:bodyPr>
            <a:lstStyle/>
            <a:p>
              <a:pPr algn="r"/>
              <a:r>
                <a:rPr lang="en-ZA" dirty="0" err="1"/>
                <a:t>datain</a:t>
              </a:r>
              <a:endParaRPr lang="en-ZA" dirty="0"/>
            </a:p>
          </p:txBody>
        </p:sp>
      </p:grpSp>
      <p:grpSp>
        <p:nvGrpSpPr>
          <p:cNvPr id="32" name="Group 31">
            <a:extLst>
              <a:ext uri="{FF2B5EF4-FFF2-40B4-BE49-F238E27FC236}">
                <a16:creationId xmlns:a16="http://schemas.microsoft.com/office/drawing/2014/main" id="{AE620F69-E49B-4FAF-82B8-2B4E54660048}"/>
              </a:ext>
            </a:extLst>
          </p:cNvPr>
          <p:cNvGrpSpPr/>
          <p:nvPr/>
        </p:nvGrpSpPr>
        <p:grpSpPr>
          <a:xfrm>
            <a:off x="1205494" y="3611534"/>
            <a:ext cx="2070648" cy="369332"/>
            <a:chOff x="1014075" y="4191990"/>
            <a:chExt cx="2070648" cy="369332"/>
          </a:xfrm>
        </p:grpSpPr>
        <p:cxnSp>
          <p:nvCxnSpPr>
            <p:cNvPr id="33" name="Straight Arrow Connector 32">
              <a:extLst>
                <a:ext uri="{FF2B5EF4-FFF2-40B4-BE49-F238E27FC236}">
                  <a16:creationId xmlns:a16="http://schemas.microsoft.com/office/drawing/2014/main" id="{D3BA76C9-365C-4FBA-A1B2-BA51F2D4FCD2}"/>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E29E4879-8157-44C0-9499-0844A2AAB290}"/>
                </a:ext>
              </a:extLst>
            </p:cNvPr>
            <p:cNvSpPr/>
            <p:nvPr/>
          </p:nvSpPr>
          <p:spPr>
            <a:xfrm>
              <a:off x="1014075" y="4191990"/>
              <a:ext cx="1002535" cy="369332"/>
            </a:xfrm>
            <a:prstGeom prst="rect">
              <a:avLst/>
            </a:prstGeom>
          </p:spPr>
          <p:txBody>
            <a:bodyPr wrap="square">
              <a:spAutoFit/>
            </a:bodyPr>
            <a:lstStyle/>
            <a:p>
              <a:pPr algn="r"/>
              <a:r>
                <a:rPr lang="en-ZA" dirty="0"/>
                <a:t>we</a:t>
              </a:r>
            </a:p>
          </p:txBody>
        </p:sp>
      </p:grpSp>
      <p:grpSp>
        <p:nvGrpSpPr>
          <p:cNvPr id="35" name="Group 34">
            <a:extLst>
              <a:ext uri="{FF2B5EF4-FFF2-40B4-BE49-F238E27FC236}">
                <a16:creationId xmlns:a16="http://schemas.microsoft.com/office/drawing/2014/main" id="{BFC9D70F-D66D-4D2C-8EE2-B0AA84C09970}"/>
              </a:ext>
            </a:extLst>
          </p:cNvPr>
          <p:cNvGrpSpPr/>
          <p:nvPr/>
        </p:nvGrpSpPr>
        <p:grpSpPr>
          <a:xfrm>
            <a:off x="1205494" y="3969940"/>
            <a:ext cx="2070648" cy="369332"/>
            <a:chOff x="1014075" y="4191990"/>
            <a:chExt cx="2070648" cy="369332"/>
          </a:xfrm>
        </p:grpSpPr>
        <p:cxnSp>
          <p:nvCxnSpPr>
            <p:cNvPr id="36" name="Straight Arrow Connector 35">
              <a:extLst>
                <a:ext uri="{FF2B5EF4-FFF2-40B4-BE49-F238E27FC236}">
                  <a16:creationId xmlns:a16="http://schemas.microsoft.com/office/drawing/2014/main" id="{73FE52EB-76B0-4845-9867-48B11076D8E2}"/>
                </a:ext>
              </a:extLst>
            </p:cNvPr>
            <p:cNvCxnSpPr/>
            <p:nvPr/>
          </p:nvCxnSpPr>
          <p:spPr>
            <a:xfrm>
              <a:off x="2082188" y="4407281"/>
              <a:ext cx="1002535" cy="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00F34647-C4D9-4927-8470-09173B7004E4}"/>
                </a:ext>
              </a:extLst>
            </p:cNvPr>
            <p:cNvSpPr/>
            <p:nvPr/>
          </p:nvSpPr>
          <p:spPr>
            <a:xfrm>
              <a:off x="1014075" y="4191990"/>
              <a:ext cx="1002535" cy="369332"/>
            </a:xfrm>
            <a:prstGeom prst="rect">
              <a:avLst/>
            </a:prstGeom>
          </p:spPr>
          <p:txBody>
            <a:bodyPr wrap="square">
              <a:spAutoFit/>
            </a:bodyPr>
            <a:lstStyle/>
            <a:p>
              <a:pPr algn="r"/>
              <a:r>
                <a:rPr lang="en-ZA" dirty="0" err="1"/>
                <a:t>oe</a:t>
              </a:r>
              <a:endParaRPr lang="en-ZA" dirty="0"/>
            </a:p>
          </p:txBody>
        </p:sp>
      </p:grpSp>
      <p:grpSp>
        <p:nvGrpSpPr>
          <p:cNvPr id="27" name="Group 26">
            <a:extLst>
              <a:ext uri="{FF2B5EF4-FFF2-40B4-BE49-F238E27FC236}">
                <a16:creationId xmlns:a16="http://schemas.microsoft.com/office/drawing/2014/main" id="{BD737D6D-B5CE-4701-A5A9-E65EFAD2F01C}"/>
              </a:ext>
            </a:extLst>
          </p:cNvPr>
          <p:cNvGrpSpPr/>
          <p:nvPr/>
        </p:nvGrpSpPr>
        <p:grpSpPr>
          <a:xfrm>
            <a:off x="1205494" y="3262234"/>
            <a:ext cx="2070648" cy="369332"/>
            <a:chOff x="1014075" y="4191990"/>
            <a:chExt cx="2070648" cy="369332"/>
          </a:xfrm>
        </p:grpSpPr>
        <p:cxnSp>
          <p:nvCxnSpPr>
            <p:cNvPr id="28" name="Straight Arrow Connector 27">
              <a:extLst>
                <a:ext uri="{FF2B5EF4-FFF2-40B4-BE49-F238E27FC236}">
                  <a16:creationId xmlns:a16="http://schemas.microsoft.com/office/drawing/2014/main" id="{601597FE-B7AB-4836-8765-89DFD268B843}"/>
                </a:ext>
              </a:extLst>
            </p:cNvPr>
            <p:cNvCxnSpPr/>
            <p:nvPr/>
          </p:nvCxnSpPr>
          <p:spPr>
            <a:xfrm>
              <a:off x="2082188" y="4407281"/>
              <a:ext cx="1002535" cy="0"/>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27967A44-3C73-475F-9B03-D150D211057B}"/>
                </a:ext>
              </a:extLst>
            </p:cNvPr>
            <p:cNvSpPr/>
            <p:nvPr/>
          </p:nvSpPr>
          <p:spPr>
            <a:xfrm>
              <a:off x="1014075" y="4191990"/>
              <a:ext cx="1002535" cy="369332"/>
            </a:xfrm>
            <a:prstGeom prst="rect">
              <a:avLst/>
            </a:prstGeom>
          </p:spPr>
          <p:txBody>
            <a:bodyPr wrap="square">
              <a:spAutoFit/>
            </a:bodyPr>
            <a:lstStyle/>
            <a:p>
              <a:pPr algn="r"/>
              <a:r>
                <a:rPr lang="en-ZA" dirty="0" err="1"/>
                <a:t>dataout</a:t>
              </a:r>
              <a:endParaRPr lang="en-ZA" dirty="0"/>
            </a:p>
          </p:txBody>
        </p:sp>
      </p:grpSp>
      <p:sp>
        <p:nvSpPr>
          <p:cNvPr id="40" name="Rectangle 39">
            <a:extLst>
              <a:ext uri="{FF2B5EF4-FFF2-40B4-BE49-F238E27FC236}">
                <a16:creationId xmlns:a16="http://schemas.microsoft.com/office/drawing/2014/main" id="{3570B2F9-C556-4445-A21C-2E5446E5AEE8}"/>
              </a:ext>
            </a:extLst>
          </p:cNvPr>
          <p:cNvSpPr/>
          <p:nvPr/>
        </p:nvSpPr>
        <p:spPr>
          <a:xfrm>
            <a:off x="523874" y="1062326"/>
            <a:ext cx="8258176" cy="369332"/>
          </a:xfrm>
          <a:prstGeom prst="rect">
            <a:avLst/>
          </a:prstGeom>
        </p:spPr>
        <p:txBody>
          <a:bodyPr wrap="square">
            <a:spAutoFit/>
          </a:bodyPr>
          <a:lstStyle/>
          <a:p>
            <a:r>
              <a:rPr lang="en-ZA" dirty="0"/>
              <a:t>MCU with dedicated input and output data lines (often easier &amp; more reliable).</a:t>
            </a:r>
          </a:p>
        </p:txBody>
      </p:sp>
    </p:spTree>
    <p:extLst>
      <p:ext uri="{BB962C8B-B14F-4D97-AF65-F5344CB8AC3E}">
        <p14:creationId xmlns:p14="http://schemas.microsoft.com/office/powerpoint/2010/main" val="28739862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7763F-F69D-4E18-BD08-47BDDE468135}"/>
              </a:ext>
            </a:extLst>
          </p:cNvPr>
          <p:cNvSpPr>
            <a:spLocks noGrp="1"/>
          </p:cNvSpPr>
          <p:nvPr>
            <p:ph type="title"/>
          </p:nvPr>
        </p:nvSpPr>
        <p:spPr>
          <a:xfrm>
            <a:off x="668453" y="196599"/>
            <a:ext cx="7698306" cy="692210"/>
          </a:xfrm>
        </p:spPr>
        <p:txBody>
          <a:bodyPr>
            <a:normAutofit fontScale="90000"/>
          </a:bodyPr>
          <a:lstStyle/>
          <a:p>
            <a:r>
              <a:rPr lang="en-ZA" dirty="0"/>
              <a:t>Memory Control Unit in Verilog</a:t>
            </a:r>
          </a:p>
        </p:txBody>
      </p:sp>
      <p:sp>
        <p:nvSpPr>
          <p:cNvPr id="3" name="Rectangle 2">
            <a:extLst>
              <a:ext uri="{FF2B5EF4-FFF2-40B4-BE49-F238E27FC236}">
                <a16:creationId xmlns:a16="http://schemas.microsoft.com/office/drawing/2014/main" id="{C1E56DFA-A143-4786-A217-C40D5F898EFF}"/>
              </a:ext>
            </a:extLst>
          </p:cNvPr>
          <p:cNvSpPr/>
          <p:nvPr/>
        </p:nvSpPr>
        <p:spPr>
          <a:xfrm>
            <a:off x="668454" y="872431"/>
            <a:ext cx="7698305" cy="5878532"/>
          </a:xfrm>
          <a:prstGeom prst="rect">
            <a:avLst/>
          </a:prstGeom>
        </p:spPr>
        <p:txBody>
          <a:bodyPr wrap="square">
            <a:spAutoFit/>
          </a:bodyPr>
          <a:lstStyle/>
          <a:p>
            <a:r>
              <a:rPr lang="en-ZA" sz="800" dirty="0">
                <a:latin typeface="Courier New" panose="02070309020205020404" pitchFamily="49" charset="0"/>
                <a:cs typeface="Courier New" panose="02070309020205020404" pitchFamily="49" charset="0"/>
              </a:rPr>
              <a:t>// RAM control unit</a:t>
            </a:r>
          </a:p>
          <a:p>
            <a:r>
              <a:rPr lang="en-ZA" sz="800" dirty="0">
                <a:latin typeface="Courier New" panose="02070309020205020404" pitchFamily="49" charset="0"/>
                <a:cs typeface="Courier New" panose="02070309020205020404" pitchFamily="49" charset="0"/>
              </a:rPr>
              <a:t>module </a:t>
            </a:r>
            <a:r>
              <a:rPr lang="en-ZA" sz="800" dirty="0" err="1">
                <a:latin typeface="Courier New" panose="02070309020205020404" pitchFamily="49" charset="0"/>
                <a:cs typeface="Courier New" panose="02070309020205020404" pitchFamily="49" charset="0"/>
              </a:rPr>
              <a:t>ramcu</a:t>
            </a:r>
            <a:r>
              <a:rPr lang="en-ZA" sz="800" dirty="0">
                <a:latin typeface="Courier New" panose="02070309020205020404" pitchFamily="49" charset="0"/>
                <a:cs typeface="Courier New" panose="02070309020205020404" pitchFamily="49" charset="0"/>
              </a:rPr>
              <a:t> (</a:t>
            </a:r>
          </a:p>
          <a:p>
            <a:r>
              <a:rPr lang="en-ZA" sz="800" dirty="0">
                <a:latin typeface="Courier New" panose="02070309020205020404" pitchFamily="49" charset="0"/>
                <a:cs typeface="Courier New" panose="02070309020205020404" pitchFamily="49" charset="0"/>
              </a:rPr>
              <a:t>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 // Clock Input</a:t>
            </a:r>
          </a:p>
          <a:p>
            <a:r>
              <a:rPr lang="en-ZA" sz="800" dirty="0">
                <a:latin typeface="Courier New" panose="02070309020205020404" pitchFamily="49" charset="0"/>
                <a:cs typeface="Courier New" panose="02070309020205020404" pitchFamily="49" charset="0"/>
              </a:rPr>
              <a:t>  address , // Address Input</a:t>
            </a:r>
          </a:p>
          <a:p>
            <a:r>
              <a:rPr lang="en-ZA" sz="800" dirty="0">
                <a:latin typeface="Courier New" panose="02070309020205020404" pitchFamily="49" charset="0"/>
                <a:cs typeface="Courier New" panose="02070309020205020404" pitchFamily="49" charset="0"/>
              </a:rPr>
              <a:t>  data    , // Data bi-directional</a:t>
            </a:r>
          </a:p>
          <a:p>
            <a:r>
              <a:rPr lang="en-ZA" sz="800" dirty="0">
                <a:latin typeface="Courier New" panose="02070309020205020404" pitchFamily="49" charset="0"/>
                <a:cs typeface="Courier New" panose="02070309020205020404" pitchFamily="49" charset="0"/>
              </a:rPr>
              <a:t>  cs      , // Chip Select</a:t>
            </a:r>
          </a:p>
          <a:p>
            <a:r>
              <a:rPr lang="en-ZA" sz="800" dirty="0">
                <a:latin typeface="Courier New" panose="02070309020205020404" pitchFamily="49" charset="0"/>
                <a:cs typeface="Courier New" panose="02070309020205020404" pitchFamily="49" charset="0"/>
              </a:rPr>
              <a:t>  we      , // Write Enable/Read Enable</a:t>
            </a:r>
          </a:p>
          <a:p>
            <a:r>
              <a:rPr lang="en-ZA" sz="800" dirty="0">
                <a:latin typeface="Courier New" panose="02070309020205020404" pitchFamily="49" charset="0"/>
                <a:cs typeface="Courier New" panose="02070309020205020404" pitchFamily="49" charset="0"/>
              </a:rPr>
              <a:t>  </a:t>
            </a:r>
            <a:r>
              <a:rPr lang="en-ZA" sz="800" dirty="0" err="1">
                <a:latin typeface="Courier New" panose="02070309020205020404" pitchFamily="49" charset="0"/>
                <a:cs typeface="Courier New" panose="02070309020205020404" pitchFamily="49" charset="0"/>
              </a:rPr>
              <a:t>oe</a:t>
            </a:r>
            <a:r>
              <a:rPr lang="en-ZA" sz="800" dirty="0">
                <a:latin typeface="Courier New" panose="02070309020205020404" pitchFamily="49" charset="0"/>
                <a:cs typeface="Courier New" panose="02070309020205020404" pitchFamily="49" charset="0"/>
              </a:rPr>
              <a:t>        // Output Enable</a:t>
            </a:r>
          </a:p>
          <a:p>
            <a:r>
              <a:rPr lang="en-ZA" sz="800" dirty="0">
                <a:latin typeface="Courier New" panose="02070309020205020404" pitchFamily="49" charset="0"/>
                <a:cs typeface="Courier New" panose="02070309020205020404" pitchFamily="49" charset="0"/>
              </a:rPr>
              <a:t>  );</a:t>
            </a:r>
          </a:p>
          <a:p>
            <a:r>
              <a:rPr lang="en-ZA" sz="800" dirty="0">
                <a:latin typeface="Courier New" panose="02070309020205020404" pitchFamily="49" charset="0"/>
                <a:cs typeface="Courier New" panose="02070309020205020404" pitchFamily="49" charset="0"/>
              </a:rPr>
              <a:t>  // Setup some parameters</a:t>
            </a:r>
          </a:p>
          <a:p>
            <a:r>
              <a:rPr lang="en-ZA" sz="800" dirty="0">
                <a:latin typeface="Courier New" panose="02070309020205020404" pitchFamily="49" charset="0"/>
                <a:cs typeface="Courier New" panose="02070309020205020404" pitchFamily="49" charset="0"/>
              </a:rPr>
              <a:t>  parameter DATA_WIDTH = 8;  // word size of the memory</a:t>
            </a:r>
          </a:p>
          <a:p>
            <a:r>
              <a:rPr lang="en-ZA" sz="800" dirty="0">
                <a:latin typeface="Courier New" panose="02070309020205020404" pitchFamily="49" charset="0"/>
                <a:cs typeface="Courier New" panose="02070309020205020404" pitchFamily="49" charset="0"/>
              </a:rPr>
              <a:t>  parameter ADDR_WIDTH = 8;  // number of memory words, e.g. 2^8-1</a:t>
            </a:r>
          </a:p>
          <a:p>
            <a:r>
              <a:rPr lang="en-ZA" sz="800" dirty="0">
                <a:latin typeface="Courier New" panose="02070309020205020404" pitchFamily="49" charset="0"/>
                <a:cs typeface="Courier New" panose="02070309020205020404" pitchFamily="49" charset="0"/>
              </a:rPr>
              <a:t>  parameter RAM_DEPTH = 1 &lt;&lt; ADDR_WIDTH;  // i.e. RAM_DEPTH = 2^ADDR_WIDTH</a:t>
            </a:r>
          </a:p>
          <a:p>
            <a:r>
              <a:rPr lang="en-ZA" sz="800" dirty="0">
                <a:latin typeface="Courier New" panose="02070309020205020404" pitchFamily="49" charset="0"/>
                <a:cs typeface="Courier New" panose="02070309020205020404" pitchFamily="49" charset="0"/>
              </a:rPr>
              <a:t>  </a:t>
            </a:r>
          </a:p>
          <a:p>
            <a:r>
              <a:rPr lang="en-ZA" sz="800" dirty="0">
                <a:latin typeface="Courier New" panose="02070309020205020404" pitchFamily="49" charset="0"/>
                <a:cs typeface="Courier New" panose="02070309020205020404" pitchFamily="49" charset="0"/>
              </a:rPr>
              <a:t>  // Define inputs</a:t>
            </a:r>
          </a:p>
          <a:p>
            <a:r>
              <a:rPr lang="en-ZA" sz="800" dirty="0">
                <a:latin typeface="Courier New" panose="02070309020205020404" pitchFamily="49" charset="0"/>
                <a:cs typeface="Courier New" panose="02070309020205020404" pitchFamily="49" charset="0"/>
              </a:rPr>
              <a:t>  input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cs, we, </a:t>
            </a:r>
            <a:r>
              <a:rPr lang="en-ZA" sz="800" dirty="0" err="1">
                <a:latin typeface="Courier New" panose="02070309020205020404" pitchFamily="49" charset="0"/>
                <a:cs typeface="Courier New" panose="02070309020205020404" pitchFamily="49" charset="0"/>
              </a:rPr>
              <a:t>oe</a:t>
            </a:r>
            <a:r>
              <a:rPr lang="en-ZA" sz="800" dirty="0">
                <a:latin typeface="Courier New" panose="02070309020205020404" pitchFamily="49" charset="0"/>
                <a:cs typeface="Courier New" panose="02070309020205020404" pitchFamily="49" charset="0"/>
              </a:rPr>
              <a:t>;</a:t>
            </a:r>
          </a:p>
          <a:p>
            <a:r>
              <a:rPr lang="en-ZA" sz="800" dirty="0">
                <a:latin typeface="Courier New" panose="02070309020205020404" pitchFamily="49" charset="0"/>
                <a:cs typeface="Courier New" panose="02070309020205020404" pitchFamily="49" charset="0"/>
              </a:rPr>
              <a:t>  input [ADDR_WIDTH-1:0] address;</a:t>
            </a:r>
          </a:p>
          <a:p>
            <a:r>
              <a:rPr lang="en-ZA" sz="800" dirty="0">
                <a:latin typeface="Courier New" panose="02070309020205020404" pitchFamily="49" charset="0"/>
                <a:cs typeface="Courier New" panose="02070309020205020404" pitchFamily="49" charset="0"/>
              </a:rPr>
              <a:t>  </a:t>
            </a:r>
          </a:p>
          <a:p>
            <a:r>
              <a:rPr lang="en-ZA" sz="800" dirty="0">
                <a:latin typeface="Courier New" panose="02070309020205020404" pitchFamily="49" charset="0"/>
                <a:cs typeface="Courier New" panose="02070309020205020404" pitchFamily="49" charset="0"/>
              </a:rPr>
              <a:t>  // data is bidirectional</a:t>
            </a:r>
          </a:p>
          <a:p>
            <a:r>
              <a:rPr lang="en-ZA" sz="800" dirty="0">
                <a:latin typeface="Courier New" panose="02070309020205020404" pitchFamily="49" charset="0"/>
                <a:cs typeface="Courier New" panose="02070309020205020404" pitchFamily="49" charset="0"/>
              </a:rPr>
              <a:t>  </a:t>
            </a:r>
            <a:r>
              <a:rPr lang="en-ZA" sz="800" dirty="0" err="1">
                <a:latin typeface="Courier New" panose="02070309020205020404" pitchFamily="49" charset="0"/>
                <a:cs typeface="Courier New" panose="02070309020205020404" pitchFamily="49" charset="0"/>
              </a:rPr>
              <a:t>inout</a:t>
            </a:r>
            <a:r>
              <a:rPr lang="en-ZA" sz="800" dirty="0">
                <a:latin typeface="Courier New" panose="02070309020205020404" pitchFamily="49" charset="0"/>
                <a:cs typeface="Courier New" panose="02070309020205020404" pitchFamily="49" charset="0"/>
              </a:rPr>
              <a:t> [DATA_WIDTH-1:0]  data;</a:t>
            </a:r>
          </a:p>
          <a:p>
            <a:r>
              <a:rPr lang="en-ZA" sz="800" dirty="0">
                <a:latin typeface="Courier New" panose="02070309020205020404" pitchFamily="49" charset="0"/>
                <a:cs typeface="Courier New" panose="02070309020205020404" pitchFamily="49" charset="0"/>
              </a:rPr>
              <a:t>  // Private registers</a:t>
            </a:r>
          </a:p>
          <a:p>
            <a:r>
              <a:rPr lang="en-ZA" sz="800" dirty="0">
                <a:latin typeface="Courier New" panose="02070309020205020404" pitchFamily="49" charset="0"/>
                <a:cs typeface="Courier New" panose="02070309020205020404" pitchFamily="49" charset="0"/>
              </a:rPr>
              <a:t>  reg [DATA_WIDTH-1:0] mem [0:RAM_DEPTH-1]; // Set up the memory array</a:t>
            </a:r>
          </a:p>
          <a:p>
            <a:r>
              <a:rPr lang="en-ZA" sz="800" dirty="0">
                <a:latin typeface="Courier New" panose="02070309020205020404" pitchFamily="49" charset="0"/>
                <a:cs typeface="Courier New" panose="02070309020205020404" pitchFamily="49" charset="0"/>
              </a:rPr>
              <a:t>  reg [DATA_WIDTH-1:0] </a:t>
            </a:r>
            <a:r>
              <a:rPr lang="en-ZA" sz="800" dirty="0" err="1">
                <a:latin typeface="Courier New" panose="02070309020205020404" pitchFamily="49" charset="0"/>
                <a:cs typeface="Courier New" panose="02070309020205020404" pitchFamily="49" charset="0"/>
              </a:rPr>
              <a:t>r_data</a:t>
            </a:r>
            <a:r>
              <a:rPr lang="en-ZA" sz="800" dirty="0">
                <a:latin typeface="Courier New" panose="02070309020205020404" pitchFamily="49" charset="0"/>
                <a:cs typeface="Courier New" panose="02070309020205020404" pitchFamily="49" charset="0"/>
              </a:rPr>
              <a:t>;              // copy of data value to return</a:t>
            </a:r>
          </a:p>
          <a:p>
            <a:r>
              <a:rPr lang="en-ZA" sz="800" dirty="0">
                <a:latin typeface="Courier New" panose="02070309020205020404" pitchFamily="49" charset="0"/>
                <a:cs typeface="Courier New" panose="02070309020205020404" pitchFamily="49" charset="0"/>
              </a:rPr>
              <a:t>  reg </a:t>
            </a:r>
            <a:r>
              <a:rPr lang="en-ZA" sz="800" dirty="0" err="1">
                <a:latin typeface="Courier New" panose="02070309020205020404" pitchFamily="49" charset="0"/>
                <a:cs typeface="Courier New" panose="02070309020205020404" pitchFamily="49" charset="0"/>
              </a:rPr>
              <a:t>r_oe</a:t>
            </a:r>
            <a:r>
              <a:rPr lang="en-ZA" sz="800" dirty="0">
                <a:latin typeface="Courier New" panose="02070309020205020404" pitchFamily="49" charset="0"/>
                <a:cs typeface="Courier New" panose="02070309020205020404" pitchFamily="49" charset="0"/>
              </a:rPr>
              <a:t>;            // delayed </a:t>
            </a:r>
            <a:r>
              <a:rPr lang="en-ZA" sz="800" dirty="0" err="1">
                <a:latin typeface="Courier New" panose="02070309020205020404" pitchFamily="49" charset="0"/>
                <a:cs typeface="Courier New" panose="02070309020205020404" pitchFamily="49" charset="0"/>
              </a:rPr>
              <a:t>oe</a:t>
            </a:r>
            <a:r>
              <a:rPr lang="en-ZA" sz="800" dirty="0">
                <a:latin typeface="Courier New" panose="02070309020205020404" pitchFamily="49" charset="0"/>
                <a:cs typeface="Courier New" panose="02070309020205020404" pitchFamily="49" charset="0"/>
              </a:rPr>
              <a:t>, </a:t>
            </a:r>
            <a:r>
              <a:rPr lang="en-ZA" sz="800" dirty="0" err="1">
                <a:latin typeface="Courier New" panose="02070309020205020404" pitchFamily="49" charset="0"/>
                <a:cs typeface="Courier New" panose="02070309020205020404" pitchFamily="49" charset="0"/>
              </a:rPr>
              <a:t>r_oe</a:t>
            </a:r>
            <a:r>
              <a:rPr lang="en-ZA" sz="800" dirty="0">
                <a:latin typeface="Courier New" panose="02070309020205020404" pitchFamily="49" charset="0"/>
                <a:cs typeface="Courier New" panose="02070309020205020404" pitchFamily="49" charset="0"/>
              </a:rPr>
              <a:t> updates only when </a:t>
            </a:r>
            <a:r>
              <a:rPr lang="en-ZA" sz="800" dirty="0" err="1">
                <a:latin typeface="Courier New" panose="02070309020205020404" pitchFamily="49" charset="0"/>
                <a:cs typeface="Courier New" panose="02070309020205020404" pitchFamily="49" charset="0"/>
              </a:rPr>
              <a:t>rdata</a:t>
            </a:r>
            <a:r>
              <a:rPr lang="en-ZA" sz="800" dirty="0">
                <a:latin typeface="Courier New" panose="02070309020205020404" pitchFamily="49" charset="0"/>
                <a:cs typeface="Courier New" panose="02070309020205020404" pitchFamily="49" charset="0"/>
              </a:rPr>
              <a:t> updated</a:t>
            </a:r>
          </a:p>
          <a:p>
            <a:r>
              <a:rPr lang="en-ZA" sz="800" dirty="0">
                <a:latin typeface="Courier New" panose="02070309020205020404" pitchFamily="49" charset="0"/>
                <a:cs typeface="Courier New" panose="02070309020205020404" pitchFamily="49" charset="0"/>
              </a:rPr>
              <a:t> </a:t>
            </a:r>
          </a:p>
          <a:p>
            <a:r>
              <a:rPr lang="en-ZA" sz="800" dirty="0">
                <a:latin typeface="Courier New" panose="02070309020205020404" pitchFamily="49" charset="0"/>
                <a:cs typeface="Courier New" panose="02070309020205020404" pitchFamily="49" charset="0"/>
              </a:rPr>
              <a:t>  // START OF OPERATION: ///////////////////////////////////////////////</a:t>
            </a:r>
          </a:p>
          <a:p>
            <a:r>
              <a:rPr lang="en-ZA" sz="800" dirty="0">
                <a:latin typeface="Courier New" panose="02070309020205020404" pitchFamily="49" charset="0"/>
                <a:cs typeface="Courier New" panose="02070309020205020404" pitchFamily="49" charset="0"/>
              </a:rPr>
              <a:t>  // Tri-State Buffer control:</a:t>
            </a:r>
          </a:p>
          <a:p>
            <a:r>
              <a:rPr lang="en-ZA" sz="800" dirty="0">
                <a:latin typeface="Courier New" panose="02070309020205020404" pitchFamily="49" charset="0"/>
                <a:cs typeface="Courier New" panose="02070309020205020404" pitchFamily="49" charset="0"/>
              </a:rPr>
              <a:t>  //  The data item is defined as an </a:t>
            </a:r>
            <a:r>
              <a:rPr lang="en-ZA" sz="800" dirty="0" err="1">
                <a:latin typeface="Courier New" panose="02070309020205020404" pitchFamily="49" charset="0"/>
                <a:cs typeface="Courier New" panose="02070309020205020404" pitchFamily="49" charset="0"/>
              </a:rPr>
              <a:t>inout</a:t>
            </a:r>
            <a:r>
              <a:rPr lang="en-ZA" sz="800" dirty="0">
                <a:latin typeface="Courier New" panose="02070309020205020404" pitchFamily="49" charset="0"/>
                <a:cs typeface="Courier New" panose="02070309020205020404" pitchFamily="49" charset="0"/>
              </a:rPr>
              <a:t>, only when </a:t>
            </a:r>
            <a:r>
              <a:rPr lang="en-ZA" sz="800" dirty="0" err="1">
                <a:latin typeface="Courier New" panose="02070309020205020404" pitchFamily="49" charset="0"/>
                <a:cs typeface="Courier New" panose="02070309020205020404" pitchFamily="49" charset="0"/>
              </a:rPr>
              <a:t>oe</a:t>
            </a:r>
            <a:r>
              <a:rPr lang="en-ZA" sz="800" dirty="0">
                <a:latin typeface="Courier New" panose="02070309020205020404" pitchFamily="49" charset="0"/>
                <a:cs typeface="Courier New" panose="02070309020205020404" pitchFamily="49" charset="0"/>
              </a:rPr>
              <a:t>, output enabled</a:t>
            </a:r>
          </a:p>
          <a:p>
            <a:r>
              <a:rPr lang="en-ZA" sz="800" dirty="0">
                <a:latin typeface="Courier New" panose="02070309020205020404" pitchFamily="49" charset="0"/>
                <a:cs typeface="Courier New" panose="02070309020205020404" pitchFamily="49" charset="0"/>
              </a:rPr>
              <a:t>  //  is high, should it send a value to data, otherwise it should keep</a:t>
            </a:r>
          </a:p>
          <a:p>
            <a:r>
              <a:rPr lang="en-ZA" sz="800" dirty="0">
                <a:latin typeface="Courier New" panose="02070309020205020404" pitchFamily="49" charset="0"/>
                <a:cs typeface="Courier New" panose="02070309020205020404" pitchFamily="49" charset="0"/>
              </a:rPr>
              <a:t>  //  the data port linked to high </a:t>
            </a:r>
            <a:r>
              <a:rPr lang="en-ZA" sz="800" dirty="0" err="1">
                <a:latin typeface="Courier New" panose="02070309020205020404" pitchFamily="49" charset="0"/>
                <a:cs typeface="Courier New" panose="02070309020205020404" pitchFamily="49" charset="0"/>
              </a:rPr>
              <a:t>impedence</a:t>
            </a:r>
            <a:r>
              <a:rPr lang="en-ZA" sz="800" dirty="0">
                <a:latin typeface="Courier New" panose="02070309020205020404" pitchFamily="49" charset="0"/>
                <a:cs typeface="Courier New" panose="02070309020205020404" pitchFamily="49" charset="0"/>
              </a:rPr>
              <a:t> (z) so as not to drive a value.</a:t>
            </a:r>
          </a:p>
          <a:p>
            <a:r>
              <a:rPr lang="en-ZA" sz="800" dirty="0">
                <a:latin typeface="Courier New" panose="02070309020205020404" pitchFamily="49" charset="0"/>
                <a:cs typeface="Courier New" panose="02070309020205020404" pitchFamily="49" charset="0"/>
              </a:rPr>
              <a:t>  //  i.e. output to data happens when </a:t>
            </a:r>
            <a:r>
              <a:rPr lang="en-ZA" sz="800" dirty="0" err="1">
                <a:latin typeface="Courier New" panose="02070309020205020404" pitchFamily="49" charset="0"/>
                <a:cs typeface="Courier New" panose="02070309020205020404" pitchFamily="49" charset="0"/>
              </a:rPr>
              <a:t>oe</a:t>
            </a:r>
            <a:r>
              <a:rPr lang="en-ZA" sz="800" dirty="0">
                <a:latin typeface="Courier New" panose="02070309020205020404" pitchFamily="49" charset="0"/>
                <a:cs typeface="Courier New" panose="02070309020205020404" pitchFamily="49" charset="0"/>
              </a:rPr>
              <a:t> = 1 &amp; cs = 1 &amp; we = 0</a:t>
            </a:r>
          </a:p>
          <a:p>
            <a:r>
              <a:rPr lang="en-ZA" sz="800" dirty="0">
                <a:latin typeface="Courier New" panose="02070309020205020404" pitchFamily="49" charset="0"/>
                <a:cs typeface="Courier New" panose="02070309020205020404" pitchFamily="49" charset="0"/>
              </a:rPr>
              <a:t>  </a:t>
            </a:r>
          </a:p>
          <a:p>
            <a:r>
              <a:rPr lang="en-ZA" sz="800" dirty="0">
                <a:latin typeface="Courier New" panose="02070309020205020404" pitchFamily="49" charset="0"/>
                <a:cs typeface="Courier New" panose="02070309020205020404" pitchFamily="49" charset="0"/>
              </a:rPr>
              <a:t>  // Write to memory when: we = 1 &amp; cs = 1</a:t>
            </a:r>
          </a:p>
          <a:p>
            <a:r>
              <a:rPr lang="en-ZA" sz="800" dirty="0">
                <a:latin typeface="Courier New" panose="02070309020205020404" pitchFamily="49" charset="0"/>
                <a:cs typeface="Courier New" panose="02070309020205020404" pitchFamily="49" charset="0"/>
              </a:rPr>
              <a:t>  always@ (</a:t>
            </a:r>
            <a:r>
              <a:rPr lang="en-ZA" sz="800" dirty="0" err="1">
                <a:latin typeface="Courier New" panose="02070309020205020404" pitchFamily="49" charset="0"/>
                <a:cs typeface="Courier New" panose="02070309020205020404" pitchFamily="49" charset="0"/>
              </a:rPr>
              <a:t>posedge</a:t>
            </a:r>
            <a:r>
              <a:rPr lang="en-ZA" sz="800" dirty="0">
                <a:latin typeface="Courier New" panose="02070309020205020404" pitchFamily="49" charset="0"/>
                <a:cs typeface="Courier New" panose="02070309020205020404" pitchFamily="49" charset="0"/>
              </a:rPr>
              <a:t>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a:t>
            </a:r>
          </a:p>
          <a:p>
            <a:r>
              <a:rPr lang="en-ZA" sz="800" dirty="0">
                <a:latin typeface="Courier New" panose="02070309020205020404" pitchFamily="49" charset="0"/>
                <a:cs typeface="Courier New" panose="02070309020205020404" pitchFamily="49" charset="0"/>
              </a:rPr>
              <a:t>  begin</a:t>
            </a:r>
          </a:p>
          <a:p>
            <a:r>
              <a:rPr lang="en-ZA" sz="800" dirty="0">
                <a:latin typeface="Courier New" panose="02070309020205020404" pitchFamily="49" charset="0"/>
                <a:cs typeface="Courier New" panose="02070309020205020404" pitchFamily="49" charset="0"/>
              </a:rPr>
              <a:t>   if (cs)</a:t>
            </a:r>
          </a:p>
          <a:p>
            <a:r>
              <a:rPr lang="en-ZA" sz="800" dirty="0">
                <a:latin typeface="Courier New" panose="02070309020205020404" pitchFamily="49" charset="0"/>
                <a:cs typeface="Courier New" panose="02070309020205020404" pitchFamily="49" charset="0"/>
              </a:rPr>
              <a:t>   begin</a:t>
            </a:r>
          </a:p>
          <a:p>
            <a:r>
              <a:rPr lang="en-ZA" sz="800" dirty="0">
                <a:latin typeface="Courier New" panose="02070309020205020404" pitchFamily="49" charset="0"/>
                <a:cs typeface="Courier New" panose="02070309020205020404" pitchFamily="49" charset="0"/>
              </a:rPr>
              <a:t>     if (we) mem[address] &lt;= data;</a:t>
            </a:r>
          </a:p>
          <a:p>
            <a:r>
              <a:rPr lang="en-ZA" sz="800" dirty="0">
                <a:latin typeface="Courier New" panose="02070309020205020404" pitchFamily="49" charset="0"/>
                <a:cs typeface="Courier New" panose="02070309020205020404" pitchFamily="49" charset="0"/>
              </a:rPr>
              <a:t>     </a:t>
            </a:r>
            <a:r>
              <a:rPr lang="en-ZA" sz="800" dirty="0" err="1">
                <a:latin typeface="Courier New" panose="02070309020205020404" pitchFamily="49" charset="0"/>
                <a:cs typeface="Courier New" panose="02070309020205020404" pitchFamily="49" charset="0"/>
              </a:rPr>
              <a:t>r_data</a:t>
            </a:r>
            <a:r>
              <a:rPr lang="en-ZA" sz="800" dirty="0">
                <a:latin typeface="Courier New" panose="02070309020205020404" pitchFamily="49" charset="0"/>
                <a:cs typeface="Courier New" panose="02070309020205020404" pitchFamily="49" charset="0"/>
              </a:rPr>
              <a:t> &lt;= mem[address];</a:t>
            </a:r>
          </a:p>
          <a:p>
            <a:r>
              <a:rPr lang="en-ZA" sz="800" dirty="0">
                <a:latin typeface="Courier New" panose="02070309020205020404" pitchFamily="49" charset="0"/>
                <a:cs typeface="Courier New" panose="02070309020205020404" pitchFamily="49" charset="0"/>
              </a:rPr>
              <a:t>   end</a:t>
            </a:r>
          </a:p>
          <a:p>
            <a:r>
              <a:rPr lang="en-ZA" sz="800" dirty="0">
                <a:latin typeface="Courier New" panose="02070309020205020404" pitchFamily="49" charset="0"/>
                <a:cs typeface="Courier New" panose="02070309020205020404" pitchFamily="49" charset="0"/>
              </a:rPr>
              <a:t>   </a:t>
            </a:r>
            <a:r>
              <a:rPr lang="en-ZA" sz="800" dirty="0" err="1">
                <a:latin typeface="Courier New" panose="02070309020205020404" pitchFamily="49" charset="0"/>
                <a:cs typeface="Courier New" panose="02070309020205020404" pitchFamily="49" charset="0"/>
              </a:rPr>
              <a:t>r_oe</a:t>
            </a:r>
            <a:r>
              <a:rPr lang="en-ZA" sz="800" dirty="0">
                <a:latin typeface="Courier New" panose="02070309020205020404" pitchFamily="49" charset="0"/>
                <a:cs typeface="Courier New" panose="02070309020205020404" pitchFamily="49" charset="0"/>
              </a:rPr>
              <a:t>   &lt;= </a:t>
            </a:r>
            <a:r>
              <a:rPr lang="en-ZA" sz="800" dirty="0" err="1">
                <a:latin typeface="Courier New" panose="02070309020205020404" pitchFamily="49" charset="0"/>
                <a:cs typeface="Courier New" panose="02070309020205020404" pitchFamily="49" charset="0"/>
              </a:rPr>
              <a:t>oe</a:t>
            </a:r>
            <a:r>
              <a:rPr lang="en-ZA" sz="800" dirty="0">
                <a:latin typeface="Courier New" panose="02070309020205020404" pitchFamily="49" charset="0"/>
                <a:cs typeface="Courier New" panose="02070309020205020404" pitchFamily="49" charset="0"/>
              </a:rPr>
              <a:t>;</a:t>
            </a:r>
          </a:p>
          <a:p>
            <a:r>
              <a:rPr lang="en-ZA" sz="800" dirty="0">
                <a:latin typeface="Courier New" panose="02070309020205020404" pitchFamily="49" charset="0"/>
                <a:cs typeface="Courier New" panose="02070309020205020404" pitchFamily="49" charset="0"/>
              </a:rPr>
              <a:t>  end</a:t>
            </a:r>
          </a:p>
          <a:p>
            <a:r>
              <a:rPr lang="en-ZA" sz="800" dirty="0">
                <a:latin typeface="Courier New" panose="02070309020205020404" pitchFamily="49" charset="0"/>
                <a:cs typeface="Courier New" panose="02070309020205020404" pitchFamily="49" charset="0"/>
              </a:rPr>
              <a:t>  </a:t>
            </a:r>
          </a:p>
          <a:p>
            <a:r>
              <a:rPr lang="en-ZA" sz="800" dirty="0">
                <a:latin typeface="Courier New" panose="02070309020205020404" pitchFamily="49" charset="0"/>
                <a:cs typeface="Courier New" panose="02070309020205020404" pitchFamily="49" charset="0"/>
              </a:rPr>
              <a:t>  assign data = (</a:t>
            </a:r>
            <a:r>
              <a:rPr lang="en-ZA" sz="800" dirty="0" err="1">
                <a:latin typeface="Courier New" panose="02070309020205020404" pitchFamily="49" charset="0"/>
                <a:cs typeface="Courier New" panose="02070309020205020404" pitchFamily="49" charset="0"/>
              </a:rPr>
              <a:t>oe</a:t>
            </a:r>
            <a:r>
              <a:rPr lang="en-ZA" sz="800" dirty="0">
                <a:latin typeface="Courier New" panose="02070309020205020404" pitchFamily="49" charset="0"/>
                <a:cs typeface="Courier New" panose="02070309020205020404" pitchFamily="49" charset="0"/>
              </a:rPr>
              <a:t> &amp;&amp; cs &amp;&amp; !we)? </a:t>
            </a:r>
            <a:r>
              <a:rPr lang="en-ZA" sz="800" dirty="0" err="1">
                <a:latin typeface="Courier New" panose="02070309020205020404" pitchFamily="49" charset="0"/>
                <a:cs typeface="Courier New" panose="02070309020205020404" pitchFamily="49" charset="0"/>
              </a:rPr>
              <a:t>r_data</a:t>
            </a:r>
            <a:r>
              <a:rPr lang="en-ZA" sz="800" dirty="0">
                <a:latin typeface="Courier New" panose="02070309020205020404" pitchFamily="49" charset="0"/>
                <a:cs typeface="Courier New" panose="02070309020205020404" pitchFamily="49" charset="0"/>
              </a:rPr>
              <a:t> : 8'bz;</a:t>
            </a:r>
          </a:p>
          <a:p>
            <a:endParaRPr lang="en-ZA" sz="800" dirty="0">
              <a:latin typeface="Courier New" panose="02070309020205020404" pitchFamily="49" charset="0"/>
              <a:cs typeface="Courier New" panose="02070309020205020404" pitchFamily="49" charset="0"/>
            </a:endParaRPr>
          </a:p>
          <a:p>
            <a:r>
              <a:rPr lang="en-ZA" sz="800" dirty="0" err="1">
                <a:latin typeface="Courier New" panose="02070309020205020404" pitchFamily="49" charset="0"/>
                <a:cs typeface="Courier New" panose="02070309020205020404" pitchFamily="49" charset="0"/>
              </a:rPr>
              <a:t>endmodule</a:t>
            </a:r>
            <a:r>
              <a:rPr lang="en-ZA" sz="800" dirty="0">
                <a:latin typeface="Courier New" panose="02070309020205020404" pitchFamily="49" charset="0"/>
                <a:cs typeface="Courier New" panose="02070309020205020404" pitchFamily="49" charset="0"/>
              </a:rPr>
              <a:t> // end </a:t>
            </a:r>
            <a:r>
              <a:rPr lang="en-ZA" sz="800" dirty="0" err="1">
                <a:latin typeface="Courier New" panose="02070309020205020404" pitchFamily="49" charset="0"/>
                <a:cs typeface="Courier New" panose="02070309020205020404" pitchFamily="49" charset="0"/>
              </a:rPr>
              <a:t>ramcu</a:t>
            </a:r>
            <a:endParaRPr lang="en-ZA" sz="800" dirty="0">
              <a:latin typeface="Courier New" panose="02070309020205020404" pitchFamily="49" charset="0"/>
              <a:cs typeface="Courier New" panose="02070309020205020404" pitchFamily="49" charset="0"/>
            </a:endParaRPr>
          </a:p>
        </p:txBody>
      </p:sp>
      <p:sp>
        <p:nvSpPr>
          <p:cNvPr id="4" name="Rectangle 3">
            <a:extLst>
              <a:ext uri="{FF2B5EF4-FFF2-40B4-BE49-F238E27FC236}">
                <a16:creationId xmlns:a16="http://schemas.microsoft.com/office/drawing/2014/main" id="{7E43D126-F1A8-417E-A168-529B2DFC02D6}"/>
              </a:ext>
            </a:extLst>
          </p:cNvPr>
          <p:cNvSpPr/>
          <p:nvPr/>
        </p:nvSpPr>
        <p:spPr>
          <a:xfrm>
            <a:off x="5315342" y="6352868"/>
            <a:ext cx="3458254" cy="276999"/>
          </a:xfrm>
          <a:prstGeom prst="rect">
            <a:avLst/>
          </a:prstGeom>
        </p:spPr>
        <p:txBody>
          <a:bodyPr wrap="none">
            <a:spAutoFit/>
          </a:bodyPr>
          <a:lstStyle/>
          <a:p>
            <a:r>
              <a:rPr lang="en-ZA" sz="1200" dirty="0"/>
              <a:t>Try it at: </a:t>
            </a:r>
            <a:r>
              <a:rPr lang="en-ZA" sz="1200" dirty="0">
                <a:hlinkClick r:id="rId2"/>
              </a:rPr>
              <a:t>https://www.edaplayground.com/x/2gb7</a:t>
            </a:r>
            <a:endParaRPr lang="en-ZA" sz="1200" dirty="0"/>
          </a:p>
        </p:txBody>
      </p:sp>
    </p:spTree>
    <p:extLst>
      <p:ext uri="{BB962C8B-B14F-4D97-AF65-F5344CB8AC3E}">
        <p14:creationId xmlns:p14="http://schemas.microsoft.com/office/powerpoint/2010/main" val="24899543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7E0D7-6CF6-48CD-9465-9151213835B9}"/>
              </a:ext>
            </a:extLst>
          </p:cNvPr>
          <p:cNvSpPr>
            <a:spLocks noGrp="1"/>
          </p:cNvSpPr>
          <p:nvPr>
            <p:ph type="title"/>
          </p:nvPr>
        </p:nvSpPr>
        <p:spPr>
          <a:xfrm>
            <a:off x="483669" y="102116"/>
            <a:ext cx="7698306" cy="692210"/>
          </a:xfrm>
        </p:spPr>
        <p:txBody>
          <a:bodyPr>
            <a:normAutofit/>
          </a:bodyPr>
          <a:lstStyle/>
          <a:p>
            <a:r>
              <a:rPr lang="en-ZA" sz="2800" dirty="0"/>
              <a:t>Memory Control Unit Test Bench</a:t>
            </a:r>
          </a:p>
        </p:txBody>
      </p:sp>
      <p:sp>
        <p:nvSpPr>
          <p:cNvPr id="3" name="Rectangle 2">
            <a:extLst>
              <a:ext uri="{FF2B5EF4-FFF2-40B4-BE49-F238E27FC236}">
                <a16:creationId xmlns:a16="http://schemas.microsoft.com/office/drawing/2014/main" id="{3E2E940B-3FA3-42D2-BB9D-60E9B1AB2F8F}"/>
              </a:ext>
            </a:extLst>
          </p:cNvPr>
          <p:cNvSpPr/>
          <p:nvPr/>
        </p:nvSpPr>
        <p:spPr>
          <a:xfrm>
            <a:off x="483669" y="712753"/>
            <a:ext cx="7698306" cy="6124754"/>
          </a:xfrm>
          <a:prstGeom prst="rect">
            <a:avLst/>
          </a:prstGeom>
        </p:spPr>
        <p:txBody>
          <a:bodyPr wrap="square">
            <a:spAutoFit/>
          </a:bodyPr>
          <a:lstStyle/>
          <a:p>
            <a:r>
              <a:rPr lang="en-ZA" sz="800" dirty="0">
                <a:latin typeface="Courier New" panose="02070309020205020404" pitchFamily="49" charset="0"/>
                <a:cs typeface="Courier New" panose="02070309020205020404" pitchFamily="49" charset="0"/>
              </a:rPr>
              <a:t>// EEE4120F Memory Control Unit Example</a:t>
            </a:r>
          </a:p>
          <a:p>
            <a:r>
              <a:rPr lang="en-ZA" sz="800" dirty="0">
                <a:latin typeface="Courier New" panose="02070309020205020404" pitchFamily="49" charset="0"/>
                <a:cs typeface="Courier New" panose="02070309020205020404" pitchFamily="49" charset="0"/>
              </a:rPr>
              <a:t>// Testbench for the </a:t>
            </a:r>
            <a:r>
              <a:rPr lang="en-ZA" sz="800" dirty="0" err="1">
                <a:latin typeface="Courier New" panose="02070309020205020404" pitchFamily="49" charset="0"/>
                <a:cs typeface="Courier New" panose="02070309020205020404" pitchFamily="49" charset="0"/>
              </a:rPr>
              <a:t>ramcu</a:t>
            </a:r>
            <a:r>
              <a:rPr lang="en-ZA" sz="800" dirty="0">
                <a:latin typeface="Courier New" panose="02070309020205020404" pitchFamily="49" charset="0"/>
                <a:cs typeface="Courier New" panose="02070309020205020404" pitchFamily="49" charset="0"/>
              </a:rPr>
              <a:t> RAM control unit</a:t>
            </a:r>
          </a:p>
          <a:p>
            <a:endParaRPr lang="en-ZA" sz="800" dirty="0">
              <a:latin typeface="Courier New" panose="02070309020205020404" pitchFamily="49" charset="0"/>
              <a:cs typeface="Courier New" panose="02070309020205020404" pitchFamily="49" charset="0"/>
            </a:endParaRPr>
          </a:p>
          <a:p>
            <a:r>
              <a:rPr lang="en-ZA" sz="800" dirty="0">
                <a:latin typeface="Courier New" panose="02070309020205020404" pitchFamily="49" charset="0"/>
                <a:cs typeface="Courier New" panose="02070309020205020404" pitchFamily="49" charset="0"/>
              </a:rPr>
              <a:t>module </a:t>
            </a:r>
            <a:r>
              <a:rPr lang="en-ZA" sz="800" dirty="0" err="1">
                <a:latin typeface="Courier New" panose="02070309020205020404" pitchFamily="49" charset="0"/>
                <a:cs typeface="Courier New" panose="02070309020205020404" pitchFamily="49" charset="0"/>
              </a:rPr>
              <a:t>ramcu_tb</a:t>
            </a:r>
            <a:r>
              <a:rPr lang="en-ZA" sz="800" dirty="0">
                <a:latin typeface="Courier New" panose="02070309020205020404" pitchFamily="49" charset="0"/>
                <a:cs typeface="Courier New" panose="02070309020205020404" pitchFamily="49" charset="0"/>
              </a:rPr>
              <a:t> ();</a:t>
            </a:r>
          </a:p>
          <a:p>
            <a:r>
              <a:rPr lang="en-ZA" sz="800" dirty="0">
                <a:latin typeface="Courier New" panose="02070309020205020404" pitchFamily="49" charset="0"/>
                <a:cs typeface="Courier New" panose="02070309020205020404" pitchFamily="49" charset="0"/>
              </a:rPr>
              <a:t>  wire [7:0] data;       // this is the connection to </a:t>
            </a:r>
            <a:r>
              <a:rPr lang="en-ZA" sz="800" dirty="0" err="1">
                <a:latin typeface="Courier New" panose="02070309020205020404" pitchFamily="49" charset="0"/>
                <a:cs typeface="Courier New" panose="02070309020205020404" pitchFamily="49" charset="0"/>
              </a:rPr>
              <a:t>ramcu</a:t>
            </a:r>
            <a:r>
              <a:rPr lang="en-ZA" sz="800" dirty="0">
                <a:latin typeface="Courier New" panose="02070309020205020404" pitchFamily="49" charset="0"/>
                <a:cs typeface="Courier New" panose="02070309020205020404" pitchFamily="49" charset="0"/>
              </a:rPr>
              <a:t> data port</a:t>
            </a:r>
          </a:p>
          <a:p>
            <a:r>
              <a:rPr lang="en-ZA" sz="800" dirty="0">
                <a:latin typeface="Courier New" panose="02070309020205020404" pitchFamily="49" charset="0"/>
                <a:cs typeface="Courier New" panose="02070309020205020404" pitchFamily="49" charset="0"/>
              </a:rPr>
              <a:t>  reg  [7:0] </a:t>
            </a:r>
            <a:r>
              <a:rPr lang="en-ZA" sz="800" dirty="0" err="1">
                <a:latin typeface="Courier New" panose="02070309020205020404" pitchFamily="49" charset="0"/>
                <a:cs typeface="Courier New" panose="02070309020205020404" pitchFamily="49" charset="0"/>
              </a:rPr>
              <a:t>data_value</a:t>
            </a:r>
            <a:r>
              <a:rPr lang="en-ZA" sz="800" dirty="0">
                <a:latin typeface="Courier New" panose="02070309020205020404" pitchFamily="49" charset="0"/>
                <a:cs typeface="Courier New" panose="02070309020205020404" pitchFamily="49" charset="0"/>
              </a:rPr>
              <a:t>; // need a register to store value to send on a write</a:t>
            </a:r>
          </a:p>
          <a:p>
            <a:r>
              <a:rPr lang="en-ZA" sz="800" dirty="0">
                <a:latin typeface="Courier New" panose="02070309020205020404" pitchFamily="49" charset="0"/>
                <a:cs typeface="Courier New" panose="02070309020205020404" pitchFamily="49" charset="0"/>
              </a:rPr>
              <a:t>  reg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cs, we, </a:t>
            </a:r>
            <a:r>
              <a:rPr lang="en-ZA" sz="800" dirty="0" err="1">
                <a:latin typeface="Courier New" panose="02070309020205020404" pitchFamily="49" charset="0"/>
                <a:cs typeface="Courier New" panose="02070309020205020404" pitchFamily="49" charset="0"/>
              </a:rPr>
              <a:t>oe</a:t>
            </a:r>
            <a:r>
              <a:rPr lang="en-ZA" sz="800" dirty="0">
                <a:latin typeface="Courier New" panose="02070309020205020404" pitchFamily="49" charset="0"/>
                <a:cs typeface="Courier New" panose="02070309020205020404" pitchFamily="49" charset="0"/>
              </a:rPr>
              <a:t>;</a:t>
            </a:r>
          </a:p>
          <a:p>
            <a:r>
              <a:rPr lang="en-ZA" sz="800" dirty="0">
                <a:latin typeface="Courier New" panose="02070309020205020404" pitchFamily="49" charset="0"/>
                <a:cs typeface="Courier New" panose="02070309020205020404" pitchFamily="49" charset="0"/>
              </a:rPr>
              <a:t>  reg [7:0] </a:t>
            </a:r>
            <a:r>
              <a:rPr lang="en-ZA" sz="800" dirty="0" err="1">
                <a:latin typeface="Courier New" panose="02070309020205020404" pitchFamily="49" charset="0"/>
                <a:cs typeface="Courier New" panose="02070309020205020404" pitchFamily="49" charset="0"/>
              </a:rPr>
              <a:t>addr</a:t>
            </a:r>
            <a:r>
              <a:rPr lang="en-ZA" sz="800" dirty="0">
                <a:latin typeface="Courier New" panose="02070309020205020404" pitchFamily="49" charset="0"/>
                <a:cs typeface="Courier New" panose="02070309020205020404" pitchFamily="49" charset="0"/>
              </a:rPr>
              <a:t>;</a:t>
            </a:r>
          </a:p>
          <a:p>
            <a:r>
              <a:rPr lang="en-ZA" sz="800" dirty="0">
                <a:latin typeface="Courier New" panose="02070309020205020404" pitchFamily="49" charset="0"/>
                <a:cs typeface="Courier New" panose="02070309020205020404" pitchFamily="49" charset="0"/>
              </a:rPr>
              <a:t>  // Instantiate the module to be tested</a:t>
            </a:r>
          </a:p>
          <a:p>
            <a:r>
              <a:rPr lang="en-ZA" sz="800" dirty="0">
                <a:latin typeface="Courier New" panose="02070309020205020404" pitchFamily="49" charset="0"/>
                <a:cs typeface="Courier New" panose="02070309020205020404" pitchFamily="49" charset="0"/>
              </a:rPr>
              <a:t>  </a:t>
            </a:r>
            <a:r>
              <a:rPr lang="en-ZA" sz="800" dirty="0" err="1">
                <a:latin typeface="Courier New" panose="02070309020205020404" pitchFamily="49" charset="0"/>
                <a:cs typeface="Courier New" panose="02070309020205020404" pitchFamily="49" charset="0"/>
              </a:rPr>
              <a:t>ramcu</a:t>
            </a:r>
            <a:r>
              <a:rPr lang="en-ZA" sz="800" dirty="0">
                <a:latin typeface="Courier New" panose="02070309020205020404" pitchFamily="49" charset="0"/>
                <a:cs typeface="Courier New" panose="02070309020205020404" pitchFamily="49" charset="0"/>
              </a:rPr>
              <a:t> </a:t>
            </a:r>
            <a:r>
              <a:rPr lang="en-ZA" sz="800" dirty="0" err="1">
                <a:latin typeface="Courier New" panose="02070309020205020404" pitchFamily="49" charset="0"/>
                <a:cs typeface="Courier New" panose="02070309020205020404" pitchFamily="49" charset="0"/>
              </a:rPr>
              <a:t>ramcu_uut</a:t>
            </a:r>
            <a:r>
              <a:rPr lang="en-ZA" sz="800" dirty="0">
                <a:latin typeface="Courier New" panose="02070309020205020404" pitchFamily="49" charset="0"/>
                <a:cs typeface="Courier New" panose="02070309020205020404" pitchFamily="49" charset="0"/>
              </a:rPr>
              <a:t>(</a:t>
            </a:r>
            <a:r>
              <a:rPr lang="en-ZA" sz="800" dirty="0" err="1">
                <a:latin typeface="Courier New" panose="02070309020205020404" pitchFamily="49" charset="0"/>
                <a:cs typeface="Courier New" panose="02070309020205020404" pitchFamily="49" charset="0"/>
              </a:rPr>
              <a:t>clk,addr,data,cs,we,oe</a:t>
            </a:r>
            <a:r>
              <a:rPr lang="en-ZA" sz="800" dirty="0">
                <a:latin typeface="Courier New" panose="02070309020205020404" pitchFamily="49" charset="0"/>
                <a:cs typeface="Courier New" panose="02070309020205020404" pitchFamily="49" charset="0"/>
              </a:rPr>
              <a:t>);</a:t>
            </a:r>
          </a:p>
          <a:p>
            <a:r>
              <a:rPr lang="en-ZA" sz="800" dirty="0">
                <a:latin typeface="Courier New" panose="02070309020205020404" pitchFamily="49" charset="0"/>
                <a:cs typeface="Courier New" panose="02070309020205020404" pitchFamily="49" charset="0"/>
              </a:rPr>
              <a:t>  </a:t>
            </a:r>
          </a:p>
          <a:p>
            <a:r>
              <a:rPr lang="en-ZA" sz="800" dirty="0">
                <a:latin typeface="Courier New" panose="02070309020205020404" pitchFamily="49" charset="0"/>
                <a:cs typeface="Courier New" panose="02070309020205020404" pitchFamily="49" charset="0"/>
              </a:rPr>
              <a:t>  assign data = !</a:t>
            </a:r>
            <a:r>
              <a:rPr lang="en-ZA" sz="800" dirty="0" err="1">
                <a:latin typeface="Courier New" panose="02070309020205020404" pitchFamily="49" charset="0"/>
                <a:cs typeface="Courier New" panose="02070309020205020404" pitchFamily="49" charset="0"/>
              </a:rPr>
              <a:t>oe</a:t>
            </a:r>
            <a:r>
              <a:rPr lang="en-ZA" sz="800" dirty="0">
                <a:latin typeface="Courier New" panose="02070309020205020404" pitchFamily="49" charset="0"/>
                <a:cs typeface="Courier New" panose="02070309020205020404" pitchFamily="49" charset="0"/>
              </a:rPr>
              <a:t> ? </a:t>
            </a:r>
            <a:r>
              <a:rPr lang="en-ZA" sz="800" dirty="0" err="1">
                <a:latin typeface="Courier New" panose="02070309020205020404" pitchFamily="49" charset="0"/>
                <a:cs typeface="Courier New" panose="02070309020205020404" pitchFamily="49" charset="0"/>
              </a:rPr>
              <a:t>data_value</a:t>
            </a:r>
            <a:r>
              <a:rPr lang="en-ZA" sz="800" dirty="0">
                <a:latin typeface="Courier New" panose="02070309020205020404" pitchFamily="49" charset="0"/>
                <a:cs typeface="Courier New" panose="02070309020205020404" pitchFamily="49" charset="0"/>
              </a:rPr>
              <a:t> : '</a:t>
            </a:r>
            <a:r>
              <a:rPr lang="en-ZA" sz="800" dirty="0" err="1">
                <a:latin typeface="Courier New" panose="02070309020205020404" pitchFamily="49" charset="0"/>
                <a:cs typeface="Courier New" panose="02070309020205020404" pitchFamily="49" charset="0"/>
              </a:rPr>
              <a:t>bz</a:t>
            </a:r>
            <a:r>
              <a:rPr lang="en-ZA" sz="800" dirty="0">
                <a:latin typeface="Courier New" panose="02070309020205020404" pitchFamily="49" charset="0"/>
                <a:cs typeface="Courier New" panose="02070309020205020404" pitchFamily="49" charset="0"/>
              </a:rPr>
              <a:t>;</a:t>
            </a:r>
          </a:p>
          <a:p>
            <a:r>
              <a:rPr lang="en-ZA" sz="800" dirty="0">
                <a:latin typeface="Courier New" panose="02070309020205020404" pitchFamily="49" charset="0"/>
                <a:cs typeface="Courier New" panose="02070309020205020404" pitchFamily="49" charset="0"/>
              </a:rPr>
              <a:t>  </a:t>
            </a:r>
          </a:p>
          <a:p>
            <a:r>
              <a:rPr lang="en-ZA" sz="800" dirty="0">
                <a:latin typeface="Courier New" panose="02070309020205020404" pitchFamily="49" charset="0"/>
                <a:cs typeface="Courier New" panose="02070309020205020404" pitchFamily="49" charset="0"/>
              </a:rPr>
              <a:t>  initial begin  </a:t>
            </a:r>
          </a:p>
          <a:p>
            <a:r>
              <a:rPr lang="en-ZA" sz="800" dirty="0">
                <a:latin typeface="Courier New" panose="02070309020205020404" pitchFamily="49" charset="0"/>
                <a:cs typeface="Courier New" panose="02070309020205020404" pitchFamily="49" charset="0"/>
              </a:rPr>
              <a:t>    // set up initial conditions</a:t>
            </a:r>
          </a:p>
          <a:p>
            <a:r>
              <a:rPr lang="en-ZA" sz="800" dirty="0">
                <a:latin typeface="Courier New" panose="02070309020205020404" pitchFamily="49" charset="0"/>
                <a:cs typeface="Courier New" panose="02070309020205020404" pitchFamily="49" charset="0"/>
              </a:rPr>
              <a:t>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 0; cs    = 0; we    = 0; </a:t>
            </a:r>
            <a:r>
              <a:rPr lang="en-ZA" sz="800" dirty="0" err="1">
                <a:latin typeface="Courier New" panose="02070309020205020404" pitchFamily="49" charset="0"/>
                <a:cs typeface="Courier New" panose="02070309020205020404" pitchFamily="49" charset="0"/>
              </a:rPr>
              <a:t>oe</a:t>
            </a:r>
            <a:r>
              <a:rPr lang="en-ZA" sz="800" dirty="0">
                <a:latin typeface="Courier New" panose="02070309020205020404" pitchFamily="49" charset="0"/>
                <a:cs typeface="Courier New" panose="02070309020205020404" pitchFamily="49" charset="0"/>
              </a:rPr>
              <a:t>    = 0; </a:t>
            </a:r>
            <a:r>
              <a:rPr lang="en-ZA" sz="800" dirty="0" err="1">
                <a:latin typeface="Courier New" panose="02070309020205020404" pitchFamily="49" charset="0"/>
                <a:cs typeface="Courier New" panose="02070309020205020404" pitchFamily="49" charset="0"/>
              </a:rPr>
              <a:t>addr</a:t>
            </a:r>
            <a:r>
              <a:rPr lang="en-ZA" sz="800" dirty="0">
                <a:latin typeface="Courier New" panose="02070309020205020404" pitchFamily="49" charset="0"/>
                <a:cs typeface="Courier New" panose="02070309020205020404" pitchFamily="49" charset="0"/>
              </a:rPr>
              <a:t>  = 0;</a:t>
            </a:r>
          </a:p>
          <a:p>
            <a:r>
              <a:rPr lang="en-ZA" sz="800" dirty="0">
                <a:latin typeface="Courier New" panose="02070309020205020404" pitchFamily="49" charset="0"/>
                <a:cs typeface="Courier New" panose="02070309020205020404" pitchFamily="49" charset="0"/>
              </a:rPr>
              <a:t>    </a:t>
            </a:r>
          </a:p>
          <a:p>
            <a:r>
              <a:rPr lang="en-ZA" sz="800" dirty="0">
                <a:latin typeface="Courier New" panose="02070309020205020404" pitchFamily="49" charset="0"/>
                <a:cs typeface="Courier New" panose="02070309020205020404" pitchFamily="49" charset="0"/>
              </a:rPr>
              <a:t>    $display("</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cs we </a:t>
            </a:r>
            <a:r>
              <a:rPr lang="en-ZA" sz="800" dirty="0" err="1">
                <a:latin typeface="Courier New" panose="02070309020205020404" pitchFamily="49" charset="0"/>
                <a:cs typeface="Courier New" panose="02070309020205020404" pitchFamily="49" charset="0"/>
              </a:rPr>
              <a:t>oe</a:t>
            </a:r>
            <a:r>
              <a:rPr lang="en-ZA" sz="800" dirty="0">
                <a:latin typeface="Courier New" panose="02070309020205020404" pitchFamily="49" charset="0"/>
                <a:cs typeface="Courier New" panose="02070309020205020404" pitchFamily="49" charset="0"/>
              </a:rPr>
              <a:t> </a:t>
            </a:r>
            <a:r>
              <a:rPr lang="en-ZA" sz="800" dirty="0" err="1">
                <a:latin typeface="Courier New" panose="02070309020205020404" pitchFamily="49" charset="0"/>
                <a:cs typeface="Courier New" panose="02070309020205020404" pitchFamily="49" charset="0"/>
              </a:rPr>
              <a:t>addr</a:t>
            </a:r>
            <a:r>
              <a:rPr lang="en-ZA" sz="800" dirty="0">
                <a:latin typeface="Courier New" panose="02070309020205020404" pitchFamily="49" charset="0"/>
                <a:cs typeface="Courier New" panose="02070309020205020404" pitchFamily="49" charset="0"/>
              </a:rPr>
              <a:t> data");</a:t>
            </a:r>
          </a:p>
          <a:p>
            <a:r>
              <a:rPr lang="en-ZA" sz="800" dirty="0">
                <a:latin typeface="Courier New" panose="02070309020205020404" pitchFamily="49" charset="0"/>
                <a:cs typeface="Courier New" panose="02070309020205020404" pitchFamily="49" charset="0"/>
              </a:rPr>
              <a:t>    $monitor("%b   %b  %b   %b %03d  %03d",</a:t>
            </a:r>
          </a:p>
          <a:p>
            <a:r>
              <a:rPr lang="en-ZA" sz="800" dirty="0">
                <a:latin typeface="Courier New" panose="02070309020205020404" pitchFamily="49" charset="0"/>
                <a:cs typeface="Courier New" panose="02070309020205020404" pitchFamily="49" charset="0"/>
              </a:rPr>
              <a:t>             </a:t>
            </a:r>
            <a:r>
              <a:rPr lang="en-ZA" sz="800" dirty="0" err="1">
                <a:latin typeface="Courier New" panose="02070309020205020404" pitchFamily="49" charset="0"/>
                <a:cs typeface="Courier New" panose="02070309020205020404" pitchFamily="49" charset="0"/>
              </a:rPr>
              <a:t>clk,cs,we,oe,addr,data</a:t>
            </a:r>
            <a:r>
              <a:rPr lang="en-ZA" sz="800" dirty="0">
                <a:latin typeface="Courier New" panose="02070309020205020404" pitchFamily="49" charset="0"/>
                <a:cs typeface="Courier New" panose="02070309020205020404" pitchFamily="49" charset="0"/>
              </a:rPr>
              <a:t>);</a:t>
            </a:r>
          </a:p>
          <a:p>
            <a:r>
              <a:rPr lang="en-ZA" sz="800" dirty="0">
                <a:latin typeface="Courier New" panose="02070309020205020404" pitchFamily="49" charset="0"/>
                <a:cs typeface="Courier New" panose="02070309020205020404" pitchFamily="49" charset="0"/>
              </a:rPr>
              <a:t>    </a:t>
            </a:r>
          </a:p>
          <a:p>
            <a:r>
              <a:rPr lang="en-ZA" sz="800" dirty="0">
                <a:latin typeface="Courier New" panose="02070309020205020404" pitchFamily="49" charset="0"/>
                <a:cs typeface="Courier New" panose="02070309020205020404" pitchFamily="49" charset="0"/>
              </a:rPr>
              <a:t>    // try doing a clock change just when nothing should happen (cs=0)</a:t>
            </a:r>
          </a:p>
          <a:p>
            <a:r>
              <a:rPr lang="en-ZA" sz="800" dirty="0">
                <a:latin typeface="Courier New" panose="02070309020205020404" pitchFamily="49" charset="0"/>
                <a:cs typeface="Courier New" panose="02070309020205020404" pitchFamily="49" charset="0"/>
              </a:rPr>
              <a:t>    #5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#5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a:t>
            </a:r>
          </a:p>
          <a:p>
            <a:r>
              <a:rPr lang="en-ZA" sz="800" dirty="0">
                <a:latin typeface="Courier New" panose="02070309020205020404" pitchFamily="49" charset="0"/>
                <a:cs typeface="Courier New" panose="02070309020205020404" pitchFamily="49" charset="0"/>
              </a:rPr>
              <a:t>    </a:t>
            </a:r>
          </a:p>
          <a:p>
            <a:r>
              <a:rPr lang="en-ZA" sz="800" dirty="0">
                <a:latin typeface="Courier New" panose="02070309020205020404" pitchFamily="49" charset="0"/>
                <a:cs typeface="Courier New" panose="02070309020205020404" pitchFamily="49" charset="0"/>
              </a:rPr>
              <a:t>    // let is do a memory write...</a:t>
            </a:r>
          </a:p>
          <a:p>
            <a:r>
              <a:rPr lang="en-ZA" sz="800" dirty="0">
                <a:latin typeface="Courier New" panose="02070309020205020404" pitchFamily="49" charset="0"/>
                <a:cs typeface="Courier New" panose="02070309020205020404" pitchFamily="49" charset="0"/>
              </a:rPr>
              <a:t>    // note that you need to deselect the chip before setting up data</a:t>
            </a:r>
          </a:p>
          <a:p>
            <a:r>
              <a:rPr lang="en-ZA" sz="800" dirty="0">
                <a:latin typeface="Courier New" panose="02070309020205020404" pitchFamily="49" charset="0"/>
                <a:cs typeface="Courier New" panose="02070309020205020404" pitchFamily="49" charset="0"/>
              </a:rPr>
              <a:t>    $display("write 99 to mem[1]");</a:t>
            </a:r>
          </a:p>
          <a:p>
            <a:r>
              <a:rPr lang="en-ZA" sz="800" dirty="0">
                <a:latin typeface="Courier New" panose="02070309020205020404" pitchFamily="49" charset="0"/>
                <a:cs typeface="Courier New" panose="02070309020205020404" pitchFamily="49" charset="0"/>
              </a:rPr>
              <a:t>    </a:t>
            </a:r>
            <a:r>
              <a:rPr lang="en-ZA" sz="800" dirty="0" err="1">
                <a:latin typeface="Courier New" panose="02070309020205020404" pitchFamily="49" charset="0"/>
                <a:cs typeface="Courier New" panose="02070309020205020404" pitchFamily="49" charset="0"/>
              </a:rPr>
              <a:t>oe</a:t>
            </a:r>
            <a:r>
              <a:rPr lang="en-ZA" sz="800" dirty="0">
                <a:latin typeface="Courier New" panose="02070309020205020404" pitchFamily="49" charset="0"/>
                <a:cs typeface="Courier New" panose="02070309020205020404" pitchFamily="49" charset="0"/>
              </a:rPr>
              <a:t>   = 0; we   = 1; cs   = 1; </a:t>
            </a:r>
            <a:r>
              <a:rPr lang="en-ZA" sz="800" dirty="0" err="1">
                <a:latin typeface="Courier New" panose="02070309020205020404" pitchFamily="49" charset="0"/>
                <a:cs typeface="Courier New" panose="02070309020205020404" pitchFamily="49" charset="0"/>
              </a:rPr>
              <a:t>addr</a:t>
            </a:r>
            <a:r>
              <a:rPr lang="en-ZA" sz="800" dirty="0">
                <a:latin typeface="Courier New" panose="02070309020205020404" pitchFamily="49" charset="0"/>
                <a:cs typeface="Courier New" panose="02070309020205020404" pitchFamily="49" charset="0"/>
              </a:rPr>
              <a:t> = 8’d1; </a:t>
            </a:r>
            <a:r>
              <a:rPr lang="en-ZA" sz="800" dirty="0" err="1">
                <a:latin typeface="Courier New" panose="02070309020205020404" pitchFamily="49" charset="0"/>
                <a:cs typeface="Courier New" panose="02070309020205020404" pitchFamily="49" charset="0"/>
              </a:rPr>
              <a:t>data_value</a:t>
            </a:r>
            <a:r>
              <a:rPr lang="en-ZA" sz="800" dirty="0">
                <a:latin typeface="Courier New" panose="02070309020205020404" pitchFamily="49" charset="0"/>
                <a:cs typeface="Courier New" panose="02070309020205020404" pitchFamily="49" charset="0"/>
              </a:rPr>
              <a:t> = 8'd99;</a:t>
            </a:r>
          </a:p>
          <a:p>
            <a:r>
              <a:rPr lang="en-ZA" sz="800" dirty="0">
                <a:latin typeface="Courier New" panose="02070309020205020404" pitchFamily="49" charset="0"/>
                <a:cs typeface="Courier New" panose="02070309020205020404" pitchFamily="49" charset="0"/>
              </a:rPr>
              <a:t>    #5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#5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 do a clock pulse</a:t>
            </a:r>
          </a:p>
          <a:p>
            <a:r>
              <a:rPr lang="en-ZA" sz="800" dirty="0">
                <a:latin typeface="Courier New" panose="02070309020205020404" pitchFamily="49" charset="0"/>
                <a:cs typeface="Courier New" panose="02070309020205020404" pitchFamily="49" charset="0"/>
              </a:rPr>
              <a:t>        </a:t>
            </a:r>
          </a:p>
          <a:p>
            <a:r>
              <a:rPr lang="en-ZA" sz="800" dirty="0">
                <a:latin typeface="Courier New" panose="02070309020205020404" pitchFamily="49" charset="0"/>
                <a:cs typeface="Courier New" panose="02070309020205020404" pitchFamily="49" charset="0"/>
              </a:rPr>
              <a:t>    // now disconnect </a:t>
            </a:r>
            <a:r>
              <a:rPr lang="en-ZA" sz="800" dirty="0" err="1">
                <a:latin typeface="Courier New" panose="02070309020205020404" pitchFamily="49" charset="0"/>
                <a:cs typeface="Courier New" panose="02070309020205020404" pitchFamily="49" charset="0"/>
              </a:rPr>
              <a:t>data_value</a:t>
            </a:r>
            <a:r>
              <a:rPr lang="en-ZA" sz="800" dirty="0">
                <a:latin typeface="Courier New" panose="02070309020205020404" pitchFamily="49" charset="0"/>
                <a:cs typeface="Courier New" panose="02070309020205020404" pitchFamily="49" charset="0"/>
              </a:rPr>
              <a:t> from data line</a:t>
            </a:r>
          </a:p>
          <a:p>
            <a:r>
              <a:rPr lang="en-ZA" sz="800" dirty="0">
                <a:latin typeface="Courier New" panose="02070309020205020404" pitchFamily="49" charset="0"/>
                <a:cs typeface="Courier New" panose="02070309020205020404" pitchFamily="49" charset="0"/>
              </a:rPr>
              <a:t>    $display("write junk into </a:t>
            </a:r>
            <a:r>
              <a:rPr lang="en-ZA" sz="800" dirty="0" err="1">
                <a:latin typeface="Courier New" panose="02070309020205020404" pitchFamily="49" charset="0"/>
                <a:cs typeface="Courier New" panose="02070309020205020404" pitchFamily="49" charset="0"/>
              </a:rPr>
              <a:t>toplevel</a:t>
            </a:r>
            <a:r>
              <a:rPr lang="en-ZA" sz="800" dirty="0">
                <a:latin typeface="Courier New" panose="02070309020205020404" pitchFamily="49" charset="0"/>
                <a:cs typeface="Courier New" panose="02070309020205020404" pitchFamily="49" charset="0"/>
              </a:rPr>
              <a:t> </a:t>
            </a:r>
            <a:r>
              <a:rPr lang="en-ZA" sz="800" dirty="0" err="1">
                <a:latin typeface="Courier New" panose="02070309020205020404" pitchFamily="49" charset="0"/>
                <a:cs typeface="Courier New" panose="02070309020205020404" pitchFamily="49" charset="0"/>
              </a:rPr>
              <a:t>data_value</a:t>
            </a:r>
            <a:r>
              <a:rPr lang="en-ZA" sz="800" dirty="0">
                <a:latin typeface="Courier New" panose="02070309020205020404" pitchFamily="49" charset="0"/>
                <a:cs typeface="Courier New" panose="02070309020205020404" pitchFamily="49" charset="0"/>
              </a:rPr>
              <a:t> buffer");</a:t>
            </a:r>
          </a:p>
          <a:p>
            <a:r>
              <a:rPr lang="en-ZA" sz="800" dirty="0">
                <a:latin typeface="Courier New" panose="02070309020205020404" pitchFamily="49" charset="0"/>
                <a:cs typeface="Courier New" panose="02070309020205020404" pitchFamily="49" charset="0"/>
              </a:rPr>
              <a:t>    cs  = 0; we  = 0; </a:t>
            </a:r>
            <a:r>
              <a:rPr lang="en-ZA" sz="800" dirty="0" err="1">
                <a:latin typeface="Courier New" panose="02070309020205020404" pitchFamily="49" charset="0"/>
                <a:cs typeface="Courier New" panose="02070309020205020404" pitchFamily="49" charset="0"/>
              </a:rPr>
              <a:t>oe</a:t>
            </a:r>
            <a:r>
              <a:rPr lang="en-ZA" sz="800" dirty="0">
                <a:latin typeface="Courier New" panose="02070309020205020404" pitchFamily="49" charset="0"/>
                <a:cs typeface="Courier New" panose="02070309020205020404" pitchFamily="49" charset="0"/>
              </a:rPr>
              <a:t> = 0; </a:t>
            </a:r>
            <a:r>
              <a:rPr lang="en-ZA" sz="800" dirty="0" err="1">
                <a:latin typeface="Courier New" panose="02070309020205020404" pitchFamily="49" charset="0"/>
                <a:cs typeface="Courier New" panose="02070309020205020404" pitchFamily="49" charset="0"/>
              </a:rPr>
              <a:t>data_value</a:t>
            </a:r>
            <a:r>
              <a:rPr lang="en-ZA" sz="800" dirty="0">
                <a:latin typeface="Courier New" panose="02070309020205020404" pitchFamily="49" charset="0"/>
                <a:cs typeface="Courier New" panose="02070309020205020404" pitchFamily="49" charset="0"/>
              </a:rPr>
              <a:t> = 8'd2;</a:t>
            </a:r>
          </a:p>
          <a:p>
            <a:r>
              <a:rPr lang="en-ZA" sz="800" dirty="0">
                <a:latin typeface="Courier New" panose="02070309020205020404" pitchFamily="49" charset="0"/>
                <a:cs typeface="Courier New" panose="02070309020205020404" pitchFamily="49" charset="0"/>
              </a:rPr>
              <a:t>    #5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#5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 do a clock pulse</a:t>
            </a:r>
          </a:p>
          <a:p>
            <a:r>
              <a:rPr lang="en-ZA" sz="800" dirty="0">
                <a:latin typeface="Courier New" panose="02070309020205020404" pitchFamily="49" charset="0"/>
                <a:cs typeface="Courier New" panose="02070309020205020404" pitchFamily="49" charset="0"/>
              </a:rPr>
              <a:t>    </a:t>
            </a:r>
          </a:p>
          <a:p>
            <a:r>
              <a:rPr lang="en-ZA" sz="800" dirty="0">
                <a:latin typeface="Courier New" panose="02070309020205020404" pitchFamily="49" charset="0"/>
                <a:cs typeface="Courier New" panose="02070309020205020404" pitchFamily="49" charset="0"/>
              </a:rPr>
              <a:t>    // let's read the value back</a:t>
            </a:r>
          </a:p>
          <a:p>
            <a:r>
              <a:rPr lang="en-ZA" sz="800" dirty="0">
                <a:latin typeface="Courier New" panose="02070309020205020404" pitchFamily="49" charset="0"/>
                <a:cs typeface="Courier New" panose="02070309020205020404" pitchFamily="49" charset="0"/>
              </a:rPr>
              <a:t>    $display("check reading back data");</a:t>
            </a:r>
          </a:p>
          <a:p>
            <a:r>
              <a:rPr lang="en-ZA" sz="800" dirty="0">
                <a:latin typeface="Courier New" panose="02070309020205020404" pitchFamily="49" charset="0"/>
                <a:cs typeface="Courier New" panose="02070309020205020404" pitchFamily="49" charset="0"/>
              </a:rPr>
              <a:t>    </a:t>
            </a:r>
            <a:r>
              <a:rPr lang="en-ZA" sz="800" dirty="0" err="1">
                <a:latin typeface="Courier New" panose="02070309020205020404" pitchFamily="49" charset="0"/>
                <a:cs typeface="Courier New" panose="02070309020205020404" pitchFamily="49" charset="0"/>
              </a:rPr>
              <a:t>addr</a:t>
            </a:r>
            <a:r>
              <a:rPr lang="en-ZA" sz="800" dirty="0">
                <a:latin typeface="Courier New" panose="02070309020205020404" pitchFamily="49" charset="0"/>
                <a:cs typeface="Courier New" panose="02070309020205020404" pitchFamily="49" charset="0"/>
              </a:rPr>
              <a:t> = 8’d1; cs   = 1;  we   = 0; </a:t>
            </a:r>
            <a:r>
              <a:rPr lang="en-ZA" sz="800" dirty="0" err="1">
                <a:latin typeface="Courier New" panose="02070309020205020404" pitchFamily="49" charset="0"/>
                <a:cs typeface="Courier New" panose="02070309020205020404" pitchFamily="49" charset="0"/>
              </a:rPr>
              <a:t>oe</a:t>
            </a:r>
            <a:r>
              <a:rPr lang="en-ZA" sz="800" dirty="0">
                <a:latin typeface="Courier New" panose="02070309020205020404" pitchFamily="49" charset="0"/>
                <a:cs typeface="Courier New" panose="02070309020205020404" pitchFamily="49" charset="0"/>
              </a:rPr>
              <a:t>   = 1; // ask module to write out data</a:t>
            </a:r>
          </a:p>
          <a:p>
            <a:r>
              <a:rPr lang="en-ZA" sz="800" dirty="0">
                <a:latin typeface="Courier New" panose="02070309020205020404" pitchFamily="49" charset="0"/>
                <a:cs typeface="Courier New" panose="02070309020205020404" pitchFamily="49" charset="0"/>
              </a:rPr>
              <a:t>    #5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#5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 do a clock pulse (reads the data)</a:t>
            </a:r>
          </a:p>
          <a:p>
            <a:r>
              <a:rPr lang="en-ZA" sz="800" dirty="0">
                <a:latin typeface="Courier New" panose="02070309020205020404" pitchFamily="49" charset="0"/>
                <a:cs typeface="Courier New" panose="02070309020205020404" pitchFamily="49" charset="0"/>
              </a:rPr>
              <a:t>    // you should now have back the value that was written to memory</a:t>
            </a:r>
          </a:p>
          <a:p>
            <a:endParaRPr lang="en-ZA" sz="800" dirty="0">
              <a:latin typeface="Courier New" panose="02070309020205020404" pitchFamily="49" charset="0"/>
              <a:cs typeface="Courier New" panose="02070309020205020404" pitchFamily="49" charset="0"/>
            </a:endParaRPr>
          </a:p>
          <a:p>
            <a:r>
              <a:rPr lang="en-ZA" sz="800" dirty="0">
                <a:latin typeface="Courier New" panose="02070309020205020404" pitchFamily="49" charset="0"/>
                <a:cs typeface="Courier New" panose="02070309020205020404" pitchFamily="49" charset="0"/>
              </a:rPr>
              <a:t>    // disable chip select and write some more junk to local buffer</a:t>
            </a:r>
          </a:p>
          <a:p>
            <a:r>
              <a:rPr lang="en-ZA" sz="800" dirty="0">
                <a:latin typeface="Courier New" panose="02070309020205020404" pitchFamily="49" charset="0"/>
                <a:cs typeface="Courier New" panose="02070309020205020404" pitchFamily="49" charset="0"/>
              </a:rPr>
              <a:t>    $display("write more junk into </a:t>
            </a:r>
            <a:r>
              <a:rPr lang="en-ZA" sz="800" dirty="0" err="1">
                <a:latin typeface="Courier New" panose="02070309020205020404" pitchFamily="49" charset="0"/>
                <a:cs typeface="Courier New" panose="02070309020205020404" pitchFamily="49" charset="0"/>
              </a:rPr>
              <a:t>toplevel</a:t>
            </a:r>
            <a:r>
              <a:rPr lang="en-ZA" sz="800" dirty="0">
                <a:latin typeface="Courier New" panose="02070309020205020404" pitchFamily="49" charset="0"/>
                <a:cs typeface="Courier New" panose="02070309020205020404" pitchFamily="49" charset="0"/>
              </a:rPr>
              <a:t> </a:t>
            </a:r>
            <a:r>
              <a:rPr lang="en-ZA" sz="800" dirty="0" err="1">
                <a:latin typeface="Courier New" panose="02070309020205020404" pitchFamily="49" charset="0"/>
                <a:cs typeface="Courier New" panose="02070309020205020404" pitchFamily="49" charset="0"/>
              </a:rPr>
              <a:t>data_value</a:t>
            </a:r>
            <a:r>
              <a:rPr lang="en-ZA" sz="800" dirty="0">
                <a:latin typeface="Courier New" panose="02070309020205020404" pitchFamily="49" charset="0"/>
                <a:cs typeface="Courier New" panose="02070309020205020404" pitchFamily="49" charset="0"/>
              </a:rPr>
              <a:t>");</a:t>
            </a:r>
          </a:p>
          <a:p>
            <a:r>
              <a:rPr lang="en-ZA" sz="800" dirty="0">
                <a:latin typeface="Courier New" panose="02070309020205020404" pitchFamily="49" charset="0"/>
                <a:cs typeface="Courier New" panose="02070309020205020404" pitchFamily="49" charset="0"/>
              </a:rPr>
              <a:t>    cs = 0; </a:t>
            </a:r>
            <a:r>
              <a:rPr lang="en-ZA" sz="800" dirty="0" err="1">
                <a:latin typeface="Courier New" panose="02070309020205020404" pitchFamily="49" charset="0"/>
                <a:cs typeface="Courier New" panose="02070309020205020404" pitchFamily="49" charset="0"/>
              </a:rPr>
              <a:t>data_value</a:t>
            </a:r>
            <a:r>
              <a:rPr lang="en-ZA" sz="800" dirty="0">
                <a:latin typeface="Courier New" panose="02070309020205020404" pitchFamily="49" charset="0"/>
                <a:cs typeface="Courier New" panose="02070309020205020404" pitchFamily="49" charset="0"/>
              </a:rPr>
              <a:t> = 8'd123;    </a:t>
            </a:r>
          </a:p>
          <a:p>
            <a:r>
              <a:rPr lang="en-ZA" sz="800" dirty="0">
                <a:latin typeface="Courier New" panose="02070309020205020404" pitchFamily="49" charset="0"/>
                <a:cs typeface="Courier New" panose="02070309020205020404" pitchFamily="49" charset="0"/>
              </a:rPr>
              <a:t>    </a:t>
            </a:r>
          </a:p>
          <a:p>
            <a:r>
              <a:rPr lang="en-ZA" sz="800" dirty="0">
                <a:latin typeface="Courier New" panose="02070309020205020404" pitchFamily="49" charset="0"/>
                <a:cs typeface="Courier New" panose="02070309020205020404" pitchFamily="49" charset="0"/>
              </a:rPr>
              <a:t>    #5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#5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 ~</a:t>
            </a:r>
            <a:r>
              <a:rPr lang="en-ZA" sz="800" dirty="0" err="1">
                <a:latin typeface="Courier New" panose="02070309020205020404" pitchFamily="49" charset="0"/>
                <a:cs typeface="Courier New" panose="02070309020205020404" pitchFamily="49" charset="0"/>
              </a:rPr>
              <a:t>clk</a:t>
            </a:r>
            <a:r>
              <a:rPr lang="en-ZA" sz="800" dirty="0">
                <a:latin typeface="Courier New" panose="02070309020205020404" pitchFamily="49" charset="0"/>
                <a:cs typeface="Courier New" panose="02070309020205020404" pitchFamily="49" charset="0"/>
              </a:rPr>
              <a:t>; // do a clock pulse to see what happens</a:t>
            </a:r>
          </a:p>
          <a:p>
            <a:r>
              <a:rPr lang="en-ZA" sz="800" dirty="0">
                <a:latin typeface="Courier New" panose="02070309020205020404" pitchFamily="49" charset="0"/>
                <a:cs typeface="Courier New" panose="02070309020205020404" pitchFamily="49" charset="0"/>
              </a:rPr>
              <a:t>  end // end initial</a:t>
            </a:r>
          </a:p>
          <a:p>
            <a:r>
              <a:rPr lang="en-ZA" sz="800" dirty="0" err="1">
                <a:latin typeface="Courier New" panose="02070309020205020404" pitchFamily="49" charset="0"/>
                <a:cs typeface="Courier New" panose="02070309020205020404" pitchFamily="49" charset="0"/>
              </a:rPr>
              <a:t>endmodule</a:t>
            </a:r>
            <a:endParaRPr lang="en-ZA" sz="800" dirty="0">
              <a:latin typeface="Courier New" panose="02070309020205020404" pitchFamily="49" charset="0"/>
              <a:cs typeface="Courier New" panose="02070309020205020404" pitchFamily="49" charset="0"/>
            </a:endParaRPr>
          </a:p>
        </p:txBody>
      </p:sp>
      <p:sp>
        <p:nvSpPr>
          <p:cNvPr id="4" name="Rectangle 3">
            <a:extLst>
              <a:ext uri="{FF2B5EF4-FFF2-40B4-BE49-F238E27FC236}">
                <a16:creationId xmlns:a16="http://schemas.microsoft.com/office/drawing/2014/main" id="{B826A049-66DB-4036-9518-920CB67E3DD3}"/>
              </a:ext>
            </a:extLst>
          </p:cNvPr>
          <p:cNvSpPr/>
          <p:nvPr/>
        </p:nvSpPr>
        <p:spPr>
          <a:xfrm>
            <a:off x="5115826" y="1640092"/>
            <a:ext cx="3883794" cy="1754326"/>
          </a:xfrm>
          <a:prstGeom prst="rect">
            <a:avLst/>
          </a:prstGeom>
        </p:spPr>
        <p:txBody>
          <a:bodyPr wrap="square">
            <a:spAutoFit/>
          </a:bodyPr>
          <a:lstStyle/>
          <a:p>
            <a:r>
              <a:rPr lang="en-ZA" sz="900" dirty="0">
                <a:solidFill>
                  <a:schemeClr val="tx2">
                    <a:lumMod val="60000"/>
                    <a:lumOff val="40000"/>
                  </a:schemeClr>
                </a:solidFill>
                <a:latin typeface="Courier New" panose="02070309020205020404" pitchFamily="49" charset="0"/>
                <a:cs typeface="Courier New" panose="02070309020205020404" pitchFamily="49" charset="0"/>
              </a:rPr>
              <a:t>// You could add this to the end of the code to see</a:t>
            </a:r>
          </a:p>
          <a:p>
            <a:r>
              <a:rPr lang="en-ZA" sz="900" dirty="0">
                <a:solidFill>
                  <a:schemeClr val="tx2">
                    <a:lumMod val="60000"/>
                    <a:lumOff val="40000"/>
                  </a:schemeClr>
                </a:solidFill>
                <a:latin typeface="Courier New" panose="02070309020205020404" pitchFamily="49" charset="0"/>
                <a:cs typeface="Courier New" panose="02070309020205020404" pitchFamily="49" charset="0"/>
              </a:rPr>
              <a:t>// what it is memory:</a:t>
            </a:r>
          </a:p>
          <a:p>
            <a:endParaRPr lang="en-ZA" sz="900" dirty="0">
              <a:solidFill>
                <a:schemeClr val="tx2">
                  <a:lumMod val="60000"/>
                  <a:lumOff val="40000"/>
                </a:schemeClr>
              </a:solidFill>
              <a:latin typeface="Courier New" panose="02070309020205020404" pitchFamily="49" charset="0"/>
              <a:cs typeface="Courier New" panose="02070309020205020404" pitchFamily="49" charset="0"/>
            </a:endParaRPr>
          </a:p>
          <a:p>
            <a:r>
              <a:rPr lang="en-ZA" sz="900" dirty="0">
                <a:solidFill>
                  <a:schemeClr val="tx2">
                    <a:lumMod val="60000"/>
                    <a:lumOff val="40000"/>
                  </a:schemeClr>
                </a:solidFill>
                <a:latin typeface="Courier New" panose="02070309020205020404" pitchFamily="49" charset="0"/>
                <a:cs typeface="Courier New" panose="02070309020205020404" pitchFamily="49" charset="0"/>
              </a:rPr>
              <a:t>// OPTIONAL: repeat loop to dump part of the memory</a:t>
            </a:r>
          </a:p>
          <a:p>
            <a:r>
              <a:rPr lang="en-ZA" sz="900" dirty="0" err="1">
                <a:solidFill>
                  <a:schemeClr val="tx2">
                    <a:lumMod val="60000"/>
                    <a:lumOff val="40000"/>
                  </a:schemeClr>
                </a:solidFill>
                <a:latin typeface="Courier New" panose="02070309020205020404" pitchFamily="49" charset="0"/>
                <a:cs typeface="Courier New" panose="02070309020205020404" pitchFamily="49" charset="0"/>
              </a:rPr>
              <a:t>addr</a:t>
            </a:r>
            <a:r>
              <a:rPr lang="en-ZA" sz="900" dirty="0">
                <a:solidFill>
                  <a:schemeClr val="tx2">
                    <a:lumMod val="60000"/>
                    <a:lumOff val="40000"/>
                  </a:schemeClr>
                </a:solidFill>
                <a:latin typeface="Courier New" panose="02070309020205020404" pitchFamily="49" charset="0"/>
                <a:cs typeface="Courier New" panose="02070309020205020404" pitchFamily="49" charset="0"/>
              </a:rPr>
              <a:t> = 0;</a:t>
            </a:r>
          </a:p>
          <a:p>
            <a:r>
              <a:rPr lang="en-ZA" sz="900" dirty="0">
                <a:solidFill>
                  <a:schemeClr val="tx2">
                    <a:lumMod val="60000"/>
                    <a:lumOff val="40000"/>
                  </a:schemeClr>
                </a:solidFill>
                <a:latin typeface="Courier New" panose="02070309020205020404" pitchFamily="49" charset="0"/>
                <a:cs typeface="Courier New" panose="02070309020205020404" pitchFamily="49" charset="0"/>
              </a:rPr>
              <a:t>#5</a:t>
            </a:r>
          </a:p>
          <a:p>
            <a:r>
              <a:rPr lang="en-ZA" sz="900" dirty="0">
                <a:solidFill>
                  <a:schemeClr val="tx2">
                    <a:lumMod val="60000"/>
                    <a:lumOff val="40000"/>
                  </a:schemeClr>
                </a:solidFill>
                <a:latin typeface="Courier New" panose="02070309020205020404" pitchFamily="49" charset="0"/>
                <a:cs typeface="Courier New" panose="02070309020205020404" pitchFamily="49" charset="0"/>
              </a:rPr>
              <a:t>$display("dump some memory:");</a:t>
            </a:r>
          </a:p>
          <a:p>
            <a:r>
              <a:rPr lang="en-ZA" sz="900" dirty="0">
                <a:solidFill>
                  <a:schemeClr val="tx2">
                    <a:lumMod val="60000"/>
                    <a:lumOff val="40000"/>
                  </a:schemeClr>
                </a:solidFill>
                <a:latin typeface="Courier New" panose="02070309020205020404" pitchFamily="49" charset="0"/>
                <a:cs typeface="Courier New" panose="02070309020205020404" pitchFamily="49" charset="0"/>
              </a:rPr>
              <a:t>repeat (5) </a:t>
            </a:r>
          </a:p>
          <a:p>
            <a:r>
              <a:rPr lang="en-ZA" sz="900" dirty="0">
                <a:solidFill>
                  <a:schemeClr val="tx2">
                    <a:lumMod val="60000"/>
                    <a:lumOff val="40000"/>
                  </a:schemeClr>
                </a:solidFill>
                <a:latin typeface="Courier New" panose="02070309020205020404" pitchFamily="49" charset="0"/>
                <a:cs typeface="Courier New" panose="02070309020205020404" pitchFamily="49" charset="0"/>
              </a:rPr>
              <a:t> begin</a:t>
            </a:r>
          </a:p>
          <a:p>
            <a:r>
              <a:rPr lang="en-ZA" sz="900" dirty="0">
                <a:solidFill>
                  <a:schemeClr val="tx2">
                    <a:lumMod val="60000"/>
                    <a:lumOff val="40000"/>
                  </a:schemeClr>
                </a:solidFill>
                <a:latin typeface="Courier New" panose="02070309020205020404" pitchFamily="49" charset="0"/>
                <a:cs typeface="Courier New" panose="02070309020205020404" pitchFamily="49" charset="0"/>
              </a:rPr>
              <a:t>  $display("mem[%d]=%d",</a:t>
            </a:r>
            <a:r>
              <a:rPr lang="en-ZA" sz="900" dirty="0" err="1">
                <a:solidFill>
                  <a:schemeClr val="tx2">
                    <a:lumMod val="60000"/>
                    <a:lumOff val="40000"/>
                  </a:schemeClr>
                </a:solidFill>
                <a:latin typeface="Courier New" panose="02070309020205020404" pitchFamily="49" charset="0"/>
                <a:cs typeface="Courier New" panose="02070309020205020404" pitchFamily="49" charset="0"/>
              </a:rPr>
              <a:t>addr,ramcu_uut.mem</a:t>
            </a:r>
            <a:r>
              <a:rPr lang="en-ZA" sz="900" dirty="0">
                <a:solidFill>
                  <a:schemeClr val="tx2">
                    <a:lumMod val="60000"/>
                    <a:lumOff val="40000"/>
                  </a:schemeClr>
                </a:solidFill>
                <a:latin typeface="Courier New" panose="02070309020205020404" pitchFamily="49" charset="0"/>
                <a:cs typeface="Courier New" panose="02070309020205020404" pitchFamily="49" charset="0"/>
              </a:rPr>
              <a:t>[</a:t>
            </a:r>
            <a:r>
              <a:rPr lang="en-ZA" sz="900" dirty="0" err="1">
                <a:solidFill>
                  <a:schemeClr val="tx2">
                    <a:lumMod val="60000"/>
                    <a:lumOff val="40000"/>
                  </a:schemeClr>
                </a:solidFill>
                <a:latin typeface="Courier New" panose="02070309020205020404" pitchFamily="49" charset="0"/>
                <a:cs typeface="Courier New" panose="02070309020205020404" pitchFamily="49" charset="0"/>
              </a:rPr>
              <a:t>addr</a:t>
            </a:r>
            <a:r>
              <a:rPr lang="en-ZA" sz="900" dirty="0">
                <a:solidFill>
                  <a:schemeClr val="tx2">
                    <a:lumMod val="60000"/>
                    <a:lumOff val="40000"/>
                  </a:schemeClr>
                </a:solidFill>
                <a:latin typeface="Courier New" panose="02070309020205020404" pitchFamily="49" charset="0"/>
                <a:cs typeface="Courier New" panose="02070309020205020404" pitchFamily="49" charset="0"/>
              </a:rPr>
              <a:t>]);</a:t>
            </a:r>
          </a:p>
          <a:p>
            <a:r>
              <a:rPr lang="en-ZA" sz="900" dirty="0">
                <a:solidFill>
                  <a:schemeClr val="tx2">
                    <a:lumMod val="60000"/>
                    <a:lumOff val="40000"/>
                  </a:schemeClr>
                </a:solidFill>
                <a:latin typeface="Courier New" panose="02070309020205020404" pitchFamily="49" charset="0"/>
                <a:cs typeface="Courier New" panose="02070309020205020404" pitchFamily="49" charset="0"/>
              </a:rPr>
              <a:t>  </a:t>
            </a:r>
            <a:r>
              <a:rPr lang="en-ZA" sz="900" dirty="0" err="1">
                <a:solidFill>
                  <a:schemeClr val="tx2">
                    <a:lumMod val="60000"/>
                    <a:lumOff val="40000"/>
                  </a:schemeClr>
                </a:solidFill>
                <a:latin typeface="Courier New" panose="02070309020205020404" pitchFamily="49" charset="0"/>
                <a:cs typeface="Courier New" panose="02070309020205020404" pitchFamily="49" charset="0"/>
              </a:rPr>
              <a:t>addr</a:t>
            </a:r>
            <a:r>
              <a:rPr lang="en-ZA" sz="900" dirty="0">
                <a:solidFill>
                  <a:schemeClr val="tx2">
                    <a:lumMod val="60000"/>
                    <a:lumOff val="40000"/>
                  </a:schemeClr>
                </a:solidFill>
                <a:latin typeface="Courier New" panose="02070309020205020404" pitchFamily="49" charset="0"/>
                <a:cs typeface="Courier New" panose="02070309020205020404" pitchFamily="49" charset="0"/>
              </a:rPr>
              <a:t> = </a:t>
            </a:r>
            <a:r>
              <a:rPr lang="en-ZA" sz="900" dirty="0" err="1">
                <a:solidFill>
                  <a:schemeClr val="tx2">
                    <a:lumMod val="60000"/>
                    <a:lumOff val="40000"/>
                  </a:schemeClr>
                </a:solidFill>
                <a:latin typeface="Courier New" panose="02070309020205020404" pitchFamily="49" charset="0"/>
                <a:cs typeface="Courier New" panose="02070309020205020404" pitchFamily="49" charset="0"/>
              </a:rPr>
              <a:t>addr</a:t>
            </a:r>
            <a:r>
              <a:rPr lang="en-ZA" sz="900" dirty="0">
                <a:solidFill>
                  <a:schemeClr val="tx2">
                    <a:lumMod val="60000"/>
                    <a:lumOff val="40000"/>
                  </a:schemeClr>
                </a:solidFill>
                <a:latin typeface="Courier New" panose="02070309020205020404" pitchFamily="49" charset="0"/>
                <a:cs typeface="Courier New" panose="02070309020205020404" pitchFamily="49" charset="0"/>
              </a:rPr>
              <a:t> + 1;</a:t>
            </a:r>
          </a:p>
          <a:p>
            <a:r>
              <a:rPr lang="en-ZA" sz="900" dirty="0">
                <a:solidFill>
                  <a:schemeClr val="tx2">
                    <a:lumMod val="60000"/>
                    <a:lumOff val="40000"/>
                  </a:schemeClr>
                </a:solidFill>
                <a:latin typeface="Courier New" panose="02070309020205020404" pitchFamily="49" charset="0"/>
                <a:cs typeface="Courier New" panose="02070309020205020404" pitchFamily="49" charset="0"/>
              </a:rPr>
              <a:t> end</a:t>
            </a:r>
            <a:endParaRPr lang="en-ZA" sz="900" dirty="0">
              <a:solidFill>
                <a:schemeClr val="tx2">
                  <a:lumMod val="60000"/>
                  <a:lumOff val="40000"/>
                </a:schemeClr>
              </a:solidFill>
            </a:endParaRPr>
          </a:p>
        </p:txBody>
      </p:sp>
      <p:sp>
        <p:nvSpPr>
          <p:cNvPr id="5" name="Rectangle 4">
            <a:extLst>
              <a:ext uri="{FF2B5EF4-FFF2-40B4-BE49-F238E27FC236}">
                <a16:creationId xmlns:a16="http://schemas.microsoft.com/office/drawing/2014/main" id="{8402D204-2867-40F6-8E02-AF1F1CE87DE4}"/>
              </a:ext>
            </a:extLst>
          </p:cNvPr>
          <p:cNvSpPr/>
          <p:nvPr/>
        </p:nvSpPr>
        <p:spPr>
          <a:xfrm>
            <a:off x="5315342" y="6352868"/>
            <a:ext cx="3458254" cy="276999"/>
          </a:xfrm>
          <a:prstGeom prst="rect">
            <a:avLst/>
          </a:prstGeom>
        </p:spPr>
        <p:txBody>
          <a:bodyPr wrap="none">
            <a:spAutoFit/>
          </a:bodyPr>
          <a:lstStyle/>
          <a:p>
            <a:r>
              <a:rPr lang="en-ZA" sz="1200" dirty="0"/>
              <a:t>Try it at: </a:t>
            </a:r>
            <a:r>
              <a:rPr lang="en-ZA" sz="1200" dirty="0">
                <a:hlinkClick r:id="rId2"/>
              </a:rPr>
              <a:t>https://www.edaplayground.com/x/2gb7</a:t>
            </a:r>
            <a:endParaRPr lang="en-ZA" sz="1200" dirty="0"/>
          </a:p>
        </p:txBody>
      </p:sp>
    </p:spTree>
    <p:extLst>
      <p:ext uri="{BB962C8B-B14F-4D97-AF65-F5344CB8AC3E}">
        <p14:creationId xmlns:p14="http://schemas.microsoft.com/office/powerpoint/2010/main" val="632881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a:t>End of Lecture</a:t>
            </a:r>
            <a:endParaRPr lang="en-GB" dirty="0"/>
          </a:p>
        </p:txBody>
      </p:sp>
      <p:sp>
        <p:nvSpPr>
          <p:cNvPr id="43011" name="TextBox 2"/>
          <p:cNvSpPr txBox="1">
            <a:spLocks noChangeArrowheads="1"/>
          </p:cNvSpPr>
          <p:nvPr/>
        </p:nvSpPr>
        <p:spPr bwMode="auto">
          <a:xfrm>
            <a:off x="2616200" y="2601913"/>
            <a:ext cx="42037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sz="4400"/>
              <a:t>Any Question??</a:t>
            </a:r>
            <a:endParaRPr lang="en-GB" sz="4400"/>
          </a:p>
        </p:txBody>
      </p:sp>
    </p:spTree>
    <p:extLst>
      <p:ext uri="{BB962C8B-B14F-4D97-AF65-F5344CB8AC3E}">
        <p14:creationId xmlns:p14="http://schemas.microsoft.com/office/powerpoint/2010/main" val="2939303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58645" y="1640447"/>
            <a:ext cx="6637468" cy="1362075"/>
          </a:xfrm>
        </p:spPr>
        <p:txBody>
          <a:bodyPr/>
          <a:lstStyle/>
          <a:p>
            <a:r>
              <a:rPr lang="en-ZA" dirty="0"/>
              <a:t>On-chip communication topologies</a:t>
            </a:r>
          </a:p>
        </p:txBody>
      </p:sp>
      <p:sp>
        <p:nvSpPr>
          <p:cNvPr id="5" name="Text Placeholder 4"/>
          <p:cNvSpPr>
            <a:spLocks noGrp="1"/>
          </p:cNvSpPr>
          <p:nvPr>
            <p:ph type="body" idx="1"/>
          </p:nvPr>
        </p:nvSpPr>
        <p:spPr>
          <a:xfrm>
            <a:off x="1258646" y="3020783"/>
            <a:ext cx="6637467" cy="1520413"/>
          </a:xfrm>
        </p:spPr>
        <p:txBody>
          <a:bodyPr/>
          <a:lstStyle/>
          <a:p>
            <a:r>
              <a:rPr lang="en-ZA" dirty="0"/>
              <a:t>EEE4120F</a:t>
            </a:r>
          </a:p>
        </p:txBody>
      </p:sp>
      <p:pic>
        <p:nvPicPr>
          <p:cNvPr id="6" name="Picture 5">
            <a:extLst>
              <a:ext uri="{FF2B5EF4-FFF2-40B4-BE49-F238E27FC236}">
                <a16:creationId xmlns:a16="http://schemas.microsoft.com/office/drawing/2014/main" id="{0054A605-FA31-4C2B-9689-32315F5012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7888" y="4915896"/>
            <a:ext cx="2040862" cy="1342633"/>
          </a:xfrm>
          <a:prstGeom prst="rect">
            <a:avLst/>
          </a:prstGeom>
        </p:spPr>
      </p:pic>
      <p:pic>
        <p:nvPicPr>
          <p:cNvPr id="8" name="Picture 7">
            <a:extLst>
              <a:ext uri="{FF2B5EF4-FFF2-40B4-BE49-F238E27FC236}">
                <a16:creationId xmlns:a16="http://schemas.microsoft.com/office/drawing/2014/main" id="{AE9F315A-AB8F-4065-BF3A-906C5EE118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6979" y="5167387"/>
            <a:ext cx="1722071" cy="844087"/>
          </a:xfrm>
          <a:prstGeom prst="rect">
            <a:avLst/>
          </a:prstGeom>
        </p:spPr>
      </p:pic>
      <p:grpSp>
        <p:nvGrpSpPr>
          <p:cNvPr id="12" name="Group 11">
            <a:extLst>
              <a:ext uri="{FF2B5EF4-FFF2-40B4-BE49-F238E27FC236}">
                <a16:creationId xmlns:a16="http://schemas.microsoft.com/office/drawing/2014/main" id="{6BDB18B5-4DBE-4680-A351-A5BED5EC48B6}"/>
              </a:ext>
            </a:extLst>
          </p:cNvPr>
          <p:cNvGrpSpPr/>
          <p:nvPr/>
        </p:nvGrpSpPr>
        <p:grpSpPr>
          <a:xfrm>
            <a:off x="2991780" y="3377317"/>
            <a:ext cx="4992470" cy="2762360"/>
            <a:chOff x="2991780" y="3377317"/>
            <a:chExt cx="4992470" cy="2762360"/>
          </a:xfrm>
        </p:grpSpPr>
        <p:sp>
          <p:nvSpPr>
            <p:cNvPr id="2" name="Isosceles Triangle 1">
              <a:extLst>
                <a:ext uri="{FF2B5EF4-FFF2-40B4-BE49-F238E27FC236}">
                  <a16:creationId xmlns:a16="http://schemas.microsoft.com/office/drawing/2014/main" id="{7D7BA521-A7D2-44B5-B043-A049E6303DC7}"/>
                </a:ext>
              </a:extLst>
            </p:cNvPr>
            <p:cNvSpPr/>
            <p:nvPr/>
          </p:nvSpPr>
          <p:spPr>
            <a:xfrm rot="14661758">
              <a:off x="2907780" y="4484000"/>
              <a:ext cx="1739677" cy="1571678"/>
            </a:xfrm>
            <a:prstGeom prst="triangle">
              <a:avLst>
                <a:gd name="adj" fmla="val 592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 name="Rectangle 2">
              <a:extLst>
                <a:ext uri="{FF2B5EF4-FFF2-40B4-BE49-F238E27FC236}">
                  <a16:creationId xmlns:a16="http://schemas.microsoft.com/office/drawing/2014/main" id="{CAF0B42D-81B8-4181-9C15-2DD7270C9E79}"/>
                </a:ext>
              </a:extLst>
            </p:cNvPr>
            <p:cNvSpPr/>
            <p:nvPr/>
          </p:nvSpPr>
          <p:spPr>
            <a:xfrm rot="20089959">
              <a:off x="4344583" y="3377317"/>
              <a:ext cx="3064620" cy="1789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9" name="Picture 8" descr="A picture containing plant, place of worship&#10;&#10;Description automatically generated">
              <a:extLst>
                <a:ext uri="{FF2B5EF4-FFF2-40B4-BE49-F238E27FC236}">
                  <a16:creationId xmlns:a16="http://schemas.microsoft.com/office/drawing/2014/main" id="{3AC971AB-5AD0-44B9-B1FC-F76C2FB8276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091627">
              <a:off x="4404299" y="3426435"/>
              <a:ext cx="2946388" cy="1652008"/>
            </a:xfrm>
            <a:prstGeom prst="rect">
              <a:avLst/>
            </a:prstGeom>
          </p:spPr>
        </p:pic>
        <p:sp>
          <p:nvSpPr>
            <p:cNvPr id="11" name="TextBox 10">
              <a:extLst>
                <a:ext uri="{FF2B5EF4-FFF2-40B4-BE49-F238E27FC236}">
                  <a16:creationId xmlns:a16="http://schemas.microsoft.com/office/drawing/2014/main" id="{2DE6C7B9-7101-4C18-9409-799BD23BB959}"/>
                </a:ext>
              </a:extLst>
            </p:cNvPr>
            <p:cNvSpPr txBox="1"/>
            <p:nvPr/>
          </p:nvSpPr>
          <p:spPr>
            <a:xfrm rot="20136497">
              <a:off x="4872211" y="5043133"/>
              <a:ext cx="3112039" cy="646331"/>
            </a:xfrm>
            <a:prstGeom prst="rect">
              <a:avLst/>
            </a:prstGeom>
            <a:noFill/>
          </p:spPr>
          <p:txBody>
            <a:bodyPr wrap="square">
              <a:spAutoFit/>
            </a:bodyPr>
            <a:lstStyle/>
            <a:p>
              <a:r>
                <a:rPr lang="en-ZA" sz="1200" dirty="0"/>
                <a:t>Thoughts on how you can get your on-chip processing ‘civilization’ working together effectively (if not creatively) and surviving.</a:t>
              </a:r>
            </a:p>
          </p:txBody>
        </p:sp>
      </p:grpSp>
    </p:spTree>
    <p:extLst>
      <p:ext uri="{BB962C8B-B14F-4D97-AF65-F5344CB8AC3E}">
        <p14:creationId xmlns:p14="http://schemas.microsoft.com/office/powerpoint/2010/main" val="30088800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6401" y="3526966"/>
            <a:ext cx="8657594" cy="1754326"/>
          </a:xfrm>
          <a:prstGeom prst="rect">
            <a:avLst/>
          </a:prstGeom>
          <a:noFill/>
        </p:spPr>
        <p:txBody>
          <a:bodyPr wrap="square" rtlCol="0">
            <a:spAutoFit/>
          </a:bodyPr>
          <a:lstStyle/>
          <a:p>
            <a:r>
              <a:rPr lang="en-US" i="1" dirty="0"/>
              <a:t>Image sources:</a:t>
            </a:r>
          </a:p>
          <a:p>
            <a:r>
              <a:rPr lang="en-US" dirty="0"/>
              <a:t> man working on laptop – </a:t>
            </a:r>
            <a:r>
              <a:rPr lang="en-US" dirty="0" err="1"/>
              <a:t>flickr</a:t>
            </a:r>
            <a:endParaRPr lang="en-US" dirty="0"/>
          </a:p>
          <a:p>
            <a:r>
              <a:rPr lang="en-US" dirty="0"/>
              <a:t> scroll, video reel, big question mark – </a:t>
            </a:r>
            <a:r>
              <a:rPr lang="en-US" dirty="0" err="1"/>
              <a:t>Pixabay</a:t>
            </a:r>
            <a:r>
              <a:rPr lang="en-US" dirty="0"/>
              <a:t> </a:t>
            </a:r>
            <a:r>
              <a:rPr lang="en-US" dirty="0">
                <a:hlinkClick r:id="rId2"/>
              </a:rPr>
              <a:t>http://pixabay.com/</a:t>
            </a:r>
            <a:r>
              <a:rPr lang="en-US" dirty="0"/>
              <a:t>  (public domain)</a:t>
            </a:r>
          </a:p>
          <a:p>
            <a:r>
              <a:rPr lang="en-US" dirty="0"/>
              <a:t> some diagrammatic elements are from Xilinx ISE screenshots</a:t>
            </a:r>
          </a:p>
          <a:p>
            <a:r>
              <a:rPr lang="en-US" dirty="0"/>
              <a:t> </a:t>
            </a:r>
            <a:r>
              <a:rPr lang="en-US" dirty="0">
                <a:hlinkClick r:id="rId3"/>
              </a:rPr>
              <a:t>https://commons.wikimedia.org/wiki/Category:Images</a:t>
            </a:r>
            <a:r>
              <a:rPr lang="en-US" dirty="0"/>
              <a:t> (creative commons)</a:t>
            </a:r>
          </a:p>
          <a:p>
            <a:endParaRPr lang="en-US" dirty="0"/>
          </a:p>
        </p:txBody>
      </p:sp>
      <p:sp>
        <p:nvSpPr>
          <p:cNvPr id="2" name="Rectangle 1"/>
          <p:cNvSpPr/>
          <p:nvPr/>
        </p:nvSpPr>
        <p:spPr>
          <a:xfrm>
            <a:off x="420915" y="443077"/>
            <a:ext cx="4929555" cy="369332"/>
          </a:xfrm>
          <a:prstGeom prst="rect">
            <a:avLst/>
          </a:prstGeom>
        </p:spPr>
        <p:txBody>
          <a:bodyPr wrap="none">
            <a:spAutoFit/>
          </a:bodyPr>
          <a:lstStyle/>
          <a:p>
            <a:r>
              <a:rPr lang="en-US" b="1" i="1" dirty="0"/>
              <a:t>Disclaimers and copyright/licensing details</a:t>
            </a:r>
          </a:p>
        </p:txBody>
      </p:sp>
      <p:sp>
        <p:nvSpPr>
          <p:cNvPr id="5" name="Rectangle 4"/>
          <p:cNvSpPr/>
          <p:nvPr/>
        </p:nvSpPr>
        <p:spPr>
          <a:xfrm>
            <a:off x="420916" y="893026"/>
            <a:ext cx="8258628" cy="2554545"/>
          </a:xfrm>
          <a:prstGeom prst="rect">
            <a:avLst/>
          </a:prstGeom>
        </p:spPr>
        <p:txBody>
          <a:bodyPr wrap="square">
            <a:spAutoFit/>
          </a:bodyPr>
          <a:lstStyle/>
          <a:p>
            <a:r>
              <a:rPr lang="en-US" sz="1600" dirty="0"/>
              <a:t>I have tried to follow the correct practices concerning copyright and licensing of material, particularly image sources that have been used in this presentation. I have put much effort into trying to make this material open access so that it can be of benefit to others in their teaching and learning practice. Any mistakes or omissions with regards to these issues I will correct when notified. To the best of my understanding the material in these slides can be shared according to the Creative Commons “</a:t>
            </a:r>
            <a:r>
              <a:rPr lang="en-ZA" sz="1600" dirty="0"/>
              <a:t>Attribution-</a:t>
            </a:r>
            <a:r>
              <a:rPr lang="en-ZA" sz="1600" dirty="0" err="1"/>
              <a:t>ShareAlike</a:t>
            </a:r>
            <a:r>
              <a:rPr lang="en-ZA" sz="1600" dirty="0"/>
              <a:t> 4.0 International (CC BY-SA 4.0)</a:t>
            </a:r>
            <a:r>
              <a:rPr lang="en-US" sz="1600" dirty="0"/>
              <a:t>” license, and that is why I selected that license to apply to this presentation (it’s not because I particularly want my slides referenced but more to acknowledge the sources and generosity of others who have provided free material such as the images I have used).</a:t>
            </a:r>
          </a:p>
        </p:txBody>
      </p:sp>
      <p:pic>
        <p:nvPicPr>
          <p:cNvPr id="3074" name="Picture 2" descr="C:\Users\swinberg\Documents\ACTIVE\EEE4084F\Common\Images_open\CC-SA.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61944" y="6102803"/>
            <a:ext cx="1117600" cy="39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7070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312" y="345469"/>
            <a:ext cx="8184280" cy="692210"/>
          </a:xfrm>
        </p:spPr>
        <p:txBody>
          <a:bodyPr>
            <a:normAutofit fontScale="90000"/>
          </a:bodyPr>
          <a:lstStyle/>
          <a:p>
            <a:r>
              <a:rPr lang="en-ZA" dirty="0"/>
              <a:t>On-chip interconnection topologies</a:t>
            </a:r>
          </a:p>
        </p:txBody>
      </p:sp>
      <p:sp>
        <p:nvSpPr>
          <p:cNvPr id="3" name="Content Placeholder 2"/>
          <p:cNvSpPr>
            <a:spLocks noGrp="1"/>
          </p:cNvSpPr>
          <p:nvPr>
            <p:ph idx="1"/>
          </p:nvPr>
        </p:nvSpPr>
        <p:spPr>
          <a:xfrm>
            <a:off x="457201" y="1173839"/>
            <a:ext cx="7894020" cy="5194300"/>
          </a:xfrm>
        </p:spPr>
        <p:txBody>
          <a:bodyPr>
            <a:normAutofit/>
          </a:bodyPr>
          <a:lstStyle/>
          <a:p>
            <a:r>
              <a:rPr lang="en-ZA" dirty="0"/>
              <a:t>Point-to-point direct coupling (or dedicated peer interface)</a:t>
            </a:r>
          </a:p>
          <a:p>
            <a:pPr lvl="1"/>
            <a:r>
              <a:rPr lang="en-ZA" dirty="0"/>
              <a:t>One-to-one connection, or one to many</a:t>
            </a:r>
          </a:p>
          <a:p>
            <a:pPr lvl="1"/>
            <a:r>
              <a:rPr lang="en-ZA" i="1" dirty="0">
                <a:solidFill>
                  <a:schemeClr val="accent6">
                    <a:lumMod val="50000"/>
                  </a:schemeClr>
                </a:solidFill>
              </a:rPr>
              <a:t>Benefits:</a:t>
            </a:r>
            <a:r>
              <a:rPr lang="en-ZA" dirty="0"/>
              <a:t> simple (simplest, isn’t really  a bus), fast, allows high bandwidth, low area, quick &amp; easy, low power (closely coupled), efficient to implement (no need for driver lines, separate arbitrator etc.).</a:t>
            </a:r>
          </a:p>
          <a:p>
            <a:pPr lvl="1"/>
            <a:r>
              <a:rPr lang="en-ZA" i="1" dirty="0">
                <a:solidFill>
                  <a:schemeClr val="accent6">
                    <a:lumMod val="50000"/>
                  </a:schemeClr>
                </a:solidFill>
              </a:rPr>
              <a:t>Drawbacks:</a:t>
            </a:r>
            <a:r>
              <a:rPr lang="en-ZA" dirty="0">
                <a:solidFill>
                  <a:schemeClr val="accent6">
                    <a:lumMod val="50000"/>
                  </a:schemeClr>
                </a:solidFill>
              </a:rPr>
              <a:t> </a:t>
            </a:r>
            <a:r>
              <a:rPr lang="en-ZA" dirty="0"/>
              <a:t>only direct connections. Often non-standard control lines.</a:t>
            </a:r>
          </a:p>
        </p:txBody>
      </p:sp>
      <p:cxnSp>
        <p:nvCxnSpPr>
          <p:cNvPr id="8" name="Straight Connector 7"/>
          <p:cNvCxnSpPr/>
          <p:nvPr/>
        </p:nvCxnSpPr>
        <p:spPr>
          <a:xfrm>
            <a:off x="6921500" y="5895475"/>
            <a:ext cx="774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921500" y="6014840"/>
            <a:ext cx="774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921500" y="6129140"/>
            <a:ext cx="774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921500" y="6238375"/>
            <a:ext cx="774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921500" y="6357740"/>
            <a:ext cx="774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921500" y="6472040"/>
            <a:ext cx="774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6096000" y="5755775"/>
            <a:ext cx="863600" cy="797531"/>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Rectangle 5"/>
          <p:cNvSpPr/>
          <p:nvPr/>
        </p:nvSpPr>
        <p:spPr>
          <a:xfrm>
            <a:off x="7582871" y="5755775"/>
            <a:ext cx="863600" cy="797531"/>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Rectangle 13"/>
          <p:cNvSpPr/>
          <p:nvPr/>
        </p:nvSpPr>
        <p:spPr>
          <a:xfrm>
            <a:off x="505312" y="6154099"/>
            <a:ext cx="3121367" cy="369332"/>
          </a:xfrm>
          <a:prstGeom prst="rect">
            <a:avLst/>
          </a:prstGeom>
        </p:spPr>
        <p:txBody>
          <a:bodyPr wrap="none">
            <a:spAutoFit/>
          </a:bodyPr>
          <a:lstStyle/>
          <a:p>
            <a:r>
              <a:rPr lang="en-ZA" dirty="0"/>
              <a:t>(may lead to daisy chaining) </a:t>
            </a:r>
          </a:p>
        </p:txBody>
      </p:sp>
    </p:spTree>
    <p:extLst>
      <p:ext uri="{BB962C8B-B14F-4D97-AF65-F5344CB8AC3E}">
        <p14:creationId xmlns:p14="http://schemas.microsoft.com/office/powerpoint/2010/main" val="705245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312" y="419005"/>
            <a:ext cx="7698306" cy="915744"/>
          </a:xfrm>
        </p:spPr>
        <p:txBody>
          <a:bodyPr>
            <a:normAutofit fontScale="90000"/>
          </a:bodyPr>
          <a:lstStyle/>
          <a:p>
            <a:r>
              <a:rPr lang="en-ZA" dirty="0"/>
              <a:t>On-chip daisy chain topologies / dataflow interconnects</a:t>
            </a:r>
          </a:p>
        </p:txBody>
      </p:sp>
      <p:sp>
        <p:nvSpPr>
          <p:cNvPr id="3" name="Content Placeholder 2"/>
          <p:cNvSpPr>
            <a:spLocks noGrp="1"/>
          </p:cNvSpPr>
          <p:nvPr>
            <p:ph idx="1"/>
          </p:nvPr>
        </p:nvSpPr>
        <p:spPr>
          <a:xfrm>
            <a:off x="387950" y="1394431"/>
            <a:ext cx="8521699" cy="5194300"/>
          </a:xfrm>
        </p:spPr>
        <p:txBody>
          <a:bodyPr>
            <a:normAutofit/>
          </a:bodyPr>
          <a:lstStyle/>
          <a:p>
            <a:r>
              <a:rPr lang="en-ZA" sz="2800" dirty="0"/>
              <a:t>Chain of point-to-point directly coupled links</a:t>
            </a:r>
          </a:p>
          <a:p>
            <a:pPr lvl="1"/>
            <a:r>
              <a:rPr lang="en-ZA" sz="2400" dirty="0"/>
              <a:t>A sequence of one-to-one connections</a:t>
            </a:r>
          </a:p>
          <a:p>
            <a:pPr lvl="1"/>
            <a:r>
              <a:rPr lang="en-ZA" sz="2400" i="1" dirty="0">
                <a:solidFill>
                  <a:schemeClr val="accent6">
                    <a:lumMod val="50000"/>
                  </a:schemeClr>
                </a:solidFill>
              </a:rPr>
              <a:t>Benefits:</a:t>
            </a:r>
            <a:r>
              <a:rPr lang="en-ZA" sz="2400" dirty="0"/>
              <a:t> (fairly) simple, natural approach for much signal processing (feed forward data flow), supports pipelining, fast neighbour links allows high bandwidth, low area, typically no need for separate arbitrator (if sequenced right).</a:t>
            </a:r>
          </a:p>
          <a:p>
            <a:pPr lvl="1"/>
            <a:r>
              <a:rPr lang="en-ZA" sz="2400" i="1" dirty="0">
                <a:solidFill>
                  <a:schemeClr val="accent6">
                    <a:lumMod val="50000"/>
                  </a:schemeClr>
                </a:solidFill>
              </a:rPr>
              <a:t>Drawbacks:</a:t>
            </a:r>
            <a:r>
              <a:rPr lang="en-ZA" sz="2400" dirty="0">
                <a:solidFill>
                  <a:schemeClr val="accent6">
                    <a:lumMod val="50000"/>
                  </a:schemeClr>
                </a:solidFill>
              </a:rPr>
              <a:t> </a:t>
            </a:r>
            <a:r>
              <a:rPr lang="en-ZA" sz="2400" dirty="0"/>
              <a:t>Comprise only direct links between neighbours. Often non-standard control lines. Challenges in different processing speeds for each core (can lead to </a:t>
            </a:r>
            <a:r>
              <a:rPr lang="en-ZA" sz="2400" dirty="0" err="1"/>
              <a:t>trickey</a:t>
            </a:r>
            <a:r>
              <a:rPr lang="en-ZA" sz="2400" dirty="0"/>
              <a:t> buffering).</a:t>
            </a:r>
          </a:p>
        </p:txBody>
      </p:sp>
      <p:cxnSp>
        <p:nvCxnSpPr>
          <p:cNvPr id="8" name="Straight Connector 7"/>
          <p:cNvCxnSpPr/>
          <p:nvPr/>
        </p:nvCxnSpPr>
        <p:spPr>
          <a:xfrm>
            <a:off x="5295900" y="5943600"/>
            <a:ext cx="774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295900" y="6062965"/>
            <a:ext cx="774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95900" y="6177265"/>
            <a:ext cx="774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295900" y="6286500"/>
            <a:ext cx="774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95900" y="6405865"/>
            <a:ext cx="774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295900" y="6520165"/>
            <a:ext cx="774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470400" y="5803900"/>
            <a:ext cx="863600" cy="797531"/>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Rectangle 13"/>
          <p:cNvSpPr/>
          <p:nvPr/>
        </p:nvSpPr>
        <p:spPr>
          <a:xfrm>
            <a:off x="505312" y="6154099"/>
            <a:ext cx="3595856" cy="369332"/>
          </a:xfrm>
          <a:prstGeom prst="rect">
            <a:avLst/>
          </a:prstGeom>
        </p:spPr>
        <p:txBody>
          <a:bodyPr wrap="none">
            <a:spAutoFit/>
          </a:bodyPr>
          <a:lstStyle/>
          <a:p>
            <a:r>
              <a:rPr lang="en-ZA" dirty="0"/>
              <a:t>(may lead towards ring topology) </a:t>
            </a:r>
          </a:p>
        </p:txBody>
      </p:sp>
      <p:cxnSp>
        <p:nvCxnSpPr>
          <p:cNvPr id="17" name="Straight Connector 16"/>
          <p:cNvCxnSpPr/>
          <p:nvPr/>
        </p:nvCxnSpPr>
        <p:spPr>
          <a:xfrm>
            <a:off x="6769586" y="6075665"/>
            <a:ext cx="774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769586" y="6184900"/>
            <a:ext cx="774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769586" y="6304265"/>
            <a:ext cx="774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769586" y="6418565"/>
            <a:ext cx="774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7430957" y="5803900"/>
            <a:ext cx="863600" cy="797531"/>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Rectangle 5"/>
          <p:cNvSpPr/>
          <p:nvPr/>
        </p:nvSpPr>
        <p:spPr>
          <a:xfrm>
            <a:off x="5957271" y="5803900"/>
            <a:ext cx="863600" cy="79753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Right Arrow 3"/>
          <p:cNvSpPr/>
          <p:nvPr/>
        </p:nvSpPr>
        <p:spPr>
          <a:xfrm>
            <a:off x="5409268" y="6055666"/>
            <a:ext cx="504380" cy="337499"/>
          </a:xfrm>
          <a:prstGeom prst="rightArrow">
            <a:avLst>
              <a:gd name="adj1" fmla="val 50000"/>
              <a:gd name="adj2" fmla="val 46952"/>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2" name="Right Arrow 21"/>
          <p:cNvSpPr/>
          <p:nvPr/>
        </p:nvSpPr>
        <p:spPr>
          <a:xfrm>
            <a:off x="6896100" y="6055666"/>
            <a:ext cx="504380" cy="337499"/>
          </a:xfrm>
          <a:prstGeom prst="rightArrow">
            <a:avLst>
              <a:gd name="adj1" fmla="val 50000"/>
              <a:gd name="adj2" fmla="val 46952"/>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68000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341253"/>
            <a:ext cx="7698306" cy="692210"/>
          </a:xfrm>
        </p:spPr>
        <p:txBody>
          <a:bodyPr>
            <a:normAutofit fontScale="90000"/>
          </a:bodyPr>
          <a:lstStyle/>
          <a:p>
            <a:r>
              <a:rPr lang="en-ZA" dirty="0"/>
              <a:t>On-chip bus topologies</a:t>
            </a:r>
          </a:p>
        </p:txBody>
      </p:sp>
      <p:sp>
        <p:nvSpPr>
          <p:cNvPr id="3" name="Content Placeholder 2"/>
          <p:cNvSpPr>
            <a:spLocks noGrp="1"/>
          </p:cNvSpPr>
          <p:nvPr>
            <p:ph idx="1"/>
          </p:nvPr>
        </p:nvSpPr>
        <p:spPr>
          <a:xfrm>
            <a:off x="533401" y="1135648"/>
            <a:ext cx="7894020" cy="5194300"/>
          </a:xfrm>
        </p:spPr>
        <p:txBody>
          <a:bodyPr>
            <a:normAutofit/>
          </a:bodyPr>
          <a:lstStyle/>
          <a:p>
            <a:r>
              <a:rPr lang="en-ZA" dirty="0"/>
              <a:t>Shared bus topology</a:t>
            </a:r>
          </a:p>
          <a:p>
            <a:pPr lvl="1"/>
            <a:r>
              <a:rPr lang="en-ZA" dirty="0"/>
              <a:t>Multiple masters and slaves on a shared bus.</a:t>
            </a:r>
          </a:p>
          <a:p>
            <a:pPr lvl="1"/>
            <a:r>
              <a:rPr lang="en-ZA" dirty="0"/>
              <a:t>Requires a bus arbiter (or bus arbitrator module, the BAM; ‘master’ could be this)</a:t>
            </a:r>
          </a:p>
          <a:p>
            <a:pPr lvl="1"/>
            <a:r>
              <a:rPr lang="en-ZA" i="1" dirty="0">
                <a:solidFill>
                  <a:schemeClr val="accent6">
                    <a:lumMod val="50000"/>
                  </a:schemeClr>
                </a:solidFill>
              </a:rPr>
              <a:t>Benefits:</a:t>
            </a:r>
            <a:r>
              <a:rPr lang="en-ZA" dirty="0"/>
              <a:t> simple, extensible, low area cost, easy to build &amp; efficient to implement.</a:t>
            </a:r>
          </a:p>
          <a:p>
            <a:pPr lvl="1"/>
            <a:r>
              <a:rPr lang="en-ZA" i="1" dirty="0">
                <a:solidFill>
                  <a:schemeClr val="accent6">
                    <a:lumMod val="50000"/>
                  </a:schemeClr>
                </a:solidFill>
              </a:rPr>
              <a:t>Drawbacks:</a:t>
            </a:r>
            <a:r>
              <a:rPr lang="en-ZA" dirty="0">
                <a:solidFill>
                  <a:schemeClr val="accent6">
                    <a:lumMod val="50000"/>
                  </a:schemeClr>
                </a:solidFill>
              </a:rPr>
              <a:t> </a:t>
            </a:r>
            <a:r>
              <a:rPr lang="en-ZA" dirty="0"/>
              <a:t>Larger load per data bus line, longer delay for data transfer, larger energy consumption, </a:t>
            </a:r>
            <a:br>
              <a:rPr lang="en-ZA" dirty="0"/>
            </a:br>
            <a:r>
              <a:rPr lang="en-ZA" dirty="0"/>
              <a:t>and lower </a:t>
            </a:r>
            <a:br>
              <a:rPr lang="en-ZA" dirty="0"/>
            </a:br>
            <a:r>
              <a:rPr lang="en-ZA" dirty="0"/>
              <a:t>bandwidth.</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5625" y="5257702"/>
            <a:ext cx="5299074" cy="1338060"/>
          </a:xfrm>
          <a:prstGeom prst="rect">
            <a:avLst/>
          </a:prstGeom>
        </p:spPr>
      </p:pic>
      <p:sp>
        <p:nvSpPr>
          <p:cNvPr id="5" name="Rectangle 4">
            <a:extLst>
              <a:ext uri="{FF2B5EF4-FFF2-40B4-BE49-F238E27FC236}">
                <a16:creationId xmlns:a16="http://schemas.microsoft.com/office/drawing/2014/main" id="{F7168FD1-9D77-432A-B9E5-5A2FE9584806}"/>
              </a:ext>
            </a:extLst>
          </p:cNvPr>
          <p:cNvSpPr/>
          <p:nvPr/>
        </p:nvSpPr>
        <p:spPr>
          <a:xfrm>
            <a:off x="6578496" y="6428658"/>
            <a:ext cx="2286203" cy="261610"/>
          </a:xfrm>
          <a:prstGeom prst="rect">
            <a:avLst/>
          </a:prstGeom>
        </p:spPr>
        <p:txBody>
          <a:bodyPr wrap="none">
            <a:spAutoFit/>
          </a:bodyPr>
          <a:lstStyle/>
          <a:p>
            <a:r>
              <a:rPr lang="en-ZA" sz="1100" dirty="0"/>
              <a:t>(see next lecture for more on this)</a:t>
            </a:r>
          </a:p>
        </p:txBody>
      </p:sp>
    </p:spTree>
    <p:extLst>
      <p:ext uri="{BB962C8B-B14F-4D97-AF65-F5344CB8AC3E}">
        <p14:creationId xmlns:p14="http://schemas.microsoft.com/office/powerpoint/2010/main" val="2858209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9643" y="4079775"/>
            <a:ext cx="4181399" cy="2447159"/>
          </a:xfrm>
          <a:prstGeom prst="rect">
            <a:avLst/>
          </a:prstGeom>
        </p:spPr>
      </p:pic>
      <p:sp>
        <p:nvSpPr>
          <p:cNvPr id="2" name="Title 1"/>
          <p:cNvSpPr>
            <a:spLocks noGrp="1"/>
          </p:cNvSpPr>
          <p:nvPr>
            <p:ph type="title"/>
          </p:nvPr>
        </p:nvSpPr>
        <p:spPr>
          <a:xfrm>
            <a:off x="504657" y="200975"/>
            <a:ext cx="7698306" cy="692210"/>
          </a:xfrm>
        </p:spPr>
        <p:txBody>
          <a:bodyPr>
            <a:normAutofit fontScale="90000"/>
          </a:bodyPr>
          <a:lstStyle/>
          <a:p>
            <a:r>
              <a:rPr lang="en-ZA" dirty="0"/>
              <a:t>On-chip bus topologies</a:t>
            </a:r>
          </a:p>
        </p:txBody>
      </p:sp>
      <p:sp>
        <p:nvSpPr>
          <p:cNvPr id="3" name="Content Placeholder 2"/>
          <p:cNvSpPr>
            <a:spLocks noGrp="1"/>
          </p:cNvSpPr>
          <p:nvPr>
            <p:ph idx="1"/>
          </p:nvPr>
        </p:nvSpPr>
        <p:spPr>
          <a:xfrm>
            <a:off x="263708" y="1006724"/>
            <a:ext cx="8327467" cy="5772310"/>
          </a:xfrm>
        </p:spPr>
        <p:txBody>
          <a:bodyPr>
            <a:normAutofit fontScale="77500" lnSpcReduction="20000"/>
          </a:bodyPr>
          <a:lstStyle/>
          <a:p>
            <a:r>
              <a:rPr lang="en-ZA" dirty="0"/>
              <a:t>Ring topology</a:t>
            </a:r>
          </a:p>
          <a:p>
            <a:pPr lvl="1"/>
            <a:r>
              <a:rPr lang="en-ZA" dirty="0"/>
              <a:t>Each node alternates between master/slave to receive and transmit over the ring interface.</a:t>
            </a:r>
          </a:p>
          <a:p>
            <a:pPr lvl="1"/>
            <a:r>
              <a:rPr lang="en-ZA" dirty="0"/>
              <a:t>Need a ring communication protocol, usually a token-pass protocol.</a:t>
            </a:r>
          </a:p>
          <a:p>
            <a:pPr lvl="1"/>
            <a:r>
              <a:rPr lang="en-ZA" i="1" dirty="0">
                <a:solidFill>
                  <a:schemeClr val="accent6">
                    <a:lumMod val="50000"/>
                  </a:schemeClr>
                </a:solidFill>
              </a:rPr>
              <a:t>Benefits:</a:t>
            </a:r>
            <a:r>
              <a:rPr lang="en-ZA" dirty="0"/>
              <a:t> somewhat scalable; comprises only closely-coupled connections between neighbouring devices </a:t>
            </a:r>
            <a:r>
              <a:rPr lang="en-ZA" sz="2300" dirty="0"/>
              <a:t>(i.e., not all components needing to be coupled to the same bus lines)</a:t>
            </a:r>
            <a:r>
              <a:rPr lang="en-ZA" dirty="0"/>
              <a:t>; </a:t>
            </a:r>
            <a:br>
              <a:rPr lang="en-ZA" dirty="0"/>
            </a:br>
            <a:r>
              <a:rPr lang="en-ZA" dirty="0"/>
              <a:t>Low power for driving signals </a:t>
            </a:r>
            <a:r>
              <a:rPr lang="en-ZA" sz="2300" dirty="0"/>
              <a:t>(not needing to drive signals far and to many receivers)</a:t>
            </a:r>
            <a:r>
              <a:rPr lang="en-ZA" dirty="0"/>
              <a:t>; Possibly higher bandwidths.</a:t>
            </a:r>
          </a:p>
          <a:p>
            <a:pPr lvl="1"/>
            <a:r>
              <a:rPr lang="en-ZA" i="1" dirty="0">
                <a:solidFill>
                  <a:schemeClr val="accent6">
                    <a:lumMod val="50000"/>
                  </a:schemeClr>
                </a:solidFill>
              </a:rPr>
              <a:t>Drawbacks:</a:t>
            </a:r>
            <a:r>
              <a:rPr lang="en-ZA" dirty="0"/>
              <a:t> limited scalability; </a:t>
            </a:r>
            <a:br>
              <a:rPr lang="en-ZA" dirty="0"/>
            </a:br>
            <a:r>
              <a:rPr lang="en-ZA" dirty="0"/>
              <a:t>potentially high latencies </a:t>
            </a:r>
            <a:r>
              <a:rPr lang="en-ZA" sz="2300" dirty="0"/>
              <a:t>(long</a:t>
            </a:r>
            <a:br>
              <a:rPr lang="en-ZA" sz="2300" dirty="0"/>
            </a:br>
            <a:r>
              <a:rPr lang="en-ZA" sz="2300" dirty="0"/>
              <a:t>delay between getting token and</a:t>
            </a:r>
            <a:br>
              <a:rPr lang="en-ZA" sz="2300" dirty="0"/>
            </a:br>
            <a:r>
              <a:rPr lang="en-ZA" sz="2300" dirty="0"/>
              <a:t>forwarding data)</a:t>
            </a:r>
            <a:r>
              <a:rPr lang="en-ZA" dirty="0"/>
              <a:t>, and possibly</a:t>
            </a:r>
            <a:br>
              <a:rPr lang="en-ZA" dirty="0"/>
            </a:br>
            <a:r>
              <a:rPr lang="en-ZA" dirty="0"/>
              <a:t>lower bandwidth. May cause</a:t>
            </a:r>
            <a:br>
              <a:rPr lang="en-ZA" dirty="0"/>
            </a:br>
            <a:r>
              <a:rPr lang="en-ZA" dirty="0"/>
              <a:t>collectively higher power (due</a:t>
            </a:r>
            <a:br>
              <a:rPr lang="en-ZA" dirty="0"/>
            </a:br>
            <a:r>
              <a:rPr lang="en-ZA" dirty="0"/>
              <a:t>to having to relay signals, albeit</a:t>
            </a:r>
            <a:br>
              <a:rPr lang="en-ZA" dirty="0"/>
            </a:br>
            <a:r>
              <a:rPr lang="en-ZA" dirty="0"/>
              <a:t>each relay using little power)</a:t>
            </a:r>
          </a:p>
        </p:txBody>
      </p:sp>
    </p:spTree>
    <p:extLst>
      <p:ext uri="{BB962C8B-B14F-4D97-AF65-F5344CB8AC3E}">
        <p14:creationId xmlns:p14="http://schemas.microsoft.com/office/powerpoint/2010/main" val="1702788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5105400" y="4471089"/>
            <a:ext cx="3657600" cy="1994798"/>
            <a:chOff x="5067300" y="4471089"/>
            <a:chExt cx="3657600" cy="1994798"/>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7300" y="4608512"/>
              <a:ext cx="3657600" cy="1857375"/>
            </a:xfrm>
            <a:prstGeom prst="rect">
              <a:avLst/>
            </a:prstGeom>
          </p:spPr>
        </p:pic>
        <p:sp>
          <p:nvSpPr>
            <p:cNvPr id="5" name="TextBox 4"/>
            <p:cNvSpPr txBox="1"/>
            <p:nvPr/>
          </p:nvSpPr>
          <p:spPr>
            <a:xfrm>
              <a:off x="6571114" y="5167867"/>
              <a:ext cx="726481" cy="261610"/>
            </a:xfrm>
            <a:prstGeom prst="rect">
              <a:avLst/>
            </a:prstGeom>
            <a:noFill/>
          </p:spPr>
          <p:txBody>
            <a:bodyPr wrap="none" rtlCol="0">
              <a:spAutoFit/>
            </a:bodyPr>
            <a:lstStyle/>
            <a:p>
              <a:r>
                <a:rPr lang="en-ZA" sz="1100" dirty="0"/>
                <a:t>BRIDGE</a:t>
              </a:r>
              <a:endParaRPr lang="en-ZA" dirty="0"/>
            </a:p>
          </p:txBody>
        </p:sp>
        <p:sp>
          <p:nvSpPr>
            <p:cNvPr id="6" name="Arc 5"/>
            <p:cNvSpPr/>
            <p:nvPr/>
          </p:nvSpPr>
          <p:spPr>
            <a:xfrm rot="8100000">
              <a:off x="6559550" y="4471089"/>
              <a:ext cx="673100" cy="730038"/>
            </a:xfrm>
            <a:prstGeom prst="arc">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pSp>
      <p:sp>
        <p:nvSpPr>
          <p:cNvPr id="2" name="Title 1"/>
          <p:cNvSpPr>
            <a:spLocks noGrp="1"/>
          </p:cNvSpPr>
          <p:nvPr>
            <p:ph type="title"/>
          </p:nvPr>
        </p:nvSpPr>
        <p:spPr/>
        <p:txBody>
          <a:bodyPr>
            <a:normAutofit fontScale="90000"/>
          </a:bodyPr>
          <a:lstStyle/>
          <a:p>
            <a:r>
              <a:rPr lang="en-ZA" dirty="0"/>
              <a:t>On-chip bus topologies</a:t>
            </a:r>
          </a:p>
        </p:txBody>
      </p:sp>
      <p:sp>
        <p:nvSpPr>
          <p:cNvPr id="3" name="Content Placeholder 2"/>
          <p:cNvSpPr>
            <a:spLocks noGrp="1"/>
          </p:cNvSpPr>
          <p:nvPr>
            <p:ph idx="1"/>
          </p:nvPr>
        </p:nvSpPr>
        <p:spPr>
          <a:xfrm>
            <a:off x="394205" y="1165407"/>
            <a:ext cx="8033215" cy="5300480"/>
          </a:xfrm>
        </p:spPr>
        <p:txBody>
          <a:bodyPr>
            <a:normAutofit fontScale="77500" lnSpcReduction="20000"/>
          </a:bodyPr>
          <a:lstStyle/>
          <a:p>
            <a:r>
              <a:rPr lang="en-ZA" dirty="0"/>
              <a:t>Hierarchical bus: </a:t>
            </a:r>
          </a:p>
          <a:p>
            <a:pPr lvl="1"/>
            <a:r>
              <a:rPr lang="en-ZA" dirty="0"/>
              <a:t>Several shared buses interconnected by bridges forming a hierarchy / tree.</a:t>
            </a:r>
          </a:p>
          <a:p>
            <a:pPr lvl="1"/>
            <a:r>
              <a:rPr lang="en-ZA" dirty="0"/>
              <a:t>Components placed at an appropriate level in the hierarchy according to the performance level they require and which nodes they speak to.</a:t>
            </a:r>
          </a:p>
          <a:p>
            <a:pPr lvl="1"/>
            <a:r>
              <a:rPr lang="en-ZA" dirty="0">
                <a:solidFill>
                  <a:schemeClr val="accent6">
                    <a:lumMod val="50000"/>
                  </a:schemeClr>
                </a:solidFill>
              </a:rPr>
              <a:t>Disadvantages:</a:t>
            </a:r>
            <a:r>
              <a:rPr lang="en-ZA" dirty="0"/>
              <a:t> Transactions across the bridge involve additional overhead; during transfer both buses inaccessible to other nodes.</a:t>
            </a:r>
          </a:p>
          <a:p>
            <a:pPr lvl="1"/>
            <a:r>
              <a:rPr lang="en-ZA" dirty="0">
                <a:solidFill>
                  <a:schemeClr val="accent6">
                    <a:lumMod val="50000"/>
                  </a:schemeClr>
                </a:solidFill>
              </a:rPr>
              <a:t>Advantages:</a:t>
            </a:r>
            <a:r>
              <a:rPr lang="en-ZA" dirty="0"/>
              <a:t> Larger throughput using this model (than simple bus) because: </a:t>
            </a:r>
          </a:p>
          <a:p>
            <a:pPr marL="1200150" lvl="2" indent="-514350">
              <a:buFont typeface="+mj-lt"/>
              <a:buAutoNum type="alphaLcPeriod"/>
            </a:pPr>
            <a:r>
              <a:rPr lang="en-ZA" dirty="0"/>
              <a:t>Decreased load per bus segment,</a:t>
            </a:r>
          </a:p>
          <a:p>
            <a:pPr marL="1200150" lvl="2" indent="-514350">
              <a:buFont typeface="+mj-lt"/>
              <a:buAutoNum type="alphaLcPeriod"/>
            </a:pPr>
            <a:r>
              <a:rPr lang="en-ZA" dirty="0"/>
              <a:t>Potential for simultaneous parallel</a:t>
            </a:r>
            <a:br>
              <a:rPr lang="en-ZA" dirty="0"/>
            </a:br>
            <a:r>
              <a:rPr lang="en-ZA" dirty="0"/>
              <a:t>transactions on different buses</a:t>
            </a:r>
          </a:p>
          <a:p>
            <a:pPr marL="1200150" lvl="2" indent="-514350">
              <a:buFont typeface="+mj-lt"/>
              <a:buAutoNum type="alphaLcPeriod"/>
            </a:pPr>
            <a:r>
              <a:rPr lang="en-ZA" dirty="0"/>
              <a:t>Multiple transfers can be</a:t>
            </a:r>
            <a:br>
              <a:rPr lang="en-ZA" dirty="0"/>
            </a:br>
            <a:r>
              <a:rPr lang="en-ZA" dirty="0"/>
              <a:t>preceded bridges in a</a:t>
            </a:r>
            <a:br>
              <a:rPr lang="en-ZA" dirty="0"/>
            </a:br>
            <a:r>
              <a:rPr lang="en-ZA" dirty="0"/>
              <a:t>pipelined manner.</a:t>
            </a:r>
          </a:p>
        </p:txBody>
      </p:sp>
    </p:spTree>
    <p:extLst>
      <p:ext uri="{BB962C8B-B14F-4D97-AF65-F5344CB8AC3E}">
        <p14:creationId xmlns:p14="http://schemas.microsoft.com/office/powerpoint/2010/main" val="3508859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Interfacing Standards</a:t>
            </a:r>
          </a:p>
        </p:txBody>
      </p:sp>
      <p:sp>
        <p:nvSpPr>
          <p:cNvPr id="3" name="Content Placeholder 2"/>
          <p:cNvSpPr>
            <a:spLocks noGrp="1"/>
          </p:cNvSpPr>
          <p:nvPr>
            <p:ph idx="1"/>
          </p:nvPr>
        </p:nvSpPr>
        <p:spPr>
          <a:xfrm>
            <a:off x="729785" y="1595620"/>
            <a:ext cx="8014970" cy="4519977"/>
          </a:xfrm>
        </p:spPr>
        <p:txBody>
          <a:bodyPr>
            <a:normAutofit/>
          </a:bodyPr>
          <a:lstStyle/>
          <a:p>
            <a:r>
              <a:rPr lang="en-ZA" dirty="0"/>
              <a:t>The Avalon bus by Altera</a:t>
            </a:r>
            <a:r>
              <a:rPr lang="en-ZA" sz="2000" dirty="0"/>
              <a:t> </a:t>
            </a:r>
            <a:r>
              <a:rPr lang="en-ZA" sz="2000" dirty="0">
                <a:solidFill>
                  <a:schemeClr val="accent6">
                    <a:lumMod val="75000"/>
                  </a:schemeClr>
                </a:solidFill>
              </a:rPr>
              <a:t>– Open Standard</a:t>
            </a:r>
            <a:endParaRPr lang="en-ZA" dirty="0"/>
          </a:p>
          <a:p>
            <a:r>
              <a:rPr lang="en-ZA" dirty="0"/>
              <a:t>Advanced Microcontroller Bus Architecture (AMBA) by ARM </a:t>
            </a:r>
            <a:r>
              <a:rPr lang="en-ZA" sz="2000" dirty="0">
                <a:solidFill>
                  <a:schemeClr val="accent6">
                    <a:lumMod val="75000"/>
                  </a:schemeClr>
                </a:solidFill>
              </a:rPr>
              <a:t>– Open Standard</a:t>
            </a:r>
            <a:endParaRPr lang="en-ZA" dirty="0"/>
          </a:p>
          <a:p>
            <a:r>
              <a:rPr lang="en-ZA" dirty="0"/>
              <a:t>On-chip Peripheral Bus (OPB) by Xilinx</a:t>
            </a:r>
          </a:p>
          <a:p>
            <a:r>
              <a:rPr lang="en-ZA" dirty="0"/>
              <a:t>Wishbone bus (originally developed by </a:t>
            </a:r>
            <a:r>
              <a:rPr lang="en-ZA" dirty="0" err="1"/>
              <a:t>Silicore</a:t>
            </a:r>
            <a:r>
              <a:rPr lang="en-ZA" dirty="0"/>
              <a:t> Corporation) </a:t>
            </a:r>
            <a:r>
              <a:rPr lang="en-ZA" sz="2000" dirty="0">
                <a:solidFill>
                  <a:schemeClr val="accent6">
                    <a:lumMod val="75000"/>
                  </a:schemeClr>
                </a:solidFill>
              </a:rPr>
              <a:t>– Open Standard</a:t>
            </a:r>
            <a:endParaRPr lang="en-ZA" dirty="0">
              <a:solidFill>
                <a:schemeClr val="accent6">
                  <a:lumMod val="75000"/>
                </a:schemeClr>
              </a:solidFill>
            </a:endParaRPr>
          </a:p>
        </p:txBody>
      </p:sp>
      <p:sp>
        <p:nvSpPr>
          <p:cNvPr id="4" name="Rectangle 3">
            <a:extLst>
              <a:ext uri="{FF2B5EF4-FFF2-40B4-BE49-F238E27FC236}">
                <a16:creationId xmlns:a16="http://schemas.microsoft.com/office/drawing/2014/main" id="{6DA0CE41-CDCD-4805-9E4F-29D75819CF52}"/>
              </a:ext>
            </a:extLst>
          </p:cNvPr>
          <p:cNvSpPr/>
          <p:nvPr/>
        </p:nvSpPr>
        <p:spPr>
          <a:xfrm>
            <a:off x="861090" y="5262380"/>
            <a:ext cx="2858475" cy="307777"/>
          </a:xfrm>
          <a:prstGeom prst="rect">
            <a:avLst/>
          </a:prstGeom>
        </p:spPr>
        <p:txBody>
          <a:bodyPr wrap="none">
            <a:spAutoFit/>
          </a:bodyPr>
          <a:lstStyle/>
          <a:p>
            <a:r>
              <a:rPr lang="en-ZA" sz="1400" dirty="0"/>
              <a:t>(see next lecture for more on this)</a:t>
            </a:r>
          </a:p>
        </p:txBody>
      </p:sp>
    </p:spTree>
    <p:extLst>
      <p:ext uri="{BB962C8B-B14F-4D97-AF65-F5344CB8AC3E}">
        <p14:creationId xmlns:p14="http://schemas.microsoft.com/office/powerpoint/2010/main" val="2957250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9866</TotalTime>
  <Words>3296</Words>
  <Application>Microsoft Office PowerPoint</Application>
  <PresentationFormat>On-screen Show (4:3)</PresentationFormat>
  <Paragraphs>339</Paragraphs>
  <Slides>30</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Arial Black</vt:lpstr>
      <vt:lpstr>Calibri</vt:lpstr>
      <vt:lpstr>Century Gothic</vt:lpstr>
      <vt:lpstr>Courier New</vt:lpstr>
      <vt:lpstr>Tahoma</vt:lpstr>
      <vt:lpstr>Wingdings</vt:lpstr>
      <vt:lpstr>Wingdings 2</vt:lpstr>
      <vt:lpstr>4084 Theme</vt:lpstr>
      <vt:lpstr>PowerPoint Presentation</vt:lpstr>
      <vt:lpstr>Lecture Overview</vt:lpstr>
      <vt:lpstr>On-chip communication topologies</vt:lpstr>
      <vt:lpstr>On-chip interconnection topologies</vt:lpstr>
      <vt:lpstr>On-chip daisy chain topologies / dataflow interconnects</vt:lpstr>
      <vt:lpstr>On-chip bus topologies</vt:lpstr>
      <vt:lpstr>On-chip bus topologies</vt:lpstr>
      <vt:lpstr>On-chip bus topologies</vt:lpstr>
      <vt:lpstr>Interfacing Standards</vt:lpstr>
      <vt:lpstr>Memories (recap)</vt:lpstr>
      <vt:lpstr>Memory types</vt:lpstr>
      <vt:lpstr>Volatile memory</vt:lpstr>
      <vt:lpstr>Volatile memory</vt:lpstr>
      <vt:lpstr>Volatile Memory</vt:lpstr>
      <vt:lpstr>Volatile memory</vt:lpstr>
      <vt:lpstr>Non-Volatile Memory types</vt:lpstr>
      <vt:lpstr>Non-Volatile memory</vt:lpstr>
      <vt:lpstr>Non-Volatile Memory</vt:lpstr>
      <vt:lpstr>NAND Flash memory model</vt:lpstr>
      <vt:lpstr>Using Memory in Verilog</vt:lpstr>
      <vt:lpstr>Using memory in Verilog</vt:lpstr>
      <vt:lpstr>Setting up a Memory module</vt:lpstr>
      <vt:lpstr>Memory Control Unit (part 1 of 2)</vt:lpstr>
      <vt:lpstr>The Memory Control Unit</vt:lpstr>
      <vt:lpstr>Memory Control Unit Interface</vt:lpstr>
      <vt:lpstr>Memory Control Unit Interface</vt:lpstr>
      <vt:lpstr>Memory Control Unit in Verilog</vt:lpstr>
      <vt:lpstr>Memory Control Unit Test Bench</vt:lpstr>
      <vt:lpstr>End of Lecture</vt:lpstr>
      <vt:lpstr>PowerPoint Presentation</vt:lpstr>
    </vt:vector>
  </TitlesOfParts>
  <Company>University of Cape Town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EEE4120F HPES</dc:title>
  <dc:subject>RC Basics and the YODA Project cont</dc:subject>
  <dc:creator>Simon Winberg</dc:creator>
  <cp:lastModifiedBy>Simon Winberg</cp:lastModifiedBy>
  <cp:revision>490</cp:revision>
  <dcterms:created xsi:type="dcterms:W3CDTF">2009-02-10T02:25:54Z</dcterms:created>
  <dcterms:modified xsi:type="dcterms:W3CDTF">2023-05-01T19:38:24Z</dcterms:modified>
  <cp:category>Lectures</cp:category>
</cp:coreProperties>
</file>