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58"/>
  </p:notesMasterIdLst>
  <p:sldIdLst>
    <p:sldId id="335" r:id="rId2"/>
    <p:sldId id="383" r:id="rId3"/>
    <p:sldId id="428" r:id="rId4"/>
    <p:sldId id="384" r:id="rId5"/>
    <p:sldId id="385" r:id="rId6"/>
    <p:sldId id="390" r:id="rId7"/>
    <p:sldId id="386" r:id="rId8"/>
    <p:sldId id="387" r:id="rId9"/>
    <p:sldId id="388" r:id="rId10"/>
    <p:sldId id="389" r:id="rId11"/>
    <p:sldId id="392" r:id="rId12"/>
    <p:sldId id="393" r:id="rId13"/>
    <p:sldId id="394" r:id="rId14"/>
    <p:sldId id="395" r:id="rId15"/>
    <p:sldId id="396" r:id="rId16"/>
    <p:sldId id="397" r:id="rId17"/>
    <p:sldId id="398" r:id="rId18"/>
    <p:sldId id="399" r:id="rId19"/>
    <p:sldId id="400" r:id="rId20"/>
    <p:sldId id="401" r:id="rId21"/>
    <p:sldId id="410" r:id="rId22"/>
    <p:sldId id="422" r:id="rId23"/>
    <p:sldId id="423" r:id="rId24"/>
    <p:sldId id="424" r:id="rId25"/>
    <p:sldId id="425" r:id="rId26"/>
    <p:sldId id="426" r:id="rId27"/>
    <p:sldId id="402" r:id="rId28"/>
    <p:sldId id="427" r:id="rId29"/>
    <p:sldId id="440" r:id="rId30"/>
    <p:sldId id="441" r:id="rId31"/>
    <p:sldId id="442" r:id="rId32"/>
    <p:sldId id="443" r:id="rId33"/>
    <p:sldId id="444" r:id="rId34"/>
    <p:sldId id="445" r:id="rId35"/>
    <p:sldId id="421" r:id="rId36"/>
    <p:sldId id="411" r:id="rId37"/>
    <p:sldId id="412" r:id="rId38"/>
    <p:sldId id="413" r:id="rId39"/>
    <p:sldId id="414" r:id="rId40"/>
    <p:sldId id="415" r:id="rId41"/>
    <p:sldId id="416" r:id="rId42"/>
    <p:sldId id="417" r:id="rId43"/>
    <p:sldId id="418" r:id="rId44"/>
    <p:sldId id="419" r:id="rId45"/>
    <p:sldId id="420" r:id="rId46"/>
    <p:sldId id="429" r:id="rId47"/>
    <p:sldId id="439" r:id="rId48"/>
    <p:sldId id="430" r:id="rId49"/>
    <p:sldId id="431" r:id="rId50"/>
    <p:sldId id="432" r:id="rId51"/>
    <p:sldId id="433" r:id="rId52"/>
    <p:sldId id="434" r:id="rId53"/>
    <p:sldId id="403" r:id="rId54"/>
    <p:sldId id="435" r:id="rId55"/>
    <p:sldId id="438" r:id="rId56"/>
    <p:sldId id="366"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D8757"/>
    <a:srgbClr val="FF6600"/>
    <a:srgbClr val="0066FF"/>
    <a:srgbClr val="1C1C1C"/>
    <a:srgbClr val="CCECFF"/>
    <a:srgbClr val="0000FF"/>
    <a:srgbClr val="1008B8"/>
    <a:srgbClr val="CCFFFF"/>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8" autoAdjust="0"/>
    <p:restoredTop sz="94703" autoAdjust="0"/>
  </p:normalViewPr>
  <p:slideViewPr>
    <p:cSldViewPr snapToGrid="0">
      <p:cViewPr varScale="1">
        <p:scale>
          <a:sx n="100" d="100"/>
          <a:sy n="100" d="100"/>
        </p:scale>
        <p:origin x="1536" y="72"/>
      </p:cViewPr>
      <p:guideLst>
        <p:guide orient="horz" pos="2160"/>
        <p:guide pos="2880"/>
      </p:guideLst>
    </p:cSldViewPr>
  </p:slideViewPr>
  <p:outlineViewPr>
    <p:cViewPr>
      <p:scale>
        <a:sx n="33" d="100"/>
        <a:sy n="33" d="100"/>
      </p:scale>
      <p:origin x="0" y="17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F3465A-0DD1-402D-B81F-4176D818DCB1}" type="datetimeFigureOut">
              <a:rPr lang="en-US"/>
              <a:pPr>
                <a:defRPr/>
              </a:pPr>
              <a:t>4/26/2023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51BA-1CC4-4099-9E12-9438D4EF993B}" type="slidenum">
              <a:rPr lang="en-US"/>
              <a:pPr>
                <a:defRPr/>
              </a:pPr>
              <a:t>‹#›</a:t>
            </a:fld>
            <a:endParaRPr lang="en-US"/>
          </a:p>
        </p:txBody>
      </p:sp>
    </p:spTree>
    <p:extLst>
      <p:ext uri="{BB962C8B-B14F-4D97-AF65-F5344CB8AC3E}">
        <p14:creationId xmlns:p14="http://schemas.microsoft.com/office/powerpoint/2010/main" val="2437310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36984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64C331-7B8F-4FF7-8611-136985E21558}" type="slidenum">
              <a:rPr lang="en-US" smtClean="0"/>
              <a:pPr/>
              <a:t>18</a:t>
            </a:fld>
            <a:endParaRPr lang="en-US"/>
          </a:p>
        </p:txBody>
      </p:sp>
    </p:spTree>
    <p:extLst>
      <p:ext uri="{BB962C8B-B14F-4D97-AF65-F5344CB8AC3E}">
        <p14:creationId xmlns:p14="http://schemas.microsoft.com/office/powerpoint/2010/main" val="289830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75020C-7D56-47FD-99B4-279D85EF1A90}" type="slidenum">
              <a:rPr lang="en-US" smtClean="0"/>
              <a:pPr/>
              <a:t>19</a:t>
            </a:fld>
            <a:endParaRPr lang="en-US"/>
          </a:p>
        </p:txBody>
      </p:sp>
    </p:spTree>
    <p:extLst>
      <p:ext uri="{BB962C8B-B14F-4D97-AF65-F5344CB8AC3E}">
        <p14:creationId xmlns:p14="http://schemas.microsoft.com/office/powerpoint/2010/main" val="39513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06514A-F9C0-4BD6-8E9E-93340FAFEE88}" type="slidenum">
              <a:rPr lang="en-US" smtClean="0"/>
              <a:pPr/>
              <a:t>20</a:t>
            </a:fld>
            <a:endParaRPr lang="en-US"/>
          </a:p>
        </p:txBody>
      </p:sp>
    </p:spTree>
    <p:extLst>
      <p:ext uri="{BB962C8B-B14F-4D97-AF65-F5344CB8AC3E}">
        <p14:creationId xmlns:p14="http://schemas.microsoft.com/office/powerpoint/2010/main" val="123662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DMA moved to later lecture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D48461-DB92-462B-92AF-B01635B28FD6}" type="slidenum">
              <a:rPr lang="en-US" smtClean="0"/>
              <a:pPr/>
              <a:t>21</a:t>
            </a:fld>
            <a:endParaRPr lang="en-US"/>
          </a:p>
        </p:txBody>
      </p:sp>
    </p:spTree>
    <p:extLst>
      <p:ext uri="{BB962C8B-B14F-4D97-AF65-F5344CB8AC3E}">
        <p14:creationId xmlns:p14="http://schemas.microsoft.com/office/powerpoint/2010/main" val="1319585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92DEEA-659A-4EB4-9EB1-DDBC379BD108}" type="slidenum">
              <a:rPr lang="en-US" smtClean="0"/>
              <a:pPr/>
              <a:t>27</a:t>
            </a:fld>
            <a:endParaRPr lang="en-US"/>
          </a:p>
        </p:txBody>
      </p:sp>
    </p:spTree>
    <p:extLst>
      <p:ext uri="{BB962C8B-B14F-4D97-AF65-F5344CB8AC3E}">
        <p14:creationId xmlns:p14="http://schemas.microsoft.com/office/powerpoint/2010/main" val="302290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DMA moved to later lecture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D48461-DB92-462B-92AF-B01635B28FD6}" type="slidenum">
              <a:rPr lang="en-US" smtClean="0"/>
              <a:pPr/>
              <a:t>35</a:t>
            </a:fld>
            <a:endParaRPr lang="en-US"/>
          </a:p>
        </p:txBody>
      </p:sp>
    </p:spTree>
    <p:extLst>
      <p:ext uri="{BB962C8B-B14F-4D97-AF65-F5344CB8AC3E}">
        <p14:creationId xmlns:p14="http://schemas.microsoft.com/office/powerpoint/2010/main" val="92721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D3C4E6-9674-4AA0-BBA0-2562B0CF22FA}" type="slidenum">
              <a:rPr lang="en-US" smtClean="0"/>
              <a:pPr/>
              <a:t>36</a:t>
            </a:fld>
            <a:endParaRPr lang="en-US"/>
          </a:p>
        </p:txBody>
      </p:sp>
    </p:spTree>
    <p:extLst>
      <p:ext uri="{BB962C8B-B14F-4D97-AF65-F5344CB8AC3E}">
        <p14:creationId xmlns:p14="http://schemas.microsoft.com/office/powerpoint/2010/main" val="2841511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E3CF07-478B-4FEB-B0D0-A2DFA6E29608}" type="slidenum">
              <a:rPr lang="en-US" smtClean="0"/>
              <a:pPr/>
              <a:t>37</a:t>
            </a:fld>
            <a:endParaRPr lang="en-US"/>
          </a:p>
        </p:txBody>
      </p:sp>
    </p:spTree>
    <p:extLst>
      <p:ext uri="{BB962C8B-B14F-4D97-AF65-F5344CB8AC3E}">
        <p14:creationId xmlns:p14="http://schemas.microsoft.com/office/powerpoint/2010/main" val="1148070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9CC2C1-9553-441E-81A8-D6E9DD80C094}" type="slidenum">
              <a:rPr lang="en-US" smtClean="0"/>
              <a:pPr/>
              <a:t>38</a:t>
            </a:fld>
            <a:endParaRPr lang="en-US"/>
          </a:p>
        </p:txBody>
      </p:sp>
    </p:spTree>
    <p:extLst>
      <p:ext uri="{BB962C8B-B14F-4D97-AF65-F5344CB8AC3E}">
        <p14:creationId xmlns:p14="http://schemas.microsoft.com/office/powerpoint/2010/main" val="3102391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C829EF-EE96-40FA-BC72-42B33459154A}" type="slidenum">
              <a:rPr lang="en-US" smtClean="0"/>
              <a:pPr/>
              <a:t>39</a:t>
            </a:fld>
            <a:endParaRPr lang="en-US"/>
          </a:p>
        </p:txBody>
      </p:sp>
    </p:spTree>
    <p:extLst>
      <p:ext uri="{BB962C8B-B14F-4D97-AF65-F5344CB8AC3E}">
        <p14:creationId xmlns:p14="http://schemas.microsoft.com/office/powerpoint/2010/main" val="378782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E34E-0793-41F5-ACC9-2D4F114B77F5}" type="slidenum">
              <a:rPr lang="en-US" smtClean="0"/>
              <a:pPr/>
              <a:t>2</a:t>
            </a:fld>
            <a:endParaRPr lang="en-US"/>
          </a:p>
        </p:txBody>
      </p:sp>
    </p:spTree>
    <p:extLst>
      <p:ext uri="{BB962C8B-B14F-4D97-AF65-F5344CB8AC3E}">
        <p14:creationId xmlns:p14="http://schemas.microsoft.com/office/powerpoint/2010/main" val="104067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A73C2B-9DB3-43A1-B455-FB594F09DB98}" type="slidenum">
              <a:rPr lang="en-US" smtClean="0"/>
              <a:pPr/>
              <a:t>40</a:t>
            </a:fld>
            <a:endParaRPr lang="en-US"/>
          </a:p>
        </p:txBody>
      </p:sp>
    </p:spTree>
    <p:extLst>
      <p:ext uri="{BB962C8B-B14F-4D97-AF65-F5344CB8AC3E}">
        <p14:creationId xmlns:p14="http://schemas.microsoft.com/office/powerpoint/2010/main" val="2538298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A63A6C-2352-4DA0-9CA6-7ADC6A9E908A}" type="slidenum">
              <a:rPr lang="en-US" smtClean="0"/>
              <a:pPr/>
              <a:t>41</a:t>
            </a:fld>
            <a:endParaRPr lang="en-US"/>
          </a:p>
        </p:txBody>
      </p:sp>
    </p:spTree>
    <p:extLst>
      <p:ext uri="{BB962C8B-B14F-4D97-AF65-F5344CB8AC3E}">
        <p14:creationId xmlns:p14="http://schemas.microsoft.com/office/powerpoint/2010/main" val="419052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B29041-6671-4AFA-ADCB-ADE272B23076}" type="slidenum">
              <a:rPr lang="en-US" smtClean="0"/>
              <a:pPr/>
              <a:t>42</a:t>
            </a:fld>
            <a:endParaRPr lang="en-US"/>
          </a:p>
        </p:txBody>
      </p:sp>
    </p:spTree>
    <p:extLst>
      <p:ext uri="{BB962C8B-B14F-4D97-AF65-F5344CB8AC3E}">
        <p14:creationId xmlns:p14="http://schemas.microsoft.com/office/powerpoint/2010/main" val="35748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83976A-E17A-412C-AF85-481C2F614D52}" type="slidenum">
              <a:rPr lang="en-US" smtClean="0"/>
              <a:pPr/>
              <a:t>43</a:t>
            </a:fld>
            <a:endParaRPr lang="en-US"/>
          </a:p>
        </p:txBody>
      </p:sp>
    </p:spTree>
    <p:extLst>
      <p:ext uri="{BB962C8B-B14F-4D97-AF65-F5344CB8AC3E}">
        <p14:creationId xmlns:p14="http://schemas.microsoft.com/office/powerpoint/2010/main" val="926294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870352-AD84-4550-A9DA-46AD4BDA0882}" type="slidenum">
              <a:rPr lang="en-US" smtClean="0"/>
              <a:pPr/>
              <a:t>44</a:t>
            </a:fld>
            <a:endParaRPr lang="en-US"/>
          </a:p>
        </p:txBody>
      </p:sp>
    </p:spTree>
    <p:extLst>
      <p:ext uri="{BB962C8B-B14F-4D97-AF65-F5344CB8AC3E}">
        <p14:creationId xmlns:p14="http://schemas.microsoft.com/office/powerpoint/2010/main" val="3801701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812D3F-95A7-4499-B705-ECAAD4DE9728}" type="slidenum">
              <a:rPr lang="en-US" smtClean="0"/>
              <a:pPr/>
              <a:t>45</a:t>
            </a:fld>
            <a:endParaRPr lang="en-US"/>
          </a:p>
        </p:txBody>
      </p:sp>
    </p:spTree>
    <p:extLst>
      <p:ext uri="{BB962C8B-B14F-4D97-AF65-F5344CB8AC3E}">
        <p14:creationId xmlns:p14="http://schemas.microsoft.com/office/powerpoint/2010/main" val="2258968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AB8AF-7C7B-4F0C-9D8D-158772040736}" type="slidenum">
              <a:rPr lang="en-US" smtClean="0"/>
              <a:pPr/>
              <a:t>49</a:t>
            </a:fld>
            <a:endParaRPr lang="en-US"/>
          </a:p>
        </p:txBody>
      </p:sp>
    </p:spTree>
    <p:extLst>
      <p:ext uri="{BB962C8B-B14F-4D97-AF65-F5344CB8AC3E}">
        <p14:creationId xmlns:p14="http://schemas.microsoft.com/office/powerpoint/2010/main" val="1140862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996F5B-FF85-48FA-B143-66CA7AE20430}" type="slidenum">
              <a:rPr lang="en-US" smtClean="0"/>
              <a:pPr/>
              <a:t>50</a:t>
            </a:fld>
            <a:endParaRPr lang="en-US"/>
          </a:p>
        </p:txBody>
      </p:sp>
    </p:spTree>
    <p:extLst>
      <p:ext uri="{BB962C8B-B14F-4D97-AF65-F5344CB8AC3E}">
        <p14:creationId xmlns:p14="http://schemas.microsoft.com/office/powerpoint/2010/main" val="18184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880387-FF0F-4089-9DBA-2FC0D6292AAF}" type="slidenum">
              <a:rPr lang="en-US" smtClean="0"/>
              <a:pPr/>
              <a:t>51</a:t>
            </a:fld>
            <a:endParaRPr lang="en-US"/>
          </a:p>
        </p:txBody>
      </p:sp>
    </p:spTree>
    <p:extLst>
      <p:ext uri="{BB962C8B-B14F-4D97-AF65-F5344CB8AC3E}">
        <p14:creationId xmlns:p14="http://schemas.microsoft.com/office/powerpoint/2010/main" val="1521958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E641DB-EB4A-483A-A182-6C29414C7AA3}" type="slidenum">
              <a:rPr lang="en-US" smtClean="0"/>
              <a:pPr/>
              <a:t>52</a:t>
            </a:fld>
            <a:endParaRPr lang="en-US"/>
          </a:p>
        </p:txBody>
      </p:sp>
    </p:spTree>
    <p:extLst>
      <p:ext uri="{BB962C8B-B14F-4D97-AF65-F5344CB8AC3E}">
        <p14:creationId xmlns:p14="http://schemas.microsoft.com/office/powerpoint/2010/main" val="189434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DEE7F9-4B86-453C-BA30-01754F36A179}" type="slidenum">
              <a:rPr lang="en-US" smtClean="0"/>
              <a:pPr/>
              <a:t>11</a:t>
            </a:fld>
            <a:endParaRPr lang="en-US"/>
          </a:p>
        </p:txBody>
      </p:sp>
    </p:spTree>
    <p:extLst>
      <p:ext uri="{BB962C8B-B14F-4D97-AF65-F5344CB8AC3E}">
        <p14:creationId xmlns:p14="http://schemas.microsoft.com/office/powerpoint/2010/main" val="201044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AB8AF-7C7B-4F0C-9D8D-158772040736}" type="slidenum">
              <a:rPr lang="en-US" smtClean="0"/>
              <a:pPr/>
              <a:t>53</a:t>
            </a:fld>
            <a:endParaRPr lang="en-US"/>
          </a:p>
        </p:txBody>
      </p:sp>
    </p:spTree>
    <p:extLst>
      <p:ext uri="{BB962C8B-B14F-4D97-AF65-F5344CB8AC3E}">
        <p14:creationId xmlns:p14="http://schemas.microsoft.com/office/powerpoint/2010/main" val="4099380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2B274D-FB9E-4487-B904-8D61465C93B5}" type="slidenum">
              <a:rPr lang="en-US" smtClean="0"/>
              <a:pPr/>
              <a:t>54</a:t>
            </a:fld>
            <a:endParaRPr lang="en-US"/>
          </a:p>
        </p:txBody>
      </p:sp>
    </p:spTree>
    <p:extLst>
      <p:ext uri="{BB962C8B-B14F-4D97-AF65-F5344CB8AC3E}">
        <p14:creationId xmlns:p14="http://schemas.microsoft.com/office/powerpoint/2010/main" val="953664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B00F7C-0B82-4D42-9544-D290A08F0579}" type="slidenum">
              <a:rPr lang="en-US" smtClean="0"/>
              <a:pPr/>
              <a:t>55</a:t>
            </a:fld>
            <a:endParaRPr lang="en-US"/>
          </a:p>
        </p:txBody>
      </p:sp>
    </p:spTree>
    <p:extLst>
      <p:ext uri="{BB962C8B-B14F-4D97-AF65-F5344CB8AC3E}">
        <p14:creationId xmlns:p14="http://schemas.microsoft.com/office/powerpoint/2010/main" val="149161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EA8A45-997B-449F-A9CC-872684D2B1E8}" type="slidenum">
              <a:rPr lang="en-US" smtClean="0"/>
              <a:pPr/>
              <a:t>12</a:t>
            </a:fld>
            <a:endParaRPr lang="en-US"/>
          </a:p>
        </p:txBody>
      </p:sp>
    </p:spTree>
    <p:extLst>
      <p:ext uri="{BB962C8B-B14F-4D97-AF65-F5344CB8AC3E}">
        <p14:creationId xmlns:p14="http://schemas.microsoft.com/office/powerpoint/2010/main" val="278937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5944AD-9599-4434-80C7-0DAA842B4812}" type="slidenum">
              <a:rPr lang="en-US" smtClean="0"/>
              <a:pPr/>
              <a:t>13</a:t>
            </a:fld>
            <a:endParaRPr lang="en-US"/>
          </a:p>
        </p:txBody>
      </p:sp>
    </p:spTree>
    <p:extLst>
      <p:ext uri="{BB962C8B-B14F-4D97-AF65-F5344CB8AC3E}">
        <p14:creationId xmlns:p14="http://schemas.microsoft.com/office/powerpoint/2010/main" val="242907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62E3DC-95A0-4EC0-ACB1-CBE6F9615363}" type="slidenum">
              <a:rPr lang="en-US" smtClean="0"/>
              <a:pPr/>
              <a:t>14</a:t>
            </a:fld>
            <a:endParaRPr lang="en-US"/>
          </a:p>
        </p:txBody>
      </p:sp>
    </p:spTree>
    <p:extLst>
      <p:ext uri="{BB962C8B-B14F-4D97-AF65-F5344CB8AC3E}">
        <p14:creationId xmlns:p14="http://schemas.microsoft.com/office/powerpoint/2010/main" val="142014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496DEA-42CC-4BED-BF2A-8708E70F5784}" type="slidenum">
              <a:rPr lang="en-US" smtClean="0"/>
              <a:pPr/>
              <a:t>15</a:t>
            </a:fld>
            <a:endParaRPr lang="en-US"/>
          </a:p>
        </p:txBody>
      </p:sp>
    </p:spTree>
    <p:extLst>
      <p:ext uri="{BB962C8B-B14F-4D97-AF65-F5344CB8AC3E}">
        <p14:creationId xmlns:p14="http://schemas.microsoft.com/office/powerpoint/2010/main" val="26195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8E1E5B-1C6F-4E84-9626-7E57E2EB1C4D}" type="slidenum">
              <a:rPr lang="en-US" smtClean="0"/>
              <a:pPr/>
              <a:t>16</a:t>
            </a:fld>
            <a:endParaRPr lang="en-US"/>
          </a:p>
        </p:txBody>
      </p:sp>
    </p:spTree>
    <p:extLst>
      <p:ext uri="{BB962C8B-B14F-4D97-AF65-F5344CB8AC3E}">
        <p14:creationId xmlns:p14="http://schemas.microsoft.com/office/powerpoint/2010/main" val="53278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802015-BA53-4EDD-9077-A58BA2FF54E2}" type="slidenum">
              <a:rPr lang="en-US" smtClean="0"/>
              <a:pPr/>
              <a:t>17</a:t>
            </a:fld>
            <a:endParaRPr lang="en-US"/>
          </a:p>
        </p:txBody>
      </p:sp>
    </p:spTree>
    <p:extLst>
      <p:ext uri="{BB962C8B-B14F-4D97-AF65-F5344CB8AC3E}">
        <p14:creationId xmlns:p14="http://schemas.microsoft.com/office/powerpoint/2010/main" val="308967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2F0D8A37-C3A8-49EE-8EAA-4A6F0130AB16}"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105C730-1DB4-471D-B19D-B94542C3D89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6A608F-5873-4E37-9C1F-3E753349BA0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0D2CE3-A1CB-45EE-BBFD-C19D2EBB4F9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ECE1F6A-29EA-4FAB-A19C-8B1CDE10AD7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4254D2E-986A-4C1A-A47C-E2A14B82BA0E}"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0D9E4611-D595-4CFF-929E-41B69296D0A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4EBABD55-8A6B-4D6D-A6AC-501F5BFC5A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CA857910-A8A5-4259-8927-FB742B01615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CCA689A-F721-4693-AD5A-7026F57F964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8E6C528-BBE6-4108-A022-D17289AB5C0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eference.digilentinc.com/learn/courses/unit-3/star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daplayground.com/x/68ZH"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edaplayground.com/x/68ZH"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www.edaplayground.com/x/P4Sw" TargetMode="External"/><Relationship Id="rId5" Type="http://schemas.openxmlformats.org/officeDocument/2006/relationships/image" Target="../media/image19.wmf"/><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wmf"/></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daplayground.com/x/ars" TargetMode="External"/><Relationship Id="rId2" Type="http://schemas.openxmlformats.org/officeDocument/2006/relationships/hyperlink" Target="https://www.edaplayground.com/x/25Y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ommacorp.com/Virtual_Computer.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maxpixel.net/Process-Configuration-Gears-Machine-Cogs-Icon-5758859"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6" Type="http://schemas.openxmlformats.org/officeDocument/2006/relationships/hyperlink" Target="http://www.asic-world.com/examples/verilog" TargetMode="External"/><Relationship Id="rId5" Type="http://schemas.openxmlformats.org/officeDocument/2006/relationships/image" Target="../media/image5.png"/><Relationship Id="rId4" Type="http://schemas.openxmlformats.org/officeDocument/2006/relationships/hyperlink" Target="https://www.maxpixel.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daplayground.com/x/28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958" y="5182344"/>
            <a:ext cx="2766128" cy="1472541"/>
          </a:xfrm>
          <a:prstGeom prst="rect">
            <a:avLst/>
          </a:prstGeom>
        </p:spPr>
      </p:pic>
      <p:sp>
        <p:nvSpPr>
          <p:cNvPr id="3074" name="Rectangle 8"/>
          <p:cNvSpPr>
            <a:spLocks noChangeArrowheads="1"/>
          </p:cNvSpPr>
          <p:nvPr/>
        </p:nvSpPr>
        <p:spPr bwMode="auto">
          <a:xfrm>
            <a:off x="1558925" y="1762578"/>
            <a:ext cx="6775450" cy="1814513"/>
          </a:xfrm>
          <a:prstGeom prst="rect">
            <a:avLst/>
          </a:prstGeom>
          <a:blipFill dpi="0" rotWithShape="1">
            <a:blip r:embed="rId4"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413311" y="3602491"/>
            <a:ext cx="8359775" cy="1752600"/>
          </a:xfrm>
        </p:spPr>
        <p:txBody>
          <a:bodyPr>
            <a:normAutofit fontScale="92500" lnSpcReduction="20000"/>
          </a:bodyPr>
          <a:lstStyle/>
          <a:p>
            <a:pPr algn="ctr" eaLnBrk="1" hangingPunct="1">
              <a:buFont typeface="Wingdings" pitchFamily="2" charset="2"/>
              <a:buNone/>
              <a:defRPr/>
            </a:pPr>
            <a:r>
              <a:rPr lang="en-ZA" sz="3600" dirty="0">
                <a:solidFill>
                  <a:srgbClr val="FF6600"/>
                </a:solidFill>
              </a:rPr>
              <a:t>Lecture 20</a:t>
            </a:r>
          </a:p>
          <a:p>
            <a:pPr algn="ctr">
              <a:buNone/>
              <a:defRPr/>
            </a:pPr>
            <a:r>
              <a:rPr lang="en-ZA" dirty="0">
                <a:solidFill>
                  <a:srgbClr val="FF6600"/>
                </a:solidFill>
              </a:rPr>
              <a:t>More Verilog. </a:t>
            </a:r>
            <a:r>
              <a:rPr lang="en-US" dirty="0">
                <a:solidFill>
                  <a:srgbClr val="FF6600"/>
                </a:solidFill>
              </a:rPr>
              <a:t>Configuration Architectures.</a:t>
            </a:r>
            <a:r>
              <a:rPr lang="en-ZA" dirty="0">
                <a:solidFill>
                  <a:srgbClr val="FF6600"/>
                </a:solidFill>
              </a:rPr>
              <a:t> RC Building Blocks (IP Cores), basic handshaking, latches and other interface ingredients </a:t>
            </a:r>
            <a:endParaRPr lang="en-US" dirty="0">
              <a:solidFill>
                <a:srgbClr val="FF6600"/>
              </a:solidFill>
            </a:endParaRPr>
          </a:p>
        </p:txBody>
      </p:sp>
      <p:sp>
        <p:nvSpPr>
          <p:cNvPr id="3076" name="Rectangle 9"/>
          <p:cNvSpPr>
            <a:spLocks noChangeArrowheads="1"/>
          </p:cNvSpPr>
          <p:nvPr/>
        </p:nvSpPr>
        <p:spPr bwMode="auto">
          <a:xfrm>
            <a:off x="1755684" y="5672130"/>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817067" y="1997341"/>
            <a:ext cx="6241516"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579019" y="429876"/>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9" descr="C:\Users\swinberg\Documents\ACTIVE\EEE4084F\Common\Images\uctlogo_sm.gif"/>
          <p:cNvPicPr>
            <a:picLocks noChangeAspect="1" noChangeArrowheads="1"/>
          </p:cNvPicPr>
          <p:nvPr/>
        </p:nvPicPr>
        <p:blipFill>
          <a:blip r:embed="rId5" cstate="print"/>
          <a:srcRect/>
          <a:stretch>
            <a:fillRect/>
          </a:stretch>
        </p:blipFill>
        <p:spPr bwMode="auto">
          <a:xfrm>
            <a:off x="7390022" y="209527"/>
            <a:ext cx="1465263" cy="1495165"/>
          </a:xfrm>
          <a:prstGeom prst="rect">
            <a:avLst/>
          </a:prstGeom>
          <a:noFill/>
        </p:spPr>
      </p:pic>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14" name="Picture 9">
            <a:extLst>
              <a:ext uri="{FF2B5EF4-FFF2-40B4-BE49-F238E27FC236}">
                <a16:creationId xmlns:a16="http://schemas.microsoft.com/office/drawing/2014/main" id="{1A1153D4-9F60-4463-9CFF-2838E726894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auto">
          <a:xfrm>
            <a:off x="472574" y="298244"/>
            <a:ext cx="1436688" cy="1416734"/>
          </a:xfrm>
          <a:prstGeom prst="rect">
            <a:avLst/>
          </a:prstGeom>
          <a:noFill/>
          <a:ln w="9525">
            <a:noFill/>
            <a:miter lim="800000"/>
            <a:headEnd/>
            <a:tailEnd/>
          </a:ln>
        </p:spPr>
      </p:pic>
      <p:sp>
        <p:nvSpPr>
          <p:cNvPr id="4" name="TextBox 3">
            <a:extLst>
              <a:ext uri="{FF2B5EF4-FFF2-40B4-BE49-F238E27FC236}">
                <a16:creationId xmlns:a16="http://schemas.microsoft.com/office/drawing/2014/main" id="{14CEABFF-52F5-7684-71CA-7542BED55476}"/>
              </a:ext>
            </a:extLst>
          </p:cNvPr>
          <p:cNvSpPr txBox="1"/>
          <p:nvPr/>
        </p:nvSpPr>
        <p:spPr>
          <a:xfrm>
            <a:off x="495462" y="5567277"/>
            <a:ext cx="1596464" cy="523220"/>
          </a:xfrm>
          <a:prstGeom prst="rect">
            <a:avLst/>
          </a:prstGeom>
          <a:solidFill>
            <a:srgbClr val="FFFF99"/>
          </a:solidFill>
        </p:spPr>
        <p:txBody>
          <a:bodyPr wrap="square">
            <a:spAutoFit/>
          </a:bodyPr>
          <a:lstStyle/>
          <a:p>
            <a:r>
              <a:rPr lang="en-ZA" sz="1400" dirty="0"/>
              <a:t>(slide 46 onwards not in syllabus)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478999"/>
            <a:ext cx="7698306" cy="692210"/>
          </a:xfrm>
        </p:spPr>
        <p:txBody>
          <a:bodyPr>
            <a:normAutofit fontScale="90000"/>
          </a:bodyPr>
          <a:lstStyle/>
          <a:p>
            <a:r>
              <a:rPr lang="en-ZA" dirty="0">
                <a:ln>
                  <a:solidFill>
                    <a:schemeClr val="tx1"/>
                  </a:solidFill>
                </a:ln>
                <a:solidFill>
                  <a:srgbClr val="1D8757"/>
                </a:solidFill>
              </a:rPr>
              <a:t>Example: simulating a clock</a:t>
            </a:r>
          </a:p>
        </p:txBody>
      </p:sp>
      <p:sp>
        <p:nvSpPr>
          <p:cNvPr id="5" name="Rectangle 4"/>
          <p:cNvSpPr/>
          <p:nvPr/>
        </p:nvSpPr>
        <p:spPr>
          <a:xfrm>
            <a:off x="462415" y="1988741"/>
            <a:ext cx="8325986" cy="3785652"/>
          </a:xfrm>
          <a:prstGeom prst="rect">
            <a:avLst/>
          </a:prstGeom>
        </p:spPr>
        <p:txBody>
          <a:bodyPr wrap="square">
            <a:spAutoFit/>
          </a:bodyPr>
          <a:lstStyle/>
          <a:p>
            <a:r>
              <a:rPr lang="en-ZA" sz="1600" dirty="0">
                <a:latin typeface="Courier New" panose="02070309020205020404" pitchFamily="49" charset="0"/>
                <a:cs typeface="Courier New" panose="02070309020205020404" pitchFamily="49" charset="0"/>
              </a:rPr>
              <a:t>// generate a simulated clock that is connected to a 4-bit counter</a:t>
            </a:r>
          </a:p>
          <a:p>
            <a:r>
              <a:rPr lang="en-ZA" sz="1600" dirty="0">
                <a:latin typeface="Courier New" panose="02070309020205020404" pitchFamily="49" charset="0"/>
                <a:cs typeface="Courier New" panose="02070309020205020404" pitchFamily="49" charset="0"/>
              </a:rPr>
              <a:t>module </a:t>
            </a:r>
            <a:r>
              <a:rPr lang="en-ZA" sz="1600" dirty="0" err="1">
                <a:latin typeface="Courier New" panose="02070309020205020404" pitchFamily="49" charset="0"/>
                <a:cs typeface="Courier New" panose="02070309020205020404" pitchFamily="49" charset="0"/>
              </a:rPr>
              <a:t>sim_clockgen</a:t>
            </a:r>
            <a:r>
              <a:rPr lang="en-ZA" sz="1600" dirty="0">
                <a:latin typeface="Courier New" panose="02070309020205020404" pitchFamily="49" charset="0"/>
                <a:cs typeface="Courier New" panose="02070309020205020404" pitchFamily="49" charset="0"/>
              </a:rPr>
              <a:t> (output clock);</a:t>
            </a:r>
          </a:p>
          <a:p>
            <a:r>
              <a:rPr lang="en-ZA" sz="1600" dirty="0">
                <a:latin typeface="Courier New" panose="02070309020205020404" pitchFamily="49" charset="0"/>
                <a:cs typeface="Courier New" panose="02070309020205020404" pitchFamily="49" charset="0"/>
              </a:rPr>
              <a:t>… // …</a:t>
            </a:r>
          </a:p>
          <a:p>
            <a:r>
              <a:rPr lang="en-ZA" sz="1600" dirty="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 here is an unconditional always that continuously runs</a:t>
            </a:r>
          </a:p>
          <a:p>
            <a:r>
              <a:rPr lang="en-ZA" sz="1600" dirty="0">
                <a:latin typeface="Courier New" panose="02070309020205020404" pitchFamily="49" charset="0"/>
                <a:cs typeface="Courier New" panose="02070309020205020404" pitchFamily="49" charset="0"/>
              </a:rPr>
              <a:t> always</a:t>
            </a:r>
          </a:p>
          <a:p>
            <a:r>
              <a:rPr lang="en-ZA" sz="1600" dirty="0">
                <a:latin typeface="Courier New" panose="02070309020205020404" pitchFamily="49" charset="0"/>
                <a:cs typeface="Courier New" panose="02070309020205020404" pitchFamily="49" charset="0"/>
              </a:rPr>
              <a:t>  begin</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half_cycle</a:t>
            </a:r>
            <a:r>
              <a:rPr lang="en-ZA" sz="1600" dirty="0">
                <a:latin typeface="Courier New" panose="02070309020205020404" pitchFamily="49" charset="0"/>
                <a:cs typeface="Courier New" panose="02070309020205020404" pitchFamily="49" charset="0"/>
              </a:rPr>
              <a:t> clock = ~clock;</a:t>
            </a:r>
          </a:p>
          <a:p>
            <a:r>
              <a:rPr lang="en-ZA" sz="1600" dirty="0">
                <a:latin typeface="Courier New" panose="02070309020205020404" pitchFamily="49" charset="0"/>
                <a:cs typeface="Courier New" panose="02070309020205020404" pitchFamily="49" charset="0"/>
              </a:rPr>
              <a:t>  end</a:t>
            </a:r>
          </a:p>
          <a:p>
            <a:r>
              <a:rPr lang="en-ZA" sz="1600" dirty="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 instantiate the 4-bit counter</a:t>
            </a:r>
          </a:p>
          <a:p>
            <a:r>
              <a:rPr lang="en-ZA" sz="1600" dirty="0">
                <a:latin typeface="Courier New" panose="02070309020205020404" pitchFamily="49" charset="0"/>
                <a:cs typeface="Courier New" panose="02070309020205020404" pitchFamily="49" charset="0"/>
              </a:rPr>
              <a:t> counter4 </a:t>
            </a:r>
            <a:r>
              <a:rPr lang="en-ZA" sz="1600" dirty="0" err="1">
                <a:latin typeface="Courier New" panose="02070309020205020404" pitchFamily="49" charset="0"/>
                <a:cs typeface="Courier New" panose="02070309020205020404" pitchFamily="49" charset="0"/>
              </a:rPr>
              <a:t>mycounter</a:t>
            </a:r>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clock,reset,count</a:t>
            </a:r>
            <a:r>
              <a:rPr lang="en-ZA" sz="1600" dirty="0">
                <a:latin typeface="Courier New" panose="02070309020205020404" pitchFamily="49" charset="0"/>
                <a:cs typeface="Courier New" panose="02070309020205020404" pitchFamily="49" charset="0"/>
              </a:rPr>
              <a:t>);</a:t>
            </a:r>
          </a:p>
          <a:p>
            <a:r>
              <a:rPr lang="en-ZA" sz="1600" dirty="0">
                <a:latin typeface="Courier New" panose="02070309020205020404" pitchFamily="49" charset="0"/>
                <a:cs typeface="Courier New" panose="02070309020205020404" pitchFamily="49" charset="0"/>
              </a:rPr>
              <a:t>  </a:t>
            </a:r>
          </a:p>
          <a:p>
            <a:r>
              <a:rPr lang="en-ZA" sz="1600" dirty="0">
                <a:latin typeface="Courier New" panose="02070309020205020404" pitchFamily="49" charset="0"/>
                <a:cs typeface="Courier New" panose="02070309020205020404" pitchFamily="49" charset="0"/>
              </a:rPr>
              <a:t> initial // tell the simulator when to end</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max_time</a:t>
            </a:r>
            <a:r>
              <a:rPr lang="en-ZA" sz="1600" dirty="0">
                <a:latin typeface="Courier New" panose="02070309020205020404" pitchFamily="49" charset="0"/>
                <a:cs typeface="Courier New" panose="02070309020205020404" pitchFamily="49" charset="0"/>
              </a:rPr>
              <a:t> $finish;</a:t>
            </a:r>
          </a:p>
          <a:p>
            <a:r>
              <a:rPr lang="en-ZA" sz="1600" dirty="0" err="1">
                <a:latin typeface="Courier New" panose="02070309020205020404" pitchFamily="49" charset="0"/>
                <a:cs typeface="Courier New" panose="02070309020205020404" pitchFamily="49" charset="0"/>
              </a:rPr>
              <a:t>endmodule</a:t>
            </a:r>
            <a:endParaRPr lang="en-ZA" sz="1600" dirty="0">
              <a:latin typeface="Courier New" panose="02070309020205020404" pitchFamily="49" charset="0"/>
              <a:cs typeface="Courier New" panose="02070309020205020404" pitchFamily="49" charset="0"/>
            </a:endParaRPr>
          </a:p>
          <a:p>
            <a:endParaRPr lang="en-ZA" sz="1600" dirty="0">
              <a:latin typeface="Courier New" panose="02070309020205020404" pitchFamily="49" charset="0"/>
              <a:cs typeface="Courier New" panose="02070309020205020404" pitchFamily="49" charset="0"/>
            </a:endParaRPr>
          </a:p>
        </p:txBody>
      </p:sp>
      <p:sp>
        <p:nvSpPr>
          <p:cNvPr id="6" name="Rectangle 5"/>
          <p:cNvSpPr/>
          <p:nvPr/>
        </p:nvSpPr>
        <p:spPr>
          <a:xfrm>
            <a:off x="729115" y="1379920"/>
            <a:ext cx="8059286" cy="400110"/>
          </a:xfrm>
          <a:prstGeom prst="rect">
            <a:avLst/>
          </a:prstGeom>
        </p:spPr>
        <p:txBody>
          <a:bodyPr wrap="square">
            <a:spAutoFit/>
          </a:bodyPr>
          <a:lstStyle/>
          <a:p>
            <a:r>
              <a:rPr lang="en-ZA" sz="2000" dirty="0">
                <a:solidFill>
                  <a:srgbClr val="FF0000"/>
                </a:solidFill>
              </a:rPr>
              <a:t>In this simulation we use an unconditional always to generate a clock</a:t>
            </a:r>
          </a:p>
        </p:txBody>
      </p:sp>
    </p:spTree>
    <p:extLst>
      <p:ext uri="{BB962C8B-B14F-4D97-AF65-F5344CB8AC3E}">
        <p14:creationId xmlns:p14="http://schemas.microsoft.com/office/powerpoint/2010/main" val="158482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9882" y="1976904"/>
            <a:ext cx="5008693" cy="1362075"/>
          </a:xfrm>
        </p:spPr>
        <p:txBody>
          <a:bodyPr/>
          <a:lstStyle/>
          <a:p>
            <a:pPr>
              <a:defRPr/>
            </a:pPr>
            <a:r>
              <a:rPr lang="en-US" dirty="0"/>
              <a:t>Configuration  Architectures</a:t>
            </a:r>
          </a:p>
        </p:txBody>
      </p:sp>
      <p:sp>
        <p:nvSpPr>
          <p:cNvPr id="5" name="Text Placeholder 4"/>
          <p:cNvSpPr>
            <a:spLocks noGrp="1"/>
          </p:cNvSpPr>
          <p:nvPr>
            <p:ph type="body" idx="1"/>
          </p:nvPr>
        </p:nvSpPr>
        <p:spPr>
          <a:xfrm>
            <a:off x="2639883" y="3343275"/>
            <a:ext cx="5532568" cy="1520413"/>
          </a:xfrm>
        </p:spPr>
        <p:txBody>
          <a:bodyPr/>
          <a:lstStyle/>
          <a:p>
            <a:pPr>
              <a:defRPr/>
            </a:pPr>
            <a:r>
              <a:rPr lang="en-US" dirty="0"/>
              <a:t>RC Architecture</a:t>
            </a:r>
          </a:p>
        </p:txBody>
      </p:sp>
      <p:sp>
        <p:nvSpPr>
          <p:cNvPr id="6" name="TextBox 5">
            <a:extLst>
              <a:ext uri="{FF2B5EF4-FFF2-40B4-BE49-F238E27FC236}">
                <a16:creationId xmlns:a16="http://schemas.microsoft.com/office/drawing/2014/main" id="{5410C53B-6E9A-4299-9874-20CDB7B2D8CE}"/>
              </a:ext>
            </a:extLst>
          </p:cNvPr>
          <p:cNvSpPr txBox="1"/>
          <p:nvPr/>
        </p:nvSpPr>
        <p:spPr>
          <a:xfrm>
            <a:off x="552562" y="4444469"/>
            <a:ext cx="8172337" cy="2092881"/>
          </a:xfrm>
          <a:prstGeom prst="rect">
            <a:avLst/>
          </a:prstGeom>
          <a:noFill/>
        </p:spPr>
        <p:txBody>
          <a:bodyPr wrap="square">
            <a:spAutoFit/>
          </a:bodyPr>
          <a:lstStyle/>
          <a:p>
            <a:r>
              <a:rPr lang="en-US" u="sng" dirty="0"/>
              <a:t>Why cover this topic?</a:t>
            </a:r>
          </a:p>
          <a:p>
            <a:r>
              <a:rPr lang="en-ZA" sz="1600" dirty="0"/>
              <a:t>This topic is covered so that you have some understanding of what architectural aspects, outside of the FPGA, is needed in order to enable the programming of an FPGA. Generally, when an FPGA gets turned on, it has no ‘program’, or more accurately, the configuration of its interconnects is not set up; at </a:t>
            </a:r>
            <a:r>
              <a:rPr lang="en-ZA" sz="1600" dirty="0" err="1"/>
              <a:t>startup</a:t>
            </a:r>
            <a:r>
              <a:rPr lang="en-ZA" sz="1600" dirty="0"/>
              <a:t> all its interconnects are linked to high impedance to ensure the FPGA doesn’t blow up when you first turn it on. The configuration hardware connects to the FPGA in order to get the FPGA set up and then to start running useful combinational logic. </a:t>
            </a:r>
          </a:p>
        </p:txBody>
      </p:sp>
      <p:pic>
        <p:nvPicPr>
          <p:cNvPr id="8" name="Picture 7" descr="Shape, circle&#10;&#10;Description automatically generated">
            <a:extLst>
              <a:ext uri="{FF2B5EF4-FFF2-40B4-BE49-F238E27FC236}">
                <a16:creationId xmlns:a16="http://schemas.microsoft.com/office/drawing/2014/main" id="{81EC9843-98D1-4236-9D85-F41FEC40B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25" y="1480169"/>
            <a:ext cx="2581275" cy="2581275"/>
          </a:xfrm>
          <a:prstGeom prst="rect">
            <a:avLst/>
          </a:prstGeom>
        </p:spPr>
      </p:pic>
      <p:pic>
        <p:nvPicPr>
          <p:cNvPr id="10" name="Picture 9" descr="A white toothbrush on a black background&#10;&#10;Description automatically generated with low confidence">
            <a:extLst>
              <a:ext uri="{FF2B5EF4-FFF2-40B4-BE49-F238E27FC236}">
                <a16:creationId xmlns:a16="http://schemas.microsoft.com/office/drawing/2014/main" id="{C006AFFF-B0E5-4247-81B3-245455F197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360869" flipV="1">
            <a:off x="2047900" y="731086"/>
            <a:ext cx="1656774" cy="1755109"/>
          </a:xfrm>
          <a:prstGeom prst="rect">
            <a:avLst/>
          </a:prstGeom>
        </p:spPr>
      </p:pic>
    </p:spTree>
    <p:extLst>
      <p:ext uri="{BB962C8B-B14F-4D97-AF65-F5344CB8AC3E}">
        <p14:creationId xmlns:p14="http://schemas.microsoft.com/office/powerpoint/2010/main" val="346323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60311" y="4532699"/>
            <a:ext cx="2974975" cy="18510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4" name="Title 3"/>
          <p:cNvSpPr>
            <a:spLocks noGrp="1"/>
          </p:cNvSpPr>
          <p:nvPr>
            <p:ph type="title"/>
          </p:nvPr>
        </p:nvSpPr>
        <p:spPr>
          <a:xfrm>
            <a:off x="424542" y="291051"/>
            <a:ext cx="8218715" cy="854247"/>
          </a:xfrm>
        </p:spPr>
        <p:txBody>
          <a:bodyPr/>
          <a:lstStyle/>
          <a:p>
            <a:pPr>
              <a:defRPr/>
            </a:pPr>
            <a:r>
              <a:rPr lang="en-US" dirty="0"/>
              <a:t>Configuration Architectures</a:t>
            </a:r>
          </a:p>
        </p:txBody>
      </p:sp>
      <p:sp>
        <p:nvSpPr>
          <p:cNvPr id="5" name="Content Placeholder 4"/>
          <p:cNvSpPr>
            <a:spLocks noGrp="1"/>
          </p:cNvSpPr>
          <p:nvPr>
            <p:ph idx="1"/>
          </p:nvPr>
        </p:nvSpPr>
        <p:spPr>
          <a:xfrm>
            <a:off x="606839" y="1270210"/>
            <a:ext cx="8007350" cy="4191000"/>
          </a:xfrm>
        </p:spPr>
        <p:txBody>
          <a:bodyPr/>
          <a:lstStyle/>
          <a:p>
            <a:pPr>
              <a:defRPr/>
            </a:pPr>
            <a:r>
              <a:rPr lang="en-US" dirty="0"/>
              <a:t>Configuration architecture =	</a:t>
            </a:r>
          </a:p>
          <a:p>
            <a:pPr lvl="1">
              <a:defRPr/>
            </a:pPr>
            <a:r>
              <a:rPr lang="en-US" dirty="0"/>
              <a:t>Underlying circuitry that loads configuration data and keeps it at the correct locations</a:t>
            </a:r>
          </a:p>
        </p:txBody>
      </p:sp>
      <p:sp>
        <p:nvSpPr>
          <p:cNvPr id="6149" name="Rectangle 5"/>
          <p:cNvSpPr>
            <a:spLocks noChangeArrowheads="1"/>
          </p:cNvSpPr>
          <p:nvPr/>
        </p:nvSpPr>
        <p:spPr bwMode="auto">
          <a:xfrm>
            <a:off x="1050811" y="3153162"/>
            <a:ext cx="1160462" cy="738187"/>
          </a:xfrm>
          <a:prstGeom prst="rect">
            <a:avLst/>
          </a:prstGeom>
          <a:solidFill>
            <a:schemeClr val="accent1">
              <a:lumMod val="60000"/>
              <a:lumOff val="40000"/>
            </a:schemeClr>
          </a:solidFill>
          <a:ln w="9525" algn="ctr">
            <a:solidFill>
              <a:schemeClr val="tx1"/>
            </a:solidFill>
            <a:round/>
            <a:headEnd/>
            <a:tailEnd/>
          </a:ln>
        </p:spPr>
        <p:txBody>
          <a:bodyPr anchor="ctr"/>
          <a:lstStyle/>
          <a:p>
            <a:pPr algn="ctr"/>
            <a:r>
              <a:rPr lang="en-US"/>
              <a:t>CPU</a:t>
            </a:r>
          </a:p>
        </p:txBody>
      </p:sp>
      <p:sp>
        <p:nvSpPr>
          <p:cNvPr id="6150" name="Rectangle 6"/>
          <p:cNvSpPr>
            <a:spLocks noChangeArrowheads="1"/>
          </p:cNvSpPr>
          <p:nvPr/>
        </p:nvSpPr>
        <p:spPr bwMode="auto">
          <a:xfrm>
            <a:off x="1050811" y="5050224"/>
            <a:ext cx="1160462" cy="1160463"/>
          </a:xfrm>
          <a:prstGeom prst="rect">
            <a:avLst/>
          </a:prstGeom>
          <a:solidFill>
            <a:schemeClr val="accent1">
              <a:lumMod val="60000"/>
              <a:lumOff val="40000"/>
            </a:schemeClr>
          </a:solidFill>
          <a:ln w="9525" algn="ctr">
            <a:solidFill>
              <a:schemeClr val="tx1"/>
            </a:solidFill>
            <a:round/>
            <a:headEnd/>
            <a:tailEnd/>
          </a:ln>
        </p:spPr>
        <p:txBody>
          <a:bodyPr anchor="ctr"/>
          <a:lstStyle/>
          <a:p>
            <a:pPr algn="ctr"/>
            <a:r>
              <a:rPr lang="en-US"/>
              <a:t>Finite State Machine</a:t>
            </a:r>
          </a:p>
        </p:txBody>
      </p:sp>
      <p:sp>
        <p:nvSpPr>
          <p:cNvPr id="6151" name="Rectangle 7"/>
          <p:cNvSpPr>
            <a:spLocks noChangeArrowheads="1"/>
          </p:cNvSpPr>
          <p:nvPr/>
        </p:nvSpPr>
        <p:spPr bwMode="auto">
          <a:xfrm>
            <a:off x="2443048" y="5196274"/>
            <a:ext cx="1160463" cy="682625"/>
          </a:xfrm>
          <a:prstGeom prst="rect">
            <a:avLst/>
          </a:prstGeom>
          <a:solidFill>
            <a:schemeClr val="accent1">
              <a:lumMod val="60000"/>
              <a:lumOff val="40000"/>
            </a:schemeClr>
          </a:solidFill>
          <a:ln w="9525" algn="ctr">
            <a:solidFill>
              <a:schemeClr val="tx1"/>
            </a:solidFill>
            <a:round/>
            <a:headEnd/>
            <a:tailEnd/>
          </a:ln>
        </p:spPr>
        <p:txBody>
          <a:bodyPr anchor="ctr"/>
          <a:lstStyle/>
          <a:p>
            <a:pPr algn="ctr"/>
            <a:r>
              <a:rPr lang="en-US"/>
              <a:t>ROM</a:t>
            </a:r>
          </a:p>
        </p:txBody>
      </p:sp>
      <p:sp>
        <p:nvSpPr>
          <p:cNvPr id="6152" name="Rectangle 9"/>
          <p:cNvSpPr>
            <a:spLocks noChangeArrowheads="1"/>
          </p:cNvSpPr>
          <p:nvPr/>
        </p:nvSpPr>
        <p:spPr bwMode="auto">
          <a:xfrm>
            <a:off x="2266836" y="4496187"/>
            <a:ext cx="2122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Configuration</a:t>
            </a:r>
          </a:p>
          <a:p>
            <a:r>
              <a:rPr lang="en-US"/>
              <a:t>controller</a:t>
            </a:r>
          </a:p>
        </p:txBody>
      </p:sp>
      <p:sp>
        <p:nvSpPr>
          <p:cNvPr id="6153" name="Rectangle 10"/>
          <p:cNvSpPr>
            <a:spLocks noChangeArrowheads="1"/>
          </p:cNvSpPr>
          <p:nvPr/>
        </p:nvSpPr>
        <p:spPr bwMode="auto">
          <a:xfrm>
            <a:off x="5319598" y="4732724"/>
            <a:ext cx="1651000" cy="1651000"/>
          </a:xfrm>
          <a:prstGeom prst="rect">
            <a:avLst/>
          </a:prstGeom>
          <a:solidFill>
            <a:schemeClr val="accent1">
              <a:lumMod val="60000"/>
              <a:lumOff val="40000"/>
            </a:schemeClr>
          </a:solidFill>
          <a:ln w="9525" algn="ctr">
            <a:solidFill>
              <a:schemeClr val="tx1"/>
            </a:solidFill>
            <a:round/>
            <a:headEnd/>
            <a:tailEnd/>
          </a:ln>
        </p:spPr>
        <p:txBody>
          <a:bodyPr anchor="ctr"/>
          <a:lstStyle/>
          <a:p>
            <a:pPr algn="ctr"/>
            <a:r>
              <a:rPr lang="en-US"/>
              <a:t>FPGA</a:t>
            </a:r>
          </a:p>
        </p:txBody>
      </p:sp>
      <p:cxnSp>
        <p:nvCxnSpPr>
          <p:cNvPr id="6154" name="Straight Arrow Connector 12"/>
          <p:cNvCxnSpPr>
            <a:cxnSpLocks noChangeShapeType="1"/>
          </p:cNvCxnSpPr>
          <p:nvPr/>
        </p:nvCxnSpPr>
        <p:spPr bwMode="auto">
          <a:xfrm>
            <a:off x="2196986" y="5466149"/>
            <a:ext cx="287337"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55" name="Straight Arrow Connector 13"/>
          <p:cNvCxnSpPr>
            <a:cxnSpLocks noChangeShapeType="1"/>
            <a:stCxn id="6151" idx="3"/>
            <a:endCxn id="6153" idx="1"/>
          </p:cNvCxnSpPr>
          <p:nvPr/>
        </p:nvCxnSpPr>
        <p:spPr bwMode="auto">
          <a:xfrm>
            <a:off x="3603511" y="5537587"/>
            <a:ext cx="1716087" cy="206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6" name="Rectangle 18"/>
          <p:cNvSpPr>
            <a:spLocks noChangeArrowheads="1"/>
          </p:cNvSpPr>
          <p:nvPr/>
        </p:nvSpPr>
        <p:spPr bwMode="auto">
          <a:xfrm>
            <a:off x="3778136" y="5025732"/>
            <a:ext cx="14029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Configuration</a:t>
            </a:r>
          </a:p>
          <a:p>
            <a:r>
              <a:rPr lang="en-US" sz="1600" dirty="0"/>
              <a:t>data</a:t>
            </a:r>
          </a:p>
        </p:txBody>
      </p:sp>
      <p:cxnSp>
        <p:nvCxnSpPr>
          <p:cNvPr id="6157" name="Straight Arrow Connector 19"/>
          <p:cNvCxnSpPr>
            <a:cxnSpLocks noChangeShapeType="1"/>
          </p:cNvCxnSpPr>
          <p:nvPr/>
        </p:nvCxnSpPr>
        <p:spPr bwMode="auto">
          <a:xfrm>
            <a:off x="2208098" y="5961449"/>
            <a:ext cx="3114675"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158" name="Rectangle 21"/>
          <p:cNvSpPr>
            <a:spLocks noChangeArrowheads="1"/>
          </p:cNvSpPr>
          <p:nvPr/>
        </p:nvSpPr>
        <p:spPr bwMode="auto">
          <a:xfrm>
            <a:off x="3778136" y="5917452"/>
            <a:ext cx="14029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Configuration</a:t>
            </a:r>
          </a:p>
          <a:p>
            <a:r>
              <a:rPr lang="en-US" sz="1600" dirty="0"/>
              <a:t>control</a:t>
            </a:r>
          </a:p>
        </p:txBody>
      </p:sp>
      <p:cxnSp>
        <p:nvCxnSpPr>
          <p:cNvPr id="6159" name="Straight Arrow Connector 22"/>
          <p:cNvCxnSpPr>
            <a:cxnSpLocks noChangeShapeType="1"/>
            <a:stCxn id="6149" idx="2"/>
            <a:endCxn id="6150" idx="0"/>
          </p:cNvCxnSpPr>
          <p:nvPr/>
        </p:nvCxnSpPr>
        <p:spPr bwMode="auto">
          <a:xfrm rot="5400000">
            <a:off x="1050810" y="4470787"/>
            <a:ext cx="116046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0" name="Rectangle 25"/>
          <p:cNvSpPr>
            <a:spLocks noChangeArrowheads="1"/>
          </p:cNvSpPr>
          <p:nvPr/>
        </p:nvSpPr>
        <p:spPr bwMode="auto">
          <a:xfrm>
            <a:off x="1717561" y="3900874"/>
            <a:ext cx="1331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Configuration</a:t>
            </a:r>
          </a:p>
          <a:p>
            <a:r>
              <a:rPr lang="en-US"/>
              <a:t>requests</a:t>
            </a:r>
          </a:p>
        </p:txBody>
      </p:sp>
      <p:sp>
        <p:nvSpPr>
          <p:cNvPr id="6161" name="Rectangle 26"/>
          <p:cNvSpPr>
            <a:spLocks noChangeArrowheads="1"/>
          </p:cNvSpPr>
          <p:nvPr/>
        </p:nvSpPr>
        <p:spPr bwMode="auto">
          <a:xfrm>
            <a:off x="6096003" y="6651595"/>
            <a:ext cx="33189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a:t>Adapted from Hauck and </a:t>
            </a:r>
            <a:r>
              <a:rPr lang="en-US" sz="1100" dirty="0" err="1"/>
              <a:t>Dehon</a:t>
            </a:r>
            <a:r>
              <a:rPr lang="en-US" sz="1100" dirty="0"/>
              <a:t> Ch4 (2008)</a:t>
            </a:r>
          </a:p>
        </p:txBody>
      </p:sp>
      <p:sp>
        <p:nvSpPr>
          <p:cNvPr id="6162" name="Rectangle 27"/>
          <p:cNvSpPr>
            <a:spLocks noChangeArrowheads="1"/>
          </p:cNvSpPr>
          <p:nvPr/>
        </p:nvSpPr>
        <p:spPr bwMode="auto">
          <a:xfrm>
            <a:off x="3533661" y="3013462"/>
            <a:ext cx="45608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Could store pre-configured bitmaps in memory</a:t>
            </a:r>
          </a:p>
          <a:p>
            <a:r>
              <a:rPr lang="en-US"/>
              <a:t>on the  platform without having to send it each time</a:t>
            </a:r>
          </a:p>
          <a:p>
            <a:r>
              <a:rPr lang="en-US"/>
              <a:t>from the  CPU. Include hardware for programming</a:t>
            </a:r>
          </a:p>
          <a:p>
            <a:r>
              <a:rPr lang="en-US"/>
              <a:t>the hardware (instead of the slower process of e.g.,</a:t>
            </a:r>
          </a:p>
          <a:p>
            <a:r>
              <a:rPr lang="en-US"/>
              <a:t>programming devices via JTAG from the host)</a:t>
            </a:r>
          </a:p>
        </p:txBody>
      </p:sp>
    </p:spTree>
    <p:extLst>
      <p:ext uri="{BB962C8B-B14F-4D97-AF65-F5344CB8AC3E}">
        <p14:creationId xmlns:p14="http://schemas.microsoft.com/office/powerpoint/2010/main" val="361571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0" name="Straight Connector 56"/>
          <p:cNvCxnSpPr>
            <a:cxnSpLocks noChangeShapeType="1"/>
          </p:cNvCxnSpPr>
          <p:nvPr/>
        </p:nvCxnSpPr>
        <p:spPr bwMode="auto">
          <a:xfrm rot="5400000">
            <a:off x="2794000" y="6241572"/>
            <a:ext cx="219075" cy="635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71" name="Straight Connector 57"/>
          <p:cNvCxnSpPr>
            <a:cxnSpLocks noChangeShapeType="1"/>
          </p:cNvCxnSpPr>
          <p:nvPr/>
        </p:nvCxnSpPr>
        <p:spPr bwMode="auto">
          <a:xfrm rot="5400000">
            <a:off x="4404519" y="6240778"/>
            <a:ext cx="219075" cy="7937"/>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72" name="Straight Connector 58"/>
          <p:cNvCxnSpPr>
            <a:cxnSpLocks noChangeShapeType="1"/>
          </p:cNvCxnSpPr>
          <p:nvPr/>
        </p:nvCxnSpPr>
        <p:spPr bwMode="auto">
          <a:xfrm rot="5400000">
            <a:off x="5988050" y="6241572"/>
            <a:ext cx="219075" cy="635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4" name="Title 3"/>
          <p:cNvSpPr>
            <a:spLocks noGrp="1"/>
          </p:cNvSpPr>
          <p:nvPr>
            <p:ph type="title"/>
          </p:nvPr>
        </p:nvSpPr>
        <p:spPr>
          <a:xfrm>
            <a:off x="314254" y="211986"/>
            <a:ext cx="8506526" cy="664596"/>
          </a:xfrm>
        </p:spPr>
        <p:txBody>
          <a:bodyPr>
            <a:normAutofit fontScale="90000"/>
          </a:bodyPr>
          <a:lstStyle/>
          <a:p>
            <a:pPr>
              <a:defRPr/>
            </a:pPr>
            <a:r>
              <a:rPr lang="en-US" dirty="0"/>
              <a:t>Configuration Architectures</a:t>
            </a:r>
          </a:p>
        </p:txBody>
      </p:sp>
      <p:sp>
        <p:nvSpPr>
          <p:cNvPr id="5" name="Content Placeholder 4"/>
          <p:cNvSpPr>
            <a:spLocks noGrp="1"/>
          </p:cNvSpPr>
          <p:nvPr>
            <p:ph idx="1"/>
          </p:nvPr>
        </p:nvSpPr>
        <p:spPr>
          <a:xfrm>
            <a:off x="437814" y="927077"/>
            <a:ext cx="8152872" cy="4191000"/>
          </a:xfrm>
        </p:spPr>
        <p:txBody>
          <a:bodyPr/>
          <a:lstStyle/>
          <a:p>
            <a:pPr>
              <a:defRPr/>
            </a:pPr>
            <a:r>
              <a:rPr lang="en-US" dirty="0"/>
              <a:t>Larger systems (e.g., the VCC*) may have many FPGAs to be programmed)</a:t>
            </a:r>
          </a:p>
          <a:p>
            <a:pPr>
              <a:defRPr/>
            </a:pPr>
            <a:r>
              <a:rPr lang="en-US" dirty="0"/>
              <a:t>Models:</a:t>
            </a:r>
          </a:p>
          <a:p>
            <a:pPr lvl="1">
              <a:defRPr/>
            </a:pPr>
            <a:r>
              <a:rPr lang="en-US" dirty="0"/>
              <a:t>Sequentially programming FPGAs by shifting in data</a:t>
            </a:r>
          </a:p>
          <a:p>
            <a:pPr lvl="1">
              <a:defRPr/>
            </a:pPr>
            <a:r>
              <a:rPr lang="en-US" dirty="0"/>
              <a:t>Multi-context – having a MUX choose which FPGA to program</a:t>
            </a:r>
          </a:p>
          <a:p>
            <a:pPr lvl="1">
              <a:defRPr/>
            </a:pPr>
            <a:endParaRPr lang="en-US" dirty="0"/>
          </a:p>
        </p:txBody>
      </p:sp>
      <p:cxnSp>
        <p:nvCxnSpPr>
          <p:cNvPr id="7176" name="Straight Arrow Connector 29"/>
          <p:cNvCxnSpPr>
            <a:cxnSpLocks noChangeShapeType="1"/>
            <a:endCxn id="7183" idx="1"/>
          </p:cNvCxnSpPr>
          <p:nvPr/>
        </p:nvCxnSpPr>
        <p:spPr bwMode="auto">
          <a:xfrm flipV="1">
            <a:off x="1296988" y="5609747"/>
            <a:ext cx="995362" cy="20637"/>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7" name="Straight Arrow Connector 31"/>
          <p:cNvCxnSpPr>
            <a:cxnSpLocks noChangeShapeType="1"/>
          </p:cNvCxnSpPr>
          <p:nvPr/>
        </p:nvCxnSpPr>
        <p:spPr bwMode="auto">
          <a:xfrm>
            <a:off x="3330575" y="5589109"/>
            <a:ext cx="573088" cy="20638"/>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8" name="Straight Arrow Connector 32"/>
          <p:cNvCxnSpPr>
            <a:cxnSpLocks noChangeShapeType="1"/>
          </p:cNvCxnSpPr>
          <p:nvPr/>
        </p:nvCxnSpPr>
        <p:spPr bwMode="auto">
          <a:xfrm>
            <a:off x="1719263" y="4784247"/>
            <a:ext cx="5527675" cy="0"/>
          </a:xfrm>
          <a:prstGeom prst="straightConnector1">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7179" name="Rectangle 34"/>
          <p:cNvSpPr>
            <a:spLocks noChangeArrowheads="1"/>
          </p:cNvSpPr>
          <p:nvPr/>
        </p:nvSpPr>
        <p:spPr bwMode="auto">
          <a:xfrm>
            <a:off x="848995" y="5288972"/>
            <a:ext cx="1331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t>Configuration</a:t>
            </a:r>
          </a:p>
          <a:p>
            <a:pPr algn="ctr"/>
            <a:r>
              <a:rPr lang="en-US" dirty="0"/>
              <a:t>bit</a:t>
            </a:r>
          </a:p>
        </p:txBody>
      </p:sp>
      <p:cxnSp>
        <p:nvCxnSpPr>
          <p:cNvPr id="7180" name="Straight Arrow Connector 36"/>
          <p:cNvCxnSpPr>
            <a:cxnSpLocks noChangeShapeType="1"/>
          </p:cNvCxnSpPr>
          <p:nvPr/>
        </p:nvCxnSpPr>
        <p:spPr bwMode="auto">
          <a:xfrm>
            <a:off x="4927600" y="5589109"/>
            <a:ext cx="573088" cy="20638"/>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81" name="Straight Arrow Connector 37"/>
          <p:cNvCxnSpPr>
            <a:cxnSpLocks noChangeShapeType="1"/>
          </p:cNvCxnSpPr>
          <p:nvPr/>
        </p:nvCxnSpPr>
        <p:spPr bwMode="auto">
          <a:xfrm>
            <a:off x="6564313" y="5589109"/>
            <a:ext cx="573087" cy="20638"/>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82" name="Rectangle 38"/>
          <p:cNvSpPr>
            <a:spLocks noChangeArrowheads="1"/>
          </p:cNvSpPr>
          <p:nvPr/>
        </p:nvSpPr>
        <p:spPr bwMode="auto">
          <a:xfrm>
            <a:off x="7151688" y="5354159"/>
            <a:ext cx="376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t>…</a:t>
            </a:r>
          </a:p>
        </p:txBody>
      </p:sp>
      <p:sp>
        <p:nvSpPr>
          <p:cNvPr id="7183" name="Rectangle 20"/>
          <p:cNvSpPr>
            <a:spLocks noChangeArrowheads="1"/>
          </p:cNvSpPr>
          <p:nvPr/>
        </p:nvSpPr>
        <p:spPr bwMode="auto">
          <a:xfrm>
            <a:off x="2292350" y="5003322"/>
            <a:ext cx="1214438" cy="1214437"/>
          </a:xfrm>
          <a:prstGeom prst="rect">
            <a:avLst/>
          </a:prstGeom>
          <a:solidFill>
            <a:schemeClr val="accent1">
              <a:lumMod val="60000"/>
              <a:lumOff val="40000"/>
            </a:schemeClr>
          </a:solidFill>
          <a:ln w="9525" algn="ctr">
            <a:solidFill>
              <a:schemeClr val="tx1"/>
            </a:solidFill>
            <a:round/>
            <a:headEnd/>
            <a:tailEnd/>
          </a:ln>
        </p:spPr>
        <p:txBody>
          <a:bodyPr anchor="ctr"/>
          <a:lstStyle/>
          <a:p>
            <a:pPr algn="ctr"/>
            <a:endParaRPr lang="en-US" dirty="0"/>
          </a:p>
          <a:p>
            <a:pPr algn="ctr"/>
            <a:endParaRPr lang="en-US" dirty="0"/>
          </a:p>
          <a:p>
            <a:pPr algn="ctr"/>
            <a:r>
              <a:rPr lang="en-US" dirty="0"/>
              <a:t>FPGA</a:t>
            </a:r>
          </a:p>
        </p:txBody>
      </p:sp>
      <p:sp>
        <p:nvSpPr>
          <p:cNvPr id="7184" name="Rectangle 23"/>
          <p:cNvSpPr>
            <a:spLocks noChangeArrowheads="1"/>
          </p:cNvSpPr>
          <p:nvPr/>
        </p:nvSpPr>
        <p:spPr bwMode="auto">
          <a:xfrm>
            <a:off x="3903663" y="5003322"/>
            <a:ext cx="1214437" cy="1214437"/>
          </a:xfrm>
          <a:prstGeom prst="rect">
            <a:avLst/>
          </a:prstGeom>
          <a:solidFill>
            <a:schemeClr val="accent1">
              <a:lumMod val="60000"/>
              <a:lumOff val="40000"/>
            </a:schemeClr>
          </a:solidFill>
          <a:ln w="9525" algn="ctr">
            <a:solidFill>
              <a:schemeClr val="tx1"/>
            </a:solidFill>
            <a:round/>
            <a:headEnd/>
            <a:tailEnd/>
          </a:ln>
        </p:spPr>
        <p:txBody>
          <a:bodyPr anchor="ctr"/>
          <a:lstStyle/>
          <a:p>
            <a:pPr algn="ctr"/>
            <a:endParaRPr lang="en-US"/>
          </a:p>
          <a:p>
            <a:pPr algn="ctr"/>
            <a:endParaRPr lang="en-US"/>
          </a:p>
          <a:p>
            <a:pPr algn="ctr"/>
            <a:r>
              <a:rPr lang="en-US"/>
              <a:t>FPGA</a:t>
            </a:r>
          </a:p>
        </p:txBody>
      </p:sp>
      <p:sp>
        <p:nvSpPr>
          <p:cNvPr id="7185" name="Rectangle 24"/>
          <p:cNvSpPr>
            <a:spLocks noChangeArrowheads="1"/>
          </p:cNvSpPr>
          <p:nvPr/>
        </p:nvSpPr>
        <p:spPr bwMode="auto">
          <a:xfrm>
            <a:off x="5486400" y="5003322"/>
            <a:ext cx="1214438" cy="1214437"/>
          </a:xfrm>
          <a:prstGeom prst="rect">
            <a:avLst/>
          </a:prstGeom>
          <a:solidFill>
            <a:schemeClr val="accent1">
              <a:lumMod val="60000"/>
              <a:lumOff val="40000"/>
            </a:schemeClr>
          </a:solidFill>
          <a:ln w="9525" algn="ctr">
            <a:solidFill>
              <a:schemeClr val="tx1"/>
            </a:solidFill>
            <a:round/>
            <a:headEnd/>
            <a:tailEnd/>
          </a:ln>
        </p:spPr>
        <p:txBody>
          <a:bodyPr anchor="ctr"/>
          <a:lstStyle/>
          <a:p>
            <a:pPr algn="ctr"/>
            <a:endParaRPr lang="en-US"/>
          </a:p>
          <a:p>
            <a:pPr algn="ctr"/>
            <a:endParaRPr lang="en-US"/>
          </a:p>
          <a:p>
            <a:pPr algn="ctr"/>
            <a:r>
              <a:rPr lang="en-US"/>
              <a:t>FPGA</a:t>
            </a:r>
          </a:p>
        </p:txBody>
      </p:sp>
      <p:sp>
        <p:nvSpPr>
          <p:cNvPr id="7186" name="Rectangle 39"/>
          <p:cNvSpPr>
            <a:spLocks noChangeArrowheads="1"/>
          </p:cNvSpPr>
          <p:nvPr/>
        </p:nvSpPr>
        <p:spPr bwMode="auto">
          <a:xfrm>
            <a:off x="1036638" y="4464859"/>
            <a:ext cx="133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t>Configuration</a:t>
            </a:r>
          </a:p>
          <a:p>
            <a:pPr algn="ctr"/>
            <a:r>
              <a:rPr lang="en-US" dirty="0"/>
              <a:t>clock</a:t>
            </a:r>
          </a:p>
        </p:txBody>
      </p:sp>
      <p:cxnSp>
        <p:nvCxnSpPr>
          <p:cNvPr id="7187" name="Straight Arrow Connector 40"/>
          <p:cNvCxnSpPr>
            <a:cxnSpLocks noChangeShapeType="1"/>
          </p:cNvCxnSpPr>
          <p:nvPr/>
        </p:nvCxnSpPr>
        <p:spPr bwMode="auto">
          <a:xfrm flipV="1">
            <a:off x="1463675" y="6355872"/>
            <a:ext cx="5783263" cy="3175"/>
          </a:xfrm>
          <a:prstGeom prst="straightConnector1">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7188" name="Rectangle 41"/>
          <p:cNvSpPr>
            <a:spLocks noChangeArrowheads="1"/>
          </p:cNvSpPr>
          <p:nvPr/>
        </p:nvSpPr>
        <p:spPr bwMode="auto">
          <a:xfrm>
            <a:off x="568552" y="5991426"/>
            <a:ext cx="133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t>Configuration</a:t>
            </a:r>
          </a:p>
          <a:p>
            <a:pPr algn="ctr"/>
            <a:r>
              <a:rPr lang="en-US" dirty="0"/>
              <a:t>enable</a:t>
            </a:r>
          </a:p>
        </p:txBody>
      </p:sp>
      <p:sp>
        <p:nvSpPr>
          <p:cNvPr id="7189" name="Rectangle 42"/>
          <p:cNvSpPr>
            <a:spLocks noChangeArrowheads="1"/>
          </p:cNvSpPr>
          <p:nvPr/>
        </p:nvSpPr>
        <p:spPr bwMode="auto">
          <a:xfrm>
            <a:off x="2243138" y="5444647"/>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IN</a:t>
            </a:r>
          </a:p>
        </p:txBody>
      </p:sp>
      <p:sp>
        <p:nvSpPr>
          <p:cNvPr id="7190" name="Rectangle 43"/>
          <p:cNvSpPr>
            <a:spLocks noChangeArrowheads="1"/>
          </p:cNvSpPr>
          <p:nvPr/>
        </p:nvSpPr>
        <p:spPr bwMode="auto">
          <a:xfrm>
            <a:off x="3043238" y="5457347"/>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OUT</a:t>
            </a:r>
          </a:p>
        </p:txBody>
      </p:sp>
      <p:sp>
        <p:nvSpPr>
          <p:cNvPr id="7191" name="Rectangle 44"/>
          <p:cNvSpPr>
            <a:spLocks noChangeArrowheads="1"/>
          </p:cNvSpPr>
          <p:nvPr/>
        </p:nvSpPr>
        <p:spPr bwMode="auto">
          <a:xfrm>
            <a:off x="3840163" y="5444647"/>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IN</a:t>
            </a:r>
          </a:p>
        </p:txBody>
      </p:sp>
      <p:sp>
        <p:nvSpPr>
          <p:cNvPr id="7192" name="Rectangle 45"/>
          <p:cNvSpPr>
            <a:spLocks noChangeArrowheads="1"/>
          </p:cNvSpPr>
          <p:nvPr/>
        </p:nvSpPr>
        <p:spPr bwMode="auto">
          <a:xfrm>
            <a:off x="4638675" y="5457347"/>
            <a:ext cx="563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OUT</a:t>
            </a:r>
          </a:p>
        </p:txBody>
      </p:sp>
      <p:sp>
        <p:nvSpPr>
          <p:cNvPr id="7193" name="Rectangle 46"/>
          <p:cNvSpPr>
            <a:spLocks noChangeArrowheads="1"/>
          </p:cNvSpPr>
          <p:nvPr/>
        </p:nvSpPr>
        <p:spPr bwMode="auto">
          <a:xfrm>
            <a:off x="5453063" y="5444647"/>
            <a:ext cx="36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IN</a:t>
            </a:r>
          </a:p>
        </p:txBody>
      </p:sp>
      <p:sp>
        <p:nvSpPr>
          <p:cNvPr id="7194" name="Rectangle 47"/>
          <p:cNvSpPr>
            <a:spLocks noChangeArrowheads="1"/>
          </p:cNvSpPr>
          <p:nvPr/>
        </p:nvSpPr>
        <p:spPr bwMode="auto">
          <a:xfrm>
            <a:off x="6218238" y="5457347"/>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OUT</a:t>
            </a:r>
          </a:p>
        </p:txBody>
      </p:sp>
      <p:cxnSp>
        <p:nvCxnSpPr>
          <p:cNvPr id="7195" name="Straight Connector 49"/>
          <p:cNvCxnSpPr>
            <a:cxnSpLocks noChangeShapeType="1"/>
            <a:endCxn id="7183" idx="0"/>
          </p:cNvCxnSpPr>
          <p:nvPr/>
        </p:nvCxnSpPr>
        <p:spPr bwMode="auto">
          <a:xfrm rot="5400000">
            <a:off x="2794000" y="4890610"/>
            <a:ext cx="219075" cy="635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96" name="Straight Connector 54"/>
          <p:cNvCxnSpPr>
            <a:cxnSpLocks noChangeShapeType="1"/>
          </p:cNvCxnSpPr>
          <p:nvPr/>
        </p:nvCxnSpPr>
        <p:spPr bwMode="auto">
          <a:xfrm rot="5400000">
            <a:off x="4404519" y="4889816"/>
            <a:ext cx="219075" cy="7937"/>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97" name="Straight Connector 55"/>
          <p:cNvCxnSpPr>
            <a:cxnSpLocks noChangeShapeType="1"/>
          </p:cNvCxnSpPr>
          <p:nvPr/>
        </p:nvCxnSpPr>
        <p:spPr bwMode="auto">
          <a:xfrm rot="5400000">
            <a:off x="5988050" y="4890610"/>
            <a:ext cx="219075" cy="635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30" name="Rectangle 26"/>
          <p:cNvSpPr>
            <a:spLocks noChangeArrowheads="1"/>
          </p:cNvSpPr>
          <p:nvPr/>
        </p:nvSpPr>
        <p:spPr bwMode="auto">
          <a:xfrm>
            <a:off x="5385683" y="6431290"/>
            <a:ext cx="35561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050" dirty="0"/>
              <a:t>Image adapted from Hauck and </a:t>
            </a:r>
            <a:r>
              <a:rPr lang="en-US" sz="1050" dirty="0" err="1"/>
              <a:t>Dehon</a:t>
            </a:r>
            <a:r>
              <a:rPr lang="en-US" sz="1050" dirty="0"/>
              <a:t> Ch4 (2008)</a:t>
            </a:r>
          </a:p>
        </p:txBody>
      </p:sp>
      <p:sp>
        <p:nvSpPr>
          <p:cNvPr id="2" name="Rectangle 1">
            <a:extLst>
              <a:ext uri="{FF2B5EF4-FFF2-40B4-BE49-F238E27FC236}">
                <a16:creationId xmlns:a16="http://schemas.microsoft.com/office/drawing/2014/main" id="{961B4C0B-A6D5-4DDA-9719-5C1BA248D05D}"/>
              </a:ext>
            </a:extLst>
          </p:cNvPr>
          <p:cNvSpPr/>
          <p:nvPr/>
        </p:nvSpPr>
        <p:spPr>
          <a:xfrm>
            <a:off x="2488" y="6641202"/>
            <a:ext cx="9045259" cy="246221"/>
          </a:xfrm>
          <a:prstGeom prst="rect">
            <a:avLst/>
          </a:prstGeom>
        </p:spPr>
        <p:txBody>
          <a:bodyPr wrap="square">
            <a:spAutoFit/>
          </a:bodyPr>
          <a:lstStyle/>
          <a:p>
            <a:r>
              <a:rPr lang="en-US" sz="1000" dirty="0"/>
              <a:t>* As in the Virtual Computer Corporation’s (VCC) Virtual Computer (or Virtual Compacted Computer) architecture.</a:t>
            </a:r>
            <a:r>
              <a:rPr lang="en-ZA" sz="1000" dirty="0"/>
              <a:t> See Case Study slides at end of slideshow.</a:t>
            </a:r>
          </a:p>
        </p:txBody>
      </p:sp>
    </p:spTree>
    <p:extLst>
      <p:ext uri="{BB962C8B-B14F-4D97-AF65-F5344CB8AC3E}">
        <p14:creationId xmlns:p14="http://schemas.microsoft.com/office/powerpoint/2010/main" val="31220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5140125" y="5198515"/>
            <a:ext cx="1541463" cy="1036637"/>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a:defRPr/>
            </a:pPr>
            <a:endParaRPr lang="en-US" dirty="0"/>
          </a:p>
        </p:txBody>
      </p:sp>
      <p:sp>
        <p:nvSpPr>
          <p:cNvPr id="19" name="Rectangle 18"/>
          <p:cNvSpPr/>
          <p:nvPr/>
        </p:nvSpPr>
        <p:spPr bwMode="auto">
          <a:xfrm>
            <a:off x="2192138" y="5198515"/>
            <a:ext cx="1541462" cy="1036637"/>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a:defRPr/>
            </a:pPr>
            <a:endParaRPr lang="en-US" dirty="0"/>
          </a:p>
        </p:txBody>
      </p:sp>
      <p:sp>
        <p:nvSpPr>
          <p:cNvPr id="2" name="Title 1"/>
          <p:cNvSpPr>
            <a:spLocks noGrp="1"/>
          </p:cNvSpPr>
          <p:nvPr>
            <p:ph type="title"/>
          </p:nvPr>
        </p:nvSpPr>
        <p:spPr>
          <a:xfrm>
            <a:off x="379257" y="309431"/>
            <a:ext cx="9144000" cy="737084"/>
          </a:xfrm>
        </p:spPr>
        <p:txBody>
          <a:bodyPr/>
          <a:lstStyle/>
          <a:p>
            <a:pPr>
              <a:defRPr/>
            </a:pPr>
            <a:r>
              <a:rPr lang="en-US" dirty="0"/>
              <a:t>Configuration Architectures</a:t>
            </a:r>
          </a:p>
        </p:txBody>
      </p:sp>
      <p:sp>
        <p:nvSpPr>
          <p:cNvPr id="3" name="Content Placeholder 2"/>
          <p:cNvSpPr>
            <a:spLocks noGrp="1"/>
          </p:cNvSpPr>
          <p:nvPr>
            <p:ph idx="1"/>
          </p:nvPr>
        </p:nvSpPr>
        <p:spPr>
          <a:xfrm>
            <a:off x="379257" y="1226697"/>
            <a:ext cx="8795659" cy="4191000"/>
          </a:xfrm>
        </p:spPr>
        <p:txBody>
          <a:bodyPr/>
          <a:lstStyle/>
          <a:p>
            <a:pPr>
              <a:defRPr/>
            </a:pPr>
            <a:r>
              <a:rPr lang="en-US" dirty="0"/>
              <a:t>Partially reconfigurable systems</a:t>
            </a:r>
          </a:p>
          <a:p>
            <a:pPr lvl="1">
              <a:defRPr/>
            </a:pPr>
            <a:r>
              <a:rPr lang="en-US" dirty="0"/>
              <a:t>Not all configurations may need entire chip</a:t>
            </a:r>
          </a:p>
          <a:p>
            <a:pPr lvl="1">
              <a:defRPr/>
            </a:pPr>
            <a:r>
              <a:rPr lang="en-US" dirty="0"/>
              <a:t>Could leave parts of chips unallocated</a:t>
            </a:r>
          </a:p>
          <a:p>
            <a:pPr lvl="1">
              <a:defRPr/>
            </a:pPr>
            <a:r>
              <a:rPr lang="en-US" dirty="0"/>
              <a:t>Partial configuration decreases configuration time</a:t>
            </a:r>
          </a:p>
          <a:p>
            <a:pPr lvl="1">
              <a:defRPr/>
            </a:pPr>
            <a:r>
              <a:rPr lang="en-US" dirty="0"/>
              <a:t>Modifying part of a previously configured system</a:t>
            </a:r>
          </a:p>
          <a:p>
            <a:pPr lvl="2">
              <a:defRPr/>
            </a:pPr>
            <a:r>
              <a:rPr lang="en-US" dirty="0"/>
              <a:t>E.g., a placement and routing configuration based on a currently configured  state</a:t>
            </a:r>
          </a:p>
        </p:txBody>
      </p:sp>
      <p:sp>
        <p:nvSpPr>
          <p:cNvPr id="7" name="Rectangle 6"/>
          <p:cNvSpPr/>
          <p:nvPr/>
        </p:nvSpPr>
        <p:spPr bwMode="auto">
          <a:xfrm>
            <a:off x="2477888" y="5539827"/>
            <a:ext cx="150812" cy="354013"/>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2669975" y="5350915"/>
            <a:ext cx="463550" cy="160337"/>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200" name="Rectangle 3"/>
          <p:cNvSpPr>
            <a:spLocks noChangeArrowheads="1"/>
          </p:cNvSpPr>
          <p:nvPr/>
        </p:nvSpPr>
        <p:spPr bwMode="auto">
          <a:xfrm>
            <a:off x="2260400" y="5266777"/>
            <a:ext cx="558800" cy="327025"/>
          </a:xfrm>
          <a:prstGeom prst="rect">
            <a:avLst/>
          </a:prstGeom>
          <a:solidFill>
            <a:srgbClr val="A12F4A"/>
          </a:solidFill>
          <a:ln w="9525" algn="ctr">
            <a:solidFill>
              <a:schemeClr val="tx1"/>
            </a:solidFill>
            <a:round/>
            <a:headEnd/>
            <a:tailEnd/>
          </a:ln>
        </p:spPr>
        <p:txBody>
          <a:bodyPr/>
          <a:lstStyle/>
          <a:p>
            <a:endParaRPr lang="en-US"/>
          </a:p>
        </p:txBody>
      </p:sp>
      <p:sp>
        <p:nvSpPr>
          <p:cNvPr id="8201" name="Rectangle 4"/>
          <p:cNvSpPr>
            <a:spLocks noChangeArrowheads="1"/>
          </p:cNvSpPr>
          <p:nvPr/>
        </p:nvSpPr>
        <p:spPr bwMode="auto">
          <a:xfrm>
            <a:off x="3038275" y="5266777"/>
            <a:ext cx="558800" cy="327025"/>
          </a:xfrm>
          <a:prstGeom prst="rect">
            <a:avLst/>
          </a:prstGeom>
          <a:solidFill>
            <a:srgbClr val="A12F4A"/>
          </a:solidFill>
          <a:ln w="9525" algn="ctr">
            <a:solidFill>
              <a:schemeClr val="tx1"/>
            </a:solidFill>
            <a:round/>
            <a:headEnd/>
            <a:tailEnd/>
          </a:ln>
        </p:spPr>
        <p:txBody>
          <a:bodyPr/>
          <a:lstStyle/>
          <a:p>
            <a:endParaRPr lang="en-US"/>
          </a:p>
        </p:txBody>
      </p:sp>
      <p:sp>
        <p:nvSpPr>
          <p:cNvPr id="8202" name="Rectangle 5"/>
          <p:cNvSpPr>
            <a:spLocks noChangeArrowheads="1"/>
          </p:cNvSpPr>
          <p:nvPr/>
        </p:nvSpPr>
        <p:spPr bwMode="auto">
          <a:xfrm>
            <a:off x="2260400" y="5839865"/>
            <a:ext cx="558800" cy="327025"/>
          </a:xfrm>
          <a:prstGeom prst="rect">
            <a:avLst/>
          </a:prstGeom>
          <a:solidFill>
            <a:srgbClr val="A12F4A"/>
          </a:solidFill>
          <a:ln w="9525" algn="ctr">
            <a:solidFill>
              <a:schemeClr val="tx1"/>
            </a:solidFill>
            <a:round/>
            <a:headEnd/>
            <a:tailEnd/>
          </a:ln>
        </p:spPr>
        <p:txBody>
          <a:bodyPr/>
          <a:lstStyle/>
          <a:p>
            <a:endParaRPr lang="en-US"/>
          </a:p>
        </p:txBody>
      </p:sp>
      <p:sp>
        <p:nvSpPr>
          <p:cNvPr id="9" name="Rectangle 8"/>
          <p:cNvSpPr/>
          <p:nvPr/>
        </p:nvSpPr>
        <p:spPr bwMode="auto">
          <a:xfrm>
            <a:off x="6203750" y="5539827"/>
            <a:ext cx="150813" cy="354013"/>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5686225" y="5350915"/>
            <a:ext cx="463550" cy="160337"/>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205" name="Rectangle 10"/>
          <p:cNvSpPr>
            <a:spLocks noChangeArrowheads="1"/>
          </p:cNvSpPr>
          <p:nvPr/>
        </p:nvSpPr>
        <p:spPr bwMode="auto">
          <a:xfrm>
            <a:off x="5276650" y="5266777"/>
            <a:ext cx="558800" cy="327025"/>
          </a:xfrm>
          <a:prstGeom prst="rect">
            <a:avLst/>
          </a:prstGeom>
          <a:solidFill>
            <a:srgbClr val="A12F4A"/>
          </a:solidFill>
          <a:ln w="9525" algn="ctr">
            <a:solidFill>
              <a:schemeClr val="tx1"/>
            </a:solidFill>
            <a:round/>
            <a:headEnd/>
            <a:tailEnd/>
          </a:ln>
        </p:spPr>
        <p:txBody>
          <a:bodyPr/>
          <a:lstStyle/>
          <a:p>
            <a:endParaRPr lang="en-US"/>
          </a:p>
        </p:txBody>
      </p:sp>
      <p:sp>
        <p:nvSpPr>
          <p:cNvPr id="8206" name="Rectangle 11"/>
          <p:cNvSpPr>
            <a:spLocks noChangeArrowheads="1"/>
          </p:cNvSpPr>
          <p:nvPr/>
        </p:nvSpPr>
        <p:spPr bwMode="auto">
          <a:xfrm>
            <a:off x="6054525" y="5266777"/>
            <a:ext cx="558800" cy="327025"/>
          </a:xfrm>
          <a:prstGeom prst="rect">
            <a:avLst/>
          </a:prstGeom>
          <a:solidFill>
            <a:srgbClr val="A12F4A"/>
          </a:solidFill>
          <a:ln w="9525" algn="ctr">
            <a:solidFill>
              <a:schemeClr val="tx1"/>
            </a:solidFill>
            <a:round/>
            <a:headEnd/>
            <a:tailEnd/>
          </a:ln>
        </p:spPr>
        <p:txBody>
          <a:bodyPr/>
          <a:lstStyle/>
          <a:p>
            <a:endParaRPr lang="en-US"/>
          </a:p>
        </p:txBody>
      </p:sp>
      <p:sp>
        <p:nvSpPr>
          <p:cNvPr id="8207" name="Rectangle 12"/>
          <p:cNvSpPr>
            <a:spLocks noChangeArrowheads="1"/>
          </p:cNvSpPr>
          <p:nvPr/>
        </p:nvSpPr>
        <p:spPr bwMode="auto">
          <a:xfrm>
            <a:off x="5986263" y="5839865"/>
            <a:ext cx="558800" cy="327025"/>
          </a:xfrm>
          <a:prstGeom prst="rect">
            <a:avLst/>
          </a:prstGeom>
          <a:solidFill>
            <a:schemeClr val="accent6">
              <a:lumMod val="75000"/>
            </a:schemeClr>
          </a:solidFill>
          <a:ln w="9525" algn="ctr">
            <a:solidFill>
              <a:schemeClr val="tx1"/>
            </a:solidFill>
            <a:round/>
            <a:headEnd/>
            <a:tailEnd/>
          </a:ln>
        </p:spPr>
        <p:txBody>
          <a:bodyPr/>
          <a:lstStyle/>
          <a:p>
            <a:endParaRPr lang="en-US"/>
          </a:p>
        </p:txBody>
      </p:sp>
      <p:sp>
        <p:nvSpPr>
          <p:cNvPr id="8208" name="Rectangle 14"/>
          <p:cNvSpPr>
            <a:spLocks noChangeArrowheads="1"/>
          </p:cNvSpPr>
          <p:nvPr/>
        </p:nvSpPr>
        <p:spPr bwMode="auto">
          <a:xfrm>
            <a:off x="5276650" y="5839865"/>
            <a:ext cx="558800" cy="327025"/>
          </a:xfrm>
          <a:prstGeom prst="rect">
            <a:avLst/>
          </a:prstGeom>
          <a:solidFill>
            <a:srgbClr val="A12F4A"/>
          </a:solidFill>
          <a:ln w="9525" algn="ctr">
            <a:solidFill>
              <a:schemeClr val="tx1"/>
            </a:solidFill>
            <a:round/>
            <a:headEnd/>
            <a:tailEnd/>
          </a:ln>
        </p:spPr>
        <p:txBody>
          <a:bodyPr/>
          <a:lstStyle/>
          <a:p>
            <a:endParaRPr lang="en-US"/>
          </a:p>
        </p:txBody>
      </p:sp>
      <p:sp>
        <p:nvSpPr>
          <p:cNvPr id="8209" name="Right Arrow 15"/>
          <p:cNvSpPr>
            <a:spLocks noChangeArrowheads="1"/>
          </p:cNvSpPr>
          <p:nvPr/>
        </p:nvSpPr>
        <p:spPr bwMode="auto">
          <a:xfrm>
            <a:off x="4101900" y="5347740"/>
            <a:ext cx="709613" cy="463550"/>
          </a:xfrm>
          <a:prstGeom prst="rightArrow">
            <a:avLst>
              <a:gd name="adj1" fmla="val 50000"/>
              <a:gd name="adj2" fmla="val 50049"/>
            </a:avLst>
          </a:prstGeom>
          <a:solidFill>
            <a:srgbClr val="D9FFD9"/>
          </a:solidFill>
          <a:ln w="9525" algn="ctr">
            <a:solidFill>
              <a:schemeClr val="tx1"/>
            </a:solidFill>
            <a:round/>
            <a:headEnd/>
            <a:tailEnd/>
          </a:ln>
        </p:spPr>
        <p:txBody>
          <a:bodyPr/>
          <a:lstStyle/>
          <a:p>
            <a:endParaRPr lang="en-US"/>
          </a:p>
        </p:txBody>
      </p:sp>
      <p:sp>
        <p:nvSpPr>
          <p:cNvPr id="8210" name="Rectangle 16"/>
          <p:cNvSpPr>
            <a:spLocks noChangeArrowheads="1"/>
          </p:cNvSpPr>
          <p:nvPr/>
        </p:nvSpPr>
        <p:spPr bwMode="auto">
          <a:xfrm>
            <a:off x="2028625" y="6200227"/>
            <a:ext cx="183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t>Initial Configuration</a:t>
            </a:r>
          </a:p>
        </p:txBody>
      </p:sp>
      <p:sp>
        <p:nvSpPr>
          <p:cNvPr id="8211" name="Rectangle 17"/>
          <p:cNvSpPr>
            <a:spLocks noChangeArrowheads="1"/>
          </p:cNvSpPr>
          <p:nvPr/>
        </p:nvSpPr>
        <p:spPr bwMode="auto">
          <a:xfrm>
            <a:off x="5044875" y="6200227"/>
            <a:ext cx="211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t>Updated Configuration</a:t>
            </a:r>
          </a:p>
        </p:txBody>
      </p:sp>
    </p:spTree>
    <p:extLst>
      <p:ext uri="{BB962C8B-B14F-4D97-AF65-F5344CB8AC3E}">
        <p14:creationId xmlns:p14="http://schemas.microsoft.com/office/powerpoint/2010/main" val="236397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8" y="385491"/>
            <a:ext cx="8512630" cy="763543"/>
          </a:xfrm>
        </p:spPr>
        <p:txBody>
          <a:bodyPr/>
          <a:lstStyle/>
          <a:p>
            <a:pPr>
              <a:defRPr/>
            </a:pPr>
            <a:r>
              <a:rPr lang="en-US" dirty="0"/>
              <a:t>Configuration Architectures</a:t>
            </a:r>
          </a:p>
        </p:txBody>
      </p:sp>
      <p:sp>
        <p:nvSpPr>
          <p:cNvPr id="3" name="Content Placeholder 2"/>
          <p:cNvSpPr>
            <a:spLocks noGrp="1"/>
          </p:cNvSpPr>
          <p:nvPr>
            <p:ph idx="1"/>
          </p:nvPr>
        </p:nvSpPr>
        <p:spPr>
          <a:xfrm>
            <a:off x="375244" y="1461320"/>
            <a:ext cx="8355012" cy="4191000"/>
          </a:xfrm>
        </p:spPr>
        <p:txBody>
          <a:bodyPr/>
          <a:lstStyle/>
          <a:p>
            <a:pPr>
              <a:defRPr/>
            </a:pPr>
            <a:r>
              <a:rPr lang="en-US" dirty="0"/>
              <a:t>Block configurable architecture</a:t>
            </a:r>
          </a:p>
          <a:p>
            <a:pPr lvl="1">
              <a:defRPr/>
            </a:pPr>
            <a:r>
              <a:rPr lang="en-US" dirty="0"/>
              <a:t>Not the same as “logical blocks” in an FPGA</a:t>
            </a:r>
          </a:p>
          <a:p>
            <a:pPr lvl="1">
              <a:defRPr/>
            </a:pPr>
            <a:r>
              <a:rPr lang="en-US" dirty="0"/>
              <a:t>Relocating configurations to different blocks at run time also referred to as “swappable logic units” (SLUs)</a:t>
            </a:r>
          </a:p>
          <a:p>
            <a:pPr>
              <a:defRPr/>
            </a:pPr>
            <a:r>
              <a:rPr lang="en-US" dirty="0"/>
              <a:t>Example: SCORE* relocatable architecture in which configurable blocks are handled in the same way as a virtual memory system</a:t>
            </a:r>
          </a:p>
        </p:txBody>
      </p:sp>
      <p:sp>
        <p:nvSpPr>
          <p:cNvPr id="9220" name="Rectangle 20"/>
          <p:cNvSpPr>
            <a:spLocks noChangeArrowheads="1"/>
          </p:cNvSpPr>
          <p:nvPr/>
        </p:nvSpPr>
        <p:spPr bwMode="auto">
          <a:xfrm>
            <a:off x="239485" y="6409307"/>
            <a:ext cx="85779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a:t>* </a:t>
            </a:r>
            <a:r>
              <a:rPr lang="en-US" sz="1100" dirty="0" err="1"/>
              <a:t>Capsi</a:t>
            </a:r>
            <a:r>
              <a:rPr lang="en-US" sz="1100" dirty="0"/>
              <a:t> &amp; </a:t>
            </a:r>
            <a:r>
              <a:rPr lang="en-US" sz="1100" dirty="0" err="1"/>
              <a:t>DeHon</a:t>
            </a:r>
            <a:r>
              <a:rPr lang="en-US" sz="1100" dirty="0"/>
              <a:t> and </a:t>
            </a:r>
            <a:r>
              <a:rPr lang="en-US" sz="1100" dirty="0" err="1"/>
              <a:t>Wawrzynek</a:t>
            </a:r>
            <a:r>
              <a:rPr lang="en-US" sz="1100" dirty="0"/>
              <a:t>. “A streaming multithreaded model” In Third workshop  on media and stream processors. 2001</a:t>
            </a:r>
          </a:p>
        </p:txBody>
      </p:sp>
    </p:spTree>
    <p:extLst>
      <p:ext uri="{BB962C8B-B14F-4D97-AF65-F5344CB8AC3E}">
        <p14:creationId xmlns:p14="http://schemas.microsoft.com/office/powerpoint/2010/main" val="52577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411" y="477096"/>
            <a:ext cx="7698306" cy="692210"/>
          </a:xfrm>
        </p:spPr>
        <p:txBody>
          <a:bodyPr>
            <a:normAutofit fontScale="90000"/>
          </a:bodyPr>
          <a:lstStyle/>
          <a:p>
            <a:pPr>
              <a:defRPr/>
            </a:pPr>
            <a:r>
              <a:rPr lang="en-ZA" dirty="0"/>
              <a:t>Optional Additional Reading </a:t>
            </a:r>
            <a:br>
              <a:rPr lang="en-ZA" dirty="0"/>
            </a:br>
            <a:r>
              <a:rPr lang="en-ZA" sz="2200" dirty="0"/>
              <a:t>(for configuration architectures)</a:t>
            </a:r>
            <a:endParaRPr lang="en-US" dirty="0"/>
          </a:p>
        </p:txBody>
      </p:sp>
      <p:sp>
        <p:nvSpPr>
          <p:cNvPr id="4" name="Content Placeholder 3"/>
          <p:cNvSpPr>
            <a:spLocks noGrp="1"/>
          </p:cNvSpPr>
          <p:nvPr>
            <p:ph idx="1"/>
          </p:nvPr>
        </p:nvSpPr>
        <p:spPr>
          <a:xfrm>
            <a:off x="438411" y="1595620"/>
            <a:ext cx="7989009" cy="4519977"/>
          </a:xfrm>
        </p:spPr>
        <p:txBody>
          <a:bodyPr/>
          <a:lstStyle/>
          <a:p>
            <a:pPr>
              <a:defRPr/>
            </a:pPr>
            <a:r>
              <a:rPr lang="en-ZA" dirty="0"/>
              <a:t>Reading</a:t>
            </a:r>
          </a:p>
          <a:p>
            <a:pPr lvl="1">
              <a:defRPr/>
            </a:pPr>
            <a:r>
              <a:rPr lang="en-US" dirty="0"/>
              <a:t>Hauck, Scott (1998). “The Roles of FPGAs in Reprogrammable Systems” </a:t>
            </a:r>
            <a:r>
              <a:rPr lang="en-US" i="1" dirty="0"/>
              <a:t>In Proceedings of the IEEE.</a:t>
            </a:r>
            <a:r>
              <a:rPr lang="en-US" dirty="0"/>
              <a:t> 86(4) pp. 615-639.</a:t>
            </a:r>
          </a:p>
        </p:txBody>
      </p:sp>
      <p:sp>
        <p:nvSpPr>
          <p:cNvPr id="2" name="Rectangle 1">
            <a:extLst>
              <a:ext uri="{FF2B5EF4-FFF2-40B4-BE49-F238E27FC236}">
                <a16:creationId xmlns:a16="http://schemas.microsoft.com/office/drawing/2014/main" id="{D6D61694-CC8B-43E0-9B19-C4F1EB8FF08B}"/>
              </a:ext>
            </a:extLst>
          </p:cNvPr>
          <p:cNvSpPr/>
          <p:nvPr/>
        </p:nvSpPr>
        <p:spPr>
          <a:xfrm>
            <a:off x="4704478" y="6288082"/>
            <a:ext cx="4160113" cy="369332"/>
          </a:xfrm>
          <a:prstGeom prst="rect">
            <a:avLst/>
          </a:prstGeom>
        </p:spPr>
        <p:txBody>
          <a:bodyPr wrap="none">
            <a:spAutoFit/>
          </a:bodyPr>
          <a:lstStyle/>
          <a:p>
            <a:r>
              <a:rPr lang="en-US" dirty="0"/>
              <a:t>This optional reading will not examined</a:t>
            </a:r>
            <a:endParaRPr lang="en-ZA" dirty="0"/>
          </a:p>
        </p:txBody>
      </p:sp>
    </p:spTree>
    <p:extLst>
      <p:ext uri="{BB962C8B-B14F-4D97-AF65-F5344CB8AC3E}">
        <p14:creationId xmlns:p14="http://schemas.microsoft.com/office/powerpoint/2010/main" val="385661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1878" y="996164"/>
            <a:ext cx="6637468" cy="1362075"/>
          </a:xfrm>
        </p:spPr>
        <p:txBody>
          <a:bodyPr>
            <a:normAutofit fontScale="90000"/>
          </a:bodyPr>
          <a:lstStyle/>
          <a:p>
            <a:pPr>
              <a:defRPr/>
            </a:pPr>
            <a:r>
              <a:rPr lang="en-ZA" dirty="0"/>
              <a:t>RC Building Blocks: </a:t>
            </a:r>
            <a:br>
              <a:rPr lang="en-ZA" dirty="0"/>
            </a:br>
            <a:r>
              <a:rPr lang="en-ZA" dirty="0"/>
              <a:t> Digital Signals and</a:t>
            </a:r>
            <a:br>
              <a:rPr lang="en-ZA" dirty="0"/>
            </a:br>
            <a:r>
              <a:rPr lang="en-ZA" dirty="0"/>
              <a:t> Data Transfers</a:t>
            </a:r>
            <a:endParaRPr lang="en-US" dirty="0"/>
          </a:p>
        </p:txBody>
      </p:sp>
      <p:sp>
        <p:nvSpPr>
          <p:cNvPr id="5" name="Text Placeholder 4"/>
          <p:cNvSpPr>
            <a:spLocks noGrp="1"/>
          </p:cNvSpPr>
          <p:nvPr>
            <p:ph type="body" idx="1"/>
          </p:nvPr>
        </p:nvSpPr>
        <p:spPr>
          <a:xfrm>
            <a:off x="661878" y="2362535"/>
            <a:ext cx="6637467" cy="1520413"/>
          </a:xfrm>
        </p:spPr>
        <p:txBody>
          <a:bodyPr/>
          <a:lstStyle/>
          <a:p>
            <a:pPr>
              <a:defRPr/>
            </a:pPr>
            <a:r>
              <a:rPr lang="en-ZA" dirty="0"/>
              <a:t>Reconfigurable Computing</a:t>
            </a:r>
            <a:endParaRPr lang="en-US" dirty="0"/>
          </a:p>
        </p:txBody>
      </p:sp>
      <p:sp>
        <p:nvSpPr>
          <p:cNvPr id="2" name="Rectangle 1"/>
          <p:cNvSpPr/>
          <p:nvPr/>
        </p:nvSpPr>
        <p:spPr>
          <a:xfrm>
            <a:off x="707599" y="3038348"/>
            <a:ext cx="8436401" cy="1323439"/>
          </a:xfrm>
          <a:prstGeom prst="rect">
            <a:avLst/>
          </a:prstGeom>
          <a:noFill/>
        </p:spPr>
        <p:txBody>
          <a:bodyPr wrap="square" lIns="91440" tIns="45720" rIns="91440" bIns="45720">
            <a:spAutoFit/>
          </a:bodyPr>
          <a:lstStyle/>
          <a:p>
            <a:r>
              <a:rPr lang="en-US" sz="4000" b="1" cap="none" spc="0" dirty="0">
                <a:ln w="9525">
                  <a:solidFill>
                    <a:schemeClr val="tx2">
                      <a:lumMod val="20000"/>
                      <a:lumOff val="80000"/>
                    </a:schemeClr>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Developing reusable gateware components / IP Cores</a:t>
            </a:r>
          </a:p>
        </p:txBody>
      </p:sp>
      <p:pic>
        <p:nvPicPr>
          <p:cNvPr id="6" name="Picture 5" descr="A stone counter top&#10;&#10;Description automatically generated">
            <a:extLst>
              <a:ext uri="{FF2B5EF4-FFF2-40B4-BE49-F238E27FC236}">
                <a16:creationId xmlns:a16="http://schemas.microsoft.com/office/drawing/2014/main" id="{3DE9C07A-3DB8-4CA3-98FE-E3C105755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244" y="4700348"/>
            <a:ext cx="3137836" cy="1868794"/>
          </a:xfrm>
          <a:prstGeom prst="rect">
            <a:avLst/>
          </a:prstGeom>
        </p:spPr>
      </p:pic>
    </p:spTree>
    <p:extLst>
      <p:ext uri="{BB962C8B-B14F-4D97-AF65-F5344CB8AC3E}">
        <p14:creationId xmlns:p14="http://schemas.microsoft.com/office/powerpoint/2010/main" val="142121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9114" y="332721"/>
            <a:ext cx="7698306" cy="692210"/>
          </a:xfrm>
        </p:spPr>
        <p:txBody>
          <a:bodyPr>
            <a:normAutofit fontScale="90000"/>
          </a:bodyPr>
          <a:lstStyle/>
          <a:p>
            <a:pPr>
              <a:defRPr/>
            </a:pPr>
            <a:r>
              <a:rPr lang="en-ZA" dirty="0"/>
              <a:t>Overview of digital signals</a:t>
            </a:r>
            <a:endParaRPr lang="en-US" dirty="0"/>
          </a:p>
        </p:txBody>
      </p:sp>
      <p:sp>
        <p:nvSpPr>
          <p:cNvPr id="4" name="Content Placeholder 3"/>
          <p:cNvSpPr>
            <a:spLocks noGrp="1"/>
          </p:cNvSpPr>
          <p:nvPr>
            <p:ph idx="1"/>
          </p:nvPr>
        </p:nvSpPr>
        <p:spPr>
          <a:xfrm>
            <a:off x="729785" y="1166527"/>
            <a:ext cx="7697635" cy="4519977"/>
          </a:xfrm>
        </p:spPr>
        <p:txBody>
          <a:bodyPr/>
          <a:lstStyle/>
          <a:p>
            <a:pPr>
              <a:defRPr/>
            </a:pPr>
            <a:r>
              <a:rPr lang="en-ZA" sz="2800" dirty="0"/>
              <a:t>Although one of our main objective is </a:t>
            </a:r>
            <a:r>
              <a:rPr lang="en-ZA" sz="2800" dirty="0">
                <a:solidFill>
                  <a:schemeClr val="accent6">
                    <a:lumMod val="50000"/>
                  </a:schemeClr>
                </a:solidFill>
              </a:rPr>
              <a:t>High Performance</a:t>
            </a:r>
            <a:r>
              <a:rPr lang="en-ZA" sz="2800" dirty="0"/>
              <a:t> and parallelized operation, there are still sequential issues involved… for, example a device B waiting for a device A to provide input.</a:t>
            </a:r>
          </a:p>
          <a:p>
            <a:pPr>
              <a:defRPr/>
            </a:pPr>
            <a:r>
              <a:rPr lang="en-ZA" sz="2800" dirty="0"/>
              <a:t>Furthermore the input to device A might disappear (become invalid) before device A has completed its computations.</a:t>
            </a:r>
            <a:endParaRPr lang="en-US" sz="2800" dirty="0"/>
          </a:p>
        </p:txBody>
      </p:sp>
      <p:sp>
        <p:nvSpPr>
          <p:cNvPr id="21508" name="Pentagon 4"/>
          <p:cNvSpPr>
            <a:spLocks noChangeArrowheads="1"/>
          </p:cNvSpPr>
          <p:nvPr/>
        </p:nvSpPr>
        <p:spPr bwMode="auto">
          <a:xfrm>
            <a:off x="633413" y="5435884"/>
            <a:ext cx="1106487" cy="398462"/>
          </a:xfrm>
          <a:prstGeom prst="homePlate">
            <a:avLst>
              <a:gd name="adj" fmla="val 49984"/>
            </a:avLst>
          </a:prstGeom>
          <a:solidFill>
            <a:schemeClr val="accent1"/>
          </a:solidFill>
          <a:ln w="9525" algn="ctr">
            <a:solidFill>
              <a:schemeClr val="tx1"/>
            </a:solidFill>
            <a:round/>
            <a:headEnd/>
            <a:tailEnd/>
          </a:ln>
        </p:spPr>
        <p:txBody>
          <a:bodyPr/>
          <a:lstStyle/>
          <a:p>
            <a:r>
              <a:rPr lang="en-ZA"/>
              <a:t>In</a:t>
            </a:r>
            <a:endParaRPr lang="en-US"/>
          </a:p>
        </p:txBody>
      </p:sp>
      <p:sp>
        <p:nvSpPr>
          <p:cNvPr id="21509" name="Pentagon 6"/>
          <p:cNvSpPr>
            <a:spLocks noChangeArrowheads="1"/>
          </p:cNvSpPr>
          <p:nvPr/>
        </p:nvSpPr>
        <p:spPr bwMode="auto">
          <a:xfrm>
            <a:off x="7628438" y="5466046"/>
            <a:ext cx="1106487" cy="398463"/>
          </a:xfrm>
          <a:prstGeom prst="homePlate">
            <a:avLst>
              <a:gd name="adj" fmla="val 49984"/>
            </a:avLst>
          </a:prstGeom>
          <a:solidFill>
            <a:schemeClr val="accent1"/>
          </a:solidFill>
          <a:ln w="9525" algn="ctr">
            <a:solidFill>
              <a:schemeClr val="tx1"/>
            </a:solidFill>
            <a:round/>
            <a:headEnd/>
            <a:tailEnd/>
          </a:ln>
        </p:spPr>
        <p:txBody>
          <a:bodyPr/>
          <a:lstStyle/>
          <a:p>
            <a:r>
              <a:rPr lang="en-ZA"/>
              <a:t>Out</a:t>
            </a:r>
            <a:endParaRPr lang="en-US"/>
          </a:p>
        </p:txBody>
      </p:sp>
      <p:sp>
        <p:nvSpPr>
          <p:cNvPr id="21510" name="Rectangle 7"/>
          <p:cNvSpPr>
            <a:spLocks noChangeArrowheads="1"/>
          </p:cNvSpPr>
          <p:nvPr/>
        </p:nvSpPr>
        <p:spPr bwMode="auto">
          <a:xfrm>
            <a:off x="2536825" y="5053296"/>
            <a:ext cx="1401763" cy="1209675"/>
          </a:xfrm>
          <a:prstGeom prst="rect">
            <a:avLst/>
          </a:prstGeom>
          <a:solidFill>
            <a:schemeClr val="accent1"/>
          </a:solidFill>
          <a:ln w="9525" algn="ctr">
            <a:solidFill>
              <a:schemeClr val="tx1"/>
            </a:solidFill>
            <a:round/>
            <a:headEnd/>
            <a:tailEnd/>
          </a:ln>
        </p:spPr>
        <p:txBody>
          <a:bodyPr anchor="ctr"/>
          <a:lstStyle/>
          <a:p>
            <a:pPr algn="ctr"/>
            <a:r>
              <a:rPr lang="en-ZA" sz="2000"/>
              <a:t>Device A</a:t>
            </a:r>
            <a:endParaRPr lang="en-US" sz="2000"/>
          </a:p>
        </p:txBody>
      </p:sp>
      <p:sp>
        <p:nvSpPr>
          <p:cNvPr id="21511" name="Rectangle 8"/>
          <p:cNvSpPr>
            <a:spLocks noChangeArrowheads="1"/>
          </p:cNvSpPr>
          <p:nvPr/>
        </p:nvSpPr>
        <p:spPr bwMode="auto">
          <a:xfrm>
            <a:off x="5445625" y="5053296"/>
            <a:ext cx="1327150" cy="1209675"/>
          </a:xfrm>
          <a:prstGeom prst="rect">
            <a:avLst/>
          </a:prstGeom>
          <a:solidFill>
            <a:schemeClr val="accent1"/>
          </a:solidFill>
          <a:ln w="9525" algn="ctr">
            <a:solidFill>
              <a:schemeClr val="tx1"/>
            </a:solidFill>
            <a:round/>
            <a:headEnd/>
            <a:tailEnd/>
          </a:ln>
        </p:spPr>
        <p:txBody>
          <a:bodyPr anchor="ctr"/>
          <a:lstStyle/>
          <a:p>
            <a:pPr algn="ctr"/>
            <a:r>
              <a:rPr lang="en-ZA" sz="2000"/>
              <a:t>Device B</a:t>
            </a:r>
            <a:endParaRPr lang="en-US" sz="2000"/>
          </a:p>
        </p:txBody>
      </p:sp>
      <p:cxnSp>
        <p:nvCxnSpPr>
          <p:cNvPr id="21512" name="Straight Arrow Connector 10"/>
          <p:cNvCxnSpPr>
            <a:cxnSpLocks noChangeShapeType="1"/>
            <a:stCxn id="21508" idx="3"/>
            <a:endCxn id="21510" idx="1"/>
          </p:cNvCxnSpPr>
          <p:nvPr/>
        </p:nvCxnSpPr>
        <p:spPr bwMode="auto">
          <a:xfrm>
            <a:off x="1739900" y="5635909"/>
            <a:ext cx="796925" cy="222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13" name="Straight Arrow Connector 11"/>
          <p:cNvCxnSpPr>
            <a:cxnSpLocks noChangeShapeType="1"/>
            <a:stCxn id="21511" idx="3"/>
            <a:endCxn id="21509" idx="1"/>
          </p:cNvCxnSpPr>
          <p:nvPr/>
        </p:nvCxnSpPr>
        <p:spPr bwMode="auto">
          <a:xfrm>
            <a:off x="6772775" y="5658134"/>
            <a:ext cx="855663" cy="635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stCxn id="21510" idx="3"/>
            <a:endCxn id="21511" idx="1"/>
          </p:cNvCxnSpPr>
          <p:nvPr/>
        </p:nvCxnSpPr>
        <p:spPr bwMode="auto">
          <a:xfrm>
            <a:off x="3938588" y="5658134"/>
            <a:ext cx="1507037" cy="0"/>
          </a:xfrm>
          <a:prstGeom prst="straightConnector1">
            <a:avLst/>
          </a:prstGeom>
          <a:solidFill>
            <a:schemeClr val="accent1"/>
          </a:solidFill>
          <a:ln w="28575" cap="flat" cmpd="sng" algn="ctr">
            <a:solidFill>
              <a:schemeClr val="tx2">
                <a:lumMod val="75000"/>
              </a:schemeClr>
            </a:solidFill>
            <a:prstDash val="solid"/>
            <a:round/>
            <a:headEnd type="none" w="med" len="med"/>
            <a:tailEnd type="arrow"/>
          </a:ln>
          <a:effectLst/>
        </p:spPr>
      </p:cxnSp>
      <p:sp>
        <p:nvSpPr>
          <p:cNvPr id="2" name="Rectangle 1">
            <a:extLst>
              <a:ext uri="{FF2B5EF4-FFF2-40B4-BE49-F238E27FC236}">
                <a16:creationId xmlns:a16="http://schemas.microsoft.com/office/drawing/2014/main" id="{B81C1EE8-C554-4AB3-B60E-7DB882F2CFB3}"/>
              </a:ext>
            </a:extLst>
          </p:cNvPr>
          <p:cNvSpPr/>
          <p:nvPr/>
        </p:nvSpPr>
        <p:spPr>
          <a:xfrm>
            <a:off x="460010" y="5893639"/>
            <a:ext cx="1850054" cy="646331"/>
          </a:xfrm>
          <a:prstGeom prst="rect">
            <a:avLst/>
          </a:prstGeom>
        </p:spPr>
        <p:txBody>
          <a:bodyPr wrap="square">
            <a:spAutoFit/>
          </a:bodyPr>
          <a:lstStyle/>
          <a:p>
            <a:r>
              <a:rPr lang="en-ZA" sz="1200" dirty="0"/>
              <a:t>Input might not stay here for the length of time A works on it</a:t>
            </a:r>
          </a:p>
        </p:txBody>
      </p:sp>
      <p:sp>
        <p:nvSpPr>
          <p:cNvPr id="12" name="Rectangle 11">
            <a:extLst>
              <a:ext uri="{FF2B5EF4-FFF2-40B4-BE49-F238E27FC236}">
                <a16:creationId xmlns:a16="http://schemas.microsoft.com/office/drawing/2014/main" id="{B0D4B27C-0B6C-4791-95C9-DD086570BA39}"/>
              </a:ext>
            </a:extLst>
          </p:cNvPr>
          <p:cNvSpPr/>
          <p:nvPr/>
        </p:nvSpPr>
        <p:spPr>
          <a:xfrm>
            <a:off x="3957838" y="5708972"/>
            <a:ext cx="1538187" cy="1015663"/>
          </a:xfrm>
          <a:prstGeom prst="rect">
            <a:avLst/>
          </a:prstGeom>
        </p:spPr>
        <p:txBody>
          <a:bodyPr wrap="square">
            <a:spAutoFit/>
          </a:bodyPr>
          <a:lstStyle/>
          <a:p>
            <a:r>
              <a:rPr lang="en-ZA" sz="1200" dirty="0"/>
              <a:t>When input to A changes, A’s output may be invalid, yet B might still be busy.</a:t>
            </a:r>
          </a:p>
        </p:txBody>
      </p:sp>
      <p:sp>
        <p:nvSpPr>
          <p:cNvPr id="13" name="Rectangle 12">
            <a:extLst>
              <a:ext uri="{FF2B5EF4-FFF2-40B4-BE49-F238E27FC236}">
                <a16:creationId xmlns:a16="http://schemas.microsoft.com/office/drawing/2014/main" id="{71FAAC81-61BA-4F5E-A5E9-BB1D62D46502}"/>
              </a:ext>
            </a:extLst>
          </p:cNvPr>
          <p:cNvSpPr/>
          <p:nvPr/>
        </p:nvSpPr>
        <p:spPr>
          <a:xfrm>
            <a:off x="6795435" y="5884014"/>
            <a:ext cx="2194562" cy="830997"/>
          </a:xfrm>
          <a:prstGeom prst="rect">
            <a:avLst/>
          </a:prstGeom>
        </p:spPr>
        <p:txBody>
          <a:bodyPr wrap="square">
            <a:spAutoFit/>
          </a:bodyPr>
          <a:lstStyle/>
          <a:p>
            <a:r>
              <a:rPr lang="en-ZA" sz="1200" dirty="0"/>
              <a:t>Likewise. input to B is changing this output may become invalid / corrupted while read by external device</a:t>
            </a:r>
          </a:p>
        </p:txBody>
      </p:sp>
    </p:spTree>
    <p:extLst>
      <p:ext uri="{BB962C8B-B14F-4D97-AF65-F5344CB8AC3E}">
        <p14:creationId xmlns:p14="http://schemas.microsoft.com/office/powerpoint/2010/main" val="1237653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11"/>
          <p:cNvCxnSpPr>
            <a:cxnSpLocks noChangeShapeType="1"/>
          </p:cNvCxnSpPr>
          <p:nvPr/>
        </p:nvCxnSpPr>
        <p:spPr bwMode="auto">
          <a:xfrm>
            <a:off x="3814763" y="5476845"/>
            <a:ext cx="17367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 name="Title 2"/>
          <p:cNvSpPr>
            <a:spLocks noGrp="1"/>
          </p:cNvSpPr>
          <p:nvPr>
            <p:ph type="title"/>
          </p:nvPr>
        </p:nvSpPr>
        <p:spPr>
          <a:xfrm>
            <a:off x="481104" y="397873"/>
            <a:ext cx="7698306" cy="692210"/>
          </a:xfrm>
        </p:spPr>
        <p:txBody>
          <a:bodyPr>
            <a:normAutofit fontScale="90000"/>
          </a:bodyPr>
          <a:lstStyle/>
          <a:p>
            <a:pPr>
              <a:defRPr/>
            </a:pPr>
            <a:r>
              <a:rPr lang="en-ZA" dirty="0"/>
              <a:t>Overview of digital signals</a:t>
            </a:r>
            <a:endParaRPr lang="en-US" dirty="0"/>
          </a:p>
        </p:txBody>
      </p:sp>
      <p:sp>
        <p:nvSpPr>
          <p:cNvPr id="4" name="Content Placeholder 3"/>
          <p:cNvSpPr>
            <a:spLocks noGrp="1"/>
          </p:cNvSpPr>
          <p:nvPr>
            <p:ph idx="1"/>
          </p:nvPr>
        </p:nvSpPr>
        <p:spPr>
          <a:xfrm>
            <a:off x="470618" y="1266295"/>
            <a:ext cx="8216182" cy="4191000"/>
          </a:xfrm>
        </p:spPr>
        <p:txBody>
          <a:bodyPr/>
          <a:lstStyle/>
          <a:p>
            <a:pPr>
              <a:defRPr/>
            </a:pPr>
            <a:r>
              <a:rPr lang="en-ZA" sz="2800" dirty="0"/>
              <a:t>There are various issues involved such as:</a:t>
            </a:r>
          </a:p>
          <a:p>
            <a:pPr lvl="1">
              <a:defRPr/>
            </a:pPr>
            <a:r>
              <a:rPr lang="en-ZA" sz="2400" dirty="0"/>
              <a:t>How does device A know when new data has arrived?</a:t>
            </a:r>
          </a:p>
          <a:p>
            <a:pPr lvl="1">
              <a:defRPr/>
            </a:pPr>
            <a:r>
              <a:rPr lang="en-ZA" sz="2400" dirty="0"/>
              <a:t>How does device B know when device A has completed?</a:t>
            </a:r>
          </a:p>
          <a:p>
            <a:pPr lvl="1">
              <a:defRPr/>
            </a:pPr>
            <a:r>
              <a:rPr lang="en-ZA" sz="2400" dirty="0"/>
              <a:t>What if both devices need to be clocked, but aren’t active all the time?</a:t>
            </a:r>
          </a:p>
          <a:p>
            <a:pPr lvl="1">
              <a:defRPr/>
            </a:pPr>
            <a:r>
              <a:rPr lang="en-ZA" sz="2400" dirty="0"/>
              <a:t>What if you want to share address and data lines?</a:t>
            </a:r>
            <a:endParaRPr lang="en-US" sz="2400" dirty="0"/>
          </a:p>
        </p:txBody>
      </p:sp>
      <p:sp>
        <p:nvSpPr>
          <p:cNvPr id="22533" name="Pentagon 4"/>
          <p:cNvSpPr>
            <a:spLocks noChangeArrowheads="1"/>
          </p:cNvSpPr>
          <p:nvPr/>
        </p:nvSpPr>
        <p:spPr bwMode="auto">
          <a:xfrm>
            <a:off x="633413" y="5575270"/>
            <a:ext cx="1106487" cy="398462"/>
          </a:xfrm>
          <a:prstGeom prst="homePlate">
            <a:avLst>
              <a:gd name="adj" fmla="val 49984"/>
            </a:avLst>
          </a:prstGeom>
          <a:solidFill>
            <a:schemeClr val="accent1"/>
          </a:solidFill>
          <a:ln w="9525" algn="ctr">
            <a:solidFill>
              <a:schemeClr val="tx1"/>
            </a:solidFill>
            <a:round/>
            <a:headEnd/>
            <a:tailEnd/>
          </a:ln>
        </p:spPr>
        <p:txBody>
          <a:bodyPr/>
          <a:lstStyle/>
          <a:p>
            <a:r>
              <a:rPr lang="en-ZA"/>
              <a:t>In</a:t>
            </a:r>
            <a:endParaRPr lang="en-US"/>
          </a:p>
        </p:txBody>
      </p:sp>
      <p:sp>
        <p:nvSpPr>
          <p:cNvPr id="22534" name="Pentagon 6"/>
          <p:cNvSpPr>
            <a:spLocks noChangeArrowheads="1"/>
          </p:cNvSpPr>
          <p:nvPr/>
        </p:nvSpPr>
        <p:spPr bwMode="auto">
          <a:xfrm>
            <a:off x="7580313" y="5605432"/>
            <a:ext cx="1106487" cy="398463"/>
          </a:xfrm>
          <a:prstGeom prst="homePlate">
            <a:avLst>
              <a:gd name="adj" fmla="val 49984"/>
            </a:avLst>
          </a:prstGeom>
          <a:solidFill>
            <a:schemeClr val="accent1"/>
          </a:solidFill>
          <a:ln w="9525" algn="ctr">
            <a:solidFill>
              <a:schemeClr val="tx1"/>
            </a:solidFill>
            <a:round/>
            <a:headEnd/>
            <a:tailEnd/>
          </a:ln>
        </p:spPr>
        <p:txBody>
          <a:bodyPr/>
          <a:lstStyle/>
          <a:p>
            <a:r>
              <a:rPr lang="en-ZA"/>
              <a:t>Out</a:t>
            </a:r>
            <a:endParaRPr lang="en-US"/>
          </a:p>
        </p:txBody>
      </p:sp>
      <p:sp>
        <p:nvSpPr>
          <p:cNvPr id="22535" name="Rectangle 7"/>
          <p:cNvSpPr>
            <a:spLocks noChangeArrowheads="1"/>
          </p:cNvSpPr>
          <p:nvPr/>
        </p:nvSpPr>
        <p:spPr bwMode="auto">
          <a:xfrm>
            <a:off x="2536825" y="5192682"/>
            <a:ext cx="1401763" cy="1209675"/>
          </a:xfrm>
          <a:prstGeom prst="rect">
            <a:avLst/>
          </a:prstGeom>
          <a:solidFill>
            <a:schemeClr val="accent1"/>
          </a:solidFill>
          <a:ln w="9525" algn="ctr">
            <a:solidFill>
              <a:schemeClr val="tx1"/>
            </a:solidFill>
            <a:round/>
            <a:headEnd/>
            <a:tailEnd/>
          </a:ln>
        </p:spPr>
        <p:txBody>
          <a:bodyPr anchor="ctr"/>
          <a:lstStyle/>
          <a:p>
            <a:pPr algn="ctr"/>
            <a:r>
              <a:rPr lang="en-ZA" sz="2000"/>
              <a:t>Device A</a:t>
            </a:r>
            <a:endParaRPr lang="en-US" sz="2000"/>
          </a:p>
        </p:txBody>
      </p:sp>
      <p:sp>
        <p:nvSpPr>
          <p:cNvPr id="22536" name="Rectangle 8"/>
          <p:cNvSpPr>
            <a:spLocks noChangeArrowheads="1"/>
          </p:cNvSpPr>
          <p:nvPr/>
        </p:nvSpPr>
        <p:spPr bwMode="auto">
          <a:xfrm>
            <a:off x="5397500" y="5192682"/>
            <a:ext cx="1327150" cy="1209675"/>
          </a:xfrm>
          <a:prstGeom prst="rect">
            <a:avLst/>
          </a:prstGeom>
          <a:solidFill>
            <a:schemeClr val="accent1"/>
          </a:solidFill>
          <a:ln w="9525" algn="ctr">
            <a:solidFill>
              <a:schemeClr val="tx1"/>
            </a:solidFill>
            <a:round/>
            <a:headEnd/>
            <a:tailEnd/>
          </a:ln>
        </p:spPr>
        <p:txBody>
          <a:bodyPr anchor="ctr"/>
          <a:lstStyle/>
          <a:p>
            <a:pPr algn="ctr"/>
            <a:r>
              <a:rPr lang="en-ZA" sz="2000"/>
              <a:t>Device B</a:t>
            </a:r>
            <a:endParaRPr lang="en-US" sz="2000"/>
          </a:p>
        </p:txBody>
      </p:sp>
      <p:cxnSp>
        <p:nvCxnSpPr>
          <p:cNvPr id="22537" name="Straight Arrow Connector 10"/>
          <p:cNvCxnSpPr>
            <a:cxnSpLocks noChangeShapeType="1"/>
            <a:stCxn id="22533" idx="3"/>
            <a:endCxn id="22535" idx="1"/>
          </p:cNvCxnSpPr>
          <p:nvPr/>
        </p:nvCxnSpPr>
        <p:spPr bwMode="auto">
          <a:xfrm>
            <a:off x="1739900" y="5775295"/>
            <a:ext cx="796925" cy="222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38" name="Straight Arrow Connector 11"/>
          <p:cNvCxnSpPr>
            <a:cxnSpLocks noChangeShapeType="1"/>
            <a:stCxn id="22536" idx="3"/>
            <a:endCxn id="22534" idx="1"/>
          </p:cNvCxnSpPr>
          <p:nvPr/>
        </p:nvCxnSpPr>
        <p:spPr bwMode="auto">
          <a:xfrm>
            <a:off x="6724650" y="5797520"/>
            <a:ext cx="855663" cy="635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stCxn id="22535" idx="3"/>
            <a:endCxn id="22536" idx="1"/>
          </p:cNvCxnSpPr>
          <p:nvPr/>
        </p:nvCxnSpPr>
        <p:spPr bwMode="auto">
          <a:xfrm>
            <a:off x="3938588" y="5797520"/>
            <a:ext cx="1458912" cy="1587"/>
          </a:xfrm>
          <a:prstGeom prst="straightConnector1">
            <a:avLst/>
          </a:prstGeom>
          <a:solidFill>
            <a:schemeClr val="accent1"/>
          </a:solidFill>
          <a:ln w="28575" cap="flat" cmpd="sng" algn="ctr">
            <a:solidFill>
              <a:schemeClr val="tx2">
                <a:lumMod val="75000"/>
              </a:schemeClr>
            </a:solidFill>
            <a:prstDash val="solid"/>
            <a:round/>
            <a:headEnd type="none" w="med" len="med"/>
            <a:tailEnd type="arrow"/>
          </a:ln>
          <a:effectLst/>
        </p:spPr>
      </p:cxnSp>
      <p:sp>
        <p:nvSpPr>
          <p:cNvPr id="22540" name="Rectangle 13"/>
          <p:cNvSpPr>
            <a:spLocks noChangeArrowheads="1"/>
          </p:cNvSpPr>
          <p:nvPr/>
        </p:nvSpPr>
        <p:spPr bwMode="auto">
          <a:xfrm>
            <a:off x="4000500" y="5221257"/>
            <a:ext cx="1230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t>handshaking</a:t>
            </a:r>
          </a:p>
          <a:p>
            <a:r>
              <a:rPr lang="en-ZA" sz="1400"/>
              <a:t>lines</a:t>
            </a:r>
            <a:endParaRPr lang="en-US" sz="1400"/>
          </a:p>
        </p:txBody>
      </p:sp>
      <p:sp>
        <p:nvSpPr>
          <p:cNvPr id="2" name="Rectangle 1">
            <a:extLst>
              <a:ext uri="{FF2B5EF4-FFF2-40B4-BE49-F238E27FC236}">
                <a16:creationId xmlns:a16="http://schemas.microsoft.com/office/drawing/2014/main" id="{2BB64F93-3AB2-44EA-9E3D-B86B9FFAD001}"/>
              </a:ext>
            </a:extLst>
          </p:cNvPr>
          <p:cNvSpPr/>
          <p:nvPr/>
        </p:nvSpPr>
        <p:spPr>
          <a:xfrm>
            <a:off x="882359" y="4247282"/>
            <a:ext cx="7527061" cy="461665"/>
          </a:xfrm>
          <a:prstGeom prst="rect">
            <a:avLst/>
          </a:prstGeom>
        </p:spPr>
        <p:txBody>
          <a:bodyPr wrap="none">
            <a:spAutoFit/>
          </a:bodyPr>
          <a:lstStyle/>
          <a:p>
            <a:r>
              <a:rPr lang="en-ZA" sz="2400" dirty="0">
                <a:solidFill>
                  <a:schemeClr val="accent6">
                    <a:lumMod val="50000"/>
                  </a:schemeClr>
                </a:solidFill>
              </a:rPr>
              <a:t>.. That is where ‘handshaking’ can come to the rescue</a:t>
            </a:r>
          </a:p>
        </p:txBody>
      </p:sp>
    </p:spTree>
    <p:extLst>
      <p:ext uri="{BB962C8B-B14F-4D97-AF65-F5344CB8AC3E}">
        <p14:creationId xmlns:p14="http://schemas.microsoft.com/office/powerpoint/2010/main" val="64112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72" y="380844"/>
            <a:ext cx="7698306" cy="692210"/>
          </a:xfrm>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556531" y="1247925"/>
            <a:ext cx="7697635" cy="4792981"/>
          </a:xfrm>
        </p:spPr>
        <p:txBody>
          <a:bodyPr>
            <a:normAutofit fontScale="92500" lnSpcReduction="10000"/>
          </a:bodyPr>
          <a:lstStyle/>
          <a:p>
            <a:pPr eaLnBrk="1" hangingPunct="1">
              <a:defRPr/>
            </a:pPr>
            <a:r>
              <a:rPr lang="en-ZA" dirty="0"/>
              <a:t>When to use </a:t>
            </a:r>
            <a:r>
              <a:rPr lang="en-ZA" i="1" dirty="0"/>
              <a:t>assign</a:t>
            </a:r>
          </a:p>
          <a:p>
            <a:pPr eaLnBrk="1" hangingPunct="1">
              <a:defRPr/>
            </a:pPr>
            <a:r>
              <a:rPr lang="en-ZA" dirty="0"/>
              <a:t>Blocking &amp; non-blocking simulation and potential pitfalls</a:t>
            </a:r>
          </a:p>
          <a:p>
            <a:pPr eaLnBrk="1" hangingPunct="1">
              <a:defRPr/>
            </a:pPr>
            <a:r>
              <a:rPr lang="en-ZA" dirty="0"/>
              <a:t>The unconditional always</a:t>
            </a:r>
          </a:p>
          <a:p>
            <a:pPr eaLnBrk="1" hangingPunct="1">
              <a:defRPr/>
            </a:pPr>
            <a:r>
              <a:rPr lang="en-ZA" dirty="0"/>
              <a:t>Configuration architectures</a:t>
            </a:r>
          </a:p>
          <a:p>
            <a:pPr eaLnBrk="1" hangingPunct="1">
              <a:defRPr/>
            </a:pPr>
            <a:r>
              <a:rPr lang="en-ZA" dirty="0"/>
              <a:t>Digital signals,</a:t>
            </a:r>
            <a:br>
              <a:rPr lang="en-ZA" dirty="0"/>
            </a:br>
            <a:r>
              <a:rPr lang="en-ZA" dirty="0"/>
              <a:t>Interface basics,</a:t>
            </a:r>
            <a:br>
              <a:rPr lang="en-ZA" dirty="0"/>
            </a:br>
            <a:r>
              <a:rPr lang="en-ZA" dirty="0"/>
              <a:t>Using latches</a:t>
            </a:r>
          </a:p>
          <a:p>
            <a:pPr>
              <a:defRPr/>
            </a:pPr>
            <a:r>
              <a:rPr lang="en-ZA" dirty="0"/>
              <a:t>Large &amp; Small RC</a:t>
            </a:r>
            <a:br>
              <a:rPr lang="en-ZA" dirty="0"/>
            </a:br>
            <a:r>
              <a:rPr lang="en-ZA" dirty="0"/>
              <a:t>platform case studies</a:t>
            </a:r>
          </a:p>
        </p:txBody>
      </p:sp>
      <p:pic>
        <p:nvPicPr>
          <p:cNvPr id="4099" name="Picture 3" descr="mosaic01.gif"/>
          <p:cNvPicPr>
            <a:picLocks noChangeAspect="1"/>
          </p:cNvPicPr>
          <p:nvPr/>
        </p:nvPicPr>
        <p:blipFill>
          <a:blip r:embed="rId3" cstate="print"/>
          <a:srcRect/>
          <a:stretch>
            <a:fillRect/>
          </a:stretch>
        </p:blipFill>
        <p:spPr bwMode="auto">
          <a:xfrm>
            <a:off x="4403725" y="3538538"/>
            <a:ext cx="4471988" cy="3101975"/>
          </a:xfrm>
          <a:prstGeom prst="rect">
            <a:avLst/>
          </a:prstGeom>
          <a:noFill/>
          <a:ln w="9525">
            <a:noFill/>
            <a:miter lim="800000"/>
            <a:headEnd/>
            <a:tailEnd/>
          </a:ln>
        </p:spPr>
      </p:pic>
    </p:spTree>
    <p:extLst>
      <p:ext uri="{BB962C8B-B14F-4D97-AF65-F5344CB8AC3E}">
        <p14:creationId xmlns:p14="http://schemas.microsoft.com/office/powerpoint/2010/main" val="236503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ight Arrow 11"/>
          <p:cNvSpPr>
            <a:spLocks noChangeArrowheads="1"/>
          </p:cNvSpPr>
          <p:nvPr/>
        </p:nvSpPr>
        <p:spPr bwMode="auto">
          <a:xfrm>
            <a:off x="5909733" y="3733514"/>
            <a:ext cx="1577622" cy="944563"/>
          </a:xfrm>
          <a:prstGeom prst="rightArrow">
            <a:avLst>
              <a:gd name="adj1" fmla="val 50000"/>
              <a:gd name="adj2" fmla="val 49980"/>
            </a:avLst>
          </a:prstGeom>
          <a:solidFill>
            <a:schemeClr val="accent1"/>
          </a:solidFill>
          <a:ln w="9525" algn="ctr">
            <a:solidFill>
              <a:schemeClr val="tx1"/>
            </a:solidFill>
            <a:round/>
            <a:headEnd/>
            <a:tailEnd/>
          </a:ln>
        </p:spPr>
        <p:txBody>
          <a:bodyPr/>
          <a:lstStyle/>
          <a:p>
            <a:r>
              <a:rPr lang="en-ZA" dirty="0"/>
              <a:t>OUTPUTS</a:t>
            </a:r>
            <a:endParaRPr lang="en-US" dirty="0"/>
          </a:p>
        </p:txBody>
      </p:sp>
      <p:sp>
        <p:nvSpPr>
          <p:cNvPr id="2" name="Title 1"/>
          <p:cNvSpPr>
            <a:spLocks noGrp="1"/>
          </p:cNvSpPr>
          <p:nvPr>
            <p:ph type="title"/>
          </p:nvPr>
        </p:nvSpPr>
        <p:spPr>
          <a:xfrm>
            <a:off x="458258" y="405693"/>
            <a:ext cx="8155004" cy="692210"/>
          </a:xfrm>
        </p:spPr>
        <p:txBody>
          <a:bodyPr>
            <a:normAutofit fontScale="90000"/>
          </a:bodyPr>
          <a:lstStyle/>
          <a:p>
            <a:pPr>
              <a:defRPr/>
            </a:pPr>
            <a:r>
              <a:rPr lang="en-ZA" dirty="0"/>
              <a:t>Digital logic modular design issues</a:t>
            </a:r>
            <a:endParaRPr lang="en-US" dirty="0"/>
          </a:p>
        </p:txBody>
      </p:sp>
      <p:sp>
        <p:nvSpPr>
          <p:cNvPr id="3" name="Content Placeholder 2"/>
          <p:cNvSpPr>
            <a:spLocks noGrp="1"/>
          </p:cNvSpPr>
          <p:nvPr>
            <p:ph idx="1"/>
          </p:nvPr>
        </p:nvSpPr>
        <p:spPr>
          <a:xfrm>
            <a:off x="736599" y="1382973"/>
            <a:ext cx="8007350" cy="4191000"/>
          </a:xfrm>
        </p:spPr>
        <p:txBody>
          <a:bodyPr/>
          <a:lstStyle/>
          <a:p>
            <a:pPr>
              <a:defRPr/>
            </a:pPr>
            <a:r>
              <a:rPr lang="en-US" dirty="0"/>
              <a:t>A sequential logic system typically involves two parts: </a:t>
            </a:r>
          </a:p>
          <a:p>
            <a:pPr lvl="1">
              <a:defRPr/>
            </a:pPr>
            <a:r>
              <a:rPr lang="en-US" dirty="0"/>
              <a:t>Storage (aka “</a:t>
            </a:r>
            <a:r>
              <a:rPr lang="en-US" dirty="0" err="1"/>
              <a:t>bistable</a:t>
            </a:r>
            <a:r>
              <a:rPr lang="en-US" dirty="0"/>
              <a:t>” device)</a:t>
            </a:r>
          </a:p>
          <a:p>
            <a:pPr lvl="1">
              <a:defRPr/>
            </a:pPr>
            <a:r>
              <a:rPr lang="en-US" dirty="0"/>
              <a:t>Combinational logic (OR, AND, etc. gates)</a:t>
            </a:r>
          </a:p>
        </p:txBody>
      </p:sp>
      <p:sp>
        <p:nvSpPr>
          <p:cNvPr id="23557" name="Right Arrow 6"/>
          <p:cNvSpPr>
            <a:spLocks noChangeArrowheads="1"/>
          </p:cNvSpPr>
          <p:nvPr/>
        </p:nvSpPr>
        <p:spPr bwMode="auto">
          <a:xfrm>
            <a:off x="1726319" y="3733514"/>
            <a:ext cx="1373980" cy="944563"/>
          </a:xfrm>
          <a:prstGeom prst="rightArrow">
            <a:avLst>
              <a:gd name="adj1" fmla="val 50000"/>
              <a:gd name="adj2" fmla="val 49957"/>
            </a:avLst>
          </a:prstGeom>
          <a:solidFill>
            <a:schemeClr val="accent1"/>
          </a:solidFill>
          <a:ln w="9525" algn="ctr">
            <a:solidFill>
              <a:schemeClr val="tx1"/>
            </a:solidFill>
            <a:round/>
            <a:headEnd/>
            <a:tailEnd/>
          </a:ln>
        </p:spPr>
        <p:txBody>
          <a:bodyPr/>
          <a:lstStyle/>
          <a:p>
            <a:r>
              <a:rPr lang="en-ZA" dirty="0"/>
              <a:t>INPUTS</a:t>
            </a:r>
            <a:endParaRPr lang="en-US" dirty="0"/>
          </a:p>
        </p:txBody>
      </p:sp>
      <p:sp>
        <p:nvSpPr>
          <p:cNvPr id="23558" name="Rectangle 7"/>
          <p:cNvSpPr>
            <a:spLocks noChangeArrowheads="1"/>
          </p:cNvSpPr>
          <p:nvPr/>
        </p:nvSpPr>
        <p:spPr bwMode="auto">
          <a:xfrm>
            <a:off x="3107796" y="3644614"/>
            <a:ext cx="2816225" cy="1077913"/>
          </a:xfrm>
          <a:prstGeom prst="rect">
            <a:avLst/>
          </a:prstGeom>
          <a:solidFill>
            <a:schemeClr val="accent1"/>
          </a:solidFill>
          <a:ln w="9525" algn="ctr">
            <a:solidFill>
              <a:schemeClr val="tx1"/>
            </a:solidFill>
            <a:round/>
            <a:headEnd/>
            <a:tailEnd/>
          </a:ln>
        </p:spPr>
        <p:txBody>
          <a:bodyPr anchor="ctr"/>
          <a:lstStyle/>
          <a:p>
            <a:pPr algn="ctr"/>
            <a:r>
              <a:rPr lang="en-ZA" sz="2400"/>
              <a:t>Combinational Logic Device</a:t>
            </a:r>
            <a:endParaRPr lang="en-US" sz="2400"/>
          </a:p>
        </p:txBody>
      </p:sp>
      <p:sp>
        <p:nvSpPr>
          <p:cNvPr id="23559" name="Rectangle 8"/>
          <p:cNvSpPr>
            <a:spLocks noChangeArrowheads="1"/>
          </p:cNvSpPr>
          <p:nvPr/>
        </p:nvSpPr>
        <p:spPr bwMode="auto">
          <a:xfrm>
            <a:off x="3107796" y="5444839"/>
            <a:ext cx="2816225" cy="766763"/>
          </a:xfrm>
          <a:prstGeom prst="rect">
            <a:avLst/>
          </a:prstGeom>
          <a:solidFill>
            <a:schemeClr val="accent1"/>
          </a:solidFill>
          <a:ln w="9525" algn="ctr">
            <a:solidFill>
              <a:schemeClr val="tx1"/>
            </a:solidFill>
            <a:round/>
            <a:headEnd/>
            <a:tailEnd/>
          </a:ln>
        </p:spPr>
        <p:txBody>
          <a:bodyPr anchor="ctr"/>
          <a:lstStyle/>
          <a:p>
            <a:pPr algn="ctr"/>
            <a:r>
              <a:rPr lang="en-ZA" sz="2400"/>
              <a:t>Storage</a:t>
            </a:r>
            <a:endParaRPr lang="en-US" sz="2400"/>
          </a:p>
        </p:txBody>
      </p:sp>
      <p:sp>
        <p:nvSpPr>
          <p:cNvPr id="23560" name="Right Arrow 9"/>
          <p:cNvSpPr>
            <a:spLocks noChangeArrowheads="1"/>
          </p:cNvSpPr>
          <p:nvPr/>
        </p:nvSpPr>
        <p:spPr bwMode="auto">
          <a:xfrm rot="5400000">
            <a:off x="3850746" y="4692364"/>
            <a:ext cx="973137" cy="944563"/>
          </a:xfrm>
          <a:prstGeom prst="rightArrow">
            <a:avLst>
              <a:gd name="adj1" fmla="val 50000"/>
              <a:gd name="adj2" fmla="val 49953"/>
            </a:avLst>
          </a:prstGeom>
          <a:solidFill>
            <a:schemeClr val="accent1"/>
          </a:solidFill>
          <a:ln w="9525" algn="ctr">
            <a:solidFill>
              <a:schemeClr val="tx1"/>
            </a:solidFill>
            <a:round/>
            <a:headEnd/>
            <a:tailEnd/>
          </a:ln>
        </p:spPr>
        <p:txBody>
          <a:bodyPr anchor="ctr"/>
          <a:lstStyle/>
          <a:p>
            <a:pPr algn="ctr"/>
            <a:r>
              <a:rPr lang="en-ZA"/>
              <a:t>Data</a:t>
            </a:r>
            <a:endParaRPr lang="en-US"/>
          </a:p>
        </p:txBody>
      </p:sp>
      <p:sp>
        <p:nvSpPr>
          <p:cNvPr id="23561" name="Right Arrow 10"/>
          <p:cNvSpPr>
            <a:spLocks noChangeArrowheads="1"/>
          </p:cNvSpPr>
          <p:nvPr/>
        </p:nvSpPr>
        <p:spPr bwMode="auto">
          <a:xfrm rot="-5400000">
            <a:off x="4959614" y="4632834"/>
            <a:ext cx="974725" cy="944562"/>
          </a:xfrm>
          <a:prstGeom prst="rightArrow">
            <a:avLst>
              <a:gd name="adj1" fmla="val 50000"/>
              <a:gd name="adj2" fmla="val 50034"/>
            </a:avLst>
          </a:prstGeom>
          <a:solidFill>
            <a:schemeClr val="accent1"/>
          </a:solidFill>
          <a:ln w="9525" algn="ctr">
            <a:solidFill>
              <a:schemeClr val="tx1"/>
            </a:solidFill>
            <a:round/>
            <a:headEnd/>
            <a:tailEnd/>
          </a:ln>
        </p:spPr>
        <p:txBody>
          <a:bodyPr anchor="ctr"/>
          <a:lstStyle/>
          <a:p>
            <a:pPr algn="ctr"/>
            <a:r>
              <a:rPr lang="en-ZA"/>
              <a:t>Data</a:t>
            </a:r>
            <a:endParaRPr lang="en-US"/>
          </a:p>
        </p:txBody>
      </p:sp>
      <p:sp>
        <p:nvSpPr>
          <p:cNvPr id="23562" name="Rectangle 12"/>
          <p:cNvSpPr>
            <a:spLocks noChangeArrowheads="1"/>
          </p:cNvSpPr>
          <p:nvPr/>
        </p:nvSpPr>
        <p:spPr bwMode="auto">
          <a:xfrm>
            <a:off x="309995" y="3852277"/>
            <a:ext cx="185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1600" dirty="0"/>
              <a:t>Another</a:t>
            </a:r>
          </a:p>
          <a:p>
            <a:r>
              <a:rPr lang="en-ZA" sz="1600" dirty="0"/>
              <a:t>combinational logic device(s)</a:t>
            </a:r>
            <a:endParaRPr lang="en-US" sz="1600" dirty="0"/>
          </a:p>
        </p:txBody>
      </p:sp>
      <p:sp>
        <p:nvSpPr>
          <p:cNvPr id="23563" name="Rectangle 13"/>
          <p:cNvSpPr>
            <a:spLocks noChangeArrowheads="1"/>
          </p:cNvSpPr>
          <p:nvPr/>
        </p:nvSpPr>
        <p:spPr bwMode="auto">
          <a:xfrm>
            <a:off x="7440994" y="3806539"/>
            <a:ext cx="185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1600" dirty="0"/>
              <a:t>Another</a:t>
            </a:r>
          </a:p>
          <a:p>
            <a:r>
              <a:rPr lang="en-ZA" sz="1600" dirty="0"/>
              <a:t>combinational logic device(s)</a:t>
            </a:r>
            <a:endParaRPr lang="en-US" sz="1600" dirty="0"/>
          </a:p>
        </p:txBody>
      </p:sp>
      <p:sp>
        <p:nvSpPr>
          <p:cNvPr id="23564" name="Rectangle 13"/>
          <p:cNvSpPr>
            <a:spLocks noChangeArrowheads="1"/>
          </p:cNvSpPr>
          <p:nvPr/>
        </p:nvSpPr>
        <p:spPr bwMode="auto">
          <a:xfrm>
            <a:off x="6009746" y="4813014"/>
            <a:ext cx="26177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potentially shared data busses. Possibly 2 separate busses for full-duplex; one for read and one for write</a:t>
            </a:r>
            <a:endParaRPr lang="en-US" dirty="0"/>
          </a:p>
        </p:txBody>
      </p:sp>
      <p:sp>
        <p:nvSpPr>
          <p:cNvPr id="23565" name="Up-Down Arrow 12"/>
          <p:cNvSpPr>
            <a:spLocks noChangeArrowheads="1"/>
          </p:cNvSpPr>
          <p:nvPr/>
        </p:nvSpPr>
        <p:spPr bwMode="auto">
          <a:xfrm>
            <a:off x="3218921" y="4689189"/>
            <a:ext cx="404812" cy="784225"/>
          </a:xfrm>
          <a:prstGeom prst="upDownArrow">
            <a:avLst>
              <a:gd name="adj1" fmla="val 50000"/>
              <a:gd name="adj2" fmla="val 50046"/>
            </a:avLst>
          </a:prstGeom>
          <a:solidFill>
            <a:schemeClr val="accent1"/>
          </a:solidFill>
          <a:ln w="9525" algn="ctr">
            <a:solidFill>
              <a:schemeClr val="tx1"/>
            </a:solidFill>
            <a:round/>
            <a:headEnd/>
            <a:tailEnd/>
          </a:ln>
        </p:spPr>
        <p:txBody>
          <a:bodyPr/>
          <a:lstStyle/>
          <a:p>
            <a:endParaRPr lang="en-US"/>
          </a:p>
        </p:txBody>
      </p:sp>
      <p:sp>
        <p:nvSpPr>
          <p:cNvPr id="23566" name="Rectangle 13"/>
          <p:cNvSpPr>
            <a:spLocks noChangeArrowheads="1"/>
          </p:cNvSpPr>
          <p:nvPr/>
        </p:nvSpPr>
        <p:spPr bwMode="auto">
          <a:xfrm>
            <a:off x="458258" y="5070189"/>
            <a:ext cx="261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control lines (e.g., do you want to read or write. Are you done setting all the bits. etc.)</a:t>
            </a:r>
            <a:endParaRPr lang="en-US" dirty="0"/>
          </a:p>
        </p:txBody>
      </p:sp>
      <p:cxnSp>
        <p:nvCxnSpPr>
          <p:cNvPr id="23567" name="Straight Connector 15"/>
          <p:cNvCxnSpPr>
            <a:cxnSpLocks noChangeShapeType="1"/>
            <a:stCxn id="23565" idx="2"/>
          </p:cNvCxnSpPr>
          <p:nvPr/>
        </p:nvCxnSpPr>
        <p:spPr bwMode="auto">
          <a:xfrm rot="10800000" flipV="1">
            <a:off x="2722033" y="5081302"/>
            <a:ext cx="598488" cy="1174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568" name="Straight Connector 16"/>
          <p:cNvCxnSpPr>
            <a:cxnSpLocks noChangeShapeType="1"/>
          </p:cNvCxnSpPr>
          <p:nvPr/>
        </p:nvCxnSpPr>
        <p:spPr bwMode="auto">
          <a:xfrm rot="10800000" flipV="1">
            <a:off x="5609696" y="5186077"/>
            <a:ext cx="444500" cy="92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2448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ZA" dirty="0"/>
              <a:t>Handshaking – making sure the data gets there</a:t>
            </a:r>
            <a:endParaRPr lang="en-US" dirty="0"/>
          </a:p>
        </p:txBody>
      </p:sp>
      <p:sp>
        <p:nvSpPr>
          <p:cNvPr id="5" name="Text Placeholder 4"/>
          <p:cNvSpPr>
            <a:spLocks noGrp="1"/>
          </p:cNvSpPr>
          <p:nvPr>
            <p:ph type="body" idx="1"/>
          </p:nvPr>
        </p:nvSpPr>
        <p:spPr/>
        <p:txBody>
          <a:bodyPr/>
          <a:lstStyle/>
          <a:p>
            <a:pPr>
              <a:defRPr/>
            </a:pPr>
            <a:r>
              <a:rPr lang="en-ZA" dirty="0"/>
              <a:t>Reconfigurable Computing</a:t>
            </a:r>
            <a:endParaRPr lang="en-US" dirty="0"/>
          </a:p>
        </p:txBody>
      </p:sp>
      <p:pic>
        <p:nvPicPr>
          <p:cNvPr id="3" name="Picture 2" descr="A picture containing drawing&#10;&#10;Description automatically generated">
            <a:extLst>
              <a:ext uri="{FF2B5EF4-FFF2-40B4-BE49-F238E27FC236}">
                <a16:creationId xmlns:a16="http://schemas.microsoft.com/office/drawing/2014/main" id="{0FAD4994-43AF-4014-86E3-CD2604013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585" y="4618071"/>
            <a:ext cx="3124200" cy="1895475"/>
          </a:xfrm>
          <a:prstGeom prst="rect">
            <a:avLst/>
          </a:prstGeom>
        </p:spPr>
      </p:pic>
    </p:spTree>
    <p:extLst>
      <p:ext uri="{BB962C8B-B14F-4D97-AF65-F5344CB8AC3E}">
        <p14:creationId xmlns:p14="http://schemas.microsoft.com/office/powerpoint/2010/main" val="117632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Interface Handshaking basics</a:t>
            </a:r>
          </a:p>
        </p:txBody>
      </p:sp>
      <p:sp>
        <p:nvSpPr>
          <p:cNvPr id="5" name="Content Placeholder 4"/>
          <p:cNvSpPr>
            <a:spLocks noGrp="1"/>
          </p:cNvSpPr>
          <p:nvPr>
            <p:ph idx="1"/>
          </p:nvPr>
        </p:nvSpPr>
        <p:spPr>
          <a:xfrm>
            <a:off x="729785" y="1441616"/>
            <a:ext cx="7697635" cy="4519977"/>
          </a:xfrm>
        </p:spPr>
        <p:txBody>
          <a:bodyPr>
            <a:normAutofit fontScale="92500"/>
          </a:bodyPr>
          <a:lstStyle/>
          <a:p>
            <a:r>
              <a:rPr lang="en-ZA" dirty="0"/>
              <a:t>Handshaking is a means to ensure reliable transfer of data and/or control between two devices that could be far apart (long latencies between pins) or could be operating at different clock frequencies.</a:t>
            </a:r>
          </a:p>
          <a:p>
            <a:r>
              <a:rPr lang="en-ZA" dirty="0"/>
              <a:t>Essentially, handshaking provides additional pins to synchronize the transfer of data, so that data is sent when the receiver is ready.</a:t>
            </a:r>
          </a:p>
        </p:txBody>
      </p:sp>
      <p:sp>
        <p:nvSpPr>
          <p:cNvPr id="2" name="Rectangle 1">
            <a:extLst>
              <a:ext uri="{FF2B5EF4-FFF2-40B4-BE49-F238E27FC236}">
                <a16:creationId xmlns:a16="http://schemas.microsoft.com/office/drawing/2014/main" id="{75FD4C5F-1E41-42D1-94FE-ECC7B7326010}"/>
              </a:ext>
            </a:extLst>
          </p:cNvPr>
          <p:cNvSpPr/>
          <p:nvPr/>
        </p:nvSpPr>
        <p:spPr>
          <a:xfrm>
            <a:off x="331688" y="6178946"/>
            <a:ext cx="8282924" cy="461665"/>
          </a:xfrm>
          <a:prstGeom prst="rect">
            <a:avLst/>
          </a:prstGeom>
        </p:spPr>
        <p:txBody>
          <a:bodyPr wrap="square">
            <a:spAutoFit/>
          </a:bodyPr>
          <a:lstStyle/>
          <a:p>
            <a:r>
              <a:rPr lang="en-ZA" sz="1200" dirty="0"/>
              <a:t>Handshaking is essentially a form of blocking or synchronous communication (i.e. leading from the lecture series on parallel system design but now in the context of combinational logic designs).</a:t>
            </a:r>
          </a:p>
        </p:txBody>
      </p:sp>
    </p:spTree>
    <p:extLst>
      <p:ext uri="{BB962C8B-B14F-4D97-AF65-F5344CB8AC3E}">
        <p14:creationId xmlns:p14="http://schemas.microsoft.com/office/powerpoint/2010/main" val="352659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Handshaking</a:t>
            </a:r>
          </a:p>
        </p:txBody>
      </p:sp>
      <p:sp>
        <p:nvSpPr>
          <p:cNvPr id="5" name="Content Placeholder 4"/>
          <p:cNvSpPr>
            <a:spLocks noGrp="1"/>
          </p:cNvSpPr>
          <p:nvPr>
            <p:ph idx="1"/>
          </p:nvPr>
        </p:nvSpPr>
        <p:spPr/>
        <p:txBody>
          <a:bodyPr>
            <a:normAutofit/>
          </a:bodyPr>
          <a:lstStyle/>
          <a:p>
            <a:r>
              <a:rPr lang="en-ZA" dirty="0"/>
              <a:t>For effective data exchange:</a:t>
            </a:r>
          </a:p>
          <a:p>
            <a:pPr lvl="1"/>
            <a:r>
              <a:rPr lang="en-ZA" dirty="0"/>
              <a:t>Sender needs to first know when receiver is able to receive data, </a:t>
            </a:r>
            <a:r>
              <a:rPr lang="en-ZA" i="1" dirty="0"/>
              <a:t>and</a:t>
            </a:r>
            <a:r>
              <a:rPr lang="en-ZA" dirty="0"/>
              <a:t> when the data has been successfully received.</a:t>
            </a:r>
          </a:p>
          <a:p>
            <a:pPr lvl="1"/>
            <a:r>
              <a:rPr lang="en-ZA" dirty="0"/>
              <a:t>Receiver needs to know when the data is ready to be sent to it, </a:t>
            </a:r>
            <a:r>
              <a:rPr lang="en-ZA" i="1" dirty="0"/>
              <a:t>and</a:t>
            </a:r>
            <a:r>
              <a:rPr lang="en-ZA" dirty="0"/>
              <a:t> when the sender has determined that the receiver has acquired the data.</a:t>
            </a:r>
          </a:p>
        </p:txBody>
      </p:sp>
    </p:spTree>
    <p:extLst>
      <p:ext uri="{BB962C8B-B14F-4D97-AF65-F5344CB8AC3E}">
        <p14:creationId xmlns:p14="http://schemas.microsoft.com/office/powerpoint/2010/main" val="182931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Handshaking</a:t>
            </a:r>
          </a:p>
        </p:txBody>
      </p:sp>
      <p:sp>
        <p:nvSpPr>
          <p:cNvPr id="3" name="Content Placeholder 2"/>
          <p:cNvSpPr>
            <a:spLocks noGrp="1"/>
          </p:cNvSpPr>
          <p:nvPr>
            <p:ph idx="1"/>
          </p:nvPr>
        </p:nvSpPr>
        <p:spPr>
          <a:xfrm>
            <a:off x="520701" y="1460500"/>
            <a:ext cx="7906720" cy="4655097"/>
          </a:xfrm>
        </p:spPr>
        <p:txBody>
          <a:bodyPr>
            <a:normAutofit/>
          </a:bodyPr>
          <a:lstStyle/>
          <a:p>
            <a:r>
              <a:rPr lang="en-ZA" dirty="0"/>
              <a:t>There are many types of handshaking, but they are generally either:</a:t>
            </a:r>
          </a:p>
          <a:p>
            <a:pPr lvl="1"/>
            <a:r>
              <a:rPr lang="en-ZA" dirty="0"/>
              <a:t>Explicit handshaking</a:t>
            </a:r>
          </a:p>
          <a:p>
            <a:pPr lvl="1"/>
            <a:r>
              <a:rPr lang="en-ZA" dirty="0"/>
              <a:t>Implicit handshaking</a:t>
            </a:r>
          </a:p>
        </p:txBody>
      </p:sp>
      <p:sp>
        <p:nvSpPr>
          <p:cNvPr id="6" name="Rectangle 5"/>
          <p:cNvSpPr/>
          <p:nvPr/>
        </p:nvSpPr>
        <p:spPr>
          <a:xfrm>
            <a:off x="220955" y="6422966"/>
            <a:ext cx="8244565" cy="276999"/>
          </a:xfrm>
          <a:prstGeom prst="rect">
            <a:avLst/>
          </a:prstGeom>
        </p:spPr>
        <p:txBody>
          <a:bodyPr wrap="none">
            <a:spAutoFit/>
          </a:bodyPr>
          <a:lstStyle/>
          <a:p>
            <a:r>
              <a:rPr lang="en-ZA" sz="1200" dirty="0"/>
              <a:t>Information based on </a:t>
            </a:r>
            <a:r>
              <a:rPr lang="en-ZA" sz="1200" dirty="0" err="1"/>
              <a:t>Digilent</a:t>
            </a:r>
            <a:r>
              <a:rPr lang="en-ZA" sz="1200" dirty="0"/>
              <a:t> training resources available at: </a:t>
            </a:r>
            <a:r>
              <a:rPr lang="en-ZA" sz="1200" dirty="0">
                <a:hlinkClick r:id="rId2"/>
              </a:rPr>
              <a:t>https://reference.digilentinc.com/learn/courses/unit-3/start</a:t>
            </a:r>
            <a:endParaRPr lang="en-ZA" sz="1200" dirty="0"/>
          </a:p>
        </p:txBody>
      </p:sp>
    </p:spTree>
    <p:extLst>
      <p:ext uri="{BB962C8B-B14F-4D97-AF65-F5344CB8AC3E}">
        <p14:creationId xmlns:p14="http://schemas.microsoft.com/office/powerpoint/2010/main" val="86326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847" y="275617"/>
            <a:ext cx="7698306" cy="692210"/>
          </a:xfrm>
        </p:spPr>
        <p:txBody>
          <a:bodyPr>
            <a:normAutofit fontScale="90000"/>
          </a:bodyPr>
          <a:lstStyle/>
          <a:p>
            <a:r>
              <a:rPr lang="en-ZA" dirty="0"/>
              <a:t>Explicit Handshaking</a:t>
            </a:r>
          </a:p>
        </p:txBody>
      </p:sp>
      <p:sp>
        <p:nvSpPr>
          <p:cNvPr id="3" name="Content Placeholder 2"/>
          <p:cNvSpPr>
            <a:spLocks noGrp="1"/>
          </p:cNvSpPr>
          <p:nvPr>
            <p:ph idx="1"/>
          </p:nvPr>
        </p:nvSpPr>
        <p:spPr>
          <a:xfrm>
            <a:off x="355600" y="1092200"/>
            <a:ext cx="8470899" cy="4655097"/>
          </a:xfrm>
        </p:spPr>
        <p:txBody>
          <a:bodyPr>
            <a:normAutofit/>
          </a:bodyPr>
          <a:lstStyle/>
          <a:p>
            <a:r>
              <a:rPr lang="en-ZA" dirty="0"/>
              <a:t>Explicit handshaking, basic 4-phase handshake:</a:t>
            </a:r>
          </a:p>
          <a:p>
            <a:pPr lvl="1"/>
            <a:r>
              <a:rPr lang="en-ZA" sz="2000" dirty="0"/>
              <a:t>This form of handshaking uses dedicated control signals (e.g. Rx Ready and </a:t>
            </a:r>
            <a:r>
              <a:rPr lang="en-ZA" sz="2000" dirty="0" err="1"/>
              <a:t>Tx</a:t>
            </a:r>
            <a:r>
              <a:rPr lang="en-ZA" sz="2000" dirty="0"/>
              <a:t> Ready) to indicate the impending action from the sender and readiness of the receiving device.</a:t>
            </a:r>
          </a:p>
          <a:p>
            <a:pPr lvl="1"/>
            <a:r>
              <a:rPr lang="en-ZA" sz="2000" dirty="0"/>
              <a:t>The receiving device must indicate when it is ready to receive data, and when it is done.</a:t>
            </a:r>
          </a:p>
          <a:p>
            <a:pPr lvl="1"/>
            <a:r>
              <a:rPr lang="en-ZA" sz="2000" dirty="0"/>
              <a:t>The sending device must strobe (tell) the receiving device when new data is ready for it, and when the data is no longer available.</a:t>
            </a:r>
          </a:p>
        </p:txBody>
      </p:sp>
      <p:grpSp>
        <p:nvGrpSpPr>
          <p:cNvPr id="9" name="Group 8"/>
          <p:cNvGrpSpPr/>
          <p:nvPr/>
        </p:nvGrpSpPr>
        <p:grpSpPr>
          <a:xfrm>
            <a:off x="355600" y="4699000"/>
            <a:ext cx="4815955" cy="1924408"/>
            <a:chOff x="355600" y="4699000"/>
            <a:chExt cx="4815955" cy="19244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4699000"/>
              <a:ext cx="4815955" cy="1924408"/>
            </a:xfrm>
            <a:prstGeom prst="rect">
              <a:avLst/>
            </a:prstGeom>
          </p:spPr>
        </p:pic>
        <p:sp>
          <p:nvSpPr>
            <p:cNvPr id="7" name="Rectangle 6"/>
            <p:cNvSpPr/>
            <p:nvPr/>
          </p:nvSpPr>
          <p:spPr>
            <a:xfrm>
              <a:off x="2017169" y="5346699"/>
              <a:ext cx="1495427" cy="369332"/>
            </a:xfrm>
            <a:prstGeom prst="rect">
              <a:avLst/>
            </a:prstGeom>
            <a:solidFill>
              <a:schemeClr val="bg1"/>
            </a:solidFill>
          </p:spPr>
          <p:txBody>
            <a:bodyPr wrap="square">
              <a:spAutoFit/>
            </a:bodyPr>
            <a:lstStyle/>
            <a:p>
              <a:r>
                <a:rPr lang="en-ZA" dirty="0"/>
                <a:t>Rx Ready </a:t>
              </a:r>
            </a:p>
          </p:txBody>
        </p:sp>
        <p:sp>
          <p:nvSpPr>
            <p:cNvPr id="8" name="Rectangle 7"/>
            <p:cNvSpPr/>
            <p:nvPr/>
          </p:nvSpPr>
          <p:spPr>
            <a:xfrm>
              <a:off x="2017169" y="6181210"/>
              <a:ext cx="1495427" cy="369332"/>
            </a:xfrm>
            <a:prstGeom prst="rect">
              <a:avLst/>
            </a:prstGeom>
            <a:solidFill>
              <a:schemeClr val="bg1"/>
            </a:solidFill>
          </p:spPr>
          <p:txBody>
            <a:bodyPr wrap="square">
              <a:spAutoFit/>
            </a:bodyPr>
            <a:lstStyle/>
            <a:p>
              <a:r>
                <a:rPr lang="en-ZA" dirty="0" err="1"/>
                <a:t>Tx</a:t>
              </a:r>
              <a:r>
                <a:rPr lang="en-ZA" dirty="0"/>
                <a:t> Ready </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823" y="4391079"/>
            <a:ext cx="3809675" cy="2161932"/>
          </a:xfrm>
          <a:prstGeom prst="rect">
            <a:avLst/>
          </a:prstGeom>
        </p:spPr>
      </p:pic>
      <p:sp>
        <p:nvSpPr>
          <p:cNvPr id="5" name="Rectangle 4"/>
          <p:cNvSpPr/>
          <p:nvPr/>
        </p:nvSpPr>
        <p:spPr>
          <a:xfrm>
            <a:off x="3550697" y="6369607"/>
            <a:ext cx="2670924" cy="307777"/>
          </a:xfrm>
          <a:prstGeom prst="rect">
            <a:avLst/>
          </a:prstGeom>
        </p:spPr>
        <p:txBody>
          <a:bodyPr wrap="none">
            <a:spAutoFit/>
          </a:bodyPr>
          <a:lstStyle/>
          <a:p>
            <a:r>
              <a:rPr lang="en-ZA" sz="1400" dirty="0"/>
              <a:t>Standard 4-phase handshaking</a:t>
            </a:r>
          </a:p>
        </p:txBody>
      </p:sp>
    </p:spTree>
    <p:extLst>
      <p:ext uri="{BB962C8B-B14F-4D97-AF65-F5344CB8AC3E}">
        <p14:creationId xmlns:p14="http://schemas.microsoft.com/office/powerpoint/2010/main" val="373334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Implicit Handshaking</a:t>
            </a:r>
          </a:p>
        </p:txBody>
      </p:sp>
      <p:sp>
        <p:nvSpPr>
          <p:cNvPr id="3" name="Content Placeholder 2"/>
          <p:cNvSpPr>
            <a:spLocks noGrp="1"/>
          </p:cNvSpPr>
          <p:nvPr>
            <p:ph idx="1"/>
          </p:nvPr>
        </p:nvSpPr>
        <p:spPr>
          <a:xfrm>
            <a:off x="729785" y="1367020"/>
            <a:ext cx="7697635" cy="4519977"/>
          </a:xfrm>
        </p:spPr>
        <p:txBody>
          <a:bodyPr/>
          <a:lstStyle/>
          <a:p>
            <a:r>
              <a:rPr lang="en-ZA" dirty="0"/>
              <a:t>In terms of implicit handshaking it usually an assumption that the receiver is ready to receive provided timing constraints (such as synchronization with a clock) is met.</a:t>
            </a:r>
          </a:p>
        </p:txBody>
      </p:sp>
      <p:sp>
        <p:nvSpPr>
          <p:cNvPr id="6" name="TextBox 5"/>
          <p:cNvSpPr txBox="1"/>
          <p:nvPr/>
        </p:nvSpPr>
        <p:spPr>
          <a:xfrm>
            <a:off x="1270000" y="4191000"/>
            <a:ext cx="761747" cy="369332"/>
          </a:xfrm>
          <a:prstGeom prst="rect">
            <a:avLst/>
          </a:prstGeom>
          <a:noFill/>
        </p:spPr>
        <p:txBody>
          <a:bodyPr wrap="none" rtlCol="0">
            <a:spAutoFit/>
          </a:bodyPr>
          <a:lstStyle/>
          <a:p>
            <a:r>
              <a:rPr lang="en-ZA" dirty="0"/>
              <a:t>Clock</a:t>
            </a:r>
          </a:p>
        </p:txBody>
      </p:sp>
      <p:sp>
        <p:nvSpPr>
          <p:cNvPr id="7" name="TextBox 6"/>
          <p:cNvSpPr txBox="1"/>
          <p:nvPr/>
        </p:nvSpPr>
        <p:spPr>
          <a:xfrm>
            <a:off x="1270000" y="4830855"/>
            <a:ext cx="569387" cy="369332"/>
          </a:xfrm>
          <a:prstGeom prst="rect">
            <a:avLst/>
          </a:prstGeom>
          <a:noFill/>
        </p:spPr>
        <p:txBody>
          <a:bodyPr wrap="none" rtlCol="0">
            <a:spAutoFit/>
          </a:bodyPr>
          <a:lstStyle/>
          <a:p>
            <a:r>
              <a:rPr lang="en-ZA" dirty="0"/>
              <a:t>WE</a:t>
            </a:r>
          </a:p>
        </p:txBody>
      </p:sp>
      <p:sp>
        <p:nvSpPr>
          <p:cNvPr id="8" name="TextBox 7"/>
          <p:cNvSpPr txBox="1"/>
          <p:nvPr/>
        </p:nvSpPr>
        <p:spPr>
          <a:xfrm>
            <a:off x="1270000" y="5523552"/>
            <a:ext cx="765979" cy="369332"/>
          </a:xfrm>
          <a:prstGeom prst="rect">
            <a:avLst/>
          </a:prstGeom>
          <a:noFill/>
        </p:spPr>
        <p:txBody>
          <a:bodyPr wrap="none" rtlCol="0">
            <a:spAutoFit/>
          </a:bodyPr>
          <a:lstStyle/>
          <a:p>
            <a:r>
              <a:rPr lang="en-ZA" dirty="0"/>
              <a:t>DATA</a:t>
            </a:r>
          </a:p>
        </p:txBody>
      </p:sp>
      <p:cxnSp>
        <p:nvCxnSpPr>
          <p:cNvPr id="10" name="Straight Connector 9"/>
          <p:cNvCxnSpPr/>
          <p:nvPr/>
        </p:nvCxnSpPr>
        <p:spPr>
          <a:xfrm>
            <a:off x="2514600" y="4560332"/>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4115832"/>
            <a:ext cx="692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206750" y="4115832"/>
            <a:ext cx="0" cy="444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92550" y="4115832"/>
            <a:ext cx="0" cy="444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92467" y="4560332"/>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5201219"/>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00400" y="4756719"/>
            <a:ext cx="692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206750" y="4756719"/>
            <a:ext cx="0" cy="444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892550" y="4756719"/>
            <a:ext cx="0" cy="444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92467" y="5201219"/>
            <a:ext cx="20447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64067" y="5530471"/>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64067" y="5912397"/>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13017" y="5530471"/>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06667" y="5912397"/>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20867" y="5530471"/>
            <a:ext cx="692150" cy="381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520867" y="5530471"/>
            <a:ext cx="685800" cy="381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59300" y="4115832"/>
            <a:ext cx="692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565650" y="4115832"/>
            <a:ext cx="0" cy="444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251450" y="4115832"/>
            <a:ext cx="0" cy="444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51367" y="4560332"/>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98817" y="5530471"/>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92467" y="5912397"/>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78267" y="5530471"/>
            <a:ext cx="692150" cy="381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578267" y="5530471"/>
            <a:ext cx="685800" cy="381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213017" y="5536768"/>
            <a:ext cx="1415772" cy="369332"/>
          </a:xfrm>
          <a:prstGeom prst="rect">
            <a:avLst/>
          </a:prstGeom>
          <a:noFill/>
        </p:spPr>
        <p:txBody>
          <a:bodyPr wrap="none" rtlCol="0">
            <a:spAutoFit/>
          </a:bodyPr>
          <a:lstStyle/>
          <a:p>
            <a:r>
              <a:rPr lang="en-ZA" dirty="0"/>
              <a:t>data written</a:t>
            </a:r>
          </a:p>
        </p:txBody>
      </p:sp>
      <p:sp>
        <p:nvSpPr>
          <p:cNvPr id="47" name="TextBox 46"/>
          <p:cNvSpPr txBox="1"/>
          <p:nvPr/>
        </p:nvSpPr>
        <p:spPr>
          <a:xfrm>
            <a:off x="2330996" y="6117955"/>
            <a:ext cx="5840741" cy="584775"/>
          </a:xfrm>
          <a:prstGeom prst="rect">
            <a:avLst/>
          </a:prstGeom>
          <a:noFill/>
        </p:spPr>
        <p:txBody>
          <a:bodyPr wrap="square" rtlCol="0">
            <a:spAutoFit/>
          </a:bodyPr>
          <a:lstStyle/>
          <a:p>
            <a:r>
              <a:rPr lang="en-ZA" sz="1600" dirty="0"/>
              <a:t>E.g. devise sending data assume </a:t>
            </a:r>
            <a:r>
              <a:rPr lang="en-ZA" sz="1600" dirty="0" err="1"/>
              <a:t>receover</a:t>
            </a:r>
            <a:r>
              <a:rPr lang="en-ZA" sz="1600" dirty="0"/>
              <a:t> will be ready. Data must remain on the bus for at least one clock</a:t>
            </a:r>
          </a:p>
        </p:txBody>
      </p:sp>
    </p:spTree>
    <p:extLst>
      <p:ext uri="{BB962C8B-B14F-4D97-AF65-F5344CB8AC3E}">
        <p14:creationId xmlns:p14="http://schemas.microsoft.com/office/powerpoint/2010/main" val="323756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Digital Signal Interfaces</a:t>
            </a:r>
            <a:endParaRPr lang="en-US" dirty="0"/>
          </a:p>
        </p:txBody>
      </p:sp>
      <p:sp>
        <p:nvSpPr>
          <p:cNvPr id="3" name="Content Placeholder 2"/>
          <p:cNvSpPr>
            <a:spLocks noGrp="1"/>
          </p:cNvSpPr>
          <p:nvPr>
            <p:ph idx="1"/>
          </p:nvPr>
        </p:nvSpPr>
        <p:spPr>
          <a:xfrm>
            <a:off x="765175" y="1654175"/>
            <a:ext cx="8007350" cy="4191000"/>
          </a:xfrm>
        </p:spPr>
        <p:txBody>
          <a:bodyPr/>
          <a:lstStyle/>
          <a:p>
            <a:pPr>
              <a:defRPr/>
            </a:pPr>
            <a:r>
              <a:rPr lang="en-ZA" dirty="0"/>
              <a:t>Generally need the following</a:t>
            </a:r>
          </a:p>
          <a:p>
            <a:pPr lvl="1">
              <a:defRPr/>
            </a:pPr>
            <a:r>
              <a:rPr lang="en-ZA" dirty="0"/>
              <a:t>Address bus</a:t>
            </a:r>
          </a:p>
          <a:p>
            <a:pPr lvl="1">
              <a:defRPr/>
            </a:pPr>
            <a:r>
              <a:rPr lang="en-ZA" dirty="0"/>
              <a:t>Data bus</a:t>
            </a:r>
          </a:p>
          <a:p>
            <a:pPr lvl="1">
              <a:defRPr/>
            </a:pPr>
            <a:r>
              <a:rPr lang="en-ZA" dirty="0"/>
              <a:t>Control lines</a:t>
            </a:r>
          </a:p>
          <a:p>
            <a:pPr lvl="2">
              <a:defRPr/>
            </a:pPr>
            <a:r>
              <a:rPr lang="en-ZA" dirty="0"/>
              <a:t>Chip / Device select lines (CS)</a:t>
            </a:r>
          </a:p>
          <a:p>
            <a:pPr lvl="2">
              <a:defRPr/>
            </a:pPr>
            <a:r>
              <a:rPr lang="en-ZA" dirty="0"/>
              <a:t>Write enable lines (WE)</a:t>
            </a:r>
          </a:p>
          <a:p>
            <a:pPr lvl="2">
              <a:defRPr/>
            </a:pPr>
            <a:r>
              <a:rPr lang="en-ZA" dirty="0"/>
              <a:t>Read enable lines (RE)</a:t>
            </a:r>
            <a:endParaRPr lang="en-US" dirty="0"/>
          </a:p>
        </p:txBody>
      </p:sp>
      <p:sp>
        <p:nvSpPr>
          <p:cNvPr id="4" name="Rectangle 3">
            <a:extLst>
              <a:ext uri="{FF2B5EF4-FFF2-40B4-BE49-F238E27FC236}">
                <a16:creationId xmlns:a16="http://schemas.microsoft.com/office/drawing/2014/main" id="{2DA32914-689E-491B-8224-8102661FE17C}"/>
              </a:ext>
            </a:extLst>
          </p:cNvPr>
          <p:cNvSpPr/>
          <p:nvPr/>
        </p:nvSpPr>
        <p:spPr>
          <a:xfrm>
            <a:off x="1730389" y="5845175"/>
            <a:ext cx="5533374" cy="584775"/>
          </a:xfrm>
          <a:prstGeom prst="rect">
            <a:avLst/>
          </a:prstGeom>
        </p:spPr>
        <p:txBody>
          <a:bodyPr wrap="none">
            <a:spAutoFit/>
          </a:bodyPr>
          <a:lstStyle/>
          <a:p>
            <a:pPr algn="ctr"/>
            <a:r>
              <a:rPr lang="en-ZA" sz="1600" dirty="0"/>
              <a:t>Looks familiar to Embedded </a:t>
            </a:r>
            <a:r>
              <a:rPr lang="en-ZA" sz="1600" dirty="0" err="1"/>
              <a:t>Eystems</a:t>
            </a:r>
            <a:r>
              <a:rPr lang="en-ZA" sz="1600" dirty="0"/>
              <a:t> I/O issues?</a:t>
            </a:r>
          </a:p>
          <a:p>
            <a:pPr algn="ctr"/>
            <a:r>
              <a:rPr lang="en-ZA" sz="1600" dirty="0"/>
              <a:t>Well it is! But this time </a:t>
            </a:r>
            <a:r>
              <a:rPr lang="en-ZA" sz="1600" i="1" dirty="0"/>
              <a:t>you</a:t>
            </a:r>
            <a:r>
              <a:rPr lang="en-ZA" sz="1600" dirty="0"/>
              <a:t> are deciding the control lines. </a:t>
            </a:r>
            <a:r>
              <a:rPr lang="en-ZA" sz="1600" dirty="0">
                <a:sym typeface="Wingdings" panose="05000000000000000000" pitchFamily="2" charset="2"/>
              </a:rPr>
              <a:t></a:t>
            </a:r>
            <a:endParaRPr lang="en-ZA" sz="1600" dirty="0"/>
          </a:p>
        </p:txBody>
      </p:sp>
    </p:spTree>
    <p:extLst>
      <p:ext uri="{BB962C8B-B14F-4D97-AF65-F5344CB8AC3E}">
        <p14:creationId xmlns:p14="http://schemas.microsoft.com/office/powerpoint/2010/main" val="188689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48221"/>
            <a:ext cx="8280400" cy="692210"/>
          </a:xfrm>
        </p:spPr>
        <p:txBody>
          <a:bodyPr>
            <a:normAutofit fontScale="90000"/>
          </a:bodyPr>
          <a:lstStyle/>
          <a:p>
            <a:r>
              <a:rPr lang="en-ZA" dirty="0"/>
              <a:t>Interface / Handshaking Standards</a:t>
            </a:r>
          </a:p>
        </p:txBody>
      </p:sp>
      <p:sp>
        <p:nvSpPr>
          <p:cNvPr id="3" name="Content Placeholder 2"/>
          <p:cNvSpPr>
            <a:spLocks noGrp="1"/>
          </p:cNvSpPr>
          <p:nvPr>
            <p:ph idx="1"/>
          </p:nvPr>
        </p:nvSpPr>
        <p:spPr>
          <a:xfrm>
            <a:off x="729785" y="1595620"/>
            <a:ext cx="7697635" cy="4703580"/>
          </a:xfrm>
        </p:spPr>
        <p:txBody>
          <a:bodyPr>
            <a:normAutofit fontScale="92500" lnSpcReduction="20000"/>
          </a:bodyPr>
          <a:lstStyle/>
          <a:p>
            <a:r>
              <a:rPr lang="en-ZA" dirty="0"/>
              <a:t>Next lecture we look at a selection of interfacing standards for developing your own reusable IP cores.</a:t>
            </a:r>
          </a:p>
          <a:p>
            <a:r>
              <a:rPr lang="en-ZA" dirty="0"/>
              <a:t>We also look at standard memory interfaces and DMA transfers</a:t>
            </a:r>
          </a:p>
          <a:p>
            <a:r>
              <a:rPr lang="en-ZA" dirty="0"/>
              <a:t>See </a:t>
            </a:r>
            <a:r>
              <a:rPr lang="en-ZA" dirty="0" err="1"/>
              <a:t>SerialStream</a:t>
            </a:r>
            <a:r>
              <a:rPr lang="en-ZA" dirty="0"/>
              <a:t> example to reinforce the handshaking topics presented here</a:t>
            </a:r>
          </a:p>
          <a:p>
            <a:r>
              <a:rPr lang="en-ZA" dirty="0">
                <a:solidFill>
                  <a:schemeClr val="accent6">
                    <a:lumMod val="50000"/>
                  </a:schemeClr>
                </a:solidFill>
              </a:rPr>
              <a:t>For now though we continue on with some latching and signal capture which are essential ingredients in reliable gateware interfaces</a:t>
            </a:r>
          </a:p>
        </p:txBody>
      </p:sp>
    </p:spTree>
    <p:extLst>
      <p:ext uri="{BB962C8B-B14F-4D97-AF65-F5344CB8AC3E}">
        <p14:creationId xmlns:p14="http://schemas.microsoft.com/office/powerpoint/2010/main" val="432156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7AB8-F2E5-4C97-B1E5-397E57A51DF8}"/>
              </a:ext>
            </a:extLst>
          </p:cNvPr>
          <p:cNvSpPr>
            <a:spLocks noGrp="1"/>
          </p:cNvSpPr>
          <p:nvPr>
            <p:ph type="title"/>
          </p:nvPr>
        </p:nvSpPr>
        <p:spPr>
          <a:xfrm>
            <a:off x="554039" y="396298"/>
            <a:ext cx="8049126" cy="692210"/>
          </a:xfrm>
        </p:spPr>
        <p:txBody>
          <a:bodyPr>
            <a:normAutofit fontScale="90000"/>
          </a:bodyPr>
          <a:lstStyle/>
          <a:p>
            <a:r>
              <a:rPr lang="en-ZA" dirty="0"/>
              <a:t>Example: Handshaking in Verilog</a:t>
            </a:r>
          </a:p>
        </p:txBody>
      </p:sp>
      <p:sp>
        <p:nvSpPr>
          <p:cNvPr id="3" name="Content Placeholder 2">
            <a:extLst>
              <a:ext uri="{FF2B5EF4-FFF2-40B4-BE49-F238E27FC236}">
                <a16:creationId xmlns:a16="http://schemas.microsoft.com/office/drawing/2014/main" id="{5846E7BD-FC4C-4878-A7FB-2F30AE931E12}"/>
              </a:ext>
            </a:extLst>
          </p:cNvPr>
          <p:cNvSpPr>
            <a:spLocks noGrp="1"/>
          </p:cNvSpPr>
          <p:nvPr>
            <p:ph idx="1"/>
          </p:nvPr>
        </p:nvSpPr>
        <p:spPr>
          <a:xfrm>
            <a:off x="729785" y="1335739"/>
            <a:ext cx="7697635" cy="2764624"/>
          </a:xfrm>
        </p:spPr>
        <p:txBody>
          <a:bodyPr>
            <a:normAutofit fontScale="92500" lnSpcReduction="20000"/>
          </a:bodyPr>
          <a:lstStyle/>
          <a:p>
            <a:r>
              <a:rPr lang="en-ZA" dirty="0"/>
              <a:t>Consider that you have system in which a module produces an 8-bit result. But this result, provided as a bus output, needs to stream this byte out as a bit stream (that could be sent to an UART).</a:t>
            </a:r>
          </a:p>
          <a:p>
            <a:r>
              <a:rPr lang="en-ZA" dirty="0"/>
              <a:t>The block diagram of this system is provided below illustrating what is needed</a:t>
            </a:r>
          </a:p>
        </p:txBody>
      </p:sp>
      <p:sp>
        <p:nvSpPr>
          <p:cNvPr id="4" name="Rectangle 3">
            <a:extLst>
              <a:ext uri="{FF2B5EF4-FFF2-40B4-BE49-F238E27FC236}">
                <a16:creationId xmlns:a16="http://schemas.microsoft.com/office/drawing/2014/main" id="{58D53AE8-A2A3-44A4-994D-E71A976C2F8F}"/>
              </a:ext>
            </a:extLst>
          </p:cNvPr>
          <p:cNvSpPr/>
          <p:nvPr/>
        </p:nvSpPr>
        <p:spPr>
          <a:xfrm>
            <a:off x="2069432" y="4280606"/>
            <a:ext cx="1617044" cy="1328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solidFill>
                  <a:schemeClr val="tx1"/>
                </a:solidFill>
              </a:rPr>
              <a:t>GenResult</a:t>
            </a:r>
            <a:endParaRPr lang="en-ZA" b="1" dirty="0">
              <a:solidFill>
                <a:schemeClr val="tx1"/>
              </a:solidFill>
            </a:endParaRPr>
          </a:p>
        </p:txBody>
      </p:sp>
      <p:sp>
        <p:nvSpPr>
          <p:cNvPr id="5" name="Rectangle 4">
            <a:extLst>
              <a:ext uri="{FF2B5EF4-FFF2-40B4-BE49-F238E27FC236}">
                <a16:creationId xmlns:a16="http://schemas.microsoft.com/office/drawing/2014/main" id="{871A739B-5ED8-44AE-BCDA-2EFBF8B1A536}"/>
              </a:ext>
            </a:extLst>
          </p:cNvPr>
          <p:cNvSpPr/>
          <p:nvPr/>
        </p:nvSpPr>
        <p:spPr>
          <a:xfrm>
            <a:off x="5194619" y="4280606"/>
            <a:ext cx="1617044" cy="1328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solidFill>
                  <a:schemeClr val="tx1"/>
                </a:solidFill>
              </a:rPr>
              <a:t>SerialStream</a:t>
            </a:r>
            <a:endParaRPr lang="en-ZA" b="1" dirty="0">
              <a:solidFill>
                <a:schemeClr val="tx1"/>
              </a:solidFill>
            </a:endParaRPr>
          </a:p>
        </p:txBody>
      </p:sp>
      <p:cxnSp>
        <p:nvCxnSpPr>
          <p:cNvPr id="7" name="Straight Arrow Connector 6">
            <a:extLst>
              <a:ext uri="{FF2B5EF4-FFF2-40B4-BE49-F238E27FC236}">
                <a16:creationId xmlns:a16="http://schemas.microsoft.com/office/drawing/2014/main" id="{77FF536B-30BC-4D5B-9403-06D103C75CA6}"/>
              </a:ext>
            </a:extLst>
          </p:cNvPr>
          <p:cNvCxnSpPr/>
          <p:nvPr/>
        </p:nvCxnSpPr>
        <p:spPr>
          <a:xfrm>
            <a:off x="1607419" y="5207270"/>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31D8B9F-24F3-4DA7-BCC1-BA75169ED2B0}"/>
              </a:ext>
            </a:extLst>
          </p:cNvPr>
          <p:cNvSpPr/>
          <p:nvPr/>
        </p:nvSpPr>
        <p:spPr>
          <a:xfrm>
            <a:off x="1063680" y="5009486"/>
            <a:ext cx="543739" cy="369332"/>
          </a:xfrm>
          <a:prstGeom prst="rect">
            <a:avLst/>
          </a:prstGeom>
        </p:spPr>
        <p:txBody>
          <a:bodyPr wrap="none">
            <a:spAutoFit/>
          </a:bodyPr>
          <a:lstStyle/>
          <a:p>
            <a:r>
              <a:rPr lang="en-ZA" dirty="0"/>
              <a:t>ask</a:t>
            </a:r>
          </a:p>
        </p:txBody>
      </p:sp>
      <p:cxnSp>
        <p:nvCxnSpPr>
          <p:cNvPr id="9" name="Straight Arrow Connector 8">
            <a:extLst>
              <a:ext uri="{FF2B5EF4-FFF2-40B4-BE49-F238E27FC236}">
                <a16:creationId xmlns:a16="http://schemas.microsoft.com/office/drawing/2014/main" id="{209508AF-06F7-442B-B089-4F6BFAE165B4}"/>
              </a:ext>
            </a:extLst>
          </p:cNvPr>
          <p:cNvCxnSpPr/>
          <p:nvPr/>
        </p:nvCxnSpPr>
        <p:spPr>
          <a:xfrm>
            <a:off x="4732606" y="4495000"/>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521AF6C-AB77-446A-BFB1-8D7D2313A36A}"/>
              </a:ext>
            </a:extLst>
          </p:cNvPr>
          <p:cNvSpPr/>
          <p:nvPr/>
        </p:nvSpPr>
        <p:spPr>
          <a:xfrm>
            <a:off x="4261601" y="4269194"/>
            <a:ext cx="466794" cy="369332"/>
          </a:xfrm>
          <a:prstGeom prst="rect">
            <a:avLst/>
          </a:prstGeom>
        </p:spPr>
        <p:txBody>
          <a:bodyPr wrap="none">
            <a:spAutoFit/>
          </a:bodyPr>
          <a:lstStyle/>
          <a:p>
            <a:r>
              <a:rPr lang="en-ZA" dirty="0" err="1"/>
              <a:t>clk</a:t>
            </a:r>
            <a:endParaRPr lang="en-ZA" dirty="0"/>
          </a:p>
        </p:txBody>
      </p:sp>
      <p:cxnSp>
        <p:nvCxnSpPr>
          <p:cNvPr id="11" name="Straight Arrow Connector 10">
            <a:extLst>
              <a:ext uri="{FF2B5EF4-FFF2-40B4-BE49-F238E27FC236}">
                <a16:creationId xmlns:a16="http://schemas.microsoft.com/office/drawing/2014/main" id="{35C0F06D-5A23-4192-929E-CB1B660BD349}"/>
              </a:ext>
            </a:extLst>
          </p:cNvPr>
          <p:cNvCxnSpPr>
            <a:cxnSpLocks/>
          </p:cNvCxnSpPr>
          <p:nvPr/>
        </p:nvCxnSpPr>
        <p:spPr>
          <a:xfrm>
            <a:off x="3686476" y="4944749"/>
            <a:ext cx="150814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0C7EC47-9009-4188-95CE-247A6989A32C}"/>
              </a:ext>
            </a:extLst>
          </p:cNvPr>
          <p:cNvSpPr/>
          <p:nvPr/>
        </p:nvSpPr>
        <p:spPr>
          <a:xfrm>
            <a:off x="3648251" y="4592882"/>
            <a:ext cx="748923" cy="369332"/>
          </a:xfrm>
          <a:prstGeom prst="rect">
            <a:avLst/>
          </a:prstGeom>
        </p:spPr>
        <p:txBody>
          <a:bodyPr wrap="none">
            <a:spAutoFit/>
          </a:bodyPr>
          <a:lstStyle/>
          <a:p>
            <a:r>
              <a:rPr lang="en-ZA" dirty="0"/>
              <a:t>result</a:t>
            </a:r>
          </a:p>
        </p:txBody>
      </p:sp>
      <p:cxnSp>
        <p:nvCxnSpPr>
          <p:cNvPr id="14" name="Straight Arrow Connector 13">
            <a:extLst>
              <a:ext uri="{FF2B5EF4-FFF2-40B4-BE49-F238E27FC236}">
                <a16:creationId xmlns:a16="http://schemas.microsoft.com/office/drawing/2014/main" id="{BFF675E8-5D32-4461-A46E-549F0A33047A}"/>
              </a:ext>
            </a:extLst>
          </p:cNvPr>
          <p:cNvCxnSpPr/>
          <p:nvPr/>
        </p:nvCxnSpPr>
        <p:spPr>
          <a:xfrm>
            <a:off x="6811663" y="4963999"/>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23B2285-8B15-4A37-843D-6F5E0039243C}"/>
              </a:ext>
            </a:extLst>
          </p:cNvPr>
          <p:cNvSpPr/>
          <p:nvPr/>
        </p:nvSpPr>
        <p:spPr>
          <a:xfrm>
            <a:off x="6779762" y="4584885"/>
            <a:ext cx="364202" cy="369332"/>
          </a:xfrm>
          <a:prstGeom prst="rect">
            <a:avLst/>
          </a:prstGeom>
        </p:spPr>
        <p:txBody>
          <a:bodyPr wrap="none">
            <a:spAutoFit/>
          </a:bodyPr>
          <a:lstStyle/>
          <a:p>
            <a:r>
              <a:rPr lang="en-ZA" dirty="0" err="1"/>
              <a:t>tx</a:t>
            </a:r>
            <a:endParaRPr lang="en-ZA" dirty="0"/>
          </a:p>
        </p:txBody>
      </p:sp>
      <p:sp>
        <p:nvSpPr>
          <p:cNvPr id="16" name="Rectangle 15">
            <a:extLst>
              <a:ext uri="{FF2B5EF4-FFF2-40B4-BE49-F238E27FC236}">
                <a16:creationId xmlns:a16="http://schemas.microsoft.com/office/drawing/2014/main" id="{2E2FDC24-188E-41B0-A5E3-CE929F902634}"/>
              </a:ext>
            </a:extLst>
          </p:cNvPr>
          <p:cNvSpPr/>
          <p:nvPr/>
        </p:nvSpPr>
        <p:spPr>
          <a:xfrm>
            <a:off x="439252" y="5704559"/>
            <a:ext cx="2121068" cy="830997"/>
          </a:xfrm>
          <a:prstGeom prst="rect">
            <a:avLst/>
          </a:prstGeom>
        </p:spPr>
        <p:txBody>
          <a:bodyPr wrap="square">
            <a:spAutoFit/>
          </a:bodyPr>
          <a:lstStyle/>
          <a:p>
            <a:r>
              <a:rPr lang="en-ZA" sz="1200" dirty="0"/>
              <a:t>A positive edge on the ‘ask’ input causes </a:t>
            </a:r>
            <a:r>
              <a:rPr lang="en-ZA" sz="1200" dirty="0" err="1"/>
              <a:t>GenResult</a:t>
            </a:r>
            <a:r>
              <a:rPr lang="en-ZA" sz="1200" dirty="0"/>
              <a:t> to produce a result which is then sent to </a:t>
            </a:r>
            <a:r>
              <a:rPr lang="en-ZA" sz="1200" dirty="0" err="1"/>
              <a:t>SerialStream</a:t>
            </a:r>
            <a:endParaRPr lang="en-ZA" sz="1200" dirty="0"/>
          </a:p>
        </p:txBody>
      </p:sp>
      <p:sp>
        <p:nvSpPr>
          <p:cNvPr id="17" name="Rectangle 16">
            <a:extLst>
              <a:ext uri="{FF2B5EF4-FFF2-40B4-BE49-F238E27FC236}">
                <a16:creationId xmlns:a16="http://schemas.microsoft.com/office/drawing/2014/main" id="{4E9D86B2-D8B8-4476-88D3-7F3E3B483A1F}"/>
              </a:ext>
            </a:extLst>
          </p:cNvPr>
          <p:cNvSpPr/>
          <p:nvPr/>
        </p:nvSpPr>
        <p:spPr>
          <a:xfrm>
            <a:off x="4402955" y="4769551"/>
            <a:ext cx="312906" cy="646331"/>
          </a:xfrm>
          <a:prstGeom prst="rect">
            <a:avLst/>
          </a:prstGeom>
        </p:spPr>
        <p:txBody>
          <a:bodyPr wrap="none">
            <a:spAutoFit/>
          </a:bodyPr>
          <a:lstStyle/>
          <a:p>
            <a:r>
              <a:rPr lang="en-ZA" dirty="0"/>
              <a:t>/</a:t>
            </a:r>
          </a:p>
          <a:p>
            <a:r>
              <a:rPr lang="en-ZA" dirty="0"/>
              <a:t>8</a:t>
            </a:r>
          </a:p>
        </p:txBody>
      </p:sp>
      <p:sp>
        <p:nvSpPr>
          <p:cNvPr id="18" name="Rectangle 17">
            <a:extLst>
              <a:ext uri="{FF2B5EF4-FFF2-40B4-BE49-F238E27FC236}">
                <a16:creationId xmlns:a16="http://schemas.microsoft.com/office/drawing/2014/main" id="{38A4508D-C815-4712-B050-35A672F8EA0B}"/>
              </a:ext>
            </a:extLst>
          </p:cNvPr>
          <p:cNvSpPr/>
          <p:nvPr/>
        </p:nvSpPr>
        <p:spPr>
          <a:xfrm>
            <a:off x="3455469" y="5699631"/>
            <a:ext cx="1963554" cy="830997"/>
          </a:xfrm>
          <a:prstGeom prst="rect">
            <a:avLst/>
          </a:prstGeom>
        </p:spPr>
        <p:txBody>
          <a:bodyPr wrap="square">
            <a:spAutoFit/>
          </a:bodyPr>
          <a:lstStyle/>
          <a:p>
            <a:r>
              <a:rPr lang="en-ZA" sz="1200" dirty="0"/>
              <a:t>The 8-bit result of </a:t>
            </a:r>
            <a:r>
              <a:rPr lang="en-ZA" sz="1200" dirty="0" err="1"/>
              <a:t>GenResult</a:t>
            </a:r>
            <a:r>
              <a:rPr lang="en-ZA" sz="1200" dirty="0"/>
              <a:t> is sent to </a:t>
            </a:r>
            <a:r>
              <a:rPr lang="en-ZA" sz="1200" dirty="0" err="1"/>
              <a:t>SrialStream</a:t>
            </a:r>
            <a:r>
              <a:rPr lang="en-ZA" sz="1200" dirty="0"/>
              <a:t> to convert to serial data.</a:t>
            </a:r>
          </a:p>
        </p:txBody>
      </p:sp>
      <p:sp>
        <p:nvSpPr>
          <p:cNvPr id="19" name="Rectangle 18">
            <a:extLst>
              <a:ext uri="{FF2B5EF4-FFF2-40B4-BE49-F238E27FC236}">
                <a16:creationId xmlns:a16="http://schemas.microsoft.com/office/drawing/2014/main" id="{4AD6712F-7B3A-42FC-89FA-723C4BC443E3}"/>
              </a:ext>
            </a:extLst>
          </p:cNvPr>
          <p:cNvSpPr/>
          <p:nvPr/>
        </p:nvSpPr>
        <p:spPr>
          <a:xfrm>
            <a:off x="6160168" y="5622629"/>
            <a:ext cx="2733575" cy="1015663"/>
          </a:xfrm>
          <a:prstGeom prst="rect">
            <a:avLst/>
          </a:prstGeom>
        </p:spPr>
        <p:txBody>
          <a:bodyPr wrap="square">
            <a:spAutoFit/>
          </a:bodyPr>
          <a:lstStyle/>
          <a:p>
            <a:r>
              <a:rPr lang="en-ZA" sz="1200" dirty="0"/>
              <a:t>When </a:t>
            </a:r>
            <a:r>
              <a:rPr lang="en-ZA" sz="1200" dirty="0" err="1"/>
              <a:t>SerialStream</a:t>
            </a:r>
            <a:r>
              <a:rPr lang="en-ZA" sz="1200" dirty="0"/>
              <a:t> receives the data it sends bit 0 .. 7 of result, each bit on a positive edge of clk. </a:t>
            </a:r>
            <a:r>
              <a:rPr lang="en-ZA" sz="1200" dirty="0" err="1"/>
              <a:t>SerialStream</a:t>
            </a:r>
            <a:r>
              <a:rPr lang="en-ZA" sz="1200" dirty="0"/>
              <a:t> should not receive any other input until is has completed this task.</a:t>
            </a:r>
          </a:p>
        </p:txBody>
      </p:sp>
      <p:sp>
        <p:nvSpPr>
          <p:cNvPr id="20" name="Isosceles Triangle 19">
            <a:extLst>
              <a:ext uri="{FF2B5EF4-FFF2-40B4-BE49-F238E27FC236}">
                <a16:creationId xmlns:a16="http://schemas.microsoft.com/office/drawing/2014/main" id="{7C2D2831-FDA8-4640-9D71-5DF36620C7D8}"/>
              </a:ext>
            </a:extLst>
          </p:cNvPr>
          <p:cNvSpPr/>
          <p:nvPr/>
        </p:nvSpPr>
        <p:spPr>
          <a:xfrm rot="5400000">
            <a:off x="2074504" y="5123450"/>
            <a:ext cx="175746" cy="167640"/>
          </a:xfrm>
          <a:prstGeom prst="triangle">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Isosceles Triangle 20">
            <a:extLst>
              <a:ext uri="{FF2B5EF4-FFF2-40B4-BE49-F238E27FC236}">
                <a16:creationId xmlns:a16="http://schemas.microsoft.com/office/drawing/2014/main" id="{386BD08B-BD50-40EC-B711-72C61AC663C6}"/>
              </a:ext>
            </a:extLst>
          </p:cNvPr>
          <p:cNvSpPr/>
          <p:nvPr/>
        </p:nvSpPr>
        <p:spPr>
          <a:xfrm rot="5400000">
            <a:off x="5210530" y="4416002"/>
            <a:ext cx="175746" cy="167640"/>
          </a:xfrm>
          <a:prstGeom prst="triangle">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6523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C5F6-9AAE-44C2-9E12-90F1B0D45D9C}"/>
              </a:ext>
            </a:extLst>
          </p:cNvPr>
          <p:cNvSpPr>
            <a:spLocks noGrp="1"/>
          </p:cNvSpPr>
          <p:nvPr>
            <p:ph type="title"/>
          </p:nvPr>
        </p:nvSpPr>
        <p:spPr/>
        <p:txBody>
          <a:bodyPr>
            <a:normAutofit fontScale="90000"/>
          </a:bodyPr>
          <a:lstStyle/>
          <a:p>
            <a:r>
              <a:rPr lang="en-ZA" dirty="0"/>
              <a:t>Purpose of this lecture</a:t>
            </a:r>
          </a:p>
        </p:txBody>
      </p:sp>
      <p:sp>
        <p:nvSpPr>
          <p:cNvPr id="3" name="Content Placeholder 2">
            <a:extLst>
              <a:ext uri="{FF2B5EF4-FFF2-40B4-BE49-F238E27FC236}">
                <a16:creationId xmlns:a16="http://schemas.microsoft.com/office/drawing/2014/main" id="{51D9A101-68C2-4394-B014-65F20FE4292B}"/>
              </a:ext>
            </a:extLst>
          </p:cNvPr>
          <p:cNvSpPr>
            <a:spLocks noGrp="1"/>
          </p:cNvSpPr>
          <p:nvPr>
            <p:ph idx="1"/>
          </p:nvPr>
        </p:nvSpPr>
        <p:spPr/>
        <p:txBody>
          <a:bodyPr>
            <a:normAutofit/>
          </a:bodyPr>
          <a:lstStyle/>
          <a:p>
            <a:r>
              <a:rPr lang="en-ZA" dirty="0"/>
              <a:t>This lecture provides theories may assist you in the design of your YODA system, how subsystems you may be using in your design might cooperate in a robust and dependable way.</a:t>
            </a:r>
          </a:p>
          <a:p>
            <a:r>
              <a:rPr lang="en-ZA" sz="1600" dirty="0"/>
              <a:t>(The configuration architectures section is largely theory you should know about, connecting with thoughts of designing an FPGA into a larger system, but which you aren’t like to use further in this course)</a:t>
            </a:r>
          </a:p>
        </p:txBody>
      </p:sp>
      <p:pic>
        <p:nvPicPr>
          <p:cNvPr id="7" name="Picture 6" descr="A picture containing holding, woman, racket, looking&#10;&#10;Description automatically generated">
            <a:extLst>
              <a:ext uri="{FF2B5EF4-FFF2-40B4-BE49-F238E27FC236}">
                <a16:creationId xmlns:a16="http://schemas.microsoft.com/office/drawing/2014/main" id="{19B633B3-425D-4146-B878-DF1D882C6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692" y="4362546"/>
            <a:ext cx="1582615" cy="2495454"/>
          </a:xfrm>
          <a:prstGeom prst="rect">
            <a:avLst/>
          </a:prstGeom>
        </p:spPr>
      </p:pic>
      <p:sp>
        <p:nvSpPr>
          <p:cNvPr id="8" name="Rectangle 7">
            <a:extLst>
              <a:ext uri="{FF2B5EF4-FFF2-40B4-BE49-F238E27FC236}">
                <a16:creationId xmlns:a16="http://schemas.microsoft.com/office/drawing/2014/main" id="{DA324BBC-FFFF-473B-86F6-A1713C154BD5}"/>
              </a:ext>
            </a:extLst>
          </p:cNvPr>
          <p:cNvSpPr/>
          <p:nvPr/>
        </p:nvSpPr>
        <p:spPr>
          <a:xfrm>
            <a:off x="5405924" y="5578782"/>
            <a:ext cx="2049954" cy="830997"/>
          </a:xfrm>
          <a:prstGeom prst="rect">
            <a:avLst/>
          </a:prstGeom>
        </p:spPr>
        <p:txBody>
          <a:bodyPr wrap="square">
            <a:spAutoFit/>
          </a:bodyPr>
          <a:lstStyle/>
          <a:p>
            <a:r>
              <a:rPr lang="en-ZA" sz="1600" dirty="0"/>
              <a:t>Towards sharpening your digital logic design lightsabre </a:t>
            </a:r>
          </a:p>
        </p:txBody>
      </p:sp>
      <p:grpSp>
        <p:nvGrpSpPr>
          <p:cNvPr id="10" name="Group 9">
            <a:extLst>
              <a:ext uri="{FF2B5EF4-FFF2-40B4-BE49-F238E27FC236}">
                <a16:creationId xmlns:a16="http://schemas.microsoft.com/office/drawing/2014/main" id="{5DC943ED-C85E-4E0E-91F7-FFA515724A7B}"/>
              </a:ext>
            </a:extLst>
          </p:cNvPr>
          <p:cNvGrpSpPr/>
          <p:nvPr/>
        </p:nvGrpSpPr>
        <p:grpSpPr>
          <a:xfrm>
            <a:off x="665803" y="5025300"/>
            <a:ext cx="2591748" cy="1674055"/>
            <a:chOff x="665803" y="5025300"/>
            <a:chExt cx="2591748" cy="1674055"/>
          </a:xfrm>
        </p:grpSpPr>
        <p:pic>
          <p:nvPicPr>
            <p:cNvPr id="6" name="Picture 5" descr="Icon&#10;&#10;Description automatically generated">
              <a:extLst>
                <a:ext uri="{FF2B5EF4-FFF2-40B4-BE49-F238E27FC236}">
                  <a16:creationId xmlns:a16="http://schemas.microsoft.com/office/drawing/2014/main" id="{81B11EBB-0FD8-47A2-8E79-1E0D372694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03" y="5025300"/>
              <a:ext cx="2591748" cy="1674055"/>
            </a:xfrm>
            <a:prstGeom prst="rect">
              <a:avLst/>
            </a:prstGeom>
          </p:spPr>
        </p:pic>
        <p:sp>
          <p:nvSpPr>
            <p:cNvPr id="9" name="TextBox 8">
              <a:extLst>
                <a:ext uri="{FF2B5EF4-FFF2-40B4-BE49-F238E27FC236}">
                  <a16:creationId xmlns:a16="http://schemas.microsoft.com/office/drawing/2014/main" id="{201307CC-B61A-4302-9F56-0E8DC4DA6C7A}"/>
                </a:ext>
              </a:extLst>
            </p:cNvPr>
            <p:cNvSpPr txBox="1"/>
            <p:nvPr/>
          </p:nvSpPr>
          <p:spPr>
            <a:xfrm>
              <a:off x="772646" y="5263387"/>
              <a:ext cx="2131395" cy="1223412"/>
            </a:xfrm>
            <a:prstGeom prst="rect">
              <a:avLst/>
            </a:prstGeom>
            <a:noFill/>
          </p:spPr>
          <p:txBody>
            <a:bodyPr wrap="square">
              <a:spAutoFit/>
            </a:bodyPr>
            <a:lstStyle/>
            <a:p>
              <a:pPr algn="just"/>
              <a:r>
                <a:rPr lang="en-ZA" sz="1050" dirty="0"/>
                <a:t>(This lecture includes syllabus topics that is part of HPES, but understandably more immediate practical use of this would be more towards students who select to do a FPGA-based YODA project).</a:t>
              </a:r>
            </a:p>
          </p:txBody>
        </p:sp>
      </p:grpSp>
    </p:spTree>
    <p:extLst>
      <p:ext uri="{BB962C8B-B14F-4D97-AF65-F5344CB8AC3E}">
        <p14:creationId xmlns:p14="http://schemas.microsoft.com/office/powerpoint/2010/main" val="36069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1500"/>
                            </p:stCondLst>
                            <p:childTnLst>
                              <p:par>
                                <p:cTn id="8" presetID="32" presetClass="emph" presetSubtype="0" fill="hold" nodeType="afterEffect">
                                  <p:stCondLst>
                                    <p:cond delay="300"/>
                                  </p:st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7AB8-F2E5-4C97-B1E5-397E57A51DF8}"/>
              </a:ext>
            </a:extLst>
          </p:cNvPr>
          <p:cNvSpPr>
            <a:spLocks noGrp="1"/>
          </p:cNvSpPr>
          <p:nvPr>
            <p:ph type="title"/>
          </p:nvPr>
        </p:nvSpPr>
        <p:spPr>
          <a:xfrm>
            <a:off x="554039" y="289120"/>
            <a:ext cx="8049126" cy="692210"/>
          </a:xfrm>
        </p:spPr>
        <p:txBody>
          <a:bodyPr>
            <a:normAutofit fontScale="90000"/>
          </a:bodyPr>
          <a:lstStyle/>
          <a:p>
            <a:r>
              <a:rPr lang="en-ZA" dirty="0"/>
              <a:t>Example: Handshaking in Verilog</a:t>
            </a:r>
          </a:p>
        </p:txBody>
      </p:sp>
      <p:sp>
        <p:nvSpPr>
          <p:cNvPr id="3" name="Content Placeholder 2">
            <a:extLst>
              <a:ext uri="{FF2B5EF4-FFF2-40B4-BE49-F238E27FC236}">
                <a16:creationId xmlns:a16="http://schemas.microsoft.com/office/drawing/2014/main" id="{5846E7BD-FC4C-4878-A7FB-2F30AE931E12}"/>
              </a:ext>
            </a:extLst>
          </p:cNvPr>
          <p:cNvSpPr>
            <a:spLocks noGrp="1"/>
          </p:cNvSpPr>
          <p:nvPr>
            <p:ph idx="1"/>
          </p:nvPr>
        </p:nvSpPr>
        <p:spPr>
          <a:xfrm>
            <a:off x="729785" y="1181736"/>
            <a:ext cx="7697635" cy="2764624"/>
          </a:xfrm>
        </p:spPr>
        <p:txBody>
          <a:bodyPr>
            <a:normAutofit/>
          </a:bodyPr>
          <a:lstStyle/>
          <a:p>
            <a:r>
              <a:rPr lang="en-ZA" dirty="0"/>
              <a:t>BUT there are problems posed in the initial design as is:</a:t>
            </a:r>
          </a:p>
        </p:txBody>
      </p:sp>
      <p:sp>
        <p:nvSpPr>
          <p:cNvPr id="4" name="Rectangle 3">
            <a:extLst>
              <a:ext uri="{FF2B5EF4-FFF2-40B4-BE49-F238E27FC236}">
                <a16:creationId xmlns:a16="http://schemas.microsoft.com/office/drawing/2014/main" id="{58D53AE8-A2A3-44A4-994D-E71A976C2F8F}"/>
              </a:ext>
            </a:extLst>
          </p:cNvPr>
          <p:cNvSpPr/>
          <p:nvPr/>
        </p:nvSpPr>
        <p:spPr>
          <a:xfrm>
            <a:off x="1915427" y="2345929"/>
            <a:ext cx="1617044" cy="1328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solidFill>
                  <a:schemeClr val="tx1"/>
                </a:solidFill>
              </a:rPr>
              <a:t>GenResult</a:t>
            </a:r>
            <a:endParaRPr lang="en-ZA" b="1" dirty="0">
              <a:solidFill>
                <a:schemeClr val="tx1"/>
              </a:solidFill>
            </a:endParaRPr>
          </a:p>
        </p:txBody>
      </p:sp>
      <p:sp>
        <p:nvSpPr>
          <p:cNvPr id="5" name="Rectangle 4">
            <a:extLst>
              <a:ext uri="{FF2B5EF4-FFF2-40B4-BE49-F238E27FC236}">
                <a16:creationId xmlns:a16="http://schemas.microsoft.com/office/drawing/2014/main" id="{871A739B-5ED8-44AE-BCDA-2EFBF8B1A536}"/>
              </a:ext>
            </a:extLst>
          </p:cNvPr>
          <p:cNvSpPr/>
          <p:nvPr/>
        </p:nvSpPr>
        <p:spPr>
          <a:xfrm>
            <a:off x="5040614" y="2345929"/>
            <a:ext cx="1617044" cy="1328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solidFill>
                  <a:schemeClr val="tx1"/>
                </a:solidFill>
              </a:rPr>
              <a:t>SerialStream</a:t>
            </a:r>
            <a:endParaRPr lang="en-ZA" b="1" dirty="0">
              <a:solidFill>
                <a:schemeClr val="tx1"/>
              </a:solidFill>
            </a:endParaRPr>
          </a:p>
        </p:txBody>
      </p:sp>
      <p:cxnSp>
        <p:nvCxnSpPr>
          <p:cNvPr id="7" name="Straight Arrow Connector 6">
            <a:extLst>
              <a:ext uri="{FF2B5EF4-FFF2-40B4-BE49-F238E27FC236}">
                <a16:creationId xmlns:a16="http://schemas.microsoft.com/office/drawing/2014/main" id="{77FF536B-30BC-4D5B-9403-06D103C75CA6}"/>
              </a:ext>
            </a:extLst>
          </p:cNvPr>
          <p:cNvCxnSpPr/>
          <p:nvPr/>
        </p:nvCxnSpPr>
        <p:spPr>
          <a:xfrm>
            <a:off x="1453414" y="3272593"/>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31D8B9F-24F3-4DA7-BCC1-BA75169ED2B0}"/>
              </a:ext>
            </a:extLst>
          </p:cNvPr>
          <p:cNvSpPr/>
          <p:nvPr/>
        </p:nvSpPr>
        <p:spPr>
          <a:xfrm>
            <a:off x="909675" y="3074809"/>
            <a:ext cx="543739" cy="369332"/>
          </a:xfrm>
          <a:prstGeom prst="rect">
            <a:avLst/>
          </a:prstGeom>
        </p:spPr>
        <p:txBody>
          <a:bodyPr wrap="none">
            <a:spAutoFit/>
          </a:bodyPr>
          <a:lstStyle/>
          <a:p>
            <a:r>
              <a:rPr lang="en-ZA" dirty="0"/>
              <a:t>ask</a:t>
            </a:r>
          </a:p>
        </p:txBody>
      </p:sp>
      <p:cxnSp>
        <p:nvCxnSpPr>
          <p:cNvPr id="9" name="Straight Arrow Connector 8">
            <a:extLst>
              <a:ext uri="{FF2B5EF4-FFF2-40B4-BE49-F238E27FC236}">
                <a16:creationId xmlns:a16="http://schemas.microsoft.com/office/drawing/2014/main" id="{209508AF-06F7-442B-B089-4F6BFAE165B4}"/>
              </a:ext>
            </a:extLst>
          </p:cNvPr>
          <p:cNvCxnSpPr/>
          <p:nvPr/>
        </p:nvCxnSpPr>
        <p:spPr>
          <a:xfrm>
            <a:off x="4578601" y="2560323"/>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521AF6C-AB77-446A-BFB1-8D7D2313A36A}"/>
              </a:ext>
            </a:extLst>
          </p:cNvPr>
          <p:cNvSpPr/>
          <p:nvPr/>
        </p:nvSpPr>
        <p:spPr>
          <a:xfrm>
            <a:off x="4107596" y="2334517"/>
            <a:ext cx="466794" cy="369332"/>
          </a:xfrm>
          <a:prstGeom prst="rect">
            <a:avLst/>
          </a:prstGeom>
        </p:spPr>
        <p:txBody>
          <a:bodyPr wrap="none">
            <a:spAutoFit/>
          </a:bodyPr>
          <a:lstStyle/>
          <a:p>
            <a:r>
              <a:rPr lang="en-ZA" dirty="0" err="1"/>
              <a:t>clk</a:t>
            </a:r>
            <a:endParaRPr lang="en-ZA" dirty="0"/>
          </a:p>
        </p:txBody>
      </p:sp>
      <p:cxnSp>
        <p:nvCxnSpPr>
          <p:cNvPr id="11" name="Straight Arrow Connector 10">
            <a:extLst>
              <a:ext uri="{FF2B5EF4-FFF2-40B4-BE49-F238E27FC236}">
                <a16:creationId xmlns:a16="http://schemas.microsoft.com/office/drawing/2014/main" id="{35C0F06D-5A23-4192-929E-CB1B660BD349}"/>
              </a:ext>
            </a:extLst>
          </p:cNvPr>
          <p:cNvCxnSpPr>
            <a:cxnSpLocks/>
          </p:cNvCxnSpPr>
          <p:nvPr/>
        </p:nvCxnSpPr>
        <p:spPr>
          <a:xfrm>
            <a:off x="3532471" y="3010072"/>
            <a:ext cx="150814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0C7EC47-9009-4188-95CE-247A6989A32C}"/>
              </a:ext>
            </a:extLst>
          </p:cNvPr>
          <p:cNvSpPr/>
          <p:nvPr/>
        </p:nvSpPr>
        <p:spPr>
          <a:xfrm>
            <a:off x="3494246" y="2658205"/>
            <a:ext cx="748923" cy="369332"/>
          </a:xfrm>
          <a:prstGeom prst="rect">
            <a:avLst/>
          </a:prstGeom>
        </p:spPr>
        <p:txBody>
          <a:bodyPr wrap="none">
            <a:spAutoFit/>
          </a:bodyPr>
          <a:lstStyle/>
          <a:p>
            <a:r>
              <a:rPr lang="en-ZA" dirty="0"/>
              <a:t>result</a:t>
            </a:r>
          </a:p>
        </p:txBody>
      </p:sp>
      <p:cxnSp>
        <p:nvCxnSpPr>
          <p:cNvPr id="14" name="Straight Arrow Connector 13">
            <a:extLst>
              <a:ext uri="{FF2B5EF4-FFF2-40B4-BE49-F238E27FC236}">
                <a16:creationId xmlns:a16="http://schemas.microsoft.com/office/drawing/2014/main" id="{BFF675E8-5D32-4461-A46E-549F0A33047A}"/>
              </a:ext>
            </a:extLst>
          </p:cNvPr>
          <p:cNvCxnSpPr/>
          <p:nvPr/>
        </p:nvCxnSpPr>
        <p:spPr>
          <a:xfrm>
            <a:off x="6657658" y="3029322"/>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23B2285-8B15-4A37-843D-6F5E0039243C}"/>
              </a:ext>
            </a:extLst>
          </p:cNvPr>
          <p:cNvSpPr/>
          <p:nvPr/>
        </p:nvSpPr>
        <p:spPr>
          <a:xfrm>
            <a:off x="6625757" y="2650208"/>
            <a:ext cx="364202" cy="369332"/>
          </a:xfrm>
          <a:prstGeom prst="rect">
            <a:avLst/>
          </a:prstGeom>
        </p:spPr>
        <p:txBody>
          <a:bodyPr wrap="none">
            <a:spAutoFit/>
          </a:bodyPr>
          <a:lstStyle/>
          <a:p>
            <a:r>
              <a:rPr lang="en-ZA" dirty="0" err="1"/>
              <a:t>tx</a:t>
            </a:r>
            <a:endParaRPr lang="en-ZA" dirty="0"/>
          </a:p>
        </p:txBody>
      </p:sp>
      <p:sp>
        <p:nvSpPr>
          <p:cNvPr id="16" name="Rectangle 15">
            <a:extLst>
              <a:ext uri="{FF2B5EF4-FFF2-40B4-BE49-F238E27FC236}">
                <a16:creationId xmlns:a16="http://schemas.microsoft.com/office/drawing/2014/main" id="{2E2FDC24-188E-41B0-A5E3-CE929F902634}"/>
              </a:ext>
            </a:extLst>
          </p:cNvPr>
          <p:cNvSpPr/>
          <p:nvPr/>
        </p:nvSpPr>
        <p:spPr>
          <a:xfrm>
            <a:off x="285247" y="3769882"/>
            <a:ext cx="2121068" cy="830997"/>
          </a:xfrm>
          <a:prstGeom prst="rect">
            <a:avLst/>
          </a:prstGeom>
        </p:spPr>
        <p:txBody>
          <a:bodyPr wrap="square">
            <a:spAutoFit/>
          </a:bodyPr>
          <a:lstStyle/>
          <a:p>
            <a:r>
              <a:rPr lang="en-ZA" sz="1200" dirty="0"/>
              <a:t>A positive edge on the ‘ask’ input causes </a:t>
            </a:r>
            <a:r>
              <a:rPr lang="en-ZA" sz="1200" dirty="0" err="1"/>
              <a:t>GenResult</a:t>
            </a:r>
            <a:r>
              <a:rPr lang="en-ZA" sz="1200" dirty="0"/>
              <a:t> to produce a result which is then sent to </a:t>
            </a:r>
            <a:r>
              <a:rPr lang="en-ZA" sz="1200" dirty="0" err="1"/>
              <a:t>SerialStream</a:t>
            </a:r>
            <a:endParaRPr lang="en-ZA" sz="1200" dirty="0"/>
          </a:p>
        </p:txBody>
      </p:sp>
      <p:sp>
        <p:nvSpPr>
          <p:cNvPr id="17" name="Rectangle 16">
            <a:extLst>
              <a:ext uri="{FF2B5EF4-FFF2-40B4-BE49-F238E27FC236}">
                <a16:creationId xmlns:a16="http://schemas.microsoft.com/office/drawing/2014/main" id="{4E9D86B2-D8B8-4476-88D3-7F3E3B483A1F}"/>
              </a:ext>
            </a:extLst>
          </p:cNvPr>
          <p:cNvSpPr/>
          <p:nvPr/>
        </p:nvSpPr>
        <p:spPr>
          <a:xfrm>
            <a:off x="4248950" y="2834874"/>
            <a:ext cx="312906" cy="646331"/>
          </a:xfrm>
          <a:prstGeom prst="rect">
            <a:avLst/>
          </a:prstGeom>
        </p:spPr>
        <p:txBody>
          <a:bodyPr wrap="none">
            <a:spAutoFit/>
          </a:bodyPr>
          <a:lstStyle/>
          <a:p>
            <a:r>
              <a:rPr lang="en-ZA" dirty="0"/>
              <a:t>/</a:t>
            </a:r>
          </a:p>
          <a:p>
            <a:r>
              <a:rPr lang="en-ZA" dirty="0"/>
              <a:t>8</a:t>
            </a:r>
          </a:p>
        </p:txBody>
      </p:sp>
      <p:sp>
        <p:nvSpPr>
          <p:cNvPr id="18" name="Rectangle 17">
            <a:extLst>
              <a:ext uri="{FF2B5EF4-FFF2-40B4-BE49-F238E27FC236}">
                <a16:creationId xmlns:a16="http://schemas.microsoft.com/office/drawing/2014/main" id="{38A4508D-C815-4712-B050-35A672F8EA0B}"/>
              </a:ext>
            </a:extLst>
          </p:cNvPr>
          <p:cNvSpPr/>
          <p:nvPr/>
        </p:nvSpPr>
        <p:spPr>
          <a:xfrm>
            <a:off x="3301464" y="3764954"/>
            <a:ext cx="1963554" cy="830997"/>
          </a:xfrm>
          <a:prstGeom prst="rect">
            <a:avLst/>
          </a:prstGeom>
        </p:spPr>
        <p:txBody>
          <a:bodyPr wrap="square">
            <a:spAutoFit/>
          </a:bodyPr>
          <a:lstStyle/>
          <a:p>
            <a:r>
              <a:rPr lang="en-ZA" sz="1200" dirty="0"/>
              <a:t>The 8-bit result of </a:t>
            </a:r>
            <a:r>
              <a:rPr lang="en-ZA" sz="1200" dirty="0" err="1"/>
              <a:t>GenResult</a:t>
            </a:r>
            <a:r>
              <a:rPr lang="en-ZA" sz="1200" dirty="0"/>
              <a:t> is sent to </a:t>
            </a:r>
            <a:r>
              <a:rPr lang="en-ZA" sz="1200" dirty="0" err="1"/>
              <a:t>SrialStream</a:t>
            </a:r>
            <a:r>
              <a:rPr lang="en-ZA" sz="1200" dirty="0"/>
              <a:t> to convert to serial data.</a:t>
            </a:r>
          </a:p>
        </p:txBody>
      </p:sp>
      <p:sp>
        <p:nvSpPr>
          <p:cNvPr id="19" name="Rectangle 18">
            <a:extLst>
              <a:ext uri="{FF2B5EF4-FFF2-40B4-BE49-F238E27FC236}">
                <a16:creationId xmlns:a16="http://schemas.microsoft.com/office/drawing/2014/main" id="{4AD6712F-7B3A-42FC-89FA-723C4BC443E3}"/>
              </a:ext>
            </a:extLst>
          </p:cNvPr>
          <p:cNvSpPr/>
          <p:nvPr/>
        </p:nvSpPr>
        <p:spPr>
          <a:xfrm>
            <a:off x="6006163" y="3687952"/>
            <a:ext cx="2733575" cy="1015663"/>
          </a:xfrm>
          <a:prstGeom prst="rect">
            <a:avLst/>
          </a:prstGeom>
        </p:spPr>
        <p:txBody>
          <a:bodyPr wrap="square">
            <a:spAutoFit/>
          </a:bodyPr>
          <a:lstStyle/>
          <a:p>
            <a:r>
              <a:rPr lang="en-ZA" sz="1200" dirty="0"/>
              <a:t>When </a:t>
            </a:r>
            <a:r>
              <a:rPr lang="en-ZA" sz="1200" dirty="0" err="1"/>
              <a:t>SerialStream</a:t>
            </a:r>
            <a:r>
              <a:rPr lang="en-ZA" sz="1200" dirty="0"/>
              <a:t> receives the data it sends bit 0 .. 7 of result, each bit on a positive edge of clk. </a:t>
            </a:r>
            <a:r>
              <a:rPr lang="en-ZA" sz="1200" dirty="0" err="1"/>
              <a:t>SerialStream</a:t>
            </a:r>
            <a:r>
              <a:rPr lang="en-ZA" sz="1200" dirty="0"/>
              <a:t> should not receive any other input until is has completed this task.</a:t>
            </a:r>
          </a:p>
        </p:txBody>
      </p:sp>
      <p:sp>
        <p:nvSpPr>
          <p:cNvPr id="20" name="Rectangle 19">
            <a:extLst>
              <a:ext uri="{FF2B5EF4-FFF2-40B4-BE49-F238E27FC236}">
                <a16:creationId xmlns:a16="http://schemas.microsoft.com/office/drawing/2014/main" id="{583B84DE-78DF-4D5E-8E9B-0C739F49D20F}"/>
              </a:ext>
            </a:extLst>
          </p:cNvPr>
          <p:cNvSpPr/>
          <p:nvPr/>
        </p:nvSpPr>
        <p:spPr>
          <a:xfrm>
            <a:off x="570648" y="4998054"/>
            <a:ext cx="7073895" cy="1231106"/>
          </a:xfrm>
          <a:prstGeom prst="rect">
            <a:avLst/>
          </a:prstGeom>
        </p:spPr>
        <p:txBody>
          <a:bodyPr wrap="square">
            <a:spAutoFit/>
          </a:bodyPr>
          <a:lstStyle/>
          <a:p>
            <a:r>
              <a:rPr lang="en-ZA" sz="1200" dirty="0">
                <a:solidFill>
                  <a:srgbClr val="FF0000"/>
                </a:solidFill>
              </a:rPr>
              <a:t>This is, at present, not a very robust design</a:t>
            </a:r>
            <a:r>
              <a:rPr lang="en-ZA" sz="1200" dirty="0"/>
              <a:t> what happens if </a:t>
            </a:r>
            <a:r>
              <a:rPr lang="en-ZA" sz="1200" dirty="0" err="1"/>
              <a:t>GenResult</a:t>
            </a:r>
            <a:r>
              <a:rPr lang="en-ZA" sz="1200" dirty="0"/>
              <a:t> is send an ‘ask’ while it is still busy? Does the asker need to know that </a:t>
            </a:r>
            <a:r>
              <a:rPr lang="en-ZA" sz="1200" dirty="0" err="1"/>
              <a:t>GenResult</a:t>
            </a:r>
            <a:r>
              <a:rPr lang="en-ZA" sz="1200" dirty="0"/>
              <a:t> has send on the result? What of </a:t>
            </a:r>
            <a:r>
              <a:rPr lang="en-ZA" sz="1200" dirty="0" err="1"/>
              <a:t>SerialStream</a:t>
            </a:r>
            <a:r>
              <a:rPr lang="en-ZA" sz="1200" dirty="0"/>
              <a:t>; it should now allow a result to be sent before it is ready to send it. And, how will </a:t>
            </a:r>
            <a:r>
              <a:rPr lang="en-ZA" sz="1200" dirty="0" err="1"/>
              <a:t>SerialStream</a:t>
            </a:r>
            <a:r>
              <a:rPr lang="en-ZA" sz="1200" dirty="0"/>
              <a:t> know when it has received a new input, e.g. if you want to send 0 and another 0, how will it know that you want to send two 0s and not just one? No, in summary this initial version of the design is not robust. </a:t>
            </a:r>
            <a:r>
              <a:rPr lang="en-ZA" sz="1400" b="1" dirty="0"/>
              <a:t>Propose a better design that uses Handshaking to make it more robust….</a:t>
            </a:r>
            <a:endParaRPr lang="en-ZA" sz="1200" b="1" dirty="0"/>
          </a:p>
        </p:txBody>
      </p:sp>
      <p:sp>
        <p:nvSpPr>
          <p:cNvPr id="21" name="Isosceles Triangle 20">
            <a:extLst>
              <a:ext uri="{FF2B5EF4-FFF2-40B4-BE49-F238E27FC236}">
                <a16:creationId xmlns:a16="http://schemas.microsoft.com/office/drawing/2014/main" id="{2134EBFB-E74C-41AE-8854-2CB6DC3604DB}"/>
              </a:ext>
            </a:extLst>
          </p:cNvPr>
          <p:cNvSpPr/>
          <p:nvPr/>
        </p:nvSpPr>
        <p:spPr>
          <a:xfrm rot="5400000">
            <a:off x="1912879" y="3183075"/>
            <a:ext cx="175746" cy="167640"/>
          </a:xfrm>
          <a:prstGeom prst="triangle">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Isosceles Triangle 21">
            <a:extLst>
              <a:ext uri="{FF2B5EF4-FFF2-40B4-BE49-F238E27FC236}">
                <a16:creationId xmlns:a16="http://schemas.microsoft.com/office/drawing/2014/main" id="{DC1A516C-3B96-4BCD-A9CE-4F00B316FDB4}"/>
              </a:ext>
            </a:extLst>
          </p:cNvPr>
          <p:cNvSpPr/>
          <p:nvPr/>
        </p:nvSpPr>
        <p:spPr>
          <a:xfrm rot="5400000">
            <a:off x="5039970" y="2477516"/>
            <a:ext cx="175746" cy="167640"/>
          </a:xfrm>
          <a:prstGeom prst="triangle">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6148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CDEDEB01-3758-4674-A94B-D18D6B0A2E39}"/>
              </a:ext>
            </a:extLst>
          </p:cNvPr>
          <p:cNvCxnSpPr>
            <a:cxnSpLocks/>
          </p:cNvCxnSpPr>
          <p:nvPr/>
        </p:nvCxnSpPr>
        <p:spPr>
          <a:xfrm>
            <a:off x="3590223" y="4127265"/>
            <a:ext cx="1545657" cy="11117"/>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93D0244-4E00-4DF0-80CB-785B546AD395}"/>
              </a:ext>
            </a:extLst>
          </p:cNvPr>
          <p:cNvCxnSpPr>
            <a:cxnSpLocks/>
          </p:cNvCxnSpPr>
          <p:nvPr/>
        </p:nvCxnSpPr>
        <p:spPr>
          <a:xfrm>
            <a:off x="3590223" y="3096790"/>
            <a:ext cx="1545657" cy="11117"/>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B67AB8-F2E5-4C97-B1E5-397E57A51DF8}"/>
              </a:ext>
            </a:extLst>
          </p:cNvPr>
          <p:cNvSpPr>
            <a:spLocks noGrp="1"/>
          </p:cNvSpPr>
          <p:nvPr>
            <p:ph type="title"/>
          </p:nvPr>
        </p:nvSpPr>
        <p:spPr>
          <a:xfrm>
            <a:off x="554039" y="289120"/>
            <a:ext cx="8049126" cy="692210"/>
          </a:xfrm>
        </p:spPr>
        <p:txBody>
          <a:bodyPr>
            <a:normAutofit fontScale="90000"/>
          </a:bodyPr>
          <a:lstStyle/>
          <a:p>
            <a:r>
              <a:rPr lang="en-ZA" dirty="0"/>
              <a:t>Example: Handshaking in Verilog</a:t>
            </a:r>
          </a:p>
        </p:txBody>
      </p:sp>
      <p:sp>
        <p:nvSpPr>
          <p:cNvPr id="3" name="Content Placeholder 2">
            <a:extLst>
              <a:ext uri="{FF2B5EF4-FFF2-40B4-BE49-F238E27FC236}">
                <a16:creationId xmlns:a16="http://schemas.microsoft.com/office/drawing/2014/main" id="{5846E7BD-FC4C-4878-A7FB-2F30AE931E12}"/>
              </a:ext>
            </a:extLst>
          </p:cNvPr>
          <p:cNvSpPr>
            <a:spLocks noGrp="1"/>
          </p:cNvSpPr>
          <p:nvPr>
            <p:ph idx="1"/>
          </p:nvPr>
        </p:nvSpPr>
        <p:spPr>
          <a:xfrm>
            <a:off x="729785" y="1181736"/>
            <a:ext cx="7697635" cy="2764624"/>
          </a:xfrm>
        </p:spPr>
        <p:txBody>
          <a:bodyPr>
            <a:normAutofit/>
          </a:bodyPr>
          <a:lstStyle/>
          <a:p>
            <a:r>
              <a:rPr lang="en-ZA" dirty="0"/>
              <a:t>More robust design for </a:t>
            </a:r>
            <a:r>
              <a:rPr lang="en-ZA" dirty="0" err="1"/>
              <a:t>GenResult</a:t>
            </a:r>
            <a:r>
              <a:rPr lang="en-ZA" dirty="0"/>
              <a:t> and </a:t>
            </a:r>
            <a:r>
              <a:rPr lang="en-ZA" dirty="0" err="1"/>
              <a:t>SerialStream</a:t>
            </a:r>
            <a:r>
              <a:rPr lang="en-ZA" dirty="0"/>
              <a:t>:</a:t>
            </a:r>
          </a:p>
        </p:txBody>
      </p:sp>
      <p:sp>
        <p:nvSpPr>
          <p:cNvPr id="4" name="Rectangle 3">
            <a:extLst>
              <a:ext uri="{FF2B5EF4-FFF2-40B4-BE49-F238E27FC236}">
                <a16:creationId xmlns:a16="http://schemas.microsoft.com/office/drawing/2014/main" id="{58D53AE8-A2A3-44A4-994D-E71A976C2F8F}"/>
              </a:ext>
            </a:extLst>
          </p:cNvPr>
          <p:cNvSpPr/>
          <p:nvPr/>
        </p:nvSpPr>
        <p:spPr>
          <a:xfrm>
            <a:off x="1973179" y="2861378"/>
            <a:ext cx="1617044" cy="132828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solidFill>
                  <a:schemeClr val="tx1"/>
                </a:solidFill>
              </a:rPr>
              <a:t>GenResult</a:t>
            </a:r>
            <a:endParaRPr lang="en-ZA" b="1" dirty="0">
              <a:solidFill>
                <a:schemeClr val="tx1"/>
              </a:solidFill>
            </a:endParaRPr>
          </a:p>
        </p:txBody>
      </p:sp>
      <p:sp>
        <p:nvSpPr>
          <p:cNvPr id="5" name="Rectangle 4">
            <a:extLst>
              <a:ext uri="{FF2B5EF4-FFF2-40B4-BE49-F238E27FC236}">
                <a16:creationId xmlns:a16="http://schemas.microsoft.com/office/drawing/2014/main" id="{871A739B-5ED8-44AE-BCDA-2EFBF8B1A536}"/>
              </a:ext>
            </a:extLst>
          </p:cNvPr>
          <p:cNvSpPr/>
          <p:nvPr/>
        </p:nvSpPr>
        <p:spPr>
          <a:xfrm>
            <a:off x="5098366" y="2562995"/>
            <a:ext cx="1617044" cy="16266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err="1">
                <a:solidFill>
                  <a:schemeClr val="tx1"/>
                </a:solidFill>
              </a:rPr>
              <a:t>SerialStream</a:t>
            </a:r>
            <a:endParaRPr lang="en-ZA" b="1" dirty="0">
              <a:solidFill>
                <a:schemeClr val="tx1"/>
              </a:solidFill>
            </a:endParaRPr>
          </a:p>
        </p:txBody>
      </p:sp>
      <p:cxnSp>
        <p:nvCxnSpPr>
          <p:cNvPr id="7" name="Straight Arrow Connector 6">
            <a:extLst>
              <a:ext uri="{FF2B5EF4-FFF2-40B4-BE49-F238E27FC236}">
                <a16:creationId xmlns:a16="http://schemas.microsoft.com/office/drawing/2014/main" id="{77FF536B-30BC-4D5B-9403-06D103C75CA6}"/>
              </a:ext>
            </a:extLst>
          </p:cNvPr>
          <p:cNvCxnSpPr/>
          <p:nvPr/>
        </p:nvCxnSpPr>
        <p:spPr>
          <a:xfrm>
            <a:off x="1511166" y="3788042"/>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31D8B9F-24F3-4DA7-BCC1-BA75169ED2B0}"/>
              </a:ext>
            </a:extLst>
          </p:cNvPr>
          <p:cNvSpPr/>
          <p:nvPr/>
        </p:nvSpPr>
        <p:spPr>
          <a:xfrm>
            <a:off x="967427" y="3590258"/>
            <a:ext cx="543739" cy="369332"/>
          </a:xfrm>
          <a:prstGeom prst="rect">
            <a:avLst/>
          </a:prstGeom>
        </p:spPr>
        <p:txBody>
          <a:bodyPr wrap="none">
            <a:spAutoFit/>
          </a:bodyPr>
          <a:lstStyle/>
          <a:p>
            <a:r>
              <a:rPr lang="en-ZA" dirty="0"/>
              <a:t>ask</a:t>
            </a:r>
          </a:p>
        </p:txBody>
      </p:sp>
      <p:cxnSp>
        <p:nvCxnSpPr>
          <p:cNvPr id="9" name="Straight Arrow Connector 8">
            <a:extLst>
              <a:ext uri="{FF2B5EF4-FFF2-40B4-BE49-F238E27FC236}">
                <a16:creationId xmlns:a16="http://schemas.microsoft.com/office/drawing/2014/main" id="{209508AF-06F7-442B-B089-4F6BFAE165B4}"/>
              </a:ext>
            </a:extLst>
          </p:cNvPr>
          <p:cNvCxnSpPr>
            <a:cxnSpLocks/>
          </p:cNvCxnSpPr>
          <p:nvPr/>
        </p:nvCxnSpPr>
        <p:spPr>
          <a:xfrm>
            <a:off x="4463155" y="2720040"/>
            <a:ext cx="635211"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521AF6C-AB77-446A-BFB1-8D7D2313A36A}"/>
              </a:ext>
            </a:extLst>
          </p:cNvPr>
          <p:cNvSpPr/>
          <p:nvPr/>
        </p:nvSpPr>
        <p:spPr>
          <a:xfrm>
            <a:off x="4402956" y="2358916"/>
            <a:ext cx="466794" cy="369332"/>
          </a:xfrm>
          <a:prstGeom prst="rect">
            <a:avLst/>
          </a:prstGeom>
        </p:spPr>
        <p:txBody>
          <a:bodyPr wrap="none">
            <a:spAutoFit/>
          </a:bodyPr>
          <a:lstStyle/>
          <a:p>
            <a:r>
              <a:rPr lang="en-ZA" dirty="0" err="1"/>
              <a:t>clk</a:t>
            </a:r>
            <a:endParaRPr lang="en-ZA" dirty="0"/>
          </a:p>
        </p:txBody>
      </p:sp>
      <p:cxnSp>
        <p:nvCxnSpPr>
          <p:cNvPr id="11" name="Straight Arrow Connector 10">
            <a:extLst>
              <a:ext uri="{FF2B5EF4-FFF2-40B4-BE49-F238E27FC236}">
                <a16:creationId xmlns:a16="http://schemas.microsoft.com/office/drawing/2014/main" id="{35C0F06D-5A23-4192-929E-CB1B660BD349}"/>
              </a:ext>
            </a:extLst>
          </p:cNvPr>
          <p:cNvCxnSpPr>
            <a:cxnSpLocks/>
          </p:cNvCxnSpPr>
          <p:nvPr/>
        </p:nvCxnSpPr>
        <p:spPr>
          <a:xfrm>
            <a:off x="3590223" y="3815712"/>
            <a:ext cx="150814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0C7EC47-9009-4188-95CE-247A6989A32C}"/>
              </a:ext>
            </a:extLst>
          </p:cNvPr>
          <p:cNvSpPr/>
          <p:nvPr/>
        </p:nvSpPr>
        <p:spPr>
          <a:xfrm>
            <a:off x="3551998" y="3463845"/>
            <a:ext cx="748923" cy="369332"/>
          </a:xfrm>
          <a:prstGeom prst="rect">
            <a:avLst/>
          </a:prstGeom>
        </p:spPr>
        <p:txBody>
          <a:bodyPr wrap="none">
            <a:spAutoFit/>
          </a:bodyPr>
          <a:lstStyle/>
          <a:p>
            <a:r>
              <a:rPr lang="en-ZA" dirty="0"/>
              <a:t>result</a:t>
            </a:r>
          </a:p>
        </p:txBody>
      </p:sp>
      <p:cxnSp>
        <p:nvCxnSpPr>
          <p:cNvPr id="14" name="Straight Arrow Connector 13">
            <a:extLst>
              <a:ext uri="{FF2B5EF4-FFF2-40B4-BE49-F238E27FC236}">
                <a16:creationId xmlns:a16="http://schemas.microsoft.com/office/drawing/2014/main" id="{BFF675E8-5D32-4461-A46E-549F0A33047A}"/>
              </a:ext>
            </a:extLst>
          </p:cNvPr>
          <p:cNvCxnSpPr/>
          <p:nvPr/>
        </p:nvCxnSpPr>
        <p:spPr>
          <a:xfrm>
            <a:off x="6715410" y="3544771"/>
            <a:ext cx="46201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23B2285-8B15-4A37-843D-6F5E0039243C}"/>
              </a:ext>
            </a:extLst>
          </p:cNvPr>
          <p:cNvSpPr/>
          <p:nvPr/>
        </p:nvSpPr>
        <p:spPr>
          <a:xfrm>
            <a:off x="6683509" y="3165657"/>
            <a:ext cx="364202" cy="369332"/>
          </a:xfrm>
          <a:prstGeom prst="rect">
            <a:avLst/>
          </a:prstGeom>
        </p:spPr>
        <p:txBody>
          <a:bodyPr wrap="none">
            <a:spAutoFit/>
          </a:bodyPr>
          <a:lstStyle/>
          <a:p>
            <a:r>
              <a:rPr lang="en-ZA" dirty="0" err="1"/>
              <a:t>tx</a:t>
            </a:r>
            <a:endParaRPr lang="en-ZA" dirty="0"/>
          </a:p>
        </p:txBody>
      </p:sp>
      <p:sp>
        <p:nvSpPr>
          <p:cNvPr id="16" name="Rectangle 15">
            <a:extLst>
              <a:ext uri="{FF2B5EF4-FFF2-40B4-BE49-F238E27FC236}">
                <a16:creationId xmlns:a16="http://schemas.microsoft.com/office/drawing/2014/main" id="{2E2FDC24-188E-41B0-A5E3-CE929F902634}"/>
              </a:ext>
            </a:extLst>
          </p:cNvPr>
          <p:cNvSpPr/>
          <p:nvPr/>
        </p:nvSpPr>
        <p:spPr>
          <a:xfrm>
            <a:off x="342999" y="4429710"/>
            <a:ext cx="2121068" cy="1569660"/>
          </a:xfrm>
          <a:prstGeom prst="rect">
            <a:avLst/>
          </a:prstGeom>
        </p:spPr>
        <p:txBody>
          <a:bodyPr wrap="square">
            <a:spAutoFit/>
          </a:bodyPr>
          <a:lstStyle/>
          <a:p>
            <a:r>
              <a:rPr lang="en-ZA" sz="1200" dirty="0"/>
              <a:t>The ready line is high when </a:t>
            </a:r>
            <a:r>
              <a:rPr lang="en-ZA" sz="1200" dirty="0" err="1"/>
              <a:t>GenResult</a:t>
            </a:r>
            <a:r>
              <a:rPr lang="en-ZA" sz="1200" dirty="0"/>
              <a:t> is ready to be sent an ‘ask’. A positive edge on the ‘ask’ input causes </a:t>
            </a:r>
            <a:r>
              <a:rPr lang="en-ZA" sz="1200" dirty="0" err="1"/>
              <a:t>GenResult</a:t>
            </a:r>
            <a:r>
              <a:rPr lang="en-ZA" sz="1200" dirty="0"/>
              <a:t> to set ready low, and later produces a result which is then sent to </a:t>
            </a:r>
            <a:r>
              <a:rPr lang="en-ZA" sz="1200" dirty="0" err="1"/>
              <a:t>SerialStream</a:t>
            </a:r>
            <a:endParaRPr lang="en-ZA" sz="1200" dirty="0"/>
          </a:p>
        </p:txBody>
      </p:sp>
      <p:sp>
        <p:nvSpPr>
          <p:cNvPr id="17" name="Rectangle 16">
            <a:extLst>
              <a:ext uri="{FF2B5EF4-FFF2-40B4-BE49-F238E27FC236}">
                <a16:creationId xmlns:a16="http://schemas.microsoft.com/office/drawing/2014/main" id="{4E9D86B2-D8B8-4476-88D3-7F3E3B483A1F}"/>
              </a:ext>
            </a:extLst>
          </p:cNvPr>
          <p:cNvSpPr/>
          <p:nvPr/>
        </p:nvSpPr>
        <p:spPr>
          <a:xfrm>
            <a:off x="4306702" y="3640514"/>
            <a:ext cx="248786" cy="369332"/>
          </a:xfrm>
          <a:prstGeom prst="rect">
            <a:avLst/>
          </a:prstGeom>
        </p:spPr>
        <p:txBody>
          <a:bodyPr wrap="none">
            <a:spAutoFit/>
          </a:bodyPr>
          <a:lstStyle/>
          <a:p>
            <a:r>
              <a:rPr lang="en-ZA" dirty="0"/>
              <a:t>/</a:t>
            </a:r>
          </a:p>
        </p:txBody>
      </p:sp>
      <p:sp>
        <p:nvSpPr>
          <p:cNvPr id="18" name="Rectangle 17">
            <a:extLst>
              <a:ext uri="{FF2B5EF4-FFF2-40B4-BE49-F238E27FC236}">
                <a16:creationId xmlns:a16="http://schemas.microsoft.com/office/drawing/2014/main" id="{38A4508D-C815-4712-B050-35A672F8EA0B}"/>
              </a:ext>
            </a:extLst>
          </p:cNvPr>
          <p:cNvSpPr/>
          <p:nvPr/>
        </p:nvSpPr>
        <p:spPr>
          <a:xfrm>
            <a:off x="2566694" y="4541017"/>
            <a:ext cx="3688280" cy="1569660"/>
          </a:xfrm>
          <a:prstGeom prst="rect">
            <a:avLst/>
          </a:prstGeom>
        </p:spPr>
        <p:txBody>
          <a:bodyPr wrap="square">
            <a:spAutoFit/>
          </a:bodyPr>
          <a:lstStyle/>
          <a:p>
            <a:r>
              <a:rPr lang="en-ZA" sz="1200" dirty="0" err="1"/>
              <a:t>GenResult</a:t>
            </a:r>
            <a:r>
              <a:rPr lang="en-ZA" sz="1200" dirty="0"/>
              <a:t> waits until </a:t>
            </a:r>
            <a:r>
              <a:rPr lang="en-ZA" sz="1200" dirty="0" err="1"/>
              <a:t>SerialStream</a:t>
            </a:r>
            <a:r>
              <a:rPr lang="en-ZA" sz="1200" dirty="0"/>
              <a:t> has its ready line high before it sends result. To send a result, write enable (we) is set low. Then result is set. Then we is set high. When serial stream sets ready low and send a write ack (</a:t>
            </a:r>
            <a:r>
              <a:rPr lang="en-ZA" sz="1200" dirty="0" err="1"/>
              <a:t>wa</a:t>
            </a:r>
            <a:r>
              <a:rPr lang="en-ZA" sz="1200" dirty="0"/>
              <a:t>), </a:t>
            </a:r>
            <a:r>
              <a:rPr lang="en-ZA" sz="1200" dirty="0" err="1"/>
              <a:t>GenResults</a:t>
            </a:r>
            <a:r>
              <a:rPr lang="en-ZA" sz="1200" dirty="0"/>
              <a:t> sets we low (which confirms that the result has been sent to </a:t>
            </a:r>
            <a:r>
              <a:rPr lang="en-ZA" sz="1200" dirty="0" err="1"/>
              <a:t>SertialStream</a:t>
            </a:r>
            <a:r>
              <a:rPr lang="en-ZA" sz="1200" dirty="0"/>
              <a:t>). </a:t>
            </a:r>
            <a:r>
              <a:rPr lang="en-ZA" sz="1200" dirty="0" err="1"/>
              <a:t>GenResult</a:t>
            </a:r>
            <a:r>
              <a:rPr lang="en-ZA" sz="1200" dirty="0"/>
              <a:t> only sets its ready back to high when </a:t>
            </a:r>
            <a:r>
              <a:rPr lang="en-ZA" sz="1200" dirty="0" err="1"/>
              <a:t>SerialStream</a:t>
            </a:r>
            <a:r>
              <a:rPr lang="en-ZA" sz="1200" dirty="0"/>
              <a:t> sets its ready to high.</a:t>
            </a:r>
          </a:p>
        </p:txBody>
      </p:sp>
      <p:sp>
        <p:nvSpPr>
          <p:cNvPr id="19" name="Rectangle 18">
            <a:extLst>
              <a:ext uri="{FF2B5EF4-FFF2-40B4-BE49-F238E27FC236}">
                <a16:creationId xmlns:a16="http://schemas.microsoft.com/office/drawing/2014/main" id="{4AD6712F-7B3A-42FC-89FA-723C4BC443E3}"/>
              </a:ext>
            </a:extLst>
          </p:cNvPr>
          <p:cNvSpPr/>
          <p:nvPr/>
        </p:nvSpPr>
        <p:spPr>
          <a:xfrm>
            <a:off x="6210765" y="4505000"/>
            <a:ext cx="2733575" cy="1569660"/>
          </a:xfrm>
          <a:prstGeom prst="rect">
            <a:avLst/>
          </a:prstGeom>
        </p:spPr>
        <p:txBody>
          <a:bodyPr wrap="square">
            <a:spAutoFit/>
          </a:bodyPr>
          <a:lstStyle/>
          <a:p>
            <a:r>
              <a:rPr lang="en-ZA" sz="1200" dirty="0"/>
              <a:t>Initially </a:t>
            </a:r>
            <a:r>
              <a:rPr lang="en-ZA" sz="1200" dirty="0" err="1"/>
              <a:t>SerialStream</a:t>
            </a:r>
            <a:r>
              <a:rPr lang="en-ZA" sz="1200" dirty="0"/>
              <a:t> has its ready line high. When we it receives a we it reads data from the result input and then sets ready low. It then sends bit 0 .. 7 of result, each bit on a positive edge of clk. </a:t>
            </a:r>
            <a:r>
              <a:rPr lang="en-ZA" sz="1200" dirty="0" err="1"/>
              <a:t>SerialStream</a:t>
            </a:r>
            <a:r>
              <a:rPr lang="en-ZA" sz="1200" dirty="0"/>
              <a:t> sets ready back to high after the last bit has been sent.</a:t>
            </a:r>
          </a:p>
        </p:txBody>
      </p:sp>
      <p:cxnSp>
        <p:nvCxnSpPr>
          <p:cNvPr id="21" name="Straight Arrow Connector 20">
            <a:extLst>
              <a:ext uri="{FF2B5EF4-FFF2-40B4-BE49-F238E27FC236}">
                <a16:creationId xmlns:a16="http://schemas.microsoft.com/office/drawing/2014/main" id="{9FEEF7A3-D7BF-4B1B-828A-12BABFEA536A}"/>
              </a:ext>
            </a:extLst>
          </p:cNvPr>
          <p:cNvCxnSpPr/>
          <p:nvPr/>
        </p:nvCxnSpPr>
        <p:spPr>
          <a:xfrm>
            <a:off x="1511166" y="3165657"/>
            <a:ext cx="462013" cy="0"/>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56D9962-F645-4D9C-B359-5B1575782EDD}"/>
              </a:ext>
            </a:extLst>
          </p:cNvPr>
          <p:cNvSpPr/>
          <p:nvPr/>
        </p:nvSpPr>
        <p:spPr>
          <a:xfrm>
            <a:off x="794860" y="2962385"/>
            <a:ext cx="761747" cy="369332"/>
          </a:xfrm>
          <a:prstGeom prst="rect">
            <a:avLst/>
          </a:prstGeom>
        </p:spPr>
        <p:txBody>
          <a:bodyPr wrap="none">
            <a:spAutoFit/>
          </a:bodyPr>
          <a:lstStyle/>
          <a:p>
            <a:r>
              <a:rPr lang="en-ZA" dirty="0"/>
              <a:t>ready</a:t>
            </a:r>
          </a:p>
        </p:txBody>
      </p:sp>
      <p:cxnSp>
        <p:nvCxnSpPr>
          <p:cNvPr id="25" name="Straight Arrow Connector 24">
            <a:extLst>
              <a:ext uri="{FF2B5EF4-FFF2-40B4-BE49-F238E27FC236}">
                <a16:creationId xmlns:a16="http://schemas.microsoft.com/office/drawing/2014/main" id="{245705BD-E9C8-47AB-9404-2C792FC9884C}"/>
              </a:ext>
            </a:extLst>
          </p:cNvPr>
          <p:cNvCxnSpPr>
            <a:cxnSpLocks/>
          </p:cNvCxnSpPr>
          <p:nvPr/>
        </p:nvCxnSpPr>
        <p:spPr>
          <a:xfrm>
            <a:off x="3590223" y="3467618"/>
            <a:ext cx="1508143"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7EA900F-CDCA-4EB7-A083-DA73B186A59F}"/>
              </a:ext>
            </a:extLst>
          </p:cNvPr>
          <p:cNvSpPr/>
          <p:nvPr/>
        </p:nvSpPr>
        <p:spPr>
          <a:xfrm>
            <a:off x="3551998" y="3115751"/>
            <a:ext cx="479618" cy="369332"/>
          </a:xfrm>
          <a:prstGeom prst="rect">
            <a:avLst/>
          </a:prstGeom>
        </p:spPr>
        <p:txBody>
          <a:bodyPr wrap="none">
            <a:spAutoFit/>
          </a:bodyPr>
          <a:lstStyle/>
          <a:p>
            <a:r>
              <a:rPr lang="en-ZA" dirty="0"/>
              <a:t>we</a:t>
            </a:r>
          </a:p>
        </p:txBody>
      </p:sp>
      <p:sp>
        <p:nvSpPr>
          <p:cNvPr id="28" name="Rectangle 27">
            <a:extLst>
              <a:ext uri="{FF2B5EF4-FFF2-40B4-BE49-F238E27FC236}">
                <a16:creationId xmlns:a16="http://schemas.microsoft.com/office/drawing/2014/main" id="{36774D4D-2B54-4CFB-8A76-AEE57E6EEC29}"/>
              </a:ext>
            </a:extLst>
          </p:cNvPr>
          <p:cNvSpPr/>
          <p:nvPr/>
        </p:nvSpPr>
        <p:spPr>
          <a:xfrm>
            <a:off x="4385191" y="2755592"/>
            <a:ext cx="761747" cy="369332"/>
          </a:xfrm>
          <a:prstGeom prst="rect">
            <a:avLst/>
          </a:prstGeom>
        </p:spPr>
        <p:txBody>
          <a:bodyPr wrap="none">
            <a:spAutoFit/>
          </a:bodyPr>
          <a:lstStyle/>
          <a:p>
            <a:r>
              <a:rPr lang="en-ZA" dirty="0"/>
              <a:t>ready</a:t>
            </a:r>
          </a:p>
        </p:txBody>
      </p:sp>
      <p:cxnSp>
        <p:nvCxnSpPr>
          <p:cNvPr id="30" name="Straight Arrow Connector 29">
            <a:extLst>
              <a:ext uri="{FF2B5EF4-FFF2-40B4-BE49-F238E27FC236}">
                <a16:creationId xmlns:a16="http://schemas.microsoft.com/office/drawing/2014/main" id="{6D5CAAF0-148C-4B73-BCFE-4A707AD2708E}"/>
              </a:ext>
            </a:extLst>
          </p:cNvPr>
          <p:cNvCxnSpPr>
            <a:cxnSpLocks/>
          </p:cNvCxnSpPr>
          <p:nvPr/>
        </p:nvCxnSpPr>
        <p:spPr>
          <a:xfrm>
            <a:off x="2746007" y="2621704"/>
            <a:ext cx="0" cy="23967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3A8E03D-B727-4AA5-A17E-A1E82190EC0E}"/>
              </a:ext>
            </a:extLst>
          </p:cNvPr>
          <p:cNvSpPr/>
          <p:nvPr/>
        </p:nvSpPr>
        <p:spPr>
          <a:xfrm>
            <a:off x="2410300" y="2284568"/>
            <a:ext cx="697627" cy="369332"/>
          </a:xfrm>
          <a:prstGeom prst="rect">
            <a:avLst/>
          </a:prstGeom>
        </p:spPr>
        <p:txBody>
          <a:bodyPr wrap="none">
            <a:spAutoFit/>
          </a:bodyPr>
          <a:lstStyle/>
          <a:p>
            <a:r>
              <a:rPr lang="en-ZA" dirty="0"/>
              <a:t>reset</a:t>
            </a:r>
          </a:p>
        </p:txBody>
      </p:sp>
      <p:cxnSp>
        <p:nvCxnSpPr>
          <p:cNvPr id="33" name="Straight Arrow Connector 32">
            <a:extLst>
              <a:ext uri="{FF2B5EF4-FFF2-40B4-BE49-F238E27FC236}">
                <a16:creationId xmlns:a16="http://schemas.microsoft.com/office/drawing/2014/main" id="{A6A314E5-F101-4885-9AF0-25B66F377BFE}"/>
              </a:ext>
            </a:extLst>
          </p:cNvPr>
          <p:cNvCxnSpPr>
            <a:cxnSpLocks/>
          </p:cNvCxnSpPr>
          <p:nvPr/>
        </p:nvCxnSpPr>
        <p:spPr>
          <a:xfrm>
            <a:off x="8241245" y="2323321"/>
            <a:ext cx="0" cy="23967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008D4D7-1640-4765-AC01-765BAFAEAF90}"/>
              </a:ext>
            </a:extLst>
          </p:cNvPr>
          <p:cNvSpPr/>
          <p:nvPr/>
        </p:nvSpPr>
        <p:spPr>
          <a:xfrm>
            <a:off x="7905538" y="1986185"/>
            <a:ext cx="697627" cy="369332"/>
          </a:xfrm>
          <a:prstGeom prst="rect">
            <a:avLst/>
          </a:prstGeom>
        </p:spPr>
        <p:txBody>
          <a:bodyPr wrap="none">
            <a:spAutoFit/>
          </a:bodyPr>
          <a:lstStyle/>
          <a:p>
            <a:r>
              <a:rPr lang="en-ZA" dirty="0"/>
              <a:t>reset</a:t>
            </a:r>
          </a:p>
        </p:txBody>
      </p:sp>
      <p:sp>
        <p:nvSpPr>
          <p:cNvPr id="35" name="Isosceles Triangle 34">
            <a:extLst>
              <a:ext uri="{FF2B5EF4-FFF2-40B4-BE49-F238E27FC236}">
                <a16:creationId xmlns:a16="http://schemas.microsoft.com/office/drawing/2014/main" id="{DE3C9BB1-75EA-4D74-9075-0E2E20A21F67}"/>
              </a:ext>
            </a:extLst>
          </p:cNvPr>
          <p:cNvSpPr/>
          <p:nvPr/>
        </p:nvSpPr>
        <p:spPr>
          <a:xfrm rot="5400000">
            <a:off x="1977806" y="3710675"/>
            <a:ext cx="175746" cy="167640"/>
          </a:xfrm>
          <a:prstGeom prst="triangle">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Isosceles Triangle 35">
            <a:extLst>
              <a:ext uri="{FF2B5EF4-FFF2-40B4-BE49-F238E27FC236}">
                <a16:creationId xmlns:a16="http://schemas.microsoft.com/office/drawing/2014/main" id="{56B7C305-F270-407C-8359-606C6570EA85}"/>
              </a:ext>
            </a:extLst>
          </p:cNvPr>
          <p:cNvSpPr/>
          <p:nvPr/>
        </p:nvSpPr>
        <p:spPr>
          <a:xfrm rot="5400000">
            <a:off x="5101234" y="2635863"/>
            <a:ext cx="175746" cy="167640"/>
          </a:xfrm>
          <a:prstGeom prst="triangle">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Isosceles Triangle 36">
            <a:extLst>
              <a:ext uri="{FF2B5EF4-FFF2-40B4-BE49-F238E27FC236}">
                <a16:creationId xmlns:a16="http://schemas.microsoft.com/office/drawing/2014/main" id="{1B61E028-D4FE-468B-954D-F18470661043}"/>
              </a:ext>
            </a:extLst>
          </p:cNvPr>
          <p:cNvSpPr/>
          <p:nvPr/>
        </p:nvSpPr>
        <p:spPr>
          <a:xfrm rot="5400000">
            <a:off x="5101234" y="3621812"/>
            <a:ext cx="175746" cy="167640"/>
          </a:xfrm>
          <a:prstGeom prst="triangle">
            <a:avLst/>
          </a:pr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ectangle 37">
            <a:extLst>
              <a:ext uri="{FF2B5EF4-FFF2-40B4-BE49-F238E27FC236}">
                <a16:creationId xmlns:a16="http://schemas.microsoft.com/office/drawing/2014/main" id="{86665945-ACE0-4750-9388-F81FCC89623D}"/>
              </a:ext>
            </a:extLst>
          </p:cNvPr>
          <p:cNvSpPr/>
          <p:nvPr/>
        </p:nvSpPr>
        <p:spPr>
          <a:xfrm>
            <a:off x="218504" y="6171207"/>
            <a:ext cx="8384661" cy="523220"/>
          </a:xfrm>
          <a:prstGeom prst="rect">
            <a:avLst/>
          </a:prstGeom>
        </p:spPr>
        <p:txBody>
          <a:bodyPr wrap="square">
            <a:spAutoFit/>
          </a:bodyPr>
          <a:lstStyle/>
          <a:p>
            <a:r>
              <a:rPr lang="en-ZA" sz="1400" dirty="0">
                <a:solidFill>
                  <a:schemeClr val="tx2">
                    <a:lumMod val="75000"/>
                  </a:schemeClr>
                </a:solidFill>
              </a:rPr>
              <a:t>Understandably, there are still some shortcomings to this design (e.g. </a:t>
            </a:r>
            <a:r>
              <a:rPr lang="en-ZA" sz="1400" dirty="0" err="1">
                <a:solidFill>
                  <a:schemeClr val="tx2">
                    <a:lumMod val="75000"/>
                  </a:schemeClr>
                </a:solidFill>
              </a:rPr>
              <a:t>GenResult</a:t>
            </a:r>
            <a:r>
              <a:rPr lang="en-ZA" sz="1400" dirty="0">
                <a:solidFill>
                  <a:schemeClr val="tx2">
                    <a:lumMod val="75000"/>
                  </a:schemeClr>
                </a:solidFill>
              </a:rPr>
              <a:t> could do with a timeout </a:t>
            </a:r>
            <a:r>
              <a:rPr lang="en-ZA" sz="1400" dirty="0" err="1">
                <a:solidFill>
                  <a:schemeClr val="tx2">
                    <a:lumMod val="75000"/>
                  </a:schemeClr>
                </a:solidFill>
              </a:rPr>
              <a:t>incase</a:t>
            </a:r>
            <a:r>
              <a:rPr lang="en-ZA" sz="1400" dirty="0">
                <a:solidFill>
                  <a:schemeClr val="tx2">
                    <a:lumMod val="75000"/>
                  </a:schemeClr>
                </a:solidFill>
              </a:rPr>
              <a:t> </a:t>
            </a:r>
            <a:r>
              <a:rPr lang="en-ZA" sz="1400" dirty="0" err="1">
                <a:solidFill>
                  <a:schemeClr val="tx2">
                    <a:lumMod val="75000"/>
                  </a:schemeClr>
                </a:solidFill>
              </a:rPr>
              <a:t>SertialStream</a:t>
            </a:r>
            <a:r>
              <a:rPr lang="en-ZA" sz="1400" dirty="0">
                <a:solidFill>
                  <a:schemeClr val="tx2">
                    <a:lumMod val="75000"/>
                  </a:schemeClr>
                </a:solidFill>
              </a:rPr>
              <a:t> gets stuck), but it is a lot more robust than the earlier design.</a:t>
            </a:r>
          </a:p>
        </p:txBody>
      </p:sp>
      <p:sp>
        <p:nvSpPr>
          <p:cNvPr id="40" name="Rectangle 39">
            <a:extLst>
              <a:ext uri="{FF2B5EF4-FFF2-40B4-BE49-F238E27FC236}">
                <a16:creationId xmlns:a16="http://schemas.microsoft.com/office/drawing/2014/main" id="{5A70EE9B-76BA-48DA-8271-B939796D5249}"/>
              </a:ext>
            </a:extLst>
          </p:cNvPr>
          <p:cNvSpPr/>
          <p:nvPr/>
        </p:nvSpPr>
        <p:spPr>
          <a:xfrm>
            <a:off x="4667320" y="3786067"/>
            <a:ext cx="479618" cy="369332"/>
          </a:xfrm>
          <a:prstGeom prst="rect">
            <a:avLst/>
          </a:prstGeom>
        </p:spPr>
        <p:txBody>
          <a:bodyPr wrap="none">
            <a:spAutoFit/>
          </a:bodyPr>
          <a:lstStyle/>
          <a:p>
            <a:r>
              <a:rPr lang="en-ZA" dirty="0" err="1"/>
              <a:t>wa</a:t>
            </a:r>
            <a:endParaRPr lang="en-ZA" dirty="0"/>
          </a:p>
        </p:txBody>
      </p:sp>
      <p:sp>
        <p:nvSpPr>
          <p:cNvPr id="6" name="Rectangle 5">
            <a:extLst>
              <a:ext uri="{FF2B5EF4-FFF2-40B4-BE49-F238E27FC236}">
                <a16:creationId xmlns:a16="http://schemas.microsoft.com/office/drawing/2014/main" id="{460A7584-2AB0-42D1-9D67-4795757CC1B2}"/>
              </a:ext>
            </a:extLst>
          </p:cNvPr>
          <p:cNvSpPr/>
          <p:nvPr/>
        </p:nvSpPr>
        <p:spPr>
          <a:xfrm>
            <a:off x="4279121" y="3446380"/>
            <a:ext cx="312906" cy="369332"/>
          </a:xfrm>
          <a:prstGeom prst="rect">
            <a:avLst/>
          </a:prstGeom>
        </p:spPr>
        <p:txBody>
          <a:bodyPr wrap="none">
            <a:spAutoFit/>
          </a:bodyPr>
          <a:lstStyle/>
          <a:p>
            <a:r>
              <a:rPr lang="en-ZA" dirty="0"/>
              <a:t>8</a:t>
            </a:r>
          </a:p>
        </p:txBody>
      </p:sp>
    </p:spTree>
    <p:extLst>
      <p:ext uri="{BB962C8B-B14F-4D97-AF65-F5344CB8AC3E}">
        <p14:creationId xmlns:p14="http://schemas.microsoft.com/office/powerpoint/2010/main" val="327603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10DAD1-DFB6-496C-8795-6A98F09B1866}"/>
              </a:ext>
            </a:extLst>
          </p:cNvPr>
          <p:cNvSpPr/>
          <p:nvPr/>
        </p:nvSpPr>
        <p:spPr>
          <a:xfrm>
            <a:off x="429698" y="135377"/>
            <a:ext cx="1883849" cy="523220"/>
          </a:xfrm>
          <a:prstGeom prst="rect">
            <a:avLst/>
          </a:prstGeom>
        </p:spPr>
        <p:txBody>
          <a:bodyPr wrap="none">
            <a:spAutoFit/>
          </a:bodyPr>
          <a:lstStyle/>
          <a:p>
            <a:r>
              <a:rPr lang="en-ZA" sz="2800" dirty="0" err="1"/>
              <a:t>GenResult</a:t>
            </a:r>
            <a:endParaRPr lang="en-ZA" sz="2800" dirty="0"/>
          </a:p>
        </p:txBody>
      </p:sp>
      <p:sp>
        <p:nvSpPr>
          <p:cNvPr id="5" name="Rectangle 4">
            <a:extLst>
              <a:ext uri="{FF2B5EF4-FFF2-40B4-BE49-F238E27FC236}">
                <a16:creationId xmlns:a16="http://schemas.microsoft.com/office/drawing/2014/main" id="{5D7E0FC0-C59E-46B6-8B03-6AACE65F2137}"/>
              </a:ext>
            </a:extLst>
          </p:cNvPr>
          <p:cNvSpPr/>
          <p:nvPr/>
        </p:nvSpPr>
        <p:spPr>
          <a:xfrm>
            <a:off x="429698" y="571972"/>
            <a:ext cx="4572000" cy="6001643"/>
          </a:xfrm>
          <a:prstGeom prst="rect">
            <a:avLst/>
          </a:prstGeom>
        </p:spPr>
        <p:txBody>
          <a:bodyPr>
            <a:spAutoFit/>
          </a:bodyPr>
          <a:lstStyle/>
          <a:p>
            <a:r>
              <a:rPr lang="en-ZA" sz="800" dirty="0"/>
              <a:t>module </a:t>
            </a:r>
            <a:r>
              <a:rPr lang="en-ZA" sz="800" dirty="0" err="1"/>
              <a:t>GenResult</a:t>
            </a:r>
            <a:r>
              <a:rPr lang="en-ZA" sz="800" dirty="0"/>
              <a:t> (reset, ask, </a:t>
            </a:r>
            <a:r>
              <a:rPr lang="en-ZA" sz="800" dirty="0" err="1"/>
              <a:t>ss_ready</a:t>
            </a:r>
            <a:r>
              <a:rPr lang="en-ZA" sz="800" dirty="0"/>
              <a:t>, </a:t>
            </a:r>
            <a:r>
              <a:rPr lang="en-ZA" sz="800" dirty="0" err="1"/>
              <a:t>ss_wa</a:t>
            </a:r>
            <a:r>
              <a:rPr lang="en-ZA" sz="800" dirty="0"/>
              <a:t>, </a:t>
            </a:r>
            <a:r>
              <a:rPr lang="en-ZA" sz="800" dirty="0" err="1"/>
              <a:t>ss_we</a:t>
            </a:r>
            <a:r>
              <a:rPr lang="en-ZA" sz="800" dirty="0"/>
              <a:t>, ready, result);</a:t>
            </a:r>
          </a:p>
          <a:p>
            <a:r>
              <a:rPr lang="en-ZA" sz="800" dirty="0"/>
              <a:t>  input  rese, ask;</a:t>
            </a:r>
          </a:p>
          <a:p>
            <a:r>
              <a:rPr lang="en-ZA" sz="800" dirty="0"/>
              <a:t>  input  </a:t>
            </a:r>
            <a:r>
              <a:rPr lang="en-ZA" sz="800" dirty="0" err="1"/>
              <a:t>ss_ready</a:t>
            </a:r>
            <a:r>
              <a:rPr lang="en-ZA" sz="800" dirty="0"/>
              <a:t>, </a:t>
            </a:r>
            <a:r>
              <a:rPr lang="en-ZA" sz="800" dirty="0" err="1"/>
              <a:t>ss_wa</a:t>
            </a:r>
            <a:r>
              <a:rPr lang="en-ZA" sz="800" dirty="0"/>
              <a:t>;</a:t>
            </a:r>
          </a:p>
          <a:p>
            <a:r>
              <a:rPr lang="en-ZA" sz="800" dirty="0"/>
              <a:t>  output reg </a:t>
            </a:r>
            <a:r>
              <a:rPr lang="en-ZA" sz="800" dirty="0" err="1"/>
              <a:t>ss_we</a:t>
            </a:r>
            <a:r>
              <a:rPr lang="en-ZA" sz="800" dirty="0"/>
              <a:t>;</a:t>
            </a:r>
          </a:p>
          <a:p>
            <a:r>
              <a:rPr lang="en-ZA" sz="800" dirty="0"/>
              <a:t>  output reg ready;</a:t>
            </a:r>
          </a:p>
          <a:p>
            <a:r>
              <a:rPr lang="en-ZA" sz="800" dirty="0"/>
              <a:t>  output reg [7:0] result;</a:t>
            </a:r>
          </a:p>
          <a:p>
            <a:r>
              <a:rPr lang="en-ZA" sz="800" dirty="0"/>
              <a:t>  </a:t>
            </a:r>
          </a:p>
          <a:p>
            <a:r>
              <a:rPr lang="en-ZA" sz="800" dirty="0"/>
              <a:t>  // private registers</a:t>
            </a:r>
          </a:p>
          <a:p>
            <a:r>
              <a:rPr lang="en-ZA" sz="800" dirty="0"/>
              <a:t>  reg </a:t>
            </a:r>
            <a:r>
              <a:rPr lang="en-ZA" sz="800" dirty="0" err="1"/>
              <a:t>handle_ask</a:t>
            </a:r>
            <a:r>
              <a:rPr lang="en-ZA" sz="800" dirty="0"/>
              <a:t>;</a:t>
            </a:r>
          </a:p>
          <a:p>
            <a:r>
              <a:rPr lang="en-ZA" sz="800" dirty="0"/>
              <a:t>  </a:t>
            </a:r>
          </a:p>
          <a:p>
            <a:r>
              <a:rPr lang="en-ZA" sz="800" dirty="0"/>
              <a:t>  // wait for a reset</a:t>
            </a:r>
          </a:p>
          <a:p>
            <a:r>
              <a:rPr lang="en-ZA" sz="800" dirty="0"/>
              <a:t>  always@ (reset)</a:t>
            </a:r>
          </a:p>
          <a:p>
            <a:r>
              <a:rPr lang="en-ZA" sz="800" dirty="0"/>
              <a:t>    begin</a:t>
            </a:r>
          </a:p>
          <a:p>
            <a:r>
              <a:rPr lang="en-ZA" sz="800" dirty="0"/>
              <a:t>      result &lt;= 10;</a:t>
            </a:r>
          </a:p>
          <a:p>
            <a:r>
              <a:rPr lang="en-ZA" sz="800" dirty="0"/>
              <a:t>      </a:t>
            </a:r>
            <a:r>
              <a:rPr lang="en-ZA" sz="800" dirty="0" err="1"/>
              <a:t>ss_we</a:t>
            </a:r>
            <a:r>
              <a:rPr lang="en-ZA" sz="800" dirty="0"/>
              <a:t>  &lt;= 0;</a:t>
            </a:r>
          </a:p>
          <a:p>
            <a:r>
              <a:rPr lang="en-ZA" sz="800" dirty="0"/>
              <a:t>      ready  &lt;= 1;</a:t>
            </a:r>
          </a:p>
          <a:p>
            <a:r>
              <a:rPr lang="en-ZA" sz="800" dirty="0"/>
              <a:t>      </a:t>
            </a:r>
            <a:r>
              <a:rPr lang="en-ZA" sz="800" dirty="0" err="1"/>
              <a:t>handle_ask</a:t>
            </a:r>
            <a:r>
              <a:rPr lang="en-ZA" sz="800" dirty="0"/>
              <a:t> &lt;= 0;</a:t>
            </a:r>
          </a:p>
          <a:p>
            <a:r>
              <a:rPr lang="en-ZA" sz="800" dirty="0"/>
              <a:t>    end</a:t>
            </a:r>
          </a:p>
          <a:p>
            <a:r>
              <a:rPr lang="en-ZA" sz="800" dirty="0"/>
              <a:t>  </a:t>
            </a:r>
          </a:p>
          <a:p>
            <a:r>
              <a:rPr lang="en-ZA" sz="800" dirty="0"/>
              <a:t>  always@ (ask)</a:t>
            </a:r>
          </a:p>
          <a:p>
            <a:r>
              <a:rPr lang="en-ZA" sz="800" dirty="0"/>
              <a:t>    begin</a:t>
            </a:r>
          </a:p>
          <a:p>
            <a:r>
              <a:rPr lang="en-ZA" sz="800" dirty="0"/>
              <a:t>      if (</a:t>
            </a:r>
            <a:r>
              <a:rPr lang="en-ZA" sz="800" dirty="0" err="1"/>
              <a:t>handle_ask</a:t>
            </a:r>
            <a:r>
              <a:rPr lang="en-ZA" sz="800" dirty="0"/>
              <a:t> == 0)</a:t>
            </a:r>
          </a:p>
          <a:p>
            <a:r>
              <a:rPr lang="en-ZA" sz="800" dirty="0"/>
              <a:t>        begin</a:t>
            </a:r>
          </a:p>
          <a:p>
            <a:r>
              <a:rPr lang="en-ZA" sz="800" dirty="0"/>
              <a:t>          if (</a:t>
            </a:r>
            <a:r>
              <a:rPr lang="en-ZA" sz="800" dirty="0" err="1"/>
              <a:t>ss_ready</a:t>
            </a:r>
            <a:r>
              <a:rPr lang="en-ZA" sz="800" dirty="0"/>
              <a:t> == 1)</a:t>
            </a:r>
          </a:p>
          <a:p>
            <a:r>
              <a:rPr lang="en-ZA" sz="800" dirty="0"/>
              <a:t>            begin</a:t>
            </a:r>
          </a:p>
          <a:p>
            <a:r>
              <a:rPr lang="en-ZA" sz="800" dirty="0"/>
              <a:t>              </a:t>
            </a:r>
            <a:r>
              <a:rPr lang="en-ZA" sz="800" dirty="0" err="1"/>
              <a:t>handle_ask</a:t>
            </a:r>
            <a:r>
              <a:rPr lang="en-ZA" sz="800" dirty="0"/>
              <a:t> &lt;= 1;</a:t>
            </a:r>
          </a:p>
          <a:p>
            <a:r>
              <a:rPr lang="en-ZA" sz="800" dirty="0"/>
              <a:t>              ready  &lt;= 0;</a:t>
            </a:r>
          </a:p>
          <a:p>
            <a:r>
              <a:rPr lang="en-ZA" sz="800" dirty="0"/>
              <a:t>              result &lt;= result + 1;</a:t>
            </a:r>
          </a:p>
          <a:p>
            <a:r>
              <a:rPr lang="en-ZA" sz="800" dirty="0"/>
              <a:t>              </a:t>
            </a:r>
            <a:r>
              <a:rPr lang="en-ZA" sz="800" dirty="0" err="1"/>
              <a:t>ss_we</a:t>
            </a:r>
            <a:r>
              <a:rPr lang="en-ZA" sz="800" dirty="0"/>
              <a:t>  &lt;= 1;</a:t>
            </a:r>
          </a:p>
          <a:p>
            <a:r>
              <a:rPr lang="en-ZA" sz="800" dirty="0"/>
              <a:t>            end</a:t>
            </a:r>
          </a:p>
          <a:p>
            <a:r>
              <a:rPr lang="en-ZA" sz="800" dirty="0"/>
              <a:t>        end</a:t>
            </a:r>
          </a:p>
          <a:p>
            <a:r>
              <a:rPr lang="en-ZA" sz="800" dirty="0"/>
              <a:t>    end</a:t>
            </a:r>
          </a:p>
          <a:p>
            <a:r>
              <a:rPr lang="en-ZA" sz="800" dirty="0"/>
              <a:t>  </a:t>
            </a:r>
          </a:p>
          <a:p>
            <a:r>
              <a:rPr lang="en-ZA" sz="800" dirty="0"/>
              <a:t>  always@ (</a:t>
            </a:r>
            <a:r>
              <a:rPr lang="en-ZA" sz="800" dirty="0" err="1"/>
              <a:t>posedge</a:t>
            </a:r>
            <a:r>
              <a:rPr lang="en-ZA" sz="800" dirty="0"/>
              <a:t> </a:t>
            </a:r>
            <a:r>
              <a:rPr lang="en-ZA" sz="800" dirty="0" err="1"/>
              <a:t>ss_wa</a:t>
            </a:r>
            <a:r>
              <a:rPr lang="en-ZA" sz="800" dirty="0"/>
              <a:t>)</a:t>
            </a:r>
          </a:p>
          <a:p>
            <a:r>
              <a:rPr lang="en-ZA" sz="800" dirty="0"/>
              <a:t>    begin</a:t>
            </a:r>
          </a:p>
          <a:p>
            <a:r>
              <a:rPr lang="en-ZA" sz="800" dirty="0"/>
              <a:t>      // assume that </a:t>
            </a:r>
            <a:r>
              <a:rPr lang="en-ZA" sz="800" dirty="0" err="1"/>
              <a:t>SerialStream</a:t>
            </a:r>
            <a:r>
              <a:rPr lang="en-ZA" sz="800" dirty="0"/>
              <a:t> is now busy with</a:t>
            </a:r>
          </a:p>
          <a:p>
            <a:r>
              <a:rPr lang="en-ZA" sz="800" dirty="0"/>
              <a:t>      // the request and will raise ready once ready again.</a:t>
            </a:r>
          </a:p>
          <a:p>
            <a:r>
              <a:rPr lang="en-ZA" sz="800" dirty="0"/>
              <a:t>      </a:t>
            </a:r>
            <a:r>
              <a:rPr lang="en-ZA" sz="800" dirty="0" err="1"/>
              <a:t>ss_we</a:t>
            </a:r>
            <a:r>
              <a:rPr lang="en-ZA" sz="800" dirty="0"/>
              <a:t> &lt;= 0; // handshaking, that the write enable has been done</a:t>
            </a:r>
          </a:p>
          <a:p>
            <a:r>
              <a:rPr lang="en-ZA" sz="800" dirty="0"/>
              <a:t>    end</a:t>
            </a:r>
          </a:p>
          <a:p>
            <a:r>
              <a:rPr lang="en-ZA" sz="800" dirty="0"/>
              <a:t>  </a:t>
            </a:r>
          </a:p>
          <a:p>
            <a:r>
              <a:rPr lang="en-ZA" sz="800" dirty="0"/>
              <a:t>  always@ (</a:t>
            </a:r>
            <a:r>
              <a:rPr lang="en-ZA" sz="800" dirty="0" err="1"/>
              <a:t>posedge</a:t>
            </a:r>
            <a:r>
              <a:rPr lang="en-ZA" sz="800" dirty="0"/>
              <a:t> </a:t>
            </a:r>
            <a:r>
              <a:rPr lang="en-ZA" sz="800" dirty="0" err="1"/>
              <a:t>ss_ready</a:t>
            </a:r>
            <a:r>
              <a:rPr lang="en-ZA" sz="800" dirty="0"/>
              <a:t>)</a:t>
            </a:r>
          </a:p>
          <a:p>
            <a:r>
              <a:rPr lang="en-ZA" sz="800" dirty="0"/>
              <a:t>    begin</a:t>
            </a:r>
          </a:p>
          <a:p>
            <a:r>
              <a:rPr lang="en-ZA" sz="800" dirty="0"/>
              <a:t>      </a:t>
            </a:r>
            <a:r>
              <a:rPr lang="en-ZA" sz="800" dirty="0" err="1"/>
              <a:t>ss_we</a:t>
            </a:r>
            <a:r>
              <a:rPr lang="en-ZA" sz="800" dirty="0"/>
              <a:t>      &lt;= 0; // just in case we missed the ack</a:t>
            </a:r>
          </a:p>
          <a:p>
            <a:r>
              <a:rPr lang="en-ZA" sz="800" dirty="0"/>
              <a:t>      </a:t>
            </a:r>
            <a:r>
              <a:rPr lang="en-ZA" sz="800" dirty="0" err="1"/>
              <a:t>handle_ask</a:t>
            </a:r>
            <a:r>
              <a:rPr lang="en-ZA" sz="800" dirty="0"/>
              <a:t> &lt;= 0;</a:t>
            </a:r>
          </a:p>
          <a:p>
            <a:r>
              <a:rPr lang="en-ZA" sz="800" dirty="0"/>
              <a:t>      ready      &lt;= 1;</a:t>
            </a:r>
          </a:p>
          <a:p>
            <a:r>
              <a:rPr lang="en-ZA" sz="800" dirty="0"/>
              <a:t>    end</a:t>
            </a:r>
          </a:p>
          <a:p>
            <a:r>
              <a:rPr lang="en-ZA" sz="800" dirty="0" err="1"/>
              <a:t>endmodule</a:t>
            </a:r>
            <a:endParaRPr lang="en-ZA" sz="800" dirty="0"/>
          </a:p>
        </p:txBody>
      </p:sp>
      <p:sp>
        <p:nvSpPr>
          <p:cNvPr id="6" name="Rectangle 5">
            <a:extLst>
              <a:ext uri="{FF2B5EF4-FFF2-40B4-BE49-F238E27FC236}">
                <a16:creationId xmlns:a16="http://schemas.microsoft.com/office/drawing/2014/main" id="{873FDA3C-A1B0-4C4C-859C-8ADBAE7D9376}"/>
              </a:ext>
            </a:extLst>
          </p:cNvPr>
          <p:cNvSpPr/>
          <p:nvPr/>
        </p:nvSpPr>
        <p:spPr>
          <a:xfrm>
            <a:off x="4366673" y="135377"/>
            <a:ext cx="2263761" cy="523220"/>
          </a:xfrm>
          <a:prstGeom prst="rect">
            <a:avLst/>
          </a:prstGeom>
        </p:spPr>
        <p:txBody>
          <a:bodyPr wrap="none">
            <a:spAutoFit/>
          </a:bodyPr>
          <a:lstStyle/>
          <a:p>
            <a:r>
              <a:rPr lang="en-ZA" sz="2800" dirty="0" err="1"/>
              <a:t>SerialStream</a:t>
            </a:r>
            <a:endParaRPr lang="en-ZA" sz="2800" dirty="0"/>
          </a:p>
        </p:txBody>
      </p:sp>
      <p:sp>
        <p:nvSpPr>
          <p:cNvPr id="7" name="Rectangle 6">
            <a:extLst>
              <a:ext uri="{FF2B5EF4-FFF2-40B4-BE49-F238E27FC236}">
                <a16:creationId xmlns:a16="http://schemas.microsoft.com/office/drawing/2014/main" id="{061619CD-F8B6-4147-95B3-747657658495}"/>
              </a:ext>
            </a:extLst>
          </p:cNvPr>
          <p:cNvSpPr/>
          <p:nvPr/>
        </p:nvSpPr>
        <p:spPr>
          <a:xfrm>
            <a:off x="4344434" y="571972"/>
            <a:ext cx="4572000" cy="6001643"/>
          </a:xfrm>
          <a:prstGeom prst="rect">
            <a:avLst/>
          </a:prstGeom>
        </p:spPr>
        <p:txBody>
          <a:bodyPr>
            <a:spAutoFit/>
          </a:bodyPr>
          <a:lstStyle/>
          <a:p>
            <a:r>
              <a:rPr lang="en-ZA" sz="800" dirty="0"/>
              <a:t>module </a:t>
            </a:r>
            <a:r>
              <a:rPr lang="en-ZA" sz="800" dirty="0" err="1"/>
              <a:t>SerialStream</a:t>
            </a:r>
            <a:r>
              <a:rPr lang="en-ZA" sz="800" dirty="0"/>
              <a:t> (</a:t>
            </a:r>
            <a:r>
              <a:rPr lang="en-ZA" sz="800" dirty="0" err="1"/>
              <a:t>clk</a:t>
            </a:r>
            <a:r>
              <a:rPr lang="en-ZA" sz="800" dirty="0"/>
              <a:t>, reset, we, result, ready, </a:t>
            </a:r>
            <a:r>
              <a:rPr lang="en-ZA" sz="800" dirty="0" err="1"/>
              <a:t>wa</a:t>
            </a:r>
            <a:r>
              <a:rPr lang="en-ZA" sz="800" dirty="0"/>
              <a:t>, </a:t>
            </a:r>
            <a:r>
              <a:rPr lang="en-ZA" sz="800" dirty="0" err="1"/>
              <a:t>tx</a:t>
            </a:r>
            <a:r>
              <a:rPr lang="en-ZA" sz="800" dirty="0"/>
              <a:t>);</a:t>
            </a:r>
          </a:p>
          <a:p>
            <a:r>
              <a:rPr lang="en-ZA" sz="800" dirty="0"/>
              <a:t>  input </a:t>
            </a:r>
            <a:r>
              <a:rPr lang="en-ZA" sz="800" dirty="0" err="1"/>
              <a:t>clk</a:t>
            </a:r>
            <a:r>
              <a:rPr lang="en-ZA" sz="800" dirty="0"/>
              <a:t>, reset;</a:t>
            </a:r>
          </a:p>
          <a:p>
            <a:r>
              <a:rPr lang="en-ZA" sz="800" dirty="0"/>
              <a:t>  input we;</a:t>
            </a:r>
          </a:p>
          <a:p>
            <a:r>
              <a:rPr lang="en-ZA" sz="800" dirty="0"/>
              <a:t>  input [7:0] result; output reg ready; output reg </a:t>
            </a:r>
            <a:r>
              <a:rPr lang="en-ZA" sz="800" dirty="0" err="1"/>
              <a:t>wa</a:t>
            </a:r>
            <a:r>
              <a:rPr lang="en-ZA" sz="800" dirty="0"/>
              <a:t>; output reg </a:t>
            </a:r>
            <a:r>
              <a:rPr lang="en-ZA" sz="800" dirty="0" err="1"/>
              <a:t>tx</a:t>
            </a:r>
            <a:r>
              <a:rPr lang="en-ZA" sz="800" dirty="0"/>
              <a:t>;</a:t>
            </a:r>
          </a:p>
          <a:p>
            <a:r>
              <a:rPr lang="en-ZA" sz="800" dirty="0"/>
              <a:t>  </a:t>
            </a:r>
          </a:p>
          <a:p>
            <a:r>
              <a:rPr lang="en-ZA" sz="800" dirty="0"/>
              <a:t>  // internal registers</a:t>
            </a:r>
          </a:p>
          <a:p>
            <a:r>
              <a:rPr lang="en-ZA" sz="800" dirty="0"/>
              <a:t>  reg start; reg </a:t>
            </a:r>
            <a:r>
              <a:rPr lang="en-ZA" sz="800" dirty="0" err="1"/>
              <a:t>endoff</a:t>
            </a:r>
            <a:r>
              <a:rPr lang="en-ZA" sz="800" dirty="0"/>
              <a:t>;  </a:t>
            </a:r>
          </a:p>
          <a:p>
            <a:r>
              <a:rPr lang="en-ZA" sz="800" dirty="0"/>
              <a:t>  reg [8:0] mask; reg [7:0] </a:t>
            </a:r>
            <a:r>
              <a:rPr lang="en-ZA" sz="800" dirty="0" err="1"/>
              <a:t>sendb</a:t>
            </a:r>
            <a:r>
              <a:rPr lang="en-ZA" sz="800" dirty="0"/>
              <a:t>;</a:t>
            </a:r>
          </a:p>
          <a:p>
            <a:r>
              <a:rPr lang="en-ZA" sz="800" dirty="0"/>
              <a:t>  reg </a:t>
            </a:r>
            <a:r>
              <a:rPr lang="en-ZA" sz="800" dirty="0" err="1"/>
              <a:t>lower_wa</a:t>
            </a:r>
            <a:r>
              <a:rPr lang="en-ZA" sz="800" dirty="0"/>
              <a:t>; // used to set </a:t>
            </a:r>
            <a:r>
              <a:rPr lang="en-ZA" sz="800" dirty="0" err="1"/>
              <a:t>wa</a:t>
            </a:r>
            <a:r>
              <a:rPr lang="en-ZA" sz="800" dirty="0"/>
              <a:t> back to 0 after a clock</a:t>
            </a:r>
          </a:p>
          <a:p>
            <a:r>
              <a:rPr lang="en-ZA" sz="800" dirty="0"/>
              <a:t>  </a:t>
            </a:r>
          </a:p>
          <a:p>
            <a:r>
              <a:rPr lang="en-ZA" sz="800" dirty="0"/>
              <a:t>  always@ (reset)</a:t>
            </a:r>
          </a:p>
          <a:p>
            <a:r>
              <a:rPr lang="en-ZA" sz="800" dirty="0"/>
              <a:t>    begin</a:t>
            </a:r>
          </a:p>
          <a:p>
            <a:r>
              <a:rPr lang="en-ZA" sz="800" dirty="0"/>
              <a:t>      start  &lt;= 0;   ready  &lt;= 1;</a:t>
            </a:r>
          </a:p>
          <a:p>
            <a:r>
              <a:rPr lang="en-ZA" sz="800" dirty="0"/>
              <a:t>      </a:t>
            </a:r>
            <a:r>
              <a:rPr lang="en-ZA" sz="800" dirty="0" err="1"/>
              <a:t>endoff</a:t>
            </a:r>
            <a:r>
              <a:rPr lang="en-ZA" sz="800" dirty="0"/>
              <a:t> &lt;= 0; </a:t>
            </a:r>
            <a:r>
              <a:rPr lang="en-ZA" sz="800" dirty="0" err="1"/>
              <a:t>tx</a:t>
            </a:r>
            <a:r>
              <a:rPr lang="en-ZA" sz="800" dirty="0"/>
              <a:t>     &lt;= 0;</a:t>
            </a:r>
          </a:p>
          <a:p>
            <a:r>
              <a:rPr lang="en-ZA" sz="800" dirty="0"/>
              <a:t>      </a:t>
            </a:r>
            <a:r>
              <a:rPr lang="en-ZA" sz="800" dirty="0" err="1"/>
              <a:t>wa</a:t>
            </a:r>
            <a:r>
              <a:rPr lang="en-ZA" sz="800" dirty="0"/>
              <a:t>     &lt;= 0;  </a:t>
            </a:r>
            <a:r>
              <a:rPr lang="en-ZA" sz="800" dirty="0" err="1"/>
              <a:t>lower_wa</a:t>
            </a:r>
            <a:r>
              <a:rPr lang="en-ZA" sz="800" dirty="0"/>
              <a:t> &lt;= 0;</a:t>
            </a:r>
          </a:p>
          <a:p>
            <a:r>
              <a:rPr lang="en-ZA" sz="800" dirty="0"/>
              <a:t>      mask  &lt;= 9'b0;</a:t>
            </a:r>
          </a:p>
          <a:p>
            <a:r>
              <a:rPr lang="en-ZA" sz="800" dirty="0"/>
              <a:t>    end</a:t>
            </a:r>
          </a:p>
          <a:p>
            <a:r>
              <a:rPr lang="en-ZA" sz="800" dirty="0"/>
              <a:t>  </a:t>
            </a:r>
          </a:p>
          <a:p>
            <a:r>
              <a:rPr lang="en-ZA" sz="800" dirty="0"/>
              <a:t>  // wait for a we to arrive...</a:t>
            </a:r>
          </a:p>
          <a:p>
            <a:r>
              <a:rPr lang="en-ZA" sz="800" dirty="0"/>
              <a:t>  always@ (</a:t>
            </a:r>
            <a:r>
              <a:rPr lang="en-ZA" sz="800" dirty="0" err="1"/>
              <a:t>posedge</a:t>
            </a:r>
            <a:r>
              <a:rPr lang="en-ZA" sz="800" dirty="0"/>
              <a:t> we)</a:t>
            </a:r>
          </a:p>
          <a:p>
            <a:r>
              <a:rPr lang="en-ZA" sz="800" dirty="0"/>
              <a:t>    begin</a:t>
            </a:r>
          </a:p>
          <a:p>
            <a:r>
              <a:rPr lang="en-ZA" sz="800" dirty="0"/>
              <a:t>      ready &lt;= 0;   start &lt;= 1;</a:t>
            </a:r>
          </a:p>
          <a:p>
            <a:r>
              <a:rPr lang="en-ZA" sz="800" dirty="0"/>
              <a:t>      mask  &lt;= 1;  </a:t>
            </a:r>
            <a:r>
              <a:rPr lang="en-ZA" sz="800" dirty="0" err="1"/>
              <a:t>sendb</a:t>
            </a:r>
            <a:r>
              <a:rPr lang="en-ZA" sz="800" dirty="0"/>
              <a:t> &lt;= result;</a:t>
            </a:r>
          </a:p>
          <a:p>
            <a:r>
              <a:rPr lang="en-ZA" sz="800" dirty="0"/>
              <a:t>      </a:t>
            </a:r>
            <a:r>
              <a:rPr lang="en-ZA" sz="800" dirty="0" err="1"/>
              <a:t>wa</a:t>
            </a:r>
            <a:r>
              <a:rPr lang="en-ZA" sz="800" dirty="0"/>
              <a:t>    &lt;= 1;    </a:t>
            </a:r>
            <a:r>
              <a:rPr lang="en-ZA" sz="800" dirty="0" err="1"/>
              <a:t>lower_wa</a:t>
            </a:r>
            <a:r>
              <a:rPr lang="en-ZA" sz="800" dirty="0"/>
              <a:t> &lt;= 1;</a:t>
            </a:r>
          </a:p>
          <a:p>
            <a:r>
              <a:rPr lang="en-ZA" sz="800" dirty="0"/>
              <a:t>    end</a:t>
            </a:r>
          </a:p>
          <a:p>
            <a:r>
              <a:rPr lang="en-ZA" sz="800" dirty="0"/>
              <a:t>  </a:t>
            </a:r>
          </a:p>
          <a:p>
            <a:r>
              <a:rPr lang="en-ZA" sz="800" dirty="0"/>
              <a:t>  // wait for a we to arrive...</a:t>
            </a:r>
          </a:p>
          <a:p>
            <a:r>
              <a:rPr lang="en-ZA" sz="800" dirty="0"/>
              <a:t>  always@ (</a:t>
            </a:r>
            <a:r>
              <a:rPr lang="en-ZA" sz="800" dirty="0" err="1"/>
              <a:t>posedge</a:t>
            </a:r>
            <a:r>
              <a:rPr lang="en-ZA" sz="800" dirty="0"/>
              <a:t> </a:t>
            </a:r>
            <a:r>
              <a:rPr lang="en-ZA" sz="800" dirty="0" err="1"/>
              <a:t>clk</a:t>
            </a:r>
            <a:r>
              <a:rPr lang="en-ZA" sz="800" dirty="0"/>
              <a:t>)</a:t>
            </a:r>
          </a:p>
          <a:p>
            <a:r>
              <a:rPr lang="en-ZA" sz="800" dirty="0"/>
              <a:t>    begin      </a:t>
            </a:r>
          </a:p>
          <a:p>
            <a:r>
              <a:rPr lang="en-ZA" sz="800" dirty="0"/>
              <a:t>      if (</a:t>
            </a:r>
            <a:r>
              <a:rPr lang="en-ZA" sz="800" dirty="0" err="1"/>
              <a:t>endoff</a:t>
            </a:r>
            <a:r>
              <a:rPr lang="en-ZA" sz="800" dirty="0"/>
              <a:t> == 1)</a:t>
            </a:r>
          </a:p>
          <a:p>
            <a:r>
              <a:rPr lang="en-ZA" sz="800" dirty="0"/>
              <a:t>        begin</a:t>
            </a:r>
          </a:p>
          <a:p>
            <a:r>
              <a:rPr lang="en-ZA" sz="800" dirty="0"/>
              <a:t>          </a:t>
            </a:r>
            <a:r>
              <a:rPr lang="en-ZA" sz="800" dirty="0" err="1"/>
              <a:t>endoff</a:t>
            </a:r>
            <a:r>
              <a:rPr lang="en-ZA" sz="800" dirty="0"/>
              <a:t> &lt;= 0;</a:t>
            </a:r>
          </a:p>
          <a:p>
            <a:r>
              <a:rPr lang="en-ZA" sz="800" dirty="0"/>
              <a:t>          ready  &lt;= 1;</a:t>
            </a:r>
          </a:p>
          <a:p>
            <a:r>
              <a:rPr lang="en-ZA" sz="800" dirty="0"/>
              <a:t>        end else</a:t>
            </a:r>
          </a:p>
          <a:p>
            <a:r>
              <a:rPr lang="en-ZA" sz="800" dirty="0"/>
              <a:t>        begin // send the next bit </a:t>
            </a:r>
          </a:p>
          <a:p>
            <a:r>
              <a:rPr lang="en-ZA" sz="800" dirty="0"/>
              <a:t>          if (</a:t>
            </a:r>
            <a:r>
              <a:rPr lang="en-ZA" sz="800" dirty="0" err="1"/>
              <a:t>sendb</a:t>
            </a:r>
            <a:r>
              <a:rPr lang="en-ZA" sz="800" dirty="0"/>
              <a:t> &amp; mask) </a:t>
            </a:r>
            <a:r>
              <a:rPr lang="en-ZA" sz="800" dirty="0" err="1"/>
              <a:t>tx</a:t>
            </a:r>
            <a:r>
              <a:rPr lang="en-ZA" sz="800" dirty="0"/>
              <a:t> = 1; else </a:t>
            </a:r>
            <a:r>
              <a:rPr lang="en-ZA" sz="800" dirty="0" err="1"/>
              <a:t>tx</a:t>
            </a:r>
            <a:r>
              <a:rPr lang="en-ZA" sz="800" dirty="0"/>
              <a:t> = 0; // not blocking assign</a:t>
            </a:r>
          </a:p>
          <a:p>
            <a:r>
              <a:rPr lang="en-ZA" sz="800" dirty="0"/>
              <a:t>          mask = mask &lt;&lt; 1;</a:t>
            </a:r>
          </a:p>
          <a:p>
            <a:r>
              <a:rPr lang="en-ZA" sz="800" dirty="0"/>
              <a:t>          if (mask == 9'd256) </a:t>
            </a:r>
            <a:r>
              <a:rPr lang="en-ZA" sz="800" dirty="0" err="1"/>
              <a:t>endoff</a:t>
            </a:r>
            <a:r>
              <a:rPr lang="en-ZA" sz="800" dirty="0"/>
              <a:t> &lt;= 1;</a:t>
            </a:r>
          </a:p>
          <a:p>
            <a:r>
              <a:rPr lang="en-ZA" sz="800" dirty="0"/>
              <a:t>        end</a:t>
            </a:r>
          </a:p>
          <a:p>
            <a:r>
              <a:rPr lang="en-ZA" sz="800" dirty="0"/>
              <a:t>      </a:t>
            </a:r>
          </a:p>
          <a:p>
            <a:r>
              <a:rPr lang="en-ZA" sz="800" dirty="0"/>
              <a:t>      if (</a:t>
            </a:r>
            <a:r>
              <a:rPr lang="en-ZA" sz="800" dirty="0" err="1"/>
              <a:t>lower_wa</a:t>
            </a:r>
            <a:r>
              <a:rPr lang="en-ZA" sz="800" dirty="0"/>
              <a:t> == 1)</a:t>
            </a:r>
          </a:p>
          <a:p>
            <a:r>
              <a:rPr lang="en-ZA" sz="800" dirty="0"/>
              <a:t>        begin</a:t>
            </a:r>
          </a:p>
          <a:p>
            <a:r>
              <a:rPr lang="en-ZA" sz="800" dirty="0"/>
              <a:t>          </a:t>
            </a:r>
            <a:r>
              <a:rPr lang="en-ZA" sz="800" dirty="0" err="1"/>
              <a:t>wa</a:t>
            </a:r>
            <a:r>
              <a:rPr lang="en-ZA" sz="800" dirty="0"/>
              <a:t>       &lt;= 0;</a:t>
            </a:r>
          </a:p>
          <a:p>
            <a:r>
              <a:rPr lang="en-ZA" sz="800" dirty="0"/>
              <a:t>          </a:t>
            </a:r>
            <a:r>
              <a:rPr lang="en-ZA" sz="800" dirty="0" err="1"/>
              <a:t>lower_wa</a:t>
            </a:r>
            <a:r>
              <a:rPr lang="en-ZA" sz="800" dirty="0"/>
              <a:t> &lt;= 0;</a:t>
            </a:r>
          </a:p>
          <a:p>
            <a:r>
              <a:rPr lang="en-ZA" sz="800" dirty="0"/>
              <a:t>        end</a:t>
            </a:r>
          </a:p>
          <a:p>
            <a:r>
              <a:rPr lang="en-ZA" sz="800" dirty="0"/>
              <a:t>    end</a:t>
            </a:r>
          </a:p>
          <a:p>
            <a:r>
              <a:rPr lang="en-ZA" sz="800" dirty="0" err="1"/>
              <a:t>endmodule</a:t>
            </a:r>
            <a:endParaRPr lang="en-ZA" sz="800" dirty="0"/>
          </a:p>
        </p:txBody>
      </p:sp>
      <p:sp>
        <p:nvSpPr>
          <p:cNvPr id="8" name="Rectangle 7">
            <a:extLst>
              <a:ext uri="{FF2B5EF4-FFF2-40B4-BE49-F238E27FC236}">
                <a16:creationId xmlns:a16="http://schemas.microsoft.com/office/drawing/2014/main" id="{F6ED98FE-6713-4CCA-A7E1-AADB035575FF}"/>
              </a:ext>
            </a:extLst>
          </p:cNvPr>
          <p:cNvSpPr/>
          <p:nvPr/>
        </p:nvSpPr>
        <p:spPr>
          <a:xfrm>
            <a:off x="247634" y="6400476"/>
            <a:ext cx="5751190" cy="307777"/>
          </a:xfrm>
          <a:prstGeom prst="rect">
            <a:avLst/>
          </a:prstGeom>
        </p:spPr>
        <p:txBody>
          <a:bodyPr wrap="none">
            <a:spAutoFit/>
          </a:bodyPr>
          <a:lstStyle/>
          <a:p>
            <a:r>
              <a:rPr lang="en-ZA" sz="1400" dirty="0"/>
              <a:t>You can access these files at: </a:t>
            </a:r>
            <a:r>
              <a:rPr lang="en-ZA" sz="1400" dirty="0">
                <a:hlinkClick r:id="rId2"/>
              </a:rPr>
              <a:t>https://www.edaplayground.com/x/68ZH</a:t>
            </a:r>
            <a:endParaRPr lang="en-ZA" sz="1400" dirty="0"/>
          </a:p>
        </p:txBody>
      </p:sp>
    </p:spTree>
    <p:extLst>
      <p:ext uri="{BB962C8B-B14F-4D97-AF65-F5344CB8AC3E}">
        <p14:creationId xmlns:p14="http://schemas.microsoft.com/office/powerpoint/2010/main" val="315323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2B11A6-0ED8-475E-8A42-AD059E33D0C6}"/>
              </a:ext>
            </a:extLst>
          </p:cNvPr>
          <p:cNvSpPr/>
          <p:nvPr/>
        </p:nvSpPr>
        <p:spPr>
          <a:xfrm>
            <a:off x="429698" y="135377"/>
            <a:ext cx="7021730" cy="523220"/>
          </a:xfrm>
          <a:prstGeom prst="rect">
            <a:avLst/>
          </a:prstGeom>
        </p:spPr>
        <p:txBody>
          <a:bodyPr wrap="none">
            <a:spAutoFit/>
          </a:bodyPr>
          <a:lstStyle/>
          <a:p>
            <a:r>
              <a:rPr lang="en-ZA" sz="2800" dirty="0"/>
              <a:t>Testbench for </a:t>
            </a:r>
            <a:r>
              <a:rPr lang="en-ZA" sz="2800" dirty="0" err="1"/>
              <a:t>GenResult</a:t>
            </a:r>
            <a:r>
              <a:rPr lang="en-ZA" sz="2800" dirty="0"/>
              <a:t> and </a:t>
            </a:r>
            <a:r>
              <a:rPr lang="en-ZA" sz="2800" dirty="0" err="1"/>
              <a:t>SerialStream</a:t>
            </a:r>
            <a:endParaRPr lang="en-ZA" sz="2800" dirty="0"/>
          </a:p>
        </p:txBody>
      </p:sp>
      <p:sp>
        <p:nvSpPr>
          <p:cNvPr id="3" name="Rectangle 2">
            <a:extLst>
              <a:ext uri="{FF2B5EF4-FFF2-40B4-BE49-F238E27FC236}">
                <a16:creationId xmlns:a16="http://schemas.microsoft.com/office/drawing/2014/main" id="{254D0FDF-D182-4C53-8B4D-909658DABE7B}"/>
              </a:ext>
            </a:extLst>
          </p:cNvPr>
          <p:cNvSpPr/>
          <p:nvPr/>
        </p:nvSpPr>
        <p:spPr>
          <a:xfrm>
            <a:off x="534202" y="733564"/>
            <a:ext cx="4572000" cy="5878532"/>
          </a:xfrm>
          <a:prstGeom prst="rect">
            <a:avLst/>
          </a:prstGeom>
        </p:spPr>
        <p:txBody>
          <a:bodyPr>
            <a:spAutoFit/>
          </a:bodyPr>
          <a:lstStyle/>
          <a:p>
            <a:r>
              <a:rPr lang="en-ZA" sz="800" dirty="0"/>
              <a:t>// EEE4120F Example for demonstrating use of handshaking in Verilog</a:t>
            </a:r>
          </a:p>
          <a:p>
            <a:endParaRPr lang="en-ZA" sz="800" dirty="0"/>
          </a:p>
          <a:p>
            <a:r>
              <a:rPr lang="en-ZA" sz="800" dirty="0"/>
              <a:t>module </a:t>
            </a:r>
            <a:r>
              <a:rPr lang="en-ZA" sz="800" dirty="0" err="1"/>
              <a:t>toplevel_tb</a:t>
            </a:r>
            <a:r>
              <a:rPr lang="en-ZA" sz="800" dirty="0"/>
              <a:t> ();</a:t>
            </a:r>
          </a:p>
          <a:p>
            <a:endParaRPr lang="en-ZA" sz="800" dirty="0"/>
          </a:p>
          <a:p>
            <a:r>
              <a:rPr lang="en-ZA" sz="800" dirty="0"/>
              <a:t>  // Define registers that will be inputs and outputs to the modules being tested</a:t>
            </a:r>
          </a:p>
          <a:p>
            <a:r>
              <a:rPr lang="en-ZA" sz="800" dirty="0"/>
              <a:t>  reg  </a:t>
            </a:r>
            <a:r>
              <a:rPr lang="en-ZA" sz="800" dirty="0" err="1"/>
              <a:t>clk</a:t>
            </a:r>
            <a:r>
              <a:rPr lang="en-ZA" sz="800" dirty="0"/>
              <a:t>;     reg  reset;    reg  ask;</a:t>
            </a:r>
          </a:p>
          <a:p>
            <a:r>
              <a:rPr lang="en-ZA" sz="800" dirty="0"/>
              <a:t>  wire </a:t>
            </a:r>
            <a:r>
              <a:rPr lang="en-ZA" sz="800" dirty="0" err="1"/>
              <a:t>ss_ready</a:t>
            </a:r>
            <a:r>
              <a:rPr lang="en-ZA" sz="800" dirty="0"/>
              <a:t>;    wire </a:t>
            </a:r>
            <a:r>
              <a:rPr lang="en-ZA" sz="800" dirty="0" err="1"/>
              <a:t>ss_wa</a:t>
            </a:r>
            <a:r>
              <a:rPr lang="en-ZA" sz="800" dirty="0"/>
              <a:t>;</a:t>
            </a:r>
          </a:p>
          <a:p>
            <a:r>
              <a:rPr lang="en-ZA" sz="800" dirty="0"/>
              <a:t>  wire </a:t>
            </a:r>
            <a:r>
              <a:rPr lang="en-ZA" sz="800" dirty="0" err="1"/>
              <a:t>ss_we</a:t>
            </a:r>
            <a:r>
              <a:rPr lang="en-ZA" sz="800" dirty="0"/>
              <a:t>;        wire ready;</a:t>
            </a:r>
          </a:p>
          <a:p>
            <a:r>
              <a:rPr lang="en-ZA" sz="800" dirty="0"/>
              <a:t>  wire </a:t>
            </a:r>
            <a:r>
              <a:rPr lang="en-ZA" sz="800" dirty="0" err="1"/>
              <a:t>tx</a:t>
            </a:r>
            <a:r>
              <a:rPr lang="en-ZA" sz="800" dirty="0"/>
              <a:t>; // wire that connects to some transmit line</a:t>
            </a:r>
          </a:p>
          <a:p>
            <a:r>
              <a:rPr lang="en-ZA" sz="800" dirty="0"/>
              <a:t>  wire [7:0] result;</a:t>
            </a:r>
          </a:p>
          <a:p>
            <a:endParaRPr lang="en-ZA" sz="800" dirty="0"/>
          </a:p>
          <a:p>
            <a:r>
              <a:rPr lang="en-ZA" sz="800" dirty="0"/>
              <a:t>  </a:t>
            </a:r>
            <a:r>
              <a:rPr lang="en-ZA" sz="800" dirty="0" err="1"/>
              <a:t>GenResult</a:t>
            </a:r>
            <a:r>
              <a:rPr lang="en-ZA" sz="800" dirty="0"/>
              <a:t> </a:t>
            </a:r>
            <a:r>
              <a:rPr lang="en-ZA" sz="800" dirty="0" err="1"/>
              <a:t>uut_gr</a:t>
            </a:r>
            <a:r>
              <a:rPr lang="en-ZA" sz="800" dirty="0"/>
              <a:t>    (reset, ask, </a:t>
            </a:r>
            <a:r>
              <a:rPr lang="en-ZA" sz="800" dirty="0" err="1"/>
              <a:t>ss_ready</a:t>
            </a:r>
            <a:r>
              <a:rPr lang="en-ZA" sz="800" dirty="0"/>
              <a:t>, </a:t>
            </a:r>
            <a:r>
              <a:rPr lang="en-ZA" sz="800" dirty="0" err="1"/>
              <a:t>ss_wa</a:t>
            </a:r>
            <a:r>
              <a:rPr lang="en-ZA" sz="800" dirty="0"/>
              <a:t>, </a:t>
            </a:r>
            <a:r>
              <a:rPr lang="en-ZA" sz="800" dirty="0" err="1"/>
              <a:t>ss_we</a:t>
            </a:r>
            <a:r>
              <a:rPr lang="en-ZA" sz="800" dirty="0"/>
              <a:t>, ready, result);</a:t>
            </a:r>
          </a:p>
          <a:p>
            <a:r>
              <a:rPr lang="en-ZA" sz="800" dirty="0"/>
              <a:t>  </a:t>
            </a:r>
            <a:r>
              <a:rPr lang="en-ZA" sz="800" dirty="0" err="1"/>
              <a:t>SerialStream</a:t>
            </a:r>
            <a:r>
              <a:rPr lang="en-ZA" sz="800" dirty="0"/>
              <a:t> </a:t>
            </a:r>
            <a:r>
              <a:rPr lang="en-ZA" sz="800" dirty="0" err="1"/>
              <a:t>uut_ss</a:t>
            </a:r>
            <a:r>
              <a:rPr lang="en-ZA" sz="800" dirty="0"/>
              <a:t> (</a:t>
            </a:r>
            <a:r>
              <a:rPr lang="en-ZA" sz="800" dirty="0" err="1"/>
              <a:t>clk</a:t>
            </a:r>
            <a:r>
              <a:rPr lang="en-ZA" sz="800" dirty="0"/>
              <a:t>, reset, </a:t>
            </a:r>
            <a:r>
              <a:rPr lang="en-ZA" sz="800" dirty="0" err="1"/>
              <a:t>ss_we</a:t>
            </a:r>
            <a:r>
              <a:rPr lang="en-ZA" sz="800" dirty="0"/>
              <a:t>, result, </a:t>
            </a:r>
            <a:r>
              <a:rPr lang="en-ZA" sz="800" dirty="0" err="1"/>
              <a:t>ss_ready</a:t>
            </a:r>
            <a:r>
              <a:rPr lang="en-ZA" sz="800" dirty="0"/>
              <a:t>, </a:t>
            </a:r>
            <a:r>
              <a:rPr lang="en-ZA" sz="800" dirty="0" err="1"/>
              <a:t>ss_wa</a:t>
            </a:r>
            <a:r>
              <a:rPr lang="en-ZA" sz="800" dirty="0"/>
              <a:t>, </a:t>
            </a:r>
            <a:r>
              <a:rPr lang="en-ZA" sz="800" dirty="0" err="1"/>
              <a:t>tx</a:t>
            </a:r>
            <a:r>
              <a:rPr lang="en-ZA" sz="800" dirty="0"/>
              <a:t>);</a:t>
            </a:r>
          </a:p>
          <a:p>
            <a:r>
              <a:rPr lang="en-ZA" sz="800" dirty="0"/>
              <a:t>  </a:t>
            </a:r>
          </a:p>
          <a:p>
            <a:r>
              <a:rPr lang="en-ZA" sz="800" dirty="0"/>
              <a:t>  initial</a:t>
            </a:r>
          </a:p>
          <a:p>
            <a:r>
              <a:rPr lang="en-ZA" sz="800" dirty="0"/>
              <a:t>    begin</a:t>
            </a:r>
          </a:p>
          <a:p>
            <a:r>
              <a:rPr lang="en-ZA" sz="800" dirty="0"/>
              <a:t>      $display("reset ask </a:t>
            </a:r>
            <a:r>
              <a:rPr lang="en-ZA" sz="800" dirty="0" err="1"/>
              <a:t>ss_ready</a:t>
            </a:r>
            <a:r>
              <a:rPr lang="en-ZA" sz="800" dirty="0"/>
              <a:t> </a:t>
            </a:r>
            <a:r>
              <a:rPr lang="en-ZA" sz="800" dirty="0" err="1"/>
              <a:t>ss_wa</a:t>
            </a:r>
            <a:r>
              <a:rPr lang="en-ZA" sz="800" dirty="0"/>
              <a:t> </a:t>
            </a:r>
            <a:r>
              <a:rPr lang="en-ZA" sz="800" dirty="0" err="1"/>
              <a:t>ss_we</a:t>
            </a:r>
            <a:r>
              <a:rPr lang="en-ZA" sz="800" dirty="0"/>
              <a:t> ready result </a:t>
            </a:r>
            <a:r>
              <a:rPr lang="en-ZA" sz="800" dirty="0" err="1"/>
              <a:t>tx</a:t>
            </a:r>
            <a:r>
              <a:rPr lang="en-ZA" sz="800" dirty="0"/>
              <a:t>");</a:t>
            </a:r>
          </a:p>
          <a:p>
            <a:r>
              <a:rPr lang="en-ZA" sz="800" dirty="0"/>
              <a:t>      $monitor("%b   %b     %b   %b        %d     %d     %d     %02d %b",</a:t>
            </a:r>
          </a:p>
          <a:p>
            <a:r>
              <a:rPr lang="en-ZA" sz="800" dirty="0"/>
              <a:t>                </a:t>
            </a:r>
            <a:r>
              <a:rPr lang="en-ZA" sz="800" dirty="0" err="1"/>
              <a:t>clk</a:t>
            </a:r>
            <a:r>
              <a:rPr lang="en-ZA" sz="800" dirty="0"/>
              <a:t>, reset, ask, </a:t>
            </a:r>
            <a:r>
              <a:rPr lang="en-ZA" sz="800" dirty="0" err="1"/>
              <a:t>ss_ready</a:t>
            </a:r>
            <a:r>
              <a:rPr lang="en-ZA" sz="800" dirty="0"/>
              <a:t>, </a:t>
            </a:r>
            <a:r>
              <a:rPr lang="en-ZA" sz="800" dirty="0" err="1"/>
              <a:t>ss_wa</a:t>
            </a:r>
            <a:r>
              <a:rPr lang="en-ZA" sz="800" dirty="0"/>
              <a:t>, </a:t>
            </a:r>
            <a:r>
              <a:rPr lang="en-ZA" sz="800" dirty="0" err="1"/>
              <a:t>ss_we</a:t>
            </a:r>
            <a:r>
              <a:rPr lang="en-ZA" sz="800" dirty="0"/>
              <a:t>, ready, result, </a:t>
            </a:r>
            <a:r>
              <a:rPr lang="en-ZA" sz="800" dirty="0" err="1"/>
              <a:t>tx</a:t>
            </a:r>
            <a:r>
              <a:rPr lang="en-ZA" sz="800" dirty="0"/>
              <a:t>);</a:t>
            </a:r>
          </a:p>
          <a:p>
            <a:r>
              <a:rPr lang="en-ZA" sz="800" dirty="0"/>
              <a:t>      </a:t>
            </a:r>
          </a:p>
          <a:p>
            <a:r>
              <a:rPr lang="en-ZA" sz="800" dirty="0"/>
              <a:t>      // set up default values for data and control lines</a:t>
            </a:r>
          </a:p>
          <a:p>
            <a:r>
              <a:rPr lang="en-ZA" sz="800" dirty="0"/>
              <a:t>      </a:t>
            </a:r>
            <a:r>
              <a:rPr lang="en-ZA" sz="800" dirty="0" err="1"/>
              <a:t>clk</a:t>
            </a:r>
            <a:r>
              <a:rPr lang="en-ZA" sz="800" dirty="0"/>
              <a:t>      = 0;</a:t>
            </a:r>
          </a:p>
          <a:p>
            <a:r>
              <a:rPr lang="en-ZA" sz="800" dirty="0"/>
              <a:t>      reset    = 1;</a:t>
            </a:r>
          </a:p>
          <a:p>
            <a:r>
              <a:rPr lang="en-ZA" sz="800" dirty="0"/>
              <a:t>      ask      = 0;</a:t>
            </a:r>
          </a:p>
          <a:p>
            <a:r>
              <a:rPr lang="en-ZA" sz="800" dirty="0"/>
              <a:t>      </a:t>
            </a:r>
          </a:p>
          <a:p>
            <a:r>
              <a:rPr lang="en-ZA" sz="800" dirty="0"/>
              <a:t>      // generate a clock pulse to make sure reset takes</a:t>
            </a:r>
          </a:p>
          <a:p>
            <a:r>
              <a:rPr lang="en-ZA" sz="800" dirty="0"/>
              <a:t>      #5 </a:t>
            </a:r>
            <a:r>
              <a:rPr lang="en-ZA" sz="800" dirty="0" err="1"/>
              <a:t>clk</a:t>
            </a:r>
            <a:r>
              <a:rPr lang="en-ZA" sz="800" dirty="0"/>
              <a:t> = ~</a:t>
            </a:r>
            <a:r>
              <a:rPr lang="en-ZA" sz="800" dirty="0" err="1"/>
              <a:t>clk</a:t>
            </a:r>
            <a:r>
              <a:rPr lang="en-ZA" sz="800" dirty="0"/>
              <a:t>;</a:t>
            </a:r>
          </a:p>
          <a:p>
            <a:r>
              <a:rPr lang="en-ZA" sz="800" dirty="0"/>
              <a:t>      </a:t>
            </a:r>
          </a:p>
          <a:p>
            <a:r>
              <a:rPr lang="en-ZA" sz="800" dirty="0"/>
              <a:t>      // lower reset</a:t>
            </a:r>
          </a:p>
          <a:p>
            <a:r>
              <a:rPr lang="en-ZA" sz="800" dirty="0"/>
              <a:t>      reset  = 0;</a:t>
            </a:r>
          </a:p>
          <a:p>
            <a:r>
              <a:rPr lang="en-ZA" sz="800" dirty="0"/>
              <a:t>      #5 </a:t>
            </a:r>
            <a:r>
              <a:rPr lang="en-ZA" sz="800" dirty="0" err="1"/>
              <a:t>clk</a:t>
            </a:r>
            <a:r>
              <a:rPr lang="en-ZA" sz="800" dirty="0"/>
              <a:t> = ~</a:t>
            </a:r>
            <a:r>
              <a:rPr lang="en-ZA" sz="800" dirty="0" err="1"/>
              <a:t>clk</a:t>
            </a:r>
            <a:r>
              <a:rPr lang="en-ZA" sz="800" dirty="0"/>
              <a:t>;</a:t>
            </a:r>
          </a:p>
          <a:p>
            <a:r>
              <a:rPr lang="en-ZA" sz="800" dirty="0"/>
              <a:t>      </a:t>
            </a:r>
          </a:p>
          <a:p>
            <a:r>
              <a:rPr lang="en-ZA" sz="800" dirty="0"/>
              <a:t>      // ask to generate and set a value</a:t>
            </a:r>
          </a:p>
          <a:p>
            <a:r>
              <a:rPr lang="en-ZA" sz="800" dirty="0"/>
              <a:t>      ask &lt;= 1;</a:t>
            </a:r>
          </a:p>
          <a:p>
            <a:r>
              <a:rPr lang="en-ZA" sz="800" dirty="0"/>
              <a:t>      #5 </a:t>
            </a:r>
            <a:r>
              <a:rPr lang="en-ZA" sz="800" dirty="0" err="1"/>
              <a:t>clk</a:t>
            </a:r>
            <a:r>
              <a:rPr lang="en-ZA" sz="800" dirty="0"/>
              <a:t> = ~</a:t>
            </a:r>
            <a:r>
              <a:rPr lang="en-ZA" sz="800" dirty="0" err="1"/>
              <a:t>clk</a:t>
            </a:r>
            <a:r>
              <a:rPr lang="en-ZA" sz="800" dirty="0"/>
              <a:t>;</a:t>
            </a:r>
          </a:p>
          <a:p>
            <a:r>
              <a:rPr lang="en-ZA" sz="800" dirty="0"/>
              <a:t>      ask &lt;= 0;</a:t>
            </a:r>
          </a:p>
          <a:p>
            <a:r>
              <a:rPr lang="en-ZA" sz="800" dirty="0"/>
              <a:t>      #5 </a:t>
            </a:r>
            <a:r>
              <a:rPr lang="en-ZA" sz="800" dirty="0" err="1"/>
              <a:t>clk</a:t>
            </a:r>
            <a:r>
              <a:rPr lang="en-ZA" sz="800" dirty="0"/>
              <a:t> = ~</a:t>
            </a:r>
            <a:r>
              <a:rPr lang="en-ZA" sz="800" dirty="0" err="1"/>
              <a:t>clk</a:t>
            </a:r>
            <a:r>
              <a:rPr lang="en-ZA" sz="800" dirty="0"/>
              <a:t>;</a:t>
            </a:r>
          </a:p>
          <a:p>
            <a:r>
              <a:rPr lang="en-ZA" sz="800" dirty="0"/>
              <a:t>      </a:t>
            </a:r>
          </a:p>
          <a:p>
            <a:r>
              <a:rPr lang="en-ZA" sz="800" dirty="0"/>
              <a:t>      // run the clock for a while</a:t>
            </a:r>
          </a:p>
          <a:p>
            <a:r>
              <a:rPr lang="en-ZA" sz="800" dirty="0"/>
              <a:t>      repeat (30)</a:t>
            </a:r>
          </a:p>
          <a:p>
            <a:r>
              <a:rPr lang="en-ZA" sz="800" dirty="0"/>
              <a:t>      begin</a:t>
            </a:r>
          </a:p>
          <a:p>
            <a:r>
              <a:rPr lang="en-ZA" sz="800" dirty="0"/>
              <a:t>        #5 </a:t>
            </a:r>
            <a:r>
              <a:rPr lang="en-ZA" sz="800" dirty="0" err="1"/>
              <a:t>clk</a:t>
            </a:r>
            <a:r>
              <a:rPr lang="en-ZA" sz="800" dirty="0"/>
              <a:t> &lt;= ~</a:t>
            </a:r>
            <a:r>
              <a:rPr lang="en-ZA" sz="800" dirty="0" err="1"/>
              <a:t>clk</a:t>
            </a:r>
            <a:r>
              <a:rPr lang="en-ZA" sz="800" dirty="0"/>
              <a:t>;</a:t>
            </a:r>
          </a:p>
          <a:p>
            <a:r>
              <a:rPr lang="en-ZA" sz="800" dirty="0"/>
              <a:t>      end</a:t>
            </a:r>
          </a:p>
          <a:p>
            <a:r>
              <a:rPr lang="en-ZA" sz="800" dirty="0"/>
              <a:t>   </a:t>
            </a:r>
          </a:p>
          <a:p>
            <a:r>
              <a:rPr lang="en-ZA" sz="800" dirty="0"/>
              <a:t>    end</a:t>
            </a:r>
          </a:p>
          <a:p>
            <a:r>
              <a:rPr lang="en-ZA" sz="800" dirty="0" err="1"/>
              <a:t>endmodule</a:t>
            </a:r>
            <a:endParaRPr lang="en-ZA" sz="800" dirty="0"/>
          </a:p>
        </p:txBody>
      </p:sp>
      <p:sp>
        <p:nvSpPr>
          <p:cNvPr id="4" name="Rectangle 3">
            <a:extLst>
              <a:ext uri="{FF2B5EF4-FFF2-40B4-BE49-F238E27FC236}">
                <a16:creationId xmlns:a16="http://schemas.microsoft.com/office/drawing/2014/main" id="{D3A4ABE7-A48D-4926-BD94-8BD8F259B4BE}"/>
              </a:ext>
            </a:extLst>
          </p:cNvPr>
          <p:cNvSpPr/>
          <p:nvPr/>
        </p:nvSpPr>
        <p:spPr>
          <a:xfrm>
            <a:off x="3000460" y="6304319"/>
            <a:ext cx="5751190" cy="307777"/>
          </a:xfrm>
          <a:prstGeom prst="rect">
            <a:avLst/>
          </a:prstGeom>
        </p:spPr>
        <p:txBody>
          <a:bodyPr wrap="none">
            <a:spAutoFit/>
          </a:bodyPr>
          <a:lstStyle/>
          <a:p>
            <a:r>
              <a:rPr lang="en-ZA" sz="1400" dirty="0"/>
              <a:t>You can access these files at: </a:t>
            </a:r>
            <a:r>
              <a:rPr lang="en-ZA" sz="1400" dirty="0">
                <a:hlinkClick r:id="rId2"/>
              </a:rPr>
              <a:t>https://www.edaplayground.com/x/68ZH</a:t>
            </a:r>
            <a:endParaRPr lang="en-ZA" sz="1400" dirty="0"/>
          </a:p>
        </p:txBody>
      </p:sp>
    </p:spTree>
    <p:extLst>
      <p:ext uri="{BB962C8B-B14F-4D97-AF65-F5344CB8AC3E}">
        <p14:creationId xmlns:p14="http://schemas.microsoft.com/office/powerpoint/2010/main" val="2926617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D54045-86D9-4F09-AA74-DBBFE998D23F}"/>
              </a:ext>
            </a:extLst>
          </p:cNvPr>
          <p:cNvSpPr/>
          <p:nvPr/>
        </p:nvSpPr>
        <p:spPr>
          <a:xfrm>
            <a:off x="438675" y="337505"/>
            <a:ext cx="5848652" cy="369332"/>
          </a:xfrm>
          <a:prstGeom prst="rect">
            <a:avLst/>
          </a:prstGeom>
        </p:spPr>
        <p:txBody>
          <a:bodyPr wrap="none">
            <a:spAutoFit/>
          </a:bodyPr>
          <a:lstStyle/>
          <a:p>
            <a:r>
              <a:rPr lang="en-ZA" dirty="0"/>
              <a:t>Testbench example output  (when </a:t>
            </a:r>
            <a:r>
              <a:rPr lang="en-ZA" dirty="0" err="1"/>
              <a:t>GenResult</a:t>
            </a:r>
            <a:r>
              <a:rPr lang="en-ZA" dirty="0"/>
              <a:t> sends 11)</a:t>
            </a:r>
          </a:p>
        </p:txBody>
      </p:sp>
      <p:sp>
        <p:nvSpPr>
          <p:cNvPr id="4" name="Rectangle 3">
            <a:extLst>
              <a:ext uri="{FF2B5EF4-FFF2-40B4-BE49-F238E27FC236}">
                <a16:creationId xmlns:a16="http://schemas.microsoft.com/office/drawing/2014/main" id="{FD1192C3-1C58-427C-BE79-2DE92BD92A87}"/>
              </a:ext>
            </a:extLst>
          </p:cNvPr>
          <p:cNvSpPr/>
          <p:nvPr/>
        </p:nvSpPr>
        <p:spPr>
          <a:xfrm>
            <a:off x="507255" y="981157"/>
            <a:ext cx="4590525" cy="4069063"/>
          </a:xfrm>
          <a:prstGeom prst="rect">
            <a:avLst/>
          </a:prstGeom>
        </p:spPr>
        <p:txBody>
          <a:bodyPr wrap="square">
            <a:spAutoFit/>
          </a:bodyPr>
          <a:lstStyle/>
          <a:p>
            <a:pPr>
              <a:lnSpc>
                <a:spcPct val="107000"/>
              </a:lnSpc>
              <a:spcAft>
                <a:spcPts val="800"/>
              </a:spcAft>
            </a:pP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reset ask </a:t>
            </a:r>
            <a:r>
              <a:rPr lang="en-ZA" sz="1100" dirty="0" err="1">
                <a:solidFill>
                  <a:srgbClr val="000000"/>
                </a:solidFill>
                <a:latin typeface="Lucida Console" panose="020B0609040504020204" pitchFamily="49" charset="0"/>
                <a:ea typeface="Calibri" panose="020F0502020204030204" pitchFamily="34" charset="0"/>
                <a:cs typeface="Times New Roman" panose="02020603050405020304" pitchFamily="18" charset="0"/>
              </a:rPr>
              <a:t>ss_ready</a:t>
            </a: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 </a:t>
            </a:r>
            <a:r>
              <a:rPr lang="en-ZA" sz="1100" dirty="0" err="1">
                <a:solidFill>
                  <a:srgbClr val="000000"/>
                </a:solidFill>
                <a:latin typeface="Lucida Console" panose="020B0609040504020204" pitchFamily="49" charset="0"/>
                <a:ea typeface="Calibri" panose="020F0502020204030204" pitchFamily="34" charset="0"/>
                <a:cs typeface="Times New Roman" panose="02020603050405020304" pitchFamily="18" charset="0"/>
              </a:rPr>
              <a:t>ss_wa</a:t>
            </a: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 </a:t>
            </a:r>
            <a:r>
              <a:rPr lang="en-ZA" sz="1100" dirty="0" err="1">
                <a:solidFill>
                  <a:srgbClr val="000000"/>
                </a:solidFill>
                <a:latin typeface="Lucida Console" panose="020B0609040504020204" pitchFamily="49" charset="0"/>
                <a:ea typeface="Calibri" panose="020F0502020204030204" pitchFamily="34" charset="0"/>
                <a:cs typeface="Times New Roman" panose="02020603050405020304" pitchFamily="18" charset="0"/>
              </a:rPr>
              <a:t>ss_we</a:t>
            </a: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 ready result </a:t>
            </a:r>
            <a:r>
              <a:rPr lang="en-ZA" sz="1100" dirty="0" err="1">
                <a:solidFill>
                  <a:srgbClr val="000000"/>
                </a:solidFill>
                <a:latin typeface="Lucida Console" panose="020B0609040504020204" pitchFamily="49" charset="0"/>
                <a:ea typeface="Calibri" panose="020F0502020204030204" pitchFamily="34" charset="0"/>
                <a:cs typeface="Times New Roman" panose="02020603050405020304" pitchFamily="18" charset="0"/>
              </a:rPr>
              <a:t>tx</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0   1     0   1        0     0     1     10 0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1   0     0   1        0     0     1     10 0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0   0     1   0        1     0     0     11 0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1   0     0   0        0     0     0     11 1</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0   0     0   0        0     0     0     11 1</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1   0     0   0        0     0     0     11 1</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0   0     0   0        0     0     0     11 1</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1   0     0   0        0     0     0     11 1</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0   0     0   0        0     0     0     11 1</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0   0     0   0        0     0     0     11 0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1   0     0   </a:t>
            </a:r>
            <a:r>
              <a:rPr lang="en-ZA" sz="1100" b="1"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1</a:t>
            </a: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        0     0     1     11 0</a:t>
            </a:r>
            <a:br>
              <a:rPr lang="en-ZA" sz="1100" dirty="0">
                <a:solidFill>
                  <a:srgbClr val="333333"/>
                </a:solidFill>
                <a:latin typeface="Helvetica" panose="020B0604020202020204" pitchFamily="34" charset="0"/>
                <a:ea typeface="Calibri" panose="020F0502020204030204" pitchFamily="34" charset="0"/>
                <a:cs typeface="Times New Roman" panose="02020603050405020304" pitchFamily="18" charset="0"/>
              </a:rPr>
            </a:br>
            <a:r>
              <a:rPr lang="en-ZA" sz="1100" dirty="0">
                <a:solidFill>
                  <a:srgbClr val="000000"/>
                </a:solidFill>
                <a:latin typeface="Lucida Console" panose="020B0609040504020204" pitchFamily="49" charset="0"/>
                <a:ea typeface="Calibri" panose="020F0502020204030204" pitchFamily="34" charset="0"/>
                <a:cs typeface="Times New Roman" panose="02020603050405020304" pitchFamily="18" charset="0"/>
              </a:rPr>
              <a:t>0   0     0   1        0     0     1     11 0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CBD1230-C2B1-4246-A4A3-B901A651B604}"/>
              </a:ext>
            </a:extLst>
          </p:cNvPr>
          <p:cNvSpPr/>
          <p:nvPr/>
        </p:nvSpPr>
        <p:spPr>
          <a:xfrm>
            <a:off x="4861560" y="4554974"/>
            <a:ext cx="2456210" cy="430887"/>
          </a:xfrm>
          <a:prstGeom prst="rect">
            <a:avLst/>
          </a:prstGeom>
        </p:spPr>
        <p:txBody>
          <a:bodyPr wrap="square">
            <a:spAutoFit/>
          </a:bodyPr>
          <a:lstStyle/>
          <a:p>
            <a:r>
              <a:rPr lang="en-ZA" sz="1100" dirty="0"/>
              <a:t>As you can see </a:t>
            </a:r>
            <a:r>
              <a:rPr lang="en-ZA" sz="1100" dirty="0" err="1"/>
              <a:t>ss_ready</a:t>
            </a:r>
            <a:r>
              <a:rPr lang="en-ZA" sz="1100" dirty="0"/>
              <a:t> gets set when the 8 bits have been sent.</a:t>
            </a:r>
          </a:p>
        </p:txBody>
      </p:sp>
      <p:cxnSp>
        <p:nvCxnSpPr>
          <p:cNvPr id="7" name="Straight Arrow Connector 6">
            <a:extLst>
              <a:ext uri="{FF2B5EF4-FFF2-40B4-BE49-F238E27FC236}">
                <a16:creationId xmlns:a16="http://schemas.microsoft.com/office/drawing/2014/main" id="{E1282C05-2722-40F2-AE9C-4368B04D9BBE}"/>
              </a:ext>
            </a:extLst>
          </p:cNvPr>
          <p:cNvCxnSpPr/>
          <p:nvPr/>
        </p:nvCxnSpPr>
        <p:spPr>
          <a:xfrm flipH="1">
            <a:off x="4427220" y="4693920"/>
            <a:ext cx="43434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365CA1B-2750-4AC1-A92A-3550C4EC3B41}"/>
              </a:ext>
            </a:extLst>
          </p:cNvPr>
          <p:cNvCxnSpPr/>
          <p:nvPr/>
        </p:nvCxnSpPr>
        <p:spPr>
          <a:xfrm flipH="1">
            <a:off x="4427220" y="1859280"/>
            <a:ext cx="43434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8B49EB5-8EDA-44F0-BDF3-7055640F2130}"/>
              </a:ext>
            </a:extLst>
          </p:cNvPr>
          <p:cNvSpPr/>
          <p:nvPr/>
        </p:nvSpPr>
        <p:spPr>
          <a:xfrm>
            <a:off x="4861560" y="1712714"/>
            <a:ext cx="2456210" cy="769441"/>
          </a:xfrm>
          <a:prstGeom prst="rect">
            <a:avLst/>
          </a:prstGeom>
        </p:spPr>
        <p:txBody>
          <a:bodyPr wrap="square">
            <a:spAutoFit/>
          </a:bodyPr>
          <a:lstStyle/>
          <a:p>
            <a:r>
              <a:rPr lang="en-ZA" sz="1100" dirty="0" err="1"/>
              <a:t>SerialStream</a:t>
            </a:r>
            <a:r>
              <a:rPr lang="en-ZA" sz="1100" dirty="0"/>
              <a:t> starts sending here. It’s sending in little endian, i.e. the lowest bit is sent first (which is 1 in the byte 00001011</a:t>
            </a:r>
            <a:r>
              <a:rPr lang="en-ZA" sz="1100" baseline="-25000" dirty="0"/>
              <a:t>2</a:t>
            </a:r>
            <a:r>
              <a:rPr lang="en-ZA" sz="1100" dirty="0"/>
              <a:t> that is sent.</a:t>
            </a:r>
          </a:p>
        </p:txBody>
      </p:sp>
    </p:spTree>
    <p:extLst>
      <p:ext uri="{BB962C8B-B14F-4D97-AF65-F5344CB8AC3E}">
        <p14:creationId xmlns:p14="http://schemas.microsoft.com/office/powerpoint/2010/main" val="102112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RC Building Blocks: </a:t>
            </a:r>
            <a:br>
              <a:rPr lang="en-ZA" dirty="0"/>
            </a:br>
            <a:r>
              <a:rPr lang="en-ZA" dirty="0"/>
              <a:t> Latching</a:t>
            </a:r>
            <a:br>
              <a:rPr lang="en-ZA" dirty="0"/>
            </a:br>
            <a:r>
              <a:rPr lang="en-ZA" dirty="0"/>
              <a:t> (capturing Signals)</a:t>
            </a:r>
            <a:endParaRPr lang="en-US" dirty="0"/>
          </a:p>
        </p:txBody>
      </p:sp>
      <p:sp>
        <p:nvSpPr>
          <p:cNvPr id="5" name="Text Placeholder 4"/>
          <p:cNvSpPr>
            <a:spLocks noGrp="1"/>
          </p:cNvSpPr>
          <p:nvPr>
            <p:ph type="body" idx="1"/>
          </p:nvPr>
        </p:nvSpPr>
        <p:spPr/>
        <p:txBody>
          <a:bodyPr/>
          <a:lstStyle/>
          <a:p>
            <a:pPr>
              <a:defRPr/>
            </a:pPr>
            <a:r>
              <a:rPr lang="en-ZA" dirty="0"/>
              <a:t>Reconfigurable Computing</a:t>
            </a:r>
            <a:endParaRPr lang="en-US" dirty="0"/>
          </a:p>
        </p:txBody>
      </p:sp>
    </p:spTree>
    <p:extLst>
      <p:ext uri="{BB962C8B-B14F-4D97-AF65-F5344CB8AC3E}">
        <p14:creationId xmlns:p14="http://schemas.microsoft.com/office/powerpoint/2010/main" val="775024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59901"/>
            <a:ext cx="7698306" cy="692210"/>
          </a:xfrm>
        </p:spPr>
        <p:txBody>
          <a:bodyPr>
            <a:normAutofit fontScale="90000"/>
          </a:bodyPr>
          <a:lstStyle/>
          <a:p>
            <a:pPr>
              <a:defRPr/>
            </a:pPr>
            <a:r>
              <a:rPr lang="en-ZA" dirty="0"/>
              <a:t>Digital Signal Capture and Storage</a:t>
            </a:r>
            <a:endParaRPr lang="en-US" dirty="0"/>
          </a:p>
        </p:txBody>
      </p:sp>
      <p:sp>
        <p:nvSpPr>
          <p:cNvPr id="3" name="Content Placeholder 2"/>
          <p:cNvSpPr>
            <a:spLocks noGrp="1"/>
          </p:cNvSpPr>
          <p:nvPr>
            <p:ph idx="1"/>
          </p:nvPr>
        </p:nvSpPr>
        <p:spPr/>
        <p:txBody>
          <a:bodyPr/>
          <a:lstStyle/>
          <a:p>
            <a:pPr>
              <a:defRPr/>
            </a:pPr>
            <a:r>
              <a:rPr lang="en-ZA" dirty="0"/>
              <a:t>In order to capture the signals, you need some storage</a:t>
            </a:r>
            <a:endParaRPr lang="en-US" dirty="0"/>
          </a:p>
          <a:p>
            <a:pPr>
              <a:defRPr/>
            </a:pPr>
            <a:r>
              <a:rPr lang="en-US" dirty="0"/>
              <a:t>Two basic types of storage:</a:t>
            </a:r>
          </a:p>
        </p:txBody>
      </p:sp>
      <p:pic>
        <p:nvPicPr>
          <p:cNvPr id="33796" name="Picture 3" descr="Latch32_Symbol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4481513"/>
            <a:ext cx="15160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lpm_ff_Symbol_Place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4487863"/>
            <a:ext cx="141763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ChangeArrowheads="1"/>
          </p:cNvSpPr>
          <p:nvPr/>
        </p:nvSpPr>
        <p:spPr bwMode="auto">
          <a:xfrm>
            <a:off x="1819275" y="3997325"/>
            <a:ext cx="126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Latches</a:t>
            </a:r>
          </a:p>
        </p:txBody>
      </p:sp>
      <p:sp>
        <p:nvSpPr>
          <p:cNvPr id="33799" name="Rectangle 7"/>
          <p:cNvSpPr>
            <a:spLocks noChangeArrowheads="1"/>
          </p:cNvSpPr>
          <p:nvPr/>
        </p:nvSpPr>
        <p:spPr bwMode="auto">
          <a:xfrm>
            <a:off x="5226050" y="3967163"/>
            <a:ext cx="1435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Flip-flops</a:t>
            </a:r>
          </a:p>
        </p:txBody>
      </p:sp>
    </p:spTree>
    <p:extLst>
      <p:ext uri="{BB962C8B-B14F-4D97-AF65-F5344CB8AC3E}">
        <p14:creationId xmlns:p14="http://schemas.microsoft.com/office/powerpoint/2010/main" val="1458793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33441"/>
            <a:ext cx="7698306" cy="692210"/>
          </a:xfrm>
        </p:spPr>
        <p:txBody>
          <a:bodyPr>
            <a:normAutofit fontScale="90000"/>
          </a:bodyPr>
          <a:lstStyle/>
          <a:p>
            <a:pPr>
              <a:defRPr/>
            </a:pPr>
            <a:r>
              <a:rPr lang="en-ZA" dirty="0"/>
              <a:t>Difference between latch and flip-flop</a:t>
            </a:r>
            <a:endParaRPr lang="en-US" dirty="0"/>
          </a:p>
        </p:txBody>
      </p:sp>
      <p:sp>
        <p:nvSpPr>
          <p:cNvPr id="3" name="Content Placeholder 2"/>
          <p:cNvSpPr>
            <a:spLocks noGrp="1"/>
          </p:cNvSpPr>
          <p:nvPr>
            <p:ph idx="1"/>
          </p:nvPr>
        </p:nvSpPr>
        <p:spPr>
          <a:xfrm>
            <a:off x="616895" y="1561753"/>
            <a:ext cx="7697635" cy="4519977"/>
          </a:xfrm>
        </p:spPr>
        <p:txBody>
          <a:bodyPr/>
          <a:lstStyle/>
          <a:p>
            <a:pPr>
              <a:defRPr/>
            </a:pPr>
            <a:r>
              <a:rPr lang="en-US" dirty="0"/>
              <a:t>Latches  Q = D</a:t>
            </a:r>
          </a:p>
          <a:p>
            <a:pPr lvl="1">
              <a:defRPr/>
            </a:pPr>
            <a:r>
              <a:rPr lang="en-US" dirty="0"/>
              <a:t>Changes state when the input states change (referred to as “transparency”)</a:t>
            </a:r>
          </a:p>
          <a:p>
            <a:pPr lvl="1">
              <a:defRPr/>
            </a:pPr>
            <a:r>
              <a:rPr lang="en-US" dirty="0"/>
              <a:t>Can include an </a:t>
            </a:r>
            <a:r>
              <a:rPr lang="en-US" i="1" dirty="0"/>
              <a:t>enable input</a:t>
            </a:r>
            <a:r>
              <a:rPr lang="en-US" dirty="0"/>
              <a:t> bit – in which case the output (Q) is set to D only when the enable input is set. </a:t>
            </a:r>
          </a:p>
          <a:p>
            <a:pPr>
              <a:defRPr/>
            </a:pPr>
            <a:r>
              <a:rPr lang="en-US" dirty="0"/>
              <a:t> Flip-flop  Q = D   </a:t>
            </a:r>
            <a:r>
              <a:rPr lang="en-US" sz="2000" dirty="0"/>
              <a:t>(Q changes when clocked)</a:t>
            </a:r>
          </a:p>
          <a:p>
            <a:pPr lvl="1">
              <a:defRPr/>
            </a:pPr>
            <a:r>
              <a:rPr lang="en-US" dirty="0"/>
              <a:t>A flip-flop only change state when</a:t>
            </a:r>
            <a:br>
              <a:rPr lang="en-US" dirty="0"/>
            </a:br>
            <a:r>
              <a:rPr lang="en-US" dirty="0"/>
              <a:t>the clock is pulsed.</a:t>
            </a:r>
          </a:p>
          <a:p>
            <a:pPr>
              <a:defRPr/>
            </a:pPr>
            <a:endParaRPr lang="en-US" dirty="0"/>
          </a:p>
        </p:txBody>
      </p:sp>
      <p:pic>
        <p:nvPicPr>
          <p:cNvPr id="34820" name="Picture 4" descr="Latch32_Symbol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0819" y="1629833"/>
            <a:ext cx="15160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lpm_ff_Symbol_Place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0342" y="5427133"/>
            <a:ext cx="14160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106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When to use a latch or a flip-flop</a:t>
            </a:r>
            <a:endParaRPr lang="en-US" dirty="0"/>
          </a:p>
        </p:txBody>
      </p:sp>
      <p:sp>
        <p:nvSpPr>
          <p:cNvPr id="3" name="Content Placeholder 2"/>
          <p:cNvSpPr>
            <a:spLocks noGrp="1"/>
          </p:cNvSpPr>
          <p:nvPr>
            <p:ph idx="1"/>
          </p:nvPr>
        </p:nvSpPr>
        <p:spPr/>
        <p:txBody>
          <a:bodyPr/>
          <a:lstStyle/>
          <a:p>
            <a:pPr>
              <a:defRPr/>
            </a:pPr>
            <a:r>
              <a:rPr lang="en-ZA" dirty="0"/>
              <a:t>Latches are used more in asynchronous designs   </a:t>
            </a:r>
            <a:r>
              <a:rPr lang="en-ZA" sz="2000" dirty="0"/>
              <a:t>wire X, Y; assign X &lt;= A;  assign Y &lt;= B;</a:t>
            </a:r>
            <a:endParaRPr lang="en-ZA" sz="2400" dirty="0"/>
          </a:p>
          <a:p>
            <a:pPr>
              <a:defRPr/>
            </a:pPr>
            <a:r>
              <a:rPr lang="en-ZA" dirty="0"/>
              <a:t>Flip-flips are used in synchronous designs   </a:t>
            </a:r>
            <a:r>
              <a:rPr lang="en-ZA" sz="2000" dirty="0" err="1"/>
              <a:t>reg</a:t>
            </a:r>
            <a:r>
              <a:rPr lang="en-ZA" sz="2000" dirty="0"/>
              <a:t> X, Y; X = A;  Y = B;</a:t>
            </a:r>
            <a:endParaRPr lang="en-ZA" dirty="0"/>
          </a:p>
          <a:p>
            <a:pPr>
              <a:defRPr/>
            </a:pPr>
            <a:r>
              <a:rPr lang="en-ZA" dirty="0"/>
              <a:t>A “synchronous design” is a system that contains a clock</a:t>
            </a:r>
          </a:p>
        </p:txBody>
      </p:sp>
      <p:sp>
        <p:nvSpPr>
          <p:cNvPr id="35844" name="Rectangle 3"/>
          <p:cNvSpPr>
            <a:spLocks noChangeArrowheads="1"/>
          </p:cNvSpPr>
          <p:nvPr/>
        </p:nvSpPr>
        <p:spPr bwMode="auto">
          <a:xfrm>
            <a:off x="318559" y="5098697"/>
            <a:ext cx="86566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You can of course mix synchronous and asynchronous, and this is particularly applicable to parallel systems in which different parts of the system may run at different speeds (e.g., the main processor working at 1GHz and specialized hardware possibly operating asynchronously as fast as their composite pipelined operations are able to complete)</a:t>
            </a:r>
            <a:endParaRPr lang="en-US" dirty="0"/>
          </a:p>
        </p:txBody>
      </p:sp>
    </p:spTree>
    <p:extLst>
      <p:ext uri="{BB962C8B-B14F-4D97-AF65-F5344CB8AC3E}">
        <p14:creationId xmlns:p14="http://schemas.microsoft.com/office/powerpoint/2010/main" val="166540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SR Latch</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02607462"/>
              </p:ext>
            </p:extLst>
          </p:nvPr>
        </p:nvGraphicFramePr>
        <p:xfrm>
          <a:off x="4192588" y="2108200"/>
          <a:ext cx="1879600" cy="2106930"/>
        </p:xfrm>
        <a:graphic>
          <a:graphicData uri="http://schemas.openxmlformats.org/drawingml/2006/table">
            <a:tbl>
              <a:tblPr/>
              <a:tblGrid>
                <a:gridCol w="508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419100">
                <a:tc>
                  <a:txBody>
                    <a:bodyPr/>
                    <a:lstStyle/>
                    <a:p>
                      <a:pPr>
                        <a:lnSpc>
                          <a:spcPct val="115000"/>
                        </a:lnSpc>
                        <a:spcAft>
                          <a:spcPts val="1000"/>
                        </a:spcAft>
                      </a:pPr>
                      <a:r>
                        <a:rPr lang="en-GB" sz="2000" b="1" dirty="0">
                          <a:solidFill>
                            <a:srgbClr val="1C1C1C"/>
                          </a:solidFill>
                          <a:latin typeface="Calibri"/>
                          <a:ea typeface="Calibri"/>
                          <a:cs typeface="Times New Roman"/>
                        </a:rPr>
                        <a:t>S</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R</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Q</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Q</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0"/>
                  </a:ext>
                </a:extLst>
              </a:tr>
              <a:tr h="304800">
                <a:tc>
                  <a:txBody>
                    <a:bodyPr/>
                    <a:lstStyle/>
                    <a:p>
                      <a:pPr>
                        <a:lnSpc>
                          <a:spcPct val="115000"/>
                        </a:lnSpc>
                        <a:spcAft>
                          <a:spcPts val="1000"/>
                        </a:spcAft>
                      </a:pPr>
                      <a:r>
                        <a:rPr lang="en-GB" sz="2000" b="1">
                          <a:solidFill>
                            <a:srgbClr val="1C1C1C"/>
                          </a:solidFill>
                          <a:latin typeface="Calibri"/>
                          <a:ea typeface="Calibri"/>
                          <a:cs typeface="Times New Roman"/>
                        </a:rPr>
                        <a:t>0</a:t>
                      </a:r>
                      <a:r>
                        <a:rPr lang="en-GB" sz="2000">
                          <a:solidFill>
                            <a:srgbClr val="1C1C1C"/>
                          </a:solidFill>
                          <a:latin typeface="Calibri"/>
                          <a:ea typeface="Calibri"/>
                          <a:cs typeface="Times New Roman"/>
                        </a:rPr>
                        <a:t> </a:t>
                      </a:r>
                      <a:endParaRPr lang="en-US" sz="200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FF0000"/>
                          </a:solidFill>
                          <a:latin typeface="Calibri"/>
                          <a:ea typeface="Calibri"/>
                          <a:cs typeface="Times New Roman"/>
                        </a:rPr>
                        <a:t>1</a:t>
                      </a:r>
                      <a:r>
                        <a:rPr lang="en-GB" sz="2000" dirty="0">
                          <a:solidFill>
                            <a:srgbClr val="FF0000"/>
                          </a:solidFill>
                          <a:latin typeface="Calibri"/>
                          <a:ea typeface="Calibri"/>
                          <a:cs typeface="Times New Roman"/>
                        </a:rPr>
                        <a:t> </a:t>
                      </a:r>
                      <a:endParaRPr lang="en-US" sz="2000" dirty="0">
                        <a:solidFill>
                          <a:srgbClr val="FF0000"/>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FF0000"/>
                          </a:solidFill>
                          <a:latin typeface="Calibri"/>
                          <a:ea typeface="Calibri"/>
                          <a:cs typeface="Times New Roman"/>
                        </a:rPr>
                        <a:t>1</a:t>
                      </a:r>
                      <a:r>
                        <a:rPr lang="en-GB" sz="2000" dirty="0">
                          <a:solidFill>
                            <a:srgbClr val="FF0000"/>
                          </a:solidFill>
                          <a:latin typeface="Calibri"/>
                          <a:ea typeface="Calibri"/>
                          <a:cs typeface="Times New Roman"/>
                        </a:rPr>
                        <a:t> </a:t>
                      </a:r>
                      <a:endParaRPr lang="en-US" sz="2000" dirty="0">
                        <a:solidFill>
                          <a:srgbClr val="FF0000"/>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1"/>
                  </a:ext>
                </a:extLst>
              </a:tr>
              <a:tr h="304800">
                <a:tc>
                  <a:txBody>
                    <a:bodyPr/>
                    <a:lstStyle/>
                    <a:p>
                      <a:pPr>
                        <a:lnSpc>
                          <a:spcPct val="115000"/>
                        </a:lnSpc>
                        <a:spcAft>
                          <a:spcPts val="1000"/>
                        </a:spcAft>
                      </a:pPr>
                      <a:r>
                        <a:rPr lang="en-GB" sz="2000" b="1">
                          <a:solidFill>
                            <a:srgbClr val="1C1C1C"/>
                          </a:solidFill>
                          <a:latin typeface="Calibri"/>
                          <a:ea typeface="Calibri"/>
                          <a:cs typeface="Times New Roman"/>
                        </a:rPr>
                        <a:t>0</a:t>
                      </a:r>
                      <a:r>
                        <a:rPr lang="en-GB" sz="2000">
                          <a:solidFill>
                            <a:srgbClr val="1C1C1C"/>
                          </a:solidFill>
                          <a:latin typeface="Calibri"/>
                          <a:ea typeface="Calibri"/>
                          <a:cs typeface="Times New Roman"/>
                        </a:rPr>
                        <a:t> </a:t>
                      </a:r>
                      <a:endParaRPr lang="en-US" sz="200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a:solidFill>
                            <a:srgbClr val="1C1C1C"/>
                          </a:solidFill>
                          <a:latin typeface="Calibri"/>
                          <a:ea typeface="Calibri"/>
                          <a:cs typeface="Times New Roman"/>
                        </a:rPr>
                        <a:t>1</a:t>
                      </a:r>
                      <a:r>
                        <a:rPr lang="en-GB" sz="2000">
                          <a:solidFill>
                            <a:srgbClr val="1C1C1C"/>
                          </a:solidFill>
                          <a:latin typeface="Calibri"/>
                          <a:ea typeface="Calibri"/>
                          <a:cs typeface="Times New Roman"/>
                        </a:rPr>
                        <a:t> </a:t>
                      </a:r>
                      <a:endParaRPr lang="en-US" sz="200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2"/>
                  </a:ext>
                </a:extLst>
              </a:tr>
              <a:tr h="304800">
                <a:tc>
                  <a:txBody>
                    <a:bodyPr/>
                    <a:lstStyle/>
                    <a:p>
                      <a:pPr>
                        <a:lnSpc>
                          <a:spcPct val="115000"/>
                        </a:lnSpc>
                        <a:spcAft>
                          <a:spcPts val="1000"/>
                        </a:spcAft>
                      </a:pPr>
                      <a:r>
                        <a:rPr lang="en-GB" sz="2000" b="1">
                          <a:solidFill>
                            <a:srgbClr val="1C1C1C"/>
                          </a:solidFill>
                          <a:latin typeface="Calibri"/>
                          <a:ea typeface="Calibri"/>
                          <a:cs typeface="Times New Roman"/>
                        </a:rPr>
                        <a:t>1</a:t>
                      </a:r>
                      <a:r>
                        <a:rPr lang="en-GB" sz="2000">
                          <a:solidFill>
                            <a:srgbClr val="1C1C1C"/>
                          </a:solidFill>
                          <a:latin typeface="Calibri"/>
                          <a:ea typeface="Calibri"/>
                          <a:cs typeface="Times New Roman"/>
                        </a:rPr>
                        <a:t> </a:t>
                      </a:r>
                      <a:endParaRPr lang="en-US" sz="200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3"/>
                  </a:ext>
                </a:extLst>
              </a:tr>
              <a:tr h="304800">
                <a:tc>
                  <a:txBody>
                    <a:bodyPr/>
                    <a:lstStyle/>
                    <a:p>
                      <a:pPr>
                        <a:lnSpc>
                          <a:spcPct val="115000"/>
                        </a:lnSpc>
                        <a:spcAft>
                          <a:spcPts val="1000"/>
                        </a:spcAft>
                      </a:pPr>
                      <a:r>
                        <a:rPr lang="en-GB" sz="2000" b="1">
                          <a:solidFill>
                            <a:srgbClr val="1C1C1C"/>
                          </a:solidFill>
                          <a:latin typeface="Calibri"/>
                          <a:ea typeface="Calibri"/>
                          <a:cs typeface="Times New Roman"/>
                        </a:rPr>
                        <a:t>1</a:t>
                      </a:r>
                      <a:r>
                        <a:rPr lang="en-GB" sz="2000">
                          <a:solidFill>
                            <a:srgbClr val="1C1C1C"/>
                          </a:solidFill>
                          <a:latin typeface="Calibri"/>
                          <a:ea typeface="Calibri"/>
                          <a:cs typeface="Times New Roman"/>
                        </a:rPr>
                        <a:t> </a:t>
                      </a:r>
                      <a:endParaRPr lang="en-US" sz="200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a:solidFill>
                            <a:srgbClr val="1C1C1C"/>
                          </a:solidFill>
                          <a:latin typeface="Calibri"/>
                          <a:ea typeface="Calibri"/>
                          <a:cs typeface="Times New Roman"/>
                        </a:rPr>
                        <a:t>1</a:t>
                      </a:r>
                      <a:r>
                        <a:rPr lang="en-GB" sz="2000">
                          <a:solidFill>
                            <a:srgbClr val="1C1C1C"/>
                          </a:solidFill>
                          <a:latin typeface="Calibri"/>
                          <a:ea typeface="Calibri"/>
                          <a:cs typeface="Times New Roman"/>
                        </a:rPr>
                        <a:t> </a:t>
                      </a:r>
                      <a:endParaRPr lang="en-US" sz="200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x</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x </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4"/>
                  </a:ext>
                </a:extLst>
              </a:tr>
            </a:tbl>
          </a:graphicData>
        </a:graphic>
      </p:graphicFrame>
      <p:sp>
        <p:nvSpPr>
          <p:cNvPr id="36900" name="TextBox 7"/>
          <p:cNvSpPr txBox="1">
            <a:spLocks noChangeArrowheads="1"/>
          </p:cNvSpPr>
          <p:nvPr/>
        </p:nvSpPr>
        <p:spPr bwMode="auto">
          <a:xfrm>
            <a:off x="1106488" y="4645025"/>
            <a:ext cx="6661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A basic NAND latch has two stable states:</a:t>
            </a:r>
          </a:p>
          <a:p>
            <a:r>
              <a:rPr lang="en-ZA" dirty="0"/>
              <a:t>   State 1   Q = 1  </a:t>
            </a:r>
            <a:r>
              <a:rPr lang="en-ZA" dirty="0" err="1"/>
              <a:t>not_Q</a:t>
            </a:r>
            <a:r>
              <a:rPr lang="en-ZA" dirty="0"/>
              <a:t> = 0</a:t>
            </a:r>
          </a:p>
          <a:p>
            <a:r>
              <a:rPr lang="en-ZA" dirty="0"/>
              <a:t>   State 2   Q = 0  </a:t>
            </a:r>
            <a:r>
              <a:rPr lang="en-ZA" dirty="0" err="1"/>
              <a:t>not_Q</a:t>
            </a:r>
            <a:r>
              <a:rPr lang="en-ZA" dirty="0"/>
              <a:t> = 1</a:t>
            </a:r>
          </a:p>
          <a:p>
            <a:r>
              <a:rPr lang="en-ZA" dirty="0"/>
              <a:t>And an unstable state in which both S and R are set (which can</a:t>
            </a:r>
          </a:p>
          <a:p>
            <a:r>
              <a:rPr lang="en-ZA" dirty="0"/>
              <a:t>cause the Q and not Q lines to toggle)</a:t>
            </a:r>
            <a:endParaRPr lang="en-US" dirty="0"/>
          </a:p>
        </p:txBody>
      </p:sp>
      <p:sp>
        <p:nvSpPr>
          <p:cNvPr id="36901" name="TextBox 8"/>
          <p:cNvSpPr txBox="1">
            <a:spLocks noChangeArrowheads="1"/>
          </p:cNvSpPr>
          <p:nvPr/>
        </p:nvSpPr>
        <p:spPr bwMode="auto">
          <a:xfrm>
            <a:off x="1003300" y="3819525"/>
            <a:ext cx="299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S-R Latch (set / reset latch)</a:t>
            </a:r>
            <a:endParaRPr lang="en-US"/>
          </a:p>
        </p:txBody>
      </p:sp>
      <p:graphicFrame>
        <p:nvGraphicFramePr>
          <p:cNvPr id="36902" name="Object 1"/>
          <p:cNvGraphicFramePr>
            <a:graphicFrameLocks noChangeAspect="1"/>
          </p:cNvGraphicFramePr>
          <p:nvPr>
            <p:extLst>
              <p:ext uri="{D42A27DB-BD31-4B8C-83A1-F6EECF244321}">
                <p14:modId xmlns:p14="http://schemas.microsoft.com/office/powerpoint/2010/main" val="203483567"/>
              </p:ext>
            </p:extLst>
          </p:nvPr>
        </p:nvGraphicFramePr>
        <p:xfrm>
          <a:off x="6554788" y="2141538"/>
          <a:ext cx="1753408" cy="1415854"/>
        </p:xfrm>
        <a:graphic>
          <a:graphicData uri="http://schemas.openxmlformats.org/presentationml/2006/ole">
            <mc:AlternateContent xmlns:mc="http://schemas.openxmlformats.org/markup-compatibility/2006">
              <mc:Choice xmlns:v="urn:schemas-microsoft-com:vml" Requires="v">
                <p:oleObj r:id="rId3" imgW="1783080" imgH="1432560" progId="MSDraw.Drawing.8.1">
                  <p:embed/>
                </p:oleObj>
              </mc:Choice>
              <mc:Fallback>
                <p:oleObj r:id="rId3" imgW="1783080" imgH="1432560"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2141538"/>
                        <a:ext cx="1753408" cy="1415854"/>
                      </a:xfrm>
                      <a:prstGeom prst="rect">
                        <a:avLst/>
                      </a:prstGeom>
                      <a:solidFill>
                        <a:schemeClr val="bg1"/>
                      </a:solidFill>
                      <a:ln>
                        <a:noFill/>
                      </a:ln>
                    </p:spPr>
                  </p:pic>
                </p:oleObj>
              </mc:Fallback>
            </mc:AlternateContent>
          </a:graphicData>
        </a:graphic>
      </p:graphicFrame>
      <p:sp>
        <p:nvSpPr>
          <p:cNvPr id="36903" name="TextBox 10"/>
          <p:cNvSpPr txBox="1">
            <a:spLocks noChangeArrowheads="1"/>
          </p:cNvSpPr>
          <p:nvPr/>
        </p:nvSpPr>
        <p:spPr bwMode="auto">
          <a:xfrm>
            <a:off x="6445250" y="3819525"/>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Symbol</a:t>
            </a:r>
          </a:p>
        </p:txBody>
      </p:sp>
      <p:cxnSp>
        <p:nvCxnSpPr>
          <p:cNvPr id="3" name="Straight Connector 2"/>
          <p:cNvCxnSpPr/>
          <p:nvPr/>
        </p:nvCxnSpPr>
        <p:spPr>
          <a:xfrm>
            <a:off x="5249289" y="2211095"/>
            <a:ext cx="1725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47651" y="2193925"/>
            <a:ext cx="2741699" cy="1573213"/>
            <a:chOff x="947651" y="2193925"/>
            <a:chExt cx="2741699" cy="1573213"/>
          </a:xfrm>
        </p:grpSpPr>
        <p:pic>
          <p:nvPicPr>
            <p:cNvPr id="3686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2193925"/>
              <a:ext cx="2681287" cy="1573213"/>
            </a:xfrm>
            <a:prstGeom prst="rect">
              <a:avLst/>
            </a:prstGeom>
            <a:noFill/>
            <a:ln>
              <a:noFill/>
            </a:ln>
          </p:spPr>
        </p:pic>
        <p:sp>
          <p:nvSpPr>
            <p:cNvPr id="5" name="TextBox 4"/>
            <p:cNvSpPr txBox="1"/>
            <p:nvPr/>
          </p:nvSpPr>
          <p:spPr>
            <a:xfrm>
              <a:off x="947651" y="2211186"/>
              <a:ext cx="304892" cy="307777"/>
            </a:xfrm>
            <a:prstGeom prst="rect">
              <a:avLst/>
            </a:prstGeom>
            <a:solidFill>
              <a:schemeClr val="bg1"/>
            </a:solidFill>
          </p:spPr>
          <p:txBody>
            <a:bodyPr wrap="none" rtlCol="0">
              <a:spAutoFit/>
            </a:bodyPr>
            <a:lstStyle/>
            <a:p>
              <a:r>
                <a:rPr lang="en-ZA" sz="1400" dirty="0"/>
                <a:t>S</a:t>
              </a:r>
            </a:p>
          </p:txBody>
        </p:sp>
        <p:sp>
          <p:nvSpPr>
            <p:cNvPr id="12" name="TextBox 11"/>
            <p:cNvSpPr txBox="1"/>
            <p:nvPr/>
          </p:nvSpPr>
          <p:spPr>
            <a:xfrm>
              <a:off x="947651" y="3437831"/>
              <a:ext cx="314510" cy="307777"/>
            </a:xfrm>
            <a:prstGeom prst="rect">
              <a:avLst/>
            </a:prstGeom>
            <a:solidFill>
              <a:schemeClr val="bg1"/>
            </a:solidFill>
          </p:spPr>
          <p:txBody>
            <a:bodyPr wrap="none" rtlCol="0">
              <a:spAutoFit/>
            </a:bodyPr>
            <a:lstStyle/>
            <a:p>
              <a:r>
                <a:rPr lang="en-ZA" sz="1400" dirty="0"/>
                <a:t>R</a:t>
              </a:r>
            </a:p>
          </p:txBody>
        </p:sp>
        <p:sp>
          <p:nvSpPr>
            <p:cNvPr id="13" name="TextBox 12"/>
            <p:cNvSpPr txBox="1"/>
            <p:nvPr/>
          </p:nvSpPr>
          <p:spPr>
            <a:xfrm>
              <a:off x="3286298" y="2351525"/>
              <a:ext cx="324128" cy="307777"/>
            </a:xfrm>
            <a:prstGeom prst="rect">
              <a:avLst/>
            </a:prstGeom>
            <a:solidFill>
              <a:schemeClr val="bg1"/>
            </a:solidFill>
          </p:spPr>
          <p:txBody>
            <a:bodyPr wrap="none" rtlCol="0">
              <a:spAutoFit/>
            </a:bodyPr>
            <a:lstStyle/>
            <a:p>
              <a:r>
                <a:rPr lang="en-ZA" sz="1400" dirty="0"/>
                <a:t>Q</a:t>
              </a:r>
            </a:p>
          </p:txBody>
        </p:sp>
        <p:sp>
          <p:nvSpPr>
            <p:cNvPr id="14" name="TextBox 13"/>
            <p:cNvSpPr txBox="1"/>
            <p:nvPr/>
          </p:nvSpPr>
          <p:spPr>
            <a:xfrm>
              <a:off x="3286298" y="3332744"/>
              <a:ext cx="324128" cy="307777"/>
            </a:xfrm>
            <a:prstGeom prst="rect">
              <a:avLst/>
            </a:prstGeom>
            <a:solidFill>
              <a:schemeClr val="bg1"/>
            </a:solidFill>
          </p:spPr>
          <p:txBody>
            <a:bodyPr wrap="none" rtlCol="0">
              <a:spAutoFit/>
            </a:bodyPr>
            <a:lstStyle/>
            <a:p>
              <a:r>
                <a:rPr lang="en-ZA" sz="1400" dirty="0"/>
                <a:t>Q</a:t>
              </a:r>
            </a:p>
          </p:txBody>
        </p:sp>
        <p:cxnSp>
          <p:nvCxnSpPr>
            <p:cNvPr id="15" name="Straight Connector 14"/>
            <p:cNvCxnSpPr/>
            <p:nvPr/>
          </p:nvCxnSpPr>
          <p:spPr>
            <a:xfrm>
              <a:off x="3379682" y="3381265"/>
              <a:ext cx="11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5CE892A7-91FA-4F95-9640-542869B55609}"/>
              </a:ext>
            </a:extLst>
          </p:cNvPr>
          <p:cNvSpPr txBox="1"/>
          <p:nvPr/>
        </p:nvSpPr>
        <p:spPr>
          <a:xfrm>
            <a:off x="398282" y="6240036"/>
            <a:ext cx="8132976" cy="369332"/>
          </a:xfrm>
          <a:prstGeom prst="rect">
            <a:avLst/>
          </a:prstGeom>
          <a:noFill/>
        </p:spPr>
        <p:txBody>
          <a:bodyPr wrap="square">
            <a:spAutoFit/>
          </a:bodyPr>
          <a:lstStyle/>
          <a:p>
            <a:r>
              <a:rPr lang="en-ZA" dirty="0"/>
              <a:t>Example circuit available at: </a:t>
            </a:r>
            <a:r>
              <a:rPr lang="en-ZA" dirty="0">
                <a:hlinkClick r:id="rId6"/>
              </a:rPr>
              <a:t>https://www.edaplayground.com/x/P4Sw</a:t>
            </a:r>
            <a:endParaRPr lang="en-ZA" dirty="0"/>
          </a:p>
        </p:txBody>
      </p:sp>
      <p:cxnSp>
        <p:nvCxnSpPr>
          <p:cNvPr id="11" name="Straight Connector 10">
            <a:extLst>
              <a:ext uri="{FF2B5EF4-FFF2-40B4-BE49-F238E27FC236}">
                <a16:creationId xmlns:a16="http://schemas.microsoft.com/office/drawing/2014/main" id="{E2B6B6D8-A318-4072-87FB-F5E9C1E340F4}"/>
              </a:ext>
            </a:extLst>
          </p:cNvPr>
          <p:cNvCxnSpPr/>
          <p:nvPr/>
        </p:nvCxnSpPr>
        <p:spPr>
          <a:xfrm>
            <a:off x="5499443" y="4109975"/>
            <a:ext cx="343221" cy="366717"/>
          </a:xfrm>
          <a:prstGeom prst="line">
            <a:avLst/>
          </a:prstGeom>
          <a:ln w="1905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CC894A6-0127-45D5-BAF4-28881935123B}"/>
              </a:ext>
            </a:extLst>
          </p:cNvPr>
          <p:cNvSpPr txBox="1"/>
          <p:nvPr/>
        </p:nvSpPr>
        <p:spPr>
          <a:xfrm>
            <a:off x="5763297" y="4411262"/>
            <a:ext cx="2937643" cy="646331"/>
          </a:xfrm>
          <a:prstGeom prst="rect">
            <a:avLst/>
          </a:prstGeom>
          <a:noFill/>
        </p:spPr>
        <p:txBody>
          <a:bodyPr wrap="square">
            <a:spAutoFit/>
          </a:bodyPr>
          <a:lstStyle/>
          <a:p>
            <a:r>
              <a:rPr lang="en-US" sz="1200" dirty="0">
                <a:solidFill>
                  <a:schemeClr val="accent1">
                    <a:lumMod val="75000"/>
                  </a:schemeClr>
                </a:solidFill>
              </a:rPr>
              <a:t>S=R=1 is often called the memory or no-change state, by x I mean the line doesn’t change from what it was before.</a:t>
            </a:r>
            <a:endParaRPr lang="en-ZA" sz="1200" dirty="0">
              <a:solidFill>
                <a:schemeClr val="accent1">
                  <a:lumMod val="75000"/>
                </a:schemeClr>
              </a:solidFill>
            </a:endParaRPr>
          </a:p>
        </p:txBody>
      </p:sp>
    </p:spTree>
    <p:extLst>
      <p:ext uri="{BB962C8B-B14F-4D97-AF65-F5344CB8AC3E}">
        <p14:creationId xmlns:p14="http://schemas.microsoft.com/office/powerpoint/2010/main" val="168095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When to use assign?</a:t>
            </a:r>
          </a:p>
        </p:txBody>
      </p:sp>
      <p:sp>
        <p:nvSpPr>
          <p:cNvPr id="3" name="Content Placeholder 2"/>
          <p:cNvSpPr>
            <a:spLocks noGrp="1"/>
          </p:cNvSpPr>
          <p:nvPr>
            <p:ph idx="1"/>
          </p:nvPr>
        </p:nvSpPr>
        <p:spPr>
          <a:xfrm>
            <a:off x="614281" y="1480117"/>
            <a:ext cx="7697635" cy="4519977"/>
          </a:xfrm>
        </p:spPr>
        <p:txBody>
          <a:bodyPr>
            <a:normAutofit fontScale="77500" lnSpcReduction="20000"/>
          </a:bodyPr>
          <a:lstStyle/>
          <a:p>
            <a:r>
              <a:rPr lang="en-ZA" dirty="0"/>
              <a:t>Assign is a </a:t>
            </a:r>
            <a:r>
              <a:rPr lang="en-ZA" dirty="0">
                <a:solidFill>
                  <a:schemeClr val="accent6">
                    <a:lumMod val="50000"/>
                  </a:schemeClr>
                </a:solidFill>
              </a:rPr>
              <a:t>continuous driver</a:t>
            </a:r>
            <a:r>
              <a:rPr lang="en-ZA" dirty="0"/>
              <a:t>, it essentially links some source on the RHS to a wire</a:t>
            </a:r>
          </a:p>
          <a:p>
            <a:r>
              <a:rPr lang="en-ZA" dirty="0"/>
              <a:t>Assign is</a:t>
            </a:r>
          </a:p>
          <a:p>
            <a:pPr lvl="1"/>
            <a:r>
              <a:rPr lang="en-ZA" dirty="0"/>
              <a:t>Used outside an always blocks</a:t>
            </a:r>
          </a:p>
          <a:p>
            <a:pPr lvl="1"/>
            <a:r>
              <a:rPr lang="en-ZA" dirty="0"/>
              <a:t>Has a net or wire on the LHS</a:t>
            </a:r>
          </a:p>
          <a:p>
            <a:r>
              <a:rPr lang="en-ZA" dirty="0"/>
              <a:t>The syntax is:</a:t>
            </a:r>
          </a:p>
          <a:p>
            <a:pPr marL="365760" lvl="1" indent="0">
              <a:buNone/>
            </a:pPr>
            <a:r>
              <a:rPr lang="en-ZA" dirty="0"/>
              <a:t> always </a:t>
            </a:r>
            <a:r>
              <a:rPr lang="en-ZA" i="1" dirty="0" err="1"/>
              <a:t>netname</a:t>
            </a:r>
            <a:r>
              <a:rPr lang="en-ZA" dirty="0"/>
              <a:t> &lt;= </a:t>
            </a:r>
            <a:r>
              <a:rPr lang="en-ZA" i="1" dirty="0" err="1"/>
              <a:t>RHS_expression</a:t>
            </a:r>
            <a:endParaRPr lang="en-ZA" i="1" dirty="0"/>
          </a:p>
          <a:p>
            <a:r>
              <a:rPr lang="en-ZA" dirty="0"/>
              <a:t>Assign is used for driving a source (on the RHS) to some wire or net type element on the LHS.</a:t>
            </a:r>
          </a:p>
          <a:p>
            <a:r>
              <a:rPr lang="en-ZA" dirty="0"/>
              <a:t>The wire on the LHS changes value in response to the source driving it, so whenever any source on the RHS changes, the RHS expression is evaluated and assigned to LHS.</a:t>
            </a:r>
          </a:p>
        </p:txBody>
      </p:sp>
    </p:spTree>
    <p:extLst>
      <p:ext uri="{BB962C8B-B14F-4D97-AF65-F5344CB8AC3E}">
        <p14:creationId xmlns:p14="http://schemas.microsoft.com/office/powerpoint/2010/main" val="295725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03" y="272857"/>
            <a:ext cx="8426885" cy="1067428"/>
          </a:xfrm>
        </p:spPr>
        <p:txBody>
          <a:bodyPr>
            <a:normAutofit fontScale="90000"/>
          </a:bodyPr>
          <a:lstStyle/>
          <a:p>
            <a:pPr>
              <a:defRPr/>
            </a:pPr>
            <a:r>
              <a:rPr lang="en-ZA" dirty="0"/>
              <a:t>Gated SR Latch: a latch with enable</a:t>
            </a:r>
            <a:endParaRPr lang="en-US" dirty="0"/>
          </a:p>
        </p:txBody>
      </p:sp>
      <p:graphicFrame>
        <p:nvGraphicFramePr>
          <p:cNvPr id="37891" name="Object 2"/>
          <p:cNvGraphicFramePr>
            <a:graphicFrameLocks noChangeAspect="1"/>
          </p:cNvGraphicFramePr>
          <p:nvPr/>
        </p:nvGraphicFramePr>
        <p:xfrm>
          <a:off x="722313" y="1747335"/>
          <a:ext cx="4657725" cy="1790700"/>
        </p:xfrm>
        <a:graphic>
          <a:graphicData uri="http://schemas.openxmlformats.org/presentationml/2006/ole">
            <mc:AlternateContent xmlns:mc="http://schemas.openxmlformats.org/markup-compatibility/2006">
              <mc:Choice xmlns:v="urn:schemas-microsoft-com:vml" Requires="v">
                <p:oleObj name="Picture" r:id="rId3" imgW="2796540" imgH="1074420" progId="Word.Picture.8">
                  <p:embed/>
                </p:oleObj>
              </mc:Choice>
              <mc:Fallback>
                <p:oleObj name="Picture" r:id="rId3" imgW="2796540" imgH="107442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1747335"/>
                        <a:ext cx="4657725" cy="1790700"/>
                      </a:xfrm>
                      <a:prstGeom prst="rect">
                        <a:avLst/>
                      </a:prstGeom>
                      <a:noFill/>
                      <a:ln>
                        <a:noFill/>
                      </a:ln>
                    </p:spPr>
                  </p:pic>
                </p:oleObj>
              </mc:Fallback>
            </mc:AlternateContent>
          </a:graphicData>
        </a:graphic>
      </p:graphicFrame>
      <p:graphicFrame>
        <p:nvGraphicFramePr>
          <p:cNvPr id="37892" name="Object 3"/>
          <p:cNvGraphicFramePr>
            <a:graphicFrameLocks noChangeAspect="1"/>
          </p:cNvGraphicFramePr>
          <p:nvPr/>
        </p:nvGraphicFramePr>
        <p:xfrm>
          <a:off x="739775" y="3765048"/>
          <a:ext cx="5105400" cy="2247900"/>
        </p:xfrm>
        <a:graphic>
          <a:graphicData uri="http://schemas.openxmlformats.org/presentationml/2006/ole">
            <mc:AlternateContent xmlns:mc="http://schemas.openxmlformats.org/markup-compatibility/2006">
              <mc:Choice xmlns:v="urn:schemas-microsoft-com:vml" Requires="v">
                <p:oleObj name="Picture" r:id="rId5" imgW="3063240" imgH="1348740" progId="Word.Picture.8">
                  <p:embed/>
                </p:oleObj>
              </mc:Choice>
              <mc:Fallback>
                <p:oleObj name="Picture" r:id="rId5" imgW="3063240" imgH="134874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75" y="3765048"/>
                        <a:ext cx="5105400" cy="2247900"/>
                      </a:xfrm>
                      <a:prstGeom prst="rect">
                        <a:avLst/>
                      </a:prstGeom>
                      <a:noFill/>
                      <a:ln>
                        <a:noFill/>
                      </a:ln>
                    </p:spPr>
                  </p:pic>
                </p:oleObj>
              </mc:Fallback>
            </mc:AlternateContent>
          </a:graphicData>
        </a:graphic>
      </p:graphicFrame>
      <p:sp>
        <p:nvSpPr>
          <p:cNvPr id="37893" name="Rectangle 4"/>
          <p:cNvSpPr>
            <a:spLocks noChangeArrowheads="1"/>
          </p:cNvSpPr>
          <p:nvPr/>
        </p:nvSpPr>
        <p:spPr bwMode="auto">
          <a:xfrm>
            <a:off x="5859463" y="1730693"/>
            <a:ext cx="2930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Combinational logic circuit with a clock (or enable) input connected.</a:t>
            </a:r>
          </a:p>
          <a:p>
            <a:r>
              <a:rPr lang="en-ZA" dirty="0"/>
              <a:t>Usually, this type used in digital  systems.</a:t>
            </a:r>
          </a:p>
          <a:p>
            <a:r>
              <a:rPr lang="en-ZA" dirty="0"/>
              <a:t>It of course costs  more in transistors!!</a:t>
            </a:r>
            <a:endParaRPr lang="en-US" dirty="0"/>
          </a:p>
        </p:txBody>
      </p:sp>
      <p:sp>
        <p:nvSpPr>
          <p:cNvPr id="37894" name="Rectangle 5"/>
          <p:cNvSpPr>
            <a:spLocks noChangeArrowheads="1"/>
          </p:cNvSpPr>
          <p:nvPr/>
        </p:nvSpPr>
        <p:spPr bwMode="auto">
          <a:xfrm>
            <a:off x="6140450" y="4006850"/>
            <a:ext cx="2293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Example signals</a:t>
            </a:r>
            <a:endParaRPr lang="en-US"/>
          </a:p>
        </p:txBody>
      </p:sp>
      <p:cxnSp>
        <p:nvCxnSpPr>
          <p:cNvPr id="37895" name="Straight Connector 7"/>
          <p:cNvCxnSpPr>
            <a:cxnSpLocks noChangeShapeType="1"/>
          </p:cNvCxnSpPr>
          <p:nvPr/>
        </p:nvCxnSpPr>
        <p:spPr bwMode="auto">
          <a:xfrm rot="5400000">
            <a:off x="1088232" y="4937416"/>
            <a:ext cx="2605088" cy="3175"/>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7896" name="Straight Connector 8"/>
          <p:cNvCxnSpPr>
            <a:cxnSpLocks noChangeShapeType="1"/>
          </p:cNvCxnSpPr>
          <p:nvPr/>
        </p:nvCxnSpPr>
        <p:spPr bwMode="auto">
          <a:xfrm rot="5400000">
            <a:off x="1987550" y="4938210"/>
            <a:ext cx="2605088" cy="1588"/>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7897" name="Straight Connector 9"/>
          <p:cNvCxnSpPr>
            <a:cxnSpLocks noChangeShapeType="1"/>
          </p:cNvCxnSpPr>
          <p:nvPr/>
        </p:nvCxnSpPr>
        <p:spPr bwMode="auto">
          <a:xfrm rot="5400000">
            <a:off x="2917032" y="4937416"/>
            <a:ext cx="2605088" cy="3175"/>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37898" name="TextBox 10"/>
          <p:cNvSpPr txBox="1">
            <a:spLocks noChangeArrowheads="1"/>
          </p:cNvSpPr>
          <p:nvPr/>
        </p:nvSpPr>
        <p:spPr bwMode="auto">
          <a:xfrm>
            <a:off x="711200" y="2668085"/>
            <a:ext cx="1060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100">
                <a:solidFill>
                  <a:srgbClr val="1C1C1C"/>
                </a:solidFill>
              </a:rPr>
              <a:t>or “gate” input</a:t>
            </a:r>
            <a:endParaRPr lang="en-US" sz="1100">
              <a:solidFill>
                <a:srgbClr val="1C1C1C"/>
              </a:solidFill>
            </a:endParaRPr>
          </a:p>
        </p:txBody>
      </p:sp>
      <p:sp>
        <p:nvSpPr>
          <p:cNvPr id="37899" name="Rectangle 11"/>
          <p:cNvSpPr>
            <a:spLocks noChangeArrowheads="1"/>
          </p:cNvSpPr>
          <p:nvPr/>
        </p:nvSpPr>
        <p:spPr bwMode="auto">
          <a:xfrm>
            <a:off x="2162175" y="6206623"/>
            <a:ext cx="3697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1600" dirty="0"/>
              <a:t>Only changed on clock pulse</a:t>
            </a:r>
            <a:endParaRPr lang="en-US" sz="1600" dirty="0"/>
          </a:p>
        </p:txBody>
      </p:sp>
      <p:pic>
        <p:nvPicPr>
          <p:cNvPr id="37900" name="Picture 1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6299" y="4576915"/>
            <a:ext cx="1963737" cy="1492250"/>
          </a:xfrm>
          <a:prstGeom prst="rect">
            <a:avLst/>
          </a:prstGeom>
          <a:noFill/>
          <a:ln>
            <a:noFill/>
          </a:ln>
        </p:spPr>
      </p:pic>
      <p:sp>
        <p:nvSpPr>
          <p:cNvPr id="37901" name="Rectangle 13"/>
          <p:cNvSpPr>
            <a:spLocks noChangeArrowheads="1"/>
          </p:cNvSpPr>
          <p:nvPr/>
        </p:nvSpPr>
        <p:spPr bwMode="auto">
          <a:xfrm>
            <a:off x="6787411" y="6053290"/>
            <a:ext cx="1468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dirty="0"/>
              <a:t>Gated SR-Latch</a:t>
            </a:r>
          </a:p>
          <a:p>
            <a:r>
              <a:rPr lang="en-ZA" sz="1400" dirty="0"/>
              <a:t>Symbol</a:t>
            </a:r>
            <a:endParaRPr lang="en-US" sz="1400" dirty="0"/>
          </a:p>
        </p:txBody>
      </p:sp>
    </p:spTree>
    <p:extLst>
      <p:ext uri="{BB962C8B-B14F-4D97-AF65-F5344CB8AC3E}">
        <p14:creationId xmlns:p14="http://schemas.microsoft.com/office/powerpoint/2010/main" val="515902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The JK and D Flip-flops</a:t>
            </a:r>
            <a:endParaRPr lang="en-US" dirty="0"/>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625600"/>
            <a:ext cx="1905000" cy="1447800"/>
          </a:xfrm>
          <a:prstGeom prst="rect">
            <a:avLst/>
          </a:prstGeom>
          <a:noFill/>
          <a:ln>
            <a:noFill/>
          </a:ln>
        </p:spPr>
      </p:pic>
      <p:sp>
        <p:nvSpPr>
          <p:cNvPr id="38916" name="Rectangle 3"/>
          <p:cNvSpPr>
            <a:spLocks noChangeArrowheads="1"/>
          </p:cNvSpPr>
          <p:nvPr/>
        </p:nvSpPr>
        <p:spPr bwMode="auto">
          <a:xfrm>
            <a:off x="2851150" y="1543050"/>
            <a:ext cx="29305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The standard JK flip-flop is much the same as a gated SR latch, modified so that Q toggles when J = K = 1</a:t>
            </a:r>
            <a:endParaRPr lang="en-US"/>
          </a:p>
        </p:txBody>
      </p:sp>
      <p:pic>
        <p:nvPicPr>
          <p:cNvPr id="389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3846513"/>
            <a:ext cx="2562225" cy="1143000"/>
          </a:xfrm>
          <a:prstGeom prst="rect">
            <a:avLst/>
          </a:prstGeom>
          <a:noFill/>
          <a:ln>
            <a:noFill/>
          </a:ln>
        </p:spPr>
      </p:pic>
      <p:sp>
        <p:nvSpPr>
          <p:cNvPr id="38918" name="Rectangle 5"/>
          <p:cNvSpPr>
            <a:spLocks noChangeArrowheads="1"/>
          </p:cNvSpPr>
          <p:nvPr/>
        </p:nvSpPr>
        <p:spPr bwMode="auto">
          <a:xfrm>
            <a:off x="3322638" y="3800475"/>
            <a:ext cx="29305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The D-type flip flop (which you may want to use in Prac5 to store data)  is a JK flop </a:t>
            </a:r>
            <a:r>
              <a:rPr lang="en-ZA" dirty="0" err="1"/>
              <a:t>flop</a:t>
            </a:r>
            <a:r>
              <a:rPr lang="en-ZA" dirty="0"/>
              <a:t> modified (see left) to hold the state of input D at each clock pulse.</a:t>
            </a:r>
            <a:endParaRPr lang="en-US" dirty="0"/>
          </a:p>
        </p:txBody>
      </p:sp>
      <p:sp>
        <p:nvSpPr>
          <p:cNvPr id="38919" name="Rectangle 6"/>
          <p:cNvSpPr>
            <a:spLocks noChangeArrowheads="1"/>
          </p:cNvSpPr>
          <p:nvPr/>
        </p:nvSpPr>
        <p:spPr bwMode="auto">
          <a:xfrm>
            <a:off x="590550" y="30670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JK flip-flop </a:t>
            </a:r>
            <a:endParaRPr lang="en-US"/>
          </a:p>
        </p:txBody>
      </p:sp>
      <p:sp>
        <p:nvSpPr>
          <p:cNvPr id="38920" name="Rectangle 7"/>
          <p:cNvSpPr>
            <a:spLocks noChangeArrowheads="1"/>
          </p:cNvSpPr>
          <p:nvPr/>
        </p:nvSpPr>
        <p:spPr bwMode="auto">
          <a:xfrm>
            <a:off x="604838" y="5014913"/>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D flip-flop </a:t>
            </a:r>
            <a:endParaRPr lang="en-US"/>
          </a:p>
        </p:txBody>
      </p:sp>
      <p:graphicFrame>
        <p:nvGraphicFramePr>
          <p:cNvPr id="9" name="Table 8"/>
          <p:cNvGraphicFramePr>
            <a:graphicFrameLocks noGrp="1"/>
          </p:cNvGraphicFramePr>
          <p:nvPr/>
        </p:nvGraphicFramePr>
        <p:xfrm>
          <a:off x="6400800" y="3819525"/>
          <a:ext cx="2357439" cy="2651124"/>
        </p:xfrm>
        <a:graphic>
          <a:graphicData uri="http://schemas.openxmlformats.org/drawingml/2006/table">
            <a:tbl>
              <a:tblPr/>
              <a:tblGrid>
                <a:gridCol w="785813">
                  <a:extLst>
                    <a:ext uri="{9D8B030D-6E8A-4147-A177-3AD203B41FA5}">
                      <a16:colId xmlns:a16="http://schemas.microsoft.com/office/drawing/2014/main" val="20000"/>
                    </a:ext>
                  </a:extLst>
                </a:gridCol>
                <a:gridCol w="785813">
                  <a:extLst>
                    <a:ext uri="{9D8B030D-6E8A-4147-A177-3AD203B41FA5}">
                      <a16:colId xmlns:a16="http://schemas.microsoft.com/office/drawing/2014/main" val="20001"/>
                    </a:ext>
                  </a:extLst>
                </a:gridCol>
                <a:gridCol w="785813">
                  <a:extLst>
                    <a:ext uri="{9D8B030D-6E8A-4147-A177-3AD203B41FA5}">
                      <a16:colId xmlns:a16="http://schemas.microsoft.com/office/drawing/2014/main" val="20002"/>
                    </a:ext>
                  </a:extLst>
                </a:gridCol>
              </a:tblGrid>
              <a:tr h="441854">
                <a:tc>
                  <a:txBody>
                    <a:bodyPr/>
                    <a:lstStyle/>
                    <a:p>
                      <a:pPr>
                        <a:lnSpc>
                          <a:spcPct val="115000"/>
                        </a:lnSpc>
                        <a:spcAft>
                          <a:spcPts val="1000"/>
                        </a:spcAft>
                      </a:pPr>
                      <a:r>
                        <a:rPr lang="en-GB" sz="2000" b="1" dirty="0">
                          <a:solidFill>
                            <a:srgbClr val="1C1C1C"/>
                          </a:solidFill>
                          <a:latin typeface="Calibri"/>
                          <a:ea typeface="Calibri"/>
                          <a:cs typeface="Times New Roman"/>
                        </a:rPr>
                        <a:t>clock</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D</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Q</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0"/>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X</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1"/>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2"/>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2</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3"/>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3</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4"/>
                  </a:ext>
                </a:extLst>
              </a:tr>
              <a:tr h="441854">
                <a:tc>
                  <a:txBody>
                    <a:bodyPr/>
                    <a:lstStyle/>
                    <a:p>
                      <a:pPr>
                        <a:lnSpc>
                          <a:spcPct val="115000"/>
                        </a:lnSpc>
                        <a:spcAft>
                          <a:spcPts val="1000"/>
                        </a:spcAft>
                      </a:pPr>
                      <a:r>
                        <a:rPr lang="en-ZA" sz="2000" dirty="0">
                          <a:solidFill>
                            <a:srgbClr val="1C1C1C"/>
                          </a:solidFill>
                          <a:latin typeface="Calibri"/>
                          <a:ea typeface="Calibri"/>
                          <a:cs typeface="Times New Roman"/>
                        </a:rPr>
                        <a:t>…</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ZA" sz="2000" dirty="0">
                          <a:solidFill>
                            <a:srgbClr val="1C1C1C"/>
                          </a:solidFill>
                          <a:latin typeface="Calibri"/>
                          <a:ea typeface="Calibri"/>
                          <a:cs typeface="Times New Roman"/>
                        </a:rPr>
                        <a:t>…</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ZA" sz="2000" dirty="0">
                          <a:solidFill>
                            <a:srgbClr val="1C1C1C"/>
                          </a:solidFill>
                          <a:latin typeface="Calibri"/>
                          <a:ea typeface="Calibri"/>
                          <a:cs typeface="Times New Roman"/>
                        </a:rPr>
                        <a:t>…</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7695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T-type Flip-flop</a:t>
            </a:r>
            <a:endParaRPr lang="en-US" dirty="0"/>
          </a:p>
        </p:txBody>
      </p:sp>
      <p:sp>
        <p:nvSpPr>
          <p:cNvPr id="39939" name="Rectangle 3"/>
          <p:cNvSpPr>
            <a:spLocks noChangeArrowheads="1"/>
          </p:cNvSpPr>
          <p:nvPr/>
        </p:nvSpPr>
        <p:spPr bwMode="auto">
          <a:xfrm>
            <a:off x="2997907" y="2183130"/>
            <a:ext cx="29305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The T-type flip-flops toggle the input.  Q = not Q each time T is set to 1 when the clock pulses</a:t>
            </a:r>
            <a:endParaRPr lang="en-US"/>
          </a:p>
        </p:txBody>
      </p:sp>
      <p:sp>
        <p:nvSpPr>
          <p:cNvPr id="39942" name="Rectangle 6"/>
          <p:cNvSpPr>
            <a:spLocks noChangeArrowheads="1"/>
          </p:cNvSpPr>
          <p:nvPr/>
        </p:nvSpPr>
        <p:spPr bwMode="auto">
          <a:xfrm>
            <a:off x="619832" y="3411855"/>
            <a:ext cx="119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T flip-flop </a:t>
            </a: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152754019"/>
              </p:ext>
            </p:extLst>
          </p:nvPr>
        </p:nvGraphicFramePr>
        <p:xfrm>
          <a:off x="6180138" y="1730693"/>
          <a:ext cx="2357436" cy="2651124"/>
        </p:xfrm>
        <a:graphic>
          <a:graphicData uri="http://schemas.openxmlformats.org/drawingml/2006/table">
            <a:tbl>
              <a:tblPr/>
              <a:tblGrid>
                <a:gridCol w="785812">
                  <a:extLst>
                    <a:ext uri="{9D8B030D-6E8A-4147-A177-3AD203B41FA5}">
                      <a16:colId xmlns:a16="http://schemas.microsoft.com/office/drawing/2014/main" val="20000"/>
                    </a:ext>
                  </a:extLst>
                </a:gridCol>
                <a:gridCol w="785812">
                  <a:extLst>
                    <a:ext uri="{9D8B030D-6E8A-4147-A177-3AD203B41FA5}">
                      <a16:colId xmlns:a16="http://schemas.microsoft.com/office/drawing/2014/main" val="20001"/>
                    </a:ext>
                  </a:extLst>
                </a:gridCol>
                <a:gridCol w="785812">
                  <a:extLst>
                    <a:ext uri="{9D8B030D-6E8A-4147-A177-3AD203B41FA5}">
                      <a16:colId xmlns:a16="http://schemas.microsoft.com/office/drawing/2014/main" val="20002"/>
                    </a:ext>
                  </a:extLst>
                </a:gridCol>
              </a:tblGrid>
              <a:tr h="441854">
                <a:tc>
                  <a:txBody>
                    <a:bodyPr/>
                    <a:lstStyle/>
                    <a:p>
                      <a:pPr>
                        <a:lnSpc>
                          <a:spcPct val="115000"/>
                        </a:lnSpc>
                        <a:spcAft>
                          <a:spcPts val="1000"/>
                        </a:spcAft>
                      </a:pPr>
                      <a:r>
                        <a:rPr lang="en-GB" sz="2000" b="1" dirty="0">
                          <a:solidFill>
                            <a:srgbClr val="1C1C1C"/>
                          </a:solidFill>
                          <a:latin typeface="Calibri"/>
                          <a:ea typeface="Calibri"/>
                          <a:cs typeface="Times New Roman"/>
                        </a:rPr>
                        <a:t>Clock</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T</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Q</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0"/>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1"/>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2"/>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2</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1</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3"/>
                  </a:ext>
                </a:extLst>
              </a:tr>
              <a:tr h="441854">
                <a:tc>
                  <a:txBody>
                    <a:bodyPr/>
                    <a:lstStyle/>
                    <a:p>
                      <a:pPr>
                        <a:lnSpc>
                          <a:spcPct val="115000"/>
                        </a:lnSpc>
                        <a:spcAft>
                          <a:spcPts val="1000"/>
                        </a:spcAft>
                      </a:pPr>
                      <a:r>
                        <a:rPr lang="en-GB" sz="2000" b="1" dirty="0">
                          <a:solidFill>
                            <a:srgbClr val="1C1C1C"/>
                          </a:solidFill>
                          <a:latin typeface="Calibri"/>
                          <a:ea typeface="Calibri"/>
                          <a:cs typeface="Times New Roman"/>
                        </a:rPr>
                        <a:t>3</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GB" sz="2000" b="1" dirty="0">
                          <a:solidFill>
                            <a:srgbClr val="1C1C1C"/>
                          </a:solidFill>
                          <a:latin typeface="Calibri"/>
                          <a:ea typeface="Calibri"/>
                          <a:cs typeface="Times New Roman"/>
                        </a:rPr>
                        <a:t>0</a:t>
                      </a:r>
                      <a:r>
                        <a:rPr lang="en-GB" sz="2000" dirty="0">
                          <a:solidFill>
                            <a:srgbClr val="1C1C1C"/>
                          </a:solidFill>
                          <a:latin typeface="Calibri"/>
                          <a:ea typeface="Calibri"/>
                          <a:cs typeface="Times New Roman"/>
                        </a:rPr>
                        <a:t> </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4"/>
                  </a:ext>
                </a:extLst>
              </a:tr>
              <a:tr h="441854">
                <a:tc>
                  <a:txBody>
                    <a:bodyPr/>
                    <a:lstStyle/>
                    <a:p>
                      <a:pPr>
                        <a:lnSpc>
                          <a:spcPct val="115000"/>
                        </a:lnSpc>
                        <a:spcAft>
                          <a:spcPts val="1000"/>
                        </a:spcAft>
                      </a:pPr>
                      <a:r>
                        <a:rPr lang="en-ZA" sz="2000" dirty="0">
                          <a:solidFill>
                            <a:srgbClr val="1C1C1C"/>
                          </a:solidFill>
                          <a:latin typeface="Calibri"/>
                          <a:ea typeface="Calibri"/>
                          <a:cs typeface="Times New Roman"/>
                        </a:rPr>
                        <a:t>…</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ZA" sz="2000" dirty="0">
                          <a:solidFill>
                            <a:srgbClr val="1C1C1C"/>
                          </a:solidFill>
                          <a:latin typeface="Calibri"/>
                          <a:ea typeface="Calibri"/>
                          <a:cs typeface="Times New Roman"/>
                        </a:rPr>
                        <a:t>…</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tc>
                  <a:txBody>
                    <a:bodyPr/>
                    <a:lstStyle/>
                    <a:p>
                      <a:pPr>
                        <a:lnSpc>
                          <a:spcPct val="115000"/>
                        </a:lnSpc>
                        <a:spcAft>
                          <a:spcPts val="1000"/>
                        </a:spcAft>
                      </a:pPr>
                      <a:r>
                        <a:rPr lang="en-ZA" sz="2000" dirty="0">
                          <a:solidFill>
                            <a:srgbClr val="1C1C1C"/>
                          </a:solidFill>
                          <a:latin typeface="Calibri"/>
                          <a:ea typeface="Calibri"/>
                          <a:cs typeface="Times New Roman"/>
                        </a:rPr>
                        <a:t>…</a:t>
                      </a:r>
                      <a:endParaRPr lang="en-US" sz="2000" dirty="0">
                        <a:solidFill>
                          <a:srgbClr val="1C1C1C"/>
                        </a:solidFill>
                        <a:latin typeface="Calibri"/>
                        <a:ea typeface="Calibri"/>
                        <a:cs typeface="Times New Roman"/>
                      </a:endParaRPr>
                    </a:p>
                  </a:txBody>
                  <a:tcPr marL="91459" marR="91459" marT="45693" marB="456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FFBE"/>
                    </a:solidFill>
                  </a:tcPr>
                </a:tc>
                <a:extLst>
                  <a:ext uri="{0D108BD9-81ED-4DB2-BD59-A6C34878D82A}">
                    <a16:rowId xmlns:a16="http://schemas.microsoft.com/office/drawing/2014/main" val="10005"/>
                  </a:ext>
                </a:extLst>
              </a:tr>
            </a:tbl>
          </a:graphicData>
        </a:graphic>
      </p:graphicFrame>
      <p:pic>
        <p:nvPicPr>
          <p:cNvPr id="399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57" y="2184718"/>
            <a:ext cx="2562225" cy="1143000"/>
          </a:xfrm>
          <a:prstGeom prst="rect">
            <a:avLst/>
          </a:prstGeom>
          <a:noFill/>
          <a:ln>
            <a:noFill/>
          </a:ln>
        </p:spPr>
      </p:pic>
    </p:spTree>
    <p:extLst>
      <p:ext uri="{BB962C8B-B14F-4D97-AF65-F5344CB8AC3E}">
        <p14:creationId xmlns:p14="http://schemas.microsoft.com/office/powerpoint/2010/main" val="3642033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Preset and Clocking</a:t>
            </a:r>
            <a:endParaRPr lang="en-US" dirty="0"/>
          </a:p>
        </p:txBody>
      </p:sp>
      <p:pic>
        <p:nvPicPr>
          <p:cNvPr id="4096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2290763"/>
            <a:ext cx="1908175" cy="2368550"/>
          </a:xfrm>
          <a:prstGeom prst="rect">
            <a:avLst/>
          </a:prstGeom>
          <a:noFill/>
          <a:ln>
            <a:noFill/>
          </a:ln>
        </p:spPr>
      </p:pic>
      <p:sp>
        <p:nvSpPr>
          <p:cNvPr id="40964" name="Rectangle 3"/>
          <p:cNvSpPr>
            <a:spLocks noChangeArrowheads="1"/>
          </p:cNvSpPr>
          <p:nvPr/>
        </p:nvSpPr>
        <p:spPr bwMode="auto">
          <a:xfrm>
            <a:off x="4251325" y="2295525"/>
            <a:ext cx="29305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err="1"/>
              <a:t>Preset</a:t>
            </a:r>
            <a:r>
              <a:rPr lang="en-ZA" dirty="0"/>
              <a:t> line (PR) and clear line (CL) are asynchronous inputs used to set (to 1) or clear the value stored by the flip-flop.</a:t>
            </a:r>
            <a:endParaRPr lang="en-US" dirty="0"/>
          </a:p>
        </p:txBody>
      </p:sp>
      <p:sp>
        <p:nvSpPr>
          <p:cNvPr id="5" name="Rectangle 3"/>
          <p:cNvSpPr>
            <a:spLocks noChangeArrowheads="1"/>
          </p:cNvSpPr>
          <p:nvPr/>
        </p:nvSpPr>
        <p:spPr bwMode="auto">
          <a:xfrm>
            <a:off x="1139825" y="5070663"/>
            <a:ext cx="6434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dirty="0"/>
              <a:t>This is a type of structure one may need to use if </a:t>
            </a:r>
            <a:r>
              <a:rPr lang="en-ZA" dirty="0" err="1"/>
              <a:t>init</a:t>
            </a:r>
            <a:r>
              <a:rPr lang="en-ZA" dirty="0"/>
              <a:t> blocks were synthesised to initialize register values.</a:t>
            </a:r>
            <a:endParaRPr lang="en-US" dirty="0"/>
          </a:p>
        </p:txBody>
      </p:sp>
    </p:spTree>
    <p:extLst>
      <p:ext uri="{BB962C8B-B14F-4D97-AF65-F5344CB8AC3E}">
        <p14:creationId xmlns:p14="http://schemas.microsoft.com/office/powerpoint/2010/main" val="3141580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ChangeArrowheads="1"/>
          </p:cNvSpPr>
          <p:nvPr/>
        </p:nvSpPr>
        <p:spPr bwMode="auto">
          <a:xfrm>
            <a:off x="4616450" y="2874963"/>
            <a:ext cx="2271713" cy="1549400"/>
          </a:xfrm>
          <a:prstGeom prst="rect">
            <a:avLst/>
          </a:prstGeom>
          <a:noFill/>
          <a:ln>
            <a:noFill/>
          </a:ln>
        </p:spPr>
        <p:txBody>
          <a:bodyPr/>
          <a:lstStyle/>
          <a:p>
            <a:endParaRPr lang="en-US"/>
          </a:p>
        </p:txBody>
      </p:sp>
      <p:sp>
        <p:nvSpPr>
          <p:cNvPr id="2" name="Title 1"/>
          <p:cNvSpPr>
            <a:spLocks noGrp="1"/>
          </p:cNvSpPr>
          <p:nvPr>
            <p:ph type="title"/>
          </p:nvPr>
        </p:nvSpPr>
        <p:spPr/>
        <p:txBody>
          <a:bodyPr>
            <a:normAutofit fontScale="90000"/>
          </a:bodyPr>
          <a:lstStyle/>
          <a:p>
            <a:pPr>
              <a:defRPr/>
            </a:pPr>
            <a:r>
              <a:rPr lang="en-ZA" dirty="0"/>
              <a:t>Edge triggered devices</a:t>
            </a:r>
            <a:endParaRPr lang="en-US" dirty="0"/>
          </a:p>
        </p:txBody>
      </p:sp>
      <p:sp>
        <p:nvSpPr>
          <p:cNvPr id="41988" name="Rectangle 6"/>
          <p:cNvSpPr>
            <a:spLocks noChangeArrowheads="1"/>
          </p:cNvSpPr>
          <p:nvPr/>
        </p:nvSpPr>
        <p:spPr bwMode="auto">
          <a:xfrm>
            <a:off x="560388" y="1533525"/>
            <a:ext cx="8347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i="1" dirty="0"/>
              <a:t>A note on notation:</a:t>
            </a:r>
          </a:p>
          <a:p>
            <a:r>
              <a:rPr lang="en-ZA" dirty="0"/>
              <a:t>Edge-triggered inputs are shown using a triangle.</a:t>
            </a:r>
          </a:p>
          <a:p>
            <a:r>
              <a:rPr lang="en-ZA" dirty="0"/>
              <a:t>Negative edges triggered inputs are shown without a circle on the incoming line.</a:t>
            </a:r>
            <a:endParaRPr lang="en-US" dirty="0"/>
          </a:p>
        </p:txBody>
      </p:sp>
      <p:cxnSp>
        <p:nvCxnSpPr>
          <p:cNvPr id="41989" name="Straight Connector 11"/>
          <p:cNvCxnSpPr>
            <a:cxnSpLocks noChangeShapeType="1"/>
          </p:cNvCxnSpPr>
          <p:nvPr/>
        </p:nvCxnSpPr>
        <p:spPr bwMode="auto">
          <a:xfrm>
            <a:off x="4781131" y="3627438"/>
            <a:ext cx="708025" cy="1587"/>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41990" name="Rectangle 7"/>
          <p:cNvSpPr>
            <a:spLocks noChangeArrowheads="1"/>
          </p:cNvSpPr>
          <p:nvPr/>
        </p:nvSpPr>
        <p:spPr bwMode="auto">
          <a:xfrm>
            <a:off x="5545138" y="3022600"/>
            <a:ext cx="1076325" cy="1239838"/>
          </a:xfrm>
          <a:prstGeom prst="rect">
            <a:avLst/>
          </a:prstGeom>
          <a:noFill/>
          <a:ln w="9525" algn="ctr">
            <a:solidFill>
              <a:srgbClr val="1C1C1C"/>
            </a:solidFill>
            <a:round/>
            <a:headEnd/>
            <a:tailEnd/>
          </a:ln>
        </p:spPr>
        <p:txBody>
          <a:bodyPr/>
          <a:lstStyle/>
          <a:p>
            <a:endParaRPr lang="en-US"/>
          </a:p>
        </p:txBody>
      </p:sp>
      <p:sp>
        <p:nvSpPr>
          <p:cNvPr id="41991" name="TextBox 8"/>
          <p:cNvSpPr txBox="1">
            <a:spLocks noChangeArrowheads="1"/>
          </p:cNvSpPr>
          <p:nvPr/>
        </p:nvSpPr>
        <p:spPr bwMode="auto">
          <a:xfrm>
            <a:off x="5707063" y="345122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rPr>
              <a:t>in</a:t>
            </a:r>
            <a:endParaRPr lang="en-US">
              <a:solidFill>
                <a:srgbClr val="1C1C1C"/>
              </a:solidFill>
            </a:endParaRPr>
          </a:p>
        </p:txBody>
      </p:sp>
      <p:sp>
        <p:nvSpPr>
          <p:cNvPr id="41992" name="Oval 9"/>
          <p:cNvSpPr>
            <a:spLocks noChangeArrowheads="1"/>
          </p:cNvSpPr>
          <p:nvPr/>
        </p:nvSpPr>
        <p:spPr bwMode="auto">
          <a:xfrm>
            <a:off x="5405366" y="3568700"/>
            <a:ext cx="131763" cy="133350"/>
          </a:xfrm>
          <a:prstGeom prst="ellipse">
            <a:avLst/>
          </a:prstGeom>
          <a:solidFill>
            <a:schemeClr val="bg1"/>
          </a:solidFill>
          <a:ln w="9525" algn="ctr">
            <a:solidFill>
              <a:srgbClr val="1C1C1C"/>
            </a:solidFill>
            <a:round/>
            <a:headEnd/>
            <a:tailEnd/>
          </a:ln>
        </p:spPr>
        <p:txBody>
          <a:bodyPr/>
          <a:lstStyle/>
          <a:p>
            <a:endParaRPr lang="en-US"/>
          </a:p>
        </p:txBody>
      </p:sp>
      <p:sp>
        <p:nvSpPr>
          <p:cNvPr id="41993" name="Isosceles Triangle 14"/>
          <p:cNvSpPr>
            <a:spLocks noChangeArrowheads="1"/>
          </p:cNvSpPr>
          <p:nvPr/>
        </p:nvSpPr>
        <p:spPr bwMode="auto">
          <a:xfrm rot="5400000">
            <a:off x="5525294" y="3545681"/>
            <a:ext cx="215900" cy="185738"/>
          </a:xfrm>
          <a:prstGeom prst="triangle">
            <a:avLst>
              <a:gd name="adj" fmla="val 50000"/>
            </a:avLst>
          </a:prstGeom>
          <a:solidFill>
            <a:schemeClr val="bg1"/>
          </a:solidFill>
          <a:ln w="9525" algn="ctr">
            <a:solidFill>
              <a:srgbClr val="1C1C1C"/>
            </a:solidFill>
            <a:round/>
            <a:headEnd/>
            <a:tailEnd/>
          </a:ln>
        </p:spPr>
        <p:txBody>
          <a:bodyPr/>
          <a:lstStyle/>
          <a:p>
            <a:endParaRPr lang="en-US"/>
          </a:p>
        </p:txBody>
      </p:sp>
      <p:sp>
        <p:nvSpPr>
          <p:cNvPr id="41994" name="Rectangle 15"/>
          <p:cNvSpPr>
            <a:spLocks noChangeArrowheads="1"/>
          </p:cNvSpPr>
          <p:nvPr/>
        </p:nvSpPr>
        <p:spPr bwMode="auto">
          <a:xfrm>
            <a:off x="4548188" y="4483100"/>
            <a:ext cx="270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Negative edge triggered </a:t>
            </a:r>
            <a:endParaRPr lang="en-US"/>
          </a:p>
        </p:txBody>
      </p:sp>
      <p:sp>
        <p:nvSpPr>
          <p:cNvPr id="41995" name="Rectangle 16"/>
          <p:cNvSpPr>
            <a:spLocks noChangeArrowheads="1"/>
          </p:cNvSpPr>
          <p:nvPr/>
        </p:nvSpPr>
        <p:spPr bwMode="auto">
          <a:xfrm>
            <a:off x="1755775" y="2874963"/>
            <a:ext cx="2270125" cy="1549400"/>
          </a:xfrm>
          <a:prstGeom prst="rect">
            <a:avLst/>
          </a:prstGeom>
          <a:noFill/>
          <a:ln>
            <a:noFill/>
          </a:ln>
        </p:spPr>
        <p:txBody>
          <a:bodyPr/>
          <a:lstStyle/>
          <a:p>
            <a:endParaRPr lang="en-US"/>
          </a:p>
        </p:txBody>
      </p:sp>
      <p:cxnSp>
        <p:nvCxnSpPr>
          <p:cNvPr id="41996" name="Straight Connector 17"/>
          <p:cNvCxnSpPr>
            <a:cxnSpLocks noChangeShapeType="1"/>
            <a:endCxn id="41999" idx="3"/>
          </p:cNvCxnSpPr>
          <p:nvPr/>
        </p:nvCxnSpPr>
        <p:spPr bwMode="auto">
          <a:xfrm>
            <a:off x="1901825" y="3627438"/>
            <a:ext cx="776288" cy="11112"/>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41997" name="Rectangle 18"/>
          <p:cNvSpPr>
            <a:spLocks noChangeArrowheads="1"/>
          </p:cNvSpPr>
          <p:nvPr/>
        </p:nvSpPr>
        <p:spPr bwMode="auto">
          <a:xfrm>
            <a:off x="2684463" y="3022600"/>
            <a:ext cx="1076325" cy="1239838"/>
          </a:xfrm>
          <a:prstGeom prst="rect">
            <a:avLst/>
          </a:prstGeom>
          <a:noFill/>
          <a:ln w="9525" algn="ctr">
            <a:solidFill>
              <a:srgbClr val="1C1C1C"/>
            </a:solidFill>
            <a:round/>
            <a:headEnd/>
            <a:tailEnd/>
          </a:ln>
        </p:spPr>
        <p:txBody>
          <a:bodyPr/>
          <a:lstStyle/>
          <a:p>
            <a:endParaRPr lang="en-US"/>
          </a:p>
        </p:txBody>
      </p:sp>
      <p:sp>
        <p:nvSpPr>
          <p:cNvPr id="41998" name="TextBox 19"/>
          <p:cNvSpPr txBox="1">
            <a:spLocks noChangeArrowheads="1"/>
          </p:cNvSpPr>
          <p:nvPr/>
        </p:nvSpPr>
        <p:spPr bwMode="auto">
          <a:xfrm>
            <a:off x="2846388" y="3451225"/>
            <a:ext cx="363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rPr>
              <a:t>in</a:t>
            </a:r>
            <a:endParaRPr lang="en-US">
              <a:solidFill>
                <a:srgbClr val="1C1C1C"/>
              </a:solidFill>
            </a:endParaRPr>
          </a:p>
        </p:txBody>
      </p:sp>
      <p:sp>
        <p:nvSpPr>
          <p:cNvPr id="41999" name="Isosceles Triangle 21"/>
          <p:cNvSpPr>
            <a:spLocks noChangeArrowheads="1"/>
          </p:cNvSpPr>
          <p:nvPr/>
        </p:nvSpPr>
        <p:spPr bwMode="auto">
          <a:xfrm rot="5400000">
            <a:off x="2663826" y="3544887"/>
            <a:ext cx="215900" cy="187325"/>
          </a:xfrm>
          <a:prstGeom prst="triangle">
            <a:avLst>
              <a:gd name="adj" fmla="val 50000"/>
            </a:avLst>
          </a:prstGeom>
          <a:solidFill>
            <a:schemeClr val="bg1"/>
          </a:solidFill>
          <a:ln w="9525" algn="ctr">
            <a:solidFill>
              <a:srgbClr val="1C1C1C"/>
            </a:solidFill>
            <a:round/>
            <a:headEnd/>
            <a:tailEnd/>
          </a:ln>
        </p:spPr>
        <p:txBody>
          <a:bodyPr/>
          <a:lstStyle/>
          <a:p>
            <a:endParaRPr lang="en-US"/>
          </a:p>
        </p:txBody>
      </p:sp>
      <p:sp>
        <p:nvSpPr>
          <p:cNvPr id="42000" name="Rectangle 22"/>
          <p:cNvSpPr>
            <a:spLocks noChangeArrowheads="1"/>
          </p:cNvSpPr>
          <p:nvPr/>
        </p:nvSpPr>
        <p:spPr bwMode="auto">
          <a:xfrm>
            <a:off x="1643063" y="4483100"/>
            <a:ext cx="260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Positive edge triggered </a:t>
            </a:r>
            <a:endParaRPr lang="en-US"/>
          </a:p>
        </p:txBody>
      </p:sp>
    </p:spTree>
    <p:extLst>
      <p:ext uri="{BB962C8B-B14F-4D97-AF65-F5344CB8AC3E}">
        <p14:creationId xmlns:p14="http://schemas.microsoft.com/office/powerpoint/2010/main" val="3657716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End of Lecture</a:t>
            </a:r>
            <a:endParaRPr lang="en-GB" dirty="0"/>
          </a:p>
        </p:txBody>
      </p:sp>
      <p:sp>
        <p:nvSpPr>
          <p:cNvPr id="43011" name="TextBox 2"/>
          <p:cNvSpPr txBox="1">
            <a:spLocks noChangeArrowheads="1"/>
          </p:cNvSpPr>
          <p:nvPr/>
        </p:nvSpPr>
        <p:spPr bwMode="auto">
          <a:xfrm>
            <a:off x="2616200" y="2601913"/>
            <a:ext cx="4203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4400"/>
              <a:t>Any Question??</a:t>
            </a:r>
            <a:endParaRPr lang="en-GB" sz="4400"/>
          </a:p>
        </p:txBody>
      </p:sp>
    </p:spTree>
    <p:extLst>
      <p:ext uri="{BB962C8B-B14F-4D97-AF65-F5344CB8AC3E}">
        <p14:creationId xmlns:p14="http://schemas.microsoft.com/office/powerpoint/2010/main" val="2939303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F8A63-3B1F-4AD7-BAF4-699102A51D18}"/>
              </a:ext>
            </a:extLst>
          </p:cNvPr>
          <p:cNvSpPr>
            <a:spLocks noGrp="1"/>
          </p:cNvSpPr>
          <p:nvPr>
            <p:ph type="title"/>
          </p:nvPr>
        </p:nvSpPr>
        <p:spPr/>
        <p:txBody>
          <a:bodyPr>
            <a:normAutofit fontScale="90000"/>
          </a:bodyPr>
          <a:lstStyle/>
          <a:p>
            <a:r>
              <a:rPr lang="en-ZA" dirty="0"/>
              <a:t>RC Platform Case Studies</a:t>
            </a:r>
            <a:br>
              <a:rPr lang="en-ZA" dirty="0"/>
            </a:br>
            <a:r>
              <a:rPr lang="en-ZA" dirty="0"/>
              <a:t>Large &amp; small FPGA-based RC systems</a:t>
            </a:r>
          </a:p>
        </p:txBody>
      </p:sp>
      <p:sp>
        <p:nvSpPr>
          <p:cNvPr id="4" name="Text Placeholder 3">
            <a:extLst>
              <a:ext uri="{FF2B5EF4-FFF2-40B4-BE49-F238E27FC236}">
                <a16:creationId xmlns:a16="http://schemas.microsoft.com/office/drawing/2014/main" id="{F679B772-6864-4619-8653-44ABB4675821}"/>
              </a:ext>
            </a:extLst>
          </p:cNvPr>
          <p:cNvSpPr>
            <a:spLocks noGrp="1"/>
          </p:cNvSpPr>
          <p:nvPr>
            <p:ph type="body" idx="1"/>
          </p:nvPr>
        </p:nvSpPr>
        <p:spPr>
          <a:xfrm>
            <a:off x="288695" y="4267200"/>
            <a:ext cx="8619635" cy="1520413"/>
          </a:xfrm>
        </p:spPr>
        <p:txBody>
          <a:bodyPr/>
          <a:lstStyle/>
          <a:p>
            <a:r>
              <a:rPr lang="en-ZA" dirty="0"/>
              <a:t>EEE4120F</a:t>
            </a:r>
          </a:p>
        </p:txBody>
      </p:sp>
      <p:sp>
        <p:nvSpPr>
          <p:cNvPr id="5" name="TextBox 4">
            <a:extLst>
              <a:ext uri="{FF2B5EF4-FFF2-40B4-BE49-F238E27FC236}">
                <a16:creationId xmlns:a16="http://schemas.microsoft.com/office/drawing/2014/main" id="{6BC02EAB-6464-45E5-9606-F611D32277E3}"/>
              </a:ext>
            </a:extLst>
          </p:cNvPr>
          <p:cNvSpPr txBox="1"/>
          <p:nvPr/>
        </p:nvSpPr>
        <p:spPr>
          <a:xfrm rot="1621248">
            <a:off x="5730197" y="1147845"/>
            <a:ext cx="2510559" cy="523220"/>
          </a:xfrm>
          <a:prstGeom prst="rect">
            <a:avLst/>
          </a:prstGeom>
          <a:solidFill>
            <a:srgbClr val="FFFF00"/>
          </a:solidFill>
        </p:spPr>
        <p:txBody>
          <a:bodyPr wrap="none" rtlCol="0">
            <a:spAutoFit/>
          </a:bodyPr>
          <a:lstStyle/>
          <a:p>
            <a:r>
              <a:rPr lang="en-ZA" sz="2800" dirty="0"/>
              <a:t>NOT IN EXAM</a:t>
            </a:r>
          </a:p>
        </p:txBody>
      </p:sp>
      <p:sp>
        <p:nvSpPr>
          <p:cNvPr id="6" name="TextBox 5">
            <a:extLst>
              <a:ext uri="{FF2B5EF4-FFF2-40B4-BE49-F238E27FC236}">
                <a16:creationId xmlns:a16="http://schemas.microsoft.com/office/drawing/2014/main" id="{0F9EB975-968E-4F14-B28D-E200A91A209C}"/>
              </a:ext>
            </a:extLst>
          </p:cNvPr>
          <p:cNvSpPr txBox="1"/>
          <p:nvPr/>
        </p:nvSpPr>
        <p:spPr>
          <a:xfrm>
            <a:off x="288695" y="5167401"/>
            <a:ext cx="8566609" cy="307777"/>
          </a:xfrm>
          <a:prstGeom prst="rect">
            <a:avLst/>
          </a:prstGeom>
          <a:noFill/>
        </p:spPr>
        <p:txBody>
          <a:bodyPr wrap="square">
            <a:spAutoFit/>
          </a:bodyPr>
          <a:lstStyle/>
          <a:p>
            <a:pPr algn="ctr"/>
            <a:r>
              <a:rPr lang="en-ZA" sz="1400" dirty="0">
                <a:solidFill>
                  <a:schemeClr val="accent5">
                    <a:lumMod val="75000"/>
                  </a:schemeClr>
                </a:solidFill>
                <a:latin typeface="Arial" panose="020B0604020202020204" pitchFamily="34" charset="0"/>
                <a:cs typeface="Arial" panose="020B0604020202020204" pitchFamily="34" charset="0"/>
              </a:rPr>
              <a:t>(These slides, 46- onwards, planned to be a separate lecture and discussion of these innovative designs)</a:t>
            </a:r>
          </a:p>
        </p:txBody>
      </p:sp>
    </p:spTree>
    <p:extLst>
      <p:ext uri="{BB962C8B-B14F-4D97-AF65-F5344CB8AC3E}">
        <p14:creationId xmlns:p14="http://schemas.microsoft.com/office/powerpoint/2010/main" val="2591556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C96E2E-1F2E-4489-9BFF-601169DBCBD1}"/>
              </a:ext>
            </a:extLst>
          </p:cNvPr>
          <p:cNvSpPr/>
          <p:nvPr/>
        </p:nvSpPr>
        <p:spPr>
          <a:xfrm>
            <a:off x="543948" y="520385"/>
            <a:ext cx="6854762" cy="1138773"/>
          </a:xfrm>
          <a:prstGeom prst="rect">
            <a:avLst/>
          </a:prstGeom>
        </p:spPr>
        <p:txBody>
          <a:bodyPr wrap="none">
            <a:spAutoFit/>
          </a:bodyPr>
          <a:lstStyle/>
          <a:p>
            <a:r>
              <a:rPr lang="en-ZA" sz="2800" dirty="0"/>
              <a:t>Why should we look at some</a:t>
            </a:r>
          </a:p>
          <a:p>
            <a:r>
              <a:rPr lang="en-ZA" sz="2800" dirty="0"/>
              <a:t>    </a:t>
            </a:r>
            <a:r>
              <a:rPr lang="en-ZA" sz="4000" dirty="0"/>
              <a:t>RC Platform Case Studies?</a:t>
            </a:r>
          </a:p>
        </p:txBody>
      </p:sp>
      <p:sp>
        <p:nvSpPr>
          <p:cNvPr id="5" name="Rectangle 4">
            <a:extLst>
              <a:ext uri="{FF2B5EF4-FFF2-40B4-BE49-F238E27FC236}">
                <a16:creationId xmlns:a16="http://schemas.microsoft.com/office/drawing/2014/main" id="{E0D5DAA6-4D08-4FD9-A632-B6BA6971777E}"/>
              </a:ext>
            </a:extLst>
          </p:cNvPr>
          <p:cNvSpPr/>
          <p:nvPr/>
        </p:nvSpPr>
        <p:spPr>
          <a:xfrm>
            <a:off x="543948" y="2503189"/>
            <a:ext cx="7803639" cy="2677656"/>
          </a:xfrm>
          <a:prstGeom prst="rect">
            <a:avLst/>
          </a:prstGeom>
        </p:spPr>
        <p:txBody>
          <a:bodyPr wrap="square">
            <a:spAutoFit/>
          </a:bodyPr>
          <a:lstStyle/>
          <a:p>
            <a:r>
              <a:rPr lang="en-ZA" sz="2800" dirty="0"/>
              <a:t>This provides some interesting examples of what various companies and research organizations have done with FPGA platforms.</a:t>
            </a:r>
          </a:p>
          <a:p>
            <a:endParaRPr lang="en-ZA" sz="2800" dirty="0"/>
          </a:p>
          <a:p>
            <a:r>
              <a:rPr lang="en-ZA" sz="2800" dirty="0"/>
              <a:t>It’s to broaden your perspective on how FPGAs might be used…</a:t>
            </a:r>
            <a:endParaRPr lang="en-ZA" sz="4000" dirty="0"/>
          </a:p>
        </p:txBody>
      </p:sp>
      <p:sp>
        <p:nvSpPr>
          <p:cNvPr id="6" name="TextBox 5">
            <a:extLst>
              <a:ext uri="{FF2B5EF4-FFF2-40B4-BE49-F238E27FC236}">
                <a16:creationId xmlns:a16="http://schemas.microsoft.com/office/drawing/2014/main" id="{139FC3C3-0595-4EA8-B029-DB661E0253BD}"/>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Tree>
    <p:extLst>
      <p:ext uri="{BB962C8B-B14F-4D97-AF65-F5344CB8AC3E}">
        <p14:creationId xmlns:p14="http://schemas.microsoft.com/office/powerpoint/2010/main" val="3463483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EF2678-DD2B-459E-88ED-2A57E3641ADE}"/>
              </a:ext>
            </a:extLst>
          </p:cNvPr>
          <p:cNvSpPr>
            <a:spLocks noGrp="1"/>
          </p:cNvSpPr>
          <p:nvPr>
            <p:ph type="title"/>
          </p:nvPr>
        </p:nvSpPr>
        <p:spPr/>
        <p:txBody>
          <a:bodyPr>
            <a:normAutofit fontScale="90000"/>
          </a:bodyPr>
          <a:lstStyle/>
          <a:p>
            <a:r>
              <a:rPr lang="en-ZA" dirty="0"/>
              <a:t>List of Case Studies</a:t>
            </a:r>
          </a:p>
        </p:txBody>
      </p:sp>
      <p:sp>
        <p:nvSpPr>
          <p:cNvPr id="5" name="Content Placeholder 4">
            <a:extLst>
              <a:ext uri="{FF2B5EF4-FFF2-40B4-BE49-F238E27FC236}">
                <a16:creationId xmlns:a16="http://schemas.microsoft.com/office/drawing/2014/main" id="{CC29C87F-A07C-417F-9A82-CE5347267CE6}"/>
              </a:ext>
            </a:extLst>
          </p:cNvPr>
          <p:cNvSpPr>
            <a:spLocks noGrp="1"/>
          </p:cNvSpPr>
          <p:nvPr>
            <p:ph idx="1"/>
          </p:nvPr>
        </p:nvSpPr>
        <p:spPr>
          <a:xfrm>
            <a:off x="729785" y="1357162"/>
            <a:ext cx="7697635" cy="5168766"/>
          </a:xfrm>
        </p:spPr>
        <p:txBody>
          <a:bodyPr>
            <a:normAutofit fontScale="92500" lnSpcReduction="10000"/>
          </a:bodyPr>
          <a:lstStyle/>
          <a:p>
            <a:pPr>
              <a:defRPr/>
            </a:pPr>
            <a:r>
              <a:rPr lang="en-US" dirty="0"/>
              <a:t>Large-scale FPGA-based RC system examples</a:t>
            </a:r>
          </a:p>
          <a:p>
            <a:pPr lvl="1">
              <a:defRPr/>
            </a:pPr>
            <a:r>
              <a:rPr lang="en-US" dirty="0"/>
              <a:t>PAM, VCC, Splash </a:t>
            </a:r>
          </a:p>
          <a:p>
            <a:pPr>
              <a:defRPr/>
            </a:pPr>
            <a:r>
              <a:rPr lang="en-US" dirty="0"/>
              <a:t>Small-scale FPGA-based RC system examples</a:t>
            </a:r>
          </a:p>
          <a:p>
            <a:pPr lvl="1">
              <a:defRPr/>
            </a:pPr>
            <a:r>
              <a:rPr lang="en-ZA" dirty="0"/>
              <a:t>PRISM</a:t>
            </a:r>
          </a:p>
          <a:p>
            <a:pPr lvl="1">
              <a:defRPr/>
            </a:pPr>
            <a:r>
              <a:rPr lang="en-ZA" dirty="0" err="1"/>
              <a:t>Algotronix</a:t>
            </a:r>
            <a:r>
              <a:rPr lang="en-ZA" dirty="0"/>
              <a:t> CAL, </a:t>
            </a:r>
            <a:br>
              <a:rPr lang="en-ZA" dirty="0"/>
            </a:br>
            <a:r>
              <a:rPr lang="en-ZA" dirty="0"/>
              <a:t>XC620,</a:t>
            </a:r>
          </a:p>
          <a:p>
            <a:pPr lvl="1">
              <a:defRPr/>
            </a:pPr>
            <a:r>
              <a:rPr lang="en-ZA" dirty="0"/>
              <a:t>Cray Research XD1, </a:t>
            </a:r>
          </a:p>
          <a:p>
            <a:pPr lvl="1">
              <a:defRPr/>
            </a:pPr>
            <a:r>
              <a:rPr lang="en-ZA" dirty="0"/>
              <a:t>SRC</a:t>
            </a:r>
          </a:p>
          <a:p>
            <a:pPr lvl="1">
              <a:defRPr/>
            </a:pPr>
            <a:r>
              <a:rPr lang="en-ZA" dirty="0"/>
              <a:t>Silicon Graphics RASP</a:t>
            </a:r>
          </a:p>
        </p:txBody>
      </p:sp>
      <p:sp>
        <p:nvSpPr>
          <p:cNvPr id="6" name="TextBox 5">
            <a:extLst>
              <a:ext uri="{FF2B5EF4-FFF2-40B4-BE49-F238E27FC236}">
                <a16:creationId xmlns:a16="http://schemas.microsoft.com/office/drawing/2014/main" id="{83122329-4905-4233-9649-39A4BFEF2508}"/>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Tree>
    <p:extLst>
      <p:ext uri="{BB962C8B-B14F-4D97-AF65-F5344CB8AC3E}">
        <p14:creationId xmlns:p14="http://schemas.microsoft.com/office/powerpoint/2010/main" val="57214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Large-scale RC Systems</a:t>
            </a:r>
          </a:p>
        </p:txBody>
      </p:sp>
      <p:sp>
        <p:nvSpPr>
          <p:cNvPr id="5" name="Text Placeholder 4"/>
          <p:cNvSpPr>
            <a:spLocks noGrp="1"/>
          </p:cNvSpPr>
          <p:nvPr>
            <p:ph type="body" idx="1"/>
          </p:nvPr>
        </p:nvSpPr>
        <p:spPr/>
        <p:txBody>
          <a:bodyPr/>
          <a:lstStyle/>
          <a:p>
            <a:pPr>
              <a:defRPr/>
            </a:pPr>
            <a:r>
              <a:rPr lang="en-US" dirty="0"/>
              <a:t>A look at platforms architectures</a:t>
            </a:r>
          </a:p>
        </p:txBody>
      </p:sp>
      <p:sp>
        <p:nvSpPr>
          <p:cNvPr id="6" name="TextBox 5">
            <a:extLst>
              <a:ext uri="{FF2B5EF4-FFF2-40B4-BE49-F238E27FC236}">
                <a16:creationId xmlns:a16="http://schemas.microsoft.com/office/drawing/2014/main" id="{6DDC7185-8859-4827-B84A-EB187E8D4AF0}"/>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Tree>
    <p:extLst>
      <p:ext uri="{BB962C8B-B14F-4D97-AF65-F5344CB8AC3E}">
        <p14:creationId xmlns:p14="http://schemas.microsoft.com/office/powerpoint/2010/main" val="205112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76821"/>
            <a:ext cx="7698306" cy="692210"/>
          </a:xfrm>
        </p:spPr>
        <p:txBody>
          <a:bodyPr>
            <a:normAutofit fontScale="90000"/>
          </a:bodyPr>
          <a:lstStyle/>
          <a:p>
            <a:r>
              <a:rPr lang="en-ZA" dirty="0"/>
              <a:t>Using blocking and non-blocking assignments in simulation</a:t>
            </a:r>
          </a:p>
        </p:txBody>
      </p:sp>
      <p:sp>
        <p:nvSpPr>
          <p:cNvPr id="3" name="Content Placeholder 2"/>
          <p:cNvSpPr>
            <a:spLocks noGrp="1"/>
          </p:cNvSpPr>
          <p:nvPr>
            <p:ph idx="1"/>
          </p:nvPr>
        </p:nvSpPr>
        <p:spPr>
          <a:xfrm>
            <a:off x="723734" y="1468619"/>
            <a:ext cx="7697635" cy="4519977"/>
          </a:xfrm>
        </p:spPr>
        <p:txBody>
          <a:bodyPr>
            <a:normAutofit/>
          </a:bodyPr>
          <a:lstStyle/>
          <a:p>
            <a:r>
              <a:rPr lang="en-ZA" sz="1800" dirty="0"/>
              <a:t>While one typically things to use blocking and non-blocking assignments in implementing cores, it is also useful (almost essential sometimes) for simulation. Consider these examples:</a:t>
            </a:r>
          </a:p>
        </p:txBody>
      </p:sp>
      <p:sp>
        <p:nvSpPr>
          <p:cNvPr id="9" name="Rectangle 8"/>
          <p:cNvSpPr/>
          <p:nvPr/>
        </p:nvSpPr>
        <p:spPr>
          <a:xfrm>
            <a:off x="398914" y="2415075"/>
            <a:ext cx="5862186" cy="3539430"/>
          </a:xfrm>
          <a:prstGeom prst="rect">
            <a:avLst/>
          </a:prstGeom>
        </p:spPr>
        <p:txBody>
          <a:bodyPr wrap="square">
            <a:spAutoFit/>
          </a:bodyPr>
          <a:lstStyle/>
          <a:p>
            <a:r>
              <a:rPr lang="en-ZA" sz="1600" dirty="0"/>
              <a:t>module blocking ();</a:t>
            </a:r>
          </a:p>
          <a:p>
            <a:r>
              <a:rPr lang="en-ZA" sz="1600" dirty="0"/>
              <a:t> </a:t>
            </a:r>
            <a:r>
              <a:rPr lang="en-ZA" sz="1600" dirty="0" err="1"/>
              <a:t>reg</a:t>
            </a:r>
            <a:r>
              <a:rPr lang="en-ZA" sz="1600" dirty="0"/>
              <a:t> a, b, c, d , e, f ;</a:t>
            </a:r>
          </a:p>
          <a:p>
            <a:r>
              <a:rPr lang="en-ZA" sz="1600" dirty="0"/>
              <a:t> // Blocking assignments</a:t>
            </a:r>
          </a:p>
          <a:p>
            <a:r>
              <a:rPr lang="en-ZA" sz="1600" dirty="0"/>
              <a:t> initial begin</a:t>
            </a:r>
          </a:p>
          <a:p>
            <a:r>
              <a:rPr lang="en-ZA" sz="1600" dirty="0"/>
              <a:t>   $monitor("%g a=%b b=%b c=%b",</a:t>
            </a:r>
          </a:p>
          <a:p>
            <a:r>
              <a:rPr lang="en-ZA" sz="1600" dirty="0"/>
              <a:t>        $</a:t>
            </a:r>
            <a:r>
              <a:rPr lang="en-ZA" sz="1600" dirty="0" err="1"/>
              <a:t>time,a,b,c</a:t>
            </a:r>
            <a:r>
              <a:rPr lang="en-ZA" sz="1600" dirty="0"/>
              <a:t>);</a:t>
            </a:r>
          </a:p>
          <a:p>
            <a:r>
              <a:rPr lang="en-ZA" sz="1600" dirty="0"/>
              <a:t>   a = #10 1'b1; </a:t>
            </a:r>
          </a:p>
          <a:p>
            <a:r>
              <a:rPr lang="en-ZA" sz="1600" dirty="0"/>
              <a:t>   // sim assigns 1 to a at time 10</a:t>
            </a:r>
          </a:p>
          <a:p>
            <a:r>
              <a:rPr lang="en-ZA" sz="1600" dirty="0"/>
              <a:t>   b = #20 1'b0; </a:t>
            </a:r>
          </a:p>
          <a:p>
            <a:r>
              <a:rPr lang="en-ZA" sz="1600" dirty="0"/>
              <a:t>   // sim assigns 0 to b at time 30</a:t>
            </a:r>
          </a:p>
          <a:p>
            <a:r>
              <a:rPr lang="en-ZA" sz="1600" dirty="0"/>
              <a:t>   c = #30 1'b1;</a:t>
            </a:r>
          </a:p>
          <a:p>
            <a:r>
              <a:rPr lang="en-ZA" sz="1600" dirty="0"/>
              <a:t>   // sim assigns 1 to c at time 60</a:t>
            </a:r>
          </a:p>
          <a:p>
            <a:r>
              <a:rPr lang="en-ZA" sz="1600" dirty="0"/>
              <a:t> end</a:t>
            </a:r>
          </a:p>
          <a:p>
            <a:r>
              <a:rPr lang="en-ZA" sz="1600" dirty="0" err="1"/>
              <a:t>endmodule</a:t>
            </a:r>
            <a:endParaRPr lang="en-ZA" sz="1600" dirty="0"/>
          </a:p>
        </p:txBody>
      </p:sp>
      <p:sp>
        <p:nvSpPr>
          <p:cNvPr id="11" name="Rectangle 10"/>
          <p:cNvSpPr/>
          <p:nvPr/>
        </p:nvSpPr>
        <p:spPr>
          <a:xfrm>
            <a:off x="4305971" y="2415075"/>
            <a:ext cx="4572000" cy="3539430"/>
          </a:xfrm>
          <a:prstGeom prst="rect">
            <a:avLst/>
          </a:prstGeom>
        </p:spPr>
        <p:txBody>
          <a:bodyPr>
            <a:spAutoFit/>
          </a:bodyPr>
          <a:lstStyle/>
          <a:p>
            <a:r>
              <a:rPr lang="en-ZA" sz="1600" dirty="0"/>
              <a:t>module </a:t>
            </a:r>
            <a:r>
              <a:rPr lang="en-ZA" sz="1600" dirty="0" err="1"/>
              <a:t>nonblocking</a:t>
            </a:r>
            <a:r>
              <a:rPr lang="en-ZA" sz="1600" dirty="0"/>
              <a:t>();</a:t>
            </a:r>
          </a:p>
          <a:p>
            <a:r>
              <a:rPr lang="en-ZA" sz="1600" dirty="0" err="1"/>
              <a:t>reg</a:t>
            </a:r>
            <a:r>
              <a:rPr lang="en-ZA" sz="1600" dirty="0"/>
              <a:t> a, b, c ;</a:t>
            </a:r>
          </a:p>
          <a:p>
            <a:r>
              <a:rPr lang="en-ZA" sz="1600" dirty="0"/>
              <a:t>// </a:t>
            </a:r>
            <a:r>
              <a:rPr lang="en-ZA" sz="1600" dirty="0" err="1"/>
              <a:t>Nonblocking</a:t>
            </a:r>
            <a:r>
              <a:rPr lang="en-ZA" sz="1600" dirty="0"/>
              <a:t> assignments</a:t>
            </a:r>
          </a:p>
          <a:p>
            <a:r>
              <a:rPr lang="en-ZA" sz="1600" dirty="0"/>
              <a:t>initial begin</a:t>
            </a:r>
          </a:p>
          <a:p>
            <a:r>
              <a:rPr lang="en-ZA" sz="1600" dirty="0"/>
              <a:t>  $monitor("%g a=%b b=%b c=%b",</a:t>
            </a:r>
          </a:p>
          <a:p>
            <a:r>
              <a:rPr lang="en-ZA" sz="1600" dirty="0"/>
              <a:t>    $</a:t>
            </a:r>
            <a:r>
              <a:rPr lang="en-ZA" sz="1600" dirty="0" err="1"/>
              <a:t>time,a,b,c</a:t>
            </a:r>
            <a:r>
              <a:rPr lang="en-ZA" sz="1600" dirty="0"/>
              <a:t>);</a:t>
            </a:r>
          </a:p>
          <a:p>
            <a:r>
              <a:rPr lang="en-ZA" sz="1600" dirty="0"/>
              <a:t>  a &lt;= #10 1'b1;</a:t>
            </a:r>
          </a:p>
          <a:p>
            <a:r>
              <a:rPr lang="en-ZA" sz="1600" dirty="0"/>
              <a:t>  // sim assigns 1 to a at time 10</a:t>
            </a:r>
          </a:p>
          <a:p>
            <a:r>
              <a:rPr lang="en-ZA" sz="1600" dirty="0"/>
              <a:t>  b &lt;= #20 1'b0;</a:t>
            </a:r>
          </a:p>
          <a:p>
            <a:r>
              <a:rPr lang="en-ZA" sz="1600" dirty="0"/>
              <a:t>  // sim assigns 0 to b at time 20</a:t>
            </a:r>
          </a:p>
          <a:p>
            <a:r>
              <a:rPr lang="en-ZA" sz="1600" dirty="0"/>
              <a:t>  c  &lt;= #30 1'b1;</a:t>
            </a:r>
          </a:p>
          <a:p>
            <a:r>
              <a:rPr lang="en-ZA" sz="1600" dirty="0"/>
              <a:t>  // sim assigns 1 to c at time 30</a:t>
            </a:r>
          </a:p>
          <a:p>
            <a:r>
              <a:rPr lang="en-ZA" sz="1600" dirty="0"/>
              <a:t>end</a:t>
            </a:r>
          </a:p>
          <a:p>
            <a:r>
              <a:rPr lang="en-ZA" sz="1600" dirty="0" err="1"/>
              <a:t>endmodule</a:t>
            </a:r>
            <a:endParaRPr lang="en-ZA" sz="1600" dirty="0"/>
          </a:p>
        </p:txBody>
      </p:sp>
      <p:sp>
        <p:nvSpPr>
          <p:cNvPr id="12" name="Rectangle 11"/>
          <p:cNvSpPr/>
          <p:nvPr/>
        </p:nvSpPr>
        <p:spPr>
          <a:xfrm>
            <a:off x="2019971" y="5450285"/>
            <a:ext cx="1497929" cy="1015663"/>
          </a:xfrm>
          <a:prstGeom prst="rect">
            <a:avLst/>
          </a:prstGeom>
        </p:spPr>
        <p:txBody>
          <a:bodyPr wrap="square">
            <a:spAutoFit/>
          </a:bodyPr>
          <a:lstStyle/>
          <a:p>
            <a:r>
              <a:rPr lang="pt-BR" sz="1200" dirty="0">
                <a:solidFill>
                  <a:srgbClr val="000000"/>
                </a:solidFill>
                <a:latin typeface="Monaco"/>
              </a:rPr>
              <a:t>iverilog output:</a:t>
            </a:r>
          </a:p>
          <a:p>
            <a:r>
              <a:rPr lang="pt-BR" sz="1200" dirty="0">
                <a:solidFill>
                  <a:srgbClr val="000000"/>
                </a:solidFill>
                <a:latin typeface="Monaco"/>
              </a:rPr>
              <a:t>0 a=x b=x c=x</a:t>
            </a:r>
            <a:br>
              <a:rPr lang="pt-BR" sz="1200" dirty="0"/>
            </a:br>
            <a:r>
              <a:rPr lang="pt-BR" sz="1200" dirty="0">
                <a:solidFill>
                  <a:srgbClr val="000000"/>
                </a:solidFill>
                <a:latin typeface="Monaco"/>
              </a:rPr>
              <a:t>10 a=1 b=x c=x</a:t>
            </a:r>
            <a:br>
              <a:rPr lang="pt-BR" sz="1200" dirty="0"/>
            </a:br>
            <a:r>
              <a:rPr lang="pt-BR" sz="1200" dirty="0">
                <a:solidFill>
                  <a:srgbClr val="000000"/>
                </a:solidFill>
                <a:latin typeface="Monaco"/>
              </a:rPr>
              <a:t>30 a=1 b=0 c=x</a:t>
            </a:r>
            <a:br>
              <a:rPr lang="pt-BR" sz="1200" dirty="0"/>
            </a:br>
            <a:r>
              <a:rPr lang="pt-BR" sz="1200" dirty="0">
                <a:solidFill>
                  <a:srgbClr val="000000"/>
                </a:solidFill>
                <a:latin typeface="Monaco"/>
              </a:rPr>
              <a:t>60 a=1 b=0 c=1</a:t>
            </a:r>
            <a:endParaRPr lang="en-ZA" sz="1200" dirty="0"/>
          </a:p>
        </p:txBody>
      </p:sp>
      <p:sp>
        <p:nvSpPr>
          <p:cNvPr id="13" name="Rectangle 12"/>
          <p:cNvSpPr/>
          <p:nvPr/>
        </p:nvSpPr>
        <p:spPr>
          <a:xfrm>
            <a:off x="398914" y="6342186"/>
            <a:ext cx="3834576" cy="338554"/>
          </a:xfrm>
          <a:prstGeom prst="rect">
            <a:avLst/>
          </a:prstGeom>
        </p:spPr>
        <p:txBody>
          <a:bodyPr wrap="none">
            <a:spAutoFit/>
          </a:bodyPr>
          <a:lstStyle/>
          <a:p>
            <a:r>
              <a:rPr lang="en-ZA" sz="1600" dirty="0">
                <a:hlinkClick r:id="rId2"/>
              </a:rPr>
              <a:t>https://www.edaplayground.com/x/25Yx</a:t>
            </a:r>
            <a:endParaRPr lang="en-ZA" sz="1600" dirty="0"/>
          </a:p>
        </p:txBody>
      </p:sp>
      <p:sp>
        <p:nvSpPr>
          <p:cNvPr id="14" name="Rectangle 13"/>
          <p:cNvSpPr/>
          <p:nvPr/>
        </p:nvSpPr>
        <p:spPr>
          <a:xfrm>
            <a:off x="7317475" y="5354642"/>
            <a:ext cx="1497929" cy="1015663"/>
          </a:xfrm>
          <a:prstGeom prst="rect">
            <a:avLst/>
          </a:prstGeom>
        </p:spPr>
        <p:txBody>
          <a:bodyPr wrap="square">
            <a:spAutoFit/>
          </a:bodyPr>
          <a:lstStyle/>
          <a:p>
            <a:r>
              <a:rPr lang="pt-BR" sz="1200" dirty="0"/>
              <a:t>iverilog outpt</a:t>
            </a:r>
          </a:p>
          <a:p>
            <a:r>
              <a:rPr lang="pt-BR" sz="1200" dirty="0"/>
              <a:t>0 a=x b=x c=x</a:t>
            </a:r>
            <a:br>
              <a:rPr lang="pt-BR" sz="1200" dirty="0"/>
            </a:br>
            <a:r>
              <a:rPr lang="pt-BR" sz="1200" dirty="0"/>
              <a:t>10 a=1 b=x c=x</a:t>
            </a:r>
            <a:br>
              <a:rPr lang="pt-BR" sz="1200" dirty="0"/>
            </a:br>
            <a:r>
              <a:rPr lang="pt-BR" sz="1200" dirty="0"/>
              <a:t>20 a=1 b=0 c=x</a:t>
            </a:r>
            <a:br>
              <a:rPr lang="pt-BR" sz="1200" dirty="0"/>
            </a:br>
            <a:r>
              <a:rPr lang="pt-BR" sz="1200" dirty="0"/>
              <a:t>30 a=1 b=0 c=1</a:t>
            </a:r>
            <a:endParaRPr lang="en-ZA" sz="1200" dirty="0"/>
          </a:p>
        </p:txBody>
      </p:sp>
      <p:sp>
        <p:nvSpPr>
          <p:cNvPr id="15" name="Rectangle 14"/>
          <p:cNvSpPr/>
          <p:nvPr/>
        </p:nvSpPr>
        <p:spPr>
          <a:xfrm>
            <a:off x="4485182" y="6342186"/>
            <a:ext cx="3653436" cy="338554"/>
          </a:xfrm>
          <a:prstGeom prst="rect">
            <a:avLst/>
          </a:prstGeom>
        </p:spPr>
        <p:txBody>
          <a:bodyPr wrap="none">
            <a:spAutoFit/>
          </a:bodyPr>
          <a:lstStyle/>
          <a:p>
            <a:r>
              <a:rPr lang="en-ZA" sz="1600" dirty="0">
                <a:hlinkClick r:id="rId3"/>
              </a:rPr>
              <a:t>https://www.edaplayground.com/x/ars</a:t>
            </a:r>
            <a:endParaRPr lang="en-ZA" sz="1600" dirty="0"/>
          </a:p>
        </p:txBody>
      </p:sp>
    </p:spTree>
    <p:extLst>
      <p:ext uri="{BB962C8B-B14F-4D97-AF65-F5344CB8AC3E}">
        <p14:creationId xmlns:p14="http://schemas.microsoft.com/office/powerpoint/2010/main" val="1155113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eft-Right Arrow 23"/>
          <p:cNvSpPr>
            <a:spLocks noChangeArrowheads="1"/>
          </p:cNvSpPr>
          <p:nvPr/>
        </p:nvSpPr>
        <p:spPr bwMode="auto">
          <a:xfrm rot="5400000">
            <a:off x="2142332" y="4888478"/>
            <a:ext cx="804862" cy="641350"/>
          </a:xfrm>
          <a:prstGeom prst="leftRightArrow">
            <a:avLst>
              <a:gd name="adj1" fmla="val 50000"/>
              <a:gd name="adj2" fmla="val 49983"/>
            </a:avLst>
          </a:prstGeom>
          <a:solidFill>
            <a:srgbClr val="99FFCC"/>
          </a:solidFill>
          <a:ln w="15875" algn="ctr">
            <a:solidFill>
              <a:schemeClr val="tx1"/>
            </a:solidFill>
            <a:round/>
            <a:headEnd/>
            <a:tailEnd/>
          </a:ln>
        </p:spPr>
        <p:txBody>
          <a:bodyPr/>
          <a:lstStyle/>
          <a:p>
            <a:endParaRPr lang="en-US"/>
          </a:p>
        </p:txBody>
      </p:sp>
      <p:sp>
        <p:nvSpPr>
          <p:cNvPr id="23555" name="Rectangle 20"/>
          <p:cNvSpPr>
            <a:spLocks noChangeArrowheads="1"/>
          </p:cNvSpPr>
          <p:nvPr/>
        </p:nvSpPr>
        <p:spPr bwMode="auto">
          <a:xfrm>
            <a:off x="3998913" y="3441472"/>
            <a:ext cx="3411537" cy="2743200"/>
          </a:xfrm>
          <a:prstGeom prst="rect">
            <a:avLst/>
          </a:prstGeom>
          <a:solidFill>
            <a:srgbClr val="D9FFD9"/>
          </a:solidFill>
          <a:ln w="9525" algn="ctr">
            <a:solidFill>
              <a:schemeClr val="tx1"/>
            </a:solidFill>
            <a:round/>
            <a:headEnd/>
            <a:tailEnd/>
          </a:ln>
        </p:spPr>
        <p:txBody>
          <a:bodyPr/>
          <a:lstStyle/>
          <a:p>
            <a:endParaRPr lang="en-US"/>
          </a:p>
        </p:txBody>
      </p:sp>
      <p:sp>
        <p:nvSpPr>
          <p:cNvPr id="2" name="Title 1"/>
          <p:cNvSpPr>
            <a:spLocks noGrp="1"/>
          </p:cNvSpPr>
          <p:nvPr>
            <p:ph type="title"/>
          </p:nvPr>
        </p:nvSpPr>
        <p:spPr/>
        <p:txBody>
          <a:bodyPr>
            <a:normAutofit fontScale="90000"/>
          </a:bodyPr>
          <a:lstStyle/>
          <a:p>
            <a:pPr>
              <a:defRPr/>
            </a:pPr>
            <a:r>
              <a:rPr lang="en-US" dirty="0"/>
              <a:t>Large RC System - PAM</a:t>
            </a:r>
          </a:p>
        </p:txBody>
      </p:sp>
      <p:sp>
        <p:nvSpPr>
          <p:cNvPr id="3" name="Content Placeholder 2"/>
          <p:cNvSpPr>
            <a:spLocks noGrp="1"/>
          </p:cNvSpPr>
          <p:nvPr>
            <p:ph idx="1"/>
          </p:nvPr>
        </p:nvSpPr>
        <p:spPr>
          <a:xfrm>
            <a:off x="838200" y="1219651"/>
            <a:ext cx="8007350" cy="4191000"/>
          </a:xfrm>
        </p:spPr>
        <p:txBody>
          <a:bodyPr/>
          <a:lstStyle/>
          <a:p>
            <a:pPr>
              <a:defRPr/>
            </a:pPr>
            <a:r>
              <a:rPr lang="en-US" dirty="0"/>
              <a:t>Programmable Active Memories (PAM)</a:t>
            </a:r>
          </a:p>
          <a:p>
            <a:pPr lvl="1">
              <a:defRPr/>
            </a:pPr>
            <a:r>
              <a:rPr lang="en-US" dirty="0"/>
              <a:t>Produced by Digital Equipment Corp (DEC)</a:t>
            </a:r>
          </a:p>
          <a:p>
            <a:pPr lvl="1">
              <a:defRPr/>
            </a:pPr>
            <a:r>
              <a:rPr lang="en-US" dirty="0"/>
              <a:t>Used Xilinx XC3000 FPGAs</a:t>
            </a:r>
          </a:p>
          <a:p>
            <a:pPr lvl="1">
              <a:defRPr/>
            </a:pPr>
            <a:r>
              <a:rPr lang="en-US" dirty="0"/>
              <a:t>Independent banks of fast static RAM</a:t>
            </a:r>
          </a:p>
        </p:txBody>
      </p:sp>
      <p:sp>
        <p:nvSpPr>
          <p:cNvPr id="23558" name="Rectangle 3"/>
          <p:cNvSpPr>
            <a:spLocks noChangeArrowheads="1"/>
          </p:cNvSpPr>
          <p:nvPr/>
        </p:nvSpPr>
        <p:spPr bwMode="auto">
          <a:xfrm>
            <a:off x="1897063" y="3811359"/>
            <a:ext cx="1270000" cy="995363"/>
          </a:xfrm>
          <a:prstGeom prst="rect">
            <a:avLst/>
          </a:prstGeom>
          <a:solidFill>
            <a:srgbClr val="0070C0"/>
          </a:solidFill>
          <a:ln w="15875" algn="ctr">
            <a:solidFill>
              <a:schemeClr val="tx1"/>
            </a:solidFill>
            <a:round/>
            <a:headEnd/>
            <a:tailEnd/>
          </a:ln>
        </p:spPr>
        <p:txBody>
          <a:bodyPr anchor="ctr"/>
          <a:lstStyle/>
          <a:p>
            <a:pPr algn="ctr"/>
            <a:r>
              <a:rPr lang="en-US"/>
              <a:t>Host</a:t>
            </a:r>
          </a:p>
          <a:p>
            <a:pPr algn="ctr"/>
            <a:r>
              <a:rPr lang="en-US"/>
              <a:t>CPU</a:t>
            </a:r>
          </a:p>
        </p:txBody>
      </p:sp>
      <p:sp>
        <p:nvSpPr>
          <p:cNvPr id="23559" name="Rectangle 4"/>
          <p:cNvSpPr>
            <a:spLocks noChangeArrowheads="1"/>
          </p:cNvSpPr>
          <p:nvPr/>
        </p:nvSpPr>
        <p:spPr bwMode="auto">
          <a:xfrm>
            <a:off x="4135438" y="402884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0" name="Rectangle 5"/>
          <p:cNvSpPr>
            <a:spLocks noChangeArrowheads="1"/>
          </p:cNvSpPr>
          <p:nvPr/>
        </p:nvSpPr>
        <p:spPr bwMode="auto">
          <a:xfrm>
            <a:off x="4954588" y="402884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1" name="Rectangle 6"/>
          <p:cNvSpPr>
            <a:spLocks noChangeArrowheads="1"/>
          </p:cNvSpPr>
          <p:nvPr/>
        </p:nvSpPr>
        <p:spPr bwMode="auto">
          <a:xfrm>
            <a:off x="5759450" y="402884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2" name="Rectangle 7"/>
          <p:cNvSpPr>
            <a:spLocks noChangeArrowheads="1"/>
          </p:cNvSpPr>
          <p:nvPr/>
        </p:nvSpPr>
        <p:spPr bwMode="auto">
          <a:xfrm>
            <a:off x="6564313" y="402884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3" name="Rectangle 8"/>
          <p:cNvSpPr>
            <a:spLocks noChangeArrowheads="1"/>
          </p:cNvSpPr>
          <p:nvPr/>
        </p:nvSpPr>
        <p:spPr bwMode="auto">
          <a:xfrm>
            <a:off x="4135438" y="484799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4" name="Rectangle 9"/>
          <p:cNvSpPr>
            <a:spLocks noChangeArrowheads="1"/>
          </p:cNvSpPr>
          <p:nvPr/>
        </p:nvSpPr>
        <p:spPr bwMode="auto">
          <a:xfrm>
            <a:off x="4954588" y="484799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5" name="Rectangle 10"/>
          <p:cNvSpPr>
            <a:spLocks noChangeArrowheads="1"/>
          </p:cNvSpPr>
          <p:nvPr/>
        </p:nvSpPr>
        <p:spPr bwMode="auto">
          <a:xfrm>
            <a:off x="5759450" y="484799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6" name="Rectangle 11"/>
          <p:cNvSpPr>
            <a:spLocks noChangeArrowheads="1"/>
          </p:cNvSpPr>
          <p:nvPr/>
        </p:nvSpPr>
        <p:spPr bwMode="auto">
          <a:xfrm>
            <a:off x="6564313" y="4847997"/>
            <a:ext cx="736600" cy="736600"/>
          </a:xfrm>
          <a:prstGeom prst="rect">
            <a:avLst/>
          </a:prstGeom>
          <a:solidFill>
            <a:schemeClr val="accent1"/>
          </a:solidFill>
          <a:ln w="15875" algn="ctr">
            <a:solidFill>
              <a:schemeClr val="tx1"/>
            </a:solidFill>
            <a:round/>
            <a:headEnd/>
            <a:tailEnd/>
          </a:ln>
        </p:spPr>
        <p:txBody>
          <a:bodyPr lIns="36000" rIns="36000" anchor="ctr"/>
          <a:lstStyle/>
          <a:p>
            <a:pPr algn="ctr"/>
            <a:r>
              <a:rPr lang="en-US"/>
              <a:t>FPGA</a:t>
            </a:r>
          </a:p>
        </p:txBody>
      </p:sp>
      <p:sp>
        <p:nvSpPr>
          <p:cNvPr id="23567" name="Rectangle 12"/>
          <p:cNvSpPr>
            <a:spLocks noChangeArrowheads="1"/>
          </p:cNvSpPr>
          <p:nvPr/>
        </p:nvSpPr>
        <p:spPr bwMode="auto">
          <a:xfrm>
            <a:off x="4135438" y="3565297"/>
            <a:ext cx="736600"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68" name="Rectangle 13"/>
          <p:cNvSpPr>
            <a:spLocks noChangeArrowheads="1"/>
          </p:cNvSpPr>
          <p:nvPr/>
        </p:nvSpPr>
        <p:spPr bwMode="auto">
          <a:xfrm>
            <a:off x="4135438" y="5667147"/>
            <a:ext cx="736600"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69" name="Rectangle 14"/>
          <p:cNvSpPr>
            <a:spLocks noChangeArrowheads="1"/>
          </p:cNvSpPr>
          <p:nvPr/>
        </p:nvSpPr>
        <p:spPr bwMode="auto">
          <a:xfrm>
            <a:off x="4954588" y="3565297"/>
            <a:ext cx="736600"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70" name="Rectangle 15"/>
          <p:cNvSpPr>
            <a:spLocks noChangeArrowheads="1"/>
          </p:cNvSpPr>
          <p:nvPr/>
        </p:nvSpPr>
        <p:spPr bwMode="auto">
          <a:xfrm>
            <a:off x="4954588" y="5667147"/>
            <a:ext cx="736600"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71" name="Rectangle 16"/>
          <p:cNvSpPr>
            <a:spLocks noChangeArrowheads="1"/>
          </p:cNvSpPr>
          <p:nvPr/>
        </p:nvSpPr>
        <p:spPr bwMode="auto">
          <a:xfrm>
            <a:off x="5745163" y="3565297"/>
            <a:ext cx="738187"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72" name="Rectangle 17"/>
          <p:cNvSpPr>
            <a:spLocks noChangeArrowheads="1"/>
          </p:cNvSpPr>
          <p:nvPr/>
        </p:nvSpPr>
        <p:spPr bwMode="auto">
          <a:xfrm>
            <a:off x="5745163" y="5667147"/>
            <a:ext cx="738187"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73" name="Rectangle 18"/>
          <p:cNvSpPr>
            <a:spLocks noChangeArrowheads="1"/>
          </p:cNvSpPr>
          <p:nvPr/>
        </p:nvSpPr>
        <p:spPr bwMode="auto">
          <a:xfrm>
            <a:off x="6537325" y="3565297"/>
            <a:ext cx="736600"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74" name="Rectangle 19"/>
          <p:cNvSpPr>
            <a:spLocks noChangeArrowheads="1"/>
          </p:cNvSpPr>
          <p:nvPr/>
        </p:nvSpPr>
        <p:spPr bwMode="auto">
          <a:xfrm>
            <a:off x="6537325" y="5667147"/>
            <a:ext cx="736600" cy="368300"/>
          </a:xfrm>
          <a:prstGeom prst="rect">
            <a:avLst/>
          </a:prstGeom>
          <a:solidFill>
            <a:srgbClr val="A12F4A"/>
          </a:solidFill>
          <a:ln w="15875" algn="ctr">
            <a:solidFill>
              <a:schemeClr val="tx1"/>
            </a:solidFill>
            <a:round/>
            <a:headEnd/>
            <a:tailEnd/>
          </a:ln>
        </p:spPr>
        <p:txBody>
          <a:bodyPr lIns="36000" rIns="36000" anchor="ctr"/>
          <a:lstStyle/>
          <a:p>
            <a:pPr algn="ctr"/>
            <a:r>
              <a:rPr lang="en-US"/>
              <a:t>SRAM</a:t>
            </a:r>
          </a:p>
        </p:txBody>
      </p:sp>
      <p:sp>
        <p:nvSpPr>
          <p:cNvPr id="23575" name="Left-Right Arrow 21"/>
          <p:cNvSpPr>
            <a:spLocks noChangeArrowheads="1"/>
          </p:cNvSpPr>
          <p:nvPr/>
        </p:nvSpPr>
        <p:spPr bwMode="auto">
          <a:xfrm>
            <a:off x="3194050" y="3987572"/>
            <a:ext cx="804863" cy="641350"/>
          </a:xfrm>
          <a:prstGeom prst="leftRightArrow">
            <a:avLst>
              <a:gd name="adj1" fmla="val 50000"/>
              <a:gd name="adj2" fmla="val 49983"/>
            </a:avLst>
          </a:prstGeom>
          <a:solidFill>
            <a:srgbClr val="99FFCC"/>
          </a:solidFill>
          <a:ln w="15875" algn="ctr">
            <a:solidFill>
              <a:schemeClr val="tx1"/>
            </a:solidFill>
            <a:round/>
            <a:headEnd/>
            <a:tailEnd/>
          </a:ln>
        </p:spPr>
        <p:txBody>
          <a:bodyPr/>
          <a:lstStyle/>
          <a:p>
            <a:endParaRPr lang="en-US"/>
          </a:p>
        </p:txBody>
      </p:sp>
      <p:sp>
        <p:nvSpPr>
          <p:cNvPr id="23576" name="Rectangle 22"/>
          <p:cNvSpPr>
            <a:spLocks noChangeArrowheads="1"/>
          </p:cNvSpPr>
          <p:nvPr/>
        </p:nvSpPr>
        <p:spPr bwMode="auto">
          <a:xfrm>
            <a:off x="1882775" y="5625872"/>
            <a:ext cx="1296988" cy="558800"/>
          </a:xfrm>
          <a:prstGeom prst="rect">
            <a:avLst/>
          </a:prstGeom>
          <a:solidFill>
            <a:srgbClr val="A12F4A"/>
          </a:solidFill>
          <a:ln w="15875" algn="ctr">
            <a:solidFill>
              <a:schemeClr val="tx1"/>
            </a:solidFill>
            <a:round/>
            <a:headEnd/>
            <a:tailEnd/>
          </a:ln>
        </p:spPr>
        <p:txBody>
          <a:bodyPr anchor="ctr"/>
          <a:lstStyle/>
          <a:p>
            <a:pPr algn="ctr"/>
            <a:r>
              <a:rPr lang="en-US"/>
              <a:t>DRAM</a:t>
            </a:r>
          </a:p>
        </p:txBody>
      </p:sp>
      <p:sp>
        <p:nvSpPr>
          <p:cNvPr id="23577" name="Rectangle 24"/>
          <p:cNvSpPr>
            <a:spLocks noChangeArrowheads="1"/>
          </p:cNvSpPr>
          <p:nvPr/>
        </p:nvSpPr>
        <p:spPr bwMode="auto">
          <a:xfrm>
            <a:off x="1789113" y="6170382"/>
            <a:ext cx="4044950" cy="554038"/>
          </a:xfrm>
          <a:prstGeom prst="rect">
            <a:avLst/>
          </a:prstGeom>
          <a:noFill/>
          <a:ln w="9525">
            <a:noFill/>
            <a:miter lim="800000"/>
            <a:headEnd/>
            <a:tailEnd/>
          </a:ln>
        </p:spPr>
        <p:txBody>
          <a:bodyPr wrap="none">
            <a:spAutoFit/>
          </a:bodyPr>
          <a:lstStyle/>
          <a:p>
            <a:r>
              <a:rPr lang="en-US" dirty="0"/>
              <a:t>Digital Equipment Corp. PAM system (1980s)</a:t>
            </a:r>
          </a:p>
          <a:p>
            <a:r>
              <a:rPr lang="en-US" sz="1200" dirty="0"/>
              <a:t>Image adapted from Hauck and </a:t>
            </a:r>
            <a:r>
              <a:rPr lang="en-US" sz="1200" dirty="0" err="1"/>
              <a:t>Dehon</a:t>
            </a:r>
            <a:r>
              <a:rPr lang="en-US" sz="1200" dirty="0"/>
              <a:t> (2008) Ch3</a:t>
            </a:r>
          </a:p>
        </p:txBody>
      </p:sp>
      <p:sp>
        <p:nvSpPr>
          <p:cNvPr id="26" name="TextBox 25">
            <a:extLst>
              <a:ext uri="{FF2B5EF4-FFF2-40B4-BE49-F238E27FC236}">
                <a16:creationId xmlns:a16="http://schemas.microsoft.com/office/drawing/2014/main" id="{B12DFBB4-D699-43BB-83B4-7AE3184B13BD}"/>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Tree>
    <p:extLst>
      <p:ext uri="{BB962C8B-B14F-4D97-AF65-F5344CB8AC3E}">
        <p14:creationId xmlns:p14="http://schemas.microsoft.com/office/powerpoint/2010/main" val="3905397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436563" y="4347849"/>
            <a:ext cx="8393112" cy="2006600"/>
          </a:xfrm>
          <a:prstGeom prst="rect">
            <a:avLst/>
          </a:prstGeom>
          <a:solidFill>
            <a:schemeClr val="accent4">
              <a:lumMod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672891" y="343328"/>
            <a:ext cx="7698306" cy="692210"/>
          </a:xfrm>
        </p:spPr>
        <p:txBody>
          <a:bodyPr>
            <a:normAutofit fontScale="90000"/>
          </a:bodyPr>
          <a:lstStyle/>
          <a:p>
            <a:pPr>
              <a:defRPr/>
            </a:pPr>
            <a:r>
              <a:rPr lang="en-US" dirty="0"/>
              <a:t>Large RC System - VCC</a:t>
            </a:r>
          </a:p>
        </p:txBody>
      </p:sp>
      <p:sp>
        <p:nvSpPr>
          <p:cNvPr id="3" name="Content Placeholder 2"/>
          <p:cNvSpPr>
            <a:spLocks noGrp="1"/>
          </p:cNvSpPr>
          <p:nvPr>
            <p:ph idx="1"/>
          </p:nvPr>
        </p:nvSpPr>
        <p:spPr>
          <a:xfrm>
            <a:off x="655319" y="1294300"/>
            <a:ext cx="8007350" cy="4191000"/>
          </a:xfrm>
        </p:spPr>
        <p:txBody>
          <a:bodyPr/>
          <a:lstStyle/>
          <a:p>
            <a:pPr>
              <a:defRPr/>
            </a:pPr>
            <a:r>
              <a:rPr lang="en-US" sz="2800" dirty="0"/>
              <a:t>Virtual Computer Corporation (VCC)*</a:t>
            </a:r>
          </a:p>
          <a:p>
            <a:pPr>
              <a:defRPr/>
            </a:pPr>
            <a:r>
              <a:rPr lang="en-US" sz="2800" dirty="0"/>
              <a:t>First commercially commercial RC platform**</a:t>
            </a:r>
          </a:p>
          <a:p>
            <a:pPr>
              <a:defRPr/>
            </a:pPr>
            <a:r>
              <a:rPr lang="en-US" sz="2800" dirty="0"/>
              <a:t>Checkerboard layout of</a:t>
            </a:r>
          </a:p>
          <a:p>
            <a:pPr lvl="1">
              <a:defRPr/>
            </a:pPr>
            <a:r>
              <a:rPr lang="en-US" sz="2400" dirty="0"/>
              <a:t>Xilinx XC4010 devices and </a:t>
            </a:r>
          </a:p>
          <a:p>
            <a:pPr lvl="1">
              <a:defRPr/>
            </a:pPr>
            <a:r>
              <a:rPr lang="en-US" sz="2400" dirty="0"/>
              <a:t>I-Cube programmable interconnection devices</a:t>
            </a:r>
          </a:p>
          <a:p>
            <a:pPr lvl="1">
              <a:defRPr/>
            </a:pPr>
            <a:r>
              <a:rPr lang="en-US" sz="2400" dirty="0"/>
              <a:t>SRAM modules on the edges</a:t>
            </a:r>
          </a:p>
        </p:txBody>
      </p:sp>
      <p:sp>
        <p:nvSpPr>
          <p:cNvPr id="24581" name="Rectangle 3"/>
          <p:cNvSpPr>
            <a:spLocks noChangeArrowheads="1"/>
          </p:cNvSpPr>
          <p:nvPr/>
        </p:nvSpPr>
        <p:spPr bwMode="auto">
          <a:xfrm>
            <a:off x="6927650" y="6433265"/>
            <a:ext cx="2000033" cy="261610"/>
          </a:xfrm>
          <a:prstGeom prst="rect">
            <a:avLst/>
          </a:prstGeom>
          <a:noFill/>
          <a:ln w="9525">
            <a:noFill/>
            <a:miter lim="800000"/>
            <a:headEnd/>
            <a:tailEnd/>
          </a:ln>
        </p:spPr>
        <p:txBody>
          <a:bodyPr wrap="square">
            <a:spAutoFit/>
          </a:bodyPr>
          <a:lstStyle/>
          <a:p>
            <a:pPr algn="r"/>
            <a:r>
              <a:rPr lang="en-US" sz="1100" dirty="0"/>
              <a:t>** Hauck and </a:t>
            </a:r>
            <a:r>
              <a:rPr lang="en-US" sz="1100" dirty="0" err="1"/>
              <a:t>Dehon</a:t>
            </a:r>
            <a:r>
              <a:rPr lang="en-US" sz="1100" dirty="0"/>
              <a:t> (2008)</a:t>
            </a:r>
          </a:p>
        </p:txBody>
      </p:sp>
      <p:sp>
        <p:nvSpPr>
          <p:cNvPr id="24582" name="Rectangle 13"/>
          <p:cNvSpPr>
            <a:spLocks noChangeArrowheads="1"/>
          </p:cNvSpPr>
          <p:nvPr/>
        </p:nvSpPr>
        <p:spPr bwMode="auto">
          <a:xfrm>
            <a:off x="5446713" y="5027299"/>
            <a:ext cx="376237" cy="368300"/>
          </a:xfrm>
          <a:prstGeom prst="rect">
            <a:avLst/>
          </a:prstGeom>
          <a:noFill/>
          <a:ln w="9525">
            <a:noFill/>
            <a:miter lim="800000"/>
            <a:headEnd/>
            <a:tailEnd/>
          </a:ln>
        </p:spPr>
        <p:txBody>
          <a:bodyPr wrap="none">
            <a:spAutoFit/>
          </a:bodyPr>
          <a:lstStyle/>
          <a:p>
            <a:r>
              <a:rPr lang="en-US"/>
              <a:t>…</a:t>
            </a:r>
          </a:p>
        </p:txBody>
      </p:sp>
      <p:sp>
        <p:nvSpPr>
          <p:cNvPr id="24583" name="Rectangle 24"/>
          <p:cNvSpPr>
            <a:spLocks noChangeArrowheads="1"/>
          </p:cNvSpPr>
          <p:nvPr/>
        </p:nvSpPr>
        <p:spPr bwMode="auto">
          <a:xfrm>
            <a:off x="5446713" y="4425637"/>
            <a:ext cx="376237" cy="369887"/>
          </a:xfrm>
          <a:prstGeom prst="rect">
            <a:avLst/>
          </a:prstGeom>
          <a:noFill/>
          <a:ln w="9525">
            <a:noFill/>
            <a:miter lim="800000"/>
            <a:headEnd/>
            <a:tailEnd/>
          </a:ln>
        </p:spPr>
        <p:txBody>
          <a:bodyPr wrap="none">
            <a:spAutoFit/>
          </a:bodyPr>
          <a:lstStyle/>
          <a:p>
            <a:r>
              <a:rPr lang="en-US"/>
              <a:t>…</a:t>
            </a:r>
          </a:p>
        </p:txBody>
      </p:sp>
      <p:sp>
        <p:nvSpPr>
          <p:cNvPr id="24584" name="Rectangle 28"/>
          <p:cNvSpPr>
            <a:spLocks noChangeArrowheads="1"/>
          </p:cNvSpPr>
          <p:nvPr/>
        </p:nvSpPr>
        <p:spPr bwMode="auto">
          <a:xfrm>
            <a:off x="928688" y="5381312"/>
            <a:ext cx="376237" cy="369887"/>
          </a:xfrm>
          <a:prstGeom prst="rect">
            <a:avLst/>
          </a:prstGeom>
          <a:noFill/>
          <a:ln w="9525">
            <a:noFill/>
            <a:miter lim="800000"/>
            <a:headEnd/>
            <a:tailEnd/>
          </a:ln>
        </p:spPr>
        <p:txBody>
          <a:bodyPr wrap="none">
            <a:spAutoFit/>
          </a:bodyPr>
          <a:lstStyle/>
          <a:p>
            <a:r>
              <a:rPr lang="en-US"/>
              <a:t>…</a:t>
            </a:r>
          </a:p>
        </p:txBody>
      </p:sp>
      <p:sp>
        <p:nvSpPr>
          <p:cNvPr id="24585" name="Rectangle 29"/>
          <p:cNvSpPr>
            <a:spLocks noChangeArrowheads="1"/>
          </p:cNvSpPr>
          <p:nvPr/>
        </p:nvSpPr>
        <p:spPr bwMode="auto">
          <a:xfrm>
            <a:off x="1897063" y="5381312"/>
            <a:ext cx="377825" cy="369887"/>
          </a:xfrm>
          <a:prstGeom prst="rect">
            <a:avLst/>
          </a:prstGeom>
          <a:noFill/>
          <a:ln w="9525">
            <a:noFill/>
            <a:miter lim="800000"/>
            <a:headEnd/>
            <a:tailEnd/>
          </a:ln>
        </p:spPr>
        <p:txBody>
          <a:bodyPr wrap="none">
            <a:spAutoFit/>
          </a:bodyPr>
          <a:lstStyle/>
          <a:p>
            <a:r>
              <a:rPr lang="en-US"/>
              <a:t>…</a:t>
            </a:r>
          </a:p>
        </p:txBody>
      </p:sp>
      <p:sp>
        <p:nvSpPr>
          <p:cNvPr id="24586" name="Rectangle 30"/>
          <p:cNvSpPr>
            <a:spLocks noChangeArrowheads="1"/>
          </p:cNvSpPr>
          <p:nvPr/>
        </p:nvSpPr>
        <p:spPr bwMode="auto">
          <a:xfrm>
            <a:off x="2962275" y="5381312"/>
            <a:ext cx="376238" cy="369887"/>
          </a:xfrm>
          <a:prstGeom prst="rect">
            <a:avLst/>
          </a:prstGeom>
          <a:noFill/>
          <a:ln w="9525">
            <a:noFill/>
            <a:miter lim="800000"/>
            <a:headEnd/>
            <a:tailEnd/>
          </a:ln>
        </p:spPr>
        <p:txBody>
          <a:bodyPr wrap="none">
            <a:spAutoFit/>
          </a:bodyPr>
          <a:lstStyle/>
          <a:p>
            <a:r>
              <a:rPr lang="en-US"/>
              <a:t>…</a:t>
            </a:r>
          </a:p>
        </p:txBody>
      </p:sp>
      <p:sp>
        <p:nvSpPr>
          <p:cNvPr id="24587" name="Rectangle 31"/>
          <p:cNvSpPr>
            <a:spLocks noChangeArrowheads="1"/>
          </p:cNvSpPr>
          <p:nvPr/>
        </p:nvSpPr>
        <p:spPr bwMode="auto">
          <a:xfrm>
            <a:off x="3930650" y="5381312"/>
            <a:ext cx="377825" cy="369887"/>
          </a:xfrm>
          <a:prstGeom prst="rect">
            <a:avLst/>
          </a:prstGeom>
          <a:noFill/>
          <a:ln w="9525">
            <a:noFill/>
            <a:miter lim="800000"/>
            <a:headEnd/>
            <a:tailEnd/>
          </a:ln>
        </p:spPr>
        <p:txBody>
          <a:bodyPr wrap="none">
            <a:spAutoFit/>
          </a:bodyPr>
          <a:lstStyle/>
          <a:p>
            <a:r>
              <a:rPr lang="en-US"/>
              <a:t>…</a:t>
            </a:r>
          </a:p>
        </p:txBody>
      </p:sp>
      <p:sp>
        <p:nvSpPr>
          <p:cNvPr id="24588" name="Rectangle 32"/>
          <p:cNvSpPr>
            <a:spLocks noChangeArrowheads="1"/>
          </p:cNvSpPr>
          <p:nvPr/>
        </p:nvSpPr>
        <p:spPr bwMode="auto">
          <a:xfrm>
            <a:off x="7056438" y="5381312"/>
            <a:ext cx="376237" cy="369887"/>
          </a:xfrm>
          <a:prstGeom prst="rect">
            <a:avLst/>
          </a:prstGeom>
          <a:noFill/>
          <a:ln w="9525">
            <a:noFill/>
            <a:miter lim="800000"/>
            <a:headEnd/>
            <a:tailEnd/>
          </a:ln>
        </p:spPr>
        <p:txBody>
          <a:bodyPr wrap="none">
            <a:spAutoFit/>
          </a:bodyPr>
          <a:lstStyle/>
          <a:p>
            <a:r>
              <a:rPr lang="en-US"/>
              <a:t>…</a:t>
            </a:r>
          </a:p>
        </p:txBody>
      </p:sp>
      <p:sp>
        <p:nvSpPr>
          <p:cNvPr id="24589" name="Rectangle 33"/>
          <p:cNvSpPr>
            <a:spLocks noChangeArrowheads="1"/>
          </p:cNvSpPr>
          <p:nvPr/>
        </p:nvSpPr>
        <p:spPr bwMode="auto">
          <a:xfrm>
            <a:off x="8024813" y="5381312"/>
            <a:ext cx="377825" cy="369887"/>
          </a:xfrm>
          <a:prstGeom prst="rect">
            <a:avLst/>
          </a:prstGeom>
          <a:noFill/>
          <a:ln w="9525">
            <a:noFill/>
            <a:miter lim="800000"/>
            <a:headEnd/>
            <a:tailEnd/>
          </a:ln>
        </p:spPr>
        <p:txBody>
          <a:bodyPr wrap="none">
            <a:spAutoFit/>
          </a:bodyPr>
          <a:lstStyle/>
          <a:p>
            <a:r>
              <a:rPr lang="en-US"/>
              <a:t>…</a:t>
            </a:r>
          </a:p>
        </p:txBody>
      </p:sp>
      <p:sp>
        <p:nvSpPr>
          <p:cNvPr id="24590" name="Rectangle 34"/>
          <p:cNvSpPr>
            <a:spLocks noChangeArrowheads="1"/>
          </p:cNvSpPr>
          <p:nvPr/>
        </p:nvSpPr>
        <p:spPr bwMode="auto">
          <a:xfrm>
            <a:off x="4791075" y="5381312"/>
            <a:ext cx="376238" cy="369887"/>
          </a:xfrm>
          <a:prstGeom prst="rect">
            <a:avLst/>
          </a:prstGeom>
          <a:noFill/>
          <a:ln w="9525">
            <a:noFill/>
            <a:miter lim="800000"/>
            <a:headEnd/>
            <a:tailEnd/>
          </a:ln>
        </p:spPr>
        <p:txBody>
          <a:bodyPr wrap="none">
            <a:spAutoFit/>
          </a:bodyPr>
          <a:lstStyle/>
          <a:p>
            <a:r>
              <a:rPr lang="en-US"/>
              <a:t>…</a:t>
            </a:r>
          </a:p>
        </p:txBody>
      </p:sp>
      <p:sp>
        <p:nvSpPr>
          <p:cNvPr id="24591" name="Rectangle 35"/>
          <p:cNvSpPr>
            <a:spLocks noChangeArrowheads="1"/>
          </p:cNvSpPr>
          <p:nvPr/>
        </p:nvSpPr>
        <p:spPr bwMode="auto">
          <a:xfrm>
            <a:off x="6183313" y="5381312"/>
            <a:ext cx="376237" cy="369887"/>
          </a:xfrm>
          <a:prstGeom prst="rect">
            <a:avLst/>
          </a:prstGeom>
          <a:noFill/>
          <a:ln w="9525">
            <a:noFill/>
            <a:miter lim="800000"/>
            <a:headEnd/>
            <a:tailEnd/>
          </a:ln>
        </p:spPr>
        <p:txBody>
          <a:bodyPr wrap="none">
            <a:spAutoFit/>
          </a:bodyPr>
          <a:lstStyle/>
          <a:p>
            <a:r>
              <a:rPr lang="en-US"/>
              <a:t>…</a:t>
            </a:r>
          </a:p>
        </p:txBody>
      </p:sp>
      <p:sp>
        <p:nvSpPr>
          <p:cNvPr id="24592" name="Rectangle 42"/>
          <p:cNvSpPr>
            <a:spLocks noChangeArrowheads="1"/>
          </p:cNvSpPr>
          <p:nvPr/>
        </p:nvSpPr>
        <p:spPr bwMode="auto">
          <a:xfrm>
            <a:off x="5446713" y="5790887"/>
            <a:ext cx="376237" cy="369887"/>
          </a:xfrm>
          <a:prstGeom prst="rect">
            <a:avLst/>
          </a:prstGeom>
          <a:noFill/>
          <a:ln w="9525">
            <a:noFill/>
            <a:miter lim="800000"/>
            <a:headEnd/>
            <a:tailEnd/>
          </a:ln>
        </p:spPr>
        <p:txBody>
          <a:bodyPr wrap="none">
            <a:spAutoFit/>
          </a:bodyPr>
          <a:lstStyle/>
          <a:p>
            <a:r>
              <a:rPr lang="en-US"/>
              <a:t>…</a:t>
            </a:r>
          </a:p>
        </p:txBody>
      </p:sp>
      <p:sp>
        <p:nvSpPr>
          <p:cNvPr id="24593" name="Rectangle 46"/>
          <p:cNvSpPr>
            <a:spLocks noChangeArrowheads="1"/>
          </p:cNvSpPr>
          <p:nvPr/>
        </p:nvSpPr>
        <p:spPr bwMode="auto">
          <a:xfrm>
            <a:off x="343368" y="6341548"/>
            <a:ext cx="1660525" cy="306388"/>
          </a:xfrm>
          <a:prstGeom prst="rect">
            <a:avLst/>
          </a:prstGeom>
          <a:noFill/>
          <a:ln w="9525">
            <a:noFill/>
            <a:miter lim="800000"/>
            <a:headEnd/>
            <a:tailEnd/>
          </a:ln>
        </p:spPr>
        <p:txBody>
          <a:bodyPr wrap="none">
            <a:spAutoFit/>
          </a:bodyPr>
          <a:lstStyle/>
          <a:p>
            <a:r>
              <a:rPr lang="en-US" sz="1400" dirty="0"/>
              <a:t>VCC Virtual Computer</a:t>
            </a:r>
          </a:p>
        </p:txBody>
      </p:sp>
      <p:sp>
        <p:nvSpPr>
          <p:cNvPr id="48" name="Rectangle 47"/>
          <p:cNvSpPr/>
          <p:nvPr/>
        </p:nvSpPr>
        <p:spPr bwMode="auto">
          <a:xfrm>
            <a:off x="928688"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49" name="Rectangle 48"/>
          <p:cNvSpPr/>
          <p:nvPr/>
        </p:nvSpPr>
        <p:spPr bwMode="auto">
          <a:xfrm>
            <a:off x="1965325"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0" name="Rectangle 49"/>
          <p:cNvSpPr/>
          <p:nvPr/>
        </p:nvSpPr>
        <p:spPr bwMode="auto">
          <a:xfrm>
            <a:off x="2947988"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1" name="Rectangle 50"/>
          <p:cNvSpPr/>
          <p:nvPr/>
        </p:nvSpPr>
        <p:spPr bwMode="auto">
          <a:xfrm>
            <a:off x="3862388"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2" name="Rectangle 51"/>
          <p:cNvSpPr/>
          <p:nvPr/>
        </p:nvSpPr>
        <p:spPr bwMode="auto">
          <a:xfrm>
            <a:off x="4886325"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3" name="Rectangle 52"/>
          <p:cNvSpPr/>
          <p:nvPr/>
        </p:nvSpPr>
        <p:spPr bwMode="auto">
          <a:xfrm>
            <a:off x="6264275"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4" name="Rectangle 53"/>
          <p:cNvSpPr/>
          <p:nvPr/>
        </p:nvSpPr>
        <p:spPr bwMode="auto">
          <a:xfrm>
            <a:off x="7192963"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5" name="Rectangle 54"/>
          <p:cNvSpPr/>
          <p:nvPr/>
        </p:nvSpPr>
        <p:spPr bwMode="auto">
          <a:xfrm>
            <a:off x="8134350" y="4771712"/>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6" name="Rectangle 55"/>
          <p:cNvSpPr/>
          <p:nvPr/>
        </p:nvSpPr>
        <p:spPr bwMode="auto">
          <a:xfrm>
            <a:off x="928688"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7" name="Rectangle 56"/>
          <p:cNvSpPr/>
          <p:nvPr/>
        </p:nvSpPr>
        <p:spPr bwMode="auto">
          <a:xfrm>
            <a:off x="1965325"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8" name="Rectangle 57"/>
          <p:cNvSpPr/>
          <p:nvPr/>
        </p:nvSpPr>
        <p:spPr bwMode="auto">
          <a:xfrm>
            <a:off x="2947988"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9" name="Rectangle 58"/>
          <p:cNvSpPr/>
          <p:nvPr/>
        </p:nvSpPr>
        <p:spPr bwMode="auto">
          <a:xfrm>
            <a:off x="3862388"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0" name="Rectangle 59"/>
          <p:cNvSpPr/>
          <p:nvPr/>
        </p:nvSpPr>
        <p:spPr bwMode="auto">
          <a:xfrm>
            <a:off x="4886325"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1" name="Rectangle 60"/>
          <p:cNvSpPr/>
          <p:nvPr/>
        </p:nvSpPr>
        <p:spPr bwMode="auto">
          <a:xfrm>
            <a:off x="6264275"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2" name="Rectangle 61"/>
          <p:cNvSpPr/>
          <p:nvPr/>
        </p:nvSpPr>
        <p:spPr bwMode="auto">
          <a:xfrm>
            <a:off x="7192963"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3" name="Rectangle 62"/>
          <p:cNvSpPr/>
          <p:nvPr/>
        </p:nvSpPr>
        <p:spPr bwMode="auto">
          <a:xfrm>
            <a:off x="8134350" y="52622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4" name="Rectangle 63"/>
          <p:cNvSpPr/>
          <p:nvPr/>
        </p:nvSpPr>
        <p:spPr bwMode="auto">
          <a:xfrm>
            <a:off x="928688"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5" name="Rectangle 64"/>
          <p:cNvSpPr/>
          <p:nvPr/>
        </p:nvSpPr>
        <p:spPr bwMode="auto">
          <a:xfrm>
            <a:off x="1965325"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6" name="Rectangle 65"/>
          <p:cNvSpPr/>
          <p:nvPr/>
        </p:nvSpPr>
        <p:spPr bwMode="auto">
          <a:xfrm>
            <a:off x="2947988"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7" name="Rectangle 66"/>
          <p:cNvSpPr/>
          <p:nvPr/>
        </p:nvSpPr>
        <p:spPr bwMode="auto">
          <a:xfrm>
            <a:off x="3862388"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8" name="Rectangle 67"/>
          <p:cNvSpPr/>
          <p:nvPr/>
        </p:nvSpPr>
        <p:spPr bwMode="auto">
          <a:xfrm>
            <a:off x="4886325"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9" name="Rectangle 68"/>
          <p:cNvSpPr/>
          <p:nvPr/>
        </p:nvSpPr>
        <p:spPr bwMode="auto">
          <a:xfrm>
            <a:off x="6264275"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0" name="Rectangle 69"/>
          <p:cNvSpPr/>
          <p:nvPr/>
        </p:nvSpPr>
        <p:spPr bwMode="auto">
          <a:xfrm>
            <a:off x="7192963"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1" name="Rectangle 70"/>
          <p:cNvSpPr/>
          <p:nvPr/>
        </p:nvSpPr>
        <p:spPr bwMode="auto">
          <a:xfrm>
            <a:off x="8134350" y="5698812"/>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2" name="Rectangle 71"/>
          <p:cNvSpPr/>
          <p:nvPr/>
        </p:nvSpPr>
        <p:spPr bwMode="auto">
          <a:xfrm>
            <a:off x="1433513"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3" name="Rectangle 72"/>
          <p:cNvSpPr/>
          <p:nvPr/>
        </p:nvSpPr>
        <p:spPr bwMode="auto">
          <a:xfrm>
            <a:off x="1433513"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4" name="Rectangle 73"/>
          <p:cNvSpPr/>
          <p:nvPr/>
        </p:nvSpPr>
        <p:spPr bwMode="auto">
          <a:xfrm>
            <a:off x="1433513"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5" name="Rectangle 74"/>
          <p:cNvSpPr/>
          <p:nvPr/>
        </p:nvSpPr>
        <p:spPr bwMode="auto">
          <a:xfrm>
            <a:off x="2443163"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6" name="Rectangle 75"/>
          <p:cNvSpPr/>
          <p:nvPr/>
        </p:nvSpPr>
        <p:spPr bwMode="auto">
          <a:xfrm>
            <a:off x="2443163"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7" name="Rectangle 76"/>
          <p:cNvSpPr/>
          <p:nvPr/>
        </p:nvSpPr>
        <p:spPr bwMode="auto">
          <a:xfrm>
            <a:off x="2443163"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8" name="Rectangle 77"/>
          <p:cNvSpPr/>
          <p:nvPr/>
        </p:nvSpPr>
        <p:spPr bwMode="auto">
          <a:xfrm>
            <a:off x="3438525"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9" name="Rectangle 78"/>
          <p:cNvSpPr/>
          <p:nvPr/>
        </p:nvSpPr>
        <p:spPr bwMode="auto">
          <a:xfrm>
            <a:off x="3438525"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0" name="Rectangle 79"/>
          <p:cNvSpPr/>
          <p:nvPr/>
        </p:nvSpPr>
        <p:spPr bwMode="auto">
          <a:xfrm>
            <a:off x="3438525"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1" name="Rectangle 80"/>
          <p:cNvSpPr/>
          <p:nvPr/>
        </p:nvSpPr>
        <p:spPr bwMode="auto">
          <a:xfrm>
            <a:off x="4381500"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2" name="Rectangle 81"/>
          <p:cNvSpPr/>
          <p:nvPr/>
        </p:nvSpPr>
        <p:spPr bwMode="auto">
          <a:xfrm>
            <a:off x="4381500"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3" name="Rectangle 82"/>
          <p:cNvSpPr/>
          <p:nvPr/>
        </p:nvSpPr>
        <p:spPr bwMode="auto">
          <a:xfrm>
            <a:off x="4381500"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4" name="Rectangle 83"/>
          <p:cNvSpPr/>
          <p:nvPr/>
        </p:nvSpPr>
        <p:spPr bwMode="auto">
          <a:xfrm>
            <a:off x="5295900"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5" name="Rectangle 84"/>
          <p:cNvSpPr/>
          <p:nvPr/>
        </p:nvSpPr>
        <p:spPr bwMode="auto">
          <a:xfrm>
            <a:off x="5295900"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6" name="Rectangle 85"/>
          <p:cNvSpPr/>
          <p:nvPr/>
        </p:nvSpPr>
        <p:spPr bwMode="auto">
          <a:xfrm>
            <a:off x="5295900"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7" name="Rectangle 86"/>
          <p:cNvSpPr/>
          <p:nvPr/>
        </p:nvSpPr>
        <p:spPr bwMode="auto">
          <a:xfrm>
            <a:off x="5813425"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8" name="Rectangle 87"/>
          <p:cNvSpPr/>
          <p:nvPr/>
        </p:nvSpPr>
        <p:spPr bwMode="auto">
          <a:xfrm>
            <a:off x="5813425"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9" name="Rectangle 88"/>
          <p:cNvSpPr/>
          <p:nvPr/>
        </p:nvSpPr>
        <p:spPr bwMode="auto">
          <a:xfrm>
            <a:off x="5813425"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0" name="Rectangle 89"/>
          <p:cNvSpPr/>
          <p:nvPr/>
        </p:nvSpPr>
        <p:spPr bwMode="auto">
          <a:xfrm>
            <a:off x="6673850"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1" name="Rectangle 90"/>
          <p:cNvSpPr/>
          <p:nvPr/>
        </p:nvSpPr>
        <p:spPr bwMode="auto">
          <a:xfrm>
            <a:off x="6673850"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2" name="Rectangle 91"/>
          <p:cNvSpPr/>
          <p:nvPr/>
        </p:nvSpPr>
        <p:spPr bwMode="auto">
          <a:xfrm>
            <a:off x="6673850"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3" name="Rectangle 92"/>
          <p:cNvSpPr/>
          <p:nvPr/>
        </p:nvSpPr>
        <p:spPr bwMode="auto">
          <a:xfrm>
            <a:off x="7697788" y="51257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4" name="Rectangle 93"/>
          <p:cNvSpPr/>
          <p:nvPr/>
        </p:nvSpPr>
        <p:spPr bwMode="auto">
          <a:xfrm>
            <a:off x="7697788" y="4525649"/>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5" name="Rectangle 94"/>
          <p:cNvSpPr/>
          <p:nvPr/>
        </p:nvSpPr>
        <p:spPr bwMode="auto">
          <a:xfrm>
            <a:off x="7697788" y="5862324"/>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4642" name="Rectangle 8"/>
          <p:cNvSpPr>
            <a:spLocks noChangeArrowheads="1"/>
          </p:cNvSpPr>
          <p:nvPr/>
        </p:nvSpPr>
        <p:spPr bwMode="auto">
          <a:xfrm>
            <a:off x="1665288" y="5016187"/>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43" name="Rectangle 14"/>
          <p:cNvSpPr>
            <a:spLocks noChangeArrowheads="1"/>
          </p:cNvSpPr>
          <p:nvPr/>
        </p:nvSpPr>
        <p:spPr bwMode="auto">
          <a:xfrm>
            <a:off x="627063" y="5016187"/>
            <a:ext cx="858837"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4644" name="Rectangle 15"/>
          <p:cNvSpPr>
            <a:spLocks noChangeArrowheads="1"/>
          </p:cNvSpPr>
          <p:nvPr/>
        </p:nvSpPr>
        <p:spPr bwMode="auto">
          <a:xfrm>
            <a:off x="627063" y="4403412"/>
            <a:ext cx="858837" cy="449262"/>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4645" name="Rectangle 19"/>
          <p:cNvSpPr>
            <a:spLocks noChangeArrowheads="1"/>
          </p:cNvSpPr>
          <p:nvPr/>
        </p:nvSpPr>
        <p:spPr bwMode="auto">
          <a:xfrm>
            <a:off x="1665288" y="4416112"/>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46" name="Rectangle 37"/>
          <p:cNvSpPr>
            <a:spLocks noChangeArrowheads="1"/>
          </p:cNvSpPr>
          <p:nvPr/>
        </p:nvSpPr>
        <p:spPr bwMode="auto">
          <a:xfrm>
            <a:off x="1665288" y="5781362"/>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47" name="Rectangle 43"/>
          <p:cNvSpPr>
            <a:spLocks noChangeArrowheads="1"/>
          </p:cNvSpPr>
          <p:nvPr/>
        </p:nvSpPr>
        <p:spPr bwMode="auto">
          <a:xfrm>
            <a:off x="627063" y="5781362"/>
            <a:ext cx="858837"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4648" name="Rectangle 7"/>
          <p:cNvSpPr>
            <a:spLocks noChangeArrowheads="1"/>
          </p:cNvSpPr>
          <p:nvPr/>
        </p:nvSpPr>
        <p:spPr bwMode="auto">
          <a:xfrm>
            <a:off x="2647950" y="5016187"/>
            <a:ext cx="857250" cy="450850"/>
          </a:xfrm>
          <a:prstGeom prst="rect">
            <a:avLst/>
          </a:prstGeom>
          <a:solidFill>
            <a:schemeClr val="accent1"/>
          </a:solidFill>
          <a:ln w="15875" algn="ctr">
            <a:solidFill>
              <a:schemeClr val="tx1"/>
            </a:solidFill>
            <a:round/>
            <a:headEnd/>
            <a:tailEnd/>
          </a:ln>
        </p:spPr>
        <p:txBody>
          <a:bodyPr lIns="0" rIns="0" anchor="ctr"/>
          <a:lstStyle/>
          <a:p>
            <a:pPr algn="ctr"/>
            <a:r>
              <a:rPr lang="en-US" dirty="0"/>
              <a:t>I-Cube</a:t>
            </a:r>
          </a:p>
        </p:txBody>
      </p:sp>
      <p:sp>
        <p:nvSpPr>
          <p:cNvPr id="24649" name="Rectangle 10"/>
          <p:cNvSpPr>
            <a:spLocks noChangeArrowheads="1"/>
          </p:cNvSpPr>
          <p:nvPr/>
        </p:nvSpPr>
        <p:spPr bwMode="auto">
          <a:xfrm>
            <a:off x="3603625" y="5016187"/>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50" name="Rectangle 21"/>
          <p:cNvSpPr>
            <a:spLocks noChangeArrowheads="1"/>
          </p:cNvSpPr>
          <p:nvPr/>
        </p:nvSpPr>
        <p:spPr bwMode="auto">
          <a:xfrm>
            <a:off x="3603625" y="4416112"/>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51" name="Rectangle 25"/>
          <p:cNvSpPr>
            <a:spLocks noChangeArrowheads="1"/>
          </p:cNvSpPr>
          <p:nvPr/>
        </p:nvSpPr>
        <p:spPr bwMode="auto">
          <a:xfrm>
            <a:off x="2647950" y="4416112"/>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52" name="Rectangle 36"/>
          <p:cNvSpPr>
            <a:spLocks noChangeArrowheads="1"/>
          </p:cNvSpPr>
          <p:nvPr/>
        </p:nvSpPr>
        <p:spPr bwMode="auto">
          <a:xfrm>
            <a:off x="2647950" y="5781362"/>
            <a:ext cx="857250" cy="450850"/>
          </a:xfrm>
          <a:prstGeom prst="rect">
            <a:avLst/>
          </a:prstGeom>
          <a:solidFill>
            <a:schemeClr val="accent1"/>
          </a:solidFill>
          <a:ln w="15875" algn="ctr">
            <a:solidFill>
              <a:schemeClr val="tx1"/>
            </a:solidFill>
            <a:round/>
            <a:headEnd/>
            <a:tailEnd/>
          </a:ln>
        </p:spPr>
        <p:txBody>
          <a:bodyPr lIns="0" rIns="0" anchor="ctr"/>
          <a:lstStyle/>
          <a:p>
            <a:pPr algn="ctr"/>
            <a:r>
              <a:rPr lang="en-US"/>
              <a:t>I-Cube</a:t>
            </a:r>
          </a:p>
        </p:txBody>
      </p:sp>
      <p:sp>
        <p:nvSpPr>
          <p:cNvPr id="24653" name="Rectangle 39"/>
          <p:cNvSpPr>
            <a:spLocks noChangeArrowheads="1"/>
          </p:cNvSpPr>
          <p:nvPr/>
        </p:nvSpPr>
        <p:spPr bwMode="auto">
          <a:xfrm>
            <a:off x="3603625" y="5781362"/>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54" name="Rectangle 9"/>
          <p:cNvSpPr>
            <a:spLocks noChangeArrowheads="1"/>
          </p:cNvSpPr>
          <p:nvPr/>
        </p:nvSpPr>
        <p:spPr bwMode="auto">
          <a:xfrm>
            <a:off x="4586288" y="5016187"/>
            <a:ext cx="857250" cy="450850"/>
          </a:xfrm>
          <a:prstGeom prst="rect">
            <a:avLst/>
          </a:prstGeom>
          <a:solidFill>
            <a:schemeClr val="accent1"/>
          </a:solidFill>
          <a:ln w="15875" algn="ctr">
            <a:solidFill>
              <a:schemeClr val="tx1"/>
            </a:solidFill>
            <a:round/>
            <a:headEnd/>
            <a:tailEnd/>
          </a:ln>
        </p:spPr>
        <p:txBody>
          <a:bodyPr lIns="0" rIns="0" anchor="ctr"/>
          <a:lstStyle/>
          <a:p>
            <a:pPr algn="ctr"/>
            <a:r>
              <a:rPr lang="en-US"/>
              <a:t>I-Cube</a:t>
            </a:r>
          </a:p>
        </p:txBody>
      </p:sp>
      <p:sp>
        <p:nvSpPr>
          <p:cNvPr id="24655" name="Rectangle 11"/>
          <p:cNvSpPr>
            <a:spLocks noChangeArrowheads="1"/>
          </p:cNvSpPr>
          <p:nvPr/>
        </p:nvSpPr>
        <p:spPr bwMode="auto">
          <a:xfrm>
            <a:off x="5937250" y="5016187"/>
            <a:ext cx="857250" cy="450850"/>
          </a:xfrm>
          <a:prstGeom prst="rect">
            <a:avLst/>
          </a:prstGeom>
          <a:solidFill>
            <a:schemeClr val="accent1"/>
          </a:solidFill>
          <a:ln w="15875" algn="ctr">
            <a:solidFill>
              <a:schemeClr val="tx1"/>
            </a:solidFill>
            <a:round/>
            <a:headEnd/>
            <a:tailEnd/>
          </a:ln>
        </p:spPr>
        <p:txBody>
          <a:bodyPr lIns="0" rIns="0" anchor="ctr"/>
          <a:lstStyle/>
          <a:p>
            <a:pPr algn="ctr"/>
            <a:r>
              <a:rPr lang="en-US"/>
              <a:t>I-Cube</a:t>
            </a:r>
          </a:p>
        </p:txBody>
      </p:sp>
      <p:sp>
        <p:nvSpPr>
          <p:cNvPr id="24656" name="Rectangle 12"/>
          <p:cNvSpPr>
            <a:spLocks noChangeArrowheads="1"/>
          </p:cNvSpPr>
          <p:nvPr/>
        </p:nvSpPr>
        <p:spPr bwMode="auto">
          <a:xfrm>
            <a:off x="6891338" y="5016187"/>
            <a:ext cx="858837"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57" name="Rectangle 16"/>
          <p:cNvSpPr>
            <a:spLocks noChangeArrowheads="1"/>
          </p:cNvSpPr>
          <p:nvPr/>
        </p:nvSpPr>
        <p:spPr bwMode="auto">
          <a:xfrm>
            <a:off x="7834313" y="4403412"/>
            <a:ext cx="857250" cy="449262"/>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4658" name="Rectangle 17"/>
          <p:cNvSpPr>
            <a:spLocks noChangeArrowheads="1"/>
          </p:cNvSpPr>
          <p:nvPr/>
        </p:nvSpPr>
        <p:spPr bwMode="auto">
          <a:xfrm>
            <a:off x="7847013" y="5016187"/>
            <a:ext cx="857250"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4659" name="Rectangle 23"/>
          <p:cNvSpPr>
            <a:spLocks noChangeArrowheads="1"/>
          </p:cNvSpPr>
          <p:nvPr/>
        </p:nvSpPr>
        <p:spPr bwMode="auto">
          <a:xfrm>
            <a:off x="6891338" y="4416112"/>
            <a:ext cx="858837"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60" name="Rectangle 26"/>
          <p:cNvSpPr>
            <a:spLocks noChangeArrowheads="1"/>
          </p:cNvSpPr>
          <p:nvPr/>
        </p:nvSpPr>
        <p:spPr bwMode="auto">
          <a:xfrm>
            <a:off x="4572000" y="4416112"/>
            <a:ext cx="857250" cy="450850"/>
          </a:xfrm>
          <a:prstGeom prst="rect">
            <a:avLst/>
          </a:prstGeom>
          <a:solidFill>
            <a:srgbClr val="7030A0"/>
          </a:solidFill>
          <a:ln w="15875" algn="ctr">
            <a:solidFill>
              <a:schemeClr val="tx1"/>
            </a:solidFill>
            <a:round/>
            <a:headEnd/>
            <a:tailEnd/>
          </a:ln>
        </p:spPr>
        <p:txBody>
          <a:bodyPr anchor="ctr"/>
          <a:lstStyle/>
          <a:p>
            <a:pPr algn="ctr"/>
            <a:r>
              <a:rPr lang="en-US" dirty="0"/>
              <a:t>FPGA</a:t>
            </a:r>
          </a:p>
        </p:txBody>
      </p:sp>
      <p:sp>
        <p:nvSpPr>
          <p:cNvPr id="24661" name="Rectangle 27"/>
          <p:cNvSpPr>
            <a:spLocks noChangeArrowheads="1"/>
          </p:cNvSpPr>
          <p:nvPr/>
        </p:nvSpPr>
        <p:spPr bwMode="auto">
          <a:xfrm>
            <a:off x="5922963" y="4416112"/>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62" name="Rectangle 38"/>
          <p:cNvSpPr>
            <a:spLocks noChangeArrowheads="1"/>
          </p:cNvSpPr>
          <p:nvPr/>
        </p:nvSpPr>
        <p:spPr bwMode="auto">
          <a:xfrm>
            <a:off x="4586288" y="5781362"/>
            <a:ext cx="857250" cy="450850"/>
          </a:xfrm>
          <a:prstGeom prst="rect">
            <a:avLst/>
          </a:prstGeom>
          <a:solidFill>
            <a:schemeClr val="accent1"/>
          </a:solidFill>
          <a:ln w="15875" algn="ctr">
            <a:solidFill>
              <a:schemeClr val="tx1"/>
            </a:solidFill>
            <a:round/>
            <a:headEnd/>
            <a:tailEnd/>
          </a:ln>
        </p:spPr>
        <p:txBody>
          <a:bodyPr lIns="0" rIns="0" anchor="ctr"/>
          <a:lstStyle/>
          <a:p>
            <a:pPr algn="ctr"/>
            <a:r>
              <a:rPr lang="en-US"/>
              <a:t>I-Cube</a:t>
            </a:r>
          </a:p>
        </p:txBody>
      </p:sp>
      <p:sp>
        <p:nvSpPr>
          <p:cNvPr id="24663" name="Rectangle 40"/>
          <p:cNvSpPr>
            <a:spLocks noChangeArrowheads="1"/>
          </p:cNvSpPr>
          <p:nvPr/>
        </p:nvSpPr>
        <p:spPr bwMode="auto">
          <a:xfrm>
            <a:off x="5937250" y="5781362"/>
            <a:ext cx="857250" cy="450850"/>
          </a:xfrm>
          <a:prstGeom prst="rect">
            <a:avLst/>
          </a:prstGeom>
          <a:solidFill>
            <a:schemeClr val="accent1"/>
          </a:solidFill>
          <a:ln w="15875" algn="ctr">
            <a:solidFill>
              <a:schemeClr val="tx1"/>
            </a:solidFill>
            <a:round/>
            <a:headEnd/>
            <a:tailEnd/>
          </a:ln>
        </p:spPr>
        <p:txBody>
          <a:bodyPr lIns="0" rIns="0" anchor="ctr"/>
          <a:lstStyle/>
          <a:p>
            <a:pPr algn="ctr"/>
            <a:r>
              <a:rPr lang="en-US"/>
              <a:t>I-Cube</a:t>
            </a:r>
          </a:p>
        </p:txBody>
      </p:sp>
      <p:sp>
        <p:nvSpPr>
          <p:cNvPr id="24664" name="Rectangle 41"/>
          <p:cNvSpPr>
            <a:spLocks noChangeArrowheads="1"/>
          </p:cNvSpPr>
          <p:nvPr/>
        </p:nvSpPr>
        <p:spPr bwMode="auto">
          <a:xfrm>
            <a:off x="6891338" y="5781362"/>
            <a:ext cx="858837"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4665" name="Rectangle 44"/>
          <p:cNvSpPr>
            <a:spLocks noChangeArrowheads="1"/>
          </p:cNvSpPr>
          <p:nvPr/>
        </p:nvSpPr>
        <p:spPr bwMode="auto">
          <a:xfrm>
            <a:off x="7847013" y="5781362"/>
            <a:ext cx="857250"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96" name="TextBox 95">
            <a:extLst>
              <a:ext uri="{FF2B5EF4-FFF2-40B4-BE49-F238E27FC236}">
                <a16:creationId xmlns:a16="http://schemas.microsoft.com/office/drawing/2014/main" id="{30CE0ADD-6779-4731-A178-CA2E6BD34026}"/>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
        <p:nvSpPr>
          <p:cNvPr id="97" name="Rectangle 96">
            <a:extLst>
              <a:ext uri="{FF2B5EF4-FFF2-40B4-BE49-F238E27FC236}">
                <a16:creationId xmlns:a16="http://schemas.microsoft.com/office/drawing/2014/main" id="{DC760F11-EA8F-4AF9-8CE1-AD53B285F1BC}"/>
              </a:ext>
            </a:extLst>
          </p:cNvPr>
          <p:cNvSpPr/>
          <p:nvPr/>
        </p:nvSpPr>
        <p:spPr>
          <a:xfrm>
            <a:off x="2488" y="6641202"/>
            <a:ext cx="9176124" cy="246221"/>
          </a:xfrm>
          <a:prstGeom prst="rect">
            <a:avLst/>
          </a:prstGeom>
        </p:spPr>
        <p:txBody>
          <a:bodyPr wrap="square">
            <a:spAutoFit/>
          </a:bodyPr>
          <a:lstStyle/>
          <a:p>
            <a:r>
              <a:rPr lang="en-US" sz="1000" dirty="0"/>
              <a:t>* The Virtual Computer Corporation’s (VCC) Virtual Computer (or Virtual Compacted Computer) architecture. </a:t>
            </a:r>
            <a:r>
              <a:rPr lang="en-ZA" sz="1000" dirty="0">
                <a:hlinkClick r:id="rId3"/>
              </a:rPr>
              <a:t>http://commacorp.com/Virtual_Computer.pdf</a:t>
            </a:r>
            <a:endParaRPr lang="en-ZA" sz="1000" dirty="0"/>
          </a:p>
        </p:txBody>
      </p:sp>
    </p:spTree>
    <p:extLst>
      <p:ext uri="{BB962C8B-B14F-4D97-AF65-F5344CB8AC3E}">
        <p14:creationId xmlns:p14="http://schemas.microsoft.com/office/powerpoint/2010/main" val="4224096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113" y="1545338"/>
            <a:ext cx="8391174" cy="145106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tx1"/>
                </a:solidFill>
              </a:rPr>
              <a:t>Summary of the Splash system</a:t>
            </a:r>
          </a:p>
          <a:p>
            <a:r>
              <a:rPr lang="en-US" sz="1200" dirty="0">
                <a:solidFill>
                  <a:schemeClr val="tx1"/>
                </a:solidFill>
              </a:rPr>
              <a:t>Developed initially to solve the problem of mapping the human genome and other similar problems. Design follows a reconfigurable linear logic array. The SPLASH aimed to give a Sun computer </a:t>
            </a:r>
            <a:r>
              <a:rPr lang="en-US" sz="1200" i="1" dirty="0">
                <a:solidFill>
                  <a:schemeClr val="tx1"/>
                </a:solidFill>
              </a:rPr>
              <a:t>better than supercomputer performance</a:t>
            </a:r>
            <a:r>
              <a:rPr lang="en-US" sz="1200" dirty="0">
                <a:solidFill>
                  <a:schemeClr val="tx1"/>
                </a:solidFill>
              </a:rPr>
              <a:t> for a certain types of problems. At the time, the performance of SPLASH was shown to </a:t>
            </a:r>
            <a:r>
              <a:rPr lang="en-US" sz="1200" i="1" dirty="0">
                <a:solidFill>
                  <a:schemeClr val="tx1"/>
                </a:solidFill>
              </a:rPr>
              <a:t>outperform a Cray 2 by a factor of 325</a:t>
            </a:r>
            <a:r>
              <a:rPr lang="en-US" sz="1200" dirty="0">
                <a:solidFill>
                  <a:schemeClr val="tx1"/>
                </a:solidFill>
              </a:rPr>
              <a:t>. FPGAs were used to build SPLASH, a cross between a specialized hardware board but more flexible like a supercomputer. The SPLASH system consists of software and hardware which plugs into two slots of a Sun workstation. **</a:t>
            </a:r>
          </a:p>
        </p:txBody>
      </p:sp>
      <p:sp>
        <p:nvSpPr>
          <p:cNvPr id="72" name="Rectangle 71"/>
          <p:cNvSpPr/>
          <p:nvPr/>
        </p:nvSpPr>
        <p:spPr bwMode="auto">
          <a:xfrm>
            <a:off x="2159000" y="3069343"/>
            <a:ext cx="5813425" cy="3165475"/>
          </a:xfrm>
          <a:prstGeom prst="rect">
            <a:avLst/>
          </a:prstGeom>
          <a:solidFill>
            <a:schemeClr val="accent4">
              <a:lumMod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366306" y="64397"/>
            <a:ext cx="7698306" cy="692210"/>
          </a:xfrm>
        </p:spPr>
        <p:txBody>
          <a:bodyPr>
            <a:normAutofit fontScale="90000"/>
          </a:bodyPr>
          <a:lstStyle/>
          <a:p>
            <a:pPr>
              <a:defRPr/>
            </a:pPr>
            <a:r>
              <a:rPr lang="en-US" dirty="0">
                <a:ln>
                  <a:solidFill>
                    <a:sysClr val="windowText" lastClr="000000"/>
                  </a:solidFill>
                </a:ln>
                <a:solidFill>
                  <a:srgbClr val="1D8757"/>
                </a:solidFill>
              </a:rPr>
              <a:t>Large RC System - Splash</a:t>
            </a:r>
          </a:p>
        </p:txBody>
      </p:sp>
      <p:sp>
        <p:nvSpPr>
          <p:cNvPr id="25605" name="Rectangle 3"/>
          <p:cNvSpPr>
            <a:spLocks noChangeArrowheads="1"/>
          </p:cNvSpPr>
          <p:nvPr/>
        </p:nvSpPr>
        <p:spPr bwMode="auto">
          <a:xfrm>
            <a:off x="273224" y="6291263"/>
            <a:ext cx="1693863" cy="276225"/>
          </a:xfrm>
          <a:prstGeom prst="rect">
            <a:avLst/>
          </a:prstGeom>
          <a:noFill/>
          <a:ln w="9525">
            <a:noFill/>
            <a:miter lim="800000"/>
            <a:headEnd/>
            <a:tailEnd/>
          </a:ln>
        </p:spPr>
        <p:txBody>
          <a:bodyPr wrap="none">
            <a:spAutoFit/>
          </a:bodyPr>
          <a:lstStyle/>
          <a:p>
            <a:r>
              <a:rPr lang="en-US" sz="1200" dirty="0"/>
              <a:t>* Hauck and </a:t>
            </a:r>
            <a:r>
              <a:rPr lang="en-US" sz="1200" dirty="0" err="1"/>
              <a:t>Dehon</a:t>
            </a:r>
            <a:r>
              <a:rPr lang="en-US" sz="1200" dirty="0"/>
              <a:t> (2008)</a:t>
            </a:r>
          </a:p>
        </p:txBody>
      </p:sp>
      <p:sp>
        <p:nvSpPr>
          <p:cNvPr id="25606" name="Rectangle 46"/>
          <p:cNvSpPr>
            <a:spLocks noChangeArrowheads="1"/>
          </p:cNvSpPr>
          <p:nvPr/>
        </p:nvSpPr>
        <p:spPr bwMode="auto">
          <a:xfrm>
            <a:off x="2132013" y="6348413"/>
            <a:ext cx="1649412" cy="307975"/>
          </a:xfrm>
          <a:prstGeom prst="rect">
            <a:avLst/>
          </a:prstGeom>
          <a:noFill/>
          <a:ln w="9525">
            <a:noFill/>
            <a:miter lim="800000"/>
            <a:headEnd/>
            <a:tailEnd/>
          </a:ln>
        </p:spPr>
        <p:txBody>
          <a:bodyPr wrap="none">
            <a:spAutoFit/>
          </a:bodyPr>
          <a:lstStyle/>
          <a:p>
            <a:r>
              <a:rPr lang="en-US" sz="1400"/>
              <a:t>SRC Splash version 2</a:t>
            </a:r>
          </a:p>
        </p:txBody>
      </p:sp>
      <p:sp>
        <p:nvSpPr>
          <p:cNvPr id="25607" name="Rectangle 64"/>
          <p:cNvSpPr>
            <a:spLocks noChangeArrowheads="1"/>
          </p:cNvSpPr>
          <p:nvPr/>
        </p:nvSpPr>
        <p:spPr bwMode="auto">
          <a:xfrm>
            <a:off x="889000" y="5044193"/>
            <a:ext cx="1052513" cy="646112"/>
          </a:xfrm>
          <a:prstGeom prst="rect">
            <a:avLst/>
          </a:prstGeom>
          <a:noFill/>
          <a:ln w="9525">
            <a:noFill/>
            <a:miter lim="800000"/>
            <a:headEnd/>
            <a:tailEnd/>
          </a:ln>
        </p:spPr>
        <p:txBody>
          <a:bodyPr wrap="none">
            <a:spAutoFit/>
          </a:bodyPr>
          <a:lstStyle/>
          <a:p>
            <a:r>
              <a:rPr lang="en-US" dirty="0"/>
              <a:t>Dedicated</a:t>
            </a:r>
          </a:p>
          <a:p>
            <a:r>
              <a:rPr lang="en-US" dirty="0"/>
              <a:t>controller</a:t>
            </a:r>
          </a:p>
        </p:txBody>
      </p:sp>
      <p:cxnSp>
        <p:nvCxnSpPr>
          <p:cNvPr id="25608" name="Straight Arrow Connector 66"/>
          <p:cNvCxnSpPr>
            <a:cxnSpLocks noChangeShapeType="1"/>
            <a:stCxn id="25607" idx="0"/>
            <a:endCxn id="25628" idx="1"/>
          </p:cNvCxnSpPr>
          <p:nvPr/>
        </p:nvCxnSpPr>
        <p:spPr bwMode="auto">
          <a:xfrm rot="5400000" flipH="1" flipV="1">
            <a:off x="1683544" y="4336961"/>
            <a:ext cx="439738" cy="974725"/>
          </a:xfrm>
          <a:prstGeom prst="straightConnector1">
            <a:avLst/>
          </a:prstGeom>
          <a:noFill/>
          <a:ln w="9525" algn="ctr">
            <a:solidFill>
              <a:schemeClr val="tx1"/>
            </a:solidFill>
            <a:round/>
            <a:headEnd/>
            <a:tailEnd type="arrow" w="med" len="med"/>
          </a:ln>
        </p:spPr>
      </p:cxnSp>
      <p:sp>
        <p:nvSpPr>
          <p:cNvPr id="25609" name="Rectangle 67"/>
          <p:cNvSpPr>
            <a:spLocks noChangeArrowheads="1"/>
          </p:cNvSpPr>
          <p:nvPr/>
        </p:nvSpPr>
        <p:spPr bwMode="auto">
          <a:xfrm>
            <a:off x="5808663" y="3256668"/>
            <a:ext cx="376237" cy="368300"/>
          </a:xfrm>
          <a:prstGeom prst="rect">
            <a:avLst/>
          </a:prstGeom>
          <a:noFill/>
          <a:ln w="9525">
            <a:noFill/>
            <a:miter lim="800000"/>
            <a:headEnd/>
            <a:tailEnd/>
          </a:ln>
        </p:spPr>
        <p:txBody>
          <a:bodyPr wrap="none">
            <a:spAutoFit/>
          </a:bodyPr>
          <a:lstStyle/>
          <a:p>
            <a:r>
              <a:rPr lang="en-US"/>
              <a:t>…</a:t>
            </a:r>
          </a:p>
        </p:txBody>
      </p:sp>
      <p:sp>
        <p:nvSpPr>
          <p:cNvPr id="25610" name="Rectangle 68"/>
          <p:cNvSpPr>
            <a:spLocks noChangeArrowheads="1"/>
          </p:cNvSpPr>
          <p:nvPr/>
        </p:nvSpPr>
        <p:spPr bwMode="auto">
          <a:xfrm>
            <a:off x="5808663" y="3829755"/>
            <a:ext cx="376237" cy="368300"/>
          </a:xfrm>
          <a:prstGeom prst="rect">
            <a:avLst/>
          </a:prstGeom>
          <a:noFill/>
          <a:ln w="9525">
            <a:noFill/>
            <a:miter lim="800000"/>
            <a:headEnd/>
            <a:tailEnd/>
          </a:ln>
        </p:spPr>
        <p:txBody>
          <a:bodyPr wrap="none">
            <a:spAutoFit/>
          </a:bodyPr>
          <a:lstStyle/>
          <a:p>
            <a:r>
              <a:rPr lang="en-US"/>
              <a:t>…</a:t>
            </a:r>
          </a:p>
        </p:txBody>
      </p:sp>
      <p:sp>
        <p:nvSpPr>
          <p:cNvPr id="25611" name="Rectangle 69"/>
          <p:cNvSpPr>
            <a:spLocks noChangeArrowheads="1"/>
          </p:cNvSpPr>
          <p:nvPr/>
        </p:nvSpPr>
        <p:spPr bwMode="auto">
          <a:xfrm>
            <a:off x="5808663" y="5098168"/>
            <a:ext cx="376237" cy="369887"/>
          </a:xfrm>
          <a:prstGeom prst="rect">
            <a:avLst/>
          </a:prstGeom>
          <a:noFill/>
          <a:ln w="9525">
            <a:noFill/>
            <a:miter lim="800000"/>
            <a:headEnd/>
            <a:tailEnd/>
          </a:ln>
        </p:spPr>
        <p:txBody>
          <a:bodyPr wrap="none">
            <a:spAutoFit/>
          </a:bodyPr>
          <a:lstStyle/>
          <a:p>
            <a:r>
              <a:rPr lang="en-US"/>
              <a:t>…</a:t>
            </a:r>
          </a:p>
        </p:txBody>
      </p:sp>
      <p:sp>
        <p:nvSpPr>
          <p:cNvPr id="25612" name="Rectangle 70"/>
          <p:cNvSpPr>
            <a:spLocks noChangeArrowheads="1"/>
          </p:cNvSpPr>
          <p:nvPr/>
        </p:nvSpPr>
        <p:spPr bwMode="auto">
          <a:xfrm>
            <a:off x="5808663" y="5671255"/>
            <a:ext cx="376237" cy="369888"/>
          </a:xfrm>
          <a:prstGeom prst="rect">
            <a:avLst/>
          </a:prstGeom>
          <a:noFill/>
          <a:ln w="9525">
            <a:noFill/>
            <a:miter lim="800000"/>
            <a:headEnd/>
            <a:tailEnd/>
          </a:ln>
        </p:spPr>
        <p:txBody>
          <a:bodyPr wrap="none">
            <a:spAutoFit/>
          </a:bodyPr>
          <a:lstStyle/>
          <a:p>
            <a:r>
              <a:rPr lang="en-US"/>
              <a:t>…</a:t>
            </a:r>
          </a:p>
        </p:txBody>
      </p:sp>
      <p:sp>
        <p:nvSpPr>
          <p:cNvPr id="73" name="Rectangle 72"/>
          <p:cNvSpPr/>
          <p:nvPr/>
        </p:nvSpPr>
        <p:spPr bwMode="auto">
          <a:xfrm>
            <a:off x="3222625" y="4488568"/>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4" name="Rectangle 73"/>
          <p:cNvSpPr/>
          <p:nvPr/>
        </p:nvSpPr>
        <p:spPr bwMode="auto">
          <a:xfrm>
            <a:off x="2663825" y="4174243"/>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5" name="Rectangle 74"/>
          <p:cNvSpPr/>
          <p:nvPr/>
        </p:nvSpPr>
        <p:spPr bwMode="auto">
          <a:xfrm>
            <a:off x="3756025" y="4856868"/>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6" name="Rectangle 75"/>
          <p:cNvSpPr/>
          <p:nvPr/>
        </p:nvSpPr>
        <p:spPr bwMode="auto">
          <a:xfrm>
            <a:off x="3756025" y="5429955"/>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7" name="Rectangle 76"/>
          <p:cNvSpPr/>
          <p:nvPr/>
        </p:nvSpPr>
        <p:spPr bwMode="auto">
          <a:xfrm>
            <a:off x="4738688" y="4856868"/>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8" name="Rectangle 77"/>
          <p:cNvSpPr/>
          <p:nvPr/>
        </p:nvSpPr>
        <p:spPr bwMode="auto">
          <a:xfrm>
            <a:off x="4738688" y="5429955"/>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9" name="Rectangle 78"/>
          <p:cNvSpPr/>
          <p:nvPr/>
        </p:nvSpPr>
        <p:spPr bwMode="auto">
          <a:xfrm>
            <a:off x="6989763" y="4856868"/>
            <a:ext cx="273050" cy="285750"/>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0" name="Rectangle 79"/>
          <p:cNvSpPr/>
          <p:nvPr/>
        </p:nvSpPr>
        <p:spPr bwMode="auto">
          <a:xfrm>
            <a:off x="6989763" y="5429955"/>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1" name="Rectangle 80"/>
          <p:cNvSpPr/>
          <p:nvPr/>
        </p:nvSpPr>
        <p:spPr bwMode="auto">
          <a:xfrm>
            <a:off x="6989763" y="3628143"/>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2" name="Rectangle 81"/>
          <p:cNvSpPr/>
          <p:nvPr/>
        </p:nvSpPr>
        <p:spPr bwMode="auto">
          <a:xfrm>
            <a:off x="6989763" y="4201230"/>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3" name="Rectangle 82"/>
          <p:cNvSpPr/>
          <p:nvPr/>
        </p:nvSpPr>
        <p:spPr bwMode="auto">
          <a:xfrm>
            <a:off x="4724400" y="3628143"/>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4" name="Rectangle 83"/>
          <p:cNvSpPr/>
          <p:nvPr/>
        </p:nvSpPr>
        <p:spPr bwMode="auto">
          <a:xfrm>
            <a:off x="4724400" y="4201230"/>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5" name="Rectangle 84"/>
          <p:cNvSpPr/>
          <p:nvPr/>
        </p:nvSpPr>
        <p:spPr bwMode="auto">
          <a:xfrm>
            <a:off x="3756025" y="3628143"/>
            <a:ext cx="273050" cy="287337"/>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6" name="Rectangle 85"/>
          <p:cNvSpPr/>
          <p:nvPr/>
        </p:nvSpPr>
        <p:spPr bwMode="auto">
          <a:xfrm>
            <a:off x="3756025" y="4201230"/>
            <a:ext cx="273050" cy="287338"/>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5627" name="Rectangle 48"/>
          <p:cNvSpPr>
            <a:spLocks noChangeArrowheads="1"/>
          </p:cNvSpPr>
          <p:nvPr/>
        </p:nvSpPr>
        <p:spPr bwMode="auto">
          <a:xfrm>
            <a:off x="2390775" y="3859918"/>
            <a:ext cx="857250"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5628" name="Rectangle 49"/>
          <p:cNvSpPr>
            <a:spLocks noChangeArrowheads="1"/>
          </p:cNvSpPr>
          <p:nvPr/>
        </p:nvSpPr>
        <p:spPr bwMode="auto">
          <a:xfrm>
            <a:off x="2390775" y="4379030"/>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5629" name="Rectangle 50"/>
          <p:cNvSpPr>
            <a:spLocks noChangeArrowheads="1"/>
          </p:cNvSpPr>
          <p:nvPr/>
        </p:nvSpPr>
        <p:spPr bwMode="auto">
          <a:xfrm>
            <a:off x="3455988" y="5074355"/>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5630" name="Rectangle 51"/>
          <p:cNvSpPr>
            <a:spLocks noChangeArrowheads="1"/>
          </p:cNvSpPr>
          <p:nvPr/>
        </p:nvSpPr>
        <p:spPr bwMode="auto">
          <a:xfrm>
            <a:off x="3455988" y="5607755"/>
            <a:ext cx="857250" cy="449263"/>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5631" name="Rectangle 52"/>
          <p:cNvSpPr>
            <a:spLocks noChangeArrowheads="1"/>
          </p:cNvSpPr>
          <p:nvPr/>
        </p:nvSpPr>
        <p:spPr bwMode="auto">
          <a:xfrm>
            <a:off x="4438650" y="5074355"/>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5632" name="Rectangle 53"/>
          <p:cNvSpPr>
            <a:spLocks noChangeArrowheads="1"/>
          </p:cNvSpPr>
          <p:nvPr/>
        </p:nvSpPr>
        <p:spPr bwMode="auto">
          <a:xfrm>
            <a:off x="4438650" y="5607755"/>
            <a:ext cx="857250" cy="449263"/>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5633" name="Rectangle 58"/>
          <p:cNvSpPr>
            <a:spLocks noChangeArrowheads="1"/>
          </p:cNvSpPr>
          <p:nvPr/>
        </p:nvSpPr>
        <p:spPr bwMode="auto">
          <a:xfrm>
            <a:off x="3455988" y="3259843"/>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5634" name="Rectangle 59"/>
          <p:cNvSpPr>
            <a:spLocks noChangeArrowheads="1"/>
          </p:cNvSpPr>
          <p:nvPr/>
        </p:nvSpPr>
        <p:spPr bwMode="auto">
          <a:xfrm>
            <a:off x="3455988" y="3791655"/>
            <a:ext cx="857250"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5635" name="Rectangle 60"/>
          <p:cNvSpPr>
            <a:spLocks noChangeArrowheads="1"/>
          </p:cNvSpPr>
          <p:nvPr/>
        </p:nvSpPr>
        <p:spPr bwMode="auto">
          <a:xfrm>
            <a:off x="4438650" y="3259843"/>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5636" name="Rectangle 61"/>
          <p:cNvSpPr>
            <a:spLocks noChangeArrowheads="1"/>
          </p:cNvSpPr>
          <p:nvPr/>
        </p:nvSpPr>
        <p:spPr bwMode="auto">
          <a:xfrm>
            <a:off x="4438650" y="3791655"/>
            <a:ext cx="857250"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5637" name="Rectangle 56"/>
          <p:cNvSpPr>
            <a:spLocks noChangeArrowheads="1"/>
          </p:cNvSpPr>
          <p:nvPr/>
        </p:nvSpPr>
        <p:spPr bwMode="auto">
          <a:xfrm>
            <a:off x="6731000" y="5074355"/>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5638" name="Rectangle 57"/>
          <p:cNvSpPr>
            <a:spLocks noChangeArrowheads="1"/>
          </p:cNvSpPr>
          <p:nvPr/>
        </p:nvSpPr>
        <p:spPr bwMode="auto">
          <a:xfrm>
            <a:off x="6731000" y="5607755"/>
            <a:ext cx="857250" cy="449263"/>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5639" name="Rectangle 62"/>
          <p:cNvSpPr>
            <a:spLocks noChangeArrowheads="1"/>
          </p:cNvSpPr>
          <p:nvPr/>
        </p:nvSpPr>
        <p:spPr bwMode="auto">
          <a:xfrm>
            <a:off x="6731000" y="3259843"/>
            <a:ext cx="857250" cy="450850"/>
          </a:xfrm>
          <a:prstGeom prst="rect">
            <a:avLst/>
          </a:prstGeom>
          <a:solidFill>
            <a:srgbClr val="7030A0"/>
          </a:solidFill>
          <a:ln w="15875" algn="ctr">
            <a:solidFill>
              <a:schemeClr val="tx1"/>
            </a:solidFill>
            <a:round/>
            <a:headEnd/>
            <a:tailEnd/>
          </a:ln>
        </p:spPr>
        <p:txBody>
          <a:bodyPr anchor="ctr"/>
          <a:lstStyle/>
          <a:p>
            <a:pPr algn="ctr"/>
            <a:r>
              <a:rPr lang="en-US"/>
              <a:t>FPGA</a:t>
            </a:r>
          </a:p>
        </p:txBody>
      </p:sp>
      <p:sp>
        <p:nvSpPr>
          <p:cNvPr id="25640" name="Rectangle 63"/>
          <p:cNvSpPr>
            <a:spLocks noChangeArrowheads="1"/>
          </p:cNvSpPr>
          <p:nvPr/>
        </p:nvSpPr>
        <p:spPr bwMode="auto">
          <a:xfrm>
            <a:off x="6731000" y="3791655"/>
            <a:ext cx="857250" cy="450850"/>
          </a:xfrm>
          <a:prstGeom prst="rect">
            <a:avLst/>
          </a:prstGeom>
          <a:solidFill>
            <a:srgbClr val="A12F4A"/>
          </a:solidFill>
          <a:ln w="15875" algn="ctr">
            <a:solidFill>
              <a:schemeClr val="tx1"/>
            </a:solidFill>
            <a:round/>
            <a:headEnd/>
            <a:tailEnd/>
          </a:ln>
        </p:spPr>
        <p:txBody>
          <a:bodyPr anchor="ctr"/>
          <a:lstStyle/>
          <a:p>
            <a:pPr algn="ctr"/>
            <a:r>
              <a:rPr lang="en-US"/>
              <a:t>SRAM</a:t>
            </a:r>
          </a:p>
        </p:txBody>
      </p:sp>
      <p:sp>
        <p:nvSpPr>
          <p:cNvPr id="25641" name="Rectangle 47"/>
          <p:cNvSpPr>
            <a:spLocks noChangeArrowheads="1"/>
          </p:cNvSpPr>
          <p:nvPr/>
        </p:nvSpPr>
        <p:spPr bwMode="auto">
          <a:xfrm>
            <a:off x="3468688" y="4352043"/>
            <a:ext cx="4121150" cy="587375"/>
          </a:xfrm>
          <a:prstGeom prst="rect">
            <a:avLst/>
          </a:prstGeom>
          <a:solidFill>
            <a:srgbClr val="0070C0"/>
          </a:solidFill>
          <a:ln w="9525" algn="ctr">
            <a:solidFill>
              <a:schemeClr val="tx1"/>
            </a:solidFill>
            <a:round/>
            <a:headEnd/>
            <a:tailEnd/>
          </a:ln>
        </p:spPr>
        <p:txBody>
          <a:bodyPr anchor="ctr"/>
          <a:lstStyle/>
          <a:p>
            <a:pPr algn="ctr"/>
            <a:r>
              <a:rPr lang="en-US" sz="2400"/>
              <a:t>Crossbar</a:t>
            </a:r>
          </a:p>
        </p:txBody>
      </p:sp>
      <p:sp>
        <p:nvSpPr>
          <p:cNvPr id="5" name="Rectangle 4"/>
          <p:cNvSpPr/>
          <p:nvPr/>
        </p:nvSpPr>
        <p:spPr>
          <a:xfrm>
            <a:off x="377824" y="661719"/>
            <a:ext cx="8391174" cy="1200329"/>
          </a:xfrm>
          <a:prstGeom prst="rect">
            <a:avLst/>
          </a:prstGeom>
        </p:spPr>
        <p:txBody>
          <a:bodyPr wrap="square">
            <a:spAutoFit/>
          </a:bodyPr>
          <a:lstStyle/>
          <a:p>
            <a:pPr marL="285750" indent="-285750">
              <a:buFont typeface="Arial" panose="020B0604020202020204" pitchFamily="34" charset="0"/>
              <a:buChar char="•"/>
              <a:defRPr/>
            </a:pPr>
            <a:r>
              <a:rPr lang="en-US" dirty="0"/>
              <a:t>Dev. by Super Computer Research (SCR) Center ~1990</a:t>
            </a:r>
          </a:p>
          <a:p>
            <a:pPr marL="285750" indent="-285750">
              <a:buFont typeface="Arial" panose="020B0604020202020204" pitchFamily="34" charset="0"/>
              <a:buChar char="•"/>
              <a:defRPr/>
            </a:pPr>
            <a:r>
              <a:rPr lang="en-US" dirty="0"/>
              <a:t>Well utilized (compared to previous systems).</a:t>
            </a:r>
          </a:p>
          <a:p>
            <a:pPr marL="285750" indent="-285750">
              <a:buFont typeface="Arial" panose="020B0604020202020204" pitchFamily="34" charset="0"/>
              <a:buChar char="•"/>
              <a:defRPr/>
            </a:pPr>
            <a:r>
              <a:rPr lang="en-US" dirty="0"/>
              <a:t>Comprised linear array of FPGAs each with own  SRAM *</a:t>
            </a:r>
          </a:p>
          <a:p>
            <a:pPr>
              <a:defRPr/>
            </a:pPr>
            <a:endParaRPr lang="en-US" dirty="0"/>
          </a:p>
        </p:txBody>
      </p:sp>
      <p:sp>
        <p:nvSpPr>
          <p:cNvPr id="6" name="Rectangle 5"/>
          <p:cNvSpPr/>
          <p:nvPr/>
        </p:nvSpPr>
        <p:spPr>
          <a:xfrm>
            <a:off x="258937" y="6498696"/>
            <a:ext cx="8749596" cy="430887"/>
          </a:xfrm>
          <a:prstGeom prst="rect">
            <a:avLst/>
          </a:prstGeom>
        </p:spPr>
        <p:txBody>
          <a:bodyPr wrap="square">
            <a:spAutoFit/>
          </a:bodyPr>
          <a:lstStyle/>
          <a:p>
            <a:r>
              <a:rPr lang="en-US" sz="1050" dirty="0"/>
              <a:t>**Adapted from: Waugh, T.C., "Field programmable gate array key to reconfigurable array outperforming supercomputers," Custom Integrated Circuits Conference, 1991., Proceedings of the IEEE 1991 , vol., no., pp.6.6/1,6.6/4, 12-15 May 1991  </a:t>
            </a:r>
            <a:r>
              <a:rPr lang="en-US" sz="1050" dirty="0" err="1"/>
              <a:t>doi</a:t>
            </a:r>
            <a:r>
              <a:rPr lang="en-US" sz="1050" dirty="0"/>
              <a:t>: 10.1109/CICC.1991.164051</a:t>
            </a:r>
          </a:p>
        </p:txBody>
      </p:sp>
      <p:sp>
        <p:nvSpPr>
          <p:cNvPr id="47" name="Rectangle 64"/>
          <p:cNvSpPr>
            <a:spLocks noChangeArrowheads="1"/>
          </p:cNvSpPr>
          <p:nvPr/>
        </p:nvSpPr>
        <p:spPr bwMode="auto">
          <a:xfrm>
            <a:off x="377824" y="3213806"/>
            <a:ext cx="1691489" cy="769441"/>
          </a:xfrm>
          <a:prstGeom prst="rect">
            <a:avLst/>
          </a:prstGeom>
          <a:noFill/>
          <a:ln w="9525">
            <a:noFill/>
            <a:miter lim="800000"/>
            <a:headEnd/>
            <a:tailEnd/>
          </a:ln>
        </p:spPr>
        <p:txBody>
          <a:bodyPr wrap="none">
            <a:spAutoFit/>
          </a:bodyPr>
          <a:lstStyle/>
          <a:p>
            <a:r>
              <a:rPr lang="en-US" sz="1600" dirty="0"/>
              <a:t>Illustration of the</a:t>
            </a:r>
          </a:p>
          <a:p>
            <a:r>
              <a:rPr lang="en-US" sz="1600" dirty="0"/>
              <a:t>SPLASH design</a:t>
            </a:r>
          </a:p>
          <a:p>
            <a:r>
              <a:rPr lang="en-US" sz="1100" dirty="0"/>
              <a:t>(adapted from *)</a:t>
            </a:r>
          </a:p>
        </p:txBody>
      </p:sp>
      <p:sp>
        <p:nvSpPr>
          <p:cNvPr id="45" name="TextBox 44">
            <a:extLst>
              <a:ext uri="{FF2B5EF4-FFF2-40B4-BE49-F238E27FC236}">
                <a16:creationId xmlns:a16="http://schemas.microsoft.com/office/drawing/2014/main" id="{E444198E-EB7D-420E-BB9B-BA40756AFF3A}"/>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Tree>
    <p:extLst>
      <p:ext uri="{BB962C8B-B14F-4D97-AF65-F5344CB8AC3E}">
        <p14:creationId xmlns:p14="http://schemas.microsoft.com/office/powerpoint/2010/main" val="96397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Small-scale RC Systems</a:t>
            </a:r>
          </a:p>
        </p:txBody>
      </p:sp>
      <p:sp>
        <p:nvSpPr>
          <p:cNvPr id="5" name="Text Placeholder 4"/>
          <p:cNvSpPr>
            <a:spLocks noGrp="1"/>
          </p:cNvSpPr>
          <p:nvPr>
            <p:ph type="body" idx="1"/>
          </p:nvPr>
        </p:nvSpPr>
        <p:spPr/>
        <p:txBody>
          <a:bodyPr/>
          <a:lstStyle/>
          <a:p>
            <a:pPr>
              <a:defRPr/>
            </a:pPr>
            <a:r>
              <a:rPr lang="en-US" dirty="0"/>
              <a:t>A look at platforms architectures</a:t>
            </a:r>
          </a:p>
        </p:txBody>
      </p:sp>
      <p:sp>
        <p:nvSpPr>
          <p:cNvPr id="6" name="TextBox 5">
            <a:extLst>
              <a:ext uri="{FF2B5EF4-FFF2-40B4-BE49-F238E27FC236}">
                <a16:creationId xmlns:a16="http://schemas.microsoft.com/office/drawing/2014/main" id="{191D6DD2-2BA0-4613-8893-C32139F422B9}"/>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Tree>
    <p:extLst>
      <p:ext uri="{BB962C8B-B14F-4D97-AF65-F5344CB8AC3E}">
        <p14:creationId xmlns:p14="http://schemas.microsoft.com/office/powerpoint/2010/main" val="3450443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Small RC Systems</a:t>
            </a:r>
          </a:p>
        </p:txBody>
      </p:sp>
      <p:sp>
        <p:nvSpPr>
          <p:cNvPr id="3" name="Content Placeholder 2"/>
          <p:cNvSpPr>
            <a:spLocks noGrp="1"/>
          </p:cNvSpPr>
          <p:nvPr>
            <p:ph idx="1"/>
          </p:nvPr>
        </p:nvSpPr>
        <p:spPr>
          <a:xfrm>
            <a:off x="531813" y="1400175"/>
            <a:ext cx="8313737" cy="4191000"/>
          </a:xfrm>
        </p:spPr>
        <p:txBody>
          <a:bodyPr>
            <a:normAutofit fontScale="92500"/>
          </a:bodyPr>
          <a:lstStyle/>
          <a:p>
            <a:pPr>
              <a:defRPr/>
            </a:pPr>
            <a:r>
              <a:rPr lang="en-US" sz="2800" dirty="0"/>
              <a:t>Brown University’s PRISM</a:t>
            </a:r>
          </a:p>
          <a:p>
            <a:pPr lvl="1">
              <a:defRPr/>
            </a:pPr>
            <a:r>
              <a:rPr lang="en-US" dirty="0"/>
              <a:t>Single FPGA co-processor in each computer in a cluster</a:t>
            </a:r>
          </a:p>
          <a:p>
            <a:pPr lvl="1">
              <a:defRPr/>
            </a:pPr>
            <a:r>
              <a:rPr lang="en-US" dirty="0"/>
              <a:t>Main CPUs offloading parallelized functions to FPGA</a:t>
            </a:r>
          </a:p>
          <a:p>
            <a:pPr>
              <a:defRPr/>
            </a:pPr>
            <a:r>
              <a:rPr lang="en-US" dirty="0" err="1"/>
              <a:t>Algotronix</a:t>
            </a:r>
            <a:endParaRPr lang="en-US" dirty="0"/>
          </a:p>
          <a:p>
            <a:pPr lvl="1">
              <a:defRPr/>
            </a:pPr>
            <a:r>
              <a:rPr lang="en-US" dirty="0"/>
              <a:t>Configurable Array Logic  (CAL) – FPGA featuring very simple logic cells (compared to other FPGAs)</a:t>
            </a:r>
          </a:p>
          <a:p>
            <a:pPr lvl="1">
              <a:defRPr/>
            </a:pPr>
            <a:r>
              <a:rPr lang="en-US" dirty="0"/>
              <a:t>Later become XC6200 (when CAL bought by Xilinx)</a:t>
            </a:r>
          </a:p>
          <a:p>
            <a:pPr lvl="1">
              <a:defRPr/>
            </a:pPr>
            <a:endParaRPr lang="en-US" dirty="0"/>
          </a:p>
        </p:txBody>
      </p:sp>
      <p:sp>
        <p:nvSpPr>
          <p:cNvPr id="26628" name="Rectangle 3"/>
          <p:cNvSpPr>
            <a:spLocks noChangeArrowheads="1"/>
          </p:cNvSpPr>
          <p:nvPr/>
        </p:nvSpPr>
        <p:spPr bwMode="auto">
          <a:xfrm>
            <a:off x="7141479" y="6614433"/>
            <a:ext cx="1693863" cy="276225"/>
          </a:xfrm>
          <a:prstGeom prst="rect">
            <a:avLst/>
          </a:prstGeom>
          <a:noFill/>
          <a:ln w="9525">
            <a:noFill/>
            <a:miter lim="800000"/>
            <a:headEnd/>
            <a:tailEnd/>
          </a:ln>
        </p:spPr>
        <p:txBody>
          <a:bodyPr wrap="none">
            <a:spAutoFit/>
          </a:bodyPr>
          <a:lstStyle/>
          <a:p>
            <a:r>
              <a:rPr lang="en-US" sz="1200"/>
              <a:t>* Hauck and Dehon (2008)</a:t>
            </a:r>
          </a:p>
        </p:txBody>
      </p:sp>
      <p:sp>
        <p:nvSpPr>
          <p:cNvPr id="5" name="TextBox 4">
            <a:extLst>
              <a:ext uri="{FF2B5EF4-FFF2-40B4-BE49-F238E27FC236}">
                <a16:creationId xmlns:a16="http://schemas.microsoft.com/office/drawing/2014/main" id="{326180B6-0D95-4AC2-8AFA-184B4C134756}"/>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Tree>
    <p:extLst>
      <p:ext uri="{BB962C8B-B14F-4D97-AF65-F5344CB8AC3E}">
        <p14:creationId xmlns:p14="http://schemas.microsoft.com/office/powerpoint/2010/main" val="3422616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354" y="448221"/>
            <a:ext cx="7698306" cy="692210"/>
          </a:xfrm>
        </p:spPr>
        <p:txBody>
          <a:bodyPr>
            <a:normAutofit fontScale="90000"/>
          </a:bodyPr>
          <a:lstStyle/>
          <a:p>
            <a:pPr>
              <a:defRPr/>
            </a:pPr>
            <a:r>
              <a:rPr lang="en-ZA" dirty="0"/>
              <a:t>Conclusion &amp; Suggested Reading</a:t>
            </a:r>
            <a:endParaRPr lang="en-US" dirty="0"/>
          </a:p>
        </p:txBody>
      </p:sp>
      <p:sp>
        <p:nvSpPr>
          <p:cNvPr id="4" name="Content Placeholder 3"/>
          <p:cNvSpPr>
            <a:spLocks noGrp="1"/>
          </p:cNvSpPr>
          <p:nvPr>
            <p:ph idx="1"/>
          </p:nvPr>
        </p:nvSpPr>
        <p:spPr>
          <a:xfrm>
            <a:off x="729785" y="1338944"/>
            <a:ext cx="7697635" cy="4776654"/>
          </a:xfrm>
        </p:spPr>
        <p:txBody>
          <a:bodyPr>
            <a:normAutofit/>
          </a:bodyPr>
          <a:lstStyle/>
          <a:p>
            <a:pPr>
              <a:defRPr/>
            </a:pPr>
            <a:r>
              <a:rPr lang="en-ZA" dirty="0"/>
              <a:t>Reading</a:t>
            </a:r>
          </a:p>
          <a:p>
            <a:pPr lvl="1">
              <a:defRPr/>
            </a:pPr>
            <a:r>
              <a:rPr lang="en-US" dirty="0"/>
              <a:t>Hauck, Scott (1998). “The Roles of FPGAs in Reprogrammable Systems” </a:t>
            </a:r>
            <a:r>
              <a:rPr lang="en-US" i="1" dirty="0"/>
              <a:t>In Proceedings of the IEEE.</a:t>
            </a:r>
            <a:r>
              <a:rPr lang="en-US" dirty="0"/>
              <a:t> 86(4) pp. 615-639.</a:t>
            </a:r>
          </a:p>
        </p:txBody>
      </p:sp>
      <p:sp>
        <p:nvSpPr>
          <p:cNvPr id="5" name="TextBox 4">
            <a:extLst>
              <a:ext uri="{FF2B5EF4-FFF2-40B4-BE49-F238E27FC236}">
                <a16:creationId xmlns:a16="http://schemas.microsoft.com/office/drawing/2014/main" id="{0CC5ECCE-25D3-421D-8396-4D36AB9B0C68}"/>
              </a:ext>
            </a:extLst>
          </p:cNvPr>
          <p:cNvSpPr txBox="1"/>
          <p:nvPr/>
        </p:nvSpPr>
        <p:spPr>
          <a:xfrm rot="1621248">
            <a:off x="7839801" y="451707"/>
            <a:ext cx="1015573" cy="430887"/>
          </a:xfrm>
          <a:prstGeom prst="rect">
            <a:avLst/>
          </a:prstGeom>
          <a:solidFill>
            <a:srgbClr val="FFFF00"/>
          </a:solidFill>
        </p:spPr>
        <p:txBody>
          <a:bodyPr wrap="square" rtlCol="0">
            <a:spAutoFit/>
          </a:bodyPr>
          <a:lstStyle/>
          <a:p>
            <a:pPr algn="ctr"/>
            <a:r>
              <a:rPr lang="en-ZA" sz="1050" dirty="0"/>
              <a:t>NOT IN</a:t>
            </a:r>
          </a:p>
          <a:p>
            <a:pPr algn="ctr"/>
            <a:r>
              <a:rPr lang="en-ZA" sz="1050" dirty="0"/>
              <a:t>EXAM</a:t>
            </a:r>
          </a:p>
        </p:txBody>
      </p:sp>
      <p:sp>
        <p:nvSpPr>
          <p:cNvPr id="2" name="Rectangle 1">
            <a:extLst>
              <a:ext uri="{FF2B5EF4-FFF2-40B4-BE49-F238E27FC236}">
                <a16:creationId xmlns:a16="http://schemas.microsoft.com/office/drawing/2014/main" id="{A06ACBDC-DBE0-4AC7-851C-33E178D7D2B6}"/>
              </a:ext>
            </a:extLst>
          </p:cNvPr>
          <p:cNvSpPr/>
          <p:nvPr/>
        </p:nvSpPr>
        <p:spPr>
          <a:xfrm>
            <a:off x="649058" y="4620746"/>
            <a:ext cx="7907801" cy="1477328"/>
          </a:xfrm>
          <a:prstGeom prst="rect">
            <a:avLst/>
          </a:prstGeom>
        </p:spPr>
        <p:txBody>
          <a:bodyPr wrap="square">
            <a:spAutoFit/>
          </a:bodyPr>
          <a:lstStyle/>
          <a:p>
            <a:r>
              <a:rPr lang="en-US" dirty="0"/>
              <a:t>This paper by Hauck gives a view on where FPGAs where expected to be utilized and how they could significantly change the way systems are designed. It’s a fairly early paper, considering the short history of FPGAs, and indeed the Hauck’s views are accurate but also underestimates the versatility and the breadth of domains that these technologies have reached.</a:t>
            </a:r>
            <a:endParaRPr lang="en-ZA" dirty="0"/>
          </a:p>
        </p:txBody>
      </p:sp>
    </p:spTree>
    <p:extLst>
      <p:ext uri="{BB962C8B-B14F-4D97-AF65-F5344CB8AC3E}">
        <p14:creationId xmlns:p14="http://schemas.microsoft.com/office/powerpoint/2010/main" val="2587882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man working on laptop – </a:t>
            </a:r>
            <a:r>
              <a:rPr lang="en-US" dirty="0" err="1"/>
              <a:t>flickr</a:t>
            </a:r>
            <a:endParaRPr lang="en-US" dirty="0"/>
          </a:p>
          <a:p>
            <a:r>
              <a:rPr lang="en-US" dirty="0"/>
              <a:t> scroll, video reel, big question mark – </a:t>
            </a:r>
            <a:r>
              <a:rPr lang="en-US" dirty="0" err="1"/>
              <a:t>Pixabay</a:t>
            </a:r>
            <a:r>
              <a:rPr lang="en-US" dirty="0"/>
              <a:t> </a:t>
            </a:r>
            <a:r>
              <a:rPr lang="en-US" dirty="0">
                <a:hlinkClick r:id="rId2"/>
              </a:rPr>
              <a:t>http://pixabay.com/</a:t>
            </a:r>
            <a:r>
              <a:rPr lang="en-US" dirty="0"/>
              <a:t>  (public domain)</a:t>
            </a:r>
          </a:p>
          <a:p>
            <a:r>
              <a:rPr lang="en-US" dirty="0"/>
              <a:t> </a:t>
            </a:r>
            <a:r>
              <a:rPr lang="en-US" dirty="0">
                <a:hlinkClick r:id="rId3"/>
              </a:rPr>
              <a:t>Processing Gears</a:t>
            </a:r>
            <a:r>
              <a:rPr lang="en-US" dirty="0"/>
              <a:t> and Spanner – </a:t>
            </a:r>
            <a:r>
              <a:rPr lang="en-US" dirty="0" err="1"/>
              <a:t>MaxPixel</a:t>
            </a:r>
            <a:r>
              <a:rPr lang="en-US" dirty="0"/>
              <a:t> </a:t>
            </a:r>
            <a:r>
              <a:rPr lang="en-US" dirty="0">
                <a:hlinkClick r:id="rId4"/>
              </a:rPr>
              <a:t>https://www.maxpixel.net</a:t>
            </a:r>
            <a:r>
              <a:rPr lang="en-US" dirty="0"/>
              <a:t> (CC0)</a:t>
            </a:r>
          </a:p>
          <a:p>
            <a:r>
              <a:rPr lang="en-US" dirty="0"/>
              <a:t> some diagrammatic elements are from Xilinx ISE screenshots</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particularly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0915" y="5004294"/>
            <a:ext cx="8975758" cy="646331"/>
          </a:xfrm>
          <a:prstGeom prst="rect">
            <a:avLst/>
          </a:prstGeom>
        </p:spPr>
        <p:txBody>
          <a:bodyPr wrap="square">
            <a:spAutoFit/>
          </a:bodyPr>
          <a:lstStyle/>
          <a:p>
            <a:r>
              <a:rPr lang="en-ZA" dirty="0"/>
              <a:t>References: Verilog code adapted from</a:t>
            </a:r>
            <a:br>
              <a:rPr lang="en-ZA" dirty="0"/>
            </a:br>
            <a:r>
              <a:rPr lang="en-ZA" dirty="0"/>
              <a:t>   </a:t>
            </a:r>
            <a:r>
              <a:rPr lang="en-ZA" dirty="0">
                <a:hlinkClick r:id="rId6"/>
              </a:rPr>
              <a:t>http://www.asic-world.com/examples/verilog</a:t>
            </a:r>
            <a:r>
              <a:rPr lang="en-ZA" dirty="0"/>
              <a:t> </a:t>
            </a:r>
          </a:p>
        </p:txBody>
      </p:sp>
    </p:spTree>
    <p:extLst>
      <p:ext uri="{BB962C8B-B14F-4D97-AF65-F5344CB8AC3E}">
        <p14:creationId xmlns:p14="http://schemas.microsoft.com/office/powerpoint/2010/main" val="118901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201478"/>
            <a:ext cx="7698306" cy="692210"/>
          </a:xfrm>
        </p:spPr>
        <p:txBody>
          <a:bodyPr>
            <a:normAutofit fontScale="90000"/>
          </a:bodyPr>
          <a:lstStyle/>
          <a:p>
            <a:r>
              <a:rPr lang="en-ZA" dirty="0"/>
              <a:t>Potential pitfalls</a:t>
            </a:r>
          </a:p>
        </p:txBody>
      </p:sp>
      <p:sp>
        <p:nvSpPr>
          <p:cNvPr id="3" name="Content Placeholder 2"/>
          <p:cNvSpPr>
            <a:spLocks noGrp="1"/>
          </p:cNvSpPr>
          <p:nvPr>
            <p:ph idx="1"/>
          </p:nvPr>
        </p:nvSpPr>
        <p:spPr>
          <a:xfrm>
            <a:off x="729114" y="1032001"/>
            <a:ext cx="7697635" cy="4519977"/>
          </a:xfrm>
        </p:spPr>
        <p:txBody>
          <a:bodyPr>
            <a:noAutofit/>
          </a:bodyPr>
          <a:lstStyle/>
          <a:p>
            <a:r>
              <a:rPr lang="en-ZA" sz="2400" dirty="0"/>
              <a:t>If blocking assignments are not properly ordered, a race condition could occur</a:t>
            </a:r>
          </a:p>
          <a:p>
            <a:pPr lvl="1"/>
            <a:r>
              <a:rPr lang="en-ZA" sz="2000" dirty="0"/>
              <a:t>A </a:t>
            </a:r>
            <a:r>
              <a:rPr lang="en-ZA" sz="2000" u="sng" dirty="0"/>
              <a:t>race condition</a:t>
            </a:r>
            <a:r>
              <a:rPr lang="en-ZA" sz="2000" dirty="0"/>
              <a:t> is an undesirable situation that may occur when a device attempts to perform two or more operations at the same time, but due to the nature of the device the operations must be done in the proper sequence to be completed correctly.</a:t>
            </a:r>
          </a:p>
          <a:p>
            <a:r>
              <a:rPr lang="en-ZA" sz="2400" dirty="0"/>
              <a:t>When blocking assignments are scheduled to execute in the same time step (e.g. in different always blocks), then order of execution is unknown</a:t>
            </a:r>
          </a:p>
        </p:txBody>
      </p:sp>
      <p:sp>
        <p:nvSpPr>
          <p:cNvPr id="4" name="Rectangle 3"/>
          <p:cNvSpPr/>
          <p:nvPr/>
        </p:nvSpPr>
        <p:spPr>
          <a:xfrm>
            <a:off x="1676400" y="4736370"/>
            <a:ext cx="4572000" cy="1631216"/>
          </a:xfrm>
          <a:prstGeom prst="rect">
            <a:avLst/>
          </a:prstGeom>
        </p:spPr>
        <p:txBody>
          <a:bodyPr>
            <a:spAutoFit/>
          </a:bodyPr>
          <a:lstStyle/>
          <a:p>
            <a:r>
              <a:rPr lang="en-US" altLang="en-US" sz="2000" b="1" dirty="0">
                <a:latin typeface="Courier New" panose="02070309020205020404" pitchFamily="49" charset="0"/>
                <a:cs typeface="Courier New" panose="02070309020205020404" pitchFamily="49" charset="0"/>
              </a:rPr>
              <a:t>always @(</a:t>
            </a:r>
            <a:r>
              <a:rPr lang="en-US" altLang="en-US" sz="2000" b="1" dirty="0" err="1">
                <a:latin typeface="Courier New" panose="02070309020205020404" pitchFamily="49" charset="0"/>
                <a:cs typeface="Courier New" panose="02070309020205020404" pitchFamily="49" charset="0"/>
              </a:rPr>
              <a:t>posedge</a:t>
            </a:r>
            <a:r>
              <a:rPr lang="en-US" altLang="en-US" sz="2000" b="1" dirty="0">
                <a:latin typeface="Courier New" panose="02070309020205020404" pitchFamily="49" charset="0"/>
                <a:cs typeface="Courier New" panose="02070309020205020404" pitchFamily="49" charset="0"/>
              </a:rPr>
              <a:t> clock)</a:t>
            </a:r>
          </a:p>
          <a:p>
            <a:pPr lvl="1"/>
            <a:r>
              <a:rPr lang="en-US" altLang="en-US" sz="2000" b="1" dirty="0">
                <a:latin typeface="Courier New" panose="02070309020205020404" pitchFamily="49" charset="0"/>
                <a:cs typeface="Courier New" panose="02070309020205020404" pitchFamily="49" charset="0"/>
              </a:rPr>
              <a:t>x = y;</a:t>
            </a:r>
          </a:p>
          <a:p>
            <a:endParaRPr lang="en-US" altLang="en-US" sz="2000" b="1" dirty="0">
              <a:latin typeface="Courier New" panose="02070309020205020404" pitchFamily="49" charset="0"/>
              <a:cs typeface="Courier New" panose="02070309020205020404" pitchFamily="49" charset="0"/>
            </a:endParaRPr>
          </a:p>
          <a:p>
            <a:r>
              <a:rPr lang="en-US" altLang="en-US" sz="2000" b="1" dirty="0">
                <a:latin typeface="Courier New" panose="02070309020205020404" pitchFamily="49" charset="0"/>
                <a:cs typeface="Courier New" panose="02070309020205020404" pitchFamily="49" charset="0"/>
              </a:rPr>
              <a:t>always @(</a:t>
            </a:r>
            <a:r>
              <a:rPr lang="en-US" altLang="en-US" sz="2000" b="1" dirty="0" err="1">
                <a:latin typeface="Courier New" panose="02070309020205020404" pitchFamily="49" charset="0"/>
                <a:cs typeface="Courier New" panose="02070309020205020404" pitchFamily="49" charset="0"/>
              </a:rPr>
              <a:t>posedge</a:t>
            </a:r>
            <a:r>
              <a:rPr lang="en-US" altLang="en-US" sz="2000" b="1" dirty="0">
                <a:latin typeface="Courier New" panose="02070309020205020404" pitchFamily="49" charset="0"/>
                <a:cs typeface="Courier New" panose="02070309020205020404" pitchFamily="49" charset="0"/>
              </a:rPr>
              <a:t> clock)</a:t>
            </a:r>
          </a:p>
          <a:p>
            <a:pPr lvl="1"/>
            <a:r>
              <a:rPr lang="en-US" altLang="en-US" sz="2000" b="1" dirty="0">
                <a:latin typeface="Courier New" panose="02070309020205020404" pitchFamily="49" charset="0"/>
                <a:cs typeface="Courier New" panose="02070309020205020404" pitchFamily="49" charset="0"/>
              </a:rPr>
              <a:t>y = x;</a:t>
            </a:r>
          </a:p>
        </p:txBody>
      </p:sp>
      <p:sp>
        <p:nvSpPr>
          <p:cNvPr id="5" name="Rectangle 4"/>
          <p:cNvSpPr/>
          <p:nvPr/>
        </p:nvSpPr>
        <p:spPr>
          <a:xfrm>
            <a:off x="437188" y="4742934"/>
            <a:ext cx="1146468" cy="369332"/>
          </a:xfrm>
          <a:prstGeom prst="rect">
            <a:avLst/>
          </a:prstGeom>
        </p:spPr>
        <p:txBody>
          <a:bodyPr wrap="none">
            <a:spAutoFit/>
          </a:bodyPr>
          <a:lstStyle/>
          <a:p>
            <a:r>
              <a:rPr lang="en-ZA" dirty="0"/>
              <a:t>Example:</a:t>
            </a:r>
          </a:p>
        </p:txBody>
      </p:sp>
      <p:graphicFrame>
        <p:nvGraphicFramePr>
          <p:cNvPr id="6" name="Group 308"/>
          <p:cNvGraphicFramePr>
            <a:graphicFrameLocks noGrp="1"/>
          </p:cNvGraphicFramePr>
          <p:nvPr>
            <p:extLst>
              <p:ext uri="{D42A27DB-BD31-4B8C-83A1-F6EECF244321}">
                <p14:modId xmlns:p14="http://schemas.microsoft.com/office/powerpoint/2010/main" val="3517688980"/>
              </p:ext>
            </p:extLst>
          </p:nvPr>
        </p:nvGraphicFramePr>
        <p:xfrm>
          <a:off x="5562599" y="4770215"/>
          <a:ext cx="3143968" cy="1495772"/>
        </p:xfrm>
        <a:graphic>
          <a:graphicData uri="http://schemas.openxmlformats.org/drawingml/2006/table">
            <a:tbl>
              <a:tblPr/>
              <a:tblGrid>
                <a:gridCol w="571501">
                  <a:extLst>
                    <a:ext uri="{9D8B030D-6E8A-4147-A177-3AD203B41FA5}">
                      <a16:colId xmlns:a16="http://schemas.microsoft.com/office/drawing/2014/main" val="20000"/>
                    </a:ext>
                  </a:extLst>
                </a:gridCol>
                <a:gridCol w="371690">
                  <a:extLst>
                    <a:ext uri="{9D8B030D-6E8A-4147-A177-3AD203B41FA5}">
                      <a16:colId xmlns:a16="http://schemas.microsoft.com/office/drawing/2014/main" val="20001"/>
                    </a:ext>
                  </a:extLst>
                </a:gridCol>
                <a:gridCol w="565914">
                  <a:extLst>
                    <a:ext uri="{9D8B030D-6E8A-4147-A177-3AD203B41FA5}">
                      <a16:colId xmlns:a16="http://schemas.microsoft.com/office/drawing/2014/main" val="20002"/>
                    </a:ext>
                  </a:extLst>
                </a:gridCol>
                <a:gridCol w="565914">
                  <a:extLst>
                    <a:ext uri="{9D8B030D-6E8A-4147-A177-3AD203B41FA5}">
                      <a16:colId xmlns:a16="http://schemas.microsoft.com/office/drawing/2014/main" val="20003"/>
                    </a:ext>
                  </a:extLst>
                </a:gridCol>
                <a:gridCol w="565914">
                  <a:extLst>
                    <a:ext uri="{9D8B030D-6E8A-4147-A177-3AD203B41FA5}">
                      <a16:colId xmlns:a16="http://schemas.microsoft.com/office/drawing/2014/main" val="20004"/>
                    </a:ext>
                  </a:extLst>
                </a:gridCol>
                <a:gridCol w="503035">
                  <a:extLst>
                    <a:ext uri="{9D8B030D-6E8A-4147-A177-3AD203B41FA5}">
                      <a16:colId xmlns:a16="http://schemas.microsoft.com/office/drawing/2014/main" val="20005"/>
                    </a:ext>
                  </a:extLst>
                </a:gridCol>
              </a:tblGrid>
              <a:tr h="302176">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300" b="1" i="0" u="none" strike="noStrike" cap="none" normalizeH="0" baseline="0" dirty="0">
                          <a:ln>
                            <a:noFill/>
                          </a:ln>
                          <a:solidFill>
                            <a:schemeClr val="tx1"/>
                          </a:solidFill>
                          <a:effectLst/>
                          <a:latin typeface="Arial" panose="020B0604020202020204" pitchFamily="34" charset="0"/>
                        </a:rPr>
                        <a:t>clock</a:t>
                      </a:r>
                    </a:p>
                  </a:txBody>
                  <a:tcPr marL="72522" marR="72522" marT="36261" marB="36261" anchor="ctr" horzOverflow="overflow">
                    <a:lnL cap="flat">
                      <a:noFill/>
                    </a:lnL>
                    <a:lnR>
                      <a:noFill/>
                    </a:lnR>
                    <a:lnT cap="flat">
                      <a:noFill/>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L="72522" marR="72522" marT="36261" marB="36261" horzOverflow="overflow">
                    <a:lnL>
                      <a:noFill/>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L="72522" marR="72522" marT="36261" marB="3626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L="72522" marR="72522" marT="36261" marB="3626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w="38100" cap="flat" cmpd="sng" algn="ctr">
                      <a:solidFill>
                        <a:schemeClr val="tx1"/>
                      </a:solidFill>
                      <a:prstDash val="solid"/>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3534">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1" i="0" u="none" strike="noStrike" cap="none" normalizeH="0" baseline="0">
                        <a:ln>
                          <a:noFill/>
                        </a:ln>
                        <a:solidFill>
                          <a:schemeClr val="tx1"/>
                        </a:solidFill>
                        <a:effectLst/>
                        <a:latin typeface="Arial" panose="020B0604020202020204" pitchFamily="34" charset="0"/>
                      </a:endParaRPr>
                    </a:p>
                  </a:txBody>
                  <a:tcPr marL="72522" marR="72522" marT="36261" marB="36261" anchor="ctr" horzOverflow="overflow">
                    <a:lnL cap="flat">
                      <a:noFill/>
                    </a:lnL>
                    <a:lnR>
                      <a:noFill/>
                    </a:lnR>
                    <a:lnT>
                      <a:noFill/>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a:noFill/>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2176">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300" b="1" i="0" u="none" strike="noStrike" cap="none" normalizeH="0" baseline="0" dirty="0">
                          <a:ln>
                            <a:noFill/>
                          </a:ln>
                          <a:solidFill>
                            <a:schemeClr val="tx1"/>
                          </a:solidFill>
                          <a:effectLst/>
                          <a:latin typeface="Arial" panose="020B0604020202020204" pitchFamily="34" charset="0"/>
                        </a:rPr>
                        <a:t>x</a:t>
                      </a:r>
                    </a:p>
                  </a:txBody>
                  <a:tcPr marL="72522" marR="72522" marT="36261" marB="36261" anchor="ctr" horzOverflow="overflow">
                    <a:lnL cap="flat">
                      <a:noFill/>
                    </a:lnL>
                    <a:lnR>
                      <a:noFill/>
                    </a:lnR>
                    <a:lnT>
                      <a:noFill/>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L="72522" marR="72522" marT="36261" marB="36261" horzOverflow="overflow">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534">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dirty="0">
                        <a:ln>
                          <a:noFill/>
                        </a:ln>
                        <a:solidFill>
                          <a:schemeClr val="tx1"/>
                        </a:solidFill>
                        <a:effectLst/>
                        <a:latin typeface="Arial" panose="020B0604020202020204" pitchFamily="34" charset="0"/>
                      </a:endParaRPr>
                    </a:p>
                  </a:txBody>
                  <a:tcPr marL="72522" marR="72522" marT="36261" marB="36261" anchor="ctr" horzOverflow="overflow">
                    <a:lnL cap="flat">
                      <a:noFill/>
                    </a:lnL>
                    <a:lnR>
                      <a:noFill/>
                    </a:lnR>
                    <a:lnT>
                      <a:noFill/>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a:noFill/>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4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302176">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300" b="1" i="0" u="none" strike="noStrike" cap="none" normalizeH="0" baseline="0" dirty="0">
                          <a:ln>
                            <a:noFill/>
                          </a:ln>
                          <a:solidFill>
                            <a:schemeClr val="tx1"/>
                          </a:solidFill>
                          <a:effectLst/>
                          <a:latin typeface="Arial" panose="020B0604020202020204" pitchFamily="34" charset="0"/>
                        </a:rPr>
                        <a:t>y</a:t>
                      </a:r>
                    </a:p>
                  </a:txBody>
                  <a:tcPr marL="72522" marR="72522" marT="36261" marB="36261" anchor="ctr" horzOverflow="overflow">
                    <a:lnL cap="flat">
                      <a:noFill/>
                    </a:lnL>
                    <a:lnR>
                      <a:noFill/>
                    </a:lnR>
                    <a:lnT>
                      <a:noFill/>
                    </a:lnT>
                    <a:lnB>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txBody>
                  <a:tcPr marL="72522" marR="72522" marT="36261" marB="3626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L="72522" marR="72522" marT="36261" marB="36261"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2176">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txBody>
                  <a:tcPr marL="72522" marR="72522" marT="36261" marB="36261" anchor="ctr" horzOverflow="overflow">
                    <a:lnL cap="flat">
                      <a:noFill/>
                    </a:lnL>
                    <a:lnR>
                      <a:noFill/>
                    </a:lnR>
                    <a:lnT>
                      <a:noFill/>
                    </a:lnT>
                    <a:lnB cap="flat">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10</a:t>
                      </a:r>
                    </a:p>
                  </a:txBody>
                  <a:tcPr marL="0" marR="0" marT="0" marB="0"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15</a:t>
                      </a:r>
                    </a:p>
                  </a:txBody>
                  <a:tcPr marL="0" marR="0" marT="0" marB="0"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20</a:t>
                      </a:r>
                    </a:p>
                  </a:txBody>
                  <a:tcPr marL="0" marR="0" marT="0" marB="0"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25</a:t>
                      </a:r>
                    </a:p>
                  </a:txBody>
                  <a:tcPr marL="0" marR="0" marT="0" marB="0"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50000"/>
                        </a:spcBef>
                        <a:buClr>
                          <a:srgbClr val="CC0000"/>
                        </a:buClr>
                        <a:buFont typeface="Wingdings" panose="05000000000000000000" pitchFamily="2" charset="2"/>
                        <a:defRPr sz="2800">
                          <a:solidFill>
                            <a:schemeClr val="tx1"/>
                          </a:solidFill>
                          <a:latin typeface="Tahoma" panose="020B0604030504040204" pitchFamily="34" charset="0"/>
                        </a:defRPr>
                      </a:lvl1pPr>
                      <a:lvl2pPr algn="l">
                        <a:spcBef>
                          <a:spcPct val="50000"/>
                        </a:spcBef>
                        <a:defRPr sz="2400">
                          <a:solidFill>
                            <a:schemeClr val="hlink"/>
                          </a:solidFill>
                          <a:latin typeface="Tahoma" panose="020B0604030504040204" pitchFamily="34" charset="0"/>
                        </a:defRPr>
                      </a:lvl2pPr>
                      <a:lvl3pPr algn="l">
                        <a:spcBef>
                          <a:spcPct val="50000"/>
                        </a:spcBef>
                        <a:buClr>
                          <a:schemeClr val="accent2"/>
                        </a:buClr>
                        <a:defRPr sz="2000">
                          <a:solidFill>
                            <a:schemeClr val="tx1"/>
                          </a:solidFill>
                          <a:latin typeface="Tahoma" panose="020B0604030504040204" pitchFamily="34" charset="0"/>
                        </a:defRPr>
                      </a:lvl3pPr>
                      <a:lvl4pPr algn="l">
                        <a:spcBef>
                          <a:spcPct val="50000"/>
                        </a:spcBef>
                        <a:defRPr>
                          <a:solidFill>
                            <a:schemeClr val="tx1"/>
                          </a:solidFill>
                          <a:latin typeface="Tahoma" panose="020B0604030504040204" pitchFamily="34" charset="0"/>
                        </a:defRPr>
                      </a:lvl4pPr>
                      <a:lvl5pPr algn="l">
                        <a:spcBef>
                          <a:spcPct val="50000"/>
                        </a:spcBef>
                        <a:defRPr>
                          <a:solidFill>
                            <a:schemeClr val="tx1"/>
                          </a:solidFill>
                          <a:latin typeface="Tahoma" panose="020B0604030504040204" pitchFamily="34" charset="0"/>
                        </a:defRPr>
                      </a:lvl5pPr>
                      <a:lvl6pPr fontAlgn="base">
                        <a:spcBef>
                          <a:spcPct val="50000"/>
                        </a:spcBef>
                        <a:spcAft>
                          <a:spcPct val="0"/>
                        </a:spcAft>
                        <a:defRPr>
                          <a:solidFill>
                            <a:schemeClr val="tx1"/>
                          </a:solidFill>
                          <a:latin typeface="Tahoma" panose="020B0604030504040204" pitchFamily="34" charset="0"/>
                        </a:defRPr>
                      </a:lvl6pPr>
                      <a:lvl7pPr fontAlgn="base">
                        <a:spcBef>
                          <a:spcPct val="50000"/>
                        </a:spcBef>
                        <a:spcAft>
                          <a:spcPct val="0"/>
                        </a:spcAft>
                        <a:defRPr>
                          <a:solidFill>
                            <a:schemeClr val="tx1"/>
                          </a:solidFill>
                          <a:latin typeface="Tahoma" panose="020B0604030504040204" pitchFamily="34" charset="0"/>
                        </a:defRPr>
                      </a:lvl7pPr>
                      <a:lvl8pPr fontAlgn="base">
                        <a:spcBef>
                          <a:spcPct val="50000"/>
                        </a:spcBef>
                        <a:spcAft>
                          <a:spcPct val="0"/>
                        </a:spcAft>
                        <a:defRPr>
                          <a:solidFill>
                            <a:schemeClr val="tx1"/>
                          </a:solidFill>
                          <a:latin typeface="Tahoma" panose="020B0604030504040204" pitchFamily="34" charset="0"/>
                        </a:defRPr>
                      </a:lvl8pPr>
                      <a:lvl9pPr fontAlgn="base">
                        <a:spcBef>
                          <a:spcPct val="5000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50000"/>
                        </a:spcBef>
                        <a:spcAft>
                          <a:spcPct val="0"/>
                        </a:spcAft>
                        <a:buClr>
                          <a:srgbClr val="CC0000"/>
                        </a:buClr>
                        <a:buSzTx/>
                        <a:buFont typeface="Wingdings" panose="05000000000000000000" pitchFamily="2" charset="2"/>
                        <a:buNone/>
                        <a:tabLst/>
                      </a:pPr>
                      <a:r>
                        <a:rPr kumimoji="0" lang="en-US" altLang="en-US" sz="1000" b="0" i="0" u="none" strike="noStrike" cap="none" normalizeH="0" baseline="0" dirty="0">
                          <a:ln>
                            <a:noFill/>
                          </a:ln>
                          <a:solidFill>
                            <a:schemeClr val="tx1"/>
                          </a:solidFill>
                          <a:effectLst/>
                          <a:latin typeface="Arial" panose="020B0604020202020204" pitchFamily="34" charset="0"/>
                        </a:rPr>
                        <a:t>30</a:t>
                      </a:r>
                    </a:p>
                  </a:txBody>
                  <a:tcPr marL="0" marR="0" marT="0" marB="0" horzOverflow="overflow">
                    <a:lnL>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4" name="Group 13"/>
          <p:cNvGrpSpPr/>
          <p:nvPr/>
        </p:nvGrpSpPr>
        <p:grpSpPr>
          <a:xfrm>
            <a:off x="6502400" y="4641335"/>
            <a:ext cx="2190750" cy="1314966"/>
            <a:chOff x="6502400" y="4946134"/>
            <a:chExt cx="2190750" cy="1314966"/>
          </a:xfrm>
        </p:grpSpPr>
        <p:cxnSp>
          <p:nvCxnSpPr>
            <p:cNvPr id="8" name="Straight Connector 7"/>
            <p:cNvCxnSpPr/>
            <p:nvPr/>
          </p:nvCxnSpPr>
          <p:spPr>
            <a:xfrm>
              <a:off x="6502400" y="4946134"/>
              <a:ext cx="0" cy="1314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73900" y="4946134"/>
              <a:ext cx="0" cy="1314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45400" y="4946134"/>
              <a:ext cx="0" cy="1314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4200" y="4946134"/>
              <a:ext cx="0" cy="1314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93150" y="4946134"/>
              <a:ext cx="0" cy="13149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5918200" y="6212114"/>
            <a:ext cx="2774950" cy="461665"/>
          </a:xfrm>
          <a:prstGeom prst="rect">
            <a:avLst/>
          </a:prstGeom>
        </p:spPr>
        <p:txBody>
          <a:bodyPr wrap="square">
            <a:spAutoFit/>
          </a:bodyPr>
          <a:lstStyle/>
          <a:p>
            <a:r>
              <a:rPr lang="en-US" altLang="en-US" sz="1200" b="1" dirty="0">
                <a:solidFill>
                  <a:srgbClr val="CC0000"/>
                </a:solidFill>
              </a:rPr>
              <a:t>Case where the first always block execute first… but maybe just luck.</a:t>
            </a:r>
          </a:p>
        </p:txBody>
      </p:sp>
    </p:spTree>
    <p:extLst>
      <p:ext uri="{BB962C8B-B14F-4D97-AF65-F5344CB8AC3E}">
        <p14:creationId xmlns:p14="http://schemas.microsoft.com/office/powerpoint/2010/main" val="324481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unconditional always</a:t>
            </a:r>
          </a:p>
        </p:txBody>
      </p:sp>
      <p:sp>
        <p:nvSpPr>
          <p:cNvPr id="3" name="Content Placeholder 2"/>
          <p:cNvSpPr>
            <a:spLocks noGrp="1"/>
          </p:cNvSpPr>
          <p:nvPr>
            <p:ph idx="1"/>
          </p:nvPr>
        </p:nvSpPr>
        <p:spPr/>
        <p:txBody>
          <a:bodyPr/>
          <a:lstStyle/>
          <a:p>
            <a:r>
              <a:rPr lang="en-ZA" dirty="0"/>
              <a:t>The </a:t>
            </a:r>
            <a:r>
              <a:rPr lang="en-ZA" dirty="0">
                <a:solidFill>
                  <a:schemeClr val="accent6">
                    <a:lumMod val="50000"/>
                  </a:schemeClr>
                </a:solidFill>
              </a:rPr>
              <a:t>always block</a:t>
            </a:r>
            <a:r>
              <a:rPr lang="en-ZA" dirty="0"/>
              <a:t> does not necessarily need to always have a sensitivity list. In such a case the always block is activated continuously</a:t>
            </a:r>
          </a:p>
          <a:p>
            <a:r>
              <a:rPr lang="en-ZA" dirty="0"/>
              <a:t>This is commonly used for simulation, e.g. to generate a clock…</a:t>
            </a:r>
            <a:br>
              <a:rPr lang="en-ZA" dirty="0"/>
            </a:br>
            <a:r>
              <a:rPr lang="en-ZA" dirty="0"/>
              <a:t>   </a:t>
            </a:r>
            <a:r>
              <a:rPr lang="en-ZA" dirty="0">
                <a:solidFill>
                  <a:srgbClr val="FF0000"/>
                </a:solidFill>
              </a:rPr>
              <a:t>let’s see a quick example</a:t>
            </a:r>
          </a:p>
        </p:txBody>
      </p:sp>
    </p:spTree>
    <p:extLst>
      <p:ext uri="{BB962C8B-B14F-4D97-AF65-F5344CB8AC3E}">
        <p14:creationId xmlns:p14="http://schemas.microsoft.com/office/powerpoint/2010/main" val="203701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478999"/>
            <a:ext cx="7698306" cy="692210"/>
          </a:xfrm>
        </p:spPr>
        <p:txBody>
          <a:bodyPr>
            <a:normAutofit fontScale="90000"/>
          </a:bodyPr>
          <a:lstStyle/>
          <a:p>
            <a:r>
              <a:rPr lang="en-ZA" dirty="0">
                <a:ln>
                  <a:solidFill>
                    <a:schemeClr val="tx1"/>
                  </a:solidFill>
                </a:ln>
                <a:solidFill>
                  <a:srgbClr val="1D8757"/>
                </a:solidFill>
              </a:rPr>
              <a:t>Example: simulating a clock</a:t>
            </a:r>
          </a:p>
        </p:txBody>
      </p:sp>
      <p:sp>
        <p:nvSpPr>
          <p:cNvPr id="5" name="Rectangle 4"/>
          <p:cNvSpPr/>
          <p:nvPr/>
        </p:nvSpPr>
        <p:spPr>
          <a:xfrm>
            <a:off x="729114" y="1988741"/>
            <a:ext cx="6642100" cy="3693319"/>
          </a:xfrm>
          <a:prstGeom prst="rect">
            <a:avLst/>
          </a:prstGeom>
        </p:spPr>
        <p:txBody>
          <a:bodyPr wrap="square">
            <a:spAutoFit/>
          </a:bodyPr>
          <a:lstStyle/>
          <a:p>
            <a:r>
              <a:rPr lang="en-ZA" dirty="0">
                <a:latin typeface="Courier New" panose="02070309020205020404" pitchFamily="49" charset="0"/>
                <a:cs typeface="Courier New" panose="02070309020205020404" pitchFamily="49" charset="0"/>
              </a:rPr>
              <a:t>// Implement a simple 4-bit counter</a:t>
            </a:r>
          </a:p>
          <a:p>
            <a:r>
              <a:rPr lang="en-ZA" dirty="0">
                <a:latin typeface="Courier New" panose="02070309020205020404" pitchFamily="49" charset="0"/>
                <a:cs typeface="Courier New" panose="02070309020205020404" pitchFamily="49" charset="0"/>
              </a:rPr>
              <a:t>module counter4 (</a:t>
            </a:r>
            <a:r>
              <a:rPr lang="en-ZA" dirty="0" err="1">
                <a:latin typeface="Courier New" panose="02070309020205020404" pitchFamily="49" charset="0"/>
                <a:cs typeface="Courier New" panose="02070309020205020404" pitchFamily="49" charset="0"/>
              </a:rPr>
              <a:t>clock,reset,count</a:t>
            </a:r>
            <a:r>
              <a:rPr lang="en-ZA" dirty="0">
                <a:latin typeface="Courier New" panose="02070309020205020404" pitchFamily="49" charset="0"/>
                <a:cs typeface="Courier New" panose="02070309020205020404" pitchFamily="49" charset="0"/>
              </a:rPr>
              <a:t>);</a:t>
            </a:r>
          </a:p>
          <a:p>
            <a:r>
              <a:rPr lang="en-ZA" dirty="0">
                <a:latin typeface="Courier New" panose="02070309020205020404" pitchFamily="49" charset="0"/>
                <a:cs typeface="Courier New" panose="02070309020205020404" pitchFamily="49" charset="0"/>
              </a:rPr>
              <a:t>  input clock;</a:t>
            </a:r>
          </a:p>
          <a:p>
            <a:r>
              <a:rPr lang="en-ZA" dirty="0">
                <a:latin typeface="Courier New" panose="02070309020205020404" pitchFamily="49" charset="0"/>
                <a:cs typeface="Courier New" panose="02070309020205020404" pitchFamily="49" charset="0"/>
              </a:rPr>
              <a:t>  input reset;</a:t>
            </a:r>
          </a:p>
          <a:p>
            <a:r>
              <a:rPr lang="en-ZA" dirty="0">
                <a:latin typeface="Courier New" panose="02070309020205020404" pitchFamily="49" charset="0"/>
                <a:cs typeface="Courier New" panose="02070309020205020404" pitchFamily="49" charset="0"/>
              </a:rPr>
              <a:t>  output </a:t>
            </a:r>
            <a:r>
              <a:rPr lang="en-ZA" dirty="0" err="1">
                <a:latin typeface="Courier New" panose="02070309020205020404" pitchFamily="49" charset="0"/>
                <a:cs typeface="Courier New" panose="02070309020205020404" pitchFamily="49" charset="0"/>
              </a:rPr>
              <a:t>reg</a:t>
            </a:r>
            <a:r>
              <a:rPr lang="en-ZA" dirty="0">
                <a:latin typeface="Courier New" panose="02070309020205020404" pitchFamily="49" charset="0"/>
                <a:cs typeface="Courier New" panose="02070309020205020404" pitchFamily="49" charset="0"/>
              </a:rPr>
              <a:t>[3:0] count;</a:t>
            </a:r>
          </a:p>
          <a:p>
            <a:r>
              <a:rPr lang="en-ZA" dirty="0">
                <a:latin typeface="Courier New" panose="02070309020205020404" pitchFamily="49" charset="0"/>
                <a:cs typeface="Courier New" panose="02070309020205020404" pitchFamily="49" charset="0"/>
              </a:rPr>
              <a:t>  always @(</a:t>
            </a:r>
            <a:r>
              <a:rPr lang="en-ZA" dirty="0" err="1">
                <a:latin typeface="Courier New" panose="02070309020205020404" pitchFamily="49" charset="0"/>
                <a:cs typeface="Courier New" panose="02070309020205020404" pitchFamily="49" charset="0"/>
              </a:rPr>
              <a:t>posedge</a:t>
            </a:r>
            <a:r>
              <a:rPr lang="en-ZA" dirty="0">
                <a:latin typeface="Courier New" panose="02070309020205020404" pitchFamily="49" charset="0"/>
                <a:cs typeface="Courier New" panose="02070309020205020404" pitchFamily="49" charset="0"/>
              </a:rPr>
              <a:t> clock)</a:t>
            </a:r>
          </a:p>
          <a:p>
            <a:r>
              <a:rPr lang="en-ZA" dirty="0">
                <a:latin typeface="Courier New" panose="02070309020205020404" pitchFamily="49" charset="0"/>
                <a:cs typeface="Courier New" panose="02070309020205020404" pitchFamily="49" charset="0"/>
              </a:rPr>
              <a:t>    begin</a:t>
            </a:r>
          </a:p>
          <a:p>
            <a:r>
              <a:rPr lang="en-ZA" dirty="0">
                <a:latin typeface="Courier New" panose="02070309020205020404" pitchFamily="49" charset="0"/>
                <a:cs typeface="Courier New" panose="02070309020205020404" pitchFamily="49" charset="0"/>
              </a:rPr>
              <a:t>      if (reset)</a:t>
            </a:r>
          </a:p>
          <a:p>
            <a:r>
              <a:rPr lang="en-ZA" dirty="0">
                <a:latin typeface="Courier New" panose="02070309020205020404" pitchFamily="49" charset="0"/>
                <a:cs typeface="Courier New" panose="02070309020205020404" pitchFamily="49" charset="0"/>
              </a:rPr>
              <a:t>         count = 0;</a:t>
            </a:r>
          </a:p>
          <a:p>
            <a:r>
              <a:rPr lang="en-ZA" dirty="0">
                <a:latin typeface="Courier New" panose="02070309020205020404" pitchFamily="49" charset="0"/>
                <a:cs typeface="Courier New" panose="02070309020205020404" pitchFamily="49" charset="0"/>
              </a:rPr>
              <a:t>      else</a:t>
            </a:r>
          </a:p>
          <a:p>
            <a:r>
              <a:rPr lang="en-ZA" dirty="0">
                <a:latin typeface="Courier New" panose="02070309020205020404" pitchFamily="49" charset="0"/>
                <a:cs typeface="Courier New" panose="02070309020205020404" pitchFamily="49" charset="0"/>
              </a:rPr>
              <a:t>         count = count + 1;</a:t>
            </a:r>
          </a:p>
          <a:p>
            <a:r>
              <a:rPr lang="en-ZA" dirty="0">
                <a:latin typeface="Courier New" panose="02070309020205020404" pitchFamily="49" charset="0"/>
                <a:cs typeface="Courier New" panose="02070309020205020404" pitchFamily="49" charset="0"/>
              </a:rPr>
              <a:t>    end</a:t>
            </a:r>
          </a:p>
          <a:p>
            <a:r>
              <a:rPr lang="en-ZA" dirty="0" err="1">
                <a:latin typeface="Courier New" panose="02070309020205020404" pitchFamily="49" charset="0"/>
                <a:cs typeface="Courier New" panose="02070309020205020404" pitchFamily="49" charset="0"/>
              </a:rPr>
              <a:t>endmodule</a:t>
            </a:r>
            <a:endParaRPr lang="en-ZA" dirty="0">
              <a:latin typeface="Courier New" panose="02070309020205020404" pitchFamily="49" charset="0"/>
              <a:cs typeface="Courier New" panose="02070309020205020404" pitchFamily="49" charset="0"/>
            </a:endParaRPr>
          </a:p>
        </p:txBody>
      </p:sp>
      <p:sp>
        <p:nvSpPr>
          <p:cNvPr id="6" name="Rectangle 5"/>
          <p:cNvSpPr/>
          <p:nvPr/>
        </p:nvSpPr>
        <p:spPr>
          <a:xfrm>
            <a:off x="729114" y="1379920"/>
            <a:ext cx="7069756" cy="400110"/>
          </a:xfrm>
          <a:prstGeom prst="rect">
            <a:avLst/>
          </a:prstGeom>
        </p:spPr>
        <p:txBody>
          <a:bodyPr wrap="none">
            <a:spAutoFit/>
          </a:bodyPr>
          <a:lstStyle/>
          <a:p>
            <a:r>
              <a:rPr lang="en-ZA" sz="2000" dirty="0">
                <a:solidFill>
                  <a:srgbClr val="FF0000"/>
                </a:solidFill>
              </a:rPr>
              <a:t>let’s first implement a module that we want to send a clock to</a:t>
            </a:r>
          </a:p>
        </p:txBody>
      </p:sp>
      <p:sp>
        <p:nvSpPr>
          <p:cNvPr id="7" name="Rectangle 6"/>
          <p:cNvSpPr/>
          <p:nvPr/>
        </p:nvSpPr>
        <p:spPr>
          <a:xfrm>
            <a:off x="389751" y="6330434"/>
            <a:ext cx="4671215" cy="307777"/>
          </a:xfrm>
          <a:prstGeom prst="rect">
            <a:avLst/>
          </a:prstGeom>
        </p:spPr>
        <p:txBody>
          <a:bodyPr wrap="none">
            <a:spAutoFit/>
          </a:bodyPr>
          <a:lstStyle/>
          <a:p>
            <a:r>
              <a:rPr lang="en-ZA" sz="1400" dirty="0"/>
              <a:t>Run example at: </a:t>
            </a:r>
            <a:r>
              <a:rPr lang="en-ZA" sz="1400" dirty="0">
                <a:hlinkClick r:id="rId2"/>
              </a:rPr>
              <a:t>https://www.edaplayground.com/x/28dF</a:t>
            </a:r>
            <a:endParaRPr lang="en-ZA" sz="1400" dirty="0"/>
          </a:p>
        </p:txBody>
      </p:sp>
    </p:spTree>
    <p:extLst>
      <p:ext uri="{BB962C8B-B14F-4D97-AF65-F5344CB8AC3E}">
        <p14:creationId xmlns:p14="http://schemas.microsoft.com/office/powerpoint/2010/main" val="400552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478999"/>
            <a:ext cx="7698306" cy="692210"/>
          </a:xfrm>
        </p:spPr>
        <p:txBody>
          <a:bodyPr>
            <a:normAutofit fontScale="90000"/>
          </a:bodyPr>
          <a:lstStyle/>
          <a:p>
            <a:r>
              <a:rPr lang="en-ZA" dirty="0">
                <a:ln>
                  <a:solidFill>
                    <a:schemeClr val="tx1"/>
                  </a:solidFill>
                </a:ln>
                <a:solidFill>
                  <a:srgbClr val="1D8757"/>
                </a:solidFill>
              </a:rPr>
              <a:t>Example: simulating a clock</a:t>
            </a:r>
          </a:p>
        </p:txBody>
      </p:sp>
      <p:sp>
        <p:nvSpPr>
          <p:cNvPr id="5" name="Rectangle 4"/>
          <p:cNvSpPr/>
          <p:nvPr/>
        </p:nvSpPr>
        <p:spPr>
          <a:xfrm>
            <a:off x="462415" y="2459446"/>
            <a:ext cx="8325986" cy="4031873"/>
          </a:xfrm>
          <a:prstGeom prst="rect">
            <a:avLst/>
          </a:prstGeom>
        </p:spPr>
        <p:txBody>
          <a:bodyPr wrap="square">
            <a:spAutoFit/>
          </a:bodyPr>
          <a:lstStyle/>
          <a:p>
            <a:r>
              <a:rPr lang="en-ZA" sz="1600" dirty="0">
                <a:latin typeface="Courier New" panose="02070309020205020404" pitchFamily="49" charset="0"/>
                <a:cs typeface="Courier New" panose="02070309020205020404" pitchFamily="49" charset="0"/>
              </a:rPr>
              <a:t>// generate a simulated clock that is connected to a 4-bit counter</a:t>
            </a:r>
          </a:p>
          <a:p>
            <a:r>
              <a:rPr lang="en-ZA" sz="1600" dirty="0">
                <a:latin typeface="Courier New" panose="02070309020205020404" pitchFamily="49" charset="0"/>
                <a:cs typeface="Courier New" panose="02070309020205020404" pitchFamily="49" charset="0"/>
              </a:rPr>
              <a:t>module </a:t>
            </a:r>
            <a:r>
              <a:rPr lang="en-ZA" sz="1600" dirty="0" err="1">
                <a:latin typeface="Courier New" panose="02070309020205020404" pitchFamily="49" charset="0"/>
                <a:cs typeface="Courier New" panose="02070309020205020404" pitchFamily="49" charset="0"/>
              </a:rPr>
              <a:t>sim_clockgen</a:t>
            </a:r>
            <a:r>
              <a:rPr lang="en-ZA" sz="1600" dirty="0">
                <a:latin typeface="Courier New" panose="02070309020205020404" pitchFamily="49" charset="0"/>
                <a:cs typeface="Courier New" panose="02070309020205020404" pitchFamily="49" charset="0"/>
              </a:rPr>
              <a:t> (output clock);</a:t>
            </a:r>
          </a:p>
          <a:p>
            <a:r>
              <a:rPr lang="en-ZA" sz="1600" dirty="0">
                <a:latin typeface="Courier New" panose="02070309020205020404" pitchFamily="49" charset="0"/>
                <a:cs typeface="Courier New" panose="02070309020205020404" pitchFamily="49" charset="0"/>
              </a:rPr>
              <a:t>  parameter </a:t>
            </a:r>
            <a:r>
              <a:rPr lang="en-ZA" sz="1600" dirty="0" err="1">
                <a:latin typeface="Courier New" panose="02070309020205020404" pitchFamily="49" charset="0"/>
                <a:cs typeface="Courier New" panose="02070309020205020404" pitchFamily="49" charset="0"/>
              </a:rPr>
              <a:t>half_cycle</a:t>
            </a:r>
            <a:r>
              <a:rPr lang="en-ZA" sz="1600" dirty="0">
                <a:latin typeface="Courier New" panose="02070309020205020404" pitchFamily="49" charset="0"/>
                <a:cs typeface="Courier New" panose="02070309020205020404" pitchFamily="49" charset="0"/>
              </a:rPr>
              <a:t> = 50;  // specify 1/2 clock period</a:t>
            </a:r>
          </a:p>
          <a:p>
            <a:r>
              <a:rPr lang="en-ZA" sz="1600" dirty="0">
                <a:latin typeface="Courier New" panose="02070309020205020404" pitchFamily="49" charset="0"/>
                <a:cs typeface="Courier New" panose="02070309020205020404" pitchFamily="49" charset="0"/>
              </a:rPr>
              <a:t>  parameter </a:t>
            </a:r>
            <a:r>
              <a:rPr lang="en-ZA" sz="1600" dirty="0" err="1">
                <a:latin typeface="Courier New" panose="02070309020205020404" pitchFamily="49" charset="0"/>
                <a:cs typeface="Courier New" panose="02070309020205020404" pitchFamily="49" charset="0"/>
              </a:rPr>
              <a:t>max_time</a:t>
            </a:r>
            <a:r>
              <a:rPr lang="en-ZA" sz="1600" dirty="0">
                <a:latin typeface="Courier New" panose="02070309020205020404" pitchFamily="49" charset="0"/>
                <a:cs typeface="Courier New" panose="02070309020205020404" pitchFamily="49" charset="0"/>
              </a:rPr>
              <a:t> = 1000;  // max sim units to run for</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reg</a:t>
            </a:r>
            <a:r>
              <a:rPr lang="en-ZA" sz="1600" dirty="0">
                <a:latin typeface="Courier New" panose="02070309020205020404" pitchFamily="49" charset="0"/>
                <a:cs typeface="Courier New" panose="02070309020205020404" pitchFamily="49" charset="0"/>
              </a:rPr>
              <a:t> clock;      // the simulated clock</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reg</a:t>
            </a:r>
            <a:r>
              <a:rPr lang="en-ZA" sz="1600" dirty="0">
                <a:latin typeface="Courier New" panose="02070309020205020404" pitchFamily="49" charset="0"/>
                <a:cs typeface="Courier New" panose="02070309020205020404" pitchFamily="49" charset="0"/>
              </a:rPr>
              <a:t> reset;      // the simulated reset line</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reg</a:t>
            </a:r>
            <a:r>
              <a:rPr lang="en-ZA" sz="1600" dirty="0">
                <a:latin typeface="Courier New" panose="02070309020205020404" pitchFamily="49" charset="0"/>
                <a:cs typeface="Courier New" panose="02070309020205020404" pitchFamily="49" charset="0"/>
              </a:rPr>
              <a:t>[3:0] count; // counter value to link to counter</a:t>
            </a:r>
          </a:p>
          <a:p>
            <a:r>
              <a:rPr lang="en-ZA" sz="1600" dirty="0">
                <a:latin typeface="Courier New" panose="02070309020205020404" pitchFamily="49" charset="0"/>
                <a:cs typeface="Courier New" panose="02070309020205020404" pitchFamily="49" charset="0"/>
              </a:rPr>
              <a:t> initial  // let's first reset the clock</a:t>
            </a:r>
          </a:p>
          <a:p>
            <a:r>
              <a:rPr lang="en-ZA" sz="1600" dirty="0">
                <a:latin typeface="Courier New" panose="02070309020205020404" pitchFamily="49" charset="0"/>
                <a:cs typeface="Courier New" panose="02070309020205020404" pitchFamily="49" charset="0"/>
              </a:rPr>
              <a:t>  begin</a:t>
            </a:r>
          </a:p>
          <a:p>
            <a:r>
              <a:rPr lang="en-ZA" sz="1600" dirty="0">
                <a:latin typeface="Courier New" panose="02070309020205020404" pitchFamily="49" charset="0"/>
                <a:cs typeface="Courier New" panose="02070309020205020404" pitchFamily="49" charset="0"/>
              </a:rPr>
              <a:t>   // tell the simulator what wires we want to monitor</a:t>
            </a:r>
          </a:p>
          <a:p>
            <a:r>
              <a:rPr lang="en-ZA" sz="1600" dirty="0">
                <a:latin typeface="Courier New" panose="02070309020205020404" pitchFamily="49" charset="0"/>
                <a:cs typeface="Courier New" panose="02070309020205020404" pitchFamily="49" charset="0"/>
              </a:rPr>
              <a:t>   $monitor("%g clock=%b count=%d",$</a:t>
            </a:r>
            <a:r>
              <a:rPr lang="en-ZA" sz="1600" dirty="0" err="1">
                <a:latin typeface="Courier New" panose="02070309020205020404" pitchFamily="49" charset="0"/>
                <a:cs typeface="Courier New" panose="02070309020205020404" pitchFamily="49" charset="0"/>
              </a:rPr>
              <a:t>time,clock,count</a:t>
            </a:r>
            <a:r>
              <a:rPr lang="en-ZA" sz="1600" dirty="0">
                <a:latin typeface="Courier New" panose="02070309020205020404" pitchFamily="49" charset="0"/>
                <a:cs typeface="Courier New" panose="02070309020205020404" pitchFamily="49" charset="0"/>
              </a:rPr>
              <a:t>);</a:t>
            </a:r>
          </a:p>
          <a:p>
            <a:r>
              <a:rPr lang="en-ZA" sz="1600" dirty="0">
                <a:latin typeface="Courier New" panose="02070309020205020404" pitchFamily="49" charset="0"/>
                <a:cs typeface="Courier New" panose="02070309020205020404" pitchFamily="49" charset="0"/>
              </a:rPr>
              <a:t>   clock &lt;= 0;</a:t>
            </a:r>
          </a:p>
          <a:p>
            <a:r>
              <a:rPr lang="en-ZA" sz="1600" dirty="0">
                <a:latin typeface="Courier New" panose="02070309020205020404" pitchFamily="49" charset="0"/>
                <a:cs typeface="Courier New" panose="02070309020205020404" pitchFamily="49" charset="0"/>
              </a:rPr>
              <a:t>   reset &lt;= 1; #200</a:t>
            </a:r>
          </a:p>
          <a:p>
            <a:r>
              <a:rPr lang="en-ZA" sz="1600" dirty="0">
                <a:latin typeface="Courier New" panose="02070309020205020404" pitchFamily="49" charset="0"/>
                <a:cs typeface="Courier New" panose="02070309020205020404" pitchFamily="49" charset="0"/>
              </a:rPr>
              <a:t>   reset &lt;= 0;</a:t>
            </a:r>
          </a:p>
          <a:p>
            <a:r>
              <a:rPr lang="en-ZA" sz="1600" dirty="0">
                <a:latin typeface="Courier New" panose="02070309020205020404" pitchFamily="49" charset="0"/>
                <a:cs typeface="Courier New" panose="02070309020205020404" pitchFamily="49" charset="0"/>
              </a:rPr>
              <a:t>  end</a:t>
            </a:r>
          </a:p>
          <a:p>
            <a:r>
              <a:rPr lang="en-ZA" sz="1600" dirty="0">
                <a:latin typeface="Courier New" panose="02070309020205020404" pitchFamily="49" charset="0"/>
                <a:cs typeface="Courier New" panose="02070309020205020404" pitchFamily="49" charset="0"/>
              </a:rPr>
              <a:t>  … // …</a:t>
            </a:r>
          </a:p>
        </p:txBody>
      </p:sp>
      <p:sp>
        <p:nvSpPr>
          <p:cNvPr id="6" name="Rectangle 5"/>
          <p:cNvSpPr/>
          <p:nvPr/>
        </p:nvSpPr>
        <p:spPr>
          <a:xfrm>
            <a:off x="729115" y="1379920"/>
            <a:ext cx="8059286" cy="1015663"/>
          </a:xfrm>
          <a:prstGeom prst="rect">
            <a:avLst/>
          </a:prstGeom>
        </p:spPr>
        <p:txBody>
          <a:bodyPr wrap="square">
            <a:spAutoFit/>
          </a:bodyPr>
          <a:lstStyle/>
          <a:p>
            <a:r>
              <a:rPr lang="en-ZA" sz="2000" dirty="0">
                <a:solidFill>
                  <a:srgbClr val="FF0000"/>
                </a:solidFill>
              </a:rPr>
              <a:t>Now let’s generate some code that first initializes the counter and then sends a clock to it. The clock will have a period of 100 simulation units, and the simulation will terminate after 1000 simulation units.</a:t>
            </a:r>
          </a:p>
        </p:txBody>
      </p:sp>
    </p:spTree>
    <p:extLst>
      <p:ext uri="{BB962C8B-B14F-4D97-AF65-F5344CB8AC3E}">
        <p14:creationId xmlns:p14="http://schemas.microsoft.com/office/powerpoint/2010/main" val="1155222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7476</TotalTime>
  <Words>5983</Words>
  <Application>Microsoft Office PowerPoint</Application>
  <PresentationFormat>On-screen Show (4:3)</PresentationFormat>
  <Paragraphs>811</Paragraphs>
  <Slides>56</Slides>
  <Notes>32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0" baseType="lpstr">
      <vt:lpstr>Arial</vt:lpstr>
      <vt:lpstr>Arial Black</vt:lpstr>
      <vt:lpstr>Calibri</vt:lpstr>
      <vt:lpstr>Century Gothic</vt:lpstr>
      <vt:lpstr>Courier New</vt:lpstr>
      <vt:lpstr>Helvetica</vt:lpstr>
      <vt:lpstr>Lucida Console</vt:lpstr>
      <vt:lpstr>Monaco</vt:lpstr>
      <vt:lpstr>Tahoma</vt:lpstr>
      <vt:lpstr>Wingdings</vt:lpstr>
      <vt:lpstr>Wingdings 2</vt:lpstr>
      <vt:lpstr>4084 Theme</vt:lpstr>
      <vt:lpstr>MSDraw.Drawing.8.1</vt:lpstr>
      <vt:lpstr>Picture</vt:lpstr>
      <vt:lpstr>PowerPoint Presentation</vt:lpstr>
      <vt:lpstr>Lecture Overview</vt:lpstr>
      <vt:lpstr>Purpose of this lecture</vt:lpstr>
      <vt:lpstr>When to use assign?</vt:lpstr>
      <vt:lpstr>Using blocking and non-blocking assignments in simulation</vt:lpstr>
      <vt:lpstr>Potential pitfalls</vt:lpstr>
      <vt:lpstr>The unconditional always</vt:lpstr>
      <vt:lpstr>Example: simulating a clock</vt:lpstr>
      <vt:lpstr>Example: simulating a clock</vt:lpstr>
      <vt:lpstr>Example: simulating a clock</vt:lpstr>
      <vt:lpstr>Configuration  Architectures</vt:lpstr>
      <vt:lpstr>Configuration Architectures</vt:lpstr>
      <vt:lpstr>Configuration Architectures</vt:lpstr>
      <vt:lpstr>Configuration Architectures</vt:lpstr>
      <vt:lpstr>Configuration Architectures</vt:lpstr>
      <vt:lpstr>Optional Additional Reading  (for configuration architectures)</vt:lpstr>
      <vt:lpstr>RC Building Blocks:   Digital Signals and  Data Transfers</vt:lpstr>
      <vt:lpstr>Overview of digital signals</vt:lpstr>
      <vt:lpstr>Overview of digital signals</vt:lpstr>
      <vt:lpstr>Digital logic modular design issues</vt:lpstr>
      <vt:lpstr>Handshaking – making sure the data gets there</vt:lpstr>
      <vt:lpstr>Interface Handshaking basics</vt:lpstr>
      <vt:lpstr>Handshaking</vt:lpstr>
      <vt:lpstr>Handshaking</vt:lpstr>
      <vt:lpstr>Explicit Handshaking</vt:lpstr>
      <vt:lpstr>Implicit Handshaking</vt:lpstr>
      <vt:lpstr>Digital Signal Interfaces</vt:lpstr>
      <vt:lpstr>Interface / Handshaking Standards</vt:lpstr>
      <vt:lpstr>Example: Handshaking in Verilog</vt:lpstr>
      <vt:lpstr>Example: Handshaking in Verilog</vt:lpstr>
      <vt:lpstr>Example: Handshaking in Verilog</vt:lpstr>
      <vt:lpstr>PowerPoint Presentation</vt:lpstr>
      <vt:lpstr>PowerPoint Presentation</vt:lpstr>
      <vt:lpstr>PowerPoint Presentation</vt:lpstr>
      <vt:lpstr>RC Building Blocks:   Latching  (capturing Signals)</vt:lpstr>
      <vt:lpstr>Digital Signal Capture and Storage</vt:lpstr>
      <vt:lpstr>Difference between latch and flip-flop</vt:lpstr>
      <vt:lpstr>When to use a latch or a flip-flop</vt:lpstr>
      <vt:lpstr>SR Latch</vt:lpstr>
      <vt:lpstr>Gated SR Latch: a latch with enable</vt:lpstr>
      <vt:lpstr>The JK and D Flip-flops</vt:lpstr>
      <vt:lpstr>T-type Flip-flop</vt:lpstr>
      <vt:lpstr>Preset and Clocking</vt:lpstr>
      <vt:lpstr>Edge triggered devices</vt:lpstr>
      <vt:lpstr>End of Lecture</vt:lpstr>
      <vt:lpstr>RC Platform Case Studies Large &amp; small FPGA-based RC systems</vt:lpstr>
      <vt:lpstr>PowerPoint Presentation</vt:lpstr>
      <vt:lpstr>List of Case Studies</vt:lpstr>
      <vt:lpstr>Large-scale RC Systems</vt:lpstr>
      <vt:lpstr>Large RC System - PAM</vt:lpstr>
      <vt:lpstr>Large RC System - VCC</vt:lpstr>
      <vt:lpstr>Large RC System - Splash</vt:lpstr>
      <vt:lpstr>Small-scale RC Systems</vt:lpstr>
      <vt:lpstr>Small RC Systems</vt:lpstr>
      <vt:lpstr>Conclusion &amp; Suggested Reading</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RC Basics and the YODA Project cont</dc:subject>
  <dc:creator>Simon Winberg</dc:creator>
  <cp:lastModifiedBy>Simon Winberg</cp:lastModifiedBy>
  <cp:revision>512</cp:revision>
  <dcterms:created xsi:type="dcterms:W3CDTF">2009-02-10T02:25:54Z</dcterms:created>
  <dcterms:modified xsi:type="dcterms:W3CDTF">2023-04-26T07:06:25Z</dcterms:modified>
  <cp:category>Lectures</cp:category>
</cp:coreProperties>
</file>