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7" r:id="rId1"/>
  </p:sldMasterIdLst>
  <p:notesMasterIdLst>
    <p:notesMasterId r:id="rId36"/>
  </p:notesMasterIdLst>
  <p:sldIdLst>
    <p:sldId id="335" r:id="rId2"/>
    <p:sldId id="383" r:id="rId3"/>
    <p:sldId id="483" r:id="rId4"/>
    <p:sldId id="482" r:id="rId5"/>
    <p:sldId id="452" r:id="rId6"/>
    <p:sldId id="443" r:id="rId7"/>
    <p:sldId id="460" r:id="rId8"/>
    <p:sldId id="485" r:id="rId9"/>
    <p:sldId id="486" r:id="rId10"/>
    <p:sldId id="487" r:id="rId11"/>
    <p:sldId id="488" r:id="rId12"/>
    <p:sldId id="489" r:id="rId13"/>
    <p:sldId id="490" r:id="rId14"/>
    <p:sldId id="491" r:id="rId15"/>
    <p:sldId id="492" r:id="rId16"/>
    <p:sldId id="493" r:id="rId17"/>
    <p:sldId id="494" r:id="rId18"/>
    <p:sldId id="501" r:id="rId19"/>
    <p:sldId id="495" r:id="rId20"/>
    <p:sldId id="469" r:id="rId21"/>
    <p:sldId id="441" r:id="rId22"/>
    <p:sldId id="502" r:id="rId23"/>
    <p:sldId id="470" r:id="rId24"/>
    <p:sldId id="476" r:id="rId25"/>
    <p:sldId id="478" r:id="rId26"/>
    <p:sldId id="496" r:id="rId27"/>
    <p:sldId id="503" r:id="rId28"/>
    <p:sldId id="497" r:id="rId29"/>
    <p:sldId id="504" r:id="rId30"/>
    <p:sldId id="498" r:id="rId31"/>
    <p:sldId id="499" r:id="rId32"/>
    <p:sldId id="500" r:id="rId33"/>
    <p:sldId id="414" r:id="rId34"/>
    <p:sldId id="481"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757"/>
    <a:srgbClr val="FFFF66"/>
    <a:srgbClr val="FFFF99"/>
    <a:srgbClr val="FF6600"/>
    <a:srgbClr val="0066FF"/>
    <a:srgbClr val="1C1C1C"/>
    <a:srgbClr val="CCECFF"/>
    <a:srgbClr val="0000FF"/>
    <a:srgbClr val="1008B8"/>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57" autoAdjust="0"/>
    <p:restoredTop sz="89313" autoAdjust="0"/>
  </p:normalViewPr>
  <p:slideViewPr>
    <p:cSldViewPr snapToGrid="0">
      <p:cViewPr varScale="1">
        <p:scale>
          <a:sx n="94" d="100"/>
          <a:sy n="94" d="100"/>
        </p:scale>
        <p:origin x="1704" y="66"/>
      </p:cViewPr>
      <p:guideLst>
        <p:guide orient="horz" pos="2160"/>
        <p:guide pos="2880"/>
      </p:guideLst>
    </p:cSldViewPr>
  </p:slideViewPr>
  <p:outlineViewPr>
    <p:cViewPr>
      <p:scale>
        <a:sx n="33" d="100"/>
        <a:sy n="33" d="100"/>
      </p:scale>
      <p:origin x="0" y="173"/>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0F3465A-0DD1-402D-B81F-4176D818DCB1}" type="datetimeFigureOut">
              <a:rPr lang="en-US"/>
              <a:pPr>
                <a:defRPr/>
              </a:pPr>
              <a:t>4/18/2023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1C551BA-1CC4-4099-9E12-9438D4EF993B}" type="slidenum">
              <a:rPr lang="en-US"/>
              <a:pPr>
                <a:defRPr/>
              </a:pPr>
              <a:t>‹#›</a:t>
            </a:fld>
            <a:endParaRPr lang="en-US"/>
          </a:p>
        </p:txBody>
      </p:sp>
    </p:spTree>
    <p:extLst>
      <p:ext uri="{BB962C8B-B14F-4D97-AF65-F5344CB8AC3E}">
        <p14:creationId xmlns:p14="http://schemas.microsoft.com/office/powerpoint/2010/main" val="24373102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The HDL Imitation Method … I use sometimes use this when experimenting or exploring potential HDL design solutions. Not, of course, for developing an entire system, only for experimenting with crucial algorithms, or how they might be implemented in a FPGA rather than in software on a CPU. I find that the imitation method can be quicker and easier, allowing full debug functionality such as available in a decent IDE, such as Code::Blocks or Visual Studio. </a:t>
            </a:r>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45CE98C-24CF-4151-8932-628FB9F01F9B}" type="slidenum">
              <a:rPr lang="en-US" smtClean="0"/>
              <a:pPr/>
              <a:t>1</a:t>
            </a:fld>
            <a:endParaRPr lang="en-US"/>
          </a:p>
        </p:txBody>
      </p:sp>
    </p:spTree>
    <p:extLst>
      <p:ext uri="{BB962C8B-B14F-4D97-AF65-F5344CB8AC3E}">
        <p14:creationId xmlns:p14="http://schemas.microsoft.com/office/powerpoint/2010/main" val="3369845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F627AE-AD2B-46FD-9582-143694F0EF58}" type="slidenum">
              <a:rPr lang="en-US" smtClean="0"/>
              <a:pPr/>
              <a:t>25</a:t>
            </a:fld>
            <a:endParaRPr lang="en-US"/>
          </a:p>
        </p:txBody>
      </p:sp>
    </p:spTree>
    <p:extLst>
      <p:ext uri="{BB962C8B-B14F-4D97-AF65-F5344CB8AC3E}">
        <p14:creationId xmlns:p14="http://schemas.microsoft.com/office/powerpoint/2010/main" val="1304486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a:defRPr/>
            </a:pPr>
            <a:fld id="{A1C551BA-1CC4-4099-9E12-9438D4EF993B}" type="slidenum">
              <a:rPr lang="en-US" smtClean="0"/>
              <a:pPr>
                <a:defRPr/>
              </a:pPr>
              <a:t>29</a:t>
            </a:fld>
            <a:endParaRPr lang="en-US"/>
          </a:p>
        </p:txBody>
      </p:sp>
    </p:spTree>
    <p:extLst>
      <p:ext uri="{BB962C8B-B14F-4D97-AF65-F5344CB8AC3E}">
        <p14:creationId xmlns:p14="http://schemas.microsoft.com/office/powerpoint/2010/main" val="312853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a:t>I’ll start off by introducing the HDL imitation method, and then (around slide 18) get into aspects of benchmarking – which is typically something one wants to do as part of a development project… and which you will be expected to do in your YODA project, to show how your specialized digital accelerator’s performance would compare to some more standard baseline implementation.</a:t>
            </a:r>
          </a:p>
          <a:p>
            <a:pPr eaLnBrk="1" hangingPunct="1">
              <a:spcBef>
                <a:spcPct val="0"/>
              </a:spcBef>
            </a:pPr>
            <a:r>
              <a:rPr lang="en-US" dirty="0"/>
              <a:t>This lecture concludes with a discussion of applying Amdahl’s Law, which was initially aimed around speedup comparison for CPU type processors, to applying this for FPGAs (which can do processing but aren’t necessarily </a:t>
            </a:r>
            <a:r>
              <a:rPr lang="en-US" dirty="0" err="1"/>
              <a:t>proecssors</a:t>
            </a:r>
            <a:r>
              <a:rPr lang="en-US" dirty="0"/>
              <a:t> in the sense of a CPU that runs through instructions).</a:t>
            </a: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0AE34E-0793-41F5-ACC9-2D4F114B77F5}" type="slidenum">
              <a:rPr lang="en-US" smtClean="0"/>
              <a:pPr/>
              <a:t>2</a:t>
            </a:fld>
            <a:endParaRPr lang="en-US"/>
          </a:p>
        </p:txBody>
      </p:sp>
    </p:spTree>
    <p:extLst>
      <p:ext uri="{BB962C8B-B14F-4D97-AF65-F5344CB8AC3E}">
        <p14:creationId xmlns:p14="http://schemas.microsoft.com/office/powerpoint/2010/main" val="1040670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ADDEAF1-632B-449D-8323-C48899543B24}" type="slidenum">
              <a:rPr lang="en-US" smtClean="0"/>
              <a:pPr/>
              <a:t>5</a:t>
            </a:fld>
            <a:endParaRPr lang="en-US"/>
          </a:p>
        </p:txBody>
      </p:sp>
    </p:spTree>
    <p:extLst>
      <p:ext uri="{BB962C8B-B14F-4D97-AF65-F5344CB8AC3E}">
        <p14:creationId xmlns:p14="http://schemas.microsoft.com/office/powerpoint/2010/main" val="386070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BFF5C3E-FBFC-4FB3-88F0-A2E651C7240D}" type="slidenum">
              <a:rPr lang="en-US" smtClean="0"/>
              <a:pPr/>
              <a:t>6</a:t>
            </a:fld>
            <a:endParaRPr lang="en-US"/>
          </a:p>
        </p:txBody>
      </p:sp>
    </p:spTree>
    <p:extLst>
      <p:ext uri="{BB962C8B-B14F-4D97-AF65-F5344CB8AC3E}">
        <p14:creationId xmlns:p14="http://schemas.microsoft.com/office/powerpoint/2010/main" val="1020421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45D85E-CE50-433C-B872-A355C014AA46}" type="slidenum">
              <a:rPr lang="en-US" smtClean="0"/>
              <a:pPr/>
              <a:t>7</a:t>
            </a:fld>
            <a:endParaRPr lang="en-US"/>
          </a:p>
        </p:txBody>
      </p:sp>
    </p:spTree>
    <p:extLst>
      <p:ext uri="{BB962C8B-B14F-4D97-AF65-F5344CB8AC3E}">
        <p14:creationId xmlns:p14="http://schemas.microsoft.com/office/powerpoint/2010/main" val="997792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57C6626-1204-438E-827F-0ADEE8A3DBFB}" type="slidenum">
              <a:rPr lang="en-US" smtClean="0"/>
              <a:pPr/>
              <a:t>20</a:t>
            </a:fld>
            <a:endParaRPr lang="en-US"/>
          </a:p>
        </p:txBody>
      </p:sp>
    </p:spTree>
    <p:extLst>
      <p:ext uri="{BB962C8B-B14F-4D97-AF65-F5344CB8AC3E}">
        <p14:creationId xmlns:p14="http://schemas.microsoft.com/office/powerpoint/2010/main" val="3833647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342AEA8-010C-4581-9217-6A291268E021}" type="slidenum">
              <a:rPr lang="en-US" smtClean="0"/>
              <a:pPr/>
              <a:t>21</a:t>
            </a:fld>
            <a:endParaRPr lang="en-US"/>
          </a:p>
        </p:txBody>
      </p:sp>
    </p:spTree>
    <p:extLst>
      <p:ext uri="{BB962C8B-B14F-4D97-AF65-F5344CB8AC3E}">
        <p14:creationId xmlns:p14="http://schemas.microsoft.com/office/powerpoint/2010/main" val="894584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6EE817F-C8D2-421C-9D8B-7D54E46E99D4}" type="slidenum">
              <a:rPr lang="en-US" smtClean="0"/>
              <a:pPr/>
              <a:t>23</a:t>
            </a:fld>
            <a:endParaRPr lang="en-US"/>
          </a:p>
        </p:txBody>
      </p:sp>
    </p:spTree>
    <p:extLst>
      <p:ext uri="{BB962C8B-B14F-4D97-AF65-F5344CB8AC3E}">
        <p14:creationId xmlns:p14="http://schemas.microsoft.com/office/powerpoint/2010/main" val="16843741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ABAC1CB-28FF-46EC-B5DB-FF320BD3F4B2}" type="slidenum">
              <a:rPr lang="en-US" smtClean="0"/>
              <a:pPr/>
              <a:t>24</a:t>
            </a:fld>
            <a:endParaRPr lang="en-US"/>
          </a:p>
        </p:txBody>
      </p:sp>
    </p:spTree>
    <p:extLst>
      <p:ext uri="{BB962C8B-B14F-4D97-AF65-F5344CB8AC3E}">
        <p14:creationId xmlns:p14="http://schemas.microsoft.com/office/powerpoint/2010/main" val="1668388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2F0D8A37-C3A8-49EE-8EAA-4A6F0130AB1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105C730-1DB4-471D-B19D-B94542C3D894}"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936A608F-5873-4E37-9C1F-3E753349BA0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00D2CE3-A1CB-45EE-BBFD-C19D2EBB4F92}"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BECE1F6A-29EA-4FAB-A19C-8B1CDE10AD7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F4254D2E-986A-4C1A-A47C-E2A14B82BA0E}"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0D9E4611-D595-4CFF-929E-41B69296D0AD}"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dirty="0"/>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4EBABD55-8A6B-4D6D-A6AC-501F5BFC5A7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CA857910-A8A5-4259-8927-FB742B01615B}"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1CCA689A-F721-4693-AD5A-7026F57F9643}"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88E6C528-BBE6-4108-A022-D17289AB5C0F}"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900" r:id="rId3"/>
    <p:sldLayoutId id="2147483901" r:id="rId4"/>
    <p:sldLayoutId id="2147483902" r:id="rId5"/>
    <p:sldLayoutId id="2147483903" r:id="rId6"/>
    <p:sldLayoutId id="2147483904" r:id="rId7"/>
    <p:sldLayoutId id="2147483905" r:id="rId8"/>
    <p:sldLayoutId id="2147483906" r:id="rId9"/>
    <p:sldLayoutId id="2147483907" r:id="rId10"/>
    <p:sldLayoutId id="2147483908"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hyperlink" Target="http://creativecommons.org/licenses/by-sa/4.0/" TargetMode="External"/><Relationship Id="rId10" Type="http://schemas.openxmlformats.org/officeDocument/2006/relationships/image" Target="../media/image8.png"/><Relationship Id="rId4" Type="http://schemas.openxmlformats.org/officeDocument/2006/relationships/image" Target="../media/image3.gif"/><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www.edaplayground.com/x/4ELg"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www.edaplayground.com/x/4ELg"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www.coremark.org/home.php"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4.xml.rels><?xml version="1.0" encoding="UTF-8" standalone="yes"?>
<Relationships xmlns="http://schemas.openxmlformats.org/package/2006/relationships"><Relationship Id="rId3" Type="http://schemas.openxmlformats.org/officeDocument/2006/relationships/hyperlink" Target="http://www.coremark.org/home.ph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hyperlink" Target="http://www.coremark.org/home.php"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hyperlink" Target="https://www.xilinx.com/support/documentation/application_notes/xapp507.pdf" TargetMode="Externa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www.openclipart.org/" TargetMode="External"/><Relationship Id="rId2" Type="http://schemas.openxmlformats.org/officeDocument/2006/relationships/hyperlink" Target="http://pixabay.com/" TargetMode="Externa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hyperlink" Target="http://www.impulsec.com/products.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fpgac.sourceforge.net/"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851478"/>
            <a:ext cx="6775450" cy="1814513"/>
          </a:xfrm>
          <a:prstGeom prst="rect">
            <a:avLst/>
          </a:prstGeom>
          <a:blipFill dpi="0" rotWithShape="1">
            <a:blip r:embed="rId3" cstate="print">
              <a:alphaModFix amt="28000"/>
            </a:blip>
            <a:srcRect/>
            <a:tile tx="0" ty="0" sx="100000" sy="100000" flip="none" algn="tl"/>
          </a:blipFill>
          <a:ln w="9525" algn="ctr">
            <a:noFill/>
            <a:round/>
            <a:headEnd/>
            <a:tailEnd/>
          </a:ln>
        </p:spPr>
        <p:txBody>
          <a:bodyPr/>
          <a:lstStyle/>
          <a:p>
            <a:endParaRPr lang="en-US"/>
          </a:p>
        </p:txBody>
      </p:sp>
      <p:sp>
        <p:nvSpPr>
          <p:cNvPr id="5" name="Subtitle 4"/>
          <p:cNvSpPr>
            <a:spLocks noGrp="1"/>
          </p:cNvSpPr>
          <p:nvPr>
            <p:ph type="subTitle" sz="quarter" idx="4294967295"/>
          </p:nvPr>
        </p:nvSpPr>
        <p:spPr>
          <a:xfrm>
            <a:off x="374563" y="3601001"/>
            <a:ext cx="8359775" cy="1752600"/>
          </a:xfrm>
        </p:spPr>
        <p:txBody>
          <a:bodyPr>
            <a:normAutofit/>
          </a:bodyPr>
          <a:lstStyle/>
          <a:p>
            <a:pPr algn="ctr" eaLnBrk="1" hangingPunct="1">
              <a:buFont typeface="Wingdings" pitchFamily="2" charset="2"/>
              <a:buNone/>
              <a:defRPr/>
            </a:pPr>
            <a:r>
              <a:rPr lang="en-ZA" sz="3600" dirty="0">
                <a:solidFill>
                  <a:srgbClr val="FF6600"/>
                </a:solidFill>
              </a:rPr>
              <a:t>Lecture 19</a:t>
            </a:r>
          </a:p>
          <a:p>
            <a:pPr algn="ctr" eaLnBrk="1" hangingPunct="1">
              <a:buFont typeface="Wingdings" pitchFamily="2" charset="2"/>
              <a:buNone/>
              <a:defRPr/>
            </a:pPr>
            <a:r>
              <a:rPr lang="en-ZA" dirty="0">
                <a:solidFill>
                  <a:srgbClr val="FF6600"/>
                </a:solidFill>
              </a:rPr>
              <a:t>HDL Imitation Method, Benchmarking and Amdahl's for FPGAs</a:t>
            </a:r>
            <a:endParaRPr lang="en-US" sz="2400" dirty="0">
              <a:solidFill>
                <a:srgbClr val="FF6600"/>
              </a:solidFill>
            </a:endParaRPr>
          </a:p>
        </p:txBody>
      </p:sp>
      <p:sp>
        <p:nvSpPr>
          <p:cNvPr id="3076" name="Rectangle 9"/>
          <p:cNvSpPr>
            <a:spLocks noChangeArrowheads="1"/>
          </p:cNvSpPr>
          <p:nvPr/>
        </p:nvSpPr>
        <p:spPr bwMode="auto">
          <a:xfrm>
            <a:off x="1755684" y="5672130"/>
            <a:ext cx="5832475" cy="91440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sp>
        <p:nvSpPr>
          <p:cNvPr id="9" name="Rectangle 8"/>
          <p:cNvSpPr/>
          <p:nvPr/>
        </p:nvSpPr>
        <p:spPr>
          <a:xfrm>
            <a:off x="1542699" y="2035841"/>
            <a:ext cx="6790256" cy="1569660"/>
          </a:xfrm>
          <a:prstGeom prst="rect">
            <a:avLst/>
          </a:prstGeom>
          <a:noFill/>
        </p:spPr>
        <p:txBody>
          <a:bodyPr wrap="none">
            <a:spAutoFit/>
          </a:bodyPr>
          <a:lstStyle/>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High Performance</a:t>
            </a:r>
          </a:p>
          <a:p>
            <a:pPr algn="ctr">
              <a:defRPr/>
            </a:pPr>
            <a:r>
              <a:rPr lang="en-US"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Embedded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EEE4120F</a:t>
            </a:r>
          </a:p>
        </p:txBody>
      </p:sp>
      <p:pic>
        <p:nvPicPr>
          <p:cNvPr id="3081" name="Picture 9" descr="C:\Users\swinberg\Documents\ACTIVE\EEE4084F\Common\Images\uctlogo_sm.gif"/>
          <p:cNvPicPr>
            <a:picLocks noChangeAspect="1" noChangeArrowheads="1"/>
          </p:cNvPicPr>
          <p:nvPr/>
        </p:nvPicPr>
        <p:blipFill>
          <a:blip r:embed="rId4" cstate="print"/>
          <a:srcRect/>
          <a:stretch>
            <a:fillRect/>
          </a:stretch>
        </p:blipFill>
        <p:spPr bwMode="auto">
          <a:xfrm>
            <a:off x="7390022" y="228577"/>
            <a:ext cx="1465263" cy="1495165"/>
          </a:xfrm>
          <a:prstGeom prst="rect">
            <a:avLst/>
          </a:prstGeom>
          <a:noFill/>
        </p:spPr>
      </p:pic>
      <p:pic>
        <p:nvPicPr>
          <p:cNvPr id="12" name="Picture 3" descr="C:\Users\swinberg\Documents\ACTIVE\EEE4084F\Common\Images_open\CC-SA.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1830" y="6364681"/>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1013488" y="6466892"/>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pic>
        <p:nvPicPr>
          <p:cNvPr id="14" name="Picture 9">
            <a:extLst>
              <a:ext uri="{FF2B5EF4-FFF2-40B4-BE49-F238E27FC236}">
                <a16:creationId xmlns:a16="http://schemas.microsoft.com/office/drawing/2014/main" id="{4DEF5AEA-245F-4524-8CBB-E7FC28291525}"/>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bwMode="auto">
          <a:xfrm>
            <a:off x="491624" y="336844"/>
            <a:ext cx="1436688" cy="1416734"/>
          </a:xfrm>
          <a:prstGeom prst="rect">
            <a:avLst/>
          </a:prstGeom>
          <a:noFill/>
          <a:ln w="9525">
            <a:noFill/>
            <a:miter lim="800000"/>
            <a:headEnd/>
            <a:tailEnd/>
          </a:ln>
        </p:spPr>
      </p:pic>
      <p:pic>
        <p:nvPicPr>
          <p:cNvPr id="3" name="Picture 2" descr="A picture containing clock&#10;&#10;Description automatically generated">
            <a:extLst>
              <a:ext uri="{FF2B5EF4-FFF2-40B4-BE49-F238E27FC236}">
                <a16:creationId xmlns:a16="http://schemas.microsoft.com/office/drawing/2014/main" id="{33B320F2-16D4-405C-88FE-A551C59600C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58404" y="4896013"/>
            <a:ext cx="950244" cy="1290517"/>
          </a:xfrm>
          <a:prstGeom prst="rect">
            <a:avLst/>
          </a:prstGeom>
        </p:spPr>
      </p:pic>
      <p:pic>
        <p:nvPicPr>
          <p:cNvPr id="6" name="Picture 5" descr="A picture containing drawing&#10;&#10;Description automatically generated">
            <a:extLst>
              <a:ext uri="{FF2B5EF4-FFF2-40B4-BE49-F238E27FC236}">
                <a16:creationId xmlns:a16="http://schemas.microsoft.com/office/drawing/2014/main" id="{C10E336C-B4D0-45BB-A59B-0BF5C804006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000615" y="4878327"/>
            <a:ext cx="885054" cy="1367811"/>
          </a:xfrm>
          <a:prstGeom prst="rect">
            <a:avLst/>
          </a:prstGeom>
        </p:spPr>
      </p:pic>
      <p:sp>
        <p:nvSpPr>
          <p:cNvPr id="8" name="Rectangle 7">
            <a:extLst>
              <a:ext uri="{FF2B5EF4-FFF2-40B4-BE49-F238E27FC236}">
                <a16:creationId xmlns:a16="http://schemas.microsoft.com/office/drawing/2014/main" id="{271A038A-A98B-4AF2-ADC2-F0048FC9B683}"/>
              </a:ext>
            </a:extLst>
          </p:cNvPr>
          <p:cNvSpPr/>
          <p:nvPr/>
        </p:nvSpPr>
        <p:spPr>
          <a:xfrm>
            <a:off x="1110360" y="6231441"/>
            <a:ext cx="593432" cy="338554"/>
          </a:xfrm>
          <a:prstGeom prst="rect">
            <a:avLst/>
          </a:prstGeom>
        </p:spPr>
        <p:txBody>
          <a:bodyPr wrap="none">
            <a:spAutoFit/>
          </a:bodyPr>
          <a:lstStyle/>
          <a:p>
            <a:r>
              <a:rPr lang="en-ZA" sz="1600" dirty="0"/>
              <a:t>HDL</a:t>
            </a:r>
          </a:p>
        </p:txBody>
      </p:sp>
      <p:sp>
        <p:nvSpPr>
          <p:cNvPr id="17" name="Rectangle 16">
            <a:extLst>
              <a:ext uri="{FF2B5EF4-FFF2-40B4-BE49-F238E27FC236}">
                <a16:creationId xmlns:a16="http://schemas.microsoft.com/office/drawing/2014/main" id="{8E09FEA6-0688-43AA-A58F-6D630E309E1D}"/>
              </a:ext>
            </a:extLst>
          </p:cNvPr>
          <p:cNvSpPr/>
          <p:nvPr/>
        </p:nvSpPr>
        <p:spPr>
          <a:xfrm>
            <a:off x="1846829" y="6231441"/>
            <a:ext cx="1419363" cy="338554"/>
          </a:xfrm>
          <a:prstGeom prst="rect">
            <a:avLst/>
          </a:prstGeom>
        </p:spPr>
        <p:txBody>
          <a:bodyPr wrap="none">
            <a:spAutoFit/>
          </a:bodyPr>
          <a:lstStyle/>
          <a:p>
            <a:r>
              <a:rPr lang="en-ZA" sz="1600" dirty="0"/>
              <a:t>HDL Imitation</a:t>
            </a:r>
          </a:p>
        </p:txBody>
      </p:sp>
      <p:pic>
        <p:nvPicPr>
          <p:cNvPr id="15" name="Picture 2">
            <a:extLst>
              <a:ext uri="{FF2B5EF4-FFF2-40B4-BE49-F238E27FC236}">
                <a16:creationId xmlns:a16="http://schemas.microsoft.com/office/drawing/2014/main" id="{7B9A7B0E-CC49-424E-98F7-5A6DAF921745}"/>
              </a:ext>
            </a:extLst>
          </p:cNvPr>
          <p:cNvPicPr>
            <a:picLocks noChangeAspect="1" noChangeArrowheads="1"/>
          </p:cNvPicPr>
          <p:nvPr/>
        </p:nvPicPr>
        <p:blipFill>
          <a:blip r:embed="rId10"/>
          <a:srcRect l="1111" t="1481" r="1111" b="1481"/>
          <a:stretch>
            <a:fillRect/>
          </a:stretch>
        </p:blipFill>
        <p:spPr bwMode="auto">
          <a:xfrm>
            <a:off x="6679031" y="5134782"/>
            <a:ext cx="1497974" cy="1115184"/>
          </a:xfrm>
          <a:prstGeom prst="rect">
            <a:avLst/>
          </a:prstGeom>
          <a:noFill/>
          <a:ln w="9525">
            <a:noFill/>
            <a:miter lim="800000"/>
            <a:headEnd/>
            <a:tailEnd/>
          </a:ln>
          <a:effectLst/>
        </p:spPr>
      </p:pic>
      <p:sp>
        <p:nvSpPr>
          <p:cNvPr id="16" name="Rectangle 15">
            <a:extLst>
              <a:ext uri="{FF2B5EF4-FFF2-40B4-BE49-F238E27FC236}">
                <a16:creationId xmlns:a16="http://schemas.microsoft.com/office/drawing/2014/main" id="{31421D99-21B7-48C1-AB6C-C71FD3326C9F}"/>
              </a:ext>
            </a:extLst>
          </p:cNvPr>
          <p:cNvSpPr/>
          <p:nvPr/>
        </p:nvSpPr>
        <p:spPr>
          <a:xfrm>
            <a:off x="6673794" y="6251105"/>
            <a:ext cx="1497974" cy="276999"/>
          </a:xfrm>
          <a:prstGeom prst="rect">
            <a:avLst/>
          </a:prstGeom>
        </p:spPr>
        <p:txBody>
          <a:bodyPr wrap="none">
            <a:spAutoFit/>
          </a:bodyPr>
          <a:lstStyle/>
          <a:p>
            <a:r>
              <a:rPr lang="en-ZA" sz="1200" dirty="0"/>
              <a:t>Amdahl’s for FPGA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51AC04-FB36-491B-BA72-4D8EFD22A997}"/>
              </a:ext>
            </a:extLst>
          </p:cNvPr>
          <p:cNvSpPr/>
          <p:nvPr/>
        </p:nvSpPr>
        <p:spPr>
          <a:xfrm>
            <a:off x="329541" y="233106"/>
            <a:ext cx="4777846" cy="584775"/>
          </a:xfrm>
          <a:prstGeom prst="rect">
            <a:avLst/>
          </a:prstGeom>
          <a:noFill/>
        </p:spPr>
        <p:txBody>
          <a:bodyPr wrap="none" lIns="91440" tIns="45720" rIns="91440" bIns="45720">
            <a:spAutoFit/>
          </a:bodyPr>
          <a:lstStyle/>
          <a:p>
            <a:r>
              <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Example</a:t>
            </a:r>
          </a:p>
        </p:txBody>
      </p:sp>
      <p:sp>
        <p:nvSpPr>
          <p:cNvPr id="3" name="Rectangle 2">
            <a:extLst>
              <a:ext uri="{FF2B5EF4-FFF2-40B4-BE49-F238E27FC236}">
                <a16:creationId xmlns:a16="http://schemas.microsoft.com/office/drawing/2014/main" id="{F7085D1B-E345-45EF-BA5F-5E2E60D40708}"/>
              </a:ext>
            </a:extLst>
          </p:cNvPr>
          <p:cNvSpPr/>
          <p:nvPr/>
        </p:nvSpPr>
        <p:spPr>
          <a:xfrm>
            <a:off x="535387" y="1046028"/>
            <a:ext cx="8098474" cy="369332"/>
          </a:xfrm>
          <a:prstGeom prst="rect">
            <a:avLst/>
          </a:prstGeom>
        </p:spPr>
        <p:txBody>
          <a:bodyPr wrap="square">
            <a:spAutoFit/>
          </a:bodyPr>
          <a:lstStyle/>
          <a:p>
            <a:r>
              <a:rPr lang="en-ZA" dirty="0">
                <a:solidFill>
                  <a:schemeClr val="accent6">
                    <a:lumMod val="50000"/>
                  </a:schemeClr>
                </a:solidFill>
              </a:rPr>
              <a:t>2.  Think what registers are needed, including any regs to test the module.</a:t>
            </a:r>
          </a:p>
        </p:txBody>
      </p:sp>
      <p:grpSp>
        <p:nvGrpSpPr>
          <p:cNvPr id="20" name="Group 19">
            <a:extLst>
              <a:ext uri="{FF2B5EF4-FFF2-40B4-BE49-F238E27FC236}">
                <a16:creationId xmlns:a16="http://schemas.microsoft.com/office/drawing/2014/main" id="{BA8E6F94-49D6-4BFD-B393-FCD4A4E90E9E}"/>
              </a:ext>
            </a:extLst>
          </p:cNvPr>
          <p:cNvGrpSpPr/>
          <p:nvPr/>
        </p:nvGrpSpPr>
        <p:grpSpPr>
          <a:xfrm>
            <a:off x="4236359" y="5057527"/>
            <a:ext cx="4380641" cy="1458129"/>
            <a:chOff x="973395" y="2784368"/>
            <a:chExt cx="7221815" cy="2403835"/>
          </a:xfrm>
        </p:grpSpPr>
        <p:sp>
          <p:nvSpPr>
            <p:cNvPr id="4" name="Rectangle 3">
              <a:extLst>
                <a:ext uri="{FF2B5EF4-FFF2-40B4-BE49-F238E27FC236}">
                  <a16:creationId xmlns:a16="http://schemas.microsoft.com/office/drawing/2014/main" id="{C970181B-30AF-4C2B-901E-DDB2B5432E9A}"/>
                </a:ext>
              </a:extLst>
            </p:cNvPr>
            <p:cNvSpPr/>
            <p:nvPr/>
          </p:nvSpPr>
          <p:spPr>
            <a:xfrm>
              <a:off x="3046281" y="2784368"/>
              <a:ext cx="2441543" cy="2403835"/>
            </a:xfrm>
            <a:prstGeom prst="rect">
              <a:avLst/>
            </a:prstGeom>
            <a:solidFill>
              <a:schemeClr val="bg1"/>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100"/>
            </a:p>
          </p:txBody>
        </p:sp>
        <p:sp>
          <p:nvSpPr>
            <p:cNvPr id="5" name="TextBox 4">
              <a:extLst>
                <a:ext uri="{FF2B5EF4-FFF2-40B4-BE49-F238E27FC236}">
                  <a16:creationId xmlns:a16="http://schemas.microsoft.com/office/drawing/2014/main" id="{9936042D-ACEC-4458-BA3E-682A1576B43A}"/>
                </a:ext>
              </a:extLst>
            </p:cNvPr>
            <p:cNvSpPr txBox="1"/>
            <p:nvPr/>
          </p:nvSpPr>
          <p:spPr>
            <a:xfrm>
              <a:off x="3720284" y="3667229"/>
              <a:ext cx="1353577" cy="507393"/>
            </a:xfrm>
            <a:prstGeom prst="rect">
              <a:avLst/>
            </a:prstGeom>
            <a:noFill/>
          </p:spPr>
          <p:txBody>
            <a:bodyPr wrap="none" rtlCol="0">
              <a:spAutoFit/>
            </a:bodyPr>
            <a:lstStyle/>
            <a:p>
              <a:r>
                <a:rPr lang="en-US" sz="1400" dirty="0" err="1"/>
                <a:t>countup</a:t>
              </a:r>
              <a:endParaRPr lang="en-ZA" sz="1400" dirty="0"/>
            </a:p>
          </p:txBody>
        </p:sp>
        <p:cxnSp>
          <p:nvCxnSpPr>
            <p:cNvPr id="6" name="Straight Arrow Connector 5">
              <a:extLst>
                <a:ext uri="{FF2B5EF4-FFF2-40B4-BE49-F238E27FC236}">
                  <a16:creationId xmlns:a16="http://schemas.microsoft.com/office/drawing/2014/main" id="{737FB63A-5724-4CEE-A261-D74320BFDC93}"/>
                </a:ext>
              </a:extLst>
            </p:cNvPr>
            <p:cNvCxnSpPr/>
            <p:nvPr/>
          </p:nvCxnSpPr>
          <p:spPr>
            <a:xfrm>
              <a:off x="2103601" y="2991756"/>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9B1A66E1-6981-4BFD-8407-DAF8A24146F7}"/>
                </a:ext>
              </a:extLst>
            </p:cNvPr>
            <p:cNvSpPr/>
            <p:nvPr/>
          </p:nvSpPr>
          <p:spPr>
            <a:xfrm>
              <a:off x="1248878" y="2807090"/>
              <a:ext cx="816206" cy="431284"/>
            </a:xfrm>
            <a:prstGeom prst="rect">
              <a:avLst/>
            </a:prstGeom>
          </p:spPr>
          <p:txBody>
            <a:bodyPr wrap="square">
              <a:spAutoFit/>
            </a:bodyPr>
            <a:lstStyle/>
            <a:p>
              <a:pPr algn="r"/>
              <a:r>
                <a:rPr lang="en-US" sz="1100" dirty="0" err="1"/>
                <a:t>clk</a:t>
              </a:r>
              <a:endParaRPr lang="en-ZA" sz="1100" dirty="0"/>
            </a:p>
          </p:txBody>
        </p:sp>
        <p:cxnSp>
          <p:nvCxnSpPr>
            <p:cNvPr id="9" name="Straight Arrow Connector 8">
              <a:extLst>
                <a:ext uri="{FF2B5EF4-FFF2-40B4-BE49-F238E27FC236}">
                  <a16:creationId xmlns:a16="http://schemas.microsoft.com/office/drawing/2014/main" id="{95658BC6-2E80-4874-90BD-DE86EF9FB681}"/>
                </a:ext>
              </a:extLst>
            </p:cNvPr>
            <p:cNvCxnSpPr/>
            <p:nvPr/>
          </p:nvCxnSpPr>
          <p:spPr>
            <a:xfrm>
              <a:off x="5487824" y="3076599"/>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3C0E8002-E517-43DA-9E23-0C0739C74BD4}"/>
                </a:ext>
              </a:extLst>
            </p:cNvPr>
            <p:cNvSpPr/>
            <p:nvPr/>
          </p:nvSpPr>
          <p:spPr>
            <a:xfrm>
              <a:off x="6469017" y="2891933"/>
              <a:ext cx="1726193" cy="431284"/>
            </a:xfrm>
            <a:prstGeom prst="rect">
              <a:avLst/>
            </a:prstGeom>
          </p:spPr>
          <p:txBody>
            <a:bodyPr wrap="none">
              <a:spAutoFit/>
            </a:bodyPr>
            <a:lstStyle/>
            <a:p>
              <a:r>
                <a:rPr lang="en-US" sz="1100" dirty="0" err="1"/>
                <a:t>counter_done</a:t>
              </a:r>
              <a:endParaRPr lang="en-ZA" sz="1100" dirty="0"/>
            </a:p>
          </p:txBody>
        </p:sp>
        <p:cxnSp>
          <p:nvCxnSpPr>
            <p:cNvPr id="11" name="Straight Arrow Connector 10">
              <a:extLst>
                <a:ext uri="{FF2B5EF4-FFF2-40B4-BE49-F238E27FC236}">
                  <a16:creationId xmlns:a16="http://schemas.microsoft.com/office/drawing/2014/main" id="{B3DE136E-410E-4A5D-849B-7C7CBFAFF7D4}"/>
                </a:ext>
              </a:extLst>
            </p:cNvPr>
            <p:cNvCxnSpPr/>
            <p:nvPr/>
          </p:nvCxnSpPr>
          <p:spPr>
            <a:xfrm>
              <a:off x="2103600" y="4293684"/>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249EA4A5-3E28-41DD-8804-1875A1BA185D}"/>
                </a:ext>
              </a:extLst>
            </p:cNvPr>
            <p:cNvCxnSpPr/>
            <p:nvPr/>
          </p:nvCxnSpPr>
          <p:spPr>
            <a:xfrm>
              <a:off x="2103601" y="3371983"/>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4592FD1-2691-4EBD-9076-3CECF325F059}"/>
                </a:ext>
              </a:extLst>
            </p:cNvPr>
            <p:cNvSpPr/>
            <p:nvPr/>
          </p:nvSpPr>
          <p:spPr>
            <a:xfrm>
              <a:off x="5436867" y="3368832"/>
              <a:ext cx="768940" cy="710349"/>
            </a:xfrm>
            <a:prstGeom prst="rect">
              <a:avLst/>
            </a:prstGeom>
          </p:spPr>
          <p:txBody>
            <a:bodyPr wrap="square">
              <a:spAutoFit/>
            </a:bodyPr>
            <a:lstStyle/>
            <a:p>
              <a:pPr algn="ctr"/>
              <a:r>
                <a:rPr lang="en-US" sz="1100" dirty="0"/>
                <a:t>/ </a:t>
              </a:r>
            </a:p>
            <a:p>
              <a:pPr algn="ctr"/>
              <a:r>
                <a:rPr lang="en-US" sz="1100" dirty="0"/>
                <a:t>32</a:t>
              </a:r>
              <a:endParaRPr lang="en-ZA" sz="1100" dirty="0"/>
            </a:p>
          </p:txBody>
        </p:sp>
        <p:sp>
          <p:nvSpPr>
            <p:cNvPr id="15" name="Rectangle 14">
              <a:extLst>
                <a:ext uri="{FF2B5EF4-FFF2-40B4-BE49-F238E27FC236}">
                  <a16:creationId xmlns:a16="http://schemas.microsoft.com/office/drawing/2014/main" id="{F44D35AC-E3C4-4FAA-9D58-6E604AF5B34D}"/>
                </a:ext>
              </a:extLst>
            </p:cNvPr>
            <p:cNvSpPr/>
            <p:nvPr/>
          </p:nvSpPr>
          <p:spPr>
            <a:xfrm>
              <a:off x="973395" y="4079182"/>
              <a:ext cx="1091691" cy="431284"/>
            </a:xfrm>
            <a:prstGeom prst="rect">
              <a:avLst/>
            </a:prstGeom>
          </p:spPr>
          <p:txBody>
            <a:bodyPr wrap="square">
              <a:spAutoFit/>
            </a:bodyPr>
            <a:lstStyle/>
            <a:p>
              <a:pPr algn="r"/>
              <a:r>
                <a:rPr lang="en-US" sz="1100" dirty="0" err="1"/>
                <a:t>upto</a:t>
              </a:r>
              <a:endParaRPr lang="en-ZA" sz="1100" dirty="0"/>
            </a:p>
          </p:txBody>
        </p:sp>
        <p:sp>
          <p:nvSpPr>
            <p:cNvPr id="16" name="Rectangle 15">
              <a:extLst>
                <a:ext uri="{FF2B5EF4-FFF2-40B4-BE49-F238E27FC236}">
                  <a16:creationId xmlns:a16="http://schemas.microsoft.com/office/drawing/2014/main" id="{4DA92B79-44A0-4BC0-B28F-9730ECF046FE}"/>
                </a:ext>
              </a:extLst>
            </p:cNvPr>
            <p:cNvSpPr/>
            <p:nvPr/>
          </p:nvSpPr>
          <p:spPr>
            <a:xfrm>
              <a:off x="973395" y="3187318"/>
              <a:ext cx="1091691" cy="431284"/>
            </a:xfrm>
            <a:prstGeom prst="rect">
              <a:avLst/>
            </a:prstGeom>
          </p:spPr>
          <p:txBody>
            <a:bodyPr wrap="square">
              <a:spAutoFit/>
            </a:bodyPr>
            <a:lstStyle/>
            <a:p>
              <a:pPr algn="r"/>
              <a:r>
                <a:rPr lang="en-US" sz="1100" dirty="0"/>
                <a:t>enable</a:t>
              </a:r>
              <a:endParaRPr lang="en-ZA" sz="1100" dirty="0"/>
            </a:p>
          </p:txBody>
        </p:sp>
        <p:cxnSp>
          <p:nvCxnSpPr>
            <p:cNvPr id="17" name="Straight Arrow Connector 16">
              <a:extLst>
                <a:ext uri="{FF2B5EF4-FFF2-40B4-BE49-F238E27FC236}">
                  <a16:creationId xmlns:a16="http://schemas.microsoft.com/office/drawing/2014/main" id="{B6CB285F-DE41-4722-8859-3B982BF2B9A7}"/>
                </a:ext>
              </a:extLst>
            </p:cNvPr>
            <p:cNvCxnSpPr/>
            <p:nvPr/>
          </p:nvCxnSpPr>
          <p:spPr>
            <a:xfrm>
              <a:off x="2103600" y="3830659"/>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5B5933FC-9531-4D5E-B650-D77D0737A76A}"/>
                </a:ext>
              </a:extLst>
            </p:cNvPr>
            <p:cNvSpPr/>
            <p:nvPr/>
          </p:nvSpPr>
          <p:spPr>
            <a:xfrm>
              <a:off x="973395" y="3645992"/>
              <a:ext cx="1091691" cy="431284"/>
            </a:xfrm>
            <a:prstGeom prst="rect">
              <a:avLst/>
            </a:prstGeom>
          </p:spPr>
          <p:txBody>
            <a:bodyPr wrap="square">
              <a:spAutoFit/>
            </a:bodyPr>
            <a:lstStyle/>
            <a:p>
              <a:pPr algn="r"/>
              <a:r>
                <a:rPr lang="en-US" sz="1100" dirty="0"/>
                <a:t>reset</a:t>
              </a:r>
              <a:endParaRPr lang="en-ZA" sz="1100" dirty="0"/>
            </a:p>
          </p:txBody>
        </p:sp>
        <p:sp>
          <p:nvSpPr>
            <p:cNvPr id="19" name="Rectangle 18">
              <a:extLst>
                <a:ext uri="{FF2B5EF4-FFF2-40B4-BE49-F238E27FC236}">
                  <a16:creationId xmlns:a16="http://schemas.microsoft.com/office/drawing/2014/main" id="{67E0EAC8-A3E1-4B6C-99BF-D03C856304F9}"/>
                </a:ext>
              </a:extLst>
            </p:cNvPr>
            <p:cNvSpPr/>
            <p:nvPr/>
          </p:nvSpPr>
          <p:spPr>
            <a:xfrm>
              <a:off x="2157174" y="4106734"/>
              <a:ext cx="942680" cy="710349"/>
            </a:xfrm>
            <a:prstGeom prst="rect">
              <a:avLst/>
            </a:prstGeom>
          </p:spPr>
          <p:txBody>
            <a:bodyPr wrap="square">
              <a:spAutoFit/>
            </a:bodyPr>
            <a:lstStyle/>
            <a:p>
              <a:pPr algn="ctr"/>
              <a:r>
                <a:rPr lang="en-US" sz="1100" dirty="0"/>
                <a:t>/ </a:t>
              </a:r>
            </a:p>
            <a:p>
              <a:pPr algn="ctr"/>
              <a:r>
                <a:rPr lang="en-US" sz="1100" dirty="0"/>
                <a:t>32</a:t>
              </a:r>
              <a:endParaRPr lang="en-ZA" sz="1100" dirty="0"/>
            </a:p>
          </p:txBody>
        </p:sp>
        <p:cxnSp>
          <p:nvCxnSpPr>
            <p:cNvPr id="23" name="Straight Arrow Connector 22">
              <a:extLst>
                <a:ext uri="{FF2B5EF4-FFF2-40B4-BE49-F238E27FC236}">
                  <a16:creationId xmlns:a16="http://schemas.microsoft.com/office/drawing/2014/main" id="{71652B36-A5ED-42DF-8842-57FD48C40CF4}"/>
                </a:ext>
              </a:extLst>
            </p:cNvPr>
            <p:cNvCxnSpPr/>
            <p:nvPr/>
          </p:nvCxnSpPr>
          <p:spPr>
            <a:xfrm>
              <a:off x="5487825" y="3567479"/>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0F0D81F3-8C69-4278-B4EF-9F545FC00C6E}"/>
                </a:ext>
              </a:extLst>
            </p:cNvPr>
            <p:cNvSpPr/>
            <p:nvPr/>
          </p:nvSpPr>
          <p:spPr>
            <a:xfrm>
              <a:off x="6469017" y="3382812"/>
              <a:ext cx="1078738" cy="431284"/>
            </a:xfrm>
            <a:prstGeom prst="rect">
              <a:avLst/>
            </a:prstGeom>
          </p:spPr>
          <p:txBody>
            <a:bodyPr wrap="none">
              <a:spAutoFit/>
            </a:bodyPr>
            <a:lstStyle/>
            <a:p>
              <a:r>
                <a:rPr lang="en-US" sz="1100" dirty="0"/>
                <a:t>counter</a:t>
              </a:r>
              <a:endParaRPr lang="en-ZA" sz="1100" dirty="0"/>
            </a:p>
          </p:txBody>
        </p:sp>
      </p:grpSp>
      <p:sp>
        <p:nvSpPr>
          <p:cNvPr id="21" name="Rectangle 20">
            <a:extLst>
              <a:ext uri="{FF2B5EF4-FFF2-40B4-BE49-F238E27FC236}">
                <a16:creationId xmlns:a16="http://schemas.microsoft.com/office/drawing/2014/main" id="{0FFCB25B-A2C6-4C97-B73C-0C7AB9B13478}"/>
              </a:ext>
            </a:extLst>
          </p:cNvPr>
          <p:cNvSpPr/>
          <p:nvPr/>
        </p:nvSpPr>
        <p:spPr>
          <a:xfrm>
            <a:off x="535387" y="1647370"/>
            <a:ext cx="8098474" cy="3139321"/>
          </a:xfrm>
          <a:prstGeom prst="rect">
            <a:avLst/>
          </a:prstGeom>
        </p:spPr>
        <p:txBody>
          <a:bodyPr wrap="square">
            <a:spAutoFit/>
          </a:bodyPr>
          <a:lstStyle/>
          <a:p>
            <a:r>
              <a:rPr lang="en-ZA" dirty="0"/>
              <a:t>Looking at the module interface design (copied below) it is clear that we will need to have registers for:</a:t>
            </a:r>
          </a:p>
          <a:p>
            <a:pPr marL="285750" indent="-285750">
              <a:buFont typeface="Arial" panose="020B0604020202020204" pitchFamily="34" charset="0"/>
              <a:buChar char="•"/>
            </a:pPr>
            <a:r>
              <a:rPr lang="en-ZA" dirty="0" err="1"/>
              <a:t>clk</a:t>
            </a:r>
            <a:r>
              <a:rPr lang="en-ZA" dirty="0"/>
              <a:t> :  a bit</a:t>
            </a:r>
          </a:p>
          <a:p>
            <a:pPr marL="285750" indent="-285750">
              <a:buFont typeface="Arial" panose="020B0604020202020204" pitchFamily="34" charset="0"/>
              <a:buChar char="•"/>
            </a:pPr>
            <a:r>
              <a:rPr lang="en-ZA" dirty="0"/>
              <a:t>enable : a bit</a:t>
            </a:r>
          </a:p>
          <a:p>
            <a:pPr marL="285750" indent="-285750">
              <a:buFont typeface="Arial" panose="020B0604020202020204" pitchFamily="34" charset="0"/>
              <a:buChar char="•"/>
            </a:pPr>
            <a:r>
              <a:rPr lang="en-ZA" dirty="0"/>
              <a:t>reset : a bit</a:t>
            </a:r>
          </a:p>
          <a:p>
            <a:pPr marL="285750" indent="-285750">
              <a:buFont typeface="Arial" panose="020B0604020202020204" pitchFamily="34" charset="0"/>
              <a:buChar char="•"/>
            </a:pPr>
            <a:r>
              <a:rPr lang="en-ZA" dirty="0" err="1"/>
              <a:t>upto</a:t>
            </a:r>
            <a:r>
              <a:rPr lang="en-ZA" dirty="0"/>
              <a:t>      : a bus (the same size as counter)</a:t>
            </a:r>
          </a:p>
          <a:p>
            <a:pPr marL="285750" indent="-285750">
              <a:buFont typeface="Arial" panose="020B0604020202020204" pitchFamily="34" charset="0"/>
              <a:buChar char="•"/>
            </a:pPr>
            <a:r>
              <a:rPr lang="en-ZA" dirty="0"/>
              <a:t>counter : a bus (of 32 bits, could consider it an unsigned int)</a:t>
            </a:r>
          </a:p>
          <a:p>
            <a:pPr marL="285750" indent="-285750">
              <a:buFont typeface="Arial" panose="020B0604020202020204" pitchFamily="34" charset="0"/>
              <a:buChar char="•"/>
            </a:pPr>
            <a:r>
              <a:rPr lang="en-ZA" dirty="0" err="1"/>
              <a:t>counter_done</a:t>
            </a:r>
            <a:r>
              <a:rPr lang="en-ZA" dirty="0"/>
              <a:t> : a bit</a:t>
            </a:r>
          </a:p>
          <a:p>
            <a:pPr marL="285750" indent="-285750">
              <a:buFont typeface="Arial" panose="020B0604020202020204" pitchFamily="34" charset="0"/>
              <a:buChar char="•"/>
            </a:pPr>
            <a:endParaRPr lang="en-ZA" dirty="0"/>
          </a:p>
          <a:p>
            <a:r>
              <a:rPr lang="en-ZA" dirty="0"/>
              <a:t>The inputs to the module are:  </a:t>
            </a:r>
            <a:r>
              <a:rPr lang="en-ZA" dirty="0" err="1"/>
              <a:t>clk</a:t>
            </a:r>
            <a:r>
              <a:rPr lang="en-ZA" dirty="0"/>
              <a:t>, enable, reset and </a:t>
            </a:r>
            <a:r>
              <a:rPr lang="en-ZA" dirty="0" err="1"/>
              <a:t>upto</a:t>
            </a:r>
            <a:r>
              <a:rPr lang="en-ZA" dirty="0"/>
              <a:t>.</a:t>
            </a:r>
          </a:p>
          <a:p>
            <a:r>
              <a:rPr lang="en-ZA" dirty="0"/>
              <a:t>The outputs are: counter and </a:t>
            </a:r>
            <a:r>
              <a:rPr lang="en-ZA" dirty="0" err="1"/>
              <a:t>counter_done</a:t>
            </a:r>
            <a:endParaRPr lang="en-ZA" dirty="0"/>
          </a:p>
        </p:txBody>
      </p:sp>
      <p:sp>
        <p:nvSpPr>
          <p:cNvPr id="22" name="Rectangle 21">
            <a:extLst>
              <a:ext uri="{FF2B5EF4-FFF2-40B4-BE49-F238E27FC236}">
                <a16:creationId xmlns:a16="http://schemas.microsoft.com/office/drawing/2014/main" id="{471B6333-377A-4A64-BF12-9E9F6A059A8A}"/>
              </a:ext>
            </a:extLst>
          </p:cNvPr>
          <p:cNvSpPr/>
          <p:nvPr/>
        </p:nvSpPr>
        <p:spPr>
          <a:xfrm>
            <a:off x="466752" y="5117991"/>
            <a:ext cx="3616098" cy="923330"/>
          </a:xfrm>
          <a:prstGeom prst="rect">
            <a:avLst/>
          </a:prstGeom>
        </p:spPr>
        <p:txBody>
          <a:bodyPr wrap="square">
            <a:spAutoFit/>
          </a:bodyPr>
          <a:lstStyle/>
          <a:p>
            <a:r>
              <a:rPr lang="en-ZA" dirty="0"/>
              <a:t>Note that here counter is considered an output, the value to be stored within </a:t>
            </a:r>
            <a:r>
              <a:rPr lang="en-ZA" dirty="0" err="1"/>
              <a:t>countup</a:t>
            </a:r>
            <a:r>
              <a:rPr lang="en-ZA" dirty="0"/>
              <a:t>. </a:t>
            </a:r>
          </a:p>
        </p:txBody>
      </p:sp>
    </p:spTree>
    <p:extLst>
      <p:ext uri="{BB962C8B-B14F-4D97-AF65-F5344CB8AC3E}">
        <p14:creationId xmlns:p14="http://schemas.microsoft.com/office/powerpoint/2010/main" val="2915128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3299-0448-4E3A-B2FC-CBB876AF1F1C}"/>
              </a:ext>
            </a:extLst>
          </p:cNvPr>
          <p:cNvSpPr/>
          <p:nvPr/>
        </p:nvSpPr>
        <p:spPr>
          <a:xfrm>
            <a:off x="495700" y="817881"/>
            <a:ext cx="8147785" cy="646331"/>
          </a:xfrm>
          <a:prstGeom prst="rect">
            <a:avLst/>
          </a:prstGeom>
        </p:spPr>
        <p:txBody>
          <a:bodyPr wrap="square">
            <a:spAutoFit/>
          </a:bodyPr>
          <a:lstStyle/>
          <a:p>
            <a:r>
              <a:rPr lang="en-ZA" dirty="0">
                <a:solidFill>
                  <a:schemeClr val="accent6">
                    <a:lumMod val="50000"/>
                  </a:schemeClr>
                </a:solidFill>
              </a:rPr>
              <a:t>3. Write a quick C implementation that can act as both a quick starting point and test of the plan, and which can then be easily converted to HDL.</a:t>
            </a:r>
          </a:p>
        </p:txBody>
      </p:sp>
      <p:sp>
        <p:nvSpPr>
          <p:cNvPr id="3" name="Rectangle 2">
            <a:extLst>
              <a:ext uri="{FF2B5EF4-FFF2-40B4-BE49-F238E27FC236}">
                <a16:creationId xmlns:a16="http://schemas.microsoft.com/office/drawing/2014/main" id="{E96FCF06-8284-4BBD-8D48-87D54FEF7434}"/>
              </a:ext>
            </a:extLst>
          </p:cNvPr>
          <p:cNvSpPr/>
          <p:nvPr/>
        </p:nvSpPr>
        <p:spPr>
          <a:xfrm>
            <a:off x="329541" y="233106"/>
            <a:ext cx="4777846" cy="584775"/>
          </a:xfrm>
          <a:prstGeom prst="rect">
            <a:avLst/>
          </a:prstGeom>
          <a:noFill/>
        </p:spPr>
        <p:txBody>
          <a:bodyPr wrap="none" lIns="91440" tIns="45720" rIns="91440" bIns="45720">
            <a:spAutoFit/>
          </a:bodyPr>
          <a:lstStyle/>
          <a:p>
            <a:r>
              <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Example</a:t>
            </a:r>
          </a:p>
        </p:txBody>
      </p:sp>
      <p:sp>
        <p:nvSpPr>
          <p:cNvPr id="4" name="Rectangle 3">
            <a:extLst>
              <a:ext uri="{FF2B5EF4-FFF2-40B4-BE49-F238E27FC236}">
                <a16:creationId xmlns:a16="http://schemas.microsoft.com/office/drawing/2014/main" id="{F18DF844-15B0-48D0-81E4-58B824675F44}"/>
              </a:ext>
            </a:extLst>
          </p:cNvPr>
          <p:cNvSpPr/>
          <p:nvPr/>
        </p:nvSpPr>
        <p:spPr>
          <a:xfrm>
            <a:off x="495700" y="1464212"/>
            <a:ext cx="8147785" cy="646331"/>
          </a:xfrm>
          <a:prstGeom prst="rect">
            <a:avLst/>
          </a:prstGeom>
        </p:spPr>
        <p:txBody>
          <a:bodyPr wrap="square">
            <a:spAutoFit/>
          </a:bodyPr>
          <a:lstStyle/>
          <a:p>
            <a:r>
              <a:rPr lang="en-ZA" dirty="0"/>
              <a:t>We can start with implementing the module… then we can think about implementing the testbench, essentially same approach as using Verilog.</a:t>
            </a:r>
          </a:p>
        </p:txBody>
      </p:sp>
      <p:sp>
        <p:nvSpPr>
          <p:cNvPr id="5" name="Rectangle 4">
            <a:extLst>
              <a:ext uri="{FF2B5EF4-FFF2-40B4-BE49-F238E27FC236}">
                <a16:creationId xmlns:a16="http://schemas.microsoft.com/office/drawing/2014/main" id="{B4DDCE3D-0585-4F27-9724-D90028294FF6}"/>
              </a:ext>
            </a:extLst>
          </p:cNvPr>
          <p:cNvSpPr/>
          <p:nvPr/>
        </p:nvSpPr>
        <p:spPr>
          <a:xfrm>
            <a:off x="678581" y="2191718"/>
            <a:ext cx="7791651" cy="4493538"/>
          </a:xfrm>
          <a:prstGeom prst="rect">
            <a:avLst/>
          </a:prstGeom>
        </p:spPr>
        <p:txBody>
          <a:bodyPr wrap="square">
            <a:spAutoFit/>
          </a:bodyPr>
          <a:lstStyle/>
          <a:p>
            <a:r>
              <a:rPr lang="en-ZA" sz="1100" dirty="0">
                <a:latin typeface="Courier New" panose="02070309020205020404" pitchFamily="49" charset="0"/>
                <a:cs typeface="Courier New" panose="02070309020205020404" pitchFamily="49" charset="0"/>
              </a:rPr>
              <a:t>// Modules to test //////////////////////////////////</a:t>
            </a:r>
          </a:p>
          <a:p>
            <a:endParaRPr lang="en-ZA" sz="1100" dirty="0">
              <a:latin typeface="Courier New" panose="02070309020205020404" pitchFamily="49" charset="0"/>
              <a:cs typeface="Courier New" panose="02070309020205020404" pitchFamily="49" charset="0"/>
            </a:endParaRPr>
          </a:p>
          <a:p>
            <a:r>
              <a:rPr lang="en-ZA" sz="1100" dirty="0">
                <a:latin typeface="Courier New" panose="02070309020205020404" pitchFamily="49" charset="0"/>
                <a:cs typeface="Courier New" panose="02070309020205020404" pitchFamily="49" charset="0"/>
              </a:rPr>
              <a:t>void </a:t>
            </a:r>
            <a:r>
              <a:rPr lang="en-ZA" sz="1100" dirty="0" err="1">
                <a:latin typeface="Courier New" panose="02070309020205020404" pitchFamily="49" charset="0"/>
                <a:cs typeface="Courier New" panose="02070309020205020404" pitchFamily="49" charset="0"/>
              </a:rPr>
              <a:t>countup</a:t>
            </a:r>
            <a:r>
              <a:rPr lang="en-ZA" sz="1100" dirty="0">
                <a:latin typeface="Courier New" panose="02070309020205020404" pitchFamily="49" charset="0"/>
                <a:cs typeface="Courier New" panose="02070309020205020404" pitchFamily="49" charset="0"/>
              </a:rPr>
              <a:t> (</a:t>
            </a:r>
          </a:p>
          <a:p>
            <a:r>
              <a:rPr lang="en-ZA" sz="1100" dirty="0">
                <a:solidFill>
                  <a:schemeClr val="accent5">
                    <a:lumMod val="50000"/>
                  </a:schemeClr>
                </a:solidFill>
                <a:latin typeface="Courier New" panose="02070309020205020404" pitchFamily="49" charset="0"/>
                <a:cs typeface="Courier New" panose="02070309020205020404" pitchFamily="49" charset="0"/>
              </a:rPr>
              <a:t>    // inputs:</a:t>
            </a:r>
          </a:p>
          <a:p>
            <a:r>
              <a:rPr lang="en-ZA" sz="1100" dirty="0">
                <a:latin typeface="Courier New" panose="02070309020205020404" pitchFamily="49" charset="0"/>
                <a:cs typeface="Courier New" panose="02070309020205020404" pitchFamily="49" charset="0"/>
              </a:rPr>
              <a:t>    bit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bit enabled, bit reset, UNSIGNED_BUS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a:t>
            </a:r>
          </a:p>
          <a:p>
            <a:r>
              <a:rPr lang="en-ZA" sz="1100" dirty="0">
                <a:solidFill>
                  <a:schemeClr val="accent5">
                    <a:lumMod val="50000"/>
                  </a:schemeClr>
                </a:solidFill>
                <a:latin typeface="Courier New" panose="02070309020205020404" pitchFamily="49" charset="0"/>
                <a:cs typeface="Courier New" panose="02070309020205020404" pitchFamily="49" charset="0"/>
              </a:rPr>
              <a:t>    // outputs</a:t>
            </a:r>
          </a:p>
          <a:p>
            <a:r>
              <a:rPr lang="en-ZA" sz="1100" dirty="0">
                <a:solidFill>
                  <a:schemeClr val="accent5">
                    <a:lumMod val="50000"/>
                  </a:schemeClr>
                </a:solidFill>
                <a:latin typeface="Courier New" panose="02070309020205020404" pitchFamily="49" charset="0"/>
                <a:cs typeface="Courier New" panose="02070309020205020404" pitchFamily="49" charset="0"/>
              </a:rPr>
              <a:t>    </a:t>
            </a:r>
            <a:r>
              <a:rPr lang="en-ZA" sz="1100" dirty="0">
                <a:latin typeface="Courier New" panose="02070309020205020404" pitchFamily="49" charset="0"/>
                <a:cs typeface="Courier New" panose="02070309020205020404" pitchFamily="49" charset="0"/>
              </a:rPr>
              <a:t>UNSIGNED_BUS&amp; counter,  </a:t>
            </a:r>
            <a:r>
              <a:rPr lang="en-ZA" sz="1100" dirty="0">
                <a:solidFill>
                  <a:schemeClr val="accent5">
                    <a:lumMod val="50000"/>
                  </a:schemeClr>
                </a:solidFill>
                <a:latin typeface="Courier New" panose="02070309020205020404" pitchFamily="49" charset="0"/>
                <a:cs typeface="Courier New" panose="02070309020205020404" pitchFamily="49" charset="0"/>
              </a:rPr>
              <a:t>// note would be defined as reg in </a:t>
            </a:r>
            <a:r>
              <a:rPr lang="en-ZA" sz="1100" dirty="0" err="1">
                <a:solidFill>
                  <a:schemeClr val="accent5">
                    <a:lumMod val="50000"/>
                  </a:schemeClr>
                </a:solidFill>
                <a:latin typeface="Courier New" panose="02070309020205020404" pitchFamily="49" charset="0"/>
                <a:cs typeface="Courier New" panose="02070309020205020404" pitchFamily="49" charset="0"/>
              </a:rPr>
              <a:t>countup</a:t>
            </a:r>
            <a:r>
              <a:rPr lang="en-ZA" sz="1100" dirty="0">
                <a:solidFill>
                  <a:schemeClr val="accent5">
                    <a:lumMod val="50000"/>
                  </a:schemeClr>
                </a:solidFill>
                <a:latin typeface="Courier New" panose="02070309020205020404" pitchFamily="49" charset="0"/>
                <a:cs typeface="Courier New" panose="02070309020205020404" pitchFamily="49" charset="0"/>
              </a:rPr>
              <a:t>, i.e. stores value</a:t>
            </a:r>
          </a:p>
          <a:p>
            <a:r>
              <a:rPr lang="en-ZA" sz="1100" dirty="0">
                <a:latin typeface="Courier New" panose="02070309020205020404" pitchFamily="49" charset="0"/>
                <a:cs typeface="Courier New" panose="02070309020205020404" pitchFamily="49" charset="0"/>
              </a:rPr>
              <a:t>    bit&amp; </a:t>
            </a:r>
            <a:r>
              <a:rPr lang="en-ZA" sz="1100" dirty="0" err="1">
                <a:latin typeface="Courier New" panose="02070309020205020404" pitchFamily="49" charset="0"/>
                <a:cs typeface="Courier New" panose="02070309020205020404" pitchFamily="49" charset="0"/>
              </a:rPr>
              <a:t>counter_done</a:t>
            </a:r>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static bit reached;</a:t>
            </a:r>
          </a:p>
          <a:p>
            <a:r>
              <a:rPr lang="en-ZA" sz="1100" dirty="0">
                <a:solidFill>
                  <a:schemeClr val="accent5">
                    <a:lumMod val="50000"/>
                  </a:schemeClr>
                </a:solidFill>
                <a:latin typeface="Courier New" panose="02070309020205020404" pitchFamily="49" charset="0"/>
                <a:cs typeface="Courier New" panose="02070309020205020404" pitchFamily="49" charset="0"/>
              </a:rPr>
              <a:t>    // check if reset</a:t>
            </a:r>
          </a:p>
          <a:p>
            <a:r>
              <a:rPr lang="en-ZA" sz="1100" dirty="0">
                <a:latin typeface="Courier New" panose="02070309020205020404" pitchFamily="49" charset="0"/>
                <a:cs typeface="Courier New" panose="02070309020205020404" pitchFamily="49" charset="0"/>
              </a:rPr>
              <a:t>    if (</a:t>
            </a:r>
            <a:r>
              <a:rPr lang="en-ZA" sz="1100" dirty="0" err="1">
                <a:latin typeface="Courier New" panose="02070309020205020404" pitchFamily="49" charset="0"/>
                <a:cs typeface="Courier New" panose="02070309020205020404" pitchFamily="49" charset="0"/>
              </a:rPr>
              <a:t>reset.now</a:t>
            </a:r>
            <a:r>
              <a:rPr lang="en-ZA" sz="1100" dirty="0">
                <a:latin typeface="Courier New" panose="02070309020205020404" pitchFamily="49" charset="0"/>
                <a:cs typeface="Courier New" panose="02070309020205020404" pitchFamily="49" charset="0"/>
              </a:rPr>
              <a:t> == 1) {</a:t>
            </a:r>
          </a:p>
          <a:p>
            <a:r>
              <a:rPr lang="en-ZA" sz="1100" dirty="0">
                <a:latin typeface="Courier New" panose="02070309020205020404" pitchFamily="49" charset="0"/>
                <a:cs typeface="Courier New" panose="02070309020205020404" pitchFamily="49" charset="0"/>
              </a:rPr>
              <a:t>      counter = 0;</a:t>
            </a:r>
          </a:p>
          <a:p>
            <a:r>
              <a:rPr lang="en-ZA" sz="1100" dirty="0">
                <a:latin typeface="Courier New" panose="02070309020205020404" pitchFamily="49" charset="0"/>
                <a:cs typeface="Courier New" panose="02070309020205020404" pitchFamily="49" charset="0"/>
              </a:rPr>
              <a:t>      CLR(reached); // not </a:t>
            </a:r>
            <a:r>
              <a:rPr lang="en-ZA" sz="1100" dirty="0" err="1">
                <a:latin typeface="Courier New" panose="02070309020205020404" pitchFamily="49" charset="0"/>
                <a:cs typeface="Courier New" panose="02070309020205020404" pitchFamily="49" charset="0"/>
              </a:rPr>
              <a:t>yey</a:t>
            </a:r>
            <a:r>
              <a:rPr lang="en-ZA" sz="1100" dirty="0">
                <a:latin typeface="Courier New" panose="02070309020205020404" pitchFamily="49" charset="0"/>
                <a:cs typeface="Courier New" panose="02070309020205020404" pitchFamily="49" charset="0"/>
              </a:rPr>
              <a:t> reached the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 target</a:t>
            </a:r>
          </a:p>
          <a:p>
            <a:r>
              <a:rPr lang="en-ZA" sz="1100" dirty="0">
                <a:latin typeface="Courier New" panose="02070309020205020404" pitchFamily="49" charset="0"/>
                <a:cs typeface="Courier New" panose="02070309020205020404" pitchFamily="49" charset="0"/>
              </a:rPr>
              <a:t>    } else</a:t>
            </a:r>
          </a:p>
          <a:p>
            <a:r>
              <a:rPr lang="en-ZA" sz="1100" dirty="0">
                <a:solidFill>
                  <a:schemeClr val="accent5">
                    <a:lumMod val="50000"/>
                  </a:schemeClr>
                </a:solidFill>
                <a:latin typeface="Courier New" panose="02070309020205020404" pitchFamily="49" charset="0"/>
                <a:cs typeface="Courier New" panose="02070309020205020404" pitchFamily="49" charset="0"/>
              </a:rPr>
              <a:t>    // this would be an always@ in Verilog....</a:t>
            </a:r>
          </a:p>
          <a:p>
            <a:r>
              <a:rPr lang="en-ZA" sz="1100" dirty="0">
                <a:latin typeface="Courier New" panose="02070309020205020404" pitchFamily="49" charset="0"/>
                <a:cs typeface="Courier New" panose="02070309020205020404" pitchFamily="49" charset="0"/>
              </a:rPr>
              <a:t>    if (POSEDGE(</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if ((</a:t>
            </a:r>
            <a:r>
              <a:rPr lang="en-ZA" sz="1100" dirty="0" err="1">
                <a:latin typeface="Courier New" panose="02070309020205020404" pitchFamily="49" charset="0"/>
                <a:cs typeface="Courier New" panose="02070309020205020404" pitchFamily="49" charset="0"/>
              </a:rPr>
              <a:t>enabled.now</a:t>
            </a:r>
            <a:r>
              <a:rPr lang="en-ZA" sz="1100" dirty="0">
                <a:latin typeface="Courier New" panose="02070309020205020404" pitchFamily="49" charset="0"/>
                <a:cs typeface="Courier New" panose="02070309020205020404" pitchFamily="49" charset="0"/>
              </a:rPr>
              <a:t> == 1) &amp;&amp; (</a:t>
            </a:r>
            <a:r>
              <a:rPr lang="en-ZA" sz="1100" dirty="0" err="1">
                <a:latin typeface="Courier New" panose="02070309020205020404" pitchFamily="49" charset="0"/>
                <a:cs typeface="Courier New" panose="02070309020205020404" pitchFamily="49" charset="0"/>
              </a:rPr>
              <a:t>reached.now</a:t>
            </a:r>
            <a:r>
              <a:rPr lang="en-ZA" sz="1100" dirty="0">
                <a:latin typeface="Courier New" panose="02070309020205020404" pitchFamily="49" charset="0"/>
                <a:cs typeface="Courier New" panose="02070309020205020404" pitchFamily="49" charset="0"/>
              </a:rPr>
              <a:t>==0)) {</a:t>
            </a:r>
          </a:p>
          <a:p>
            <a:r>
              <a:rPr lang="en-ZA" sz="1100" dirty="0">
                <a:latin typeface="Courier New" panose="02070309020205020404" pitchFamily="49" charset="0"/>
                <a:cs typeface="Courier New" panose="02070309020205020404" pitchFamily="49" charset="0"/>
              </a:rPr>
              <a:t>        counter = counter + 1;</a:t>
            </a:r>
          </a:p>
          <a:p>
            <a:r>
              <a:rPr lang="en-ZA" sz="1100" dirty="0">
                <a:latin typeface="Courier New" panose="02070309020205020404" pitchFamily="49" charset="0"/>
                <a:cs typeface="Courier New" panose="02070309020205020404" pitchFamily="49" charset="0"/>
              </a:rPr>
              <a:t>        if (counter==</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SET(</a:t>
            </a:r>
            <a:r>
              <a:rPr lang="en-ZA" sz="1100" dirty="0" err="1">
                <a:latin typeface="Courier New" panose="02070309020205020404" pitchFamily="49" charset="0"/>
                <a:cs typeface="Courier New" panose="02070309020205020404" pitchFamily="49" charset="0"/>
              </a:rPr>
              <a:t>counter_done</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SET(reached);</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 </a:t>
            </a:r>
            <a:r>
              <a:rPr lang="en-ZA" sz="1100" dirty="0">
                <a:solidFill>
                  <a:schemeClr val="accent5">
                    <a:lumMod val="50000"/>
                  </a:schemeClr>
                </a:solidFill>
                <a:latin typeface="Courier New" panose="02070309020205020404" pitchFamily="49" charset="0"/>
                <a:cs typeface="Courier New" panose="02070309020205020404" pitchFamily="49" charset="0"/>
              </a:rPr>
              <a:t>// end if enabled==0</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a:t>
            </a:r>
          </a:p>
        </p:txBody>
      </p:sp>
      <p:sp>
        <p:nvSpPr>
          <p:cNvPr id="6" name="Rectangle 5">
            <a:extLst>
              <a:ext uri="{FF2B5EF4-FFF2-40B4-BE49-F238E27FC236}">
                <a16:creationId xmlns:a16="http://schemas.microsoft.com/office/drawing/2014/main" id="{5492D664-055A-4C3A-9509-3082B3ACC9FA}"/>
              </a:ext>
            </a:extLst>
          </p:cNvPr>
          <p:cNvSpPr/>
          <p:nvPr/>
        </p:nvSpPr>
        <p:spPr>
          <a:xfrm>
            <a:off x="5860705" y="3710892"/>
            <a:ext cx="2912434" cy="646331"/>
          </a:xfrm>
          <a:prstGeom prst="rect">
            <a:avLst/>
          </a:prstGeom>
          <a:solidFill>
            <a:srgbClr val="FFFF99"/>
          </a:solidFill>
        </p:spPr>
        <p:txBody>
          <a:bodyPr wrap="square">
            <a:spAutoFit/>
          </a:bodyPr>
          <a:lstStyle/>
          <a:p>
            <a:r>
              <a:rPr lang="en-ZA" sz="1200" dirty="0">
                <a:solidFill>
                  <a:schemeClr val="accent2">
                    <a:lumMod val="75000"/>
                  </a:schemeClr>
                </a:solidFill>
              </a:rPr>
              <a:t>Note the .now is explained in a moment, as is CLR, SET and POSEDGE.</a:t>
            </a:r>
          </a:p>
          <a:p>
            <a:r>
              <a:rPr lang="en-ZA" sz="1200" dirty="0">
                <a:solidFill>
                  <a:schemeClr val="accent2">
                    <a:lumMod val="75000"/>
                  </a:schemeClr>
                </a:solidFill>
              </a:rPr>
              <a:t>As well as why ‘&amp;’ is there.</a:t>
            </a:r>
          </a:p>
        </p:txBody>
      </p:sp>
      <p:graphicFrame>
        <p:nvGraphicFramePr>
          <p:cNvPr id="7" name="Object 6">
            <a:extLst>
              <a:ext uri="{FF2B5EF4-FFF2-40B4-BE49-F238E27FC236}">
                <a16:creationId xmlns:a16="http://schemas.microsoft.com/office/drawing/2014/main" id="{5D7EC803-56E5-44C3-B2DC-7CC650ED0B24}"/>
              </a:ext>
            </a:extLst>
          </p:cNvPr>
          <p:cNvGraphicFramePr>
            <a:graphicFrameLocks noChangeAspect="1"/>
          </p:cNvGraphicFramePr>
          <p:nvPr>
            <p:extLst>
              <p:ext uri="{D42A27DB-BD31-4B8C-83A1-F6EECF244321}">
                <p14:modId xmlns:p14="http://schemas.microsoft.com/office/powerpoint/2010/main" val="2227242598"/>
              </p:ext>
            </p:extLst>
          </p:nvPr>
        </p:nvGraphicFramePr>
        <p:xfrm>
          <a:off x="7898681" y="5957572"/>
          <a:ext cx="566738" cy="485775"/>
        </p:xfrm>
        <a:graphic>
          <a:graphicData uri="http://schemas.openxmlformats.org/presentationml/2006/ole">
            <mc:AlternateContent xmlns:mc="http://schemas.openxmlformats.org/markup-compatibility/2006">
              <mc:Choice xmlns:v="urn:schemas-microsoft-com:vml" Requires="v">
                <p:oleObj name="Packager Shell Object" showAsIcon="1" r:id="rId2" imgW="567000" imgH="486000" progId="Package">
                  <p:embed/>
                </p:oleObj>
              </mc:Choice>
              <mc:Fallback>
                <p:oleObj name="Packager Shell Object" showAsIcon="1" r:id="rId2" imgW="567000" imgH="486000" progId="Package">
                  <p:embed/>
                  <p:pic>
                    <p:nvPicPr>
                      <p:cNvPr id="0" name=""/>
                      <p:cNvPicPr/>
                      <p:nvPr/>
                    </p:nvPicPr>
                    <p:blipFill>
                      <a:blip r:embed="rId3"/>
                      <a:stretch>
                        <a:fillRect/>
                      </a:stretch>
                    </p:blipFill>
                    <p:spPr>
                      <a:xfrm>
                        <a:off x="7898681" y="5957572"/>
                        <a:ext cx="566738" cy="485775"/>
                      </a:xfrm>
                      <a:prstGeom prst="rect">
                        <a:avLst/>
                      </a:prstGeom>
                    </p:spPr>
                  </p:pic>
                </p:oleObj>
              </mc:Fallback>
            </mc:AlternateContent>
          </a:graphicData>
        </a:graphic>
      </p:graphicFrame>
    </p:spTree>
    <p:extLst>
      <p:ext uri="{BB962C8B-B14F-4D97-AF65-F5344CB8AC3E}">
        <p14:creationId xmlns:p14="http://schemas.microsoft.com/office/powerpoint/2010/main" val="3344797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CE7B61-9C63-48C2-B5A5-7DC10C24E7B0}"/>
              </a:ext>
            </a:extLst>
          </p:cNvPr>
          <p:cNvSpPr/>
          <p:nvPr/>
        </p:nvSpPr>
        <p:spPr>
          <a:xfrm>
            <a:off x="450614" y="373315"/>
            <a:ext cx="6575262" cy="369332"/>
          </a:xfrm>
          <a:prstGeom prst="rect">
            <a:avLst/>
          </a:prstGeom>
          <a:solidFill>
            <a:srgbClr val="FFFF00"/>
          </a:solidFill>
        </p:spPr>
        <p:txBody>
          <a:bodyPr wrap="none">
            <a:spAutoFit/>
          </a:bodyPr>
          <a:lstStyle/>
          <a:p>
            <a:r>
              <a:rPr lang="en-ZA" dirty="0"/>
              <a:t>(explaining the C macros used in previous HDL imitation code)</a:t>
            </a:r>
          </a:p>
        </p:txBody>
      </p:sp>
      <p:sp>
        <p:nvSpPr>
          <p:cNvPr id="3" name="Rectangle 2">
            <a:extLst>
              <a:ext uri="{FF2B5EF4-FFF2-40B4-BE49-F238E27FC236}">
                <a16:creationId xmlns:a16="http://schemas.microsoft.com/office/drawing/2014/main" id="{F6D5F189-F53A-48E2-A06D-8DA1751822A3}"/>
              </a:ext>
            </a:extLst>
          </p:cNvPr>
          <p:cNvSpPr/>
          <p:nvPr/>
        </p:nvSpPr>
        <p:spPr>
          <a:xfrm>
            <a:off x="450614" y="1460116"/>
            <a:ext cx="7257876" cy="3754874"/>
          </a:xfrm>
          <a:prstGeom prst="rect">
            <a:avLst/>
          </a:prstGeom>
        </p:spPr>
        <p:txBody>
          <a:bodyPr wrap="square">
            <a:spAutoFit/>
          </a:bodyPr>
          <a:lstStyle/>
          <a:p>
            <a:r>
              <a:rPr lang="en-ZA" sz="1400" dirty="0">
                <a:latin typeface="Courier New" panose="02070309020205020404" pitchFamily="49" charset="0"/>
                <a:cs typeface="Courier New" panose="02070309020205020404" pitchFamily="49" charset="0"/>
              </a:rPr>
              <a:t>// define a bit type</a:t>
            </a:r>
          </a:p>
          <a:p>
            <a:r>
              <a:rPr lang="en-ZA" sz="1400" dirty="0">
                <a:latin typeface="Courier New" panose="02070309020205020404" pitchFamily="49" charset="0"/>
                <a:cs typeface="Courier New" panose="02070309020205020404" pitchFamily="49" charset="0"/>
              </a:rPr>
              <a:t>typedef struct </a:t>
            </a:r>
            <a:r>
              <a:rPr lang="en-ZA" sz="1400" dirty="0" err="1">
                <a:latin typeface="Courier New" panose="02070309020205020404" pitchFamily="49" charset="0"/>
                <a:cs typeface="Courier New" panose="02070309020205020404" pitchFamily="49" charset="0"/>
              </a:rPr>
              <a:t>bit_struct</a:t>
            </a:r>
            <a:r>
              <a:rPr lang="en-ZA" sz="1400" dirty="0">
                <a:latin typeface="Courier New" panose="02070309020205020404" pitchFamily="49" charset="0"/>
                <a:cs typeface="Courier New" panose="02070309020205020404" pitchFamily="49" charset="0"/>
              </a:rPr>
              <a:t> {</a:t>
            </a:r>
          </a:p>
          <a:p>
            <a:r>
              <a:rPr lang="en-ZA" sz="1400" dirty="0">
                <a:latin typeface="Courier New" panose="02070309020205020404" pitchFamily="49" charset="0"/>
                <a:cs typeface="Courier New" panose="02070309020205020404" pitchFamily="49" charset="0"/>
              </a:rPr>
              <a:t>    unsigned char pre, now;</a:t>
            </a:r>
          </a:p>
          <a:p>
            <a:r>
              <a:rPr lang="en-ZA" sz="1400" dirty="0">
                <a:latin typeface="Courier New" panose="02070309020205020404" pitchFamily="49" charset="0"/>
                <a:cs typeface="Courier New" panose="02070309020205020404" pitchFamily="49" charset="0"/>
              </a:rPr>
              <a:t>  } bit;</a:t>
            </a:r>
          </a:p>
          <a:p>
            <a:endParaRPr lang="en-ZA" sz="1400" dirty="0">
              <a:latin typeface="Courier New" panose="02070309020205020404" pitchFamily="49" charset="0"/>
              <a:cs typeface="Courier New" panose="02070309020205020404" pitchFamily="49" charset="0"/>
            </a:endParaRPr>
          </a:p>
          <a:p>
            <a:r>
              <a:rPr lang="en-ZA" sz="1400" dirty="0">
                <a:latin typeface="Courier New" panose="02070309020205020404" pitchFamily="49" charset="0"/>
                <a:cs typeface="Courier New" panose="02070309020205020404" pitchFamily="49" charset="0"/>
              </a:rPr>
              <a:t>// define a unsigned bus type, for unsigned values</a:t>
            </a:r>
          </a:p>
          <a:p>
            <a:r>
              <a:rPr lang="en-ZA" sz="1400" dirty="0">
                <a:latin typeface="Courier New" panose="02070309020205020404" pitchFamily="49" charset="0"/>
                <a:cs typeface="Courier New" panose="02070309020205020404" pitchFamily="49" charset="0"/>
              </a:rPr>
              <a:t>typedef unsigned UNSIGNED_BUS;</a:t>
            </a:r>
          </a:p>
          <a:p>
            <a:endParaRPr lang="en-ZA" sz="1400" dirty="0">
              <a:latin typeface="Courier New" panose="02070309020205020404" pitchFamily="49" charset="0"/>
              <a:cs typeface="Courier New" panose="02070309020205020404" pitchFamily="49" charset="0"/>
            </a:endParaRPr>
          </a:p>
          <a:p>
            <a:r>
              <a:rPr lang="en-ZA" sz="1400" dirty="0">
                <a:latin typeface="Courier New" panose="02070309020205020404" pitchFamily="49" charset="0"/>
                <a:cs typeface="Courier New" panose="02070309020205020404" pitchFamily="49" charset="0"/>
              </a:rPr>
              <a:t>// define a bus type</a:t>
            </a:r>
          </a:p>
          <a:p>
            <a:r>
              <a:rPr lang="en-ZA" sz="1400" dirty="0">
                <a:latin typeface="Courier New" panose="02070309020205020404" pitchFamily="49" charset="0"/>
                <a:cs typeface="Courier New" panose="02070309020205020404" pitchFamily="49" charset="0"/>
              </a:rPr>
              <a:t>typedef int      SIGNED_BUS;</a:t>
            </a:r>
          </a:p>
          <a:p>
            <a:endParaRPr lang="en-ZA" sz="1400" dirty="0">
              <a:latin typeface="Courier New" panose="02070309020205020404" pitchFamily="49" charset="0"/>
              <a:cs typeface="Courier New" panose="02070309020205020404" pitchFamily="49" charset="0"/>
            </a:endParaRPr>
          </a:p>
          <a:p>
            <a:r>
              <a:rPr lang="en-ZA" sz="1400" dirty="0">
                <a:latin typeface="Courier New" panose="02070309020205020404" pitchFamily="49" charset="0"/>
                <a:cs typeface="Courier New" panose="02070309020205020404" pitchFamily="49" charset="0"/>
              </a:rPr>
              <a:t>#define SET(x)     {</a:t>
            </a:r>
            <a:r>
              <a:rPr lang="en-ZA" sz="1400" dirty="0" err="1">
                <a:latin typeface="Courier New" panose="02070309020205020404" pitchFamily="49" charset="0"/>
                <a:cs typeface="Courier New" panose="02070309020205020404" pitchFamily="49" charset="0"/>
              </a:rPr>
              <a:t>x.pre</a:t>
            </a:r>
            <a:r>
              <a:rPr lang="en-ZA" sz="1400" dirty="0">
                <a:latin typeface="Courier New" panose="02070309020205020404" pitchFamily="49" charset="0"/>
                <a:cs typeface="Courier New" panose="02070309020205020404" pitchFamily="49" charset="0"/>
              </a:rPr>
              <a:t>=</a:t>
            </a:r>
            <a:r>
              <a:rPr lang="en-ZA" sz="1400" dirty="0" err="1">
                <a:latin typeface="Courier New" panose="02070309020205020404" pitchFamily="49" charset="0"/>
                <a:cs typeface="Courier New" panose="02070309020205020404" pitchFamily="49" charset="0"/>
              </a:rPr>
              <a:t>x.now</a:t>
            </a:r>
            <a:r>
              <a:rPr lang="en-ZA" sz="1400" dirty="0">
                <a:latin typeface="Courier New" panose="02070309020205020404" pitchFamily="49" charset="0"/>
                <a:cs typeface="Courier New" panose="02070309020205020404" pitchFamily="49" charset="0"/>
              </a:rPr>
              <a:t>; </a:t>
            </a:r>
            <a:r>
              <a:rPr lang="en-ZA" sz="1400" dirty="0" err="1">
                <a:latin typeface="Courier New" panose="02070309020205020404" pitchFamily="49" charset="0"/>
                <a:cs typeface="Courier New" panose="02070309020205020404" pitchFamily="49" charset="0"/>
              </a:rPr>
              <a:t>x.now</a:t>
            </a:r>
            <a:r>
              <a:rPr lang="en-ZA" sz="1400" dirty="0">
                <a:latin typeface="Courier New" panose="02070309020205020404" pitchFamily="49" charset="0"/>
                <a:cs typeface="Courier New" panose="02070309020205020404" pitchFamily="49" charset="0"/>
              </a:rPr>
              <a:t>=1;}</a:t>
            </a:r>
          </a:p>
          <a:p>
            <a:r>
              <a:rPr lang="en-ZA" sz="1400" dirty="0">
                <a:latin typeface="Courier New" panose="02070309020205020404" pitchFamily="49" charset="0"/>
                <a:cs typeface="Courier New" panose="02070309020205020404" pitchFamily="49" charset="0"/>
              </a:rPr>
              <a:t>#define CLR(x)     {</a:t>
            </a:r>
            <a:r>
              <a:rPr lang="en-ZA" sz="1400" dirty="0" err="1">
                <a:latin typeface="Courier New" panose="02070309020205020404" pitchFamily="49" charset="0"/>
                <a:cs typeface="Courier New" panose="02070309020205020404" pitchFamily="49" charset="0"/>
              </a:rPr>
              <a:t>x.pre</a:t>
            </a:r>
            <a:r>
              <a:rPr lang="en-ZA" sz="1400" dirty="0">
                <a:latin typeface="Courier New" panose="02070309020205020404" pitchFamily="49" charset="0"/>
                <a:cs typeface="Courier New" panose="02070309020205020404" pitchFamily="49" charset="0"/>
              </a:rPr>
              <a:t>=</a:t>
            </a:r>
            <a:r>
              <a:rPr lang="en-ZA" sz="1400" dirty="0" err="1">
                <a:latin typeface="Courier New" panose="02070309020205020404" pitchFamily="49" charset="0"/>
                <a:cs typeface="Courier New" panose="02070309020205020404" pitchFamily="49" charset="0"/>
              </a:rPr>
              <a:t>x.now</a:t>
            </a:r>
            <a:r>
              <a:rPr lang="en-ZA" sz="1400" dirty="0">
                <a:latin typeface="Courier New" panose="02070309020205020404" pitchFamily="49" charset="0"/>
                <a:cs typeface="Courier New" panose="02070309020205020404" pitchFamily="49" charset="0"/>
              </a:rPr>
              <a:t>; </a:t>
            </a:r>
            <a:r>
              <a:rPr lang="en-ZA" sz="1400" dirty="0" err="1">
                <a:latin typeface="Courier New" panose="02070309020205020404" pitchFamily="49" charset="0"/>
                <a:cs typeface="Courier New" panose="02070309020205020404" pitchFamily="49" charset="0"/>
              </a:rPr>
              <a:t>x.now</a:t>
            </a:r>
            <a:r>
              <a:rPr lang="en-ZA" sz="1400" dirty="0">
                <a:latin typeface="Courier New" panose="02070309020205020404" pitchFamily="49" charset="0"/>
                <a:cs typeface="Courier New" panose="02070309020205020404" pitchFamily="49" charset="0"/>
              </a:rPr>
              <a:t>=0;}</a:t>
            </a:r>
          </a:p>
          <a:p>
            <a:r>
              <a:rPr lang="en-ZA" sz="1400" dirty="0">
                <a:latin typeface="Courier New" panose="02070309020205020404" pitchFamily="49" charset="0"/>
                <a:cs typeface="Courier New" panose="02070309020205020404" pitchFamily="49" charset="0"/>
              </a:rPr>
              <a:t>#define TOGGLE(x)  {</a:t>
            </a:r>
            <a:r>
              <a:rPr lang="en-ZA" sz="1400" dirty="0" err="1">
                <a:latin typeface="Courier New" panose="02070309020205020404" pitchFamily="49" charset="0"/>
                <a:cs typeface="Courier New" panose="02070309020205020404" pitchFamily="49" charset="0"/>
              </a:rPr>
              <a:t>x.pre</a:t>
            </a:r>
            <a:r>
              <a:rPr lang="en-ZA" sz="1400" dirty="0">
                <a:latin typeface="Courier New" panose="02070309020205020404" pitchFamily="49" charset="0"/>
                <a:cs typeface="Courier New" panose="02070309020205020404" pitchFamily="49" charset="0"/>
              </a:rPr>
              <a:t>=</a:t>
            </a:r>
            <a:r>
              <a:rPr lang="en-ZA" sz="1400" dirty="0" err="1">
                <a:latin typeface="Courier New" panose="02070309020205020404" pitchFamily="49" charset="0"/>
                <a:cs typeface="Courier New" panose="02070309020205020404" pitchFamily="49" charset="0"/>
              </a:rPr>
              <a:t>x.now</a:t>
            </a:r>
            <a:r>
              <a:rPr lang="en-ZA" sz="1400" dirty="0">
                <a:latin typeface="Courier New" panose="02070309020205020404" pitchFamily="49" charset="0"/>
                <a:cs typeface="Courier New" panose="02070309020205020404" pitchFamily="49" charset="0"/>
              </a:rPr>
              <a:t>; </a:t>
            </a:r>
            <a:r>
              <a:rPr lang="en-ZA" sz="1400" dirty="0" err="1">
                <a:latin typeface="Courier New" panose="02070309020205020404" pitchFamily="49" charset="0"/>
                <a:cs typeface="Courier New" panose="02070309020205020404" pitchFamily="49" charset="0"/>
              </a:rPr>
              <a:t>x.now</a:t>
            </a:r>
            <a:r>
              <a:rPr lang="en-ZA" sz="1400" dirty="0">
                <a:latin typeface="Courier New" panose="02070309020205020404" pitchFamily="49" charset="0"/>
                <a:cs typeface="Courier New" panose="02070309020205020404" pitchFamily="49" charset="0"/>
              </a:rPr>
              <a:t>=!</a:t>
            </a:r>
            <a:r>
              <a:rPr lang="en-ZA" sz="1400" dirty="0" err="1">
                <a:latin typeface="Courier New" panose="02070309020205020404" pitchFamily="49" charset="0"/>
                <a:cs typeface="Courier New" panose="02070309020205020404" pitchFamily="49" charset="0"/>
              </a:rPr>
              <a:t>x.now</a:t>
            </a:r>
            <a:r>
              <a:rPr lang="en-ZA" sz="1400" dirty="0">
                <a:latin typeface="Courier New" panose="02070309020205020404" pitchFamily="49" charset="0"/>
                <a:cs typeface="Courier New" panose="02070309020205020404" pitchFamily="49" charset="0"/>
              </a:rPr>
              <a:t>;}</a:t>
            </a:r>
          </a:p>
          <a:p>
            <a:endParaRPr lang="en-ZA" sz="1400" dirty="0">
              <a:latin typeface="Courier New" panose="02070309020205020404" pitchFamily="49" charset="0"/>
              <a:cs typeface="Courier New" panose="02070309020205020404" pitchFamily="49" charset="0"/>
            </a:endParaRPr>
          </a:p>
          <a:p>
            <a:r>
              <a:rPr lang="en-ZA" sz="1400" dirty="0">
                <a:latin typeface="Courier New" panose="02070309020205020404" pitchFamily="49" charset="0"/>
                <a:cs typeface="Courier New" panose="02070309020205020404" pitchFamily="49" charset="0"/>
              </a:rPr>
              <a:t>#define POSEDGE(x) (</a:t>
            </a:r>
            <a:r>
              <a:rPr lang="en-ZA" sz="1400" dirty="0" err="1">
                <a:latin typeface="Courier New" panose="02070309020205020404" pitchFamily="49" charset="0"/>
                <a:cs typeface="Courier New" panose="02070309020205020404" pitchFamily="49" charset="0"/>
              </a:rPr>
              <a:t>x.now</a:t>
            </a:r>
            <a:r>
              <a:rPr lang="en-ZA" sz="1400" dirty="0">
                <a:latin typeface="Courier New" panose="02070309020205020404" pitchFamily="49" charset="0"/>
                <a:cs typeface="Courier New" panose="02070309020205020404" pitchFamily="49" charset="0"/>
              </a:rPr>
              <a:t>&gt;</a:t>
            </a:r>
            <a:r>
              <a:rPr lang="en-ZA" sz="1400" dirty="0" err="1">
                <a:latin typeface="Courier New" panose="02070309020205020404" pitchFamily="49" charset="0"/>
                <a:cs typeface="Courier New" panose="02070309020205020404" pitchFamily="49" charset="0"/>
              </a:rPr>
              <a:t>x.pre</a:t>
            </a:r>
            <a:r>
              <a:rPr lang="en-ZA" sz="1400" dirty="0">
                <a:latin typeface="Courier New" panose="02070309020205020404" pitchFamily="49" charset="0"/>
                <a:cs typeface="Courier New" panose="02070309020205020404" pitchFamily="49" charset="0"/>
              </a:rPr>
              <a:t>)</a:t>
            </a:r>
          </a:p>
          <a:p>
            <a:r>
              <a:rPr lang="en-ZA" sz="1400" dirty="0">
                <a:latin typeface="Courier New" panose="02070309020205020404" pitchFamily="49" charset="0"/>
                <a:cs typeface="Courier New" panose="02070309020205020404" pitchFamily="49" charset="0"/>
              </a:rPr>
              <a:t>#define NEGEDGE(x) (</a:t>
            </a:r>
            <a:r>
              <a:rPr lang="en-ZA" sz="1400" dirty="0" err="1">
                <a:latin typeface="Courier New" panose="02070309020205020404" pitchFamily="49" charset="0"/>
                <a:cs typeface="Courier New" panose="02070309020205020404" pitchFamily="49" charset="0"/>
              </a:rPr>
              <a:t>x.pre</a:t>
            </a:r>
            <a:r>
              <a:rPr lang="en-ZA" sz="1400" dirty="0">
                <a:latin typeface="Courier New" panose="02070309020205020404" pitchFamily="49" charset="0"/>
                <a:cs typeface="Courier New" panose="02070309020205020404" pitchFamily="49" charset="0"/>
              </a:rPr>
              <a:t>&lt;</a:t>
            </a:r>
            <a:r>
              <a:rPr lang="en-ZA" sz="1400" dirty="0" err="1">
                <a:latin typeface="Courier New" panose="02070309020205020404" pitchFamily="49" charset="0"/>
                <a:cs typeface="Courier New" panose="02070309020205020404" pitchFamily="49" charset="0"/>
              </a:rPr>
              <a:t>x.now</a:t>
            </a:r>
            <a:r>
              <a:rPr lang="en-ZA" sz="1400" dirty="0">
                <a:latin typeface="Courier New" panose="02070309020205020404" pitchFamily="49" charset="0"/>
                <a:cs typeface="Courier New" panose="02070309020205020404" pitchFamily="49" charset="0"/>
              </a:rPr>
              <a:t>)</a:t>
            </a:r>
          </a:p>
        </p:txBody>
      </p:sp>
      <p:cxnSp>
        <p:nvCxnSpPr>
          <p:cNvPr id="5" name="Straight Arrow Connector 4">
            <a:extLst>
              <a:ext uri="{FF2B5EF4-FFF2-40B4-BE49-F238E27FC236}">
                <a16:creationId xmlns:a16="http://schemas.microsoft.com/office/drawing/2014/main" id="{75695229-DCAA-4AAF-ADE2-71DBAA6D22F7}"/>
              </a:ext>
            </a:extLst>
          </p:cNvPr>
          <p:cNvCxnSpPr>
            <a:cxnSpLocks/>
          </p:cNvCxnSpPr>
          <p:nvPr/>
        </p:nvCxnSpPr>
        <p:spPr>
          <a:xfrm flipH="1">
            <a:off x="3519948" y="1765508"/>
            <a:ext cx="806246" cy="240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A474DF1B-9797-425E-9B4D-FB48A91F07B8}"/>
              </a:ext>
            </a:extLst>
          </p:cNvPr>
          <p:cNvSpPr/>
          <p:nvPr/>
        </p:nvSpPr>
        <p:spPr>
          <a:xfrm>
            <a:off x="4326194" y="1396176"/>
            <a:ext cx="3969982" cy="738664"/>
          </a:xfrm>
          <a:prstGeom prst="rect">
            <a:avLst/>
          </a:prstGeom>
        </p:spPr>
        <p:txBody>
          <a:bodyPr wrap="square">
            <a:spAutoFit/>
          </a:bodyPr>
          <a:lstStyle/>
          <a:p>
            <a:r>
              <a:rPr lang="en-ZA" sz="1400" dirty="0">
                <a:solidFill>
                  <a:schemeClr val="tx2">
                    <a:lumMod val="75000"/>
                  </a:schemeClr>
                </a:solidFill>
              </a:rPr>
              <a:t>For bits we usually want to know if it has changed, if there was a </a:t>
            </a:r>
            <a:r>
              <a:rPr lang="en-ZA" sz="1400" dirty="0" err="1">
                <a:solidFill>
                  <a:schemeClr val="tx2">
                    <a:lumMod val="75000"/>
                  </a:schemeClr>
                </a:solidFill>
              </a:rPr>
              <a:t>posedge</a:t>
            </a:r>
            <a:r>
              <a:rPr lang="en-ZA" sz="1400" dirty="0">
                <a:solidFill>
                  <a:schemeClr val="tx2">
                    <a:lumMod val="75000"/>
                  </a:schemeClr>
                </a:solidFill>
              </a:rPr>
              <a:t> or </a:t>
            </a:r>
            <a:r>
              <a:rPr lang="en-ZA" sz="1400" dirty="0" err="1">
                <a:solidFill>
                  <a:schemeClr val="tx2">
                    <a:lumMod val="75000"/>
                  </a:schemeClr>
                </a:solidFill>
              </a:rPr>
              <a:t>negedge</a:t>
            </a:r>
            <a:r>
              <a:rPr lang="en-ZA" sz="1400" dirty="0">
                <a:solidFill>
                  <a:schemeClr val="tx2">
                    <a:lumMod val="75000"/>
                  </a:schemeClr>
                </a:solidFill>
              </a:rPr>
              <a:t> so we need the previous value, thus using a struct.</a:t>
            </a:r>
          </a:p>
        </p:txBody>
      </p:sp>
      <p:cxnSp>
        <p:nvCxnSpPr>
          <p:cNvPr id="8" name="Straight Arrow Connector 7">
            <a:extLst>
              <a:ext uri="{FF2B5EF4-FFF2-40B4-BE49-F238E27FC236}">
                <a16:creationId xmlns:a16="http://schemas.microsoft.com/office/drawing/2014/main" id="{1D7ADD0F-0ED1-4FE8-8132-44B3924C3220}"/>
              </a:ext>
            </a:extLst>
          </p:cNvPr>
          <p:cNvCxnSpPr>
            <a:cxnSpLocks/>
          </p:cNvCxnSpPr>
          <p:nvPr/>
        </p:nvCxnSpPr>
        <p:spPr>
          <a:xfrm flipH="1">
            <a:off x="5288631" y="3975014"/>
            <a:ext cx="728711" cy="1637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03387190-22F2-4BC5-939E-B436969EF0F9}"/>
              </a:ext>
            </a:extLst>
          </p:cNvPr>
          <p:cNvSpPr/>
          <p:nvPr/>
        </p:nvSpPr>
        <p:spPr>
          <a:xfrm>
            <a:off x="4831352" y="2793317"/>
            <a:ext cx="3969982" cy="523220"/>
          </a:xfrm>
          <a:prstGeom prst="rect">
            <a:avLst/>
          </a:prstGeom>
        </p:spPr>
        <p:txBody>
          <a:bodyPr wrap="square">
            <a:spAutoFit/>
          </a:bodyPr>
          <a:lstStyle/>
          <a:p>
            <a:r>
              <a:rPr lang="en-ZA" sz="1400" dirty="0">
                <a:solidFill>
                  <a:schemeClr val="tx2">
                    <a:lumMod val="75000"/>
                  </a:schemeClr>
                </a:solidFill>
              </a:rPr>
              <a:t>This is to more remind us that we need to implement this as a bus, e.g. input [31:0] bus;</a:t>
            </a:r>
          </a:p>
        </p:txBody>
      </p:sp>
      <p:cxnSp>
        <p:nvCxnSpPr>
          <p:cNvPr id="11" name="Straight Arrow Connector 10">
            <a:extLst>
              <a:ext uri="{FF2B5EF4-FFF2-40B4-BE49-F238E27FC236}">
                <a16:creationId xmlns:a16="http://schemas.microsoft.com/office/drawing/2014/main" id="{84E7728F-815B-4FC9-A363-50AC25E88C30}"/>
              </a:ext>
            </a:extLst>
          </p:cNvPr>
          <p:cNvCxnSpPr>
            <a:cxnSpLocks/>
          </p:cNvCxnSpPr>
          <p:nvPr/>
        </p:nvCxnSpPr>
        <p:spPr>
          <a:xfrm flipH="1">
            <a:off x="3690811" y="3179847"/>
            <a:ext cx="1140541" cy="3826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45F3F7CA-733C-49F4-A27F-7809334320F0}"/>
              </a:ext>
            </a:extLst>
          </p:cNvPr>
          <p:cNvSpPr/>
          <p:nvPr/>
        </p:nvSpPr>
        <p:spPr>
          <a:xfrm>
            <a:off x="6037006" y="3466736"/>
            <a:ext cx="2764328" cy="1815882"/>
          </a:xfrm>
          <a:prstGeom prst="rect">
            <a:avLst/>
          </a:prstGeom>
        </p:spPr>
        <p:txBody>
          <a:bodyPr wrap="square">
            <a:spAutoFit/>
          </a:bodyPr>
          <a:lstStyle/>
          <a:p>
            <a:r>
              <a:rPr lang="en-ZA" sz="1400" dirty="0">
                <a:solidFill>
                  <a:schemeClr val="tx2">
                    <a:lumMod val="75000"/>
                  </a:schemeClr>
                </a:solidFill>
              </a:rPr>
              <a:t>Since we defined a bit type we need some operations for that. I we used proper C++, a bit class could have been implemented to do the same thing more elegantly. In Verilog you define a function for each of these so that the code looks the same.</a:t>
            </a:r>
          </a:p>
        </p:txBody>
      </p:sp>
      <p:cxnSp>
        <p:nvCxnSpPr>
          <p:cNvPr id="16" name="Straight Arrow Connector 15">
            <a:extLst>
              <a:ext uri="{FF2B5EF4-FFF2-40B4-BE49-F238E27FC236}">
                <a16:creationId xmlns:a16="http://schemas.microsoft.com/office/drawing/2014/main" id="{A86AAA2B-C4B7-4410-BCF3-93A607EEB2DE}"/>
              </a:ext>
            </a:extLst>
          </p:cNvPr>
          <p:cNvCxnSpPr>
            <a:cxnSpLocks/>
          </p:cNvCxnSpPr>
          <p:nvPr/>
        </p:nvCxnSpPr>
        <p:spPr>
          <a:xfrm flipH="1" flipV="1">
            <a:off x="4012976" y="4900355"/>
            <a:ext cx="818376" cy="3785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9D9AEFFD-F35D-46DD-942F-0FF48B666047}"/>
              </a:ext>
            </a:extLst>
          </p:cNvPr>
          <p:cNvSpPr/>
          <p:nvPr/>
        </p:nvSpPr>
        <p:spPr>
          <a:xfrm>
            <a:off x="4831352" y="5247520"/>
            <a:ext cx="3562362" cy="1169551"/>
          </a:xfrm>
          <a:prstGeom prst="rect">
            <a:avLst/>
          </a:prstGeom>
        </p:spPr>
        <p:txBody>
          <a:bodyPr wrap="square">
            <a:spAutoFit/>
          </a:bodyPr>
          <a:lstStyle/>
          <a:p>
            <a:r>
              <a:rPr lang="en-ZA" sz="1400" dirty="0">
                <a:solidFill>
                  <a:schemeClr val="tx2">
                    <a:lumMod val="75000"/>
                  </a:schemeClr>
                </a:solidFill>
              </a:rPr>
              <a:t>This is the equivalent of a positive and negative edge, since we know the previous value of a bit. Again, if we used C++ this could become a function that receives a bit as input</a:t>
            </a:r>
          </a:p>
        </p:txBody>
      </p:sp>
    </p:spTree>
    <p:extLst>
      <p:ext uri="{BB962C8B-B14F-4D97-AF65-F5344CB8AC3E}">
        <p14:creationId xmlns:p14="http://schemas.microsoft.com/office/powerpoint/2010/main" val="12855589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F3299-0448-4E3A-B2FC-CBB876AF1F1C}"/>
              </a:ext>
            </a:extLst>
          </p:cNvPr>
          <p:cNvSpPr/>
          <p:nvPr/>
        </p:nvSpPr>
        <p:spPr>
          <a:xfrm>
            <a:off x="495700" y="817881"/>
            <a:ext cx="8147785" cy="369332"/>
          </a:xfrm>
          <a:prstGeom prst="rect">
            <a:avLst/>
          </a:prstGeom>
        </p:spPr>
        <p:txBody>
          <a:bodyPr wrap="square">
            <a:spAutoFit/>
          </a:bodyPr>
          <a:lstStyle/>
          <a:p>
            <a:r>
              <a:rPr lang="en-ZA" dirty="0">
                <a:solidFill>
                  <a:schemeClr val="accent6">
                    <a:lumMod val="50000"/>
                  </a:schemeClr>
                </a:solidFill>
              </a:rPr>
              <a:t>4. Test the C program, make sure it is behaving as anticipated.</a:t>
            </a:r>
          </a:p>
        </p:txBody>
      </p:sp>
      <p:sp>
        <p:nvSpPr>
          <p:cNvPr id="3" name="Rectangle 2">
            <a:extLst>
              <a:ext uri="{FF2B5EF4-FFF2-40B4-BE49-F238E27FC236}">
                <a16:creationId xmlns:a16="http://schemas.microsoft.com/office/drawing/2014/main" id="{E96FCF06-8284-4BBD-8D48-87D54FEF7434}"/>
              </a:ext>
            </a:extLst>
          </p:cNvPr>
          <p:cNvSpPr/>
          <p:nvPr/>
        </p:nvSpPr>
        <p:spPr>
          <a:xfrm>
            <a:off x="329541" y="233106"/>
            <a:ext cx="4777846" cy="584775"/>
          </a:xfrm>
          <a:prstGeom prst="rect">
            <a:avLst/>
          </a:prstGeom>
          <a:noFill/>
        </p:spPr>
        <p:txBody>
          <a:bodyPr wrap="none" lIns="91440" tIns="45720" rIns="91440" bIns="45720">
            <a:spAutoFit/>
          </a:bodyPr>
          <a:lstStyle/>
          <a:p>
            <a:r>
              <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Example</a:t>
            </a:r>
          </a:p>
        </p:txBody>
      </p:sp>
      <p:sp>
        <p:nvSpPr>
          <p:cNvPr id="4" name="Rectangle 3">
            <a:extLst>
              <a:ext uri="{FF2B5EF4-FFF2-40B4-BE49-F238E27FC236}">
                <a16:creationId xmlns:a16="http://schemas.microsoft.com/office/drawing/2014/main" id="{F18DF844-15B0-48D0-81E4-58B824675F44}"/>
              </a:ext>
            </a:extLst>
          </p:cNvPr>
          <p:cNvSpPr/>
          <p:nvPr/>
        </p:nvSpPr>
        <p:spPr>
          <a:xfrm>
            <a:off x="495700" y="1185083"/>
            <a:ext cx="8147785" cy="369332"/>
          </a:xfrm>
          <a:prstGeom prst="rect">
            <a:avLst/>
          </a:prstGeom>
        </p:spPr>
        <p:txBody>
          <a:bodyPr wrap="square">
            <a:spAutoFit/>
          </a:bodyPr>
          <a:lstStyle/>
          <a:p>
            <a:r>
              <a:rPr lang="en-ZA" dirty="0"/>
              <a:t>For this we essentially need to write a testbench for the imitated module.</a:t>
            </a:r>
          </a:p>
        </p:txBody>
      </p:sp>
      <p:sp>
        <p:nvSpPr>
          <p:cNvPr id="5" name="Rectangle 4">
            <a:extLst>
              <a:ext uri="{FF2B5EF4-FFF2-40B4-BE49-F238E27FC236}">
                <a16:creationId xmlns:a16="http://schemas.microsoft.com/office/drawing/2014/main" id="{B4DDCE3D-0585-4F27-9724-D90028294FF6}"/>
              </a:ext>
            </a:extLst>
          </p:cNvPr>
          <p:cNvSpPr/>
          <p:nvPr/>
        </p:nvSpPr>
        <p:spPr>
          <a:xfrm>
            <a:off x="495700" y="1547403"/>
            <a:ext cx="7791651" cy="5170646"/>
          </a:xfrm>
          <a:prstGeom prst="rect">
            <a:avLst/>
          </a:prstGeom>
        </p:spPr>
        <p:txBody>
          <a:bodyPr wrap="square">
            <a:spAutoFit/>
          </a:bodyPr>
          <a:lstStyle/>
          <a:p>
            <a:r>
              <a:rPr lang="en-ZA" sz="1100" dirty="0">
                <a:latin typeface="Courier New" panose="02070309020205020404" pitchFamily="49" charset="0"/>
                <a:cs typeface="Courier New" panose="02070309020205020404" pitchFamily="49" charset="0"/>
              </a:rPr>
              <a:t>int main() {</a:t>
            </a:r>
          </a:p>
          <a:p>
            <a:r>
              <a:rPr lang="en-ZA" sz="1100" dirty="0">
                <a:latin typeface="Courier New" panose="02070309020205020404" pitchFamily="49" charset="0"/>
                <a:cs typeface="Courier New" panose="02070309020205020404" pitchFamily="49" charset="0"/>
              </a:rPr>
              <a:t>    // Define output and inputs for top-level module</a:t>
            </a:r>
          </a:p>
          <a:p>
            <a:r>
              <a:rPr lang="en-ZA" sz="1100" dirty="0">
                <a:latin typeface="Courier New" panose="02070309020205020404" pitchFamily="49" charset="0"/>
                <a:cs typeface="Courier New" panose="02070309020205020404" pitchFamily="49" charset="0"/>
              </a:rPr>
              <a:t>    unsigned </a:t>
            </a:r>
            <a:r>
              <a:rPr lang="en-ZA" sz="1100" dirty="0" err="1">
                <a:latin typeface="Courier New" panose="02070309020205020404" pitchFamily="49" charset="0"/>
                <a:cs typeface="Courier New" panose="02070309020205020404" pitchFamily="49" charset="0"/>
              </a:rPr>
              <a:t>n_clk</a:t>
            </a:r>
            <a:r>
              <a:rPr lang="en-ZA" sz="1100" dirty="0">
                <a:latin typeface="Courier New" panose="02070309020205020404" pitchFamily="49" charset="0"/>
                <a:cs typeface="Courier New" panose="02070309020205020404" pitchFamily="49" charset="0"/>
              </a:rPr>
              <a:t>; // for iterating clock pulses</a:t>
            </a:r>
          </a:p>
          <a:p>
            <a:r>
              <a:rPr lang="en-ZA" sz="1100" dirty="0">
                <a:latin typeface="Courier New" panose="02070309020205020404" pitchFamily="49" charset="0"/>
                <a:cs typeface="Courier New" panose="02070309020205020404" pitchFamily="49" charset="0"/>
              </a:rPr>
              <a:t>    bit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clock bit</a:t>
            </a:r>
          </a:p>
          <a:p>
            <a:endParaRPr lang="en-ZA" sz="1100" dirty="0">
              <a:latin typeface="Courier New" panose="02070309020205020404" pitchFamily="49" charset="0"/>
              <a:cs typeface="Courier New" panose="02070309020205020404" pitchFamily="49" charset="0"/>
            </a:endParaRPr>
          </a:p>
          <a:p>
            <a:r>
              <a:rPr lang="en-ZA" sz="1100" dirty="0">
                <a:latin typeface="Courier New" panose="02070309020205020404" pitchFamily="49" charset="0"/>
                <a:cs typeface="Courier New" panose="02070309020205020404" pitchFamily="49" charset="0"/>
              </a:rPr>
              <a:t>    // registers to be used to pass to '</a:t>
            </a:r>
            <a:r>
              <a:rPr lang="en-ZA" sz="1100" dirty="0" err="1">
                <a:latin typeface="Courier New" panose="02070309020205020404" pitchFamily="49" charset="0"/>
                <a:cs typeface="Courier New" panose="02070309020205020404" pitchFamily="49" charset="0"/>
              </a:rPr>
              <a:t>toplevel</a:t>
            </a:r>
            <a:r>
              <a:rPr lang="en-ZA" sz="1100" dirty="0">
                <a:latin typeface="Courier New" panose="02070309020205020404" pitchFamily="49" charset="0"/>
                <a:cs typeface="Courier New" panose="02070309020205020404" pitchFamily="49" charset="0"/>
              </a:rPr>
              <a:t>' module to test</a:t>
            </a:r>
          </a:p>
          <a:p>
            <a:r>
              <a:rPr lang="en-ZA" sz="1100" dirty="0">
                <a:latin typeface="Courier New" panose="02070309020205020404" pitchFamily="49" charset="0"/>
                <a:cs typeface="Courier New" panose="02070309020205020404" pitchFamily="49" charset="0"/>
              </a:rPr>
              <a:t>    UNSIGNED_BUS counter,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bit          enable, reset, </a:t>
            </a:r>
            <a:r>
              <a:rPr lang="en-ZA" sz="1100" dirty="0" err="1">
                <a:latin typeface="Courier New" panose="02070309020205020404" pitchFamily="49" charset="0"/>
                <a:cs typeface="Courier New" panose="02070309020205020404" pitchFamily="49" charset="0"/>
              </a:rPr>
              <a:t>counter_done</a:t>
            </a:r>
            <a:r>
              <a:rPr lang="en-ZA" sz="1100" dirty="0">
                <a:latin typeface="Courier New" panose="02070309020205020404" pitchFamily="49" charset="0"/>
                <a:cs typeface="Courier New" panose="02070309020205020404" pitchFamily="49" charset="0"/>
              </a:rPr>
              <a:t>;</a:t>
            </a:r>
          </a:p>
          <a:p>
            <a:endParaRPr lang="en-ZA" sz="1100" dirty="0">
              <a:latin typeface="Courier New" panose="02070309020205020404" pitchFamily="49" charset="0"/>
              <a:cs typeface="Courier New" panose="02070309020205020404" pitchFamily="49" charset="0"/>
            </a:endParaRPr>
          </a:p>
          <a:p>
            <a:r>
              <a:rPr lang="en-ZA" sz="1100" dirty="0">
                <a:latin typeface="Courier New" panose="02070309020205020404" pitchFamily="49" charset="0"/>
                <a:cs typeface="Courier New" panose="02070309020205020404" pitchFamily="49" charset="0"/>
              </a:rPr>
              <a:t>    // initialize values, this is kind of equivalent initial block in Verilog...</a:t>
            </a:r>
          </a:p>
          <a:p>
            <a:r>
              <a:rPr lang="en-ZA" sz="1100" dirty="0">
                <a:latin typeface="Courier New" panose="02070309020205020404" pitchFamily="49" charset="0"/>
                <a:cs typeface="Courier New" panose="02070309020205020404" pitchFamily="49" charset="0"/>
              </a:rPr>
              <a:t>    CLR(</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remember we defined CLR to do equivalent of Verilog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=0</a:t>
            </a:r>
          </a:p>
          <a:p>
            <a:r>
              <a:rPr lang="en-ZA" sz="1100" dirty="0">
                <a:latin typeface="Courier New" panose="02070309020205020404" pitchFamily="49" charset="0"/>
                <a:cs typeface="Courier New" panose="02070309020205020404" pitchFamily="49" charset="0"/>
              </a:rPr>
              <a:t>    CLR(</a:t>
            </a:r>
            <a:r>
              <a:rPr lang="en-ZA" sz="1100" dirty="0" err="1">
                <a:latin typeface="Courier New" panose="02070309020205020404" pitchFamily="49" charset="0"/>
                <a:cs typeface="Courier New" panose="02070309020205020404" pitchFamily="49" charset="0"/>
              </a:rPr>
              <a:t>counter_done</a:t>
            </a:r>
            <a:r>
              <a:rPr lang="en-ZA" sz="1100" dirty="0">
                <a:latin typeface="Courier New" panose="02070309020205020404" pitchFamily="49" charset="0"/>
                <a:cs typeface="Courier New" panose="02070309020205020404" pitchFamily="49" charset="0"/>
              </a:rPr>
              <a:t>); SET(reset); SET(enable);</a:t>
            </a:r>
          </a:p>
          <a:p>
            <a:r>
              <a:rPr lang="en-ZA" sz="1100" dirty="0">
                <a:latin typeface="Courier New" panose="02070309020205020404" pitchFamily="49" charset="0"/>
                <a:cs typeface="Courier New" panose="02070309020205020404" pitchFamily="49" charset="0"/>
              </a:rPr>
              <a:t>    counter = 0;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    = 10;  // set target to count up to</a:t>
            </a:r>
          </a:p>
          <a:p>
            <a:endParaRPr lang="en-ZA" sz="1100" dirty="0">
              <a:latin typeface="Courier New" panose="02070309020205020404" pitchFamily="49" charset="0"/>
              <a:cs typeface="Courier New" panose="02070309020205020404" pitchFamily="49" charset="0"/>
            </a:endParaRPr>
          </a:p>
          <a:p>
            <a:r>
              <a:rPr lang="en-ZA" sz="1100" dirty="0">
                <a:latin typeface="Courier New" panose="02070309020205020404" pitchFamily="49" charset="0"/>
                <a:cs typeface="Courier New" panose="02070309020205020404" pitchFamily="49" charset="0"/>
              </a:rPr>
              <a:t>    // print tables of register log</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printf</a:t>
            </a:r>
            <a:r>
              <a:rPr lang="en-ZA" sz="1100" dirty="0">
                <a:latin typeface="Courier New" panose="02070309020205020404" pitchFamily="49" charset="0"/>
                <a:cs typeface="Courier New" panose="02070309020205020404" pitchFamily="49" charset="0"/>
              </a:rPr>
              <a:t>("</a:t>
            </a:r>
            <a:r>
              <a:rPr lang="en-ZA" sz="1100" dirty="0" err="1">
                <a:latin typeface="Courier New" panose="02070309020205020404" pitchFamily="49" charset="0"/>
                <a:cs typeface="Courier New" panose="02070309020205020404" pitchFamily="49" charset="0"/>
              </a:rPr>
              <a:t>clk,counter,counter_done</a:t>
            </a:r>
            <a:r>
              <a:rPr lang="en-ZA" sz="1100" dirty="0">
                <a:latin typeface="Courier New" panose="02070309020205020404" pitchFamily="49" charset="0"/>
                <a:cs typeface="Courier New" panose="02070309020205020404" pitchFamily="49" charset="0"/>
              </a:rPr>
              <a:t>\n");</a:t>
            </a:r>
          </a:p>
          <a:p>
            <a:endParaRPr lang="en-ZA" sz="1100" dirty="0">
              <a:latin typeface="Courier New" panose="02070309020205020404" pitchFamily="49" charset="0"/>
              <a:cs typeface="Courier New" panose="02070309020205020404" pitchFamily="49" charset="0"/>
            </a:endParaRPr>
          </a:p>
          <a:p>
            <a:r>
              <a:rPr lang="en-ZA" sz="1100" dirty="0">
                <a:latin typeface="Courier New" panose="02070309020205020404" pitchFamily="49" charset="0"/>
                <a:cs typeface="Courier New" panose="02070309020205020404" pitchFamily="49" charset="0"/>
              </a:rPr>
              <a:t>    </a:t>
            </a:r>
            <a:r>
              <a:rPr lang="en-ZA" sz="1100" dirty="0">
                <a:highlight>
                  <a:srgbClr val="FFFF00"/>
                </a:highlight>
                <a:latin typeface="Courier New" panose="02070309020205020404" pitchFamily="49" charset="0"/>
                <a:cs typeface="Courier New" panose="02070309020205020404" pitchFamily="49" charset="0"/>
              </a:rPr>
              <a:t>// clock iterator</a:t>
            </a:r>
          </a:p>
          <a:p>
            <a:r>
              <a:rPr lang="en-ZA" sz="1100" dirty="0">
                <a:latin typeface="Courier New" panose="02070309020205020404" pitchFamily="49" charset="0"/>
                <a:cs typeface="Courier New" panose="02070309020205020404" pitchFamily="49" charset="0"/>
              </a:rPr>
              <a:t>    for (</a:t>
            </a:r>
            <a:r>
              <a:rPr lang="en-ZA" sz="1100" dirty="0" err="1">
                <a:latin typeface="Courier New" panose="02070309020205020404" pitchFamily="49" charset="0"/>
                <a:cs typeface="Courier New" panose="02070309020205020404" pitchFamily="49" charset="0"/>
              </a:rPr>
              <a:t>n_clk</a:t>
            </a:r>
            <a:r>
              <a:rPr lang="en-ZA" sz="1100" dirty="0">
                <a:latin typeface="Courier New" panose="02070309020205020404" pitchFamily="49" charset="0"/>
                <a:cs typeface="Courier New" panose="02070309020205020404" pitchFamily="49" charset="0"/>
              </a:rPr>
              <a:t>=0; </a:t>
            </a:r>
            <a:r>
              <a:rPr lang="en-ZA" sz="1100" dirty="0" err="1">
                <a:latin typeface="Courier New" panose="02070309020205020404" pitchFamily="49" charset="0"/>
                <a:cs typeface="Courier New" panose="02070309020205020404" pitchFamily="49" charset="0"/>
              </a:rPr>
              <a:t>n_clk</a:t>
            </a:r>
            <a:r>
              <a:rPr lang="en-ZA" sz="1100" dirty="0">
                <a:latin typeface="Courier New" panose="02070309020205020404" pitchFamily="49" charset="0"/>
                <a:cs typeface="Courier New" panose="02070309020205020404" pitchFamily="49" charset="0"/>
              </a:rPr>
              <a:t>&lt;CLOCKS; </a:t>
            </a:r>
            <a:r>
              <a:rPr lang="en-ZA" sz="1100" dirty="0" err="1">
                <a:latin typeface="Courier New" panose="02070309020205020404" pitchFamily="49" charset="0"/>
                <a:cs typeface="Courier New" panose="02070309020205020404" pitchFamily="49" charset="0"/>
              </a:rPr>
              <a:t>n_clk</a:t>
            </a:r>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 this is somewhat like a monitor statement</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printf</a:t>
            </a:r>
            <a:r>
              <a:rPr lang="en-ZA" sz="1100" dirty="0">
                <a:latin typeface="Courier New" panose="02070309020205020404" pitchFamily="49" charset="0"/>
                <a:cs typeface="Courier New" panose="02070309020205020404" pitchFamily="49" charset="0"/>
              </a:rPr>
              <a:t>("  %d,%07d,%01d\n",</a:t>
            </a:r>
            <a:r>
              <a:rPr lang="en-ZA" sz="1100" dirty="0" err="1">
                <a:latin typeface="Courier New" panose="02070309020205020404" pitchFamily="49" charset="0"/>
                <a:cs typeface="Courier New" panose="02070309020205020404" pitchFamily="49" charset="0"/>
              </a:rPr>
              <a:t>clk.now,counter,counter_done.now</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 call </a:t>
            </a:r>
            <a:r>
              <a:rPr lang="en-ZA" sz="1100" dirty="0" err="1">
                <a:latin typeface="Courier New" panose="02070309020205020404" pitchFamily="49" charset="0"/>
                <a:cs typeface="Courier New" panose="02070309020205020404" pitchFamily="49" charset="0"/>
              </a:rPr>
              <a:t>te</a:t>
            </a:r>
            <a:r>
              <a:rPr lang="en-ZA" sz="1100" dirty="0">
                <a:latin typeface="Courier New" panose="02070309020205020404" pitchFamily="49" charset="0"/>
                <a:cs typeface="Courier New" panose="02070309020205020404" pitchFamily="49" charset="0"/>
              </a:rPr>
              <a:t> top-level module to be tested</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countup</a:t>
            </a:r>
            <a:r>
              <a:rPr lang="en-ZA" sz="1100" dirty="0">
                <a:latin typeface="Courier New" panose="02070309020205020404" pitchFamily="49" charset="0"/>
                <a:cs typeface="Courier New" panose="02070309020205020404" pitchFamily="49" charset="0"/>
              </a:rPr>
              <a:t>(</a:t>
            </a:r>
            <a:r>
              <a:rPr lang="en-ZA" sz="1100" dirty="0" err="1">
                <a:latin typeface="Courier New" panose="02070309020205020404" pitchFamily="49" charset="0"/>
                <a:cs typeface="Courier New" panose="02070309020205020404" pitchFamily="49" charset="0"/>
              </a:rPr>
              <a:t>clk,enable,reset,upto,counter,counter_done</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 toggle the clock</a:t>
            </a:r>
          </a:p>
          <a:p>
            <a:r>
              <a:rPr lang="en-ZA" sz="1100" dirty="0">
                <a:latin typeface="Courier New" panose="02070309020205020404" pitchFamily="49" charset="0"/>
                <a:cs typeface="Courier New" panose="02070309020205020404" pitchFamily="49" charset="0"/>
              </a:rPr>
              <a:t>        TOGGLE(</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 see if a few clocks have passed to lower reset</a:t>
            </a:r>
          </a:p>
          <a:p>
            <a:r>
              <a:rPr lang="en-ZA" sz="1100" dirty="0">
                <a:latin typeface="Courier New" panose="02070309020205020404" pitchFamily="49" charset="0"/>
                <a:cs typeface="Courier New" panose="02070309020205020404" pitchFamily="49" charset="0"/>
              </a:rPr>
              <a:t>        if (</a:t>
            </a:r>
            <a:r>
              <a:rPr lang="en-ZA" sz="1100" dirty="0" err="1">
                <a:latin typeface="Courier New" panose="02070309020205020404" pitchFamily="49" charset="0"/>
                <a:cs typeface="Courier New" panose="02070309020205020404" pitchFamily="49" charset="0"/>
              </a:rPr>
              <a:t>n_clk</a:t>
            </a:r>
            <a:r>
              <a:rPr lang="en-ZA" sz="1100" dirty="0">
                <a:latin typeface="Courier New" panose="02070309020205020404" pitchFamily="49" charset="0"/>
                <a:cs typeface="Courier New" panose="02070309020205020404" pitchFamily="49" charset="0"/>
              </a:rPr>
              <a:t> == 2) CLR(reset);</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return 0;</a:t>
            </a:r>
          </a:p>
          <a:p>
            <a:r>
              <a:rPr lang="en-ZA" sz="1100" dirty="0">
                <a:latin typeface="Courier New" panose="02070309020205020404" pitchFamily="49" charset="0"/>
                <a:cs typeface="Courier New" panose="02070309020205020404" pitchFamily="49" charset="0"/>
              </a:rPr>
              <a:t>}</a:t>
            </a:r>
          </a:p>
        </p:txBody>
      </p:sp>
      <p:sp>
        <p:nvSpPr>
          <p:cNvPr id="6" name="Rectangle 5">
            <a:extLst>
              <a:ext uri="{FF2B5EF4-FFF2-40B4-BE49-F238E27FC236}">
                <a16:creationId xmlns:a16="http://schemas.microsoft.com/office/drawing/2014/main" id="{5492D664-055A-4C3A-9509-3082B3ACC9FA}"/>
              </a:ext>
            </a:extLst>
          </p:cNvPr>
          <p:cNvSpPr/>
          <p:nvPr/>
        </p:nvSpPr>
        <p:spPr>
          <a:xfrm>
            <a:off x="6712826" y="4839790"/>
            <a:ext cx="1844033" cy="1200329"/>
          </a:xfrm>
          <a:prstGeom prst="rect">
            <a:avLst/>
          </a:prstGeom>
          <a:solidFill>
            <a:srgbClr val="FFFF99"/>
          </a:solidFill>
        </p:spPr>
        <p:txBody>
          <a:bodyPr wrap="square">
            <a:spAutoFit/>
          </a:bodyPr>
          <a:lstStyle/>
          <a:p>
            <a:r>
              <a:rPr lang="en-ZA" sz="1200" dirty="0">
                <a:solidFill>
                  <a:schemeClr val="accent2">
                    <a:lumMod val="75000"/>
                  </a:schemeClr>
                </a:solidFill>
              </a:rPr>
              <a:t>Note here we are kind of setting the simulation duration by having a counter for the number of clocks (</a:t>
            </a:r>
            <a:r>
              <a:rPr lang="en-ZA" sz="1200" dirty="0" err="1">
                <a:solidFill>
                  <a:schemeClr val="accent2">
                    <a:lumMod val="75000"/>
                  </a:schemeClr>
                </a:solidFill>
              </a:rPr>
              <a:t>n_clk</a:t>
            </a:r>
            <a:r>
              <a:rPr lang="en-ZA" sz="1200" dirty="0">
                <a:solidFill>
                  <a:schemeClr val="accent2">
                    <a:lumMod val="75000"/>
                  </a:schemeClr>
                </a:solidFill>
              </a:rPr>
              <a:t>) to iterate through. </a:t>
            </a:r>
          </a:p>
        </p:txBody>
      </p:sp>
      <p:sp>
        <p:nvSpPr>
          <p:cNvPr id="7" name="Right Brace 6">
            <a:extLst>
              <a:ext uri="{FF2B5EF4-FFF2-40B4-BE49-F238E27FC236}">
                <a16:creationId xmlns:a16="http://schemas.microsoft.com/office/drawing/2014/main" id="{C4772450-319A-45A1-A5AF-C4C121F1248E}"/>
              </a:ext>
            </a:extLst>
          </p:cNvPr>
          <p:cNvSpPr/>
          <p:nvPr/>
        </p:nvSpPr>
        <p:spPr>
          <a:xfrm>
            <a:off x="6121667" y="4533499"/>
            <a:ext cx="446781" cy="167479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a:p>
        </p:txBody>
      </p:sp>
    </p:spTree>
    <p:extLst>
      <p:ext uri="{BB962C8B-B14F-4D97-AF65-F5344CB8AC3E}">
        <p14:creationId xmlns:p14="http://schemas.microsoft.com/office/powerpoint/2010/main" val="1829063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094BC0E-FC0A-4D1A-8468-5B8788C889E9}"/>
              </a:ext>
            </a:extLst>
          </p:cNvPr>
          <p:cNvSpPr/>
          <p:nvPr/>
        </p:nvSpPr>
        <p:spPr>
          <a:xfrm>
            <a:off x="495300" y="916383"/>
            <a:ext cx="5410200" cy="5632311"/>
          </a:xfrm>
          <a:prstGeom prst="rect">
            <a:avLst/>
          </a:prstGeom>
        </p:spPr>
        <p:txBody>
          <a:bodyPr wrap="square">
            <a:spAutoFit/>
          </a:bodyPr>
          <a:lstStyle/>
          <a:p>
            <a:r>
              <a:rPr lang="en-ZA" dirty="0"/>
              <a:t>$ </a:t>
            </a:r>
            <a:r>
              <a:rPr lang="en-ZA" dirty="0" err="1"/>
              <a:t>CasHDL</a:t>
            </a:r>
            <a:endParaRPr lang="en-ZA" dirty="0"/>
          </a:p>
          <a:p>
            <a:r>
              <a:rPr lang="en-ZA" dirty="0"/>
              <a:t>Test C-like-HDL Module!</a:t>
            </a:r>
          </a:p>
          <a:p>
            <a:r>
              <a:rPr lang="en-ZA" dirty="0" err="1"/>
              <a:t>clk,counter,counter_done</a:t>
            </a:r>
            <a:endParaRPr lang="en-ZA" dirty="0"/>
          </a:p>
          <a:p>
            <a:r>
              <a:rPr lang="en-ZA" dirty="0"/>
              <a:t>  0,0000000,0</a:t>
            </a:r>
          </a:p>
          <a:p>
            <a:r>
              <a:rPr lang="en-ZA" dirty="0"/>
              <a:t>  1,0000000,0</a:t>
            </a:r>
          </a:p>
          <a:p>
            <a:r>
              <a:rPr lang="en-ZA" dirty="0"/>
              <a:t>  0,0000000,0</a:t>
            </a:r>
          </a:p>
          <a:p>
            <a:r>
              <a:rPr lang="en-ZA" dirty="0"/>
              <a:t>  1,0000000,0</a:t>
            </a:r>
          </a:p>
          <a:p>
            <a:r>
              <a:rPr lang="en-ZA" dirty="0"/>
              <a:t>  0,0000001,0</a:t>
            </a:r>
          </a:p>
          <a:p>
            <a:r>
              <a:rPr lang="en-ZA" dirty="0"/>
              <a:t>  1,0000001,0</a:t>
            </a:r>
          </a:p>
          <a:p>
            <a:r>
              <a:rPr lang="en-ZA" dirty="0"/>
              <a:t>  0,0000002,0</a:t>
            </a:r>
          </a:p>
          <a:p>
            <a:r>
              <a:rPr lang="en-ZA" dirty="0"/>
              <a:t>  1,0000002,0</a:t>
            </a:r>
          </a:p>
          <a:p>
            <a:r>
              <a:rPr lang="en-ZA" dirty="0"/>
              <a:t>…</a:t>
            </a:r>
          </a:p>
          <a:p>
            <a:r>
              <a:rPr lang="en-ZA" dirty="0"/>
              <a:t>  0,0000009,0</a:t>
            </a:r>
          </a:p>
          <a:p>
            <a:r>
              <a:rPr lang="en-ZA" dirty="0"/>
              <a:t>  1,0000009,0</a:t>
            </a:r>
          </a:p>
          <a:p>
            <a:r>
              <a:rPr lang="en-ZA" dirty="0"/>
              <a:t>  0,0000010,1</a:t>
            </a:r>
          </a:p>
          <a:p>
            <a:r>
              <a:rPr lang="en-ZA" dirty="0"/>
              <a:t>  1,0000010,1</a:t>
            </a:r>
          </a:p>
          <a:p>
            <a:r>
              <a:rPr lang="en-ZA" dirty="0"/>
              <a:t>  0,0000010,1</a:t>
            </a:r>
          </a:p>
          <a:p>
            <a:r>
              <a:rPr lang="en-ZA" dirty="0"/>
              <a:t>…</a:t>
            </a:r>
          </a:p>
          <a:p>
            <a:r>
              <a:rPr lang="en-ZA" dirty="0"/>
              <a:t>  0,0000010,1</a:t>
            </a:r>
          </a:p>
          <a:p>
            <a:r>
              <a:rPr lang="en-ZA" dirty="0"/>
              <a:t>  1,0000010,1</a:t>
            </a:r>
          </a:p>
        </p:txBody>
      </p:sp>
      <p:sp>
        <p:nvSpPr>
          <p:cNvPr id="4" name="Rectangle 3">
            <a:extLst>
              <a:ext uri="{FF2B5EF4-FFF2-40B4-BE49-F238E27FC236}">
                <a16:creationId xmlns:a16="http://schemas.microsoft.com/office/drawing/2014/main" id="{4E27594A-0D2F-475B-BC32-071568E38AA4}"/>
              </a:ext>
            </a:extLst>
          </p:cNvPr>
          <p:cNvSpPr/>
          <p:nvPr/>
        </p:nvSpPr>
        <p:spPr>
          <a:xfrm>
            <a:off x="377166" y="185481"/>
            <a:ext cx="4777846" cy="584775"/>
          </a:xfrm>
          <a:prstGeom prst="rect">
            <a:avLst/>
          </a:prstGeom>
          <a:noFill/>
        </p:spPr>
        <p:txBody>
          <a:bodyPr wrap="none" lIns="91440" tIns="45720" rIns="91440" bIns="45720">
            <a:spAutoFit/>
          </a:bodyPr>
          <a:lstStyle/>
          <a:p>
            <a:r>
              <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Example</a:t>
            </a:r>
          </a:p>
        </p:txBody>
      </p:sp>
      <p:sp>
        <p:nvSpPr>
          <p:cNvPr id="5" name="Rectangle 4">
            <a:extLst>
              <a:ext uri="{FF2B5EF4-FFF2-40B4-BE49-F238E27FC236}">
                <a16:creationId xmlns:a16="http://schemas.microsoft.com/office/drawing/2014/main" id="{BEF774B0-2A11-4E40-82CA-8178ED9325DB}"/>
              </a:ext>
            </a:extLst>
          </p:cNvPr>
          <p:cNvSpPr/>
          <p:nvPr/>
        </p:nvSpPr>
        <p:spPr>
          <a:xfrm rot="1886812">
            <a:off x="3000375" y="1215548"/>
            <a:ext cx="1844033" cy="307777"/>
          </a:xfrm>
          <a:prstGeom prst="rect">
            <a:avLst/>
          </a:prstGeom>
          <a:solidFill>
            <a:srgbClr val="FFFF99"/>
          </a:solidFill>
        </p:spPr>
        <p:txBody>
          <a:bodyPr wrap="square">
            <a:spAutoFit/>
          </a:bodyPr>
          <a:lstStyle/>
          <a:p>
            <a:r>
              <a:rPr lang="en-ZA" sz="1400" dirty="0">
                <a:solidFill>
                  <a:schemeClr val="accent2">
                    <a:lumMod val="75000"/>
                  </a:schemeClr>
                </a:solidFill>
              </a:rPr>
              <a:t>Running the result</a:t>
            </a:r>
          </a:p>
        </p:txBody>
      </p:sp>
      <p:cxnSp>
        <p:nvCxnSpPr>
          <p:cNvPr id="7" name="Straight Arrow Connector 6">
            <a:extLst>
              <a:ext uri="{FF2B5EF4-FFF2-40B4-BE49-F238E27FC236}">
                <a16:creationId xmlns:a16="http://schemas.microsoft.com/office/drawing/2014/main" id="{A2D6F3AE-C2F2-4A42-8C6B-0160174BF982}"/>
              </a:ext>
            </a:extLst>
          </p:cNvPr>
          <p:cNvCxnSpPr/>
          <p:nvPr/>
        </p:nvCxnSpPr>
        <p:spPr>
          <a:xfrm flipH="1">
            <a:off x="2534902" y="4029075"/>
            <a:ext cx="1057275" cy="6762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344E9E8F-EA26-45FA-B14E-036B0F72AC12}"/>
              </a:ext>
            </a:extLst>
          </p:cNvPr>
          <p:cNvSpPr/>
          <p:nvPr/>
        </p:nvSpPr>
        <p:spPr>
          <a:xfrm>
            <a:off x="3707792" y="3767047"/>
            <a:ext cx="2902558" cy="2031325"/>
          </a:xfrm>
          <a:prstGeom prst="rect">
            <a:avLst/>
          </a:prstGeom>
          <a:solidFill>
            <a:srgbClr val="FFFF99"/>
          </a:solidFill>
        </p:spPr>
        <p:txBody>
          <a:bodyPr wrap="square">
            <a:spAutoFit/>
          </a:bodyPr>
          <a:lstStyle/>
          <a:p>
            <a:r>
              <a:rPr lang="en-ZA" sz="1400" dirty="0">
                <a:solidFill>
                  <a:schemeClr val="accent2">
                    <a:lumMod val="75000"/>
                  </a:schemeClr>
                </a:solidFill>
              </a:rPr>
              <a:t>And you can see from this log that the program words as anticipated, after counter reaches 10 (the </a:t>
            </a:r>
            <a:r>
              <a:rPr lang="en-ZA" sz="1400" dirty="0" err="1">
                <a:solidFill>
                  <a:schemeClr val="accent2">
                    <a:lumMod val="75000"/>
                  </a:schemeClr>
                </a:solidFill>
              </a:rPr>
              <a:t>upto</a:t>
            </a:r>
            <a:r>
              <a:rPr lang="en-ZA" sz="1400" dirty="0">
                <a:solidFill>
                  <a:schemeClr val="accent2">
                    <a:lumMod val="75000"/>
                  </a:schemeClr>
                </a:solidFill>
              </a:rPr>
              <a:t> value) it stops counting up.</a:t>
            </a:r>
          </a:p>
          <a:p>
            <a:endParaRPr lang="en-ZA" sz="1400" dirty="0">
              <a:solidFill>
                <a:schemeClr val="accent2">
                  <a:lumMod val="75000"/>
                </a:schemeClr>
              </a:solidFill>
            </a:endParaRPr>
          </a:p>
          <a:p>
            <a:r>
              <a:rPr lang="en-ZA" sz="1400" dirty="0">
                <a:solidFill>
                  <a:schemeClr val="accent2">
                    <a:lumMod val="75000"/>
                  </a:schemeClr>
                </a:solidFill>
              </a:rPr>
              <a:t>So this basically means that you C program is working properly. It would then be a matter of translating the C into Verilog….</a:t>
            </a:r>
          </a:p>
        </p:txBody>
      </p:sp>
    </p:spTree>
    <p:extLst>
      <p:ext uri="{BB962C8B-B14F-4D97-AF65-F5344CB8AC3E}">
        <p14:creationId xmlns:p14="http://schemas.microsoft.com/office/powerpoint/2010/main" val="219230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45D7FE5-818A-42F5-BD90-17BAFED0BF6D}"/>
              </a:ext>
            </a:extLst>
          </p:cNvPr>
          <p:cNvSpPr/>
          <p:nvPr/>
        </p:nvSpPr>
        <p:spPr>
          <a:xfrm>
            <a:off x="429025" y="964138"/>
            <a:ext cx="7791651" cy="5678478"/>
          </a:xfrm>
          <a:prstGeom prst="rect">
            <a:avLst/>
          </a:prstGeom>
        </p:spPr>
        <p:txBody>
          <a:bodyPr wrap="square">
            <a:spAutoFit/>
          </a:bodyPr>
          <a:lstStyle/>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Countup</a:t>
            </a:r>
            <a:r>
              <a:rPr lang="en-ZA" sz="1100" dirty="0">
                <a:latin typeface="Courier New" panose="02070309020205020404" pitchFamily="49" charset="0"/>
                <a:cs typeface="Courier New" panose="02070309020205020404" pitchFamily="49" charset="0"/>
              </a:rPr>
              <a:t> module counts up to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 value</a:t>
            </a:r>
          </a:p>
          <a:p>
            <a:r>
              <a:rPr lang="en-ZA" sz="1100" b="1" dirty="0">
                <a:latin typeface="Courier New" panose="02070309020205020404" pitchFamily="49" charset="0"/>
                <a:cs typeface="Courier New" panose="02070309020205020404" pitchFamily="49" charset="0"/>
              </a:rPr>
              <a:t>module</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countup</a:t>
            </a:r>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 inputs:</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enabled, reset,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 outputs</a:t>
            </a:r>
          </a:p>
          <a:p>
            <a:r>
              <a:rPr lang="en-ZA" sz="1100" dirty="0">
                <a:latin typeface="Courier New" panose="02070309020205020404" pitchFamily="49" charset="0"/>
                <a:cs typeface="Courier New" panose="02070309020205020404" pitchFamily="49" charset="0"/>
              </a:rPr>
              <a:t>    counter, </a:t>
            </a:r>
            <a:r>
              <a:rPr lang="en-ZA" sz="1100" dirty="0" err="1">
                <a:latin typeface="Courier New" panose="02070309020205020404" pitchFamily="49" charset="0"/>
                <a:cs typeface="Courier New" panose="02070309020205020404" pitchFamily="49" charset="0"/>
              </a:rPr>
              <a:t>counter_done</a:t>
            </a:r>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toplevel</a:t>
            </a:r>
            <a:r>
              <a:rPr lang="en-ZA" sz="1100" dirty="0">
                <a:latin typeface="Courier New" panose="02070309020205020404" pitchFamily="49" charset="0"/>
                <a:cs typeface="Courier New" panose="02070309020205020404" pitchFamily="49" charset="0"/>
              </a:rPr>
              <a:t> module to test</a:t>
            </a:r>
          </a:p>
          <a:p>
            <a:r>
              <a:rPr lang="en-ZA" sz="1100" b="1" dirty="0">
                <a:latin typeface="Courier New" panose="02070309020205020404" pitchFamily="49" charset="0"/>
                <a:cs typeface="Courier New" panose="02070309020205020404" pitchFamily="49" charset="0"/>
              </a:rPr>
              <a:t>input</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enabled, reset;</a:t>
            </a:r>
          </a:p>
          <a:p>
            <a:r>
              <a:rPr lang="en-ZA" sz="1100" b="1" dirty="0">
                <a:latin typeface="Courier New" panose="02070309020205020404" pitchFamily="49" charset="0"/>
                <a:cs typeface="Courier New" panose="02070309020205020404" pitchFamily="49" charset="0"/>
              </a:rPr>
              <a:t>input</a:t>
            </a:r>
            <a:r>
              <a:rPr lang="en-ZA" sz="1100" dirty="0">
                <a:latin typeface="Courier New" panose="02070309020205020404" pitchFamily="49" charset="0"/>
                <a:cs typeface="Courier New" panose="02070309020205020404" pitchFamily="49" charset="0"/>
              </a:rPr>
              <a:t> [31:0]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a:t>
            </a:r>
          </a:p>
          <a:p>
            <a:r>
              <a:rPr lang="en-ZA" sz="1100" b="1" dirty="0">
                <a:latin typeface="Courier New" panose="02070309020205020404" pitchFamily="49" charset="0"/>
                <a:cs typeface="Courier New" panose="02070309020205020404" pitchFamily="49" charset="0"/>
              </a:rPr>
              <a:t>output reg</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counter_done</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local </a:t>
            </a:r>
            <a:r>
              <a:rPr lang="en-ZA" sz="1100" dirty="0" err="1">
                <a:latin typeface="Courier New" panose="02070309020205020404" pitchFamily="49" charset="0"/>
                <a:cs typeface="Courier New" panose="02070309020205020404" pitchFamily="49" charset="0"/>
              </a:rPr>
              <a:t>regsiters</a:t>
            </a:r>
            <a:endParaRPr lang="en-ZA" sz="1100" dirty="0">
              <a:latin typeface="Courier New" panose="02070309020205020404" pitchFamily="49" charset="0"/>
              <a:cs typeface="Courier New" panose="02070309020205020404" pitchFamily="49" charset="0"/>
            </a:endParaRPr>
          </a:p>
          <a:p>
            <a:r>
              <a:rPr lang="en-ZA" sz="1100" b="1" dirty="0">
                <a:latin typeface="Courier New" panose="02070309020205020404" pitchFamily="49" charset="0"/>
                <a:cs typeface="Courier New" panose="02070309020205020404" pitchFamily="49" charset="0"/>
              </a:rPr>
              <a:t>reg</a:t>
            </a:r>
            <a:r>
              <a:rPr lang="en-ZA" sz="1100" dirty="0">
                <a:latin typeface="Courier New" panose="02070309020205020404" pitchFamily="49" charset="0"/>
                <a:cs typeface="Courier New" panose="02070309020205020404" pitchFamily="49" charset="0"/>
              </a:rPr>
              <a:t> reached;</a:t>
            </a:r>
          </a:p>
          <a:p>
            <a:r>
              <a:rPr lang="en-ZA" sz="1100" b="1" dirty="0">
                <a:latin typeface="Courier New" panose="02070309020205020404" pitchFamily="49" charset="0"/>
                <a:cs typeface="Courier New" panose="02070309020205020404" pitchFamily="49" charset="0"/>
              </a:rPr>
              <a:t>output reg</a:t>
            </a:r>
            <a:r>
              <a:rPr lang="en-ZA" sz="1100" dirty="0">
                <a:latin typeface="Courier New" panose="02070309020205020404" pitchFamily="49" charset="0"/>
                <a:cs typeface="Courier New" panose="02070309020205020404" pitchFamily="49" charset="0"/>
              </a:rPr>
              <a:t> [31:0] counter;</a:t>
            </a:r>
          </a:p>
          <a:p>
            <a:r>
              <a:rPr lang="en-ZA" sz="1100" b="1" dirty="0">
                <a:latin typeface="Courier New" panose="02070309020205020404" pitchFamily="49" charset="0"/>
                <a:cs typeface="Courier New" panose="02070309020205020404" pitchFamily="49" charset="0"/>
              </a:rPr>
              <a:t>always@</a:t>
            </a:r>
            <a:r>
              <a:rPr lang="en-ZA" sz="1100" dirty="0">
                <a:latin typeface="Courier New" panose="02070309020205020404" pitchFamily="49" charset="0"/>
                <a:cs typeface="Courier New" panose="02070309020205020404" pitchFamily="49" charset="0"/>
              </a:rPr>
              <a:t>(reset or </a:t>
            </a:r>
            <a:r>
              <a:rPr lang="en-ZA" sz="1100" dirty="0" err="1">
                <a:latin typeface="Courier New" panose="02070309020205020404" pitchFamily="49" charset="0"/>
                <a:cs typeface="Courier New" panose="02070309020205020404" pitchFamily="49" charset="0"/>
              </a:rPr>
              <a:t>posedge</a:t>
            </a:r>
            <a:r>
              <a:rPr lang="en-ZA" sz="1100" dirty="0">
                <a:latin typeface="Courier New" panose="02070309020205020404" pitchFamily="49" charset="0"/>
                <a:cs typeface="Courier New" panose="02070309020205020404" pitchFamily="49" charset="0"/>
              </a:rPr>
              <a:t>(</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begin</a:t>
            </a:r>
          </a:p>
          <a:p>
            <a:r>
              <a:rPr lang="en-ZA" sz="1100" dirty="0">
                <a:latin typeface="Courier New" panose="02070309020205020404" pitchFamily="49" charset="0"/>
                <a:cs typeface="Courier New" panose="02070309020205020404" pitchFamily="49" charset="0"/>
              </a:rPr>
              <a:t>   // check if reset</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if</a:t>
            </a:r>
            <a:r>
              <a:rPr lang="en-ZA" sz="1100" dirty="0">
                <a:latin typeface="Courier New" panose="02070309020205020404" pitchFamily="49" charset="0"/>
                <a:cs typeface="Courier New" panose="02070309020205020404" pitchFamily="49" charset="0"/>
              </a:rPr>
              <a:t> (reset == 1) </a:t>
            </a:r>
            <a:r>
              <a:rPr lang="en-ZA" sz="1100" b="1" dirty="0">
                <a:latin typeface="Courier New" panose="02070309020205020404" pitchFamily="49" charset="0"/>
                <a:cs typeface="Courier New" panose="02070309020205020404" pitchFamily="49" charset="0"/>
              </a:rPr>
              <a:t>begin</a:t>
            </a:r>
          </a:p>
          <a:p>
            <a:r>
              <a:rPr lang="en-ZA" sz="1100" dirty="0">
                <a:latin typeface="Courier New" panose="02070309020205020404" pitchFamily="49" charset="0"/>
                <a:cs typeface="Courier New" panose="02070309020205020404" pitchFamily="49" charset="0"/>
              </a:rPr>
              <a:t>      counter = 31'b0;</a:t>
            </a:r>
          </a:p>
          <a:p>
            <a:r>
              <a:rPr lang="en-ZA" sz="1100" dirty="0">
                <a:latin typeface="Courier New" panose="02070309020205020404" pitchFamily="49" charset="0"/>
                <a:cs typeface="Courier New" panose="02070309020205020404" pitchFamily="49" charset="0"/>
              </a:rPr>
              <a:t>      reached = 0; // not yet reached the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 target</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counter_done</a:t>
            </a:r>
            <a:r>
              <a:rPr lang="en-ZA" sz="1100" dirty="0">
                <a:latin typeface="Courier New" panose="02070309020205020404" pitchFamily="49" charset="0"/>
                <a:cs typeface="Courier New" panose="02070309020205020404" pitchFamily="49" charset="0"/>
              </a:rPr>
              <a:t> = 0;</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end else</a:t>
            </a:r>
          </a:p>
          <a:p>
            <a:r>
              <a:rPr lang="en-ZA" sz="1100" dirty="0">
                <a:latin typeface="Courier New" panose="02070309020205020404" pitchFamily="49" charset="0"/>
                <a:cs typeface="Courier New" panose="02070309020205020404" pitchFamily="49" charset="0"/>
              </a:rPr>
              <a:t>    // this would be an always@ in Verilog....</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if</a:t>
            </a:r>
            <a:r>
              <a:rPr lang="en-ZA" sz="1100" dirty="0">
                <a:latin typeface="Courier New" panose="02070309020205020404" pitchFamily="49" charset="0"/>
                <a:cs typeface="Courier New" panose="02070309020205020404" pitchFamily="49" charset="0"/>
              </a:rPr>
              <a:t> ((enabled==1) &amp; (reached==0)) </a:t>
            </a:r>
            <a:r>
              <a:rPr lang="en-ZA" sz="1100" b="1" dirty="0">
                <a:latin typeface="Courier New" panose="02070309020205020404" pitchFamily="49" charset="0"/>
                <a:cs typeface="Courier New" panose="02070309020205020404" pitchFamily="49" charset="0"/>
              </a:rPr>
              <a:t>begin</a:t>
            </a:r>
          </a:p>
          <a:p>
            <a:r>
              <a:rPr lang="en-ZA" sz="1100" dirty="0">
                <a:latin typeface="Courier New" panose="02070309020205020404" pitchFamily="49" charset="0"/>
                <a:cs typeface="Courier New" panose="02070309020205020404" pitchFamily="49" charset="0"/>
              </a:rPr>
              <a:t>        counter = counter + 1;</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if</a:t>
            </a:r>
            <a:r>
              <a:rPr lang="en-ZA" sz="1100" dirty="0">
                <a:latin typeface="Courier New" panose="02070309020205020404" pitchFamily="49" charset="0"/>
                <a:cs typeface="Courier New" panose="02070309020205020404" pitchFamily="49" charset="0"/>
              </a:rPr>
              <a:t> (counter==</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begin</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counter_done</a:t>
            </a:r>
            <a:r>
              <a:rPr lang="en-ZA" sz="1100" dirty="0">
                <a:latin typeface="Courier New" panose="02070309020205020404" pitchFamily="49" charset="0"/>
                <a:cs typeface="Courier New" panose="02070309020205020404" pitchFamily="49" charset="0"/>
              </a:rPr>
              <a:t> &lt;= 1;</a:t>
            </a:r>
          </a:p>
          <a:p>
            <a:r>
              <a:rPr lang="en-ZA" sz="1100" dirty="0">
                <a:latin typeface="Courier New" panose="02070309020205020404" pitchFamily="49" charset="0"/>
                <a:cs typeface="Courier New" panose="02070309020205020404" pitchFamily="49" charset="0"/>
              </a:rPr>
              <a:t>          reached=1;</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end</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end</a:t>
            </a:r>
            <a:r>
              <a:rPr lang="en-ZA" sz="1100" dirty="0">
                <a:latin typeface="Courier New" panose="02070309020205020404" pitchFamily="49" charset="0"/>
                <a:cs typeface="Courier New" panose="02070309020205020404" pitchFamily="49" charset="0"/>
              </a:rPr>
              <a:t> // end if done==0</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end</a:t>
            </a:r>
            <a:r>
              <a:rPr lang="en-ZA" sz="1100" dirty="0">
                <a:latin typeface="Courier New" panose="02070309020205020404" pitchFamily="49" charset="0"/>
                <a:cs typeface="Courier New" panose="02070309020205020404" pitchFamily="49" charset="0"/>
              </a:rPr>
              <a:t> // always</a:t>
            </a:r>
          </a:p>
          <a:p>
            <a:r>
              <a:rPr lang="en-ZA" sz="1100" b="1" dirty="0" err="1">
                <a:latin typeface="Courier New" panose="02070309020205020404" pitchFamily="49" charset="0"/>
                <a:cs typeface="Courier New" panose="02070309020205020404" pitchFamily="49" charset="0"/>
              </a:rPr>
              <a:t>endmodule</a:t>
            </a:r>
            <a:endParaRPr lang="en-ZA" sz="1100" b="1" dirty="0">
              <a:latin typeface="Courier New" panose="02070309020205020404" pitchFamily="49" charset="0"/>
              <a:cs typeface="Courier New" panose="02070309020205020404" pitchFamily="49" charset="0"/>
            </a:endParaRPr>
          </a:p>
          <a:p>
            <a:endParaRPr lang="en-ZA" sz="1100" dirty="0">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64A8A346-2770-4887-B975-AC93B7D22D2B}"/>
              </a:ext>
            </a:extLst>
          </p:cNvPr>
          <p:cNvSpPr/>
          <p:nvPr/>
        </p:nvSpPr>
        <p:spPr>
          <a:xfrm>
            <a:off x="4926953" y="964138"/>
            <a:ext cx="3550297" cy="369332"/>
          </a:xfrm>
          <a:prstGeom prst="rect">
            <a:avLst/>
          </a:prstGeom>
        </p:spPr>
        <p:txBody>
          <a:bodyPr wrap="square">
            <a:spAutoFit/>
          </a:bodyPr>
          <a:lstStyle/>
          <a:p>
            <a:r>
              <a:rPr lang="en-ZA" dirty="0">
                <a:solidFill>
                  <a:schemeClr val="accent6">
                    <a:lumMod val="50000"/>
                  </a:schemeClr>
                </a:solidFill>
              </a:rPr>
              <a:t>5.  Covert the program to HDL</a:t>
            </a:r>
          </a:p>
        </p:txBody>
      </p:sp>
      <p:sp>
        <p:nvSpPr>
          <p:cNvPr id="6" name="Rectangle 5">
            <a:extLst>
              <a:ext uri="{FF2B5EF4-FFF2-40B4-BE49-F238E27FC236}">
                <a16:creationId xmlns:a16="http://schemas.microsoft.com/office/drawing/2014/main" id="{D5505D6C-0926-459E-8D75-A5141C7C890B}"/>
              </a:ext>
            </a:extLst>
          </p:cNvPr>
          <p:cNvSpPr/>
          <p:nvPr/>
        </p:nvSpPr>
        <p:spPr>
          <a:xfrm>
            <a:off x="329541" y="233106"/>
            <a:ext cx="4777846" cy="584775"/>
          </a:xfrm>
          <a:prstGeom prst="rect">
            <a:avLst/>
          </a:prstGeom>
          <a:noFill/>
        </p:spPr>
        <p:txBody>
          <a:bodyPr wrap="none" lIns="91440" tIns="45720" rIns="91440" bIns="45720">
            <a:spAutoFit/>
          </a:bodyPr>
          <a:lstStyle/>
          <a:p>
            <a:r>
              <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Example</a:t>
            </a:r>
          </a:p>
        </p:txBody>
      </p:sp>
      <p:sp>
        <p:nvSpPr>
          <p:cNvPr id="7" name="Rectangle 6">
            <a:extLst>
              <a:ext uri="{FF2B5EF4-FFF2-40B4-BE49-F238E27FC236}">
                <a16:creationId xmlns:a16="http://schemas.microsoft.com/office/drawing/2014/main" id="{A0C17FCC-A6F0-4DDD-A65C-DCFFC010EA84}"/>
              </a:ext>
            </a:extLst>
          </p:cNvPr>
          <p:cNvSpPr/>
          <p:nvPr/>
        </p:nvSpPr>
        <p:spPr>
          <a:xfrm>
            <a:off x="4926953" y="6317117"/>
            <a:ext cx="3928768" cy="307777"/>
          </a:xfrm>
          <a:prstGeom prst="rect">
            <a:avLst/>
          </a:prstGeom>
        </p:spPr>
        <p:txBody>
          <a:bodyPr wrap="none">
            <a:spAutoFit/>
          </a:bodyPr>
          <a:lstStyle/>
          <a:p>
            <a:r>
              <a:rPr lang="en-ZA" sz="1400" dirty="0"/>
              <a:t>Try on: </a:t>
            </a:r>
            <a:r>
              <a:rPr lang="en-ZA" sz="1400" dirty="0">
                <a:hlinkClick r:id="rId2"/>
              </a:rPr>
              <a:t>https://www.edaplayground.com/x/4ELg</a:t>
            </a:r>
            <a:endParaRPr lang="en-ZA" sz="1400" dirty="0"/>
          </a:p>
        </p:txBody>
      </p:sp>
    </p:spTree>
    <p:extLst>
      <p:ext uri="{BB962C8B-B14F-4D97-AF65-F5344CB8AC3E}">
        <p14:creationId xmlns:p14="http://schemas.microsoft.com/office/powerpoint/2010/main" val="4260585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FFCC272-EB28-41FD-8D5D-5F61EE9892AB}"/>
              </a:ext>
            </a:extLst>
          </p:cNvPr>
          <p:cNvSpPr/>
          <p:nvPr/>
        </p:nvSpPr>
        <p:spPr>
          <a:xfrm>
            <a:off x="5334000" y="913131"/>
            <a:ext cx="3114675" cy="923330"/>
          </a:xfrm>
          <a:prstGeom prst="rect">
            <a:avLst/>
          </a:prstGeom>
        </p:spPr>
        <p:txBody>
          <a:bodyPr wrap="square">
            <a:spAutoFit/>
          </a:bodyPr>
          <a:lstStyle/>
          <a:p>
            <a:r>
              <a:rPr lang="en-ZA" dirty="0">
                <a:solidFill>
                  <a:schemeClr val="accent6">
                    <a:lumMod val="50000"/>
                  </a:schemeClr>
                </a:solidFill>
              </a:rPr>
              <a:t>6.  Test the HDL and make sure it is also working.</a:t>
            </a:r>
          </a:p>
          <a:p>
            <a:endParaRPr lang="en-ZA" dirty="0">
              <a:solidFill>
                <a:schemeClr val="accent6">
                  <a:lumMod val="50000"/>
                </a:schemeClr>
              </a:solidFill>
            </a:endParaRPr>
          </a:p>
        </p:txBody>
      </p:sp>
      <p:sp>
        <p:nvSpPr>
          <p:cNvPr id="3" name="Rectangle 2">
            <a:extLst>
              <a:ext uri="{FF2B5EF4-FFF2-40B4-BE49-F238E27FC236}">
                <a16:creationId xmlns:a16="http://schemas.microsoft.com/office/drawing/2014/main" id="{98320256-5DF4-4FDD-8015-63FA5E5193B2}"/>
              </a:ext>
            </a:extLst>
          </p:cNvPr>
          <p:cNvSpPr/>
          <p:nvPr/>
        </p:nvSpPr>
        <p:spPr>
          <a:xfrm>
            <a:off x="329541" y="233106"/>
            <a:ext cx="4777846" cy="584775"/>
          </a:xfrm>
          <a:prstGeom prst="rect">
            <a:avLst/>
          </a:prstGeom>
          <a:noFill/>
        </p:spPr>
        <p:txBody>
          <a:bodyPr wrap="none" lIns="91440" tIns="45720" rIns="91440" bIns="45720">
            <a:spAutoFit/>
          </a:bodyPr>
          <a:lstStyle/>
          <a:p>
            <a:r>
              <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Example</a:t>
            </a:r>
          </a:p>
        </p:txBody>
      </p:sp>
      <p:sp>
        <p:nvSpPr>
          <p:cNvPr id="4" name="Rectangle 3">
            <a:extLst>
              <a:ext uri="{FF2B5EF4-FFF2-40B4-BE49-F238E27FC236}">
                <a16:creationId xmlns:a16="http://schemas.microsoft.com/office/drawing/2014/main" id="{E198C446-DFFF-422D-84CC-90E80B3C7B83}"/>
              </a:ext>
            </a:extLst>
          </p:cNvPr>
          <p:cNvSpPr/>
          <p:nvPr/>
        </p:nvSpPr>
        <p:spPr>
          <a:xfrm>
            <a:off x="487761" y="873762"/>
            <a:ext cx="6856013" cy="5339923"/>
          </a:xfrm>
          <a:prstGeom prst="rect">
            <a:avLst/>
          </a:prstGeom>
        </p:spPr>
        <p:txBody>
          <a:bodyPr wrap="square">
            <a:spAutoFit/>
          </a:bodyPr>
          <a:lstStyle/>
          <a:p>
            <a:r>
              <a:rPr lang="en-ZA" sz="1100" dirty="0">
                <a:solidFill>
                  <a:schemeClr val="accent5">
                    <a:lumMod val="50000"/>
                  </a:schemeClr>
                </a:solidFill>
                <a:latin typeface="Courier New" panose="02070309020205020404" pitchFamily="49" charset="0"/>
                <a:cs typeface="Courier New" panose="02070309020205020404" pitchFamily="49" charset="0"/>
              </a:rPr>
              <a:t>// </a:t>
            </a:r>
            <a:r>
              <a:rPr lang="en-ZA" sz="1100" dirty="0" err="1">
                <a:solidFill>
                  <a:schemeClr val="accent5">
                    <a:lumMod val="50000"/>
                  </a:schemeClr>
                </a:solidFill>
                <a:latin typeface="Courier New" panose="02070309020205020404" pitchFamily="49" charset="0"/>
                <a:cs typeface="Courier New" panose="02070309020205020404" pitchFamily="49" charset="0"/>
              </a:rPr>
              <a:t>countup_tb</a:t>
            </a:r>
            <a:r>
              <a:rPr lang="en-ZA" sz="1100" dirty="0">
                <a:solidFill>
                  <a:schemeClr val="accent5">
                    <a:lumMod val="50000"/>
                  </a:schemeClr>
                </a:solidFill>
                <a:latin typeface="Courier New" panose="02070309020205020404" pitchFamily="49" charset="0"/>
                <a:cs typeface="Courier New" panose="02070309020205020404" pitchFamily="49" charset="0"/>
              </a:rPr>
              <a:t> testbench</a:t>
            </a:r>
          </a:p>
          <a:p>
            <a:r>
              <a:rPr lang="en-ZA" sz="1100" b="1" dirty="0">
                <a:latin typeface="Courier New" panose="02070309020205020404" pitchFamily="49" charset="0"/>
                <a:cs typeface="Courier New" panose="02070309020205020404" pitchFamily="49" charset="0"/>
              </a:rPr>
              <a:t>module</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countup_tb</a:t>
            </a:r>
            <a:r>
              <a:rPr lang="en-ZA" sz="1100" dirty="0">
                <a:latin typeface="Courier New" panose="02070309020205020404" pitchFamily="49" charset="0"/>
                <a:cs typeface="Courier New" panose="02070309020205020404" pitchFamily="49" charset="0"/>
              </a:rPr>
              <a:t> ();</a:t>
            </a:r>
          </a:p>
          <a:p>
            <a:r>
              <a:rPr lang="en-ZA" sz="1100" b="1" dirty="0">
                <a:latin typeface="Courier New" panose="02070309020205020404" pitchFamily="49" charset="0"/>
                <a:cs typeface="Courier New" panose="02070309020205020404" pitchFamily="49" charset="0"/>
              </a:rPr>
              <a:t>wire</a:t>
            </a:r>
            <a:r>
              <a:rPr lang="en-ZA" sz="1100" dirty="0">
                <a:latin typeface="Courier New" panose="02070309020205020404" pitchFamily="49" charset="0"/>
                <a:cs typeface="Courier New" panose="02070309020205020404" pitchFamily="49" charset="0"/>
              </a:rPr>
              <a:t>  [31:0]counter;</a:t>
            </a:r>
          </a:p>
          <a:p>
            <a:r>
              <a:rPr lang="en-ZA" sz="1100" b="1" dirty="0">
                <a:latin typeface="Courier New" panose="02070309020205020404" pitchFamily="49" charset="0"/>
                <a:cs typeface="Courier New" panose="02070309020205020404" pitchFamily="49" charset="0"/>
              </a:rPr>
              <a:t>reg</a:t>
            </a:r>
            <a:r>
              <a:rPr lang="en-ZA" sz="1100" dirty="0">
                <a:latin typeface="Courier New" panose="02070309020205020404" pitchFamily="49" charset="0"/>
                <a:cs typeface="Courier New" panose="02070309020205020404" pitchFamily="49" charset="0"/>
              </a:rPr>
              <a:t>   [31:0]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a:t>
            </a:r>
          </a:p>
          <a:p>
            <a:r>
              <a:rPr lang="en-ZA" sz="1100" b="1" dirty="0">
                <a:latin typeface="Courier New" panose="02070309020205020404" pitchFamily="49" charset="0"/>
                <a:cs typeface="Courier New" panose="02070309020205020404" pitchFamily="49" charset="0"/>
              </a:rPr>
              <a:t>reg</a:t>
            </a:r>
            <a:r>
              <a:rPr lang="en-ZA" sz="1100" dirty="0">
                <a:latin typeface="Courier New" panose="02070309020205020404" pitchFamily="49" charset="0"/>
                <a:cs typeface="Courier New" panose="02070309020205020404" pitchFamily="49" charset="0"/>
              </a:rPr>
              <a:t>   enable;</a:t>
            </a:r>
          </a:p>
          <a:p>
            <a:r>
              <a:rPr lang="en-ZA" sz="1100" b="1" dirty="0">
                <a:latin typeface="Courier New" panose="02070309020205020404" pitchFamily="49" charset="0"/>
                <a:cs typeface="Courier New" panose="02070309020205020404" pitchFamily="49" charset="0"/>
              </a:rPr>
              <a:t>reg</a:t>
            </a:r>
            <a:r>
              <a:rPr lang="en-ZA" sz="1100" dirty="0">
                <a:latin typeface="Courier New" panose="02070309020205020404" pitchFamily="49" charset="0"/>
                <a:cs typeface="Courier New" panose="02070309020205020404" pitchFamily="49" charset="0"/>
              </a:rPr>
              <a:t>   reset;</a:t>
            </a:r>
          </a:p>
          <a:p>
            <a:r>
              <a:rPr lang="en-ZA" sz="1100" b="1" dirty="0">
                <a:latin typeface="Courier New" panose="02070309020205020404" pitchFamily="49" charset="0"/>
                <a:cs typeface="Courier New" panose="02070309020205020404" pitchFamily="49" charset="0"/>
              </a:rPr>
              <a:t>reg</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a:t>
            </a:r>
          </a:p>
          <a:p>
            <a:r>
              <a:rPr lang="en-ZA" sz="1100" b="1" dirty="0">
                <a:latin typeface="Courier New" panose="02070309020205020404" pitchFamily="49" charset="0"/>
                <a:cs typeface="Courier New" panose="02070309020205020404" pitchFamily="49" charset="0"/>
              </a:rPr>
              <a:t>wire</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counter_done</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a:t>
            </a:r>
            <a:r>
              <a:rPr lang="en-ZA" sz="1100" dirty="0">
                <a:solidFill>
                  <a:schemeClr val="accent5">
                    <a:lumMod val="50000"/>
                  </a:schemeClr>
                </a:solidFill>
                <a:latin typeface="Courier New" panose="02070309020205020404" pitchFamily="49" charset="0"/>
                <a:cs typeface="Courier New" panose="02070309020205020404" pitchFamily="49" charset="0"/>
              </a:rPr>
              <a:t>// instantiate the module</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countup</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uut</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clk,enable,reset,upto,counter,counter_done</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a:t>
            </a:r>
          </a:p>
          <a:p>
            <a:r>
              <a:rPr lang="en-ZA" sz="1100" b="1" dirty="0">
                <a:latin typeface="Courier New" panose="02070309020205020404" pitchFamily="49" charset="0"/>
                <a:cs typeface="Courier New" panose="02070309020205020404" pitchFamily="49" charset="0"/>
              </a:rPr>
              <a:t>initial</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begin</a:t>
            </a:r>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a:t>
            </a:r>
            <a:r>
              <a:rPr lang="en-ZA" sz="1100" dirty="0">
                <a:solidFill>
                  <a:srgbClr val="C00000"/>
                </a:solidFill>
                <a:latin typeface="Courier New" panose="02070309020205020404" pitchFamily="49" charset="0"/>
                <a:cs typeface="Courier New" panose="02070309020205020404" pitchFamily="49" charset="0"/>
              </a:rPr>
              <a:t>$monitor</a:t>
            </a:r>
            <a:r>
              <a:rPr lang="en-ZA" sz="1100" dirty="0">
                <a:latin typeface="Courier New" panose="02070309020205020404" pitchFamily="49" charset="0"/>
                <a:cs typeface="Courier New" panose="02070309020205020404" pitchFamily="49" charset="0"/>
              </a:rPr>
              <a:t>("%b %d %b",</a:t>
            </a:r>
            <a:r>
              <a:rPr lang="en-ZA" sz="1100" dirty="0" err="1">
                <a:latin typeface="Courier New" panose="02070309020205020404" pitchFamily="49" charset="0"/>
                <a:cs typeface="Courier New" panose="02070309020205020404" pitchFamily="49" charset="0"/>
              </a:rPr>
              <a:t>clk,counter,counter_done</a:t>
            </a:r>
            <a:r>
              <a:rPr lang="en-ZA" sz="1100" dirty="0">
                <a:latin typeface="Courier New" panose="02070309020205020404" pitchFamily="49" charset="0"/>
                <a:cs typeface="Courier New" panose="02070309020205020404" pitchFamily="49" charset="0"/>
              </a:rPr>
              <a:t>); </a:t>
            </a:r>
            <a:r>
              <a:rPr lang="en-ZA" sz="1100" dirty="0">
                <a:solidFill>
                  <a:schemeClr val="accent5">
                    <a:lumMod val="50000"/>
                  </a:schemeClr>
                </a:solidFill>
                <a:latin typeface="Courier New" panose="02070309020205020404" pitchFamily="49" charset="0"/>
                <a:cs typeface="Courier New" panose="02070309020205020404" pitchFamily="49" charset="0"/>
              </a:rPr>
              <a:t>// Print the welcome message</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0; </a:t>
            </a:r>
          </a:p>
          <a:p>
            <a:r>
              <a:rPr lang="en-ZA" sz="1100" dirty="0">
                <a:latin typeface="Courier New" panose="02070309020205020404" pitchFamily="49" charset="0"/>
                <a:cs typeface="Courier New" panose="02070309020205020404" pitchFamily="49" charset="0"/>
              </a:rPr>
              <a:t>   reset = 1;</a:t>
            </a:r>
          </a:p>
          <a:p>
            <a:r>
              <a:rPr lang="en-ZA" sz="1100" dirty="0">
                <a:latin typeface="Courier New" panose="02070309020205020404" pitchFamily="49" charset="0"/>
                <a:cs typeface="Courier New" panose="02070309020205020404" pitchFamily="49" charset="0"/>
              </a:rPr>
              <a:t>   enable = 1;</a:t>
            </a:r>
          </a:p>
          <a:p>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upto</a:t>
            </a:r>
            <a:r>
              <a:rPr lang="en-ZA" sz="1100" dirty="0">
                <a:latin typeface="Courier New" panose="02070309020205020404" pitchFamily="49" charset="0"/>
                <a:cs typeface="Courier New" panose="02070309020205020404" pitchFamily="49" charset="0"/>
              </a:rPr>
              <a:t>    = 10;  </a:t>
            </a:r>
            <a:r>
              <a:rPr lang="en-ZA" sz="1100" dirty="0">
                <a:solidFill>
                  <a:schemeClr val="accent5">
                    <a:lumMod val="50000"/>
                  </a:schemeClr>
                </a:solidFill>
                <a:latin typeface="Courier New" panose="02070309020205020404" pitchFamily="49" charset="0"/>
                <a:cs typeface="Courier New" panose="02070309020205020404" pitchFamily="49" charset="0"/>
              </a:rPr>
              <a:t>// set target to count up to</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a:t>
            </a:r>
            <a:r>
              <a:rPr lang="en-ZA" sz="1100" dirty="0">
                <a:solidFill>
                  <a:srgbClr val="C00000"/>
                </a:solidFill>
                <a:latin typeface="Courier New" panose="02070309020205020404" pitchFamily="49" charset="0"/>
                <a:cs typeface="Courier New" panose="02070309020205020404" pitchFamily="49" charset="0"/>
              </a:rPr>
              <a:t>#5</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a:t>
            </a:r>
            <a:r>
              <a:rPr lang="en-ZA" sz="1100" dirty="0">
                <a:solidFill>
                  <a:schemeClr val="accent5">
                    <a:lumMod val="50000"/>
                  </a:schemeClr>
                </a:solidFill>
                <a:latin typeface="Courier New" panose="02070309020205020404" pitchFamily="49" charset="0"/>
                <a:cs typeface="Courier New" panose="02070309020205020404" pitchFamily="49" charset="0"/>
              </a:rPr>
              <a:t>// apply the reset</a:t>
            </a:r>
          </a:p>
          <a:p>
            <a:r>
              <a:rPr lang="en-ZA" sz="1100" dirty="0">
                <a:latin typeface="Courier New" panose="02070309020205020404" pitchFamily="49" charset="0"/>
                <a:cs typeface="Courier New" panose="02070309020205020404" pitchFamily="49" charset="0"/>
              </a:rPr>
              <a:t>   reset = 0;</a:t>
            </a:r>
          </a:p>
          <a:p>
            <a:r>
              <a:rPr lang="en-ZA" sz="1100" dirty="0">
                <a:latin typeface="Courier New" panose="02070309020205020404" pitchFamily="49" charset="0"/>
                <a:cs typeface="Courier New" panose="02070309020205020404" pitchFamily="49" charset="0"/>
              </a:rPr>
              <a:t>   </a:t>
            </a:r>
            <a:r>
              <a:rPr lang="en-ZA" sz="1100" dirty="0">
                <a:solidFill>
                  <a:srgbClr val="C00000"/>
                </a:solidFill>
                <a:latin typeface="Courier New" panose="02070309020205020404" pitchFamily="49" charset="0"/>
                <a:cs typeface="Courier New" panose="02070309020205020404" pitchFamily="49" charset="0"/>
              </a:rPr>
              <a:t>#5</a:t>
            </a:r>
            <a:r>
              <a:rPr lang="en-ZA" sz="1100" dirty="0">
                <a:latin typeface="Courier New" panose="02070309020205020404" pitchFamily="49" charset="0"/>
                <a:cs typeface="Courier New" panose="02070309020205020404" pitchFamily="49" charset="0"/>
              </a:rPr>
              <a:t>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a:t>
            </a:r>
            <a:r>
              <a:rPr lang="en-ZA" sz="1100" dirty="0">
                <a:solidFill>
                  <a:schemeClr val="accent5">
                    <a:lumMod val="50000"/>
                  </a:schemeClr>
                </a:solidFill>
                <a:latin typeface="Courier New" panose="02070309020205020404" pitchFamily="49" charset="0"/>
                <a:cs typeface="Courier New" panose="02070309020205020404" pitchFamily="49" charset="0"/>
              </a:rPr>
              <a:t>// apply the dropped reset</a:t>
            </a:r>
          </a:p>
          <a:p>
            <a:r>
              <a:rPr lang="en-ZA" sz="1100" dirty="0">
                <a:latin typeface="Courier New" panose="02070309020205020404" pitchFamily="49" charset="0"/>
                <a:cs typeface="Courier New" panose="02070309020205020404" pitchFamily="49" charset="0"/>
              </a:rPr>
              <a:t>    </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repeat</a:t>
            </a:r>
            <a:r>
              <a:rPr lang="en-ZA" sz="1100" dirty="0">
                <a:latin typeface="Courier New" panose="02070309020205020404" pitchFamily="49" charset="0"/>
                <a:cs typeface="Courier New" panose="02070309020205020404" pitchFamily="49" charset="0"/>
              </a:rPr>
              <a:t> (20)    </a:t>
            </a:r>
            <a:r>
              <a:rPr lang="en-ZA" sz="1100" dirty="0">
                <a:solidFill>
                  <a:schemeClr val="accent5">
                    <a:lumMod val="50000"/>
                  </a:schemeClr>
                </a:solidFill>
                <a:latin typeface="Courier New" panose="02070309020205020404" pitchFamily="49" charset="0"/>
                <a:cs typeface="Courier New" panose="02070309020205020404" pitchFamily="49" charset="0"/>
              </a:rPr>
              <a:t>// print tables of register log</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begin</a:t>
            </a:r>
          </a:p>
          <a:p>
            <a:r>
              <a:rPr lang="en-ZA" sz="1100" dirty="0">
                <a:latin typeface="Courier New" panose="02070309020205020404" pitchFamily="49" charset="0"/>
                <a:cs typeface="Courier New" panose="02070309020205020404" pitchFamily="49" charset="0"/>
              </a:rPr>
              <a:t>      </a:t>
            </a:r>
            <a:r>
              <a:rPr lang="en-ZA" sz="1100" dirty="0">
                <a:solidFill>
                  <a:srgbClr val="C00000"/>
                </a:solidFill>
                <a:latin typeface="Courier New" panose="02070309020205020404" pitchFamily="49" charset="0"/>
                <a:cs typeface="Courier New" panose="02070309020205020404" pitchFamily="49" charset="0"/>
              </a:rPr>
              <a:t>#5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 = ~</a:t>
            </a:r>
            <a:r>
              <a:rPr lang="en-ZA" sz="1100" dirty="0" err="1">
                <a:latin typeface="Courier New" panose="02070309020205020404" pitchFamily="49" charset="0"/>
                <a:cs typeface="Courier New" panose="02070309020205020404" pitchFamily="49" charset="0"/>
              </a:rPr>
              <a:t>clk</a:t>
            </a:r>
            <a:r>
              <a:rPr lang="en-ZA" sz="1100" dirty="0">
                <a:latin typeface="Courier New" panose="02070309020205020404" pitchFamily="49" charset="0"/>
                <a:cs typeface="Courier New" panose="02070309020205020404" pitchFamily="49" charset="0"/>
              </a:rPr>
              <a:t>;</a:t>
            </a: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end</a:t>
            </a:r>
          </a:p>
          <a:p>
            <a:endParaRPr lang="en-ZA" sz="1100" dirty="0">
              <a:latin typeface="Courier New" panose="02070309020205020404" pitchFamily="49" charset="0"/>
              <a:cs typeface="Courier New" panose="02070309020205020404" pitchFamily="49" charset="0"/>
            </a:endParaRPr>
          </a:p>
          <a:p>
            <a:r>
              <a:rPr lang="en-ZA" sz="1100" dirty="0">
                <a:latin typeface="Courier New" panose="02070309020205020404" pitchFamily="49" charset="0"/>
                <a:cs typeface="Courier New" panose="02070309020205020404" pitchFamily="49" charset="0"/>
              </a:rPr>
              <a:t>  </a:t>
            </a:r>
            <a:r>
              <a:rPr lang="en-ZA" sz="1100" b="1" dirty="0">
                <a:latin typeface="Courier New" panose="02070309020205020404" pitchFamily="49" charset="0"/>
                <a:cs typeface="Courier New" panose="02070309020205020404" pitchFamily="49" charset="0"/>
              </a:rPr>
              <a:t>end</a:t>
            </a:r>
          </a:p>
          <a:p>
            <a:r>
              <a:rPr lang="en-ZA" sz="1100" b="1" dirty="0" err="1">
                <a:latin typeface="Courier New" panose="02070309020205020404" pitchFamily="49" charset="0"/>
                <a:cs typeface="Courier New" panose="02070309020205020404" pitchFamily="49" charset="0"/>
              </a:rPr>
              <a:t>endmodule</a:t>
            </a:r>
            <a:endParaRPr lang="en-ZA" sz="1100" b="1" dirty="0">
              <a:latin typeface="Courier New" panose="02070309020205020404" pitchFamily="49" charset="0"/>
              <a:cs typeface="Courier New" panose="02070309020205020404" pitchFamily="49" charset="0"/>
            </a:endParaRPr>
          </a:p>
        </p:txBody>
      </p:sp>
      <p:sp>
        <p:nvSpPr>
          <p:cNvPr id="5" name="Rectangle 4">
            <a:extLst>
              <a:ext uri="{FF2B5EF4-FFF2-40B4-BE49-F238E27FC236}">
                <a16:creationId xmlns:a16="http://schemas.microsoft.com/office/drawing/2014/main" id="{0D9FE1AB-9944-49F2-A19A-9F9E11AF6BD8}"/>
              </a:ext>
            </a:extLst>
          </p:cNvPr>
          <p:cNvSpPr/>
          <p:nvPr/>
        </p:nvSpPr>
        <p:spPr>
          <a:xfrm>
            <a:off x="4926953" y="6317117"/>
            <a:ext cx="3928768" cy="307777"/>
          </a:xfrm>
          <a:prstGeom prst="rect">
            <a:avLst/>
          </a:prstGeom>
        </p:spPr>
        <p:txBody>
          <a:bodyPr wrap="none">
            <a:spAutoFit/>
          </a:bodyPr>
          <a:lstStyle/>
          <a:p>
            <a:r>
              <a:rPr lang="en-ZA" sz="1400" dirty="0"/>
              <a:t>Try on: </a:t>
            </a:r>
            <a:r>
              <a:rPr lang="en-ZA" sz="1400" dirty="0">
                <a:hlinkClick r:id="rId2"/>
              </a:rPr>
              <a:t>https://www.edaplayground.com/x/4ELg</a:t>
            </a:r>
            <a:endParaRPr lang="en-ZA" sz="1400" dirty="0"/>
          </a:p>
        </p:txBody>
      </p:sp>
      <p:sp>
        <p:nvSpPr>
          <p:cNvPr id="7" name="Rectangle 6">
            <a:extLst>
              <a:ext uri="{FF2B5EF4-FFF2-40B4-BE49-F238E27FC236}">
                <a16:creationId xmlns:a16="http://schemas.microsoft.com/office/drawing/2014/main" id="{AF8E5992-68C7-49AA-8E03-C718B7DAECF2}"/>
              </a:ext>
            </a:extLst>
          </p:cNvPr>
          <p:cNvSpPr/>
          <p:nvPr/>
        </p:nvSpPr>
        <p:spPr>
          <a:xfrm rot="20015657">
            <a:off x="5642351" y="4639886"/>
            <a:ext cx="2555828" cy="646331"/>
          </a:xfrm>
          <a:prstGeom prst="rect">
            <a:avLst/>
          </a:prstGeom>
          <a:solidFill>
            <a:srgbClr val="FFFF66"/>
          </a:solidFill>
        </p:spPr>
        <p:txBody>
          <a:bodyPr wrap="square">
            <a:spAutoFit/>
          </a:bodyPr>
          <a:lstStyle/>
          <a:p>
            <a:r>
              <a:rPr lang="en-ZA" dirty="0"/>
              <a:t>Let’s see what happens when run…</a:t>
            </a:r>
          </a:p>
        </p:txBody>
      </p:sp>
    </p:spTree>
    <p:extLst>
      <p:ext uri="{BB962C8B-B14F-4D97-AF65-F5344CB8AC3E}">
        <p14:creationId xmlns:p14="http://schemas.microsoft.com/office/powerpoint/2010/main" val="2286283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3AABF6D-0E42-4F5D-9F48-E2721EBA9FA1}"/>
              </a:ext>
            </a:extLst>
          </p:cNvPr>
          <p:cNvSpPr/>
          <p:nvPr/>
        </p:nvSpPr>
        <p:spPr>
          <a:xfrm>
            <a:off x="409574" y="867817"/>
            <a:ext cx="8096251" cy="5693866"/>
          </a:xfrm>
          <a:prstGeom prst="rect">
            <a:avLst/>
          </a:prstGeom>
        </p:spPr>
        <p:txBody>
          <a:bodyPr wrap="square">
            <a:spAutoFit/>
          </a:bodyPr>
          <a:lstStyle/>
          <a:p>
            <a:r>
              <a:rPr lang="en-ZA" sz="1400" dirty="0" err="1">
                <a:solidFill>
                  <a:srgbClr val="000000"/>
                </a:solidFill>
                <a:latin typeface="Courier New" panose="02070309020205020404" pitchFamily="49" charset="0"/>
                <a:cs typeface="Courier New" panose="02070309020205020404" pitchFamily="49" charset="0"/>
              </a:rPr>
              <a:t>iverilog</a:t>
            </a:r>
            <a:r>
              <a:rPr lang="en-ZA" sz="1400" dirty="0">
                <a:solidFill>
                  <a:srgbClr val="000000"/>
                </a:solidFill>
                <a:latin typeface="Courier New" panose="02070309020205020404" pitchFamily="49" charset="0"/>
                <a:cs typeface="Courier New" panose="02070309020205020404" pitchFamily="49" charset="0"/>
              </a:rPr>
              <a:t> '-Wall' '-g2012' design.sv testbench.sv &amp;&amp; </a:t>
            </a:r>
            <a:r>
              <a:rPr lang="en-ZA" sz="1400" dirty="0" err="1">
                <a:solidFill>
                  <a:srgbClr val="000000"/>
                </a:solidFill>
                <a:latin typeface="Courier New" panose="02070309020205020404" pitchFamily="49" charset="0"/>
                <a:cs typeface="Courier New" panose="02070309020205020404" pitchFamily="49" charset="0"/>
              </a:rPr>
              <a:t>unbuffer</a:t>
            </a:r>
            <a:r>
              <a:rPr lang="en-ZA" sz="1400" dirty="0">
                <a:solidFill>
                  <a:srgbClr val="000000"/>
                </a:solidFill>
                <a:latin typeface="Courier New" panose="02070309020205020404" pitchFamily="49" charset="0"/>
                <a:cs typeface="Courier New" panose="02070309020205020404" pitchFamily="49" charset="0"/>
              </a:rPr>
              <a:t> </a:t>
            </a:r>
            <a:r>
              <a:rPr lang="en-ZA" sz="1400" dirty="0" err="1">
                <a:solidFill>
                  <a:srgbClr val="000000"/>
                </a:solidFill>
                <a:latin typeface="Courier New" panose="02070309020205020404" pitchFamily="49" charset="0"/>
                <a:cs typeface="Courier New" panose="02070309020205020404" pitchFamily="49" charset="0"/>
              </a:rPr>
              <a:t>vvp</a:t>
            </a:r>
            <a:r>
              <a:rPr lang="en-ZA" sz="1400" dirty="0">
                <a:solidFill>
                  <a:srgbClr val="000000"/>
                </a:solidFill>
                <a:latin typeface="Courier New" panose="02070309020205020404" pitchFamily="49" charset="0"/>
                <a:cs typeface="Courier New" panose="02070309020205020404" pitchFamily="49" charset="0"/>
              </a:rPr>
              <a:t> </a:t>
            </a:r>
            <a:r>
              <a:rPr lang="en-ZA" sz="1400" dirty="0" err="1">
                <a:solidFill>
                  <a:srgbClr val="000000"/>
                </a:solidFill>
                <a:latin typeface="Courier New" panose="02070309020205020404" pitchFamily="49" charset="0"/>
                <a:cs typeface="Courier New" panose="02070309020205020404" pitchFamily="49" charset="0"/>
              </a:rPr>
              <a:t>a.out</a:t>
            </a:r>
            <a:r>
              <a:rPr lang="en-ZA" sz="1400" dirty="0">
                <a:solidFill>
                  <a:srgbClr val="000000"/>
                </a:solidFill>
                <a:latin typeface="Courier New" panose="02070309020205020404" pitchFamily="49" charset="0"/>
                <a:cs typeface="Courier New" panose="02070309020205020404" pitchFamily="49" charset="0"/>
              </a:rPr>
              <a:t> </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0 0 0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1 1 0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0 1 0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1 2 0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0 2 0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1 3 0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0 3 0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1 4 0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0 4 0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1 5 0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0 5 0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1 6 0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0 6 0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1 7 0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0 7 0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1 8 0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0 8 0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1 9 0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0 9 0</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1 10 1</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0 10 1</a:t>
            </a:r>
            <a:br>
              <a:rPr lang="en-ZA" sz="1400" dirty="0">
                <a:latin typeface="Courier New" panose="02070309020205020404" pitchFamily="49" charset="0"/>
                <a:cs typeface="Courier New" panose="02070309020205020404" pitchFamily="49" charset="0"/>
              </a:rPr>
            </a:br>
            <a:r>
              <a:rPr lang="en-ZA" sz="1400" dirty="0">
                <a:solidFill>
                  <a:srgbClr val="FF0000"/>
                </a:solidFill>
                <a:latin typeface="Courier New" panose="02070309020205020404" pitchFamily="49" charset="0"/>
                <a:cs typeface="Courier New" panose="02070309020205020404" pitchFamily="49" charset="0"/>
              </a:rPr>
              <a:t>1 10 1</a:t>
            </a:r>
            <a:br>
              <a:rPr lang="en-ZA" sz="1400" dirty="0">
                <a:solidFill>
                  <a:srgbClr val="FF0000"/>
                </a:solidFill>
                <a:latin typeface="Courier New" panose="02070309020205020404" pitchFamily="49" charset="0"/>
                <a:cs typeface="Courier New" panose="02070309020205020404" pitchFamily="49" charset="0"/>
              </a:rPr>
            </a:br>
            <a:r>
              <a:rPr lang="en-ZA" sz="1400" dirty="0">
                <a:solidFill>
                  <a:srgbClr val="FF0000"/>
                </a:solidFill>
                <a:latin typeface="Courier New" panose="02070309020205020404" pitchFamily="49" charset="0"/>
                <a:cs typeface="Courier New" panose="02070309020205020404" pitchFamily="49" charset="0"/>
              </a:rPr>
              <a:t>0 10 1</a:t>
            </a:r>
            <a:br>
              <a:rPr lang="en-ZA" sz="1400" dirty="0">
                <a:latin typeface="Courier New" panose="02070309020205020404" pitchFamily="49" charset="0"/>
                <a:cs typeface="Courier New" panose="02070309020205020404" pitchFamily="49" charset="0"/>
              </a:rPr>
            </a:br>
            <a:r>
              <a:rPr lang="en-ZA" sz="1400" dirty="0">
                <a:solidFill>
                  <a:srgbClr val="000000"/>
                </a:solidFill>
                <a:latin typeface="Courier New" panose="02070309020205020404" pitchFamily="49" charset="0"/>
                <a:cs typeface="Courier New" panose="02070309020205020404" pitchFamily="49" charset="0"/>
              </a:rPr>
              <a:t>Done</a:t>
            </a:r>
            <a:endParaRPr lang="en-ZA" sz="1400"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BE715DB8-AE58-4E73-B445-1E25E859316A}"/>
              </a:ext>
            </a:extLst>
          </p:cNvPr>
          <p:cNvSpPr/>
          <p:nvPr/>
        </p:nvSpPr>
        <p:spPr>
          <a:xfrm>
            <a:off x="4610100" y="1973658"/>
            <a:ext cx="3895725" cy="4524315"/>
          </a:xfrm>
          <a:prstGeom prst="rect">
            <a:avLst/>
          </a:prstGeom>
          <a:solidFill>
            <a:schemeClr val="accent5">
              <a:lumMod val="20000"/>
              <a:lumOff val="80000"/>
            </a:schemeClr>
          </a:solidFill>
        </p:spPr>
        <p:txBody>
          <a:bodyPr wrap="square">
            <a:spAutoFit/>
          </a:bodyPr>
          <a:lstStyle/>
          <a:p>
            <a:r>
              <a:rPr lang="en-ZA" dirty="0"/>
              <a:t>$ </a:t>
            </a:r>
            <a:r>
              <a:rPr lang="en-ZA" dirty="0" err="1"/>
              <a:t>CasHDL</a:t>
            </a:r>
            <a:endParaRPr lang="en-ZA" dirty="0"/>
          </a:p>
          <a:p>
            <a:r>
              <a:rPr lang="en-ZA" dirty="0"/>
              <a:t>Test C-like-HDL Module!</a:t>
            </a:r>
          </a:p>
          <a:p>
            <a:r>
              <a:rPr lang="en-ZA" dirty="0"/>
              <a:t>  0,0000000,0</a:t>
            </a:r>
          </a:p>
          <a:p>
            <a:r>
              <a:rPr lang="en-ZA" dirty="0"/>
              <a:t>  1,0000000,0</a:t>
            </a:r>
          </a:p>
          <a:p>
            <a:r>
              <a:rPr lang="en-ZA" dirty="0"/>
              <a:t>…</a:t>
            </a:r>
          </a:p>
          <a:p>
            <a:r>
              <a:rPr lang="en-ZA" dirty="0"/>
              <a:t>  0,0000002,0</a:t>
            </a:r>
          </a:p>
          <a:p>
            <a:r>
              <a:rPr lang="en-ZA" dirty="0"/>
              <a:t>  1,0000002,0</a:t>
            </a:r>
          </a:p>
          <a:p>
            <a:r>
              <a:rPr lang="en-ZA" dirty="0"/>
              <a:t>…</a:t>
            </a:r>
          </a:p>
          <a:p>
            <a:r>
              <a:rPr lang="en-ZA" dirty="0"/>
              <a:t>  0,0000009,0</a:t>
            </a:r>
          </a:p>
          <a:p>
            <a:r>
              <a:rPr lang="en-ZA" dirty="0"/>
              <a:t>  1,0000009,0</a:t>
            </a:r>
          </a:p>
          <a:p>
            <a:r>
              <a:rPr lang="en-ZA" dirty="0"/>
              <a:t>  0,0000010,1</a:t>
            </a:r>
          </a:p>
          <a:p>
            <a:r>
              <a:rPr lang="en-ZA" dirty="0">
                <a:solidFill>
                  <a:srgbClr val="FF0000"/>
                </a:solidFill>
              </a:rPr>
              <a:t>  1,0000010,1</a:t>
            </a:r>
          </a:p>
          <a:p>
            <a:r>
              <a:rPr lang="en-ZA" dirty="0">
                <a:solidFill>
                  <a:srgbClr val="FF0000"/>
                </a:solidFill>
              </a:rPr>
              <a:t>  0,0000010,1</a:t>
            </a:r>
          </a:p>
          <a:p>
            <a:r>
              <a:rPr lang="en-ZA" dirty="0"/>
              <a:t>…</a:t>
            </a:r>
          </a:p>
          <a:p>
            <a:r>
              <a:rPr lang="en-ZA" dirty="0"/>
              <a:t>  0,0000010,1</a:t>
            </a:r>
          </a:p>
          <a:p>
            <a:r>
              <a:rPr lang="en-ZA" dirty="0"/>
              <a:t>  1,0000010,1</a:t>
            </a:r>
          </a:p>
        </p:txBody>
      </p:sp>
      <p:sp>
        <p:nvSpPr>
          <p:cNvPr id="4" name="Rectangle 3">
            <a:extLst>
              <a:ext uri="{FF2B5EF4-FFF2-40B4-BE49-F238E27FC236}">
                <a16:creationId xmlns:a16="http://schemas.microsoft.com/office/drawing/2014/main" id="{0730BC7B-69B8-49CF-A65D-CE0783039176}"/>
              </a:ext>
            </a:extLst>
          </p:cNvPr>
          <p:cNvSpPr/>
          <p:nvPr/>
        </p:nvSpPr>
        <p:spPr>
          <a:xfrm rot="20913134">
            <a:off x="1846462" y="5201438"/>
            <a:ext cx="2094881" cy="738664"/>
          </a:xfrm>
          <a:prstGeom prst="rect">
            <a:avLst/>
          </a:prstGeom>
          <a:solidFill>
            <a:srgbClr val="FFFF66"/>
          </a:solidFill>
        </p:spPr>
        <p:txBody>
          <a:bodyPr wrap="square">
            <a:spAutoFit/>
          </a:bodyPr>
          <a:lstStyle/>
          <a:p>
            <a:r>
              <a:rPr lang="en-ZA" sz="1400" dirty="0"/>
              <a:t>Can see that they both deliver the same result, equivalent operation.</a:t>
            </a:r>
          </a:p>
        </p:txBody>
      </p:sp>
      <p:cxnSp>
        <p:nvCxnSpPr>
          <p:cNvPr id="6" name="Straight Arrow Connector 5">
            <a:extLst>
              <a:ext uri="{FF2B5EF4-FFF2-40B4-BE49-F238E27FC236}">
                <a16:creationId xmlns:a16="http://schemas.microsoft.com/office/drawing/2014/main" id="{8FF3981A-D3EB-473D-8504-3AA1064003A2}"/>
              </a:ext>
            </a:extLst>
          </p:cNvPr>
          <p:cNvCxnSpPr/>
          <p:nvPr/>
        </p:nvCxnSpPr>
        <p:spPr>
          <a:xfrm flipH="1">
            <a:off x="1247775" y="5743575"/>
            <a:ext cx="546221" cy="76200"/>
          </a:xfrm>
          <a:prstGeom prst="straightConnector1">
            <a:avLst/>
          </a:prstGeom>
          <a:ln>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C779F0FE-B001-4DE7-815D-71B154900306}"/>
              </a:ext>
            </a:extLst>
          </p:cNvPr>
          <p:cNvCxnSpPr>
            <a:cxnSpLocks/>
          </p:cNvCxnSpPr>
          <p:nvPr/>
        </p:nvCxnSpPr>
        <p:spPr>
          <a:xfrm flipV="1">
            <a:off x="3924300" y="5276850"/>
            <a:ext cx="791037" cy="108860"/>
          </a:xfrm>
          <a:prstGeom prst="straightConnector1">
            <a:avLst/>
          </a:prstGeom>
          <a:ln>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A5B67A2B-880C-4B44-81E4-46032C22124C}"/>
              </a:ext>
            </a:extLst>
          </p:cNvPr>
          <p:cNvSpPr/>
          <p:nvPr/>
        </p:nvSpPr>
        <p:spPr>
          <a:xfrm>
            <a:off x="329541" y="154391"/>
            <a:ext cx="4777846" cy="584775"/>
          </a:xfrm>
          <a:prstGeom prst="rect">
            <a:avLst/>
          </a:prstGeom>
          <a:noFill/>
        </p:spPr>
        <p:txBody>
          <a:bodyPr wrap="none" lIns="91440" tIns="45720" rIns="91440" bIns="45720">
            <a:spAutoFit/>
          </a:bodyPr>
          <a:lstStyle/>
          <a:p>
            <a:r>
              <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Example</a:t>
            </a:r>
          </a:p>
        </p:txBody>
      </p:sp>
      <p:sp>
        <p:nvSpPr>
          <p:cNvPr id="11" name="Rectangle 10">
            <a:extLst>
              <a:ext uri="{FF2B5EF4-FFF2-40B4-BE49-F238E27FC236}">
                <a16:creationId xmlns:a16="http://schemas.microsoft.com/office/drawing/2014/main" id="{79516C5F-F281-4019-A633-5B644FFC0807}"/>
              </a:ext>
            </a:extLst>
          </p:cNvPr>
          <p:cNvSpPr/>
          <p:nvPr/>
        </p:nvSpPr>
        <p:spPr>
          <a:xfrm>
            <a:off x="1495425" y="1355276"/>
            <a:ext cx="3114675" cy="1754326"/>
          </a:xfrm>
          <a:prstGeom prst="rect">
            <a:avLst/>
          </a:prstGeom>
        </p:spPr>
        <p:txBody>
          <a:bodyPr wrap="square">
            <a:spAutoFit/>
          </a:bodyPr>
          <a:lstStyle/>
          <a:p>
            <a:pPr marL="342900" indent="-342900">
              <a:buAutoNum type="arabicPeriod" startAt="6"/>
            </a:pPr>
            <a:r>
              <a:rPr lang="en-ZA" dirty="0">
                <a:solidFill>
                  <a:schemeClr val="accent6">
                    <a:lumMod val="50000"/>
                  </a:schemeClr>
                </a:solidFill>
              </a:rPr>
              <a:t>Test the HDL and make sure it is also working. (run the Verilog version to see same result as for C version)</a:t>
            </a:r>
          </a:p>
          <a:p>
            <a:endParaRPr lang="en-ZA" dirty="0">
              <a:solidFill>
                <a:schemeClr val="accent6">
                  <a:lumMod val="50000"/>
                </a:schemeClr>
              </a:solidFill>
            </a:endParaRPr>
          </a:p>
        </p:txBody>
      </p:sp>
    </p:spTree>
    <p:extLst>
      <p:ext uri="{BB962C8B-B14F-4D97-AF65-F5344CB8AC3E}">
        <p14:creationId xmlns:p14="http://schemas.microsoft.com/office/powerpoint/2010/main" val="1528887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5DEC7AC4-DEB8-4E5F-8471-30F9E2A3C9D3}"/>
              </a:ext>
            </a:extLst>
          </p:cNvPr>
          <p:cNvSpPr/>
          <p:nvPr/>
        </p:nvSpPr>
        <p:spPr>
          <a:xfrm>
            <a:off x="1146671" y="1656859"/>
            <a:ext cx="6609502" cy="2585323"/>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Benchmarking HDL</a:t>
            </a:r>
          </a:p>
          <a:p>
            <a:pPr algn="ctr"/>
            <a:r>
              <a:rPr lang="en-US" sz="48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&amp;</a:t>
            </a:r>
          </a:p>
          <a:p>
            <a:pPr algn="ctr"/>
            <a:r>
              <a:rPr lang="en-US" sz="54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Amdahl’s for FPGA</a:t>
            </a:r>
            <a:endPar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827419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ext, letter&#10;&#10;Description automatically generated">
            <a:extLst>
              <a:ext uri="{FF2B5EF4-FFF2-40B4-BE49-F238E27FC236}">
                <a16:creationId xmlns:a16="http://schemas.microsoft.com/office/drawing/2014/main" id="{EDCC090A-345C-42E9-A233-59181062C8FF}"/>
              </a:ext>
            </a:extLst>
          </p:cNvPr>
          <p:cNvPicPr>
            <a:picLocks noChangeAspect="1"/>
          </p:cNvPicPr>
          <p:nvPr/>
        </p:nvPicPr>
        <p:blipFill>
          <a:blip r:embed="rId2">
            <a:alphaModFix amt="60000"/>
            <a:extLst>
              <a:ext uri="{28A0092B-C50C-407E-A947-70E740481C1C}">
                <a14:useLocalDpi xmlns:a14="http://schemas.microsoft.com/office/drawing/2010/main" val="0"/>
              </a:ext>
            </a:extLst>
          </a:blip>
          <a:stretch>
            <a:fillRect/>
          </a:stretch>
        </p:blipFill>
        <p:spPr>
          <a:xfrm>
            <a:off x="1447769" y="1240769"/>
            <a:ext cx="6022707" cy="4607371"/>
          </a:xfrm>
          <a:prstGeom prst="rect">
            <a:avLst/>
          </a:prstGeom>
        </p:spPr>
      </p:pic>
      <p:sp>
        <p:nvSpPr>
          <p:cNvPr id="2" name="Rectangle 1">
            <a:extLst>
              <a:ext uri="{FF2B5EF4-FFF2-40B4-BE49-F238E27FC236}">
                <a16:creationId xmlns:a16="http://schemas.microsoft.com/office/drawing/2014/main" id="{52007DF6-A2F2-4B67-8C4E-DD0323194F9E}"/>
              </a:ext>
            </a:extLst>
          </p:cNvPr>
          <p:cNvSpPr/>
          <p:nvPr/>
        </p:nvSpPr>
        <p:spPr>
          <a:xfrm rot="19912207">
            <a:off x="1592956" y="2817689"/>
            <a:ext cx="5394554" cy="707886"/>
          </a:xfrm>
          <a:prstGeom prst="rect">
            <a:avLst/>
          </a:prstGeom>
        </p:spPr>
        <p:txBody>
          <a:bodyPr wrap="none">
            <a:spAutoFit/>
          </a:bodyPr>
          <a:lstStyle/>
          <a:p>
            <a:r>
              <a:rPr lang="en-ZA" sz="4000" dirty="0"/>
              <a:t>A Terminology Moment</a:t>
            </a:r>
          </a:p>
        </p:txBody>
      </p:sp>
      <p:sp>
        <p:nvSpPr>
          <p:cNvPr id="4" name="TextBox 3">
            <a:extLst>
              <a:ext uri="{FF2B5EF4-FFF2-40B4-BE49-F238E27FC236}">
                <a16:creationId xmlns:a16="http://schemas.microsoft.com/office/drawing/2014/main" id="{14372CAE-7F9B-459D-977B-792C7DA72CA6}"/>
              </a:ext>
            </a:extLst>
          </p:cNvPr>
          <p:cNvSpPr txBox="1"/>
          <p:nvPr/>
        </p:nvSpPr>
        <p:spPr>
          <a:xfrm>
            <a:off x="589692" y="421057"/>
            <a:ext cx="4622242" cy="400110"/>
          </a:xfrm>
          <a:prstGeom prst="rect">
            <a:avLst/>
          </a:prstGeom>
          <a:noFill/>
        </p:spPr>
        <p:txBody>
          <a:bodyPr wrap="square">
            <a:spAutoFit/>
          </a:bodyPr>
          <a:lstStyle/>
          <a:p>
            <a:r>
              <a:rPr lang="en-ZA" sz="2000" b="1" dirty="0"/>
              <a:t>But First …</a:t>
            </a:r>
          </a:p>
        </p:txBody>
      </p:sp>
    </p:spTree>
    <p:extLst>
      <p:ext uri="{BB962C8B-B14F-4D97-AF65-F5344CB8AC3E}">
        <p14:creationId xmlns:p14="http://schemas.microsoft.com/office/powerpoint/2010/main" val="1302280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729785" y="1257300"/>
            <a:ext cx="7697635" cy="4792981"/>
          </a:xfrm>
        </p:spPr>
        <p:txBody>
          <a:bodyPr>
            <a:normAutofit/>
          </a:bodyPr>
          <a:lstStyle/>
          <a:p>
            <a:pPr eaLnBrk="1" hangingPunct="1">
              <a:defRPr/>
            </a:pPr>
            <a:r>
              <a:rPr lang="en-ZA" dirty="0"/>
              <a:t>HDL Imitation Method</a:t>
            </a:r>
          </a:p>
          <a:p>
            <a:pPr eaLnBrk="1" hangingPunct="1">
              <a:defRPr/>
            </a:pPr>
            <a:r>
              <a:rPr lang="en-ZA" dirty="0"/>
              <a:t>Using Standard Benchmarks for FPGAs</a:t>
            </a:r>
          </a:p>
          <a:p>
            <a:pPr eaLnBrk="1" hangingPunct="1">
              <a:defRPr/>
            </a:pPr>
            <a:r>
              <a:rPr lang="en-ZA" dirty="0"/>
              <a:t>Amdahl’s Law and FPGA</a:t>
            </a:r>
          </a:p>
        </p:txBody>
      </p:sp>
      <p:pic>
        <p:nvPicPr>
          <p:cNvPr id="4099" name="Picture 3" descr="mosaic01.gif"/>
          <p:cNvPicPr>
            <a:picLocks noChangeAspect="1"/>
          </p:cNvPicPr>
          <p:nvPr/>
        </p:nvPicPr>
        <p:blipFill>
          <a:blip r:embed="rId3" cstate="print"/>
          <a:srcRect/>
          <a:stretch>
            <a:fillRect/>
          </a:stretch>
        </p:blipFill>
        <p:spPr bwMode="auto">
          <a:xfrm>
            <a:off x="4403725" y="3538538"/>
            <a:ext cx="4471988" cy="3101975"/>
          </a:xfrm>
          <a:prstGeom prst="rect">
            <a:avLst/>
          </a:prstGeom>
          <a:noFill/>
          <a:ln w="9525">
            <a:noFill/>
            <a:miter lim="800000"/>
            <a:headEnd/>
            <a:tailEnd/>
          </a:ln>
        </p:spPr>
      </p:pic>
    </p:spTree>
    <p:extLst>
      <p:ext uri="{BB962C8B-B14F-4D97-AF65-F5344CB8AC3E}">
        <p14:creationId xmlns:p14="http://schemas.microsoft.com/office/powerpoint/2010/main" val="23650324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ZA" dirty="0"/>
              <a:t>Terminology buffs?</a:t>
            </a:r>
          </a:p>
        </p:txBody>
      </p:sp>
      <p:sp>
        <p:nvSpPr>
          <p:cNvPr id="3" name="Content Placeholder 2"/>
          <p:cNvSpPr>
            <a:spLocks noGrp="1"/>
          </p:cNvSpPr>
          <p:nvPr>
            <p:ph idx="1"/>
          </p:nvPr>
        </p:nvSpPr>
        <p:spPr/>
        <p:txBody>
          <a:bodyPr/>
          <a:lstStyle/>
          <a:p>
            <a:pPr>
              <a:defRPr/>
            </a:pPr>
            <a:r>
              <a:rPr lang="en-ZA" dirty="0"/>
              <a:t>Every heard of </a:t>
            </a:r>
            <a:r>
              <a:rPr lang="en-ZA" dirty="0">
                <a:solidFill>
                  <a:schemeClr val="tx2">
                    <a:lumMod val="90000"/>
                  </a:schemeClr>
                </a:solidFill>
              </a:rPr>
              <a:t>DMIPS</a:t>
            </a:r>
            <a:r>
              <a:rPr lang="en-ZA" dirty="0"/>
              <a:t>?</a:t>
            </a:r>
          </a:p>
          <a:p>
            <a:pPr>
              <a:defRPr/>
            </a:pPr>
            <a:r>
              <a:rPr lang="en-ZA" dirty="0"/>
              <a:t>In relation to a </a:t>
            </a:r>
            <a:r>
              <a:rPr lang="en-ZA" dirty="0">
                <a:solidFill>
                  <a:schemeClr val="tx2">
                    <a:lumMod val="90000"/>
                  </a:schemeClr>
                </a:solidFill>
              </a:rPr>
              <a:t>VAX</a:t>
            </a:r>
            <a:r>
              <a:rPr lang="en-ZA" dirty="0"/>
              <a:t>?</a:t>
            </a:r>
          </a:p>
          <a:p>
            <a:pPr>
              <a:defRPr/>
            </a:pPr>
            <a:r>
              <a:rPr lang="en-ZA" dirty="0"/>
              <a:t>How bizarre… how is that possibly of any relevance to HPEC or FPGAs?...</a:t>
            </a:r>
          </a:p>
          <a:p>
            <a:pPr marL="0" indent="0">
              <a:buNone/>
              <a:defRPr/>
            </a:pPr>
            <a:r>
              <a:rPr lang="en-ZA" dirty="0">
                <a:solidFill>
                  <a:schemeClr val="accent5">
                    <a:lumMod val="75000"/>
                  </a:schemeClr>
                </a:solidFill>
              </a:rPr>
              <a:t>     </a:t>
            </a:r>
            <a:r>
              <a:rPr lang="en-ZA" sz="2400" dirty="0">
                <a:solidFill>
                  <a:schemeClr val="accent5">
                    <a:lumMod val="75000"/>
                  </a:schemeClr>
                </a:solidFill>
              </a:rPr>
              <a:t>Well, let’s find out in the next slide …</a:t>
            </a:r>
          </a:p>
          <a:p>
            <a:pPr>
              <a:defRPr/>
            </a:pPr>
            <a:endParaRPr lang="en-Z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332"/>
            <a:ext cx="8528476" cy="783135"/>
          </a:xfrm>
        </p:spPr>
        <p:txBody>
          <a:bodyPr>
            <a:normAutofit fontScale="90000"/>
          </a:bodyPr>
          <a:lstStyle/>
          <a:p>
            <a:pPr>
              <a:defRPr/>
            </a:pPr>
            <a:r>
              <a:rPr lang="en-ZA" dirty="0"/>
              <a:t>Why MIPS and FLOPS are not enough</a:t>
            </a:r>
            <a:endParaRPr lang="en-US" dirty="0"/>
          </a:p>
        </p:txBody>
      </p:sp>
      <p:sp>
        <p:nvSpPr>
          <p:cNvPr id="3" name="Content Placeholder 2"/>
          <p:cNvSpPr>
            <a:spLocks noGrp="1"/>
          </p:cNvSpPr>
          <p:nvPr>
            <p:ph idx="1"/>
          </p:nvPr>
        </p:nvSpPr>
        <p:spPr>
          <a:xfrm>
            <a:off x="457200" y="1469604"/>
            <a:ext cx="8320088" cy="5163208"/>
          </a:xfrm>
        </p:spPr>
        <p:txBody>
          <a:bodyPr>
            <a:normAutofit fontScale="77500" lnSpcReduction="20000"/>
          </a:bodyPr>
          <a:lstStyle/>
          <a:p>
            <a:pPr>
              <a:defRPr/>
            </a:pPr>
            <a:r>
              <a:rPr lang="en-ZA" dirty="0"/>
              <a:t>Limitations of MIPS and FLOPS</a:t>
            </a:r>
          </a:p>
          <a:p>
            <a:pPr lvl="1">
              <a:defRPr/>
            </a:pPr>
            <a:r>
              <a:rPr lang="en-ZA" dirty="0">
                <a:solidFill>
                  <a:schemeClr val="accent6">
                    <a:lumMod val="50000"/>
                  </a:schemeClr>
                </a:solidFill>
              </a:rPr>
              <a:t>MIPS alone are not all that meaningful </a:t>
            </a:r>
            <a:r>
              <a:rPr lang="en-ZA" dirty="0"/>
              <a:t>for benchmarking because 1 CISC instruction may be worth many RISC instructions (but the CISC might still complete the task </a:t>
            </a:r>
            <a:r>
              <a:rPr lang="en-ZA" i="1" dirty="0"/>
              <a:t>faster</a:t>
            </a:r>
            <a:r>
              <a:rPr lang="en-ZA" dirty="0"/>
              <a:t>)</a:t>
            </a:r>
          </a:p>
          <a:p>
            <a:pPr lvl="1">
              <a:defRPr/>
            </a:pPr>
            <a:r>
              <a:rPr lang="en-ZA" dirty="0"/>
              <a:t>Similarly MFLOPS alone, while a bit more useful, do not give a sufficiently full picture, the processor could do lots of FLOPS but be low on other things (e.g. memory operations)</a:t>
            </a:r>
          </a:p>
          <a:p>
            <a:pPr>
              <a:defRPr/>
            </a:pPr>
            <a:r>
              <a:rPr lang="en-ZA" dirty="0"/>
              <a:t>DMIPS =</a:t>
            </a:r>
          </a:p>
          <a:p>
            <a:pPr lvl="1">
              <a:defRPr/>
            </a:pPr>
            <a:r>
              <a:rPr lang="en-ZA" dirty="0"/>
              <a:t>Dhrystone </a:t>
            </a:r>
            <a:r>
              <a:rPr lang="en-ZA" dirty="0">
                <a:solidFill>
                  <a:schemeClr val="tx2">
                    <a:lumMod val="90000"/>
                  </a:schemeClr>
                </a:solidFill>
              </a:rPr>
              <a:t>MIPS</a:t>
            </a:r>
            <a:r>
              <a:rPr lang="en-ZA" dirty="0"/>
              <a:t> (Million Instructions Per Second). Shows </a:t>
            </a:r>
            <a:r>
              <a:rPr lang="en-ZA" dirty="0">
                <a:solidFill>
                  <a:schemeClr val="tx2">
                    <a:lumMod val="90000"/>
                  </a:schemeClr>
                </a:solidFill>
              </a:rPr>
              <a:t>number of iterations of the Dhrystone loop repeated per second</a:t>
            </a:r>
            <a:r>
              <a:rPr lang="en-ZA" dirty="0"/>
              <a:t>. More holistic performance measure aligned to likely processing needs</a:t>
            </a:r>
          </a:p>
          <a:p>
            <a:pPr lvl="1">
              <a:defRPr/>
            </a:pPr>
            <a:r>
              <a:rPr lang="en-US" dirty="0"/>
              <a:t>DMIPS = </a:t>
            </a:r>
            <a:r>
              <a:rPr lang="en-US" dirty="0" err="1"/>
              <a:t>Dhrystone_score</a:t>
            </a:r>
            <a:r>
              <a:rPr lang="en-US" dirty="0"/>
              <a:t> / 1,757</a:t>
            </a:r>
          </a:p>
          <a:p>
            <a:pPr lvl="1">
              <a:defRPr/>
            </a:pPr>
            <a:r>
              <a:rPr lang="en-US" dirty="0"/>
              <a:t>The value 1,757 is the number of Dhrystones per second obtained on the </a:t>
            </a:r>
            <a:r>
              <a:rPr lang="en-US" dirty="0">
                <a:solidFill>
                  <a:schemeClr val="tx2">
                    <a:lumMod val="90000"/>
                  </a:schemeClr>
                </a:solidFill>
              </a:rPr>
              <a:t>VAX</a:t>
            </a:r>
            <a:r>
              <a:rPr lang="en-US" dirty="0"/>
              <a:t> 11/780, nominally a 1 MIPS machine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C210900-AAD4-43F1-985C-1FC26CDBFED5}"/>
              </a:ext>
            </a:extLst>
          </p:cNvPr>
          <p:cNvSpPr txBox="1">
            <a:spLocks/>
          </p:cNvSpPr>
          <p:nvPr/>
        </p:nvSpPr>
        <p:spPr>
          <a:xfrm>
            <a:off x="1438838" y="2567564"/>
            <a:ext cx="6266323" cy="1431925"/>
          </a:xfrm>
          <a:prstGeom prst="rect">
            <a:avLst/>
          </a:prstGeom>
        </p:spPr>
        <p:txBody>
          <a:bodyPr/>
          <a:lst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fontAlgn="auto">
              <a:spcAft>
                <a:spcPts val="0"/>
              </a:spcAft>
              <a:defRPr/>
            </a:pPr>
            <a:r>
              <a:rPr lang="en-ZA" dirty="0">
                <a:ln>
                  <a:solidFill>
                    <a:schemeClr val="bg1">
                      <a:lumMod val="50000"/>
                    </a:schemeClr>
                  </a:solidFill>
                </a:ln>
                <a:gradFill>
                  <a:gsLst>
                    <a:gs pos="0">
                      <a:schemeClr val="tx2"/>
                    </a:gs>
                    <a:gs pos="62000">
                      <a:schemeClr val="tx2">
                        <a:lumMod val="40000"/>
                        <a:lumOff val="60000"/>
                      </a:schemeClr>
                    </a:gs>
                    <a:gs pos="100000">
                      <a:schemeClr val="accent1">
                        <a:lumMod val="20000"/>
                        <a:lumOff val="80000"/>
                      </a:schemeClr>
                    </a:gs>
                  </a:gsLst>
                  <a:lin ang="5400000" scaled="0"/>
                </a:gradFill>
              </a:rPr>
              <a:t>Whetstone</a:t>
            </a:r>
            <a:r>
              <a:rPr lang="en-ZA" dirty="0">
                <a:ln>
                  <a:solidFill>
                    <a:schemeClr val="bg1">
                      <a:lumMod val="50000"/>
                    </a:schemeClr>
                  </a:solidFill>
                </a:ln>
              </a:rPr>
              <a:t>,  </a:t>
            </a:r>
            <a:r>
              <a:rPr lang="en-ZA" dirty="0">
                <a:ln>
                  <a:solidFill>
                    <a:schemeClr val="bg1">
                      <a:lumMod val="50000"/>
                    </a:schemeClr>
                  </a:solidFill>
                </a:ln>
                <a:gradFill>
                  <a:gsLst>
                    <a:gs pos="0">
                      <a:schemeClr val="accent6">
                        <a:lumMod val="50000"/>
                      </a:schemeClr>
                    </a:gs>
                    <a:gs pos="62000">
                      <a:schemeClr val="accent6">
                        <a:lumMod val="60000"/>
                        <a:lumOff val="40000"/>
                      </a:schemeClr>
                    </a:gs>
                    <a:gs pos="100000">
                      <a:schemeClr val="accent6">
                        <a:lumMod val="20000"/>
                        <a:lumOff val="80000"/>
                      </a:schemeClr>
                    </a:gs>
                  </a:gsLst>
                  <a:lin ang="5400000" scaled="0"/>
                </a:gradFill>
              </a:rPr>
              <a:t>Dhrystone</a:t>
            </a:r>
            <a:r>
              <a:rPr lang="en-ZA" dirty="0">
                <a:ln>
                  <a:solidFill>
                    <a:schemeClr val="bg1">
                      <a:lumMod val="50000"/>
                    </a:schemeClr>
                  </a:solidFill>
                </a:ln>
              </a:rPr>
              <a:t>  </a:t>
            </a:r>
            <a:br>
              <a:rPr lang="en-ZA" dirty="0">
                <a:ln>
                  <a:solidFill>
                    <a:schemeClr val="bg1">
                      <a:lumMod val="50000"/>
                    </a:schemeClr>
                  </a:solidFill>
                </a:ln>
              </a:rPr>
            </a:br>
            <a:r>
              <a:rPr lang="en-ZA" dirty="0">
                <a:ln>
                  <a:solidFill>
                    <a:schemeClr val="bg1">
                      <a:lumMod val="50000"/>
                    </a:schemeClr>
                  </a:solidFill>
                </a:ln>
                <a:solidFill>
                  <a:schemeClr val="bg1">
                    <a:lumMod val="95000"/>
                  </a:schemeClr>
                </a:solidFill>
              </a:rPr>
              <a:t>and</a:t>
            </a:r>
            <a:r>
              <a:rPr lang="en-ZA" dirty="0">
                <a:ln>
                  <a:solidFill>
                    <a:schemeClr val="bg1">
                      <a:lumMod val="50000"/>
                    </a:schemeClr>
                  </a:solidFill>
                </a:ln>
              </a:rPr>
              <a:t> </a:t>
            </a:r>
            <a:r>
              <a:rPr lang="en-ZA" dirty="0">
                <a:ln>
                  <a:solidFill>
                    <a:schemeClr val="bg1">
                      <a:lumMod val="50000"/>
                    </a:schemeClr>
                  </a:solidFill>
                </a:ln>
                <a:gradFill>
                  <a:gsLst>
                    <a:gs pos="0">
                      <a:schemeClr val="tx1">
                        <a:lumMod val="75000"/>
                        <a:lumOff val="25000"/>
                      </a:schemeClr>
                    </a:gs>
                    <a:gs pos="62000">
                      <a:schemeClr val="bg1">
                        <a:lumMod val="65000"/>
                      </a:schemeClr>
                    </a:gs>
                    <a:gs pos="100000">
                      <a:schemeClr val="bg1">
                        <a:lumMod val="95000"/>
                      </a:schemeClr>
                    </a:gs>
                  </a:gsLst>
                  <a:lin ang="5400000" scaled="0"/>
                </a:gradFill>
              </a:rPr>
              <a:t>CoreMark</a:t>
            </a:r>
          </a:p>
        </p:txBody>
      </p:sp>
      <p:sp>
        <p:nvSpPr>
          <p:cNvPr id="5" name="TextBox 4">
            <a:extLst>
              <a:ext uri="{FF2B5EF4-FFF2-40B4-BE49-F238E27FC236}">
                <a16:creationId xmlns:a16="http://schemas.microsoft.com/office/drawing/2014/main" id="{8472E331-1190-4EAA-AAA1-138E0842289C}"/>
              </a:ext>
            </a:extLst>
          </p:cNvPr>
          <p:cNvSpPr txBox="1"/>
          <p:nvPr/>
        </p:nvSpPr>
        <p:spPr>
          <a:xfrm>
            <a:off x="4571999" y="6042539"/>
            <a:ext cx="4622242" cy="400110"/>
          </a:xfrm>
          <a:prstGeom prst="rect">
            <a:avLst/>
          </a:prstGeom>
          <a:noFill/>
        </p:spPr>
        <p:txBody>
          <a:bodyPr wrap="square">
            <a:spAutoFit/>
          </a:bodyPr>
          <a:lstStyle/>
          <a:p>
            <a:r>
              <a:rPr lang="en-ZA" sz="2000" b="1" dirty="0"/>
              <a:t>I’ll explain each of these …</a:t>
            </a:r>
          </a:p>
        </p:txBody>
      </p:sp>
    </p:spTree>
    <p:extLst>
      <p:ext uri="{BB962C8B-B14F-4D97-AF65-F5344CB8AC3E}">
        <p14:creationId xmlns:p14="http://schemas.microsoft.com/office/powerpoint/2010/main" val="716716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163" y="299066"/>
            <a:ext cx="8310112" cy="1431925"/>
          </a:xfrm>
        </p:spPr>
        <p:txBody>
          <a:bodyPr/>
          <a:lstStyle/>
          <a:p>
            <a:pPr>
              <a:defRPr/>
            </a:pPr>
            <a:r>
              <a:rPr lang="en-ZA" dirty="0">
                <a:gradFill>
                  <a:gsLst>
                    <a:gs pos="0">
                      <a:schemeClr val="tx2"/>
                    </a:gs>
                    <a:gs pos="62000">
                      <a:schemeClr val="tx2">
                        <a:lumMod val="40000"/>
                        <a:lumOff val="60000"/>
                      </a:schemeClr>
                    </a:gs>
                    <a:gs pos="100000">
                      <a:schemeClr val="accent1">
                        <a:lumMod val="20000"/>
                        <a:lumOff val="80000"/>
                      </a:schemeClr>
                    </a:gs>
                  </a:gsLst>
                  <a:lin ang="5400000" scaled="0"/>
                </a:gradFill>
              </a:rPr>
              <a:t>Whetstone</a:t>
            </a:r>
            <a:r>
              <a:rPr lang="en-ZA" dirty="0"/>
              <a:t>,  </a:t>
            </a:r>
            <a:r>
              <a:rPr lang="en-ZA" dirty="0">
                <a:gradFill>
                  <a:gsLst>
                    <a:gs pos="0">
                      <a:schemeClr val="accent6">
                        <a:lumMod val="50000"/>
                      </a:schemeClr>
                    </a:gs>
                    <a:gs pos="62000">
                      <a:schemeClr val="accent6">
                        <a:lumMod val="60000"/>
                        <a:lumOff val="40000"/>
                      </a:schemeClr>
                    </a:gs>
                    <a:gs pos="100000">
                      <a:schemeClr val="accent6">
                        <a:lumMod val="20000"/>
                        <a:lumOff val="80000"/>
                      </a:schemeClr>
                    </a:gs>
                  </a:gsLst>
                  <a:lin ang="5400000" scaled="0"/>
                </a:gradFill>
              </a:rPr>
              <a:t>Dhrystone</a:t>
            </a:r>
            <a:r>
              <a:rPr lang="en-ZA" dirty="0"/>
              <a:t>  </a:t>
            </a:r>
            <a:br>
              <a:rPr lang="en-ZA" dirty="0"/>
            </a:br>
            <a:r>
              <a:rPr lang="en-ZA" dirty="0">
                <a:solidFill>
                  <a:schemeClr val="bg1">
                    <a:lumMod val="95000"/>
                  </a:schemeClr>
                </a:solidFill>
              </a:rPr>
              <a:t>and</a:t>
            </a:r>
            <a:r>
              <a:rPr lang="en-ZA" dirty="0"/>
              <a:t> </a:t>
            </a:r>
            <a:r>
              <a:rPr lang="en-ZA" dirty="0">
                <a:gradFill>
                  <a:gsLst>
                    <a:gs pos="0">
                      <a:schemeClr val="tx1">
                        <a:lumMod val="75000"/>
                        <a:lumOff val="25000"/>
                      </a:schemeClr>
                    </a:gs>
                    <a:gs pos="62000">
                      <a:schemeClr val="bg1">
                        <a:lumMod val="65000"/>
                      </a:schemeClr>
                    </a:gs>
                    <a:gs pos="100000">
                      <a:schemeClr val="bg1">
                        <a:lumMod val="95000"/>
                      </a:schemeClr>
                    </a:gs>
                  </a:gsLst>
                  <a:lin ang="5400000" scaled="0"/>
                </a:gradFill>
              </a:rPr>
              <a:t>CoreMark</a:t>
            </a:r>
          </a:p>
        </p:txBody>
      </p:sp>
      <p:sp>
        <p:nvSpPr>
          <p:cNvPr id="3" name="Content Placeholder 2"/>
          <p:cNvSpPr>
            <a:spLocks noGrp="1"/>
          </p:cNvSpPr>
          <p:nvPr>
            <p:ph idx="1"/>
          </p:nvPr>
        </p:nvSpPr>
        <p:spPr>
          <a:xfrm>
            <a:off x="838200" y="1905000"/>
            <a:ext cx="8007350" cy="4659313"/>
          </a:xfrm>
        </p:spPr>
        <p:txBody>
          <a:bodyPr/>
          <a:lstStyle/>
          <a:p>
            <a:pPr>
              <a:defRPr/>
            </a:pPr>
            <a:r>
              <a:rPr lang="en-ZA" sz="2800" dirty="0"/>
              <a:t>Whetstone is a collection of commonly used computation tasks, repeated in a loop, and the time the loop takes to complete equates to the Whetstone rating.</a:t>
            </a:r>
          </a:p>
        </p:txBody>
      </p:sp>
      <p:sp>
        <p:nvSpPr>
          <p:cNvPr id="9220" name="Rectangle 3"/>
          <p:cNvSpPr>
            <a:spLocks noChangeArrowheads="1"/>
          </p:cNvSpPr>
          <p:nvPr/>
        </p:nvSpPr>
        <p:spPr bwMode="auto">
          <a:xfrm>
            <a:off x="4587875" y="6263203"/>
            <a:ext cx="3762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hlinkClick r:id="rId3"/>
              </a:rPr>
              <a:t>http://www.coremark.org/home.php</a:t>
            </a:r>
            <a:endParaRPr lang="en-ZA" dirty="0"/>
          </a:p>
        </p:txBody>
      </p:sp>
      <p:sp>
        <p:nvSpPr>
          <p:cNvPr id="9221" name="Rectangle 4"/>
          <p:cNvSpPr>
            <a:spLocks noChangeArrowheads="1"/>
          </p:cNvSpPr>
          <p:nvPr/>
        </p:nvSpPr>
        <p:spPr bwMode="auto">
          <a:xfrm>
            <a:off x="2187575" y="6249973"/>
            <a:ext cx="2557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t>For further details see: </a:t>
            </a:r>
          </a:p>
        </p:txBody>
      </p:sp>
      <p:pic>
        <p:nvPicPr>
          <p:cNvPr id="9222" name="Picture 5" descr="wet ston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27142" y="3585399"/>
            <a:ext cx="227330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D3FCB2E2-838B-4A4D-BDB1-6BC1E1A92245}"/>
              </a:ext>
            </a:extLst>
          </p:cNvPr>
          <p:cNvSpPr/>
          <p:nvPr/>
        </p:nvSpPr>
        <p:spPr>
          <a:xfrm>
            <a:off x="494163" y="462337"/>
            <a:ext cx="2865486" cy="67809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750"/>
                            </p:stCondLst>
                            <p:childTnLst>
                              <p:par>
                                <p:cTn id="9" presetID="1" presetClass="entr" presetSubtype="0" fill="hold" nodeType="afterEffect">
                                  <p:stCondLst>
                                    <p:cond delay="250"/>
                                  </p:stCondLst>
                                  <p:childTnLst>
                                    <p:set>
                                      <p:cBhvr>
                                        <p:cTn id="10" dur="1" fill="hold">
                                          <p:stCondLst>
                                            <p:cond delay="0"/>
                                          </p:stCondLst>
                                        </p:cTn>
                                        <p:tgtEl>
                                          <p:spTgt spid="9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371" y="244475"/>
            <a:ext cx="8515350" cy="1431925"/>
          </a:xfrm>
        </p:spPr>
        <p:txBody>
          <a:bodyPr/>
          <a:lstStyle/>
          <a:p>
            <a:pPr>
              <a:defRPr/>
            </a:pPr>
            <a:r>
              <a:rPr lang="en-ZA" dirty="0">
                <a:gradFill>
                  <a:gsLst>
                    <a:gs pos="0">
                      <a:schemeClr val="tx2"/>
                    </a:gs>
                    <a:gs pos="62000">
                      <a:schemeClr val="tx2">
                        <a:lumMod val="40000"/>
                        <a:lumOff val="60000"/>
                      </a:schemeClr>
                    </a:gs>
                    <a:gs pos="100000">
                      <a:schemeClr val="accent1">
                        <a:lumMod val="20000"/>
                        <a:lumOff val="80000"/>
                      </a:schemeClr>
                    </a:gs>
                  </a:gsLst>
                  <a:lin ang="5400000" scaled="0"/>
                </a:gradFill>
              </a:rPr>
              <a:t>Whetstone</a:t>
            </a:r>
            <a:r>
              <a:rPr lang="en-ZA" dirty="0"/>
              <a:t>,  </a:t>
            </a:r>
            <a:r>
              <a:rPr lang="en-ZA" dirty="0">
                <a:gradFill>
                  <a:gsLst>
                    <a:gs pos="0">
                      <a:schemeClr val="accent6">
                        <a:lumMod val="50000"/>
                      </a:schemeClr>
                    </a:gs>
                    <a:gs pos="62000">
                      <a:schemeClr val="accent6">
                        <a:lumMod val="60000"/>
                        <a:lumOff val="40000"/>
                      </a:schemeClr>
                    </a:gs>
                    <a:gs pos="100000">
                      <a:schemeClr val="accent6">
                        <a:lumMod val="20000"/>
                        <a:lumOff val="80000"/>
                      </a:schemeClr>
                    </a:gs>
                  </a:gsLst>
                  <a:lin ang="5400000" scaled="0"/>
                </a:gradFill>
              </a:rPr>
              <a:t>Dhrystone</a:t>
            </a:r>
            <a:r>
              <a:rPr lang="en-ZA" dirty="0"/>
              <a:t>  </a:t>
            </a:r>
            <a:br>
              <a:rPr lang="en-ZA" dirty="0"/>
            </a:br>
            <a:r>
              <a:rPr lang="en-ZA" dirty="0">
                <a:solidFill>
                  <a:schemeClr val="bg1">
                    <a:lumMod val="95000"/>
                  </a:schemeClr>
                </a:solidFill>
              </a:rPr>
              <a:t>and</a:t>
            </a:r>
            <a:r>
              <a:rPr lang="en-ZA" dirty="0"/>
              <a:t> </a:t>
            </a:r>
            <a:r>
              <a:rPr lang="en-ZA" dirty="0">
                <a:gradFill>
                  <a:gsLst>
                    <a:gs pos="0">
                      <a:schemeClr val="tx1">
                        <a:lumMod val="75000"/>
                        <a:lumOff val="25000"/>
                      </a:schemeClr>
                    </a:gs>
                    <a:gs pos="62000">
                      <a:schemeClr val="bg1">
                        <a:lumMod val="65000"/>
                      </a:schemeClr>
                    </a:gs>
                    <a:gs pos="100000">
                      <a:schemeClr val="bg1">
                        <a:lumMod val="95000"/>
                      </a:schemeClr>
                    </a:gs>
                  </a:gsLst>
                  <a:lin ang="5400000" scaled="0"/>
                </a:gradFill>
              </a:rPr>
              <a:t>CoreMark</a:t>
            </a:r>
            <a:endParaRPr lang="en-ZA" dirty="0"/>
          </a:p>
        </p:txBody>
      </p:sp>
      <p:sp>
        <p:nvSpPr>
          <p:cNvPr id="3" name="Content Placeholder 2"/>
          <p:cNvSpPr>
            <a:spLocks noGrp="1"/>
          </p:cNvSpPr>
          <p:nvPr>
            <p:ph idx="1"/>
          </p:nvPr>
        </p:nvSpPr>
        <p:spPr>
          <a:xfrm>
            <a:off x="456063" y="1905000"/>
            <a:ext cx="8007350" cy="4659313"/>
          </a:xfrm>
        </p:spPr>
        <p:txBody>
          <a:bodyPr/>
          <a:lstStyle/>
          <a:p>
            <a:pPr>
              <a:defRPr/>
            </a:pPr>
            <a:r>
              <a:rPr lang="en-ZA" sz="2800" dirty="0"/>
              <a:t>The Dhrystone benchmark contains no floating point operations; it is works similarly to the Whetstone, but uses computations appropriate for fixed-point or integer based applications.</a:t>
            </a:r>
          </a:p>
        </p:txBody>
      </p:sp>
      <p:sp>
        <p:nvSpPr>
          <p:cNvPr id="10244" name="Rectangle 3"/>
          <p:cNvSpPr>
            <a:spLocks noChangeArrowheads="1"/>
          </p:cNvSpPr>
          <p:nvPr/>
        </p:nvSpPr>
        <p:spPr bwMode="auto">
          <a:xfrm>
            <a:off x="4587875" y="6302893"/>
            <a:ext cx="37623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hlinkClick r:id="rId3"/>
              </a:rPr>
              <a:t>http://www.coremark.org/home.php</a:t>
            </a:r>
            <a:endParaRPr lang="en-ZA"/>
          </a:p>
        </p:txBody>
      </p:sp>
      <p:sp>
        <p:nvSpPr>
          <p:cNvPr id="10245" name="Rectangle 4"/>
          <p:cNvSpPr>
            <a:spLocks noChangeArrowheads="1"/>
          </p:cNvSpPr>
          <p:nvPr/>
        </p:nvSpPr>
        <p:spPr bwMode="auto">
          <a:xfrm>
            <a:off x="2187575" y="6302893"/>
            <a:ext cx="2557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dirty="0"/>
              <a:t>For further details see: </a:t>
            </a:r>
          </a:p>
        </p:txBody>
      </p:sp>
      <p:pic>
        <p:nvPicPr>
          <p:cNvPr id="10246" name="Picture 5" descr="drystones.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98450" y="3829050"/>
            <a:ext cx="2304225" cy="1532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A45DB326-4CEF-4F06-91F3-758BDE0410AD}"/>
              </a:ext>
            </a:extLst>
          </p:cNvPr>
          <p:cNvSpPr/>
          <p:nvPr/>
        </p:nvSpPr>
        <p:spPr>
          <a:xfrm>
            <a:off x="3312295" y="420773"/>
            <a:ext cx="2865486" cy="67809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75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par>
                          <p:cTn id="8" fill="hold">
                            <p:stCondLst>
                              <p:cond delay="2750"/>
                            </p:stCondLst>
                            <p:childTnLst>
                              <p:par>
                                <p:cTn id="9" presetID="1" presetClass="entr" presetSubtype="0" fill="hold" nodeType="afterEffect">
                                  <p:stCondLst>
                                    <p:cond delay="500"/>
                                  </p:stCondLst>
                                  <p:childTnLst>
                                    <p:set>
                                      <p:cBhvr>
                                        <p:cTn id="10" dur="1" fill="hold">
                                          <p:stCondLst>
                                            <p:cond delay="0"/>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winberg\Documents\ACTIVE\EEE4084F\Common\Images_open\ruler-o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740850" y="1080315"/>
            <a:ext cx="1795550" cy="25387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60075" y="135082"/>
            <a:ext cx="8555037" cy="1431925"/>
          </a:xfrm>
        </p:spPr>
        <p:txBody>
          <a:bodyPr/>
          <a:lstStyle/>
          <a:p>
            <a:pPr>
              <a:defRPr/>
            </a:pPr>
            <a:r>
              <a:rPr lang="en-ZA" dirty="0">
                <a:gradFill>
                  <a:gsLst>
                    <a:gs pos="0">
                      <a:schemeClr val="tx2"/>
                    </a:gs>
                    <a:gs pos="62000">
                      <a:schemeClr val="tx2">
                        <a:lumMod val="40000"/>
                        <a:lumOff val="60000"/>
                      </a:schemeClr>
                    </a:gs>
                    <a:gs pos="100000">
                      <a:schemeClr val="accent1">
                        <a:lumMod val="20000"/>
                        <a:lumOff val="80000"/>
                      </a:schemeClr>
                    </a:gs>
                  </a:gsLst>
                  <a:lin ang="5400000" scaled="0"/>
                </a:gradFill>
              </a:rPr>
              <a:t>Whetstone</a:t>
            </a:r>
            <a:r>
              <a:rPr lang="en-ZA" dirty="0"/>
              <a:t>,  </a:t>
            </a:r>
            <a:r>
              <a:rPr lang="en-ZA" dirty="0">
                <a:gradFill>
                  <a:gsLst>
                    <a:gs pos="0">
                      <a:schemeClr val="accent6">
                        <a:lumMod val="50000"/>
                      </a:schemeClr>
                    </a:gs>
                    <a:gs pos="62000">
                      <a:schemeClr val="accent6">
                        <a:lumMod val="60000"/>
                        <a:lumOff val="40000"/>
                      </a:schemeClr>
                    </a:gs>
                    <a:gs pos="100000">
                      <a:schemeClr val="accent6">
                        <a:lumMod val="20000"/>
                        <a:lumOff val="80000"/>
                      </a:schemeClr>
                    </a:gs>
                  </a:gsLst>
                  <a:lin ang="5400000" scaled="0"/>
                </a:gradFill>
              </a:rPr>
              <a:t>Dhrystone</a:t>
            </a:r>
            <a:r>
              <a:rPr lang="en-ZA" dirty="0"/>
              <a:t>  </a:t>
            </a:r>
            <a:br>
              <a:rPr lang="en-ZA" dirty="0"/>
            </a:br>
            <a:r>
              <a:rPr lang="en-ZA" dirty="0">
                <a:solidFill>
                  <a:schemeClr val="bg1">
                    <a:lumMod val="95000"/>
                  </a:schemeClr>
                </a:solidFill>
              </a:rPr>
              <a:t>and</a:t>
            </a:r>
            <a:r>
              <a:rPr lang="en-ZA" dirty="0"/>
              <a:t> </a:t>
            </a:r>
            <a:r>
              <a:rPr lang="en-ZA" dirty="0">
                <a:gradFill>
                  <a:gsLst>
                    <a:gs pos="0">
                      <a:schemeClr val="tx1">
                        <a:lumMod val="75000"/>
                        <a:lumOff val="25000"/>
                      </a:schemeClr>
                    </a:gs>
                    <a:gs pos="62000">
                      <a:schemeClr val="bg1">
                        <a:lumMod val="65000"/>
                      </a:schemeClr>
                    </a:gs>
                    <a:gs pos="100000">
                      <a:schemeClr val="bg1">
                        <a:lumMod val="95000"/>
                      </a:schemeClr>
                    </a:gs>
                  </a:gsLst>
                  <a:lin ang="5400000" scaled="0"/>
                </a:gradFill>
              </a:rPr>
              <a:t>CoreMark</a:t>
            </a:r>
            <a:endParaRPr lang="en-ZA" dirty="0">
              <a:solidFill>
                <a:schemeClr val="tx2">
                  <a:lumMod val="75000"/>
                </a:schemeClr>
              </a:solidFill>
            </a:endParaRPr>
          </a:p>
        </p:txBody>
      </p:sp>
      <p:sp>
        <p:nvSpPr>
          <p:cNvPr id="3" name="Content Placeholder 2"/>
          <p:cNvSpPr>
            <a:spLocks noGrp="1"/>
          </p:cNvSpPr>
          <p:nvPr>
            <p:ph idx="1"/>
          </p:nvPr>
        </p:nvSpPr>
        <p:spPr>
          <a:xfrm>
            <a:off x="352425" y="1638012"/>
            <a:ext cx="8493125" cy="4659313"/>
          </a:xfrm>
        </p:spPr>
        <p:txBody>
          <a:bodyPr>
            <a:normAutofit lnSpcReduction="10000"/>
          </a:bodyPr>
          <a:lstStyle/>
          <a:p>
            <a:pPr>
              <a:defRPr/>
            </a:pPr>
            <a:r>
              <a:rPr lang="en-ZA" sz="2800" dirty="0" err="1">
                <a:solidFill>
                  <a:schemeClr val="tx2">
                    <a:lumMod val="90000"/>
                  </a:schemeClr>
                </a:solidFill>
              </a:rPr>
              <a:t>CoreMark</a:t>
            </a:r>
            <a:r>
              <a:rPr lang="en-ZA" sz="2800" dirty="0"/>
              <a:t> is a smaller benchmark</a:t>
            </a:r>
          </a:p>
          <a:p>
            <a:pPr>
              <a:defRPr/>
            </a:pPr>
            <a:r>
              <a:rPr lang="en-ZA" sz="2800" dirty="0"/>
              <a:t>Developed by the Embedded Microprocessor Benchmark Consortium (EEMBC)</a:t>
            </a:r>
          </a:p>
          <a:p>
            <a:pPr>
              <a:defRPr/>
            </a:pPr>
            <a:r>
              <a:rPr lang="en-ZA" sz="2800" dirty="0"/>
              <a:t>Focuses on the </a:t>
            </a:r>
            <a:r>
              <a:rPr lang="en-ZA" sz="2800" dirty="0">
                <a:solidFill>
                  <a:schemeClr val="tx2">
                    <a:lumMod val="90000"/>
                  </a:schemeClr>
                </a:solidFill>
              </a:rPr>
              <a:t>CPU core</a:t>
            </a:r>
            <a:r>
              <a:rPr lang="en-ZA" sz="2800" dirty="0"/>
              <a:t>, similar to Dhrystone.</a:t>
            </a:r>
          </a:p>
          <a:p>
            <a:pPr>
              <a:defRPr/>
            </a:pPr>
            <a:r>
              <a:rPr lang="en-ZA" sz="2800" dirty="0" err="1"/>
              <a:t>CoreMark</a:t>
            </a:r>
            <a:r>
              <a:rPr lang="en-ZA" sz="2800" dirty="0"/>
              <a:t> is intended to</a:t>
            </a:r>
          </a:p>
          <a:p>
            <a:pPr lvl="1">
              <a:defRPr/>
            </a:pPr>
            <a:r>
              <a:rPr lang="en-ZA" sz="2400" dirty="0"/>
              <a:t>Execute on any processor, incl. small micro-controllers. </a:t>
            </a:r>
          </a:p>
          <a:p>
            <a:pPr lvl="1">
              <a:defRPr/>
            </a:pPr>
            <a:r>
              <a:rPr lang="en-ZA" sz="2400" dirty="0"/>
              <a:t>Avoid issues such as the compiler computing the work during compile time</a:t>
            </a:r>
          </a:p>
          <a:p>
            <a:pPr lvl="1">
              <a:defRPr/>
            </a:pPr>
            <a:r>
              <a:rPr lang="en-ZA" sz="2400" dirty="0"/>
              <a:t>Use real algorithms rather than being mostly synthetic.</a:t>
            </a:r>
          </a:p>
          <a:p>
            <a:pPr lvl="1">
              <a:defRPr/>
            </a:pPr>
            <a:r>
              <a:rPr lang="en-ZA" sz="2400" dirty="0" err="1"/>
              <a:t>CoreMark</a:t>
            </a:r>
            <a:r>
              <a:rPr lang="en-ZA" sz="2400" dirty="0"/>
              <a:t> has established rules for running the benchmark and for reporting the results.</a:t>
            </a:r>
          </a:p>
        </p:txBody>
      </p:sp>
      <p:sp>
        <p:nvSpPr>
          <p:cNvPr id="11268" name="Rectangle 3"/>
          <p:cNvSpPr>
            <a:spLocks noChangeArrowheads="1"/>
          </p:cNvSpPr>
          <p:nvPr/>
        </p:nvSpPr>
        <p:spPr bwMode="auto">
          <a:xfrm>
            <a:off x="5632982" y="6342050"/>
            <a:ext cx="3368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600">
                <a:hlinkClick r:id="rId4"/>
              </a:rPr>
              <a:t>http://www.coremark.org/home.php</a:t>
            </a:r>
            <a:endParaRPr lang="en-ZA" sz="1600"/>
          </a:p>
        </p:txBody>
      </p:sp>
      <p:sp>
        <p:nvSpPr>
          <p:cNvPr id="11269" name="Rectangle 4"/>
          <p:cNvSpPr>
            <a:spLocks noChangeArrowheads="1"/>
          </p:cNvSpPr>
          <p:nvPr/>
        </p:nvSpPr>
        <p:spPr bwMode="auto">
          <a:xfrm>
            <a:off x="3337457" y="6342050"/>
            <a:ext cx="229711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sz="1600" dirty="0"/>
              <a:t>For further details see: </a:t>
            </a:r>
          </a:p>
        </p:txBody>
      </p:sp>
      <p:grpSp>
        <p:nvGrpSpPr>
          <p:cNvPr id="4" name="Group 3">
            <a:extLst>
              <a:ext uri="{FF2B5EF4-FFF2-40B4-BE49-F238E27FC236}">
                <a16:creationId xmlns:a16="http://schemas.microsoft.com/office/drawing/2014/main" id="{75F5C9B1-CB9F-4426-8F4C-083C00C65907}"/>
              </a:ext>
            </a:extLst>
          </p:cNvPr>
          <p:cNvGrpSpPr/>
          <p:nvPr/>
        </p:nvGrpSpPr>
        <p:grpSpPr>
          <a:xfrm>
            <a:off x="7237413" y="428625"/>
            <a:ext cx="1417637" cy="1639888"/>
            <a:chOff x="7237413" y="428625"/>
            <a:chExt cx="1417637" cy="1639888"/>
          </a:xfrm>
        </p:grpSpPr>
        <p:pic>
          <p:nvPicPr>
            <p:cNvPr id="11271" name="Picture 7" descr="processor.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237413" y="876300"/>
              <a:ext cx="1182687" cy="1192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8" descr="pencil.gif"/>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rot="7014006">
              <a:off x="7881144" y="-24606"/>
              <a:ext cx="320675"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cxnSp>
        <p:nvCxnSpPr>
          <p:cNvPr id="11273" name="Straight Connector 10"/>
          <p:cNvCxnSpPr>
            <a:cxnSpLocks noChangeShapeType="1"/>
          </p:cNvCxnSpPr>
          <p:nvPr/>
        </p:nvCxnSpPr>
        <p:spPr bwMode="auto">
          <a:xfrm rot="10800000" flipV="1">
            <a:off x="8572500" y="800100"/>
            <a:ext cx="182563" cy="50800"/>
          </a:xfrm>
          <a:prstGeom prst="line">
            <a:avLst/>
          </a:prstGeom>
          <a:noFill/>
          <a:ln w="28575" algn="ctr">
            <a:solidFill>
              <a:srgbClr val="892C19"/>
            </a:solidFill>
            <a:round/>
            <a:headEnd/>
            <a:tailEnd/>
          </a:ln>
          <a:extLst>
            <a:ext uri="{909E8E84-426E-40DD-AFC4-6F175D3DCCD1}">
              <a14:hiddenFill xmlns:a14="http://schemas.microsoft.com/office/drawing/2010/main">
                <a:noFill/>
              </a14:hiddenFill>
            </a:ext>
          </a:extLst>
        </p:spPr>
      </p:cxnSp>
      <p:sp>
        <p:nvSpPr>
          <p:cNvPr id="10" name="Rectangle 9">
            <a:extLst>
              <a:ext uri="{FF2B5EF4-FFF2-40B4-BE49-F238E27FC236}">
                <a16:creationId xmlns:a16="http://schemas.microsoft.com/office/drawing/2014/main" id="{24975CFC-2B3E-4ABF-8C1D-D2BBEAE1A6FB}"/>
              </a:ext>
            </a:extLst>
          </p:cNvPr>
          <p:cNvSpPr/>
          <p:nvPr/>
        </p:nvSpPr>
        <p:spPr>
          <a:xfrm>
            <a:off x="1483443" y="933638"/>
            <a:ext cx="2735266" cy="63538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75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par>
                          <p:cTn id="8" fill="hold">
                            <p:stCondLst>
                              <p:cond delay="2750"/>
                            </p:stCondLst>
                            <p:childTnLst>
                              <p:par>
                                <p:cTn id="9" presetID="1" presetClass="entr" presetSubtype="0" fill="hold" nodeType="afterEffect">
                                  <p:stCondLst>
                                    <p:cond delay="50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3250"/>
                            </p:stCondLst>
                            <p:childTnLst>
                              <p:par>
                                <p:cTn id="12" presetID="1" presetClass="entr" presetSubtype="0" fill="hold" nodeType="afterEffect">
                                  <p:stCondLst>
                                    <p:cond delay="250"/>
                                  </p:stCondLst>
                                  <p:childTnLst>
                                    <p:set>
                                      <p:cBhvr>
                                        <p:cTn id="13" dur="1" fill="hold">
                                          <p:stCondLst>
                                            <p:cond delay="0"/>
                                          </p:stCondLst>
                                        </p:cTn>
                                        <p:tgtEl>
                                          <p:spTgt spid="112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7EC1B-DB1D-4744-951F-701D1B618B0F}"/>
              </a:ext>
            </a:extLst>
          </p:cNvPr>
          <p:cNvSpPr>
            <a:spLocks noGrp="1"/>
          </p:cNvSpPr>
          <p:nvPr>
            <p:ph type="title"/>
          </p:nvPr>
        </p:nvSpPr>
        <p:spPr/>
        <p:txBody>
          <a:bodyPr>
            <a:normAutofit fontScale="90000"/>
          </a:bodyPr>
          <a:lstStyle/>
          <a:p>
            <a:r>
              <a:rPr lang="en-ZA" dirty="0"/>
              <a:t>Relevance to FPGA</a:t>
            </a:r>
          </a:p>
        </p:txBody>
      </p:sp>
      <p:sp>
        <p:nvSpPr>
          <p:cNvPr id="3" name="Content Placeholder 2">
            <a:extLst>
              <a:ext uri="{FF2B5EF4-FFF2-40B4-BE49-F238E27FC236}">
                <a16:creationId xmlns:a16="http://schemas.microsoft.com/office/drawing/2014/main" id="{B00BF132-30EB-47FE-B808-1689C9BC8A96}"/>
              </a:ext>
            </a:extLst>
          </p:cNvPr>
          <p:cNvSpPr>
            <a:spLocks noGrp="1"/>
          </p:cNvSpPr>
          <p:nvPr>
            <p:ph idx="1"/>
          </p:nvPr>
        </p:nvSpPr>
        <p:spPr/>
        <p:txBody>
          <a:bodyPr>
            <a:normAutofit fontScale="92500" lnSpcReduction="10000"/>
          </a:bodyPr>
          <a:lstStyle/>
          <a:p>
            <a:r>
              <a:rPr lang="en-ZA" dirty="0"/>
              <a:t>Clearly Whetstone, Dhrystone and CoreMark are relevant to HPC generally (and were originally developed with microprocessors in mind)</a:t>
            </a:r>
          </a:p>
          <a:p>
            <a:r>
              <a:rPr lang="en-ZA" dirty="0">
                <a:solidFill>
                  <a:schemeClr val="accent6">
                    <a:lumMod val="50000"/>
                  </a:schemeClr>
                </a:solidFill>
              </a:rPr>
              <a:t>HOWEVER: </a:t>
            </a:r>
            <a:r>
              <a:rPr lang="en-ZA" dirty="0"/>
              <a:t>These techniques </a:t>
            </a:r>
            <a:r>
              <a:rPr lang="en-ZA" dirty="0">
                <a:solidFill>
                  <a:schemeClr val="accent6">
                    <a:lumMod val="50000"/>
                  </a:schemeClr>
                </a:solidFill>
              </a:rPr>
              <a:t>apply to FPGAs as well</a:t>
            </a:r>
            <a:r>
              <a:rPr lang="en-ZA" dirty="0"/>
              <a:t>, especially nowadays where you may want to use an FPGA for e.g. intensive signal processing and want to compare your FPGA implementation to a more standard CPU implementation.  </a:t>
            </a:r>
          </a:p>
        </p:txBody>
      </p:sp>
      <p:pic>
        <p:nvPicPr>
          <p:cNvPr id="5" name="Picture 4" descr="Text, letter&#10;&#10;Description automatically generated">
            <a:extLst>
              <a:ext uri="{FF2B5EF4-FFF2-40B4-BE49-F238E27FC236}">
                <a16:creationId xmlns:a16="http://schemas.microsoft.com/office/drawing/2014/main" id="{0522F9B2-7B7F-49C6-87C0-721A965824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20708">
            <a:off x="7099878" y="367256"/>
            <a:ext cx="1511300" cy="1181100"/>
          </a:xfrm>
          <a:prstGeom prst="rect">
            <a:avLst/>
          </a:prstGeom>
        </p:spPr>
      </p:pic>
    </p:spTree>
    <p:extLst>
      <p:ext uri="{BB962C8B-B14F-4D97-AF65-F5344CB8AC3E}">
        <p14:creationId xmlns:p14="http://schemas.microsoft.com/office/powerpoint/2010/main" val="1438145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2CFA5E8-C8B1-4029-9378-852CE4F4306B}"/>
              </a:ext>
            </a:extLst>
          </p:cNvPr>
          <p:cNvSpPr txBox="1"/>
          <p:nvPr/>
        </p:nvSpPr>
        <p:spPr>
          <a:xfrm>
            <a:off x="1345623" y="2896239"/>
            <a:ext cx="6686550" cy="1077218"/>
          </a:xfrm>
          <a:prstGeom prst="rect">
            <a:avLst/>
          </a:prstGeom>
          <a:noFill/>
        </p:spPr>
        <p:txBody>
          <a:bodyPr wrap="square">
            <a:spAutoFit/>
          </a:bodyPr>
          <a:lstStyle/>
          <a:p>
            <a:pPr algn="ctr"/>
            <a:r>
              <a:rPr lang="en-ZA" sz="3600" dirty="0"/>
              <a:t>Using Dhrystone with an FPGA</a:t>
            </a:r>
          </a:p>
          <a:p>
            <a:pPr algn="ctr"/>
            <a:r>
              <a:rPr lang="en-ZA" sz="2800" dirty="0"/>
              <a:t>(a case study)</a:t>
            </a:r>
          </a:p>
        </p:txBody>
      </p:sp>
      <p:sp>
        <p:nvSpPr>
          <p:cNvPr id="7" name="TextBox 6">
            <a:extLst>
              <a:ext uri="{FF2B5EF4-FFF2-40B4-BE49-F238E27FC236}">
                <a16:creationId xmlns:a16="http://schemas.microsoft.com/office/drawing/2014/main" id="{A4A3BD58-AE86-4E00-A55E-16F5C58FEB93}"/>
              </a:ext>
            </a:extLst>
          </p:cNvPr>
          <p:cNvSpPr txBox="1"/>
          <p:nvPr/>
        </p:nvSpPr>
        <p:spPr>
          <a:xfrm>
            <a:off x="594879" y="5836866"/>
            <a:ext cx="7954241" cy="646331"/>
          </a:xfrm>
          <a:prstGeom prst="rect">
            <a:avLst/>
          </a:prstGeom>
          <a:noFill/>
        </p:spPr>
        <p:txBody>
          <a:bodyPr wrap="square">
            <a:spAutoFit/>
          </a:bodyPr>
          <a:lstStyle/>
          <a:p>
            <a:r>
              <a:rPr lang="en-ZA" sz="1800" i="1" u="sng" dirty="0">
                <a:latin typeface="Arial Narrow" panose="020B0606020202030204" pitchFamily="34" charset="0"/>
              </a:rPr>
              <a:t>Hint:</a:t>
            </a:r>
            <a:r>
              <a:rPr lang="en-ZA" sz="1800" i="1" dirty="0">
                <a:latin typeface="Arial Narrow" panose="020B0606020202030204" pitchFamily="34" charset="0"/>
              </a:rPr>
              <a:t> if you want to be rather ambitious and fancy you might consider using a benchmark approach similar to this in your YODA project!</a:t>
            </a:r>
          </a:p>
        </p:txBody>
      </p:sp>
    </p:spTree>
    <p:extLst>
      <p:ext uri="{BB962C8B-B14F-4D97-AF65-F5344CB8AC3E}">
        <p14:creationId xmlns:p14="http://schemas.microsoft.com/office/powerpoint/2010/main" val="186473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47804-2529-491A-A3F5-78A8B4ACEDD8}"/>
              </a:ext>
            </a:extLst>
          </p:cNvPr>
          <p:cNvSpPr>
            <a:spLocks noGrp="1"/>
          </p:cNvSpPr>
          <p:nvPr>
            <p:ph type="title"/>
          </p:nvPr>
        </p:nvSpPr>
        <p:spPr>
          <a:xfrm>
            <a:off x="1244421" y="252592"/>
            <a:ext cx="7698306" cy="692210"/>
          </a:xfrm>
        </p:spPr>
        <p:txBody>
          <a:bodyPr>
            <a:normAutofit fontScale="90000"/>
          </a:bodyPr>
          <a:lstStyle/>
          <a:p>
            <a:r>
              <a:rPr lang="en-ZA" dirty="0"/>
              <a:t>Using Dhrystone with an FPGA</a:t>
            </a:r>
          </a:p>
        </p:txBody>
      </p:sp>
      <p:sp>
        <p:nvSpPr>
          <p:cNvPr id="4" name="Rectangle 3">
            <a:extLst>
              <a:ext uri="{FF2B5EF4-FFF2-40B4-BE49-F238E27FC236}">
                <a16:creationId xmlns:a16="http://schemas.microsoft.com/office/drawing/2014/main" id="{BFBBDCD2-55BC-4E7F-912D-594F9ACBE857}"/>
              </a:ext>
            </a:extLst>
          </p:cNvPr>
          <p:cNvSpPr/>
          <p:nvPr/>
        </p:nvSpPr>
        <p:spPr>
          <a:xfrm>
            <a:off x="276224" y="6178946"/>
            <a:ext cx="8315325" cy="461665"/>
          </a:xfrm>
          <a:prstGeom prst="rect">
            <a:avLst/>
          </a:prstGeom>
        </p:spPr>
        <p:txBody>
          <a:bodyPr wrap="square">
            <a:spAutoFit/>
          </a:bodyPr>
          <a:lstStyle/>
          <a:p>
            <a:r>
              <a:rPr lang="en-ZA" sz="1200" dirty="0"/>
              <a:t>Ref source: “Running the Dhrystone 2.1 Benchmark on a </a:t>
            </a:r>
            <a:r>
              <a:rPr lang="en-ZA" sz="1200" dirty="0" err="1"/>
              <a:t>Virtex</a:t>
            </a:r>
            <a:r>
              <a:rPr lang="en-ZA" sz="1200" dirty="0"/>
              <a:t>-II Pro PowerPC Processor” by Paul Glover, 2005. </a:t>
            </a:r>
          </a:p>
          <a:p>
            <a:r>
              <a:rPr lang="en-ZA" sz="1200" dirty="0"/>
              <a:t>Available: </a:t>
            </a:r>
            <a:r>
              <a:rPr lang="en-ZA" sz="1200" dirty="0">
                <a:hlinkClick r:id="rId2"/>
              </a:rPr>
              <a:t>https://www.xilinx.com/support/documentation/application_notes/xapp507.pdf</a:t>
            </a:r>
            <a:endParaRPr lang="en-ZA" sz="1200" dirty="0"/>
          </a:p>
        </p:txBody>
      </p:sp>
      <p:pic>
        <p:nvPicPr>
          <p:cNvPr id="6" name="Picture 5" descr="A screenshot of a cell phone&#10;&#10;Description automatically generated">
            <a:extLst>
              <a:ext uri="{FF2B5EF4-FFF2-40B4-BE49-F238E27FC236}">
                <a16:creationId xmlns:a16="http://schemas.microsoft.com/office/drawing/2014/main" id="{0038BB9A-2C3D-44BD-B730-E50F440D96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1019" y="2541959"/>
            <a:ext cx="6748011" cy="3585455"/>
          </a:xfrm>
          <a:prstGeom prst="rect">
            <a:avLst/>
          </a:prstGeom>
        </p:spPr>
      </p:pic>
      <p:sp>
        <p:nvSpPr>
          <p:cNvPr id="7" name="Rectangle 6">
            <a:extLst>
              <a:ext uri="{FF2B5EF4-FFF2-40B4-BE49-F238E27FC236}">
                <a16:creationId xmlns:a16="http://schemas.microsoft.com/office/drawing/2014/main" id="{83AF5C37-E099-4EED-8954-D02DC6CC2CB2}"/>
              </a:ext>
            </a:extLst>
          </p:cNvPr>
          <p:cNvSpPr/>
          <p:nvPr/>
        </p:nvSpPr>
        <p:spPr>
          <a:xfrm>
            <a:off x="314325" y="1237933"/>
            <a:ext cx="4572000" cy="3662541"/>
          </a:xfrm>
          <a:prstGeom prst="rect">
            <a:avLst/>
          </a:prstGeom>
        </p:spPr>
        <p:txBody>
          <a:bodyPr wrap="square">
            <a:spAutoFit/>
          </a:bodyPr>
          <a:lstStyle/>
          <a:p>
            <a:r>
              <a:rPr lang="en-ZA" dirty="0"/>
              <a:t>Example of when &amp; why you might use a benchmark such as Dhrystone on a FPGA.</a:t>
            </a:r>
          </a:p>
          <a:p>
            <a:endParaRPr lang="en-ZA" sz="1400" dirty="0"/>
          </a:p>
          <a:p>
            <a:r>
              <a:rPr lang="en-ZA" sz="1400" dirty="0"/>
              <a:t>The below right presents results on an investigation by Glover (2005) on running the PowerPC softcore processor on an FPGA using </a:t>
            </a:r>
            <a:br>
              <a:rPr lang="en-ZA" sz="1400" dirty="0"/>
            </a:br>
            <a:r>
              <a:rPr lang="en-ZA" sz="1400" dirty="0"/>
              <a:t>different configurations. As you</a:t>
            </a:r>
            <a:br>
              <a:rPr lang="en-ZA" sz="1400" dirty="0"/>
            </a:br>
            <a:r>
              <a:rPr lang="en-ZA" sz="1400" dirty="0"/>
              <a:t>can see, the Dhrystone</a:t>
            </a:r>
            <a:br>
              <a:rPr lang="en-ZA" sz="1400" dirty="0"/>
            </a:br>
            <a:r>
              <a:rPr lang="en-ZA" sz="1400" dirty="0"/>
              <a:t>performance of the platform in</a:t>
            </a:r>
            <a:br>
              <a:rPr lang="en-ZA" sz="1400" dirty="0"/>
            </a:br>
            <a:r>
              <a:rPr lang="en-ZA" sz="1400" dirty="0"/>
              <a:t>response to increased clock</a:t>
            </a:r>
            <a:br>
              <a:rPr lang="en-ZA" sz="1400" dirty="0"/>
            </a:br>
            <a:r>
              <a:rPr lang="en-ZA" sz="1400" dirty="0"/>
              <a:t>speed was pretty much 1:1.</a:t>
            </a:r>
            <a:br>
              <a:rPr lang="en-ZA" sz="1400" dirty="0"/>
            </a:br>
            <a:r>
              <a:rPr lang="en-ZA" sz="1400" dirty="0"/>
              <a:t>This was not necessarily </a:t>
            </a:r>
            <a:br>
              <a:rPr lang="en-ZA" sz="1400" dirty="0"/>
            </a:br>
            <a:r>
              <a:rPr lang="en-ZA" sz="1400" dirty="0"/>
              <a:t>expected as increasing the </a:t>
            </a:r>
            <a:br>
              <a:rPr lang="en-ZA" sz="1400" dirty="0"/>
            </a:br>
            <a:r>
              <a:rPr lang="en-ZA" sz="1400" dirty="0"/>
              <a:t>clock could cause higher </a:t>
            </a:r>
            <a:br>
              <a:rPr lang="en-ZA" sz="1400" dirty="0"/>
            </a:br>
            <a:r>
              <a:rPr lang="en-ZA" sz="1400" dirty="0"/>
              <a:t>temperatures and greater </a:t>
            </a:r>
            <a:br>
              <a:rPr lang="en-ZA" sz="1400" dirty="0"/>
            </a:br>
            <a:r>
              <a:rPr lang="en-ZA" sz="1400" dirty="0"/>
              <a:t>resistance in gate delays.</a:t>
            </a:r>
          </a:p>
        </p:txBody>
      </p:sp>
      <p:graphicFrame>
        <p:nvGraphicFramePr>
          <p:cNvPr id="8" name="Table 7">
            <a:extLst>
              <a:ext uri="{FF2B5EF4-FFF2-40B4-BE49-F238E27FC236}">
                <a16:creationId xmlns:a16="http://schemas.microsoft.com/office/drawing/2014/main" id="{D1A63C7A-2A2A-48ED-9135-6AAE9E895D93}"/>
              </a:ext>
            </a:extLst>
          </p:cNvPr>
          <p:cNvGraphicFramePr>
            <a:graphicFrameLocks noGrp="1"/>
          </p:cNvGraphicFramePr>
          <p:nvPr>
            <p:extLst>
              <p:ext uri="{D42A27DB-BD31-4B8C-83A1-F6EECF244321}">
                <p14:modId xmlns:p14="http://schemas.microsoft.com/office/powerpoint/2010/main" val="1977006399"/>
              </p:ext>
            </p:extLst>
          </p:nvPr>
        </p:nvGraphicFramePr>
        <p:xfrm>
          <a:off x="4967739" y="1165091"/>
          <a:ext cx="2832100" cy="1274445"/>
        </p:xfrm>
        <a:graphic>
          <a:graphicData uri="http://schemas.openxmlformats.org/drawingml/2006/table">
            <a:tbl>
              <a:tblPr>
                <a:tableStyleId>{5C22544A-7EE6-4342-B048-85BDC9FD1C3A}</a:tableStyleId>
              </a:tblPr>
              <a:tblGrid>
                <a:gridCol w="608917">
                  <a:extLst>
                    <a:ext uri="{9D8B030D-6E8A-4147-A177-3AD203B41FA5}">
                      <a16:colId xmlns:a16="http://schemas.microsoft.com/office/drawing/2014/main" val="586151706"/>
                    </a:ext>
                  </a:extLst>
                </a:gridCol>
                <a:gridCol w="824576">
                  <a:extLst>
                    <a:ext uri="{9D8B030D-6E8A-4147-A177-3AD203B41FA5}">
                      <a16:colId xmlns:a16="http://schemas.microsoft.com/office/drawing/2014/main" val="2010907801"/>
                    </a:ext>
                  </a:extLst>
                </a:gridCol>
                <a:gridCol w="789690">
                  <a:extLst>
                    <a:ext uri="{9D8B030D-6E8A-4147-A177-3AD203B41FA5}">
                      <a16:colId xmlns:a16="http://schemas.microsoft.com/office/drawing/2014/main" val="854250128"/>
                    </a:ext>
                  </a:extLst>
                </a:gridCol>
                <a:gridCol w="608917">
                  <a:extLst>
                    <a:ext uri="{9D8B030D-6E8A-4147-A177-3AD203B41FA5}">
                      <a16:colId xmlns:a16="http://schemas.microsoft.com/office/drawing/2014/main" val="2455560739"/>
                    </a:ext>
                  </a:extLst>
                </a:gridCol>
              </a:tblGrid>
              <a:tr h="381000">
                <a:tc>
                  <a:txBody>
                    <a:bodyPr/>
                    <a:lstStyle/>
                    <a:p>
                      <a:pPr algn="l" fontAlgn="b"/>
                      <a:r>
                        <a:rPr lang="en-ZA" sz="1100" u="none" strike="noStrike">
                          <a:effectLst/>
                        </a:rPr>
                        <a:t>Clock Increase</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ZA" sz="1100" u="none" strike="noStrike">
                          <a:effectLst/>
                        </a:rPr>
                        <a:t>Clock Speed (MHz)</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ZA" sz="1100" u="none" strike="noStrike">
                          <a:effectLst/>
                        </a:rPr>
                        <a:t>DMIPS</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ZA" sz="1100" u="none" strike="noStrike">
                          <a:effectLst/>
                        </a:rPr>
                        <a:t>Perfect linear</a:t>
                      </a:r>
                      <a:endParaRPr lang="en-ZA"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43543189"/>
                  </a:ext>
                </a:extLst>
              </a:tr>
              <a:tr h="190500">
                <a:tc>
                  <a:txBody>
                    <a:bodyPr/>
                    <a:lstStyle/>
                    <a:p>
                      <a:pPr algn="r" fontAlgn="b"/>
                      <a:r>
                        <a:rPr lang="en-ZA" sz="1100" u="none" strike="noStrike">
                          <a:effectLst/>
                        </a:rPr>
                        <a:t>1</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100</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135</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  - </a:t>
                      </a:r>
                      <a:endParaRPr lang="en-ZA"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02522273"/>
                  </a:ext>
                </a:extLst>
              </a:tr>
              <a:tr h="190500">
                <a:tc>
                  <a:txBody>
                    <a:bodyPr/>
                    <a:lstStyle/>
                    <a:p>
                      <a:pPr algn="r" fontAlgn="b"/>
                      <a:r>
                        <a:rPr lang="en-ZA" sz="1100" u="none" strike="noStrike">
                          <a:effectLst/>
                        </a:rPr>
                        <a:t>2</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200</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271</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270</a:t>
                      </a:r>
                      <a:endParaRPr lang="en-ZA"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32270580"/>
                  </a:ext>
                </a:extLst>
              </a:tr>
              <a:tr h="190500">
                <a:tc>
                  <a:txBody>
                    <a:bodyPr/>
                    <a:lstStyle/>
                    <a:p>
                      <a:pPr algn="r" fontAlgn="b"/>
                      <a:r>
                        <a:rPr lang="en-ZA" sz="1100" u="none" strike="noStrike">
                          <a:effectLst/>
                        </a:rPr>
                        <a:t>3</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300</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407</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406.5</a:t>
                      </a:r>
                      <a:endParaRPr lang="en-ZA"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32908235"/>
                  </a:ext>
                </a:extLst>
              </a:tr>
              <a:tr h="190500">
                <a:tc>
                  <a:txBody>
                    <a:bodyPr/>
                    <a:lstStyle/>
                    <a:p>
                      <a:pPr algn="r" fontAlgn="b"/>
                      <a:r>
                        <a:rPr lang="en-ZA" sz="1100" u="none" strike="noStrike">
                          <a:effectLst/>
                        </a:rPr>
                        <a:t>4</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400</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a:effectLst/>
                        </a:rPr>
                        <a:t>542</a:t>
                      </a:r>
                      <a:endParaRPr lang="en-ZA"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ZA" sz="1100" u="none" strike="noStrike" dirty="0">
                          <a:effectLst/>
                        </a:rPr>
                        <a:t>542.531</a:t>
                      </a:r>
                      <a:endParaRPr lang="en-ZA"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4128853"/>
                  </a:ext>
                </a:extLst>
              </a:tr>
            </a:tbl>
          </a:graphicData>
        </a:graphic>
      </p:graphicFrame>
      <p:sp>
        <p:nvSpPr>
          <p:cNvPr id="3" name="Rectangle 2">
            <a:extLst>
              <a:ext uri="{FF2B5EF4-FFF2-40B4-BE49-F238E27FC236}">
                <a16:creationId xmlns:a16="http://schemas.microsoft.com/office/drawing/2014/main" id="{F1E74314-1AA1-4AEC-A76B-A01B3CCF9576}"/>
              </a:ext>
            </a:extLst>
          </p:cNvPr>
          <p:cNvSpPr/>
          <p:nvPr/>
        </p:nvSpPr>
        <p:spPr>
          <a:xfrm rot="19343620">
            <a:off x="358751" y="254380"/>
            <a:ext cx="840295" cy="707886"/>
          </a:xfrm>
          <a:prstGeom prst="rect">
            <a:avLst/>
          </a:prstGeom>
        </p:spPr>
        <p:txBody>
          <a:bodyPr wrap="none">
            <a:spAutoFit/>
          </a:bodyPr>
          <a:lstStyle/>
          <a:p>
            <a:r>
              <a:rPr lang="en-ZA" sz="2000" dirty="0">
                <a:ln>
                  <a:solidFill>
                    <a:schemeClr val="tx1"/>
                  </a:solidFill>
                </a:ln>
                <a:solidFill>
                  <a:srgbClr val="1D8757"/>
                </a:solidFill>
              </a:rPr>
              <a:t>Case</a:t>
            </a:r>
          </a:p>
          <a:p>
            <a:r>
              <a:rPr lang="en-ZA" sz="2000" dirty="0">
                <a:ln>
                  <a:solidFill>
                    <a:schemeClr val="tx1"/>
                  </a:solidFill>
                </a:ln>
                <a:solidFill>
                  <a:srgbClr val="1D8757"/>
                </a:solidFill>
              </a:rPr>
              <a:t>Study</a:t>
            </a:r>
          </a:p>
        </p:txBody>
      </p:sp>
    </p:spTree>
    <p:extLst>
      <p:ext uri="{BB962C8B-B14F-4D97-AF65-F5344CB8AC3E}">
        <p14:creationId xmlns:p14="http://schemas.microsoft.com/office/powerpoint/2010/main" val="3702990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2CFA5E8-C8B1-4029-9378-852CE4F4306B}"/>
              </a:ext>
            </a:extLst>
          </p:cNvPr>
          <p:cNvSpPr txBox="1"/>
          <p:nvPr/>
        </p:nvSpPr>
        <p:spPr>
          <a:xfrm>
            <a:off x="1345623" y="2896239"/>
            <a:ext cx="6686550" cy="1077218"/>
          </a:xfrm>
          <a:prstGeom prst="rect">
            <a:avLst/>
          </a:prstGeom>
          <a:noFill/>
        </p:spPr>
        <p:txBody>
          <a:bodyPr wrap="square">
            <a:spAutoFit/>
          </a:bodyPr>
          <a:lstStyle/>
          <a:p>
            <a:pPr algn="ctr"/>
            <a:r>
              <a:rPr lang="en-ZA" sz="3600" dirty="0"/>
              <a:t>Applying Amdahl to FPGAs</a:t>
            </a:r>
          </a:p>
          <a:p>
            <a:pPr algn="ctr"/>
            <a:r>
              <a:rPr lang="en-ZA" sz="2800" dirty="0"/>
              <a:t>(a case study)</a:t>
            </a:r>
          </a:p>
        </p:txBody>
      </p:sp>
      <p:sp>
        <p:nvSpPr>
          <p:cNvPr id="7" name="TextBox 6">
            <a:extLst>
              <a:ext uri="{FF2B5EF4-FFF2-40B4-BE49-F238E27FC236}">
                <a16:creationId xmlns:a16="http://schemas.microsoft.com/office/drawing/2014/main" id="{A4A3BD58-AE86-4E00-A55E-16F5C58FEB93}"/>
              </a:ext>
            </a:extLst>
          </p:cNvPr>
          <p:cNvSpPr txBox="1"/>
          <p:nvPr/>
        </p:nvSpPr>
        <p:spPr>
          <a:xfrm>
            <a:off x="490970" y="5657671"/>
            <a:ext cx="7954241" cy="369332"/>
          </a:xfrm>
          <a:prstGeom prst="rect">
            <a:avLst/>
          </a:prstGeom>
          <a:noFill/>
        </p:spPr>
        <p:txBody>
          <a:bodyPr wrap="square">
            <a:spAutoFit/>
          </a:bodyPr>
          <a:lstStyle/>
          <a:p>
            <a:r>
              <a:rPr lang="en-ZA" sz="1800" i="1" u="sng" dirty="0">
                <a:latin typeface="Arial Narrow" panose="020B0606020202030204" pitchFamily="34" charset="0"/>
              </a:rPr>
              <a:t>Hint:</a:t>
            </a:r>
            <a:r>
              <a:rPr lang="en-ZA" sz="1800" i="1" dirty="0">
                <a:latin typeface="Arial Narrow" panose="020B0606020202030204" pitchFamily="34" charset="0"/>
              </a:rPr>
              <a:t> you might want to consider using this sort of approach in your YODA project!</a:t>
            </a:r>
          </a:p>
        </p:txBody>
      </p:sp>
      <p:sp>
        <p:nvSpPr>
          <p:cNvPr id="4" name="TextBox 3">
            <a:extLst>
              <a:ext uri="{FF2B5EF4-FFF2-40B4-BE49-F238E27FC236}">
                <a16:creationId xmlns:a16="http://schemas.microsoft.com/office/drawing/2014/main" id="{28B56AAE-94C2-4088-8501-D710F3071C2D}"/>
              </a:ext>
            </a:extLst>
          </p:cNvPr>
          <p:cNvSpPr txBox="1"/>
          <p:nvPr/>
        </p:nvSpPr>
        <p:spPr>
          <a:xfrm>
            <a:off x="490970" y="6027003"/>
            <a:ext cx="7954241" cy="553998"/>
          </a:xfrm>
          <a:prstGeom prst="rect">
            <a:avLst/>
          </a:prstGeom>
          <a:noFill/>
        </p:spPr>
        <p:txBody>
          <a:bodyPr wrap="square">
            <a:spAutoFit/>
          </a:bodyPr>
          <a:lstStyle/>
          <a:p>
            <a:r>
              <a:rPr lang="en-ZA" sz="1400" i="1" dirty="0"/>
              <a:t>Another hint</a:t>
            </a:r>
            <a:r>
              <a:rPr lang="en-ZA" sz="1400" dirty="0"/>
              <a:t> …. Your lecture might well be infatuated with this topic of applying Amdahl to FPGAs, so it might well appear in a test or exam </a:t>
            </a:r>
            <a:r>
              <a:rPr lang="en-ZA" sz="1600" dirty="0">
                <a:sym typeface="Wingdings" panose="05000000000000000000" pitchFamily="2" charset="2"/>
              </a:rPr>
              <a:t></a:t>
            </a:r>
            <a:endParaRPr lang="en-ZA" sz="1400" i="1" dirty="0">
              <a:latin typeface="Arial Narrow" panose="020B0606020202030204" pitchFamily="34" charset="0"/>
            </a:endParaRPr>
          </a:p>
        </p:txBody>
      </p:sp>
    </p:spTree>
    <p:extLst>
      <p:ext uri="{BB962C8B-B14F-4D97-AF65-F5344CB8AC3E}">
        <p14:creationId xmlns:p14="http://schemas.microsoft.com/office/powerpoint/2010/main" val="2649289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1250"/>
                            </p:stCondLst>
                            <p:childTnLst>
                              <p:par>
                                <p:cTn id="10" presetID="10" presetClass="entr" presetSubtype="0" fill="hold" grpId="0" nodeType="afterEffect">
                                  <p:stCondLst>
                                    <p:cond delay="100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C1D7D01-B413-45B9-A52A-0DA0771146AE}"/>
              </a:ext>
            </a:extLst>
          </p:cNvPr>
          <p:cNvSpPr/>
          <p:nvPr/>
        </p:nvSpPr>
        <p:spPr>
          <a:xfrm>
            <a:off x="967339" y="2132402"/>
            <a:ext cx="7209322" cy="1200329"/>
          </a:xfrm>
          <a:prstGeom prst="rect">
            <a:avLst/>
          </a:prstGeom>
        </p:spPr>
        <p:txBody>
          <a:bodyPr wrap="square">
            <a:spAutoFit/>
          </a:bodyPr>
          <a:lstStyle/>
          <a:p>
            <a:r>
              <a:rPr lang="en-ZA" sz="3600" dirty="0"/>
              <a:t>An approach to ‘golden measures’ &amp; quicker development</a:t>
            </a:r>
          </a:p>
        </p:txBody>
      </p:sp>
      <p:sp>
        <p:nvSpPr>
          <p:cNvPr id="6" name="Rectangle 5">
            <a:extLst>
              <a:ext uri="{FF2B5EF4-FFF2-40B4-BE49-F238E27FC236}">
                <a16:creationId xmlns:a16="http://schemas.microsoft.com/office/drawing/2014/main" id="{5DEC7AC4-DEB8-4E5F-8471-30F9E2A3C9D3}"/>
              </a:ext>
            </a:extLst>
          </p:cNvPr>
          <p:cNvSpPr/>
          <p:nvPr/>
        </p:nvSpPr>
        <p:spPr>
          <a:xfrm>
            <a:off x="908016" y="581685"/>
            <a:ext cx="7327967"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Method</a:t>
            </a:r>
          </a:p>
        </p:txBody>
      </p:sp>
      <p:sp>
        <p:nvSpPr>
          <p:cNvPr id="7" name="Rectangle 6">
            <a:extLst>
              <a:ext uri="{FF2B5EF4-FFF2-40B4-BE49-F238E27FC236}">
                <a16:creationId xmlns:a16="http://schemas.microsoft.com/office/drawing/2014/main" id="{5162783A-B5A8-409C-915D-A512F357A026}"/>
              </a:ext>
            </a:extLst>
          </p:cNvPr>
          <p:cNvSpPr/>
          <p:nvPr/>
        </p:nvSpPr>
        <p:spPr>
          <a:xfrm>
            <a:off x="336353" y="6133352"/>
            <a:ext cx="8220506" cy="307777"/>
          </a:xfrm>
          <a:prstGeom prst="rect">
            <a:avLst/>
          </a:prstGeom>
        </p:spPr>
        <p:txBody>
          <a:bodyPr wrap="square">
            <a:spAutoFit/>
          </a:bodyPr>
          <a:lstStyle/>
          <a:p>
            <a:r>
              <a:rPr lang="en-ZA" sz="1400" dirty="0"/>
              <a:t>The same method can work with Python, but C is better suited due to its typical use of pointer.</a:t>
            </a:r>
          </a:p>
        </p:txBody>
      </p:sp>
      <p:sp>
        <p:nvSpPr>
          <p:cNvPr id="8" name="Rectangle: Folded Corner 7">
            <a:extLst>
              <a:ext uri="{FF2B5EF4-FFF2-40B4-BE49-F238E27FC236}">
                <a16:creationId xmlns:a16="http://schemas.microsoft.com/office/drawing/2014/main" id="{3FB7375B-9B9A-431B-9200-7962A231580B}"/>
              </a:ext>
            </a:extLst>
          </p:cNvPr>
          <p:cNvSpPr/>
          <p:nvPr/>
        </p:nvSpPr>
        <p:spPr>
          <a:xfrm>
            <a:off x="2531445" y="3718848"/>
            <a:ext cx="1925052" cy="2011680"/>
          </a:xfrm>
          <a:prstGeom prst="foldedCorner">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9" name="Rectangle 8">
            <a:extLst>
              <a:ext uri="{FF2B5EF4-FFF2-40B4-BE49-F238E27FC236}">
                <a16:creationId xmlns:a16="http://schemas.microsoft.com/office/drawing/2014/main" id="{6CF183BC-BED1-4F99-895E-D88284E5CBCE}"/>
              </a:ext>
            </a:extLst>
          </p:cNvPr>
          <p:cNvSpPr/>
          <p:nvPr/>
        </p:nvSpPr>
        <p:spPr>
          <a:xfrm>
            <a:off x="3151569" y="3718848"/>
            <a:ext cx="68480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C</a:t>
            </a:r>
          </a:p>
        </p:txBody>
      </p:sp>
      <p:sp>
        <p:nvSpPr>
          <p:cNvPr id="10" name="Rectangle 9">
            <a:extLst>
              <a:ext uri="{FF2B5EF4-FFF2-40B4-BE49-F238E27FC236}">
                <a16:creationId xmlns:a16="http://schemas.microsoft.com/office/drawing/2014/main" id="{78A4BB9B-210B-469D-82A5-4A859E92399F}"/>
              </a:ext>
            </a:extLst>
          </p:cNvPr>
          <p:cNvSpPr/>
          <p:nvPr/>
        </p:nvSpPr>
        <p:spPr>
          <a:xfrm>
            <a:off x="2651228" y="4570799"/>
            <a:ext cx="1709017" cy="1015663"/>
          </a:xfrm>
          <a:prstGeom prst="rect">
            <a:avLst/>
          </a:prstGeom>
        </p:spPr>
        <p:txBody>
          <a:bodyPr wrap="square">
            <a:spAutoFit/>
          </a:bodyPr>
          <a:lstStyle/>
          <a:p>
            <a:r>
              <a:rPr lang="en-ZA" sz="1200" dirty="0"/>
              <a:t>void </a:t>
            </a:r>
            <a:r>
              <a:rPr lang="en-ZA" sz="1200" dirty="0" err="1"/>
              <a:t>mymod</a:t>
            </a:r>
            <a:r>
              <a:rPr lang="en-ZA" sz="1200" dirty="0"/>
              <a:t> </a:t>
            </a:r>
            <a:br>
              <a:rPr lang="en-ZA" sz="1200" dirty="0"/>
            </a:br>
            <a:r>
              <a:rPr lang="en-ZA" sz="1200" dirty="0"/>
              <a:t>  (char* out, char* in) </a:t>
            </a:r>
          </a:p>
          <a:p>
            <a:r>
              <a:rPr lang="en-ZA" sz="1200" dirty="0"/>
              <a:t>{</a:t>
            </a:r>
          </a:p>
          <a:p>
            <a:r>
              <a:rPr lang="en-ZA" sz="1200" dirty="0"/>
              <a:t>  out[0] = in[0]^1;</a:t>
            </a:r>
          </a:p>
          <a:p>
            <a:r>
              <a:rPr lang="en-ZA" sz="1200" dirty="0"/>
              <a:t>}</a:t>
            </a:r>
          </a:p>
        </p:txBody>
      </p:sp>
      <p:sp>
        <p:nvSpPr>
          <p:cNvPr id="11" name="Rectangle: Folded Corner 10">
            <a:extLst>
              <a:ext uri="{FF2B5EF4-FFF2-40B4-BE49-F238E27FC236}">
                <a16:creationId xmlns:a16="http://schemas.microsoft.com/office/drawing/2014/main" id="{C22C7785-C47E-4014-9D43-BCA236113D45}"/>
              </a:ext>
            </a:extLst>
          </p:cNvPr>
          <p:cNvSpPr/>
          <p:nvPr/>
        </p:nvSpPr>
        <p:spPr>
          <a:xfrm>
            <a:off x="4860586" y="3718848"/>
            <a:ext cx="1925052" cy="2011680"/>
          </a:xfrm>
          <a:prstGeom prst="foldedCorner">
            <a:avLst/>
          </a:prstGeom>
          <a:solidFill>
            <a:schemeClr val="bg1">
              <a:lumMod val="9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a:extLst>
              <a:ext uri="{FF2B5EF4-FFF2-40B4-BE49-F238E27FC236}">
                <a16:creationId xmlns:a16="http://schemas.microsoft.com/office/drawing/2014/main" id="{DB220D9D-38B0-44E2-A51D-12D9AB9194EA}"/>
              </a:ext>
            </a:extLst>
          </p:cNvPr>
          <p:cNvSpPr/>
          <p:nvPr/>
        </p:nvSpPr>
        <p:spPr>
          <a:xfrm>
            <a:off x="5019046" y="3718848"/>
            <a:ext cx="1608133" cy="923330"/>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HDL</a:t>
            </a:r>
          </a:p>
        </p:txBody>
      </p:sp>
      <p:sp>
        <p:nvSpPr>
          <p:cNvPr id="13" name="Rectangle 12">
            <a:extLst>
              <a:ext uri="{FF2B5EF4-FFF2-40B4-BE49-F238E27FC236}">
                <a16:creationId xmlns:a16="http://schemas.microsoft.com/office/drawing/2014/main" id="{20A4F798-84BF-4995-87D6-AAE8BA6D76F8}"/>
              </a:ext>
            </a:extLst>
          </p:cNvPr>
          <p:cNvSpPr/>
          <p:nvPr/>
        </p:nvSpPr>
        <p:spPr>
          <a:xfrm>
            <a:off x="4980369" y="4570799"/>
            <a:ext cx="1709017" cy="1015663"/>
          </a:xfrm>
          <a:prstGeom prst="rect">
            <a:avLst/>
          </a:prstGeom>
        </p:spPr>
        <p:txBody>
          <a:bodyPr wrap="square">
            <a:spAutoFit/>
          </a:bodyPr>
          <a:lstStyle/>
          <a:p>
            <a:r>
              <a:rPr lang="en-ZA" sz="1200" dirty="0"/>
              <a:t>module </a:t>
            </a:r>
            <a:r>
              <a:rPr lang="en-ZA" sz="1200" dirty="0" err="1"/>
              <a:t>mymod</a:t>
            </a:r>
            <a:r>
              <a:rPr lang="en-ZA" sz="1200" dirty="0"/>
              <a:t> </a:t>
            </a:r>
            <a:br>
              <a:rPr lang="en-ZA" sz="1200" dirty="0"/>
            </a:br>
            <a:r>
              <a:rPr lang="en-ZA" sz="1200" dirty="0"/>
              <a:t>  (output out, input in) {</a:t>
            </a:r>
          </a:p>
          <a:p>
            <a:r>
              <a:rPr lang="en-ZA" sz="1200" dirty="0"/>
              <a:t>  out = in^1;</a:t>
            </a:r>
          </a:p>
          <a:p>
            <a:r>
              <a:rPr lang="en-ZA" sz="1200" dirty="0"/>
              <a:t>}</a:t>
            </a:r>
          </a:p>
        </p:txBody>
      </p:sp>
      <p:sp>
        <p:nvSpPr>
          <p:cNvPr id="14" name="Rectangle 13">
            <a:extLst>
              <a:ext uri="{FF2B5EF4-FFF2-40B4-BE49-F238E27FC236}">
                <a16:creationId xmlns:a16="http://schemas.microsoft.com/office/drawing/2014/main" id="{1935B6FE-B438-4BF1-A6CF-28CDEE479395}"/>
              </a:ext>
            </a:extLst>
          </p:cNvPr>
          <p:cNvSpPr/>
          <p:nvPr/>
        </p:nvSpPr>
        <p:spPr>
          <a:xfrm>
            <a:off x="1034539" y="1446174"/>
            <a:ext cx="7327967" cy="461665"/>
          </a:xfrm>
          <a:prstGeom prst="rect">
            <a:avLst/>
          </a:prstGeom>
        </p:spPr>
        <p:txBody>
          <a:bodyPr wrap="square">
            <a:spAutoFit/>
          </a:bodyPr>
          <a:lstStyle/>
          <a:p>
            <a:r>
              <a:rPr lang="en-ZA" sz="2400" dirty="0">
                <a:solidFill>
                  <a:schemeClr val="tx2">
                    <a:lumMod val="75000"/>
                  </a:schemeClr>
                </a:solidFill>
              </a:rPr>
              <a:t>or ‘C-before-HDL approach to starting HDL designs.</a:t>
            </a:r>
          </a:p>
        </p:txBody>
      </p:sp>
    </p:spTree>
    <p:extLst>
      <p:ext uri="{BB962C8B-B14F-4D97-AF65-F5344CB8AC3E}">
        <p14:creationId xmlns:p14="http://schemas.microsoft.com/office/powerpoint/2010/main" val="772680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460D4-8205-4CB5-AC46-E700DD369C37}"/>
              </a:ext>
            </a:extLst>
          </p:cNvPr>
          <p:cNvSpPr>
            <a:spLocks noGrp="1"/>
          </p:cNvSpPr>
          <p:nvPr>
            <p:ph type="title"/>
          </p:nvPr>
        </p:nvSpPr>
        <p:spPr>
          <a:xfrm>
            <a:off x="419978" y="381068"/>
            <a:ext cx="7698306" cy="692210"/>
          </a:xfrm>
        </p:spPr>
        <p:txBody>
          <a:bodyPr>
            <a:normAutofit fontScale="90000"/>
          </a:bodyPr>
          <a:lstStyle/>
          <a:p>
            <a:r>
              <a:rPr lang="en-ZA" dirty="0"/>
              <a:t>Applying Amdahl to FPGAs</a:t>
            </a:r>
          </a:p>
        </p:txBody>
      </p:sp>
      <p:sp>
        <p:nvSpPr>
          <p:cNvPr id="3" name="Rectangle 2">
            <a:extLst>
              <a:ext uri="{FF2B5EF4-FFF2-40B4-BE49-F238E27FC236}">
                <a16:creationId xmlns:a16="http://schemas.microsoft.com/office/drawing/2014/main" id="{DE00D28D-F0BE-4D43-B5DD-E7CD02B67D7F}"/>
              </a:ext>
            </a:extLst>
          </p:cNvPr>
          <p:cNvSpPr/>
          <p:nvPr/>
        </p:nvSpPr>
        <p:spPr>
          <a:xfrm>
            <a:off x="6383154" y="2675979"/>
            <a:ext cx="2438400" cy="457200"/>
          </a:xfrm>
          <a:prstGeom prst="rect">
            <a:avLst/>
          </a:prstGeom>
          <a:solidFill>
            <a:srgbClr val="CCFCCC"/>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latin typeface="Arial Narrow" panose="020B0606020202030204" pitchFamily="34" charset="0"/>
              </a:rPr>
              <a:t>Instruction Pool</a:t>
            </a:r>
          </a:p>
        </p:txBody>
      </p:sp>
      <p:sp>
        <p:nvSpPr>
          <p:cNvPr id="4" name="Rectangle 3">
            <a:extLst>
              <a:ext uri="{FF2B5EF4-FFF2-40B4-BE49-F238E27FC236}">
                <a16:creationId xmlns:a16="http://schemas.microsoft.com/office/drawing/2014/main" id="{BE9AFF51-0C85-4DE6-A142-380C98B3A92D}"/>
              </a:ext>
            </a:extLst>
          </p:cNvPr>
          <p:cNvSpPr/>
          <p:nvPr/>
        </p:nvSpPr>
        <p:spPr>
          <a:xfrm>
            <a:off x="6535554" y="3818979"/>
            <a:ext cx="470050" cy="381000"/>
          </a:xfrm>
          <a:prstGeom prst="rect">
            <a:avLst/>
          </a:prstGeom>
          <a:solidFill>
            <a:srgbClr val="FFCCCC"/>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50" dirty="0">
              <a:solidFill>
                <a:srgbClr val="000000"/>
              </a:solidFill>
            </a:endParaRPr>
          </a:p>
        </p:txBody>
      </p:sp>
      <p:sp>
        <p:nvSpPr>
          <p:cNvPr id="5" name="Rectangle 4">
            <a:extLst>
              <a:ext uri="{FF2B5EF4-FFF2-40B4-BE49-F238E27FC236}">
                <a16:creationId xmlns:a16="http://schemas.microsoft.com/office/drawing/2014/main" id="{8FD447A2-0DD8-4DFE-AADE-C9068FA835AB}"/>
              </a:ext>
            </a:extLst>
          </p:cNvPr>
          <p:cNvSpPr/>
          <p:nvPr/>
        </p:nvSpPr>
        <p:spPr>
          <a:xfrm>
            <a:off x="7068954" y="4428579"/>
            <a:ext cx="457200" cy="381000"/>
          </a:xfrm>
          <a:prstGeom prst="rect">
            <a:avLst/>
          </a:prstGeom>
          <a:solidFill>
            <a:srgbClr val="FFCCCC"/>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6" name="Rectangle 5">
            <a:extLst>
              <a:ext uri="{FF2B5EF4-FFF2-40B4-BE49-F238E27FC236}">
                <a16:creationId xmlns:a16="http://schemas.microsoft.com/office/drawing/2014/main" id="{2B91A769-DE63-4A2A-9FBD-E37F0718A577}"/>
              </a:ext>
            </a:extLst>
          </p:cNvPr>
          <p:cNvSpPr/>
          <p:nvPr/>
        </p:nvSpPr>
        <p:spPr>
          <a:xfrm>
            <a:off x="7602354" y="5114379"/>
            <a:ext cx="457200" cy="381000"/>
          </a:xfrm>
          <a:prstGeom prst="rect">
            <a:avLst/>
          </a:prstGeom>
          <a:solidFill>
            <a:srgbClr val="FFCCCC"/>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7" name="Rectangle 6">
            <a:extLst>
              <a:ext uri="{FF2B5EF4-FFF2-40B4-BE49-F238E27FC236}">
                <a16:creationId xmlns:a16="http://schemas.microsoft.com/office/drawing/2014/main" id="{C81B31AC-4B36-4BB6-A744-97F37B9298FC}"/>
              </a:ext>
            </a:extLst>
          </p:cNvPr>
          <p:cNvSpPr/>
          <p:nvPr/>
        </p:nvSpPr>
        <p:spPr>
          <a:xfrm>
            <a:off x="8135754" y="5800179"/>
            <a:ext cx="457200" cy="381000"/>
          </a:xfrm>
          <a:prstGeom prst="rect">
            <a:avLst/>
          </a:prstGeom>
          <a:solidFill>
            <a:srgbClr val="FFCCCC"/>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00"/>
              </a:solidFill>
            </a:endParaRPr>
          </a:p>
        </p:txBody>
      </p:sp>
      <p:sp>
        <p:nvSpPr>
          <p:cNvPr id="8" name="Rectangle 7">
            <a:extLst>
              <a:ext uri="{FF2B5EF4-FFF2-40B4-BE49-F238E27FC236}">
                <a16:creationId xmlns:a16="http://schemas.microsoft.com/office/drawing/2014/main" id="{683190CC-C070-42A5-ADF0-F7C05AB96F6E}"/>
              </a:ext>
            </a:extLst>
          </p:cNvPr>
          <p:cNvSpPr/>
          <p:nvPr/>
        </p:nvSpPr>
        <p:spPr>
          <a:xfrm rot="16200000">
            <a:off x="4401954" y="4885779"/>
            <a:ext cx="2590800" cy="457200"/>
          </a:xfrm>
          <a:prstGeom prst="rect">
            <a:avLst/>
          </a:prstGeom>
          <a:solidFill>
            <a:srgbClr val="CCCCFE"/>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rgbClr val="000000"/>
                </a:solidFill>
                <a:latin typeface="Arial Narrow" panose="020B0606020202030204" pitchFamily="34" charset="0"/>
              </a:rPr>
              <a:t>Data Pool</a:t>
            </a:r>
          </a:p>
        </p:txBody>
      </p:sp>
      <p:cxnSp>
        <p:nvCxnSpPr>
          <p:cNvPr id="9" name="Straight Arrow Connector 8">
            <a:extLst>
              <a:ext uri="{FF2B5EF4-FFF2-40B4-BE49-F238E27FC236}">
                <a16:creationId xmlns:a16="http://schemas.microsoft.com/office/drawing/2014/main" id="{DC017A6A-897A-4E7C-B234-2A877FCF3B9B}"/>
              </a:ext>
            </a:extLst>
          </p:cNvPr>
          <p:cNvCxnSpPr>
            <a:cxnSpLocks/>
            <a:endCxn id="4" idx="1"/>
          </p:cNvCxnSpPr>
          <p:nvPr/>
        </p:nvCxnSpPr>
        <p:spPr>
          <a:xfrm>
            <a:off x="5925954" y="4009479"/>
            <a:ext cx="6096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a:extLst>
              <a:ext uri="{FF2B5EF4-FFF2-40B4-BE49-F238E27FC236}">
                <a16:creationId xmlns:a16="http://schemas.microsoft.com/office/drawing/2014/main" id="{9DDDAA0F-0C00-4E16-9D03-BA904AD82A2E}"/>
              </a:ext>
            </a:extLst>
          </p:cNvPr>
          <p:cNvCxnSpPr>
            <a:endCxn id="5" idx="1"/>
          </p:cNvCxnSpPr>
          <p:nvPr/>
        </p:nvCxnSpPr>
        <p:spPr>
          <a:xfrm>
            <a:off x="5925954" y="4619079"/>
            <a:ext cx="1143000"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0D1D464B-257E-4DD6-8872-25AD3561101F}"/>
              </a:ext>
            </a:extLst>
          </p:cNvPr>
          <p:cNvCxnSpPr>
            <a:endCxn id="6" idx="1"/>
          </p:cNvCxnSpPr>
          <p:nvPr/>
        </p:nvCxnSpPr>
        <p:spPr>
          <a:xfrm>
            <a:off x="5925954" y="5304086"/>
            <a:ext cx="1676400" cy="79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a:extLst>
              <a:ext uri="{FF2B5EF4-FFF2-40B4-BE49-F238E27FC236}">
                <a16:creationId xmlns:a16="http://schemas.microsoft.com/office/drawing/2014/main" id="{589980A7-4095-4972-AAE5-55CD83449BE1}"/>
              </a:ext>
            </a:extLst>
          </p:cNvPr>
          <p:cNvCxnSpPr>
            <a:endCxn id="7" idx="1"/>
          </p:cNvCxnSpPr>
          <p:nvPr/>
        </p:nvCxnSpPr>
        <p:spPr>
          <a:xfrm>
            <a:off x="5925954" y="5989885"/>
            <a:ext cx="2209800" cy="794"/>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0272BE11-75B0-496E-9BC7-04066D4A2EDD}"/>
              </a:ext>
            </a:extLst>
          </p:cNvPr>
          <p:cNvCxnSpPr>
            <a:cxnSpLocks/>
            <a:endCxn id="4" idx="0"/>
          </p:cNvCxnSpPr>
          <p:nvPr/>
        </p:nvCxnSpPr>
        <p:spPr>
          <a:xfrm>
            <a:off x="6764948" y="3133973"/>
            <a:ext cx="5631" cy="685006"/>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5E625809-786B-4EEA-BBFA-1595085C3F96}"/>
              </a:ext>
            </a:extLst>
          </p:cNvPr>
          <p:cNvCxnSpPr/>
          <p:nvPr/>
        </p:nvCxnSpPr>
        <p:spPr>
          <a:xfrm rot="5400000">
            <a:off x="6649854" y="3780879"/>
            <a:ext cx="1295400" cy="15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AC4CC352-58D7-4A25-B613-B4CD8BBBA016}"/>
              </a:ext>
            </a:extLst>
          </p:cNvPr>
          <p:cNvCxnSpPr>
            <a:endCxn id="6" idx="0"/>
          </p:cNvCxnSpPr>
          <p:nvPr/>
        </p:nvCxnSpPr>
        <p:spPr>
          <a:xfrm rot="5400000">
            <a:off x="6840354" y="4123779"/>
            <a:ext cx="1981200" cy="15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7BE1B6E2-7932-431F-A9C8-66D1B5240773}"/>
              </a:ext>
            </a:extLst>
          </p:cNvPr>
          <p:cNvCxnSpPr>
            <a:endCxn id="7" idx="0"/>
          </p:cNvCxnSpPr>
          <p:nvPr/>
        </p:nvCxnSpPr>
        <p:spPr>
          <a:xfrm rot="5400000">
            <a:off x="7030854" y="4466679"/>
            <a:ext cx="2667000" cy="15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19" name="Rectangle 18">
            <a:extLst>
              <a:ext uri="{FF2B5EF4-FFF2-40B4-BE49-F238E27FC236}">
                <a16:creationId xmlns:a16="http://schemas.microsoft.com/office/drawing/2014/main" id="{507C6150-0E59-4616-8F5A-B1A335040276}"/>
              </a:ext>
            </a:extLst>
          </p:cNvPr>
          <p:cNvSpPr/>
          <p:nvPr/>
        </p:nvSpPr>
        <p:spPr>
          <a:xfrm rot="18887462">
            <a:off x="6459075" y="3814988"/>
            <a:ext cx="553357" cy="369332"/>
          </a:xfrm>
          <a:prstGeom prst="rect">
            <a:avLst/>
          </a:prstGeom>
        </p:spPr>
        <p:txBody>
          <a:bodyPr wrap="none">
            <a:spAutoFit/>
          </a:bodyPr>
          <a:lstStyle/>
          <a:p>
            <a:r>
              <a:rPr lang="en-US" dirty="0">
                <a:solidFill>
                  <a:srgbClr val="000000"/>
                </a:solidFill>
                <a:latin typeface="Arial Narrow" panose="020B0606020202030204" pitchFamily="34" charset="0"/>
              </a:rPr>
              <a:t>core</a:t>
            </a:r>
            <a:endParaRPr lang="en-ZA" dirty="0"/>
          </a:p>
        </p:txBody>
      </p:sp>
      <p:sp>
        <p:nvSpPr>
          <p:cNvPr id="20" name="Rectangle 19">
            <a:extLst>
              <a:ext uri="{FF2B5EF4-FFF2-40B4-BE49-F238E27FC236}">
                <a16:creationId xmlns:a16="http://schemas.microsoft.com/office/drawing/2014/main" id="{0E890FE4-D96C-4C07-BF3A-8CADFF100F12}"/>
              </a:ext>
            </a:extLst>
          </p:cNvPr>
          <p:cNvSpPr/>
          <p:nvPr/>
        </p:nvSpPr>
        <p:spPr>
          <a:xfrm rot="18887462">
            <a:off x="6988482" y="4420727"/>
            <a:ext cx="553357" cy="369332"/>
          </a:xfrm>
          <a:prstGeom prst="rect">
            <a:avLst/>
          </a:prstGeom>
        </p:spPr>
        <p:txBody>
          <a:bodyPr wrap="none">
            <a:spAutoFit/>
          </a:bodyPr>
          <a:lstStyle/>
          <a:p>
            <a:r>
              <a:rPr lang="en-US" dirty="0">
                <a:solidFill>
                  <a:srgbClr val="000000"/>
                </a:solidFill>
                <a:latin typeface="Arial Narrow" panose="020B0606020202030204" pitchFamily="34" charset="0"/>
              </a:rPr>
              <a:t>core</a:t>
            </a:r>
            <a:endParaRPr lang="en-ZA" dirty="0"/>
          </a:p>
        </p:txBody>
      </p:sp>
      <p:sp>
        <p:nvSpPr>
          <p:cNvPr id="21" name="Rectangle 20">
            <a:extLst>
              <a:ext uri="{FF2B5EF4-FFF2-40B4-BE49-F238E27FC236}">
                <a16:creationId xmlns:a16="http://schemas.microsoft.com/office/drawing/2014/main" id="{9E197709-6003-4EB2-ABD3-832C54461D6B}"/>
              </a:ext>
            </a:extLst>
          </p:cNvPr>
          <p:cNvSpPr/>
          <p:nvPr/>
        </p:nvSpPr>
        <p:spPr>
          <a:xfrm rot="18887462">
            <a:off x="7515625" y="5123694"/>
            <a:ext cx="553357" cy="369332"/>
          </a:xfrm>
          <a:prstGeom prst="rect">
            <a:avLst/>
          </a:prstGeom>
        </p:spPr>
        <p:txBody>
          <a:bodyPr wrap="none">
            <a:spAutoFit/>
          </a:bodyPr>
          <a:lstStyle/>
          <a:p>
            <a:r>
              <a:rPr lang="en-US" dirty="0">
                <a:solidFill>
                  <a:srgbClr val="000000"/>
                </a:solidFill>
                <a:latin typeface="Arial Narrow" panose="020B0606020202030204" pitchFamily="34" charset="0"/>
              </a:rPr>
              <a:t>core</a:t>
            </a:r>
            <a:endParaRPr lang="en-ZA" dirty="0"/>
          </a:p>
        </p:txBody>
      </p:sp>
      <p:sp>
        <p:nvSpPr>
          <p:cNvPr id="22" name="Rectangle 21">
            <a:extLst>
              <a:ext uri="{FF2B5EF4-FFF2-40B4-BE49-F238E27FC236}">
                <a16:creationId xmlns:a16="http://schemas.microsoft.com/office/drawing/2014/main" id="{E91F1ABE-A41B-4C8D-8F6E-ECC7943B29FC}"/>
              </a:ext>
            </a:extLst>
          </p:cNvPr>
          <p:cNvSpPr/>
          <p:nvPr/>
        </p:nvSpPr>
        <p:spPr>
          <a:xfrm rot="18887462">
            <a:off x="8058006" y="5788161"/>
            <a:ext cx="553357" cy="369332"/>
          </a:xfrm>
          <a:prstGeom prst="rect">
            <a:avLst/>
          </a:prstGeom>
        </p:spPr>
        <p:txBody>
          <a:bodyPr wrap="none">
            <a:spAutoFit/>
          </a:bodyPr>
          <a:lstStyle/>
          <a:p>
            <a:r>
              <a:rPr lang="en-US" dirty="0">
                <a:solidFill>
                  <a:srgbClr val="000000"/>
                </a:solidFill>
                <a:latin typeface="Arial Narrow" panose="020B0606020202030204" pitchFamily="34" charset="0"/>
              </a:rPr>
              <a:t>core</a:t>
            </a:r>
            <a:endParaRPr lang="en-ZA" dirty="0"/>
          </a:p>
        </p:txBody>
      </p:sp>
      <p:sp>
        <p:nvSpPr>
          <p:cNvPr id="23" name="Rectangle 22">
            <a:extLst>
              <a:ext uri="{FF2B5EF4-FFF2-40B4-BE49-F238E27FC236}">
                <a16:creationId xmlns:a16="http://schemas.microsoft.com/office/drawing/2014/main" id="{50B80018-9A72-458A-9F77-380969BC1D39}"/>
              </a:ext>
            </a:extLst>
          </p:cNvPr>
          <p:cNvSpPr/>
          <p:nvPr/>
        </p:nvSpPr>
        <p:spPr>
          <a:xfrm>
            <a:off x="381974" y="1270280"/>
            <a:ext cx="5164171" cy="2031325"/>
          </a:xfrm>
          <a:prstGeom prst="rect">
            <a:avLst/>
          </a:prstGeom>
        </p:spPr>
        <p:txBody>
          <a:bodyPr wrap="square">
            <a:spAutoFit/>
          </a:bodyPr>
          <a:lstStyle/>
          <a:p>
            <a:r>
              <a:rPr lang="en-US" dirty="0"/>
              <a:t>When contrasting FPGA-based solutions to CPU-based solutions, in considering speedup of an operation, the comparison is likely around a multicore perspective, i.e. looking at both the FPGA side and CPU side fitting in with Flynn’s MIMD model (i.e. multiple instructions on multiple different data source – see diagram on right).</a:t>
            </a:r>
          </a:p>
        </p:txBody>
      </p:sp>
      <p:sp>
        <p:nvSpPr>
          <p:cNvPr id="24" name="Rectangle 23">
            <a:extLst>
              <a:ext uri="{FF2B5EF4-FFF2-40B4-BE49-F238E27FC236}">
                <a16:creationId xmlns:a16="http://schemas.microsoft.com/office/drawing/2014/main" id="{D3822457-6949-42DD-B2D1-0A319B0FF68E}"/>
              </a:ext>
            </a:extLst>
          </p:cNvPr>
          <p:cNvSpPr/>
          <p:nvPr/>
        </p:nvSpPr>
        <p:spPr>
          <a:xfrm>
            <a:off x="435945" y="3404527"/>
            <a:ext cx="4766903" cy="1177245"/>
          </a:xfrm>
          <a:prstGeom prst="rect">
            <a:avLst/>
          </a:prstGeom>
        </p:spPr>
        <p:txBody>
          <a:bodyPr wrap="square">
            <a:spAutoFit/>
          </a:bodyPr>
          <a:lstStyle/>
          <a:p>
            <a:r>
              <a:rPr lang="en-ZA" dirty="0"/>
              <a:t>Speedup  = T</a:t>
            </a:r>
            <a:r>
              <a:rPr lang="en-ZA" baseline="-25000" dirty="0"/>
              <a:t>p1</a:t>
            </a:r>
            <a:r>
              <a:rPr lang="en-ZA" dirty="0"/>
              <a:t> /T</a:t>
            </a:r>
            <a:r>
              <a:rPr lang="en-ZA" baseline="-25000" dirty="0"/>
              <a:t>p2</a:t>
            </a:r>
            <a:r>
              <a:rPr lang="en-ZA" dirty="0"/>
              <a:t> </a:t>
            </a:r>
          </a:p>
          <a:p>
            <a:r>
              <a:rPr lang="en-ZA" sz="1000" dirty="0"/>
              <a:t>  </a:t>
            </a:r>
          </a:p>
          <a:p>
            <a:r>
              <a:rPr lang="en-ZA" sz="1400" dirty="0"/>
              <a:t>Where </a:t>
            </a:r>
          </a:p>
          <a:p>
            <a:r>
              <a:rPr lang="en-ZA" sz="1400" dirty="0"/>
              <a:t>  T</a:t>
            </a:r>
            <a:r>
              <a:rPr lang="en-ZA" sz="1400" baseline="-25000" dirty="0"/>
              <a:t>p1</a:t>
            </a:r>
            <a:r>
              <a:rPr lang="en-ZA" sz="1400" dirty="0"/>
              <a:t> = Run-time of original (or non-optimized) program</a:t>
            </a:r>
          </a:p>
          <a:p>
            <a:r>
              <a:rPr lang="en-ZA" sz="1400" dirty="0"/>
              <a:t>  T</a:t>
            </a:r>
            <a:r>
              <a:rPr lang="en-ZA" sz="1400" baseline="-25000" dirty="0"/>
              <a:t>p2</a:t>
            </a:r>
            <a:r>
              <a:rPr lang="en-ZA" sz="1400" dirty="0"/>
              <a:t> = Run-time of optimised program</a:t>
            </a:r>
          </a:p>
        </p:txBody>
      </p:sp>
      <p:grpSp>
        <p:nvGrpSpPr>
          <p:cNvPr id="25" name="Group 24">
            <a:extLst>
              <a:ext uri="{FF2B5EF4-FFF2-40B4-BE49-F238E27FC236}">
                <a16:creationId xmlns:a16="http://schemas.microsoft.com/office/drawing/2014/main" id="{1E27F73F-AFE4-4BA6-BAD7-D9242FAEBB76}"/>
              </a:ext>
            </a:extLst>
          </p:cNvPr>
          <p:cNvGrpSpPr/>
          <p:nvPr/>
        </p:nvGrpSpPr>
        <p:grpSpPr>
          <a:xfrm>
            <a:off x="437926" y="4880895"/>
            <a:ext cx="4017602" cy="1091932"/>
            <a:chOff x="1091850" y="4747953"/>
            <a:chExt cx="4771468" cy="1296823"/>
          </a:xfrm>
        </p:grpSpPr>
        <p:sp>
          <p:nvSpPr>
            <p:cNvPr id="26" name="TextBox 25">
              <a:extLst>
                <a:ext uri="{FF2B5EF4-FFF2-40B4-BE49-F238E27FC236}">
                  <a16:creationId xmlns:a16="http://schemas.microsoft.com/office/drawing/2014/main" id="{2EE1CD11-9DFD-403E-B5EC-D21FDF9A931C}"/>
                </a:ext>
              </a:extLst>
            </p:cNvPr>
            <p:cNvSpPr txBox="1"/>
            <p:nvPr/>
          </p:nvSpPr>
          <p:spPr>
            <a:xfrm>
              <a:off x="4480830" y="4747953"/>
              <a:ext cx="388755" cy="475187"/>
            </a:xfrm>
            <a:prstGeom prst="rect">
              <a:avLst/>
            </a:prstGeom>
            <a:noFill/>
          </p:spPr>
          <p:txBody>
            <a:bodyPr wrap="none" rtlCol="0">
              <a:spAutoFit/>
            </a:bodyPr>
            <a:lstStyle/>
            <a:p>
              <a:r>
                <a:rPr lang="en-US" sz="2000" dirty="0"/>
                <a:t>1</a:t>
              </a:r>
            </a:p>
          </p:txBody>
        </p:sp>
        <p:cxnSp>
          <p:nvCxnSpPr>
            <p:cNvPr id="27" name="Straight Connector 26">
              <a:extLst>
                <a:ext uri="{FF2B5EF4-FFF2-40B4-BE49-F238E27FC236}">
                  <a16:creationId xmlns:a16="http://schemas.microsoft.com/office/drawing/2014/main" id="{737DA01B-15F3-4E79-A47F-97E47E2E6B81}"/>
                </a:ext>
              </a:extLst>
            </p:cNvPr>
            <p:cNvCxnSpPr/>
            <p:nvPr/>
          </p:nvCxnSpPr>
          <p:spPr bwMode="auto">
            <a:xfrm>
              <a:off x="3675289" y="5209618"/>
              <a:ext cx="218802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28" name="Rectangle 27">
              <a:extLst>
                <a:ext uri="{FF2B5EF4-FFF2-40B4-BE49-F238E27FC236}">
                  <a16:creationId xmlns:a16="http://schemas.microsoft.com/office/drawing/2014/main" id="{EC9BE8B4-6260-49E2-860E-2A93B0C83960}"/>
                </a:ext>
              </a:extLst>
            </p:cNvPr>
            <p:cNvSpPr/>
            <p:nvPr/>
          </p:nvSpPr>
          <p:spPr>
            <a:xfrm>
              <a:off x="5278979" y="5195403"/>
              <a:ext cx="386850" cy="475187"/>
            </a:xfrm>
            <a:prstGeom prst="rect">
              <a:avLst/>
            </a:prstGeom>
          </p:spPr>
          <p:txBody>
            <a:bodyPr wrap="none">
              <a:spAutoFit/>
            </a:bodyPr>
            <a:lstStyle/>
            <a:p>
              <a:r>
                <a:rPr lang="en-US" sz="2000" i="1" dirty="0"/>
                <a:t>f</a:t>
              </a:r>
              <a:r>
                <a:rPr lang="en-US" sz="2000" dirty="0"/>
                <a:t> </a:t>
              </a:r>
            </a:p>
          </p:txBody>
        </p:sp>
        <p:sp>
          <p:nvSpPr>
            <p:cNvPr id="29" name="Rectangle 28">
              <a:extLst>
                <a:ext uri="{FF2B5EF4-FFF2-40B4-BE49-F238E27FC236}">
                  <a16:creationId xmlns:a16="http://schemas.microsoft.com/office/drawing/2014/main" id="{7B060E87-3F85-4391-9F03-6F46B108FC6C}"/>
                </a:ext>
              </a:extLst>
            </p:cNvPr>
            <p:cNvSpPr/>
            <p:nvPr/>
          </p:nvSpPr>
          <p:spPr>
            <a:xfrm>
              <a:off x="3671764" y="5382691"/>
              <a:ext cx="1439647" cy="475187"/>
            </a:xfrm>
            <a:prstGeom prst="rect">
              <a:avLst/>
            </a:prstGeom>
          </p:spPr>
          <p:txBody>
            <a:bodyPr wrap="none">
              <a:spAutoFit/>
            </a:bodyPr>
            <a:lstStyle/>
            <a:p>
              <a:r>
                <a:rPr lang="en-US" sz="2000" dirty="0"/>
                <a:t>( 1 – </a:t>
              </a:r>
              <a:r>
                <a:rPr lang="en-US" sz="2000" i="1" dirty="0"/>
                <a:t>f</a:t>
              </a:r>
              <a:r>
                <a:rPr lang="en-US" sz="2000" dirty="0"/>
                <a:t> ) +</a:t>
              </a:r>
            </a:p>
          </p:txBody>
        </p:sp>
        <p:cxnSp>
          <p:nvCxnSpPr>
            <p:cNvPr id="30" name="Straight Connector 29">
              <a:extLst>
                <a:ext uri="{FF2B5EF4-FFF2-40B4-BE49-F238E27FC236}">
                  <a16:creationId xmlns:a16="http://schemas.microsoft.com/office/drawing/2014/main" id="{3E0D72EB-C642-4DAE-8006-088557F9300C}"/>
                </a:ext>
              </a:extLst>
            </p:cNvPr>
            <p:cNvCxnSpPr/>
            <p:nvPr/>
          </p:nvCxnSpPr>
          <p:spPr bwMode="auto">
            <a:xfrm>
              <a:off x="5166625" y="5613133"/>
              <a:ext cx="5559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31" name="Rectangle 30">
              <a:extLst>
                <a:ext uri="{FF2B5EF4-FFF2-40B4-BE49-F238E27FC236}">
                  <a16:creationId xmlns:a16="http://schemas.microsoft.com/office/drawing/2014/main" id="{937A22FE-BFBF-4F99-85FF-C1D28B575A80}"/>
                </a:ext>
              </a:extLst>
            </p:cNvPr>
            <p:cNvSpPr/>
            <p:nvPr/>
          </p:nvSpPr>
          <p:spPr>
            <a:xfrm>
              <a:off x="5257207" y="5569589"/>
              <a:ext cx="388755" cy="475187"/>
            </a:xfrm>
            <a:prstGeom prst="rect">
              <a:avLst/>
            </a:prstGeom>
          </p:spPr>
          <p:txBody>
            <a:bodyPr wrap="none">
              <a:spAutoFit/>
            </a:bodyPr>
            <a:lstStyle/>
            <a:p>
              <a:r>
                <a:rPr lang="en-US" sz="2000" dirty="0"/>
                <a:t>n</a:t>
              </a:r>
            </a:p>
          </p:txBody>
        </p:sp>
        <p:sp>
          <p:nvSpPr>
            <p:cNvPr id="32" name="Rectangle 31">
              <a:extLst>
                <a:ext uri="{FF2B5EF4-FFF2-40B4-BE49-F238E27FC236}">
                  <a16:creationId xmlns:a16="http://schemas.microsoft.com/office/drawing/2014/main" id="{1E4598A6-CE99-4B9A-BF9E-03C4F27AC165}"/>
                </a:ext>
              </a:extLst>
            </p:cNvPr>
            <p:cNvSpPr/>
            <p:nvPr/>
          </p:nvSpPr>
          <p:spPr>
            <a:xfrm>
              <a:off x="1091850" y="5053494"/>
              <a:ext cx="2355371" cy="475187"/>
            </a:xfrm>
            <a:prstGeom prst="rect">
              <a:avLst/>
            </a:prstGeom>
          </p:spPr>
          <p:txBody>
            <a:bodyPr wrap="none">
              <a:spAutoFit/>
            </a:bodyPr>
            <a:lstStyle/>
            <a:p>
              <a:r>
                <a:rPr lang="en-US" sz="2000" dirty="0"/>
                <a:t>Speedup</a:t>
              </a:r>
              <a:r>
                <a:rPr lang="en-US" sz="2000" baseline="-25000" dirty="0"/>
                <a:t>parallel</a:t>
              </a:r>
              <a:r>
                <a:rPr lang="en-US" sz="2000" dirty="0"/>
                <a:t> =</a:t>
              </a:r>
              <a:endParaRPr lang="en-US" sz="2000" baseline="-25000" dirty="0"/>
            </a:p>
          </p:txBody>
        </p:sp>
      </p:grpSp>
      <p:sp>
        <p:nvSpPr>
          <p:cNvPr id="33" name="Rectangle 32">
            <a:extLst>
              <a:ext uri="{FF2B5EF4-FFF2-40B4-BE49-F238E27FC236}">
                <a16:creationId xmlns:a16="http://schemas.microsoft.com/office/drawing/2014/main" id="{A8B0A46E-E970-4B52-A493-39F609C5086B}"/>
              </a:ext>
            </a:extLst>
          </p:cNvPr>
          <p:cNvSpPr/>
          <p:nvPr/>
        </p:nvSpPr>
        <p:spPr>
          <a:xfrm>
            <a:off x="313573" y="4716472"/>
            <a:ext cx="1616789" cy="369332"/>
          </a:xfrm>
          <a:prstGeom prst="rect">
            <a:avLst/>
          </a:prstGeom>
        </p:spPr>
        <p:txBody>
          <a:bodyPr wrap="none">
            <a:spAutoFit/>
          </a:bodyPr>
          <a:lstStyle/>
          <a:p>
            <a:r>
              <a:rPr lang="en-ZA" u="sng" dirty="0"/>
              <a:t>Amdahl’s Law</a:t>
            </a:r>
          </a:p>
        </p:txBody>
      </p:sp>
      <p:sp>
        <p:nvSpPr>
          <p:cNvPr id="34" name="Rectangle 33">
            <a:extLst>
              <a:ext uri="{FF2B5EF4-FFF2-40B4-BE49-F238E27FC236}">
                <a16:creationId xmlns:a16="http://schemas.microsoft.com/office/drawing/2014/main" id="{85D51996-A1EA-4245-A367-69099FE81104}"/>
              </a:ext>
            </a:extLst>
          </p:cNvPr>
          <p:cNvSpPr/>
          <p:nvPr/>
        </p:nvSpPr>
        <p:spPr>
          <a:xfrm>
            <a:off x="439553" y="5953111"/>
            <a:ext cx="5164171" cy="584775"/>
          </a:xfrm>
          <a:prstGeom prst="rect">
            <a:avLst/>
          </a:prstGeom>
        </p:spPr>
        <p:txBody>
          <a:bodyPr wrap="square">
            <a:spAutoFit/>
          </a:bodyPr>
          <a:lstStyle/>
          <a:p>
            <a:r>
              <a:rPr lang="en-ZA" sz="1600" dirty="0"/>
              <a:t>f = fraction of computation that can be parallelized</a:t>
            </a:r>
          </a:p>
          <a:p>
            <a:r>
              <a:rPr lang="en-ZA" sz="1600" dirty="0"/>
              <a:t>1-f = fraction that cannot be parallelized / </a:t>
            </a:r>
            <a:r>
              <a:rPr lang="en-ZA" sz="1600" dirty="0" err="1"/>
              <a:t>startup</a:t>
            </a:r>
            <a:endParaRPr lang="en-ZA" sz="1600" dirty="0"/>
          </a:p>
        </p:txBody>
      </p:sp>
    </p:spTree>
    <p:extLst>
      <p:ext uri="{BB962C8B-B14F-4D97-AF65-F5344CB8AC3E}">
        <p14:creationId xmlns:p14="http://schemas.microsoft.com/office/powerpoint/2010/main" val="40185423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C77DB-3C80-4B1C-845A-C8C89960947D}"/>
              </a:ext>
            </a:extLst>
          </p:cNvPr>
          <p:cNvSpPr>
            <a:spLocks noGrp="1"/>
          </p:cNvSpPr>
          <p:nvPr>
            <p:ph type="title"/>
          </p:nvPr>
        </p:nvSpPr>
        <p:spPr/>
        <p:txBody>
          <a:bodyPr>
            <a:normAutofit fontScale="90000"/>
          </a:bodyPr>
          <a:lstStyle/>
          <a:p>
            <a:r>
              <a:rPr lang="en-ZA" dirty="0"/>
              <a:t>Applying Amdahl to FPGAs</a:t>
            </a:r>
          </a:p>
        </p:txBody>
      </p:sp>
      <p:sp>
        <p:nvSpPr>
          <p:cNvPr id="7" name="Text Placeholder 6">
            <a:extLst>
              <a:ext uri="{FF2B5EF4-FFF2-40B4-BE49-F238E27FC236}">
                <a16:creationId xmlns:a16="http://schemas.microsoft.com/office/drawing/2014/main" id="{D6C08B6C-2CAC-4BE6-9307-3BE82FCAA4FE}"/>
              </a:ext>
            </a:extLst>
          </p:cNvPr>
          <p:cNvSpPr>
            <a:spLocks noGrp="1"/>
          </p:cNvSpPr>
          <p:nvPr>
            <p:ph type="body" idx="1"/>
          </p:nvPr>
        </p:nvSpPr>
        <p:spPr>
          <a:xfrm>
            <a:off x="729114" y="1452787"/>
            <a:ext cx="3057148" cy="639762"/>
          </a:xfrm>
        </p:spPr>
        <p:txBody>
          <a:bodyPr/>
          <a:lstStyle/>
          <a:p>
            <a:r>
              <a:rPr lang="en-ZA" dirty="0"/>
              <a:t>CPU-based</a:t>
            </a:r>
          </a:p>
        </p:txBody>
      </p:sp>
      <p:sp>
        <p:nvSpPr>
          <p:cNvPr id="8" name="Content Placeholder 7">
            <a:extLst>
              <a:ext uri="{FF2B5EF4-FFF2-40B4-BE49-F238E27FC236}">
                <a16:creationId xmlns:a16="http://schemas.microsoft.com/office/drawing/2014/main" id="{FF82FC0E-F3E9-4E04-99B3-9682A75B3747}"/>
              </a:ext>
            </a:extLst>
          </p:cNvPr>
          <p:cNvSpPr>
            <a:spLocks noGrp="1"/>
          </p:cNvSpPr>
          <p:nvPr>
            <p:ph sz="half" idx="2"/>
          </p:nvPr>
        </p:nvSpPr>
        <p:spPr>
          <a:xfrm>
            <a:off x="679309" y="2092549"/>
            <a:ext cx="3782268" cy="4452630"/>
          </a:xfrm>
        </p:spPr>
        <p:txBody>
          <a:bodyPr>
            <a:normAutofit fontScale="92500" lnSpcReduction="10000"/>
          </a:bodyPr>
          <a:lstStyle/>
          <a:p>
            <a:r>
              <a:rPr lang="en-ZA" dirty="0"/>
              <a:t>Initialization</a:t>
            </a:r>
          </a:p>
          <a:p>
            <a:pPr lvl="1"/>
            <a:r>
              <a:rPr lang="en-ZA" dirty="0"/>
              <a:t>Loading in the data</a:t>
            </a:r>
          </a:p>
          <a:p>
            <a:pPr lvl="1"/>
            <a:r>
              <a:rPr lang="en-ZA" dirty="0"/>
              <a:t>Creating the threads</a:t>
            </a:r>
          </a:p>
          <a:p>
            <a:pPr lvl="1"/>
            <a:r>
              <a:rPr lang="en-ZA" dirty="0"/>
              <a:t>Data partitioning</a:t>
            </a:r>
          </a:p>
          <a:p>
            <a:pPr lvl="1"/>
            <a:r>
              <a:rPr lang="en-ZA" dirty="0"/>
              <a:t>Starting the threads</a:t>
            </a:r>
          </a:p>
          <a:p>
            <a:r>
              <a:rPr lang="en-ZA" dirty="0"/>
              <a:t>Parallel Work</a:t>
            </a:r>
          </a:p>
          <a:p>
            <a:pPr lvl="1"/>
            <a:r>
              <a:rPr lang="en-ZA" dirty="0"/>
              <a:t>Threads working on tasks</a:t>
            </a:r>
          </a:p>
          <a:p>
            <a:pPr lvl="1"/>
            <a:r>
              <a:rPr lang="en-ZA" dirty="0"/>
              <a:t>Possible comms/IO blocks</a:t>
            </a:r>
          </a:p>
          <a:p>
            <a:r>
              <a:rPr lang="en-ZA" dirty="0"/>
              <a:t>Join / finalizing </a:t>
            </a:r>
            <a:r>
              <a:rPr lang="en-ZA" sz="1500" dirty="0"/>
              <a:t>(if need)</a:t>
            </a:r>
            <a:endParaRPr lang="en-ZA" dirty="0"/>
          </a:p>
          <a:p>
            <a:pPr lvl="1"/>
            <a:r>
              <a:rPr lang="en-ZA" dirty="0"/>
              <a:t>Waiting for threads to complete</a:t>
            </a:r>
          </a:p>
          <a:p>
            <a:pPr lvl="1"/>
            <a:r>
              <a:rPr lang="en-ZA" dirty="0"/>
              <a:t>Combining results etc.</a:t>
            </a:r>
          </a:p>
        </p:txBody>
      </p:sp>
      <p:sp>
        <p:nvSpPr>
          <p:cNvPr id="9" name="Text Placeholder 8">
            <a:extLst>
              <a:ext uri="{FF2B5EF4-FFF2-40B4-BE49-F238E27FC236}">
                <a16:creationId xmlns:a16="http://schemas.microsoft.com/office/drawing/2014/main" id="{8DD1ED97-491F-4DB2-A6E7-40FEF71E9EE2}"/>
              </a:ext>
            </a:extLst>
          </p:cNvPr>
          <p:cNvSpPr>
            <a:spLocks noGrp="1"/>
          </p:cNvSpPr>
          <p:nvPr>
            <p:ph type="body" sz="quarter" idx="3"/>
          </p:nvPr>
        </p:nvSpPr>
        <p:spPr>
          <a:xfrm>
            <a:off x="4645152" y="1452787"/>
            <a:ext cx="3419856" cy="639762"/>
          </a:xfrm>
        </p:spPr>
        <p:txBody>
          <a:bodyPr/>
          <a:lstStyle/>
          <a:p>
            <a:r>
              <a:rPr lang="en-ZA" dirty="0"/>
              <a:t>FPGA-based</a:t>
            </a:r>
          </a:p>
        </p:txBody>
      </p:sp>
      <p:sp>
        <p:nvSpPr>
          <p:cNvPr id="10" name="Content Placeholder 9">
            <a:extLst>
              <a:ext uri="{FF2B5EF4-FFF2-40B4-BE49-F238E27FC236}">
                <a16:creationId xmlns:a16="http://schemas.microsoft.com/office/drawing/2014/main" id="{056A49C3-EEC4-45E3-BFE7-10C9921C1CD1}"/>
              </a:ext>
            </a:extLst>
          </p:cNvPr>
          <p:cNvSpPr>
            <a:spLocks noGrp="1"/>
          </p:cNvSpPr>
          <p:nvPr>
            <p:ph sz="quarter" idx="4"/>
          </p:nvPr>
        </p:nvSpPr>
        <p:spPr>
          <a:xfrm>
            <a:off x="4645152" y="2092549"/>
            <a:ext cx="3998334" cy="4452630"/>
          </a:xfrm>
        </p:spPr>
        <p:txBody>
          <a:bodyPr>
            <a:normAutofit fontScale="92500" lnSpcReduction="10000"/>
          </a:bodyPr>
          <a:lstStyle/>
          <a:p>
            <a:r>
              <a:rPr lang="en-ZA" dirty="0"/>
              <a:t>Initialization / start-up</a:t>
            </a:r>
          </a:p>
          <a:p>
            <a:pPr lvl="1"/>
            <a:r>
              <a:rPr lang="en-ZA" dirty="0"/>
              <a:t>Programming the FPGA</a:t>
            </a:r>
          </a:p>
          <a:p>
            <a:pPr lvl="1"/>
            <a:r>
              <a:rPr lang="en-ZA" dirty="0"/>
              <a:t>Reset operations</a:t>
            </a:r>
          </a:p>
          <a:p>
            <a:pPr lvl="1"/>
            <a:r>
              <a:rPr lang="en-ZA" dirty="0"/>
              <a:t>Host-&gt;FPGA comms; configuring cores (setting parameters / regs)</a:t>
            </a:r>
          </a:p>
          <a:p>
            <a:r>
              <a:rPr lang="en-ZA" dirty="0"/>
              <a:t>Parallel Work</a:t>
            </a:r>
          </a:p>
          <a:p>
            <a:pPr lvl="1"/>
            <a:r>
              <a:rPr lang="en-ZA" dirty="0"/>
              <a:t>Cores doing processing</a:t>
            </a:r>
          </a:p>
          <a:p>
            <a:pPr lvl="1"/>
            <a:r>
              <a:rPr lang="en-ZA" dirty="0"/>
              <a:t>Possible IO/synch blocks</a:t>
            </a:r>
          </a:p>
          <a:p>
            <a:r>
              <a:rPr lang="en-ZA" dirty="0"/>
              <a:t>Finalizing </a:t>
            </a:r>
            <a:r>
              <a:rPr lang="en-ZA" sz="1400" dirty="0"/>
              <a:t>(if need)</a:t>
            </a:r>
            <a:endParaRPr lang="en-ZA" dirty="0"/>
          </a:p>
          <a:p>
            <a:pPr lvl="1"/>
            <a:r>
              <a:rPr lang="en-ZA" dirty="0"/>
              <a:t>Doing clean-up operations</a:t>
            </a:r>
          </a:p>
          <a:p>
            <a:pPr lvl="1"/>
            <a:r>
              <a:rPr lang="en-ZA" dirty="0"/>
              <a:t>FPGA-&gt;Host comms; e.g. writing results back to host.</a:t>
            </a:r>
          </a:p>
        </p:txBody>
      </p:sp>
    </p:spTree>
    <p:extLst>
      <p:ext uri="{BB962C8B-B14F-4D97-AF65-F5344CB8AC3E}">
        <p14:creationId xmlns:p14="http://schemas.microsoft.com/office/powerpoint/2010/main" val="4943838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0">
            <a:extLst>
              <a:ext uri="{FF2B5EF4-FFF2-40B4-BE49-F238E27FC236}">
                <a16:creationId xmlns:a16="http://schemas.microsoft.com/office/drawing/2014/main" id="{A9F212A8-AA18-437F-AB42-4A64C5107297}"/>
              </a:ext>
            </a:extLst>
          </p:cNvPr>
          <p:cNvSpPr>
            <a:spLocks noChangeArrowheads="1"/>
          </p:cNvSpPr>
          <p:nvPr/>
        </p:nvSpPr>
        <p:spPr bwMode="auto">
          <a:xfrm>
            <a:off x="7528475" y="2200318"/>
            <a:ext cx="1054100" cy="368300"/>
          </a:xfrm>
          <a:prstGeom prst="rect">
            <a:avLst/>
          </a:prstGeom>
          <a:noFill/>
          <a:ln w="12700">
            <a:solidFill>
              <a:schemeClr val="tx1"/>
            </a:solidFill>
            <a:miter lim="800000"/>
            <a:headEnd/>
            <a:tailEnd/>
          </a:ln>
          <a:effectLst/>
        </p:spPr>
        <p:txBody>
          <a:bodyPr wrap="none" anchor="ctr"/>
          <a:lstStyle/>
          <a:p>
            <a:endParaRPr lang="en-US"/>
          </a:p>
        </p:txBody>
      </p:sp>
      <p:sp>
        <p:nvSpPr>
          <p:cNvPr id="7" name="Title 6">
            <a:extLst>
              <a:ext uri="{FF2B5EF4-FFF2-40B4-BE49-F238E27FC236}">
                <a16:creationId xmlns:a16="http://schemas.microsoft.com/office/drawing/2014/main" id="{93729595-E8A0-4ECC-820B-77FAEB22CDC8}"/>
              </a:ext>
            </a:extLst>
          </p:cNvPr>
          <p:cNvSpPr>
            <a:spLocks noGrp="1"/>
          </p:cNvSpPr>
          <p:nvPr>
            <p:ph type="title"/>
          </p:nvPr>
        </p:nvSpPr>
        <p:spPr/>
        <p:txBody>
          <a:bodyPr>
            <a:normAutofit fontScale="90000"/>
          </a:bodyPr>
          <a:lstStyle/>
          <a:p>
            <a:r>
              <a:rPr lang="en-ZA" dirty="0"/>
              <a:t>Applicability of Amdahl to FPGAs</a:t>
            </a:r>
          </a:p>
        </p:txBody>
      </p:sp>
      <p:grpSp>
        <p:nvGrpSpPr>
          <p:cNvPr id="8" name="Group 7">
            <a:extLst>
              <a:ext uri="{FF2B5EF4-FFF2-40B4-BE49-F238E27FC236}">
                <a16:creationId xmlns:a16="http://schemas.microsoft.com/office/drawing/2014/main" id="{7242ACC2-0EB6-42BA-8311-88230FA533DF}"/>
              </a:ext>
            </a:extLst>
          </p:cNvPr>
          <p:cNvGrpSpPr/>
          <p:nvPr/>
        </p:nvGrpSpPr>
        <p:grpSpPr>
          <a:xfrm>
            <a:off x="465950" y="1772009"/>
            <a:ext cx="4017602" cy="1091932"/>
            <a:chOff x="1091850" y="4747953"/>
            <a:chExt cx="4771468" cy="1296823"/>
          </a:xfrm>
        </p:grpSpPr>
        <p:sp>
          <p:nvSpPr>
            <p:cNvPr id="9" name="TextBox 8">
              <a:extLst>
                <a:ext uri="{FF2B5EF4-FFF2-40B4-BE49-F238E27FC236}">
                  <a16:creationId xmlns:a16="http://schemas.microsoft.com/office/drawing/2014/main" id="{C4102426-22D8-42A5-94C0-04F75E91008E}"/>
                </a:ext>
              </a:extLst>
            </p:cNvPr>
            <p:cNvSpPr txBox="1"/>
            <p:nvPr/>
          </p:nvSpPr>
          <p:spPr>
            <a:xfrm>
              <a:off x="4480830" y="4747953"/>
              <a:ext cx="388755" cy="475187"/>
            </a:xfrm>
            <a:prstGeom prst="rect">
              <a:avLst/>
            </a:prstGeom>
            <a:noFill/>
          </p:spPr>
          <p:txBody>
            <a:bodyPr wrap="none" rtlCol="0">
              <a:spAutoFit/>
            </a:bodyPr>
            <a:lstStyle/>
            <a:p>
              <a:r>
                <a:rPr lang="en-US" sz="2000" dirty="0"/>
                <a:t>1</a:t>
              </a:r>
            </a:p>
          </p:txBody>
        </p:sp>
        <p:cxnSp>
          <p:nvCxnSpPr>
            <p:cNvPr id="10" name="Straight Connector 9">
              <a:extLst>
                <a:ext uri="{FF2B5EF4-FFF2-40B4-BE49-F238E27FC236}">
                  <a16:creationId xmlns:a16="http://schemas.microsoft.com/office/drawing/2014/main" id="{D6112AE9-8B3B-4EC1-8208-CE29EBC53E8F}"/>
                </a:ext>
              </a:extLst>
            </p:cNvPr>
            <p:cNvCxnSpPr/>
            <p:nvPr/>
          </p:nvCxnSpPr>
          <p:spPr bwMode="auto">
            <a:xfrm>
              <a:off x="3675289" y="5209618"/>
              <a:ext cx="2188029"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1" name="Rectangle 10">
              <a:extLst>
                <a:ext uri="{FF2B5EF4-FFF2-40B4-BE49-F238E27FC236}">
                  <a16:creationId xmlns:a16="http://schemas.microsoft.com/office/drawing/2014/main" id="{DCD957FB-63FE-4246-AAC3-6F103909609A}"/>
                </a:ext>
              </a:extLst>
            </p:cNvPr>
            <p:cNvSpPr/>
            <p:nvPr/>
          </p:nvSpPr>
          <p:spPr>
            <a:xfrm>
              <a:off x="5278979" y="5195403"/>
              <a:ext cx="386850" cy="475187"/>
            </a:xfrm>
            <a:prstGeom prst="rect">
              <a:avLst/>
            </a:prstGeom>
          </p:spPr>
          <p:txBody>
            <a:bodyPr wrap="none">
              <a:spAutoFit/>
            </a:bodyPr>
            <a:lstStyle/>
            <a:p>
              <a:r>
                <a:rPr lang="en-US" sz="2000" i="1" dirty="0"/>
                <a:t>f</a:t>
              </a:r>
              <a:r>
                <a:rPr lang="en-US" sz="2000" dirty="0"/>
                <a:t> </a:t>
              </a:r>
            </a:p>
          </p:txBody>
        </p:sp>
        <p:sp>
          <p:nvSpPr>
            <p:cNvPr id="12" name="Rectangle 11">
              <a:extLst>
                <a:ext uri="{FF2B5EF4-FFF2-40B4-BE49-F238E27FC236}">
                  <a16:creationId xmlns:a16="http://schemas.microsoft.com/office/drawing/2014/main" id="{03157AEA-EC3C-4F10-8C0F-A84EE5246637}"/>
                </a:ext>
              </a:extLst>
            </p:cNvPr>
            <p:cNvSpPr/>
            <p:nvPr/>
          </p:nvSpPr>
          <p:spPr>
            <a:xfrm>
              <a:off x="3671764" y="5382691"/>
              <a:ext cx="1203578" cy="475187"/>
            </a:xfrm>
            <a:prstGeom prst="rect">
              <a:avLst/>
            </a:prstGeom>
          </p:spPr>
          <p:txBody>
            <a:bodyPr wrap="none">
              <a:spAutoFit/>
            </a:bodyPr>
            <a:lstStyle/>
            <a:p>
              <a:r>
                <a:rPr lang="en-US" sz="2000" dirty="0"/>
                <a:t>( 1-f ) +</a:t>
              </a:r>
            </a:p>
          </p:txBody>
        </p:sp>
        <p:cxnSp>
          <p:nvCxnSpPr>
            <p:cNvPr id="13" name="Straight Connector 12">
              <a:extLst>
                <a:ext uri="{FF2B5EF4-FFF2-40B4-BE49-F238E27FC236}">
                  <a16:creationId xmlns:a16="http://schemas.microsoft.com/office/drawing/2014/main" id="{F79DEDBB-9221-4DA8-BBF5-DE5DA90878AB}"/>
                </a:ext>
              </a:extLst>
            </p:cNvPr>
            <p:cNvCxnSpPr/>
            <p:nvPr/>
          </p:nvCxnSpPr>
          <p:spPr bwMode="auto">
            <a:xfrm>
              <a:off x="5166625" y="5613133"/>
              <a:ext cx="555900" cy="0"/>
            </a:xfrm>
            <a:prstGeom prst="line">
              <a:avLst/>
            </a:prstGeom>
            <a:solidFill>
              <a:schemeClr val="accent1"/>
            </a:solidFill>
            <a:ln w="19050"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F04A938C-311C-4F41-9964-066EAA9BBC2C}"/>
                </a:ext>
              </a:extLst>
            </p:cNvPr>
            <p:cNvSpPr/>
            <p:nvPr/>
          </p:nvSpPr>
          <p:spPr>
            <a:xfrm>
              <a:off x="5257207" y="5569589"/>
              <a:ext cx="388755" cy="475187"/>
            </a:xfrm>
            <a:prstGeom prst="rect">
              <a:avLst/>
            </a:prstGeom>
          </p:spPr>
          <p:txBody>
            <a:bodyPr wrap="none">
              <a:spAutoFit/>
            </a:bodyPr>
            <a:lstStyle/>
            <a:p>
              <a:r>
                <a:rPr lang="en-US" sz="2000" dirty="0"/>
                <a:t>n</a:t>
              </a:r>
            </a:p>
          </p:txBody>
        </p:sp>
        <p:sp>
          <p:nvSpPr>
            <p:cNvPr id="15" name="Rectangle 14">
              <a:extLst>
                <a:ext uri="{FF2B5EF4-FFF2-40B4-BE49-F238E27FC236}">
                  <a16:creationId xmlns:a16="http://schemas.microsoft.com/office/drawing/2014/main" id="{F6704B06-6065-45FB-9D61-2505FBC39DBE}"/>
                </a:ext>
              </a:extLst>
            </p:cNvPr>
            <p:cNvSpPr/>
            <p:nvPr/>
          </p:nvSpPr>
          <p:spPr>
            <a:xfrm>
              <a:off x="1091850" y="5053494"/>
              <a:ext cx="2355371" cy="475187"/>
            </a:xfrm>
            <a:prstGeom prst="rect">
              <a:avLst/>
            </a:prstGeom>
          </p:spPr>
          <p:txBody>
            <a:bodyPr wrap="none">
              <a:spAutoFit/>
            </a:bodyPr>
            <a:lstStyle/>
            <a:p>
              <a:r>
                <a:rPr lang="en-US" sz="2000" dirty="0"/>
                <a:t>Speedup</a:t>
              </a:r>
              <a:r>
                <a:rPr lang="en-US" sz="2000" baseline="-25000" dirty="0"/>
                <a:t>parallel</a:t>
              </a:r>
              <a:r>
                <a:rPr lang="en-US" sz="2000" dirty="0"/>
                <a:t> =</a:t>
              </a:r>
              <a:endParaRPr lang="en-US" sz="2000" baseline="-25000" dirty="0"/>
            </a:p>
          </p:txBody>
        </p:sp>
      </p:grpSp>
      <p:sp>
        <p:nvSpPr>
          <p:cNvPr id="16" name="Rectangle 15">
            <a:extLst>
              <a:ext uri="{FF2B5EF4-FFF2-40B4-BE49-F238E27FC236}">
                <a16:creationId xmlns:a16="http://schemas.microsoft.com/office/drawing/2014/main" id="{8D550D03-D05D-4B74-B55F-E3EAAF906547}"/>
              </a:ext>
            </a:extLst>
          </p:cNvPr>
          <p:cNvSpPr/>
          <p:nvPr/>
        </p:nvSpPr>
        <p:spPr>
          <a:xfrm>
            <a:off x="467577" y="1415006"/>
            <a:ext cx="5310172" cy="369332"/>
          </a:xfrm>
          <a:prstGeom prst="rect">
            <a:avLst/>
          </a:prstGeom>
        </p:spPr>
        <p:txBody>
          <a:bodyPr wrap="none">
            <a:spAutoFit/>
          </a:bodyPr>
          <a:lstStyle/>
          <a:p>
            <a:r>
              <a:rPr lang="en-ZA" u="sng" dirty="0"/>
              <a:t>(Basic) Amdahl’s Law for FPGA-based processors</a:t>
            </a:r>
          </a:p>
        </p:txBody>
      </p:sp>
      <p:sp>
        <p:nvSpPr>
          <p:cNvPr id="17" name="Rectangle 16">
            <a:extLst>
              <a:ext uri="{FF2B5EF4-FFF2-40B4-BE49-F238E27FC236}">
                <a16:creationId xmlns:a16="http://schemas.microsoft.com/office/drawing/2014/main" id="{1DC93E19-A156-4781-9B20-4F5F0BC2878D}"/>
              </a:ext>
            </a:extLst>
          </p:cNvPr>
          <p:cNvSpPr/>
          <p:nvPr/>
        </p:nvSpPr>
        <p:spPr>
          <a:xfrm>
            <a:off x="467577" y="2805725"/>
            <a:ext cx="5164171" cy="830997"/>
          </a:xfrm>
          <a:prstGeom prst="rect">
            <a:avLst/>
          </a:prstGeom>
        </p:spPr>
        <p:txBody>
          <a:bodyPr wrap="square">
            <a:spAutoFit/>
          </a:bodyPr>
          <a:lstStyle/>
          <a:p>
            <a:r>
              <a:rPr lang="en-ZA" sz="1600" dirty="0"/>
              <a:t>f = fraction of computation running on the cores</a:t>
            </a:r>
          </a:p>
          <a:p>
            <a:r>
              <a:rPr lang="en-ZA" sz="1600" dirty="0"/>
              <a:t>1-f = fraction of start-up and configuration time</a:t>
            </a:r>
          </a:p>
          <a:p>
            <a:r>
              <a:rPr lang="en-ZA" sz="1600" dirty="0"/>
              <a:t>n = number of parallel processors / cores</a:t>
            </a:r>
          </a:p>
        </p:txBody>
      </p:sp>
      <p:sp>
        <p:nvSpPr>
          <p:cNvPr id="18" name="Rectangle 8">
            <a:extLst>
              <a:ext uri="{FF2B5EF4-FFF2-40B4-BE49-F238E27FC236}">
                <a16:creationId xmlns:a16="http://schemas.microsoft.com/office/drawing/2014/main" id="{96B5F292-51C1-43AC-A1DC-29D45EBDD947}"/>
              </a:ext>
            </a:extLst>
          </p:cNvPr>
          <p:cNvSpPr>
            <a:spLocks noChangeArrowheads="1"/>
          </p:cNvSpPr>
          <p:nvPr/>
        </p:nvSpPr>
        <p:spPr bwMode="auto">
          <a:xfrm>
            <a:off x="5394875" y="2200318"/>
            <a:ext cx="1054100" cy="368300"/>
          </a:xfrm>
          <a:prstGeom prst="rect">
            <a:avLst/>
          </a:prstGeom>
          <a:noFill/>
          <a:ln w="12700">
            <a:solidFill>
              <a:schemeClr val="tx1"/>
            </a:solidFill>
            <a:miter lim="800000"/>
            <a:headEnd/>
            <a:tailEnd/>
          </a:ln>
          <a:effectLst/>
        </p:spPr>
        <p:txBody>
          <a:bodyPr wrap="none" anchor="ctr"/>
          <a:lstStyle/>
          <a:p>
            <a:endParaRPr lang="en-US"/>
          </a:p>
        </p:txBody>
      </p:sp>
      <p:sp>
        <p:nvSpPr>
          <p:cNvPr id="19" name="Rectangle 9" descr="Light downward diagonal">
            <a:extLst>
              <a:ext uri="{FF2B5EF4-FFF2-40B4-BE49-F238E27FC236}">
                <a16:creationId xmlns:a16="http://schemas.microsoft.com/office/drawing/2014/main" id="{1FF40AA6-D8D4-4517-B215-4A350EF42C46}"/>
              </a:ext>
            </a:extLst>
          </p:cNvPr>
          <p:cNvSpPr>
            <a:spLocks noChangeArrowheads="1"/>
          </p:cNvSpPr>
          <p:nvPr/>
        </p:nvSpPr>
        <p:spPr bwMode="auto">
          <a:xfrm>
            <a:off x="6187422" y="2200318"/>
            <a:ext cx="1790299" cy="368300"/>
          </a:xfrm>
          <a:prstGeom prst="rect">
            <a:avLst/>
          </a:prstGeom>
          <a:solidFill>
            <a:srgbClr val="FF0000"/>
          </a:solidFill>
          <a:ln w="12700">
            <a:solidFill>
              <a:schemeClr val="tx1"/>
            </a:solidFill>
            <a:miter lim="800000"/>
            <a:headEnd/>
            <a:tailEnd/>
          </a:ln>
          <a:effectLst/>
        </p:spPr>
        <p:txBody>
          <a:bodyPr wrap="none" anchor="ctr"/>
          <a:lstStyle/>
          <a:p>
            <a:endParaRPr lang="en-US"/>
          </a:p>
        </p:txBody>
      </p:sp>
      <p:sp>
        <p:nvSpPr>
          <p:cNvPr id="21" name="Rectangle 20">
            <a:extLst>
              <a:ext uri="{FF2B5EF4-FFF2-40B4-BE49-F238E27FC236}">
                <a16:creationId xmlns:a16="http://schemas.microsoft.com/office/drawing/2014/main" id="{B352BFF3-8AC2-4A9E-9FAD-74BDC1A2797A}"/>
              </a:ext>
            </a:extLst>
          </p:cNvPr>
          <p:cNvSpPr/>
          <p:nvPr/>
        </p:nvSpPr>
        <p:spPr>
          <a:xfrm>
            <a:off x="5350173" y="2580575"/>
            <a:ext cx="821059" cy="307777"/>
          </a:xfrm>
          <a:prstGeom prst="rect">
            <a:avLst/>
          </a:prstGeom>
        </p:spPr>
        <p:txBody>
          <a:bodyPr wrap="none">
            <a:spAutoFit/>
          </a:bodyPr>
          <a:lstStyle/>
          <a:p>
            <a:r>
              <a:rPr lang="en-ZA" sz="1400" dirty="0"/>
              <a:t>start-up</a:t>
            </a:r>
          </a:p>
        </p:txBody>
      </p:sp>
      <p:sp>
        <p:nvSpPr>
          <p:cNvPr id="22" name="Rectangle 21">
            <a:extLst>
              <a:ext uri="{FF2B5EF4-FFF2-40B4-BE49-F238E27FC236}">
                <a16:creationId xmlns:a16="http://schemas.microsoft.com/office/drawing/2014/main" id="{FAE5D46D-6335-453F-805D-5CC6F8A3D169}"/>
              </a:ext>
            </a:extLst>
          </p:cNvPr>
          <p:cNvSpPr/>
          <p:nvPr/>
        </p:nvSpPr>
        <p:spPr>
          <a:xfrm>
            <a:off x="6417966" y="2580575"/>
            <a:ext cx="1329210" cy="307777"/>
          </a:xfrm>
          <a:prstGeom prst="rect">
            <a:avLst/>
          </a:prstGeom>
        </p:spPr>
        <p:txBody>
          <a:bodyPr wrap="none">
            <a:spAutoFit/>
          </a:bodyPr>
          <a:lstStyle/>
          <a:p>
            <a:r>
              <a:rPr lang="en-ZA" sz="1400" dirty="0"/>
              <a:t>cores working</a:t>
            </a:r>
          </a:p>
        </p:txBody>
      </p:sp>
      <p:sp>
        <p:nvSpPr>
          <p:cNvPr id="23" name="Rectangle 22">
            <a:extLst>
              <a:ext uri="{FF2B5EF4-FFF2-40B4-BE49-F238E27FC236}">
                <a16:creationId xmlns:a16="http://schemas.microsoft.com/office/drawing/2014/main" id="{0ECD9782-B4E4-47AF-9BF2-99F5CF567973}"/>
              </a:ext>
            </a:extLst>
          </p:cNvPr>
          <p:cNvSpPr/>
          <p:nvPr/>
        </p:nvSpPr>
        <p:spPr>
          <a:xfrm>
            <a:off x="7928639" y="2580575"/>
            <a:ext cx="742511" cy="307777"/>
          </a:xfrm>
          <a:prstGeom prst="rect">
            <a:avLst/>
          </a:prstGeom>
        </p:spPr>
        <p:txBody>
          <a:bodyPr wrap="none">
            <a:spAutoFit/>
          </a:bodyPr>
          <a:lstStyle/>
          <a:p>
            <a:r>
              <a:rPr lang="en-ZA" sz="1400" dirty="0"/>
              <a:t>finalize</a:t>
            </a:r>
          </a:p>
        </p:txBody>
      </p:sp>
      <p:pic>
        <p:nvPicPr>
          <p:cNvPr id="24" name="Picture 2">
            <a:extLst>
              <a:ext uri="{FF2B5EF4-FFF2-40B4-BE49-F238E27FC236}">
                <a16:creationId xmlns:a16="http://schemas.microsoft.com/office/drawing/2014/main" id="{41048EA7-F60A-4365-8F48-53F82474618A}"/>
              </a:ext>
            </a:extLst>
          </p:cNvPr>
          <p:cNvPicPr>
            <a:picLocks noChangeAspect="1" noChangeArrowheads="1"/>
          </p:cNvPicPr>
          <p:nvPr/>
        </p:nvPicPr>
        <p:blipFill>
          <a:blip r:embed="rId2"/>
          <a:srcRect l="1111" t="1481" r="1111" b="1481"/>
          <a:stretch>
            <a:fillRect/>
          </a:stretch>
        </p:blipFill>
        <p:spPr bwMode="auto">
          <a:xfrm>
            <a:off x="5403465" y="3429000"/>
            <a:ext cx="3133575" cy="2332826"/>
          </a:xfrm>
          <a:prstGeom prst="rect">
            <a:avLst/>
          </a:prstGeom>
          <a:noFill/>
          <a:ln w="9525">
            <a:noFill/>
            <a:miter lim="800000"/>
            <a:headEnd/>
            <a:tailEnd/>
          </a:ln>
          <a:effectLst/>
        </p:spPr>
      </p:pic>
      <p:sp>
        <p:nvSpPr>
          <p:cNvPr id="25" name="Rectangle 24">
            <a:extLst>
              <a:ext uri="{FF2B5EF4-FFF2-40B4-BE49-F238E27FC236}">
                <a16:creationId xmlns:a16="http://schemas.microsoft.com/office/drawing/2014/main" id="{48A73B0F-EFDC-4ED3-8596-D51C8DBACE0B}"/>
              </a:ext>
            </a:extLst>
          </p:cNvPr>
          <p:cNvSpPr/>
          <p:nvPr/>
        </p:nvSpPr>
        <p:spPr>
          <a:xfrm>
            <a:off x="5608340" y="5761826"/>
            <a:ext cx="3062809" cy="954107"/>
          </a:xfrm>
          <a:prstGeom prst="rect">
            <a:avLst/>
          </a:prstGeom>
        </p:spPr>
        <p:txBody>
          <a:bodyPr wrap="square">
            <a:spAutoFit/>
          </a:bodyPr>
          <a:lstStyle/>
          <a:p>
            <a:r>
              <a:rPr lang="en-ZA" sz="1400" dirty="0"/>
              <a:t>Still going to have a similar view </a:t>
            </a:r>
            <a:r>
              <a:rPr lang="en-ZA" sz="1400" i="1" dirty="0"/>
              <a:t>if</a:t>
            </a:r>
            <a:r>
              <a:rPr lang="en-ZA" sz="1400" dirty="0"/>
              <a:t> you assume that the parallel section provides acceleration as doing the parallel part ‘n’ times as fast.</a:t>
            </a:r>
          </a:p>
        </p:txBody>
      </p:sp>
      <p:sp>
        <p:nvSpPr>
          <p:cNvPr id="26" name="Rectangle 25">
            <a:extLst>
              <a:ext uri="{FF2B5EF4-FFF2-40B4-BE49-F238E27FC236}">
                <a16:creationId xmlns:a16="http://schemas.microsoft.com/office/drawing/2014/main" id="{F26F1848-62C3-4173-885F-5B5C9EC9B14C}"/>
              </a:ext>
            </a:extLst>
          </p:cNvPr>
          <p:cNvSpPr/>
          <p:nvPr/>
        </p:nvSpPr>
        <p:spPr>
          <a:xfrm>
            <a:off x="356135" y="3718334"/>
            <a:ext cx="5164171" cy="2985433"/>
          </a:xfrm>
          <a:prstGeom prst="rect">
            <a:avLst/>
          </a:prstGeom>
        </p:spPr>
        <p:txBody>
          <a:bodyPr wrap="square">
            <a:spAutoFit/>
          </a:bodyPr>
          <a:lstStyle/>
          <a:p>
            <a:r>
              <a:rPr lang="en-ZA" sz="1600" b="1" dirty="0"/>
              <a:t>BUT</a:t>
            </a:r>
            <a:r>
              <a:rPr lang="en-ZA" sz="1600" dirty="0"/>
              <a:t> a major problem with this is that ‘n’ is a potentially faulty component for CPU vs FPGA or even FPGA vs FPGA performance predictions. It assumes an approach of using multiple of the same cores to boost the parallel performance.</a:t>
            </a:r>
          </a:p>
          <a:p>
            <a:endParaRPr lang="en-ZA" sz="1200" dirty="0"/>
          </a:p>
          <a:p>
            <a:r>
              <a:rPr lang="en-ZA" sz="1200" dirty="0"/>
              <a:t>So, applying Amdahl in this case is not necessarily fair or logical… although one often does want a means to compare speedup between a CPU-based and a FPGA-accelerated system. Some parts of Amdahl’s basic formula given here is useable, but you are comparing potentially very different systems, e.g. a bit like comparing a rocket to an airplane for getting a payload from A to B; they can both get the job done but they have different loading and other mechanisms to do so.. ultimately it is the speedup T</a:t>
            </a:r>
            <a:r>
              <a:rPr lang="en-ZA" sz="1050" dirty="0"/>
              <a:t>1</a:t>
            </a:r>
            <a:r>
              <a:rPr lang="en-ZA" sz="1200" dirty="0"/>
              <a:t>/T</a:t>
            </a:r>
            <a:r>
              <a:rPr lang="en-ZA" sz="1050" dirty="0"/>
              <a:t>2</a:t>
            </a:r>
            <a:r>
              <a:rPr lang="en-ZA" sz="1200" dirty="0"/>
              <a:t> that you want out at the end.</a:t>
            </a:r>
          </a:p>
        </p:txBody>
      </p:sp>
      <p:sp>
        <p:nvSpPr>
          <p:cNvPr id="28" name="Oval 27">
            <a:extLst>
              <a:ext uri="{FF2B5EF4-FFF2-40B4-BE49-F238E27FC236}">
                <a16:creationId xmlns:a16="http://schemas.microsoft.com/office/drawing/2014/main" id="{AD3F6439-1A2F-4C81-BFB2-50AD9A2A76E8}"/>
              </a:ext>
            </a:extLst>
          </p:cNvPr>
          <p:cNvSpPr/>
          <p:nvPr/>
        </p:nvSpPr>
        <p:spPr>
          <a:xfrm>
            <a:off x="356135" y="3303875"/>
            <a:ext cx="452387" cy="34410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76442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CC76798-4A5E-449F-A407-B894B415976A}"/>
              </a:ext>
            </a:extLst>
          </p:cNvPr>
          <p:cNvSpPr/>
          <p:nvPr/>
        </p:nvSpPr>
        <p:spPr>
          <a:xfrm>
            <a:off x="1277834" y="3835622"/>
            <a:ext cx="6588342" cy="1384995"/>
          </a:xfrm>
          <a:prstGeom prst="rect">
            <a:avLst/>
          </a:prstGeom>
          <a:noFill/>
        </p:spPr>
        <p:txBody>
          <a:bodyPr wrap="none" lIns="91440" tIns="45720" rIns="91440" bIns="45720">
            <a:spAutoFit/>
          </a:bodyPr>
          <a:lstStyle/>
          <a:p>
            <a:pPr algn="ctr"/>
            <a:r>
              <a:rPr lang="en-US" sz="4800" b="0" cap="none" spc="0" dirty="0">
                <a:ln w="0"/>
                <a:solidFill>
                  <a:schemeClr val="tx1"/>
                </a:solidFill>
                <a:effectLst>
                  <a:outerShdw blurRad="38100" dist="19050" dir="2700000" algn="tl" rotWithShape="0">
                    <a:schemeClr val="dk1">
                      <a:alpha val="40000"/>
                    </a:schemeClr>
                  </a:outerShdw>
                </a:effectLst>
              </a:rPr>
              <a:t>Back to some Verilog…</a:t>
            </a:r>
          </a:p>
          <a:p>
            <a:pPr algn="ctr"/>
            <a:r>
              <a:rPr lang="en-US" sz="3600" dirty="0">
                <a:ln w="0"/>
                <a:effectLst>
                  <a:outerShdw blurRad="38100" dist="19050" dir="2700000" algn="tl" rotWithShape="0">
                    <a:schemeClr val="dk1">
                      <a:alpha val="40000"/>
                    </a:schemeClr>
                  </a:outerShdw>
                </a:effectLst>
              </a:rPr>
              <a:t>(next learning set)</a:t>
            </a:r>
            <a:endParaRPr lang="en-US" sz="3600" b="0" cap="none" spc="0" dirty="0">
              <a:ln w="0"/>
              <a:solidFill>
                <a:schemeClr val="tx1"/>
              </a:solidFill>
              <a:effectLst>
                <a:outerShdw blurRad="38100" dist="19050" dir="2700000" algn="tl" rotWithShape="0">
                  <a:schemeClr val="dk1">
                    <a:alpha val="40000"/>
                  </a:schemeClr>
                </a:outerShdw>
              </a:effectLst>
            </a:endParaRPr>
          </a:p>
        </p:txBody>
      </p:sp>
      <p:sp>
        <p:nvSpPr>
          <p:cNvPr id="5" name="Rectangle 4">
            <a:extLst>
              <a:ext uri="{FF2B5EF4-FFF2-40B4-BE49-F238E27FC236}">
                <a16:creationId xmlns:a16="http://schemas.microsoft.com/office/drawing/2014/main" id="{5CCD50D9-BD66-44DD-9125-A32328F3F529}"/>
              </a:ext>
            </a:extLst>
          </p:cNvPr>
          <p:cNvSpPr/>
          <p:nvPr/>
        </p:nvSpPr>
        <p:spPr>
          <a:xfrm>
            <a:off x="1500486" y="1483349"/>
            <a:ext cx="6143028" cy="1015663"/>
          </a:xfrm>
          <a:prstGeom prst="rect">
            <a:avLst/>
          </a:prstGeom>
          <a:noFill/>
        </p:spPr>
        <p:txBody>
          <a:bodyPr wrap="none" lIns="91440" tIns="45720" rIns="91440" bIns="45720">
            <a:spAutoFit/>
          </a:bodyPr>
          <a:lstStyle/>
          <a:p>
            <a:pPr algn="ctr"/>
            <a:r>
              <a:rPr lang="en-US" sz="6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Century Schoolbook" pitchFamily="18" charset="0"/>
                <a:cs typeface="Arabic Typesetting" pitchFamily="66" charset="-78"/>
              </a:rPr>
              <a:t>End of Lecture</a:t>
            </a:r>
          </a:p>
        </p:txBody>
      </p:sp>
    </p:spTree>
    <p:extLst>
      <p:ext uri="{BB962C8B-B14F-4D97-AF65-F5344CB8AC3E}">
        <p14:creationId xmlns:p14="http://schemas.microsoft.com/office/powerpoint/2010/main" val="258828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75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089" y="3526966"/>
            <a:ext cx="8657594" cy="2308324"/>
          </a:xfrm>
          <a:prstGeom prst="rect">
            <a:avLst/>
          </a:prstGeom>
          <a:noFill/>
        </p:spPr>
        <p:txBody>
          <a:bodyPr wrap="square" rtlCol="0">
            <a:spAutoFit/>
          </a:bodyPr>
          <a:lstStyle/>
          <a:p>
            <a:r>
              <a:rPr lang="en-US" i="1" dirty="0"/>
              <a:t>Image sources:</a:t>
            </a:r>
          </a:p>
          <a:p>
            <a:r>
              <a:rPr lang="en-US" dirty="0"/>
              <a:t>Flickr</a:t>
            </a:r>
          </a:p>
          <a:p>
            <a:r>
              <a:rPr lang="en-US" dirty="0" err="1"/>
              <a:t>Pixabay</a:t>
            </a:r>
            <a:r>
              <a:rPr lang="en-US" dirty="0"/>
              <a:t> </a:t>
            </a:r>
            <a:r>
              <a:rPr lang="en-US" dirty="0">
                <a:hlinkClick r:id="rId2"/>
              </a:rPr>
              <a:t>http://pixabay.com/</a:t>
            </a:r>
            <a:r>
              <a:rPr lang="en-US" dirty="0"/>
              <a:t>  (public domain)</a:t>
            </a:r>
          </a:p>
          <a:p>
            <a:r>
              <a:rPr lang="en-US" dirty="0"/>
              <a:t>Product logos/icons from applications concerned</a:t>
            </a:r>
          </a:p>
          <a:p>
            <a:r>
              <a:rPr lang="en-US" dirty="0"/>
              <a:t>Chip image – Wikipedia open commons</a:t>
            </a:r>
          </a:p>
          <a:p>
            <a:r>
              <a:rPr lang="en-US" dirty="0"/>
              <a:t>Desert photo snippet – segment from photo on </a:t>
            </a:r>
            <a:r>
              <a:rPr lang="en-US" dirty="0" err="1"/>
              <a:t>flickr</a:t>
            </a:r>
            <a:r>
              <a:rPr lang="en-US" dirty="0"/>
              <a:t> </a:t>
            </a:r>
          </a:p>
          <a:p>
            <a:r>
              <a:rPr lang="en-US" dirty="0"/>
              <a:t>Ruler – Open Clipart  </a:t>
            </a:r>
            <a:r>
              <a:rPr lang="en-US" dirty="0">
                <a:hlinkClick r:id="rId3"/>
              </a:rPr>
              <a:t>www.openclipart.org</a:t>
            </a:r>
            <a:r>
              <a:rPr lang="en-US" dirty="0"/>
              <a:t> (public domain)</a:t>
            </a:r>
          </a:p>
          <a:p>
            <a:r>
              <a:rPr lang="en-US" dirty="0" err="1"/>
              <a:t>ImpulseC</a:t>
            </a:r>
            <a:r>
              <a:rPr lang="en-US" dirty="0"/>
              <a:t> – images from </a:t>
            </a:r>
            <a:r>
              <a:rPr lang="en-US" dirty="0">
                <a:hlinkClick r:id="rId4"/>
              </a:rPr>
              <a:t>http://www.impulsec.com/products.htm</a:t>
            </a:r>
            <a:endParaRPr lang="en-US" dirty="0"/>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particulate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602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EAAF-7C2B-4A42-8089-A9BA066C77C0}"/>
              </a:ext>
            </a:extLst>
          </p:cNvPr>
          <p:cNvSpPr>
            <a:spLocks noGrp="1"/>
          </p:cNvSpPr>
          <p:nvPr>
            <p:ph type="title"/>
          </p:nvPr>
        </p:nvSpPr>
        <p:spPr>
          <a:xfrm>
            <a:off x="729113" y="396298"/>
            <a:ext cx="7798869" cy="692210"/>
          </a:xfrm>
        </p:spPr>
        <p:txBody>
          <a:bodyPr>
            <a:normAutofit fontScale="90000"/>
          </a:bodyPr>
          <a:lstStyle/>
          <a:p>
            <a:r>
              <a:rPr lang="en-ZA" dirty="0"/>
              <a:t>HDL Imitation Method</a:t>
            </a:r>
          </a:p>
        </p:txBody>
      </p:sp>
      <p:sp>
        <p:nvSpPr>
          <p:cNvPr id="3" name="Content Placeholder 2">
            <a:extLst>
              <a:ext uri="{FF2B5EF4-FFF2-40B4-BE49-F238E27FC236}">
                <a16:creationId xmlns:a16="http://schemas.microsoft.com/office/drawing/2014/main" id="{3DEE577E-14D9-401B-9DEE-755C8EED8E26}"/>
              </a:ext>
            </a:extLst>
          </p:cNvPr>
          <p:cNvSpPr>
            <a:spLocks noGrp="1"/>
          </p:cNvSpPr>
          <p:nvPr>
            <p:ph idx="1"/>
          </p:nvPr>
        </p:nvSpPr>
        <p:spPr>
          <a:xfrm>
            <a:off x="548641" y="1357162"/>
            <a:ext cx="7979342" cy="4758435"/>
          </a:xfrm>
        </p:spPr>
        <p:txBody>
          <a:bodyPr>
            <a:normAutofit fontScale="92500"/>
          </a:bodyPr>
          <a:lstStyle/>
          <a:p>
            <a:r>
              <a:rPr lang="en-ZA" dirty="0"/>
              <a:t>This method can be useful in designing both golden measures and HDL modules in (almost) one go …</a:t>
            </a:r>
          </a:p>
          <a:p>
            <a:r>
              <a:rPr lang="en-ZA" dirty="0"/>
              <a:t>It is mainly a means to validate that you algorithm is working properly, and to help get into a ‘thinking space’ suited for HDL.</a:t>
            </a:r>
          </a:p>
          <a:p>
            <a:r>
              <a:rPr lang="en-ZA" dirty="0"/>
              <a:t>This method is loosely based on approaches for C</a:t>
            </a:r>
            <a:r>
              <a:rPr lang="en-ZA" dirty="0">
                <a:sym typeface="Wingdings" panose="05000000000000000000" pitchFamily="2" charset="2"/>
              </a:rPr>
              <a:t>HDL automatic conversion (discussed later in the course)</a:t>
            </a:r>
            <a:endParaRPr lang="en-ZA" dirty="0"/>
          </a:p>
        </p:txBody>
      </p:sp>
    </p:spTree>
    <p:extLst>
      <p:ext uri="{BB962C8B-B14F-4D97-AF65-F5344CB8AC3E}">
        <p14:creationId xmlns:p14="http://schemas.microsoft.com/office/powerpoint/2010/main" val="133100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idx="4294967295"/>
          </p:nvPr>
        </p:nvSpPr>
        <p:spPr>
          <a:xfrm>
            <a:off x="436727" y="160051"/>
            <a:ext cx="8939212" cy="738173"/>
          </a:xfrm>
        </p:spPr>
        <p:txBody>
          <a:bodyPr/>
          <a:lstStyle/>
          <a:p>
            <a:pPr>
              <a:defRPr/>
            </a:pPr>
            <a:r>
              <a:rPr lang="en-US" dirty="0"/>
              <a:t>HDL Imitation approach using C</a:t>
            </a:r>
          </a:p>
        </p:txBody>
      </p:sp>
      <p:pic>
        <p:nvPicPr>
          <p:cNvPr id="13316" name="Picture 4" descr="C:\WINDOWS\Desktop\AMA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254" y="3386312"/>
            <a:ext cx="5715000" cy="323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Box 4"/>
          <p:cNvSpPr txBox="1">
            <a:spLocks noChangeArrowheads="1"/>
          </p:cNvSpPr>
          <p:nvPr/>
        </p:nvSpPr>
        <p:spPr bwMode="auto">
          <a:xfrm>
            <a:off x="3807892" y="5594525"/>
            <a:ext cx="292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ZA">
                <a:solidFill>
                  <a:srgbClr val="1C1C1C"/>
                </a:solidFill>
              </a:rPr>
              <a:t>C code converted to VHDL</a:t>
            </a:r>
            <a:endParaRPr lang="en-US">
              <a:solidFill>
                <a:srgbClr val="1C1C1C"/>
              </a:solidFill>
            </a:endParaRPr>
          </a:p>
        </p:txBody>
      </p:sp>
      <p:sp>
        <p:nvSpPr>
          <p:cNvPr id="107523" name="Rectangle 3"/>
          <p:cNvSpPr>
            <a:spLocks noGrp="1" noChangeArrowheads="1"/>
          </p:cNvSpPr>
          <p:nvPr>
            <p:ph idx="4294967295"/>
          </p:nvPr>
        </p:nvSpPr>
        <p:spPr>
          <a:xfrm>
            <a:off x="436727" y="867811"/>
            <a:ext cx="8602807" cy="4191000"/>
          </a:xfrm>
        </p:spPr>
        <p:txBody>
          <a:bodyPr/>
          <a:lstStyle/>
          <a:p>
            <a:pPr>
              <a:defRPr/>
            </a:pPr>
            <a:r>
              <a:rPr lang="en-ZA" dirty="0">
                <a:solidFill>
                  <a:schemeClr val="tx2">
                    <a:lumMod val="90000"/>
                  </a:schemeClr>
                </a:solidFill>
              </a:rPr>
              <a:t>C program:</a:t>
            </a:r>
            <a:r>
              <a:rPr lang="en-ZA" dirty="0"/>
              <a:t> functions; variables;</a:t>
            </a:r>
          </a:p>
          <a:p>
            <a:pPr lvl="1">
              <a:defRPr/>
            </a:pPr>
            <a:r>
              <a:rPr lang="en-ZA" dirty="0"/>
              <a:t>based on sequence (start to end) and the use of memory/registers operations</a:t>
            </a:r>
            <a:endParaRPr lang="en-US" dirty="0"/>
          </a:p>
          <a:p>
            <a:pPr>
              <a:defRPr/>
            </a:pPr>
            <a:r>
              <a:rPr lang="en-US" dirty="0">
                <a:solidFill>
                  <a:schemeClr val="tx2">
                    <a:lumMod val="90000"/>
                  </a:schemeClr>
                </a:solidFill>
              </a:rPr>
              <a:t>VHDL / Verilog HDL: </a:t>
            </a:r>
          </a:p>
          <a:p>
            <a:pPr lvl="1">
              <a:defRPr/>
            </a:pPr>
            <a:r>
              <a:rPr lang="en-US" dirty="0"/>
              <a:t>Implements an entity/module for the procedure</a:t>
            </a:r>
          </a:p>
        </p:txBody>
      </p:sp>
    </p:spTree>
    <p:extLst>
      <p:ext uri="{BB962C8B-B14F-4D97-AF65-F5344CB8AC3E}">
        <p14:creationId xmlns:p14="http://schemas.microsoft.com/office/powerpoint/2010/main" val="356828030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385" y="299760"/>
            <a:ext cx="8710863" cy="1115956"/>
          </a:xfrm>
        </p:spPr>
        <p:txBody>
          <a:bodyPr>
            <a:normAutofit fontScale="90000"/>
          </a:bodyPr>
          <a:lstStyle/>
          <a:p>
            <a:pPr>
              <a:defRPr/>
            </a:pPr>
            <a:r>
              <a:rPr lang="en-ZA" dirty="0"/>
              <a:t>HDL Imitation in C</a:t>
            </a:r>
            <a:br>
              <a:rPr lang="en-ZA" dirty="0"/>
            </a:br>
            <a:r>
              <a:rPr lang="en-ZA" dirty="0"/>
              <a:t>&amp; </a:t>
            </a:r>
            <a:r>
              <a:rPr lang="en-ZA" sz="3100" dirty="0"/>
              <a:t>good references to review in using this method</a:t>
            </a:r>
            <a:endParaRPr lang="en-US" sz="3100" dirty="0"/>
          </a:p>
        </p:txBody>
      </p:sp>
      <p:sp>
        <p:nvSpPr>
          <p:cNvPr id="3" name="Content Placeholder 2"/>
          <p:cNvSpPr>
            <a:spLocks noGrp="1"/>
          </p:cNvSpPr>
          <p:nvPr>
            <p:ph idx="1"/>
          </p:nvPr>
        </p:nvSpPr>
        <p:spPr>
          <a:xfrm>
            <a:off x="568325" y="1646956"/>
            <a:ext cx="8007350" cy="4191000"/>
          </a:xfrm>
        </p:spPr>
        <p:txBody>
          <a:bodyPr>
            <a:normAutofit fontScale="92500" lnSpcReduction="20000"/>
          </a:bodyPr>
          <a:lstStyle/>
          <a:p>
            <a:pPr>
              <a:defRPr/>
            </a:pPr>
            <a:r>
              <a:rPr lang="en-ZA" dirty="0"/>
              <a:t>Standard C characteristics</a:t>
            </a:r>
          </a:p>
          <a:p>
            <a:pPr lvl="1">
              <a:defRPr/>
            </a:pPr>
            <a:r>
              <a:rPr lang="en-ZA" dirty="0"/>
              <a:t>Memory-based</a:t>
            </a:r>
          </a:p>
          <a:p>
            <a:pPr lvl="1">
              <a:defRPr/>
            </a:pPr>
            <a:r>
              <a:rPr lang="en-ZA" dirty="0"/>
              <a:t>Variables (registers) used in performing computation</a:t>
            </a:r>
          </a:p>
          <a:p>
            <a:pPr lvl="1">
              <a:defRPr/>
            </a:pPr>
            <a:r>
              <a:rPr lang="en-ZA" dirty="0"/>
              <a:t>Normal C and C programs are sequential</a:t>
            </a:r>
          </a:p>
          <a:p>
            <a:pPr>
              <a:defRPr/>
            </a:pPr>
            <a:r>
              <a:rPr lang="en-ZA" dirty="0"/>
              <a:t>Specialized C flavours for parallel description &amp; FPGA programming:</a:t>
            </a:r>
          </a:p>
          <a:p>
            <a:pPr lvl="2">
              <a:defRPr/>
            </a:pPr>
            <a:r>
              <a:rPr lang="en-ZA" dirty="0" err="1"/>
              <a:t>Mitrion</a:t>
            </a:r>
            <a:r>
              <a:rPr lang="en-ZA" dirty="0"/>
              <a:t>-C  ,  </a:t>
            </a:r>
            <a:r>
              <a:rPr lang="en-ZA" dirty="0" err="1"/>
              <a:t>SystemC</a:t>
            </a:r>
            <a:r>
              <a:rPr lang="en-ZA" dirty="0"/>
              <a:t> , </a:t>
            </a:r>
            <a:r>
              <a:rPr lang="en-ZA" dirty="0" err="1"/>
              <a:t>pC</a:t>
            </a:r>
            <a:r>
              <a:rPr lang="en-ZA" dirty="0"/>
              <a:t> (IBM Parallel C) </a:t>
            </a:r>
            <a:r>
              <a:rPr lang="en-US" dirty="0"/>
              <a:t>System Crafter,  Impulse C , </a:t>
            </a:r>
            <a:r>
              <a:rPr lang="en-US" dirty="0" err="1"/>
              <a:t>OpenCL</a:t>
            </a:r>
            <a:endParaRPr lang="en-ZA" dirty="0"/>
          </a:p>
          <a:p>
            <a:pPr lvl="2">
              <a:defRPr/>
            </a:pPr>
            <a:r>
              <a:rPr lang="en-ZA" dirty="0" err="1"/>
              <a:t>FpgaC</a:t>
            </a:r>
            <a:r>
              <a:rPr lang="en-ZA" dirty="0"/>
              <a:t> Open-source </a:t>
            </a:r>
            <a:r>
              <a:rPr lang="en-ZA" sz="2000" dirty="0"/>
              <a:t>(</a:t>
            </a:r>
            <a:r>
              <a:rPr lang="en-US" sz="2000" dirty="0">
                <a:hlinkClick r:id="rId3"/>
              </a:rPr>
              <a:t>http://fpgac.sourceforge.net/</a:t>
            </a:r>
            <a:r>
              <a:rPr lang="en-US" sz="2000" dirty="0"/>
              <a:t>) – does generate VHDL/</a:t>
            </a:r>
            <a:r>
              <a:rPr lang="en-US" sz="2000" dirty="0" err="1"/>
              <a:t>Verilog</a:t>
            </a:r>
            <a:r>
              <a:rPr lang="en-US" sz="2000" dirty="0"/>
              <a:t> but directly to bit file</a:t>
            </a:r>
            <a:endParaRPr lang="en-ZA" sz="2000" dirty="0"/>
          </a:p>
        </p:txBody>
      </p:sp>
    </p:spTree>
    <p:extLst>
      <p:ext uri="{BB962C8B-B14F-4D97-AF65-F5344CB8AC3E}">
        <p14:creationId xmlns:p14="http://schemas.microsoft.com/office/powerpoint/2010/main" val="3022328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465" y="244475"/>
            <a:ext cx="8286023" cy="881681"/>
          </a:xfrm>
        </p:spPr>
        <p:txBody>
          <a:bodyPr>
            <a:normAutofit/>
          </a:bodyPr>
          <a:lstStyle/>
          <a:p>
            <a:pPr>
              <a:defRPr/>
            </a:pPr>
            <a:r>
              <a:rPr lang="en-ZA" dirty="0"/>
              <a:t>HDL Imitation: where it’s useful</a:t>
            </a:r>
            <a:endParaRPr lang="en-US" dirty="0"/>
          </a:p>
        </p:txBody>
      </p:sp>
      <p:sp>
        <p:nvSpPr>
          <p:cNvPr id="3" name="Content Placeholder 2"/>
          <p:cNvSpPr>
            <a:spLocks noGrp="1"/>
          </p:cNvSpPr>
          <p:nvPr>
            <p:ph idx="1"/>
          </p:nvPr>
        </p:nvSpPr>
        <p:spPr>
          <a:xfrm>
            <a:off x="434466" y="1467296"/>
            <a:ext cx="8007350" cy="4519617"/>
          </a:xfrm>
        </p:spPr>
        <p:txBody>
          <a:bodyPr>
            <a:normAutofit lnSpcReduction="10000"/>
          </a:bodyPr>
          <a:lstStyle/>
          <a:p>
            <a:pPr>
              <a:defRPr/>
            </a:pPr>
            <a:r>
              <a:rPr lang="en-ZA" dirty="0"/>
              <a:t>Best to simplify this approach, where possible, to just one module at a time</a:t>
            </a:r>
          </a:p>
          <a:p>
            <a:pPr>
              <a:defRPr/>
            </a:pPr>
            <a:r>
              <a:rPr lang="en-ZA" dirty="0"/>
              <a:t>When you’re confident the HDL works, you could just leave the C version behind</a:t>
            </a:r>
          </a:p>
          <a:p>
            <a:pPr>
              <a:defRPr/>
            </a:pPr>
            <a:r>
              <a:rPr lang="en-ZA" dirty="0"/>
              <a:t>Getting a whole complex design together as both a C-imitating-HDL program and a true HDL implementation is likely not viable (as it may be too much overhead to maintain)</a:t>
            </a:r>
            <a:endParaRPr lang="en-US" dirty="0"/>
          </a:p>
        </p:txBody>
      </p:sp>
    </p:spTree>
    <p:extLst>
      <p:ext uri="{BB962C8B-B14F-4D97-AF65-F5344CB8AC3E}">
        <p14:creationId xmlns:p14="http://schemas.microsoft.com/office/powerpoint/2010/main" val="2719307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A8E451-7B00-457C-875C-A02C70096DB8}"/>
              </a:ext>
            </a:extLst>
          </p:cNvPr>
          <p:cNvSpPr/>
          <p:nvPr/>
        </p:nvSpPr>
        <p:spPr>
          <a:xfrm>
            <a:off x="378859" y="331429"/>
            <a:ext cx="7943521" cy="923330"/>
          </a:xfrm>
          <a:prstGeom prst="rect">
            <a:avLst/>
          </a:prstGeom>
          <a:noFill/>
        </p:spPr>
        <p:txBody>
          <a:bodyPr wrap="none" lIns="91440" tIns="45720" rIns="91440" bIns="45720">
            <a:spAutoFit/>
          </a:bodyPr>
          <a:lstStyle/>
          <a:p>
            <a:pPr algn="ctr"/>
            <a:r>
              <a:rPr lang="en-US" sz="5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Example</a:t>
            </a:r>
          </a:p>
        </p:txBody>
      </p:sp>
      <p:sp>
        <p:nvSpPr>
          <p:cNvPr id="5" name="TextBox 4">
            <a:extLst>
              <a:ext uri="{FF2B5EF4-FFF2-40B4-BE49-F238E27FC236}">
                <a16:creationId xmlns:a16="http://schemas.microsoft.com/office/drawing/2014/main" id="{32944C1C-BC79-4403-9627-631E984C109F}"/>
              </a:ext>
            </a:extLst>
          </p:cNvPr>
          <p:cNvSpPr txBox="1"/>
          <p:nvPr/>
        </p:nvSpPr>
        <p:spPr>
          <a:xfrm>
            <a:off x="530771" y="1674674"/>
            <a:ext cx="8082457" cy="1754326"/>
          </a:xfrm>
          <a:prstGeom prst="rect">
            <a:avLst/>
          </a:prstGeom>
          <a:noFill/>
        </p:spPr>
        <p:txBody>
          <a:bodyPr wrap="square" rtlCol="0">
            <a:spAutoFit/>
          </a:bodyPr>
          <a:lstStyle/>
          <a:p>
            <a:r>
              <a:rPr lang="en-ZA" i="1" dirty="0"/>
              <a:t>Example Task:</a:t>
            </a:r>
          </a:p>
          <a:p>
            <a:r>
              <a:rPr lang="en-ZA" dirty="0"/>
              <a:t>Implement an </a:t>
            </a:r>
            <a:r>
              <a:rPr lang="en-ZA" dirty="0" err="1"/>
              <a:t>countup</a:t>
            </a:r>
            <a:r>
              <a:rPr lang="en-ZA" dirty="0"/>
              <a:t> module that counts up on target value, increasing its a counter value on each positive clock edge. When the target value is reached set the </a:t>
            </a:r>
            <a:r>
              <a:rPr lang="en-ZA" dirty="0" err="1"/>
              <a:t>counter_done</a:t>
            </a:r>
            <a:r>
              <a:rPr lang="en-ZA" dirty="0"/>
              <a:t> flag and stop counting. </a:t>
            </a:r>
          </a:p>
          <a:p>
            <a:endParaRPr lang="en-ZA" dirty="0"/>
          </a:p>
          <a:p>
            <a:endParaRPr lang="en-ZA" dirty="0"/>
          </a:p>
        </p:txBody>
      </p:sp>
      <p:sp>
        <p:nvSpPr>
          <p:cNvPr id="6" name="Rectangle 5">
            <a:extLst>
              <a:ext uri="{FF2B5EF4-FFF2-40B4-BE49-F238E27FC236}">
                <a16:creationId xmlns:a16="http://schemas.microsoft.com/office/drawing/2014/main" id="{8791BC05-8E31-416A-9500-2D87BC34BE7B}"/>
              </a:ext>
            </a:extLst>
          </p:cNvPr>
          <p:cNvSpPr/>
          <p:nvPr/>
        </p:nvSpPr>
        <p:spPr>
          <a:xfrm>
            <a:off x="496203" y="3165676"/>
            <a:ext cx="7943521" cy="2308324"/>
          </a:xfrm>
          <a:prstGeom prst="rect">
            <a:avLst/>
          </a:prstGeom>
        </p:spPr>
        <p:txBody>
          <a:bodyPr wrap="square">
            <a:spAutoFit/>
          </a:bodyPr>
          <a:lstStyle/>
          <a:p>
            <a:r>
              <a:rPr lang="en-ZA" dirty="0"/>
              <a:t>Approach:</a:t>
            </a:r>
          </a:p>
          <a:p>
            <a:pPr marL="342900" indent="-342900">
              <a:buAutoNum type="arabicPeriod"/>
            </a:pPr>
            <a:r>
              <a:rPr lang="en-ZA" dirty="0"/>
              <a:t>Sketch the design of the needed module and its interface.</a:t>
            </a:r>
          </a:p>
          <a:p>
            <a:pPr marL="342900" indent="-342900">
              <a:buAutoNum type="arabicPeriod"/>
            </a:pPr>
            <a:r>
              <a:rPr lang="en-ZA" dirty="0"/>
              <a:t>Think what registers are needed, including any regs to test the module.</a:t>
            </a:r>
          </a:p>
          <a:p>
            <a:pPr marL="342900" indent="-342900">
              <a:buAutoNum type="arabicPeriod"/>
            </a:pPr>
            <a:r>
              <a:rPr lang="en-ZA" dirty="0"/>
              <a:t>Write a quick C implementation that can act as both a quick starting point and test of the plan, and which can then be easily converted to HDL.</a:t>
            </a:r>
          </a:p>
          <a:p>
            <a:pPr marL="342900" indent="-342900">
              <a:buAutoNum type="arabicPeriod"/>
            </a:pPr>
            <a:r>
              <a:rPr lang="en-ZA" dirty="0"/>
              <a:t>Test the C program, make sure it is behaving as anticipated.</a:t>
            </a:r>
          </a:p>
          <a:p>
            <a:pPr marL="342900" indent="-342900">
              <a:buAutoNum type="arabicPeriod"/>
            </a:pPr>
            <a:r>
              <a:rPr lang="en-ZA" dirty="0"/>
              <a:t>Covert the program to HDL</a:t>
            </a:r>
          </a:p>
          <a:p>
            <a:pPr marL="342900" indent="-342900">
              <a:buAutoNum type="arabicPeriod"/>
            </a:pPr>
            <a:r>
              <a:rPr lang="en-ZA" dirty="0"/>
              <a:t>Test the HDL and make sure it is also working.</a:t>
            </a:r>
          </a:p>
        </p:txBody>
      </p:sp>
      <p:sp>
        <p:nvSpPr>
          <p:cNvPr id="7" name="Rectangle 6">
            <a:extLst>
              <a:ext uri="{FF2B5EF4-FFF2-40B4-BE49-F238E27FC236}">
                <a16:creationId xmlns:a16="http://schemas.microsoft.com/office/drawing/2014/main" id="{1C28559C-EE93-4DCF-A177-55AC7DD4A1A1}"/>
              </a:ext>
            </a:extLst>
          </p:cNvPr>
          <p:cNvSpPr/>
          <p:nvPr/>
        </p:nvSpPr>
        <p:spPr>
          <a:xfrm>
            <a:off x="264643" y="5908876"/>
            <a:ext cx="8495899" cy="738664"/>
          </a:xfrm>
          <a:prstGeom prst="rect">
            <a:avLst/>
          </a:prstGeom>
        </p:spPr>
        <p:txBody>
          <a:bodyPr wrap="square">
            <a:spAutoFit/>
          </a:bodyPr>
          <a:lstStyle/>
          <a:p>
            <a:r>
              <a:rPr lang="en-ZA" sz="1400" u="sng" dirty="0"/>
              <a:t>Note:</a:t>
            </a:r>
            <a:r>
              <a:rPr lang="en-ZA" sz="1400" dirty="0"/>
              <a:t> obviously this is a very simple example for illustrative purposes. You are unlikely to use this approach for such simple situations especially once you are feeling confident in HDL coding; but for more complex problems that can be a valuable time-saver and ‘sanity-check’ for your HDL code.</a:t>
            </a:r>
          </a:p>
        </p:txBody>
      </p:sp>
    </p:spTree>
    <p:extLst>
      <p:ext uri="{BB962C8B-B14F-4D97-AF65-F5344CB8AC3E}">
        <p14:creationId xmlns:p14="http://schemas.microsoft.com/office/powerpoint/2010/main" val="3750329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6E8FF88-3953-447F-8A46-62D5F3FB0AE5}"/>
              </a:ext>
            </a:extLst>
          </p:cNvPr>
          <p:cNvSpPr/>
          <p:nvPr/>
        </p:nvSpPr>
        <p:spPr>
          <a:xfrm>
            <a:off x="329541" y="233106"/>
            <a:ext cx="4777846" cy="584775"/>
          </a:xfrm>
          <a:prstGeom prst="rect">
            <a:avLst/>
          </a:prstGeom>
          <a:noFill/>
        </p:spPr>
        <p:txBody>
          <a:bodyPr wrap="none" lIns="91440" tIns="45720" rIns="91440" bIns="45720">
            <a:spAutoFit/>
          </a:bodyPr>
          <a:lstStyle/>
          <a:p>
            <a:r>
              <a:rPr lang="en-US" sz="3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HDL Imitation: Example</a:t>
            </a:r>
          </a:p>
        </p:txBody>
      </p:sp>
      <p:sp>
        <p:nvSpPr>
          <p:cNvPr id="3" name="TextBox 2">
            <a:extLst>
              <a:ext uri="{FF2B5EF4-FFF2-40B4-BE49-F238E27FC236}">
                <a16:creationId xmlns:a16="http://schemas.microsoft.com/office/drawing/2014/main" id="{A9EB788F-DDDB-4AA3-B152-5652810E0D9A}"/>
              </a:ext>
            </a:extLst>
          </p:cNvPr>
          <p:cNvSpPr txBox="1"/>
          <p:nvPr/>
        </p:nvSpPr>
        <p:spPr>
          <a:xfrm>
            <a:off x="329541" y="817881"/>
            <a:ext cx="8082457" cy="1754326"/>
          </a:xfrm>
          <a:prstGeom prst="rect">
            <a:avLst/>
          </a:prstGeom>
          <a:noFill/>
        </p:spPr>
        <p:txBody>
          <a:bodyPr wrap="square" rtlCol="0">
            <a:spAutoFit/>
          </a:bodyPr>
          <a:lstStyle/>
          <a:p>
            <a:r>
              <a:rPr lang="en-ZA" i="1" dirty="0"/>
              <a:t>Example Task:</a:t>
            </a:r>
          </a:p>
          <a:p>
            <a:r>
              <a:rPr lang="en-ZA" dirty="0"/>
              <a:t>Implement an </a:t>
            </a:r>
            <a:r>
              <a:rPr lang="en-ZA" dirty="0" err="1"/>
              <a:t>countup</a:t>
            </a:r>
            <a:r>
              <a:rPr lang="en-ZA" dirty="0"/>
              <a:t> module that counts up on target value, increasing its a counter value on each positive clock edge. When the target value is reached set the </a:t>
            </a:r>
            <a:r>
              <a:rPr lang="en-ZA" dirty="0" err="1"/>
              <a:t>counter_done</a:t>
            </a:r>
            <a:r>
              <a:rPr lang="en-ZA" dirty="0"/>
              <a:t> flag and stop counting. </a:t>
            </a:r>
          </a:p>
          <a:p>
            <a:endParaRPr lang="en-ZA" dirty="0"/>
          </a:p>
          <a:p>
            <a:endParaRPr lang="en-ZA" dirty="0"/>
          </a:p>
        </p:txBody>
      </p:sp>
      <p:sp>
        <p:nvSpPr>
          <p:cNvPr id="4" name="Rectangle 3">
            <a:extLst>
              <a:ext uri="{FF2B5EF4-FFF2-40B4-BE49-F238E27FC236}">
                <a16:creationId xmlns:a16="http://schemas.microsoft.com/office/drawing/2014/main" id="{C60B1AED-32C7-4382-9FD4-6A3E3DCC57D8}"/>
              </a:ext>
            </a:extLst>
          </p:cNvPr>
          <p:cNvSpPr/>
          <p:nvPr/>
        </p:nvSpPr>
        <p:spPr>
          <a:xfrm>
            <a:off x="490215" y="2074549"/>
            <a:ext cx="7217033" cy="369332"/>
          </a:xfrm>
          <a:prstGeom prst="rect">
            <a:avLst/>
          </a:prstGeom>
        </p:spPr>
        <p:txBody>
          <a:bodyPr wrap="square">
            <a:spAutoFit/>
          </a:bodyPr>
          <a:lstStyle/>
          <a:p>
            <a:r>
              <a:rPr lang="en-ZA" dirty="0">
                <a:solidFill>
                  <a:schemeClr val="accent6">
                    <a:lumMod val="50000"/>
                  </a:schemeClr>
                </a:solidFill>
              </a:rPr>
              <a:t>1.  Sketch the design of the needed module and its interface….</a:t>
            </a:r>
          </a:p>
        </p:txBody>
      </p:sp>
      <p:sp>
        <p:nvSpPr>
          <p:cNvPr id="5" name="Rectangle 4">
            <a:extLst>
              <a:ext uri="{FF2B5EF4-FFF2-40B4-BE49-F238E27FC236}">
                <a16:creationId xmlns:a16="http://schemas.microsoft.com/office/drawing/2014/main" id="{64B8AED8-E253-4CF0-8F54-FBAF058A3515}"/>
              </a:ext>
            </a:extLst>
          </p:cNvPr>
          <p:cNvSpPr/>
          <p:nvPr/>
        </p:nvSpPr>
        <p:spPr>
          <a:xfrm>
            <a:off x="3046281" y="2784368"/>
            <a:ext cx="2441543" cy="2403835"/>
          </a:xfrm>
          <a:prstGeom prst="rect">
            <a:avLst/>
          </a:prstGeom>
          <a:solidFill>
            <a:schemeClr val="bg1"/>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TextBox 5">
            <a:extLst>
              <a:ext uri="{FF2B5EF4-FFF2-40B4-BE49-F238E27FC236}">
                <a16:creationId xmlns:a16="http://schemas.microsoft.com/office/drawing/2014/main" id="{ED47679F-C960-44D8-A7D6-D253A53D21BA}"/>
              </a:ext>
            </a:extLst>
          </p:cNvPr>
          <p:cNvSpPr txBox="1"/>
          <p:nvPr/>
        </p:nvSpPr>
        <p:spPr>
          <a:xfrm>
            <a:off x="3720283" y="3667230"/>
            <a:ext cx="1281120" cy="461665"/>
          </a:xfrm>
          <a:prstGeom prst="rect">
            <a:avLst/>
          </a:prstGeom>
          <a:noFill/>
        </p:spPr>
        <p:txBody>
          <a:bodyPr wrap="none" rtlCol="0">
            <a:spAutoFit/>
          </a:bodyPr>
          <a:lstStyle/>
          <a:p>
            <a:r>
              <a:rPr lang="en-US" sz="2400" dirty="0" err="1"/>
              <a:t>countup</a:t>
            </a:r>
            <a:endParaRPr lang="en-ZA" sz="2400" dirty="0"/>
          </a:p>
        </p:txBody>
      </p:sp>
      <p:cxnSp>
        <p:nvCxnSpPr>
          <p:cNvPr id="7" name="Straight Arrow Connector 6">
            <a:extLst>
              <a:ext uri="{FF2B5EF4-FFF2-40B4-BE49-F238E27FC236}">
                <a16:creationId xmlns:a16="http://schemas.microsoft.com/office/drawing/2014/main" id="{35ACA281-1094-4EA4-B8CA-E45874FA779C}"/>
              </a:ext>
            </a:extLst>
          </p:cNvPr>
          <p:cNvCxnSpPr/>
          <p:nvPr/>
        </p:nvCxnSpPr>
        <p:spPr>
          <a:xfrm>
            <a:off x="2103601" y="2991756"/>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D7FB97E3-9330-434D-8871-82D4D5368D90}"/>
              </a:ext>
            </a:extLst>
          </p:cNvPr>
          <p:cNvSpPr/>
          <p:nvPr/>
        </p:nvSpPr>
        <p:spPr>
          <a:xfrm>
            <a:off x="1248879" y="2807090"/>
            <a:ext cx="816207" cy="369332"/>
          </a:xfrm>
          <a:prstGeom prst="rect">
            <a:avLst/>
          </a:prstGeom>
        </p:spPr>
        <p:txBody>
          <a:bodyPr wrap="square">
            <a:spAutoFit/>
          </a:bodyPr>
          <a:lstStyle/>
          <a:p>
            <a:pPr algn="r"/>
            <a:r>
              <a:rPr lang="en-US" dirty="0" err="1"/>
              <a:t>clk</a:t>
            </a:r>
            <a:endParaRPr lang="en-ZA" dirty="0"/>
          </a:p>
        </p:txBody>
      </p:sp>
      <p:cxnSp>
        <p:nvCxnSpPr>
          <p:cNvPr id="11" name="Straight Arrow Connector 10">
            <a:extLst>
              <a:ext uri="{FF2B5EF4-FFF2-40B4-BE49-F238E27FC236}">
                <a16:creationId xmlns:a16="http://schemas.microsoft.com/office/drawing/2014/main" id="{75437A50-B9BB-48C7-9FB4-A651E129F120}"/>
              </a:ext>
            </a:extLst>
          </p:cNvPr>
          <p:cNvCxnSpPr/>
          <p:nvPr/>
        </p:nvCxnSpPr>
        <p:spPr>
          <a:xfrm>
            <a:off x="5487824" y="3076599"/>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06AE88B9-CD06-44B1-92FC-EE757482D90F}"/>
              </a:ext>
            </a:extLst>
          </p:cNvPr>
          <p:cNvSpPr/>
          <p:nvPr/>
        </p:nvSpPr>
        <p:spPr>
          <a:xfrm>
            <a:off x="6469018" y="2891933"/>
            <a:ext cx="1595309" cy="369332"/>
          </a:xfrm>
          <a:prstGeom prst="rect">
            <a:avLst/>
          </a:prstGeom>
        </p:spPr>
        <p:txBody>
          <a:bodyPr wrap="none">
            <a:spAutoFit/>
          </a:bodyPr>
          <a:lstStyle/>
          <a:p>
            <a:r>
              <a:rPr lang="en-US" dirty="0" err="1"/>
              <a:t>counter_done</a:t>
            </a:r>
            <a:endParaRPr lang="en-ZA" dirty="0"/>
          </a:p>
        </p:txBody>
      </p:sp>
      <p:cxnSp>
        <p:nvCxnSpPr>
          <p:cNvPr id="18" name="Straight Arrow Connector 17">
            <a:extLst>
              <a:ext uri="{FF2B5EF4-FFF2-40B4-BE49-F238E27FC236}">
                <a16:creationId xmlns:a16="http://schemas.microsoft.com/office/drawing/2014/main" id="{C0431CB2-C678-478A-B251-C3D677FFAA0A}"/>
              </a:ext>
            </a:extLst>
          </p:cNvPr>
          <p:cNvCxnSpPr/>
          <p:nvPr/>
        </p:nvCxnSpPr>
        <p:spPr>
          <a:xfrm>
            <a:off x="2103601" y="4196034"/>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E6E1DCA4-947B-4E38-8176-76C34724B3F2}"/>
              </a:ext>
            </a:extLst>
          </p:cNvPr>
          <p:cNvCxnSpPr/>
          <p:nvPr/>
        </p:nvCxnSpPr>
        <p:spPr>
          <a:xfrm>
            <a:off x="2103601" y="3371983"/>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63EE8DBA-132E-42F5-80F8-2BB43197CA5A}"/>
              </a:ext>
            </a:extLst>
          </p:cNvPr>
          <p:cNvSpPr/>
          <p:nvPr/>
        </p:nvSpPr>
        <p:spPr>
          <a:xfrm>
            <a:off x="5675405" y="3406094"/>
            <a:ext cx="441147" cy="646331"/>
          </a:xfrm>
          <a:prstGeom prst="rect">
            <a:avLst/>
          </a:prstGeom>
        </p:spPr>
        <p:txBody>
          <a:bodyPr wrap="square">
            <a:spAutoFit/>
          </a:bodyPr>
          <a:lstStyle/>
          <a:p>
            <a:pPr algn="ctr"/>
            <a:r>
              <a:rPr lang="en-US" dirty="0"/>
              <a:t>/ </a:t>
            </a:r>
          </a:p>
          <a:p>
            <a:pPr algn="ctr"/>
            <a:r>
              <a:rPr lang="en-US" dirty="0"/>
              <a:t>32</a:t>
            </a:r>
            <a:endParaRPr lang="en-ZA" dirty="0"/>
          </a:p>
        </p:txBody>
      </p:sp>
      <p:sp>
        <p:nvSpPr>
          <p:cNvPr id="27" name="Rectangle 26">
            <a:extLst>
              <a:ext uri="{FF2B5EF4-FFF2-40B4-BE49-F238E27FC236}">
                <a16:creationId xmlns:a16="http://schemas.microsoft.com/office/drawing/2014/main" id="{71C437C7-5D65-4E34-9BF7-2F801B3D9BC9}"/>
              </a:ext>
            </a:extLst>
          </p:cNvPr>
          <p:cNvSpPr/>
          <p:nvPr/>
        </p:nvSpPr>
        <p:spPr>
          <a:xfrm>
            <a:off x="973395" y="3981532"/>
            <a:ext cx="1091692" cy="369332"/>
          </a:xfrm>
          <a:prstGeom prst="rect">
            <a:avLst/>
          </a:prstGeom>
        </p:spPr>
        <p:txBody>
          <a:bodyPr wrap="square">
            <a:spAutoFit/>
          </a:bodyPr>
          <a:lstStyle/>
          <a:p>
            <a:pPr algn="r"/>
            <a:r>
              <a:rPr lang="en-US" dirty="0" err="1"/>
              <a:t>upto</a:t>
            </a:r>
            <a:endParaRPr lang="en-ZA" dirty="0"/>
          </a:p>
        </p:txBody>
      </p:sp>
      <p:sp>
        <p:nvSpPr>
          <p:cNvPr id="28" name="Rectangle 27">
            <a:extLst>
              <a:ext uri="{FF2B5EF4-FFF2-40B4-BE49-F238E27FC236}">
                <a16:creationId xmlns:a16="http://schemas.microsoft.com/office/drawing/2014/main" id="{EAEBCDF8-4C41-40B2-B0F4-3E9B0E329127}"/>
              </a:ext>
            </a:extLst>
          </p:cNvPr>
          <p:cNvSpPr/>
          <p:nvPr/>
        </p:nvSpPr>
        <p:spPr>
          <a:xfrm>
            <a:off x="973395" y="3187317"/>
            <a:ext cx="1091692" cy="369332"/>
          </a:xfrm>
          <a:prstGeom prst="rect">
            <a:avLst/>
          </a:prstGeom>
        </p:spPr>
        <p:txBody>
          <a:bodyPr wrap="square">
            <a:spAutoFit/>
          </a:bodyPr>
          <a:lstStyle/>
          <a:p>
            <a:pPr algn="r"/>
            <a:r>
              <a:rPr lang="en-US" dirty="0"/>
              <a:t>enable</a:t>
            </a:r>
            <a:endParaRPr lang="en-ZA" dirty="0"/>
          </a:p>
        </p:txBody>
      </p:sp>
      <p:cxnSp>
        <p:nvCxnSpPr>
          <p:cNvPr id="29" name="Straight Arrow Connector 28">
            <a:extLst>
              <a:ext uri="{FF2B5EF4-FFF2-40B4-BE49-F238E27FC236}">
                <a16:creationId xmlns:a16="http://schemas.microsoft.com/office/drawing/2014/main" id="{4FC38A54-0DEC-452F-B66B-34D00D73A43D}"/>
              </a:ext>
            </a:extLst>
          </p:cNvPr>
          <p:cNvCxnSpPr/>
          <p:nvPr/>
        </p:nvCxnSpPr>
        <p:spPr>
          <a:xfrm>
            <a:off x="2103601" y="3752145"/>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35B2989D-85D7-41B3-8DA0-E636D102B9D6}"/>
              </a:ext>
            </a:extLst>
          </p:cNvPr>
          <p:cNvSpPr/>
          <p:nvPr/>
        </p:nvSpPr>
        <p:spPr>
          <a:xfrm>
            <a:off x="973395" y="3567479"/>
            <a:ext cx="1091692" cy="369332"/>
          </a:xfrm>
          <a:prstGeom prst="rect">
            <a:avLst/>
          </a:prstGeom>
        </p:spPr>
        <p:txBody>
          <a:bodyPr wrap="square">
            <a:spAutoFit/>
          </a:bodyPr>
          <a:lstStyle/>
          <a:p>
            <a:pPr algn="r"/>
            <a:r>
              <a:rPr lang="en-US" dirty="0"/>
              <a:t>reset</a:t>
            </a:r>
            <a:endParaRPr lang="en-ZA" dirty="0"/>
          </a:p>
        </p:txBody>
      </p:sp>
      <p:sp>
        <p:nvSpPr>
          <p:cNvPr id="31" name="Rectangle 30">
            <a:extLst>
              <a:ext uri="{FF2B5EF4-FFF2-40B4-BE49-F238E27FC236}">
                <a16:creationId xmlns:a16="http://schemas.microsoft.com/office/drawing/2014/main" id="{19A5409A-30F5-4E20-86F7-8356AF54CDD5}"/>
              </a:ext>
            </a:extLst>
          </p:cNvPr>
          <p:cNvSpPr/>
          <p:nvPr/>
        </p:nvSpPr>
        <p:spPr>
          <a:xfrm>
            <a:off x="2315854" y="4009086"/>
            <a:ext cx="441147" cy="646331"/>
          </a:xfrm>
          <a:prstGeom prst="rect">
            <a:avLst/>
          </a:prstGeom>
        </p:spPr>
        <p:txBody>
          <a:bodyPr wrap="square">
            <a:spAutoFit/>
          </a:bodyPr>
          <a:lstStyle/>
          <a:p>
            <a:pPr algn="ctr"/>
            <a:r>
              <a:rPr lang="en-US" dirty="0"/>
              <a:t>/ </a:t>
            </a:r>
          </a:p>
          <a:p>
            <a:pPr algn="ctr"/>
            <a:r>
              <a:rPr lang="en-US" dirty="0"/>
              <a:t>32</a:t>
            </a:r>
            <a:endParaRPr lang="en-ZA" dirty="0"/>
          </a:p>
        </p:txBody>
      </p:sp>
      <p:sp>
        <p:nvSpPr>
          <p:cNvPr id="32" name="Rectangle 31">
            <a:extLst>
              <a:ext uri="{FF2B5EF4-FFF2-40B4-BE49-F238E27FC236}">
                <a16:creationId xmlns:a16="http://schemas.microsoft.com/office/drawing/2014/main" id="{29DAFF92-0C76-4BFE-87FD-46AFFC22EDB9}"/>
              </a:ext>
            </a:extLst>
          </p:cNvPr>
          <p:cNvSpPr/>
          <p:nvPr/>
        </p:nvSpPr>
        <p:spPr>
          <a:xfrm>
            <a:off x="329541" y="5594244"/>
            <a:ext cx="8421169" cy="1077218"/>
          </a:xfrm>
          <a:prstGeom prst="rect">
            <a:avLst/>
          </a:prstGeom>
        </p:spPr>
        <p:txBody>
          <a:bodyPr wrap="square">
            <a:spAutoFit/>
          </a:bodyPr>
          <a:lstStyle/>
          <a:p>
            <a:r>
              <a:rPr lang="en-ZA" sz="1600" b="1" dirty="0"/>
              <a:t>Design note:</a:t>
            </a:r>
            <a:r>
              <a:rPr lang="en-ZA" sz="1600" dirty="0"/>
              <a:t>  In standard Verilog you cannot have global signals. Each module needs to be quite stand-alone, it can only be connected to via its ports; you cannot somehow link to a global register without connecting through a port. You can have a ‘tristate’ register that you can either read or write (like a variable parameter).</a:t>
            </a:r>
          </a:p>
        </p:txBody>
      </p:sp>
      <p:cxnSp>
        <p:nvCxnSpPr>
          <p:cNvPr id="33" name="Straight Arrow Connector 32">
            <a:extLst>
              <a:ext uri="{FF2B5EF4-FFF2-40B4-BE49-F238E27FC236}">
                <a16:creationId xmlns:a16="http://schemas.microsoft.com/office/drawing/2014/main" id="{46BE936E-C8CC-4187-B018-543AE1B2FA2B}"/>
              </a:ext>
            </a:extLst>
          </p:cNvPr>
          <p:cNvCxnSpPr/>
          <p:nvPr/>
        </p:nvCxnSpPr>
        <p:spPr>
          <a:xfrm>
            <a:off x="5487824" y="3597515"/>
            <a:ext cx="94268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6B00336D-4C42-4998-BF6C-6CB65A1A926A}"/>
              </a:ext>
            </a:extLst>
          </p:cNvPr>
          <p:cNvSpPr/>
          <p:nvPr/>
        </p:nvSpPr>
        <p:spPr>
          <a:xfrm>
            <a:off x="6469018" y="3412849"/>
            <a:ext cx="954107" cy="369332"/>
          </a:xfrm>
          <a:prstGeom prst="rect">
            <a:avLst/>
          </a:prstGeom>
        </p:spPr>
        <p:txBody>
          <a:bodyPr wrap="none">
            <a:spAutoFit/>
          </a:bodyPr>
          <a:lstStyle/>
          <a:p>
            <a:r>
              <a:rPr lang="en-US" dirty="0"/>
              <a:t>counter</a:t>
            </a:r>
            <a:endParaRPr lang="en-ZA" dirty="0"/>
          </a:p>
        </p:txBody>
      </p:sp>
    </p:spTree>
    <p:extLst>
      <p:ext uri="{BB962C8B-B14F-4D97-AF65-F5344CB8AC3E}">
        <p14:creationId xmlns:p14="http://schemas.microsoft.com/office/powerpoint/2010/main" val="4144423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9185</TotalTime>
  <Words>4122</Words>
  <Application>Microsoft Office PowerPoint</Application>
  <PresentationFormat>On-screen Show (4:3)</PresentationFormat>
  <Paragraphs>468</Paragraphs>
  <Slides>34</Slides>
  <Notes>11</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6" baseType="lpstr">
      <vt:lpstr>Arial</vt:lpstr>
      <vt:lpstr>Arial Black</vt:lpstr>
      <vt:lpstr>Arial Narrow</vt:lpstr>
      <vt:lpstr>Calibri</vt:lpstr>
      <vt:lpstr>Century Gothic</vt:lpstr>
      <vt:lpstr>Century Schoolbook</vt:lpstr>
      <vt:lpstr>Courier New</vt:lpstr>
      <vt:lpstr>Tahoma</vt:lpstr>
      <vt:lpstr>Wingdings</vt:lpstr>
      <vt:lpstr>Wingdings 2</vt:lpstr>
      <vt:lpstr>4084 Theme</vt:lpstr>
      <vt:lpstr>Packager Shell Object</vt:lpstr>
      <vt:lpstr>PowerPoint Presentation</vt:lpstr>
      <vt:lpstr>Lecture Overview</vt:lpstr>
      <vt:lpstr>PowerPoint Presentation</vt:lpstr>
      <vt:lpstr>HDL Imitation Method</vt:lpstr>
      <vt:lpstr>HDL Imitation approach using C</vt:lpstr>
      <vt:lpstr>HDL Imitation in C &amp; good references to review in using this method</vt:lpstr>
      <vt:lpstr>HDL Imitation: where it’s useful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Terminology buffs?</vt:lpstr>
      <vt:lpstr>Why MIPS and FLOPS are not enough</vt:lpstr>
      <vt:lpstr>PowerPoint Presentation</vt:lpstr>
      <vt:lpstr>Whetstone,  Dhrystone   and CoreMark</vt:lpstr>
      <vt:lpstr>Whetstone,  Dhrystone   and CoreMark</vt:lpstr>
      <vt:lpstr>Whetstone,  Dhrystone   and CoreMark</vt:lpstr>
      <vt:lpstr>Relevance to FPGA</vt:lpstr>
      <vt:lpstr>PowerPoint Presentation</vt:lpstr>
      <vt:lpstr>Using Dhrystone with an FPGA</vt:lpstr>
      <vt:lpstr>PowerPoint Presentation</vt:lpstr>
      <vt:lpstr>Applying Amdahl to FPGAs</vt:lpstr>
      <vt:lpstr>Applying Amdahl to FPGAs</vt:lpstr>
      <vt:lpstr>Applicability of Amdahl to FPGAs</vt:lpstr>
      <vt:lpstr>PowerPoint Presentation</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EEE4120F HPES</dc:title>
  <dc:subject>RC Basics and the YODA Project cont</dc:subject>
  <dc:creator>Simon Winberg</dc:creator>
  <cp:lastModifiedBy>Simon Winberg</cp:lastModifiedBy>
  <cp:revision>499</cp:revision>
  <dcterms:created xsi:type="dcterms:W3CDTF">2009-02-10T02:25:54Z</dcterms:created>
  <dcterms:modified xsi:type="dcterms:W3CDTF">2023-04-18T21:08:22Z</dcterms:modified>
  <cp:category>Lectures</cp:category>
</cp:coreProperties>
</file>