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209" r:id="rId1"/>
  </p:sldMasterIdLst>
  <p:notesMasterIdLst>
    <p:notesMasterId r:id="rId26"/>
  </p:notesMasterIdLst>
  <p:sldIdLst>
    <p:sldId id="403" r:id="rId2"/>
    <p:sldId id="402" r:id="rId3"/>
    <p:sldId id="404" r:id="rId4"/>
    <p:sldId id="405" r:id="rId5"/>
    <p:sldId id="419" r:id="rId6"/>
    <p:sldId id="420" r:id="rId7"/>
    <p:sldId id="421" r:id="rId8"/>
    <p:sldId id="418" r:id="rId9"/>
    <p:sldId id="406" r:id="rId10"/>
    <p:sldId id="407" r:id="rId11"/>
    <p:sldId id="408" r:id="rId12"/>
    <p:sldId id="409" r:id="rId13"/>
    <p:sldId id="401" r:id="rId14"/>
    <p:sldId id="386" r:id="rId15"/>
    <p:sldId id="422" r:id="rId16"/>
    <p:sldId id="387" r:id="rId17"/>
    <p:sldId id="388" r:id="rId18"/>
    <p:sldId id="389" r:id="rId19"/>
    <p:sldId id="390" r:id="rId20"/>
    <p:sldId id="391" r:id="rId21"/>
    <p:sldId id="392" r:id="rId22"/>
    <p:sldId id="456" r:id="rId23"/>
    <p:sldId id="393" r:id="rId24"/>
    <p:sldId id="41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CC00"/>
    <a:srgbClr val="FF99CC"/>
    <a:srgbClr val="B7B7FF"/>
    <a:srgbClr val="66FFFF"/>
    <a:srgbClr val="1C1C1C"/>
    <a:srgbClr val="262946"/>
    <a:srgbClr val="0780BD"/>
    <a:srgbClr val="AD4186"/>
    <a:srgbClr val="159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2074" autoAdjust="0"/>
  </p:normalViewPr>
  <p:slideViewPr>
    <p:cSldViewPr snapToGrid="0">
      <p:cViewPr varScale="1">
        <p:scale>
          <a:sx n="86" d="100"/>
          <a:sy n="86" d="100"/>
        </p:scale>
        <p:origin x="2070" y="78"/>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F8D156F-764F-4695-B1C5-E727D3041F15}" type="datetimeFigureOut">
              <a:rPr lang="en-US"/>
              <a:pPr>
                <a:defRPr/>
              </a:pPr>
              <a:t>4/18/2023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9201F57C-B1AD-42CE-8A45-D61EF6A43D46}" type="slidenum">
              <a:rPr lang="en-US"/>
              <a:pPr>
                <a:defRPr/>
              </a:pPr>
              <a:t>‹#›</a:t>
            </a:fld>
            <a:endParaRPr lang="en-US"/>
          </a:p>
        </p:txBody>
      </p:sp>
    </p:spTree>
    <p:extLst>
      <p:ext uri="{BB962C8B-B14F-4D97-AF65-F5344CB8AC3E}">
        <p14:creationId xmlns:p14="http://schemas.microsoft.com/office/powerpoint/2010/main" val="1737800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Welcome to the FPGA and CPU performance comparison lecture.</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5CE98C-24CF-4151-8932-628FB9F01F9B}" type="slidenum">
              <a:rPr lang="en-US" smtClean="0"/>
              <a:pPr/>
              <a:t>1</a:t>
            </a:fld>
            <a:endParaRPr lang="en-US"/>
          </a:p>
        </p:txBody>
      </p:sp>
    </p:spTree>
    <p:extLst>
      <p:ext uri="{BB962C8B-B14F-4D97-AF65-F5344CB8AC3E}">
        <p14:creationId xmlns:p14="http://schemas.microsoft.com/office/powerpoint/2010/main" val="343633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ZA" sz="1200" dirty="0"/>
              <a:t>Keep in mind that the propagation delays for the various gates or look up tables in the circuit may be different. </a:t>
            </a:r>
          </a:p>
          <a:p>
            <a:pPr>
              <a:defRPr/>
            </a:pPr>
            <a:r>
              <a:rPr lang="en-ZA" sz="1200" dirty="0"/>
              <a:t>In the previous example circuit, we could assume each AND gate takes 6 nanoseconds to stabilise, and the NAND gates 10ns to stabilise.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dirty="0"/>
              <a:t>So, time taken to compute output </a:t>
            </a:r>
            <a:r>
              <a:rPr lang="en-ZA" sz="1200" i="1" dirty="0"/>
              <a:t>out</a:t>
            </a:r>
            <a:r>
              <a:rPr lang="en-ZA" sz="1200" dirty="0"/>
              <a:t> is...</a:t>
            </a:r>
          </a:p>
          <a:p>
            <a:pPr>
              <a:defRPr/>
            </a:pPr>
            <a:r>
              <a:rPr lang="en-US" dirty="0"/>
              <a:t>The maximum of the two alternate paths, from the inputs, either via x, or via y. Plus the NAND gates leading to the output.</a:t>
            </a:r>
          </a:p>
          <a:p>
            <a:pPr>
              <a:defRPr/>
            </a:pPr>
            <a:r>
              <a:rPr lang="en-US" dirty="0"/>
              <a:t>This works out to be 46 </a:t>
            </a:r>
            <a:r>
              <a:rPr lang="en-ZA" sz="1200" dirty="0"/>
              <a:t>nanoseconds.  That looks pretty fast! ... Or is it? Let us compare to a 1 gigahertz CPU which is just using registers (i.e. no memory access in use). You could try that calculation yourself. </a:t>
            </a:r>
            <a:r>
              <a:rPr lang="en-ZA" b="0" i="0" dirty="0">
                <a:solidFill>
                  <a:srgbClr val="000000"/>
                </a:solidFill>
                <a:effectLst/>
                <a:latin typeface="Arial" panose="020B0604020202020204" pitchFamily="34" charset="0"/>
              </a:rPr>
              <a:t>&lt;break time=“0.5s”/&gt;</a:t>
            </a:r>
            <a:endParaRPr lang="en-ZA" sz="1200" dirty="0"/>
          </a:p>
          <a:p>
            <a:pPr>
              <a:defRPr/>
            </a:pPr>
            <a:r>
              <a:rPr lang="en-ZA" sz="1200" dirty="0"/>
              <a:t>You are probably asking but how? Must I run it on my PC and use the time command in Linux to measure the speed? </a:t>
            </a:r>
            <a:r>
              <a:rPr lang="en-ZA" b="0" i="0" dirty="0">
                <a:solidFill>
                  <a:srgbClr val="000000"/>
                </a:solidFill>
                <a:effectLst/>
                <a:latin typeface="Arial" panose="020B0604020202020204" pitchFamily="34" charset="0"/>
              </a:rPr>
              <a:t>&lt;break time=“0.5s"/&gt; No, that isn’t the objective, this is aimed as an on-paper analytical analysis that you might be asked in a test. If you think about it a bit you probably know what needs to be done. You need to convert the computation into assembly instructions. You could use ARM processor instructions. You can also assume a </a:t>
            </a:r>
            <a:r>
              <a:rPr lang="en-ZA" b="0" i="0" dirty="0" err="1">
                <a:solidFill>
                  <a:srgbClr val="000000"/>
                </a:solidFill>
                <a:effectLst/>
                <a:latin typeface="Arial" panose="020B0604020202020204" pitchFamily="34" charset="0"/>
              </a:rPr>
              <a:t>wost</a:t>
            </a:r>
            <a:r>
              <a:rPr lang="en-ZA" b="0" i="0" dirty="0">
                <a:solidFill>
                  <a:srgbClr val="000000"/>
                </a:solidFill>
                <a:effectLst/>
                <a:latin typeface="Arial" panose="020B0604020202020204" pitchFamily="34" charset="0"/>
              </a:rPr>
              <a:t> case situation where despite having a 3 stage pipeline each instruction takes a full 3 clock cycles, that is to say 3 nanoseconds, to complete. Have a go at working that out yourself. The next slide provides a sample solution to the time it takes a CPU to run that computation and then we compare it to this 46 nanosecond hardware case. </a:t>
            </a:r>
            <a:endParaRPr 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5049A9-3CEA-43B2-A2C4-DD79960F9D3B}" type="slidenum">
              <a:rPr lang="en-US" smtClean="0"/>
              <a:pPr/>
              <a:t>10</a:t>
            </a:fld>
            <a:endParaRPr lang="en-US"/>
          </a:p>
        </p:txBody>
      </p:sp>
    </p:spTree>
    <p:extLst>
      <p:ext uri="{BB962C8B-B14F-4D97-AF65-F5344CB8AC3E}">
        <p14:creationId xmlns:p14="http://schemas.microsoft.com/office/powerpoint/2010/main" val="66461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dirty="0"/>
              <a:t>Here you see the computation written as a C function.</a:t>
            </a:r>
          </a:p>
          <a:p>
            <a:r>
              <a:rPr lang="en-ZA" dirty="0"/>
              <a:t>I’ve rewritten it below more closely to assembly instructions. We have a sequence of three, AND, gates. Plus a sequence of 5, NAND, gates. In total we have 8 instructions. Each instruction takes 3 clock cycles. That gives a total time of 24 nanoseconds to run this code.</a:t>
            </a:r>
          </a:p>
          <a:p>
            <a:endParaRPr lang="en-ZA" dirty="0"/>
          </a:p>
          <a:p>
            <a:r>
              <a:rPr lang="en-ZA" dirty="0"/>
              <a:t>What is the, </a:t>
            </a:r>
            <a:r>
              <a:rPr lang="en-ZA" dirty="0" err="1"/>
              <a:t>Amdal's</a:t>
            </a:r>
            <a:r>
              <a:rPr lang="en-ZA" dirty="0"/>
              <a:t> law, speedup?</a:t>
            </a:r>
          </a:p>
          <a:p>
            <a:r>
              <a:rPr lang="en-ZA" dirty="0"/>
              <a:t>It is 46 divide by 24. Which equals one point 92.</a:t>
            </a:r>
          </a:p>
          <a:p>
            <a:endParaRPr lang="en-ZA" dirty="0"/>
          </a:p>
          <a:p>
            <a:r>
              <a:rPr lang="en-ZA" dirty="0"/>
              <a:t>In other words, the CPU is running this almost twice as fast, despite the worst-case performance of its pipeline where no parallelization is happening.</a:t>
            </a:r>
          </a:p>
          <a:p>
            <a:endParaRPr lang="en-ZA" dirty="0"/>
          </a:p>
          <a:p>
            <a:r>
              <a:rPr lang="en-ZA" dirty="0"/>
              <a:t>But don’t despair. There is merit for knowing how to design digital circuits. </a:t>
            </a:r>
          </a:p>
          <a:p>
            <a:endParaRPr lang="en-ZA" dirty="0"/>
          </a:p>
          <a:p>
            <a:r>
              <a:rPr lang="en-ZA" dirty="0"/>
              <a:t>Such as a CPU. Which after all is essentially a digital circuit, albeit ones that are very highly optimized and run efficiently as an ASIC.</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0F4AC5-9C56-45FC-A899-03D0441E7271}" type="slidenum">
              <a:rPr lang="en-US" smtClean="0"/>
              <a:pPr/>
              <a:t>11</a:t>
            </a:fld>
            <a:endParaRPr lang="en-US"/>
          </a:p>
        </p:txBody>
      </p:sp>
    </p:spTree>
    <p:extLst>
      <p:ext uri="{BB962C8B-B14F-4D97-AF65-F5344CB8AC3E}">
        <p14:creationId xmlns:p14="http://schemas.microsoft.com/office/powerpoint/2010/main" val="379006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An important element included in FPGA designs nowadays are Digital Clock Managers. Called DCM  blocks.</a:t>
            </a:r>
          </a:p>
          <a:p>
            <a:r>
              <a:rPr lang="en-ZA" dirty="0"/>
              <a:t>These are used to eliminate clock distribution delays. Or, more accurately, to at least reduce them.</a:t>
            </a:r>
          </a:p>
          <a:p>
            <a:r>
              <a:rPr lang="en-ZA" dirty="0"/>
              <a:t>They can also increase or decrease the frequency of the clock.</a:t>
            </a:r>
          </a:p>
          <a:p>
            <a:r>
              <a:rPr lang="en-ZA" dirty="0">
                <a:solidFill>
                  <a:schemeClr val="tx2">
                    <a:lumMod val="60000"/>
                    <a:lumOff val="40000"/>
                  </a:schemeClr>
                </a:solidFill>
              </a:rPr>
              <a:t>We will look at PLLs, one of the ways this is done, later in the course.</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12</a:t>
            </a:fld>
            <a:endParaRPr lang="en-US"/>
          </a:p>
        </p:txBody>
      </p:sp>
    </p:spTree>
    <p:extLst>
      <p:ext uri="{BB962C8B-B14F-4D97-AF65-F5344CB8AC3E}">
        <p14:creationId xmlns:p14="http://schemas.microsoft.com/office/powerpoint/2010/main" val="47890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Of course, the speed that your FPGA design works at, depends on what FPGA you are using.</a:t>
            </a:r>
          </a:p>
          <a:p>
            <a:r>
              <a:rPr lang="en-GB" dirty="0"/>
              <a:t>There are a number of different manufacturers. And a broad variety of different performance, costing, size, and tolerance options, that are available to choose from.</a:t>
            </a:r>
            <a:endParaRPr lang="en-ZA" dirty="0"/>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13</a:t>
            </a:fld>
            <a:endParaRPr lang="en-US"/>
          </a:p>
        </p:txBody>
      </p:sp>
    </p:spTree>
    <p:extLst>
      <p:ext uri="{BB962C8B-B14F-4D97-AF65-F5344CB8AC3E}">
        <p14:creationId xmlns:p14="http://schemas.microsoft.com/office/powerpoint/2010/main" val="104942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The two big FPGA manufactures, that you surely already know about, are Xilinx, which is now actually owned by AMD, and Intel FPGA which is largely Intel’s acquisition of Altera. Other pretty big ones are </a:t>
            </a:r>
            <a:r>
              <a:rPr lang="en-ZA" dirty="0" err="1"/>
              <a:t>Actel</a:t>
            </a:r>
            <a:r>
              <a:rPr lang="en-ZA" dirty="0"/>
              <a:t> and Lattice.</a:t>
            </a:r>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14</a:t>
            </a:fld>
            <a:endParaRPr lang="en-US"/>
          </a:p>
        </p:txBody>
      </p:sp>
    </p:spTree>
    <p:extLst>
      <p:ext uri="{BB962C8B-B14F-4D97-AF65-F5344CB8AC3E}">
        <p14:creationId xmlns:p14="http://schemas.microsoft.com/office/powerpoint/2010/main" val="374522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600" dirty="0"/>
              <a:t>Audio annotations end at this point.</a:t>
            </a:r>
          </a:p>
          <a:p>
            <a:endParaRPr lang="en-ZA" sz="1600" dirty="0"/>
          </a:p>
          <a:p>
            <a:r>
              <a:rPr lang="en-ZA" sz="1600" dirty="0"/>
              <a:t>Please look over the following slides to become a bit more familiar with these FPGA manufactures, and the types of FPGAs that are available.</a:t>
            </a:r>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15</a:t>
            </a:fld>
            <a:endParaRPr lang="en-US"/>
          </a:p>
        </p:txBody>
      </p:sp>
    </p:spTree>
    <p:extLst>
      <p:ext uri="{BB962C8B-B14F-4D97-AF65-F5344CB8AC3E}">
        <p14:creationId xmlns:p14="http://schemas.microsoft.com/office/powerpoint/2010/main" val="218614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16</a:t>
            </a:fld>
            <a:endParaRPr lang="en-US"/>
          </a:p>
        </p:txBody>
      </p:sp>
    </p:spTree>
    <p:extLst>
      <p:ext uri="{BB962C8B-B14F-4D97-AF65-F5344CB8AC3E}">
        <p14:creationId xmlns:p14="http://schemas.microsoft.com/office/powerpoint/2010/main" val="2346488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17</a:t>
            </a:fld>
            <a:endParaRPr lang="en-US"/>
          </a:p>
        </p:txBody>
      </p:sp>
    </p:spTree>
    <p:extLst>
      <p:ext uri="{BB962C8B-B14F-4D97-AF65-F5344CB8AC3E}">
        <p14:creationId xmlns:p14="http://schemas.microsoft.com/office/powerpoint/2010/main" val="285336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18</a:t>
            </a:fld>
            <a:endParaRPr lang="en-US"/>
          </a:p>
        </p:txBody>
      </p:sp>
    </p:spTree>
    <p:extLst>
      <p:ext uri="{BB962C8B-B14F-4D97-AF65-F5344CB8AC3E}">
        <p14:creationId xmlns:p14="http://schemas.microsoft.com/office/powerpoint/2010/main" val="3031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19</a:t>
            </a:fld>
            <a:endParaRPr lang="en-US"/>
          </a:p>
        </p:txBody>
      </p:sp>
    </p:spTree>
    <p:extLst>
      <p:ext uri="{BB962C8B-B14F-4D97-AF65-F5344CB8AC3E}">
        <p14:creationId xmlns:p14="http://schemas.microsoft.com/office/powerpoint/2010/main" val="269376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a:t>Why might you want to compare CPU and FPGA performance? We will get to that in a moment. We touch on an approach to do this sort of comparison analytically without running solutions. We end off with a discussion of FPGA families –the FPGA you select can impact the performance as well as other factors such as cost and power usage of a design.</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E34E-0793-41F5-ACC9-2D4F114B77F5}" type="slidenum">
              <a:rPr lang="en-US" smtClean="0"/>
              <a:pPr/>
              <a:t>2</a:t>
            </a:fld>
            <a:endParaRPr lang="en-US"/>
          </a:p>
        </p:txBody>
      </p:sp>
    </p:spTree>
    <p:extLst>
      <p:ext uri="{BB962C8B-B14F-4D97-AF65-F5344CB8AC3E}">
        <p14:creationId xmlns:p14="http://schemas.microsoft.com/office/powerpoint/2010/main" val="2016588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20</a:t>
            </a:fld>
            <a:endParaRPr lang="en-US"/>
          </a:p>
        </p:txBody>
      </p:sp>
    </p:spTree>
    <p:extLst>
      <p:ext uri="{BB962C8B-B14F-4D97-AF65-F5344CB8AC3E}">
        <p14:creationId xmlns:p14="http://schemas.microsoft.com/office/powerpoint/2010/main" val="1741408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1C551BA-1CC4-4099-9E12-9438D4EF993B}" type="slidenum">
              <a:rPr lang="en-US" smtClean="0"/>
              <a:pPr>
                <a:defRPr/>
              </a:pPr>
              <a:t>21</a:t>
            </a:fld>
            <a:endParaRPr lang="en-US"/>
          </a:p>
        </p:txBody>
      </p:sp>
    </p:spTree>
    <p:extLst>
      <p:ext uri="{BB962C8B-B14F-4D97-AF65-F5344CB8AC3E}">
        <p14:creationId xmlns:p14="http://schemas.microsoft.com/office/powerpoint/2010/main" val="248177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the next few slides we are going to look at performance calculations for doing theoretical performance evaluation between a digital logic design and a CPU-based design. An investigation as small as the one that is presented here, or which might be asked in a test, has potential relevance to a more industry context, for example where you might be deciding if you are going to use a PLD or a low-cost microprocessor to do something. For example, you might prefer to use a low-cost microprocessor because it is so customizable and allows for upgrade options without changing the hardware… but I expect it is not going to be all that often to attempt doing a comparison following this very manual approach for large designs using FPGAs – that is more likely to be done using prototyped implementations and reports generated from tools such Xilinx Vivado.</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3</a:t>
            </a:fld>
            <a:endParaRPr lang="en-US"/>
          </a:p>
        </p:txBody>
      </p:sp>
    </p:spTree>
    <p:extLst>
      <p:ext uri="{BB962C8B-B14F-4D97-AF65-F5344CB8AC3E}">
        <p14:creationId xmlns:p14="http://schemas.microsoft.com/office/powerpoint/2010/main" val="274352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order to implement an HDL design, the design needs to be decomposed and mapped to the physical logic blocks on the FPGA and the interconnects need to be appropriately configured.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explanatory scenario, we are using a very basic FPGA that has three logic blocks (called el bees, here). Each el bee having only a few logic elements. The logic elements (or el </a:t>
            </a:r>
            <a:r>
              <a:rPr lang="en-US" dirty="0" err="1"/>
              <a:t>eez</a:t>
            </a:r>
            <a:r>
              <a:rPr lang="en-US" dirty="0"/>
              <a:t>) in this example are just AND gates, and OR gates.</a:t>
            </a:r>
          </a:p>
          <a:p>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6A1482-3FDE-42B0-A043-4B0593AA4F2B}" type="slidenum">
              <a:rPr lang="en-US" smtClean="0"/>
              <a:pPr/>
              <a:t>4</a:t>
            </a:fld>
            <a:endParaRPr lang="en-US"/>
          </a:p>
        </p:txBody>
      </p:sp>
    </p:spTree>
    <p:extLst>
      <p:ext uri="{BB962C8B-B14F-4D97-AF65-F5344CB8AC3E}">
        <p14:creationId xmlns:p14="http://schemas.microsoft.com/office/powerpoint/2010/main" val="317047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Let us consider that we want to map the following example logic functions to the FPGA. In other words, we want to figure out how the FPGA will be set up so that it will complete the desired operation when input is applied.</a:t>
            </a:r>
          </a:p>
          <a:p>
            <a:r>
              <a:rPr lang="en-ZA" dirty="0"/>
              <a:t>Note that x and y are intermediate wires. Out is the output pin of the circuit. But the status of out depends on the status of the intermediate values x and y.</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6A1482-3FDE-42B0-A043-4B0593AA4F2B}" type="slidenum">
              <a:rPr lang="en-US" smtClean="0"/>
              <a:pPr/>
              <a:t>5</a:t>
            </a:fld>
            <a:endParaRPr lang="en-US"/>
          </a:p>
        </p:txBody>
      </p:sp>
    </p:spTree>
    <p:extLst>
      <p:ext uri="{BB962C8B-B14F-4D97-AF65-F5344CB8AC3E}">
        <p14:creationId xmlns:p14="http://schemas.microsoft.com/office/powerpoint/2010/main" val="202453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solidFill>
                  <a:schemeClr val="tx2">
                    <a:lumMod val="75000"/>
                  </a:schemeClr>
                </a:solidFill>
              </a:rPr>
              <a:t>This is a view of how this logic circuit would get mapped to satisfy the required logic function (or, which is more correctly called, combinational logic circuit). It happens that there are just enough logic elements to satisfy this design. I’m not going to elaborate the process of going from the HDL code to the connections, assume it is a well-documented and understood process ... and regardless something you should be quite good at now having had experience with various digital logic circuits in previous digital electronics courses.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6A1482-3FDE-42B0-A043-4B0593AA4F2B}" type="slidenum">
              <a:rPr lang="en-US" smtClean="0"/>
              <a:pPr/>
              <a:t>6</a:t>
            </a:fld>
            <a:endParaRPr lang="en-US"/>
          </a:p>
        </p:txBody>
      </p:sp>
    </p:spTree>
    <p:extLst>
      <p:ext uri="{BB962C8B-B14F-4D97-AF65-F5344CB8AC3E}">
        <p14:creationId xmlns:p14="http://schemas.microsoft.com/office/powerpoint/2010/main" val="130260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But what is the execution time cost of this circuit? &lt;break time="0.5s"/&gt;</a:t>
            </a:r>
          </a:p>
          <a:p>
            <a:r>
              <a:rPr lang="en-ZA" dirty="0"/>
              <a:t>You can listen to some of my discussion about working this out by staying on this slide to hear the next sound clip. </a:t>
            </a:r>
          </a:p>
          <a:p>
            <a:r>
              <a:rPr lang="en-ZA" dirty="0"/>
              <a:t>Otherwise. If you’re impatient and want to just get into the process of manually working out performance of a simple circuit, then skip to the next slide.</a:t>
            </a:r>
          </a:p>
          <a:p>
            <a:endParaRPr lang="en-ZA" dirty="0"/>
          </a:p>
          <a:p>
            <a:r>
              <a:rPr lang="en-US" dirty="0"/>
              <a:t>The cost of this design is 3 logic blocks, with a combined total of 8 logic elements. The el bees comprise multiple el </a:t>
            </a:r>
            <a:r>
              <a:rPr lang="en-US" dirty="0" err="1"/>
              <a:t>ees</a:t>
            </a:r>
            <a:r>
              <a:rPr lang="en-US" dirty="0"/>
              <a:t>. Each el bee has a limited number of input and outputs. This limits the connections that can be made between el </a:t>
            </a:r>
            <a:r>
              <a:rPr lang="en-US" dirty="0" err="1"/>
              <a:t>ees</a:t>
            </a:r>
            <a:r>
              <a:rPr lang="en-US" dirty="0"/>
              <a:t> in the FPGA. Furthermore, there may be a slight latency between el bees due to the switching fabric between them. This switching fabric may be considered as multiplexers, or some sort of switching mechanism, that connects the output from one el bee to another. This aspect will not be included in the following manual performance analysis done in the next slide. But, of course, a tool like Xilinx Vivado would account for these additional propagation delays of the switching fabric. </a:t>
            </a:r>
          </a:p>
          <a:p>
            <a:endParaRPr lang="en-US" dirty="0"/>
          </a:p>
          <a:p>
            <a:r>
              <a:rPr lang="en-US" dirty="0"/>
              <a:t>This following analysis will investigate the speed at which a combination logic circuit will operate at, based only upon gating latencies of the implementation. Generally, this will be an over-estimate for the time taken to complete the operation. Effectively, what we are trying to figure out is the longest delay from any one of the inputs through to any one of the outputs – obviously for those cases where there is a path from an input to the output. </a:t>
            </a:r>
          </a:p>
          <a:p>
            <a:endParaRPr lang="en-US" dirty="0"/>
          </a:p>
          <a:p>
            <a:r>
              <a:rPr lang="en-US" dirty="0"/>
              <a:t>As a ‘blind’ test, for this circuit, we could consider all the possible permutations, i.e. a </a:t>
            </a:r>
            <a:r>
              <a:rPr lang="en-US" dirty="0">
                <a:sym typeface="Wingdings" panose="05000000000000000000" pitchFamily="2" charset="2"/>
              </a:rPr>
              <a:t> out, b  out c </a:t>
            </a:r>
            <a:r>
              <a:rPr lang="en-US" dirty="0" err="1">
                <a:sym typeface="Wingdings" panose="05000000000000000000" pitchFamily="2" charset="2"/>
              </a:rPr>
              <a:t>cout</a:t>
            </a:r>
            <a:r>
              <a:rPr lang="en-US" dirty="0">
                <a:sym typeface="Wingdings" panose="05000000000000000000" pitchFamily="2" charset="2"/>
              </a:rPr>
              <a:t>, etc.  That would be a lot of unnecessary work. </a:t>
            </a:r>
          </a:p>
          <a:p>
            <a:endParaRPr lang="en-US" dirty="0">
              <a:sym typeface="Wingdings" panose="05000000000000000000" pitchFamily="2" charset="2"/>
            </a:endParaRPr>
          </a:p>
          <a:p>
            <a:r>
              <a:rPr lang="en-US" dirty="0">
                <a:sym typeface="Wingdings" panose="05000000000000000000" pitchFamily="2" charset="2"/>
              </a:rPr>
              <a:t>The approach we rather do is back-tracing. Go on to the next slide to see the example worked out.</a:t>
            </a:r>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7</a:t>
            </a:fld>
            <a:endParaRPr lang="en-US"/>
          </a:p>
        </p:txBody>
      </p:sp>
    </p:spTree>
    <p:extLst>
      <p:ext uri="{BB962C8B-B14F-4D97-AF65-F5344CB8AC3E}">
        <p14:creationId xmlns:p14="http://schemas.microsoft.com/office/powerpoint/2010/main" val="26596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sym typeface="Wingdings" panose="05000000000000000000" pitchFamily="2" charset="2"/>
              </a:rPr>
              <a:t>In this slide we are using the process of back-tracing. </a:t>
            </a:r>
          </a:p>
          <a:p>
            <a:r>
              <a:rPr lang="en-US" dirty="0">
                <a:sym typeface="Wingdings" panose="05000000000000000000" pitchFamily="2" charset="2"/>
              </a:rPr>
              <a:t>The method is to selected an output and determine the propagation delays to inputs that connect through to the selected output.</a:t>
            </a:r>
          </a:p>
          <a:p>
            <a:r>
              <a:rPr lang="en-US" dirty="0">
                <a:sym typeface="Wingdings" panose="05000000000000000000" pitchFamily="2" charset="2"/>
              </a:rPr>
              <a:t>We want to find the longest path from an output traced to the most distant input.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ym typeface="Wingdings" panose="05000000000000000000" pitchFamily="2" charset="2"/>
              </a:rPr>
              <a:t>We would need to check each output.</a:t>
            </a:r>
          </a:p>
          <a:p>
            <a:r>
              <a:rPr lang="en-US" dirty="0">
                <a:sym typeface="Wingdings" panose="05000000000000000000" pitchFamily="2" charset="2"/>
              </a:rPr>
              <a:t>In this case there is only one output. So, it is rather simple. </a:t>
            </a:r>
          </a:p>
          <a:p>
            <a:r>
              <a:rPr lang="en-US" dirty="0">
                <a:sym typeface="Wingdings" panose="05000000000000000000" pitchFamily="2" charset="2"/>
              </a:rPr>
              <a:t>In back-tracing you can cull a path traced when it is obvious that there are less gates on that path than on an alternate path. But, beware that some gates might take longer to operate than others, so only cull a back-tracing option if it is clear that the path will take less time than an alternate path.</a:t>
            </a:r>
          </a:p>
          <a:p>
            <a:endParaRPr lang="en-US" dirty="0">
              <a:sym typeface="Wingdings" panose="05000000000000000000" pitchFamily="2" charset="2"/>
            </a:endParaRPr>
          </a:p>
          <a:p>
            <a:r>
              <a:rPr lang="en-US" dirty="0">
                <a:sym typeface="Wingdings" panose="05000000000000000000" pitchFamily="2" charset="2"/>
              </a:rPr>
              <a:t>In this example, the back-tracking paths followed are indicated by an arrow, and the animation indicates the culled paths using an X. The longest path was the one that connected back to c through four nan duh gates and an, AND, gate.</a:t>
            </a:r>
          </a:p>
          <a:p>
            <a:r>
              <a:rPr lang="en-US" dirty="0">
                <a:sym typeface="Wingdings" panose="05000000000000000000" pitchFamily="2" charset="2"/>
              </a:rPr>
              <a:t>  out  NAND  NAND  AND  NAND  NAND  c  or three NANDS and an AND.</a:t>
            </a: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6A1482-3FDE-42B0-A043-4B0593AA4F2B}" type="slidenum">
              <a:rPr lang="en-US" smtClean="0"/>
              <a:pPr/>
              <a:t>8</a:t>
            </a:fld>
            <a:endParaRPr lang="en-US"/>
          </a:p>
        </p:txBody>
      </p:sp>
    </p:spTree>
    <p:extLst>
      <p:ext uri="{BB962C8B-B14F-4D97-AF65-F5344CB8AC3E}">
        <p14:creationId xmlns:p14="http://schemas.microsoft.com/office/powerpoint/2010/main" val="388648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2CF9EB-DDFC-42A4-B74B-757B389EC354}" type="slidenum">
              <a:rPr lang="en-US" smtClean="0"/>
              <a:pPr/>
              <a:t>9</a:t>
            </a:fld>
            <a:endParaRPr lang="en-US"/>
          </a:p>
        </p:txBody>
      </p:sp>
    </p:spTree>
    <p:extLst>
      <p:ext uri="{BB962C8B-B14F-4D97-AF65-F5344CB8AC3E}">
        <p14:creationId xmlns:p14="http://schemas.microsoft.com/office/powerpoint/2010/main" val="357982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CE114376-ACFC-4634-9DD3-DBEE48388D3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797E0B0-0C94-4547-83CD-2A390788D8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155BA7D-9DDA-4CAE-A37F-DADF61AB5AB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E3C20EC-6E65-4DF9-82E7-BC2A5EBEB3D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15B618-3B73-4DB7-A05F-FC76D85BC45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D4442F0-F0B7-4DF1-8AF3-A1BEB09A5E95}"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3847B8E3-0A6A-4286-A5BA-DD6845A657C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FD86DB28-71AB-48E2-8B48-E285E68A8F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623BCBF4-CA00-4975-925F-AC153BE158F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EE94CDC-694E-40AA-A23D-CA3B5AACECA2}"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4D5D9C7-7936-4E98-B62F-E552D2CBF53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hyperlink" Target="http://creativecommons.org/licenses/by-sa/4.0/" TargetMode="External"/><Relationship Id="rId12"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gif"/><Relationship Id="rId11" Type="http://schemas.openxmlformats.org/officeDocument/2006/relationships/image" Target="../media/image7.jp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maxpixel.net/Memo-Paper-Sticky-Note-Post-it-Office-Note-150262" TargetMode="Externa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ixabay.com/" TargetMode="External"/><Relationship Id="rId2" Type="http://schemas.openxmlformats.org/officeDocument/2006/relationships/hyperlink" Target="https://commons.wikimedia.org/" TargetMode="External"/><Relationship Id="rId1" Type="http://schemas.openxmlformats.org/officeDocument/2006/relationships/slideLayout" Target="../slideLayouts/slideLayout7.xml"/><Relationship Id="rId5" Type="http://schemas.openxmlformats.org/officeDocument/2006/relationships/hyperlink" Target="http://www.asic-world.com/examples/verilo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6.mp3"/><Relationship Id="rId7" Type="http://schemas.openxmlformats.org/officeDocument/2006/relationships/image" Target="../media/image11.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6.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png"/><Relationship Id="rId5" Type="http://schemas.openxmlformats.org/officeDocument/2006/relationships/image" Target="../media/image12.w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9.png"/><Relationship Id="rId5" Type="http://schemas.openxmlformats.org/officeDocument/2006/relationships/image" Target="../media/image12.w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9.png"/><Relationship Id="rId5" Type="http://schemas.openxmlformats.org/officeDocument/2006/relationships/image" Target="../media/image12.w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51478"/>
            <a:ext cx="6775450" cy="1814513"/>
          </a:xfrm>
          <a:prstGeom prst="rect">
            <a:avLst/>
          </a:prstGeom>
          <a:blipFill dpi="0" rotWithShape="1">
            <a:blip r:embed="rId5"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4563" y="3628297"/>
            <a:ext cx="8359775" cy="1752600"/>
          </a:xfrm>
        </p:spPr>
        <p:txBody>
          <a:bodyPr>
            <a:normAutofit lnSpcReduction="10000"/>
          </a:bodyPr>
          <a:lstStyle/>
          <a:p>
            <a:pPr algn="ctr" eaLnBrk="1" hangingPunct="1">
              <a:buFont typeface="Wingdings" pitchFamily="2" charset="2"/>
              <a:buNone/>
              <a:defRPr/>
            </a:pPr>
            <a:r>
              <a:rPr lang="en-ZA" sz="3600" dirty="0">
                <a:solidFill>
                  <a:srgbClr val="FF6600"/>
                </a:solidFill>
              </a:rPr>
              <a:t>Lecture 18</a:t>
            </a:r>
          </a:p>
          <a:p>
            <a:pPr algn="ctr">
              <a:buNone/>
              <a:defRPr/>
            </a:pPr>
            <a:r>
              <a:rPr lang="en-ZA" dirty="0">
                <a:solidFill>
                  <a:srgbClr val="FF6600"/>
                </a:solidFill>
              </a:rPr>
              <a:t>FPGA &amp; CPU Performance Comparison</a:t>
            </a:r>
          </a:p>
          <a:p>
            <a:pPr algn="ctr">
              <a:buNone/>
              <a:defRPr/>
            </a:pPr>
            <a:r>
              <a:rPr lang="en-ZA" dirty="0">
                <a:solidFill>
                  <a:srgbClr val="FF6600"/>
                </a:solidFill>
              </a:rPr>
              <a:t>FPGA Families</a:t>
            </a:r>
            <a:endParaRPr lang="en-US" dirty="0">
              <a:solidFill>
                <a:srgbClr val="FF6600"/>
              </a:solidFill>
            </a:endParaRPr>
          </a:p>
        </p:txBody>
      </p:sp>
      <p:sp>
        <p:nvSpPr>
          <p:cNvPr id="3076" name="Rectangle 9"/>
          <p:cNvSpPr>
            <a:spLocks noChangeArrowheads="1"/>
          </p:cNvSpPr>
          <p:nvPr/>
        </p:nvSpPr>
        <p:spPr bwMode="auto">
          <a:xfrm>
            <a:off x="1755684" y="5501387"/>
            <a:ext cx="5832475" cy="914400"/>
          </a:xfrm>
          <a:prstGeom prst="rect">
            <a:avLst/>
          </a:prstGeom>
          <a:noFill/>
          <a:ln w="9525" algn="ctr">
            <a:noFill/>
            <a:round/>
            <a:headEnd/>
            <a:tailEnd/>
          </a:ln>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542698" y="1986060"/>
            <a:ext cx="6790256" cy="1569660"/>
          </a:xfrm>
          <a:prstGeom prst="rect">
            <a:avLst/>
          </a:prstGeom>
          <a:noFill/>
        </p:spPr>
        <p:txBody>
          <a:bodyPr wrap="none">
            <a:spAutoFit/>
          </a:bodyPr>
          <a:lstStyle/>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9" descr="C:\Users\swinberg\Documents\ACTIVE\EEE4084F\Common\Images\uctlogo_sm.gif"/>
          <p:cNvPicPr>
            <a:picLocks noChangeAspect="1" noChangeArrowheads="1"/>
          </p:cNvPicPr>
          <p:nvPr/>
        </p:nvPicPr>
        <p:blipFill>
          <a:blip r:embed="rId6" cstate="print"/>
          <a:srcRect/>
          <a:stretch>
            <a:fillRect/>
          </a:stretch>
        </p:blipFill>
        <p:spPr bwMode="auto">
          <a:xfrm>
            <a:off x="7390022" y="228577"/>
            <a:ext cx="1465263" cy="1495165"/>
          </a:xfrm>
          <a:prstGeom prst="rect">
            <a:avLst/>
          </a:prstGeom>
          <a:noFill/>
        </p:spPr>
      </p:pic>
      <p:pic>
        <p:nvPicPr>
          <p:cNvPr id="12" name="Picture 3" descr="C:\Users\swinberg\Documents\ACTIVE\EEE4084F\Common\Images_open\CC-SA.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30" y="6364681"/>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13488" y="6466892"/>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grpSp>
        <p:nvGrpSpPr>
          <p:cNvPr id="14" name="Group 7"/>
          <p:cNvGrpSpPr>
            <a:grpSpLocks/>
          </p:cNvGrpSpPr>
          <p:nvPr/>
        </p:nvGrpSpPr>
        <p:grpSpPr bwMode="auto">
          <a:xfrm>
            <a:off x="6537302" y="4867822"/>
            <a:ext cx="1221083" cy="1589933"/>
            <a:chOff x="1433145" y="3859093"/>
            <a:chExt cx="2149622" cy="2798500"/>
          </a:xfrm>
        </p:grpSpPr>
        <p:pic>
          <p:nvPicPr>
            <p:cNvPr id="15" name="Picture 5" descr="spartan-6fpga.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19298">
              <a:off x="1547088" y="5043290"/>
              <a:ext cx="1612906" cy="16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ap.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430557">
              <a:off x="1433145" y="3859093"/>
              <a:ext cx="2149622" cy="191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9">
            <a:extLst>
              <a:ext uri="{FF2B5EF4-FFF2-40B4-BE49-F238E27FC236}">
                <a16:creationId xmlns:a16="http://schemas.microsoft.com/office/drawing/2014/main" id="{4158A124-6CE3-45DF-A0CE-1A8564BFFE7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auto">
          <a:xfrm>
            <a:off x="491624" y="346469"/>
            <a:ext cx="1436688" cy="1416734"/>
          </a:xfrm>
          <a:prstGeom prst="rect">
            <a:avLst/>
          </a:prstGeom>
          <a:noFill/>
          <a:ln w="9525">
            <a:noFill/>
            <a:miter lim="800000"/>
            <a:headEnd/>
            <a:tailEnd/>
          </a:ln>
        </p:spPr>
      </p:pic>
      <p:pic>
        <p:nvPicPr>
          <p:cNvPr id="6" name="Picture 5" descr="A picture containing text, measuring stick&#10;&#10;Description automatically generated">
            <a:extLst>
              <a:ext uri="{FF2B5EF4-FFF2-40B4-BE49-F238E27FC236}">
                <a16:creationId xmlns:a16="http://schemas.microsoft.com/office/drawing/2014/main" id="{9EF97A7D-6E22-4AB1-A26F-A403E05696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0032" y="4835689"/>
            <a:ext cx="2491304" cy="1373187"/>
          </a:xfrm>
          <a:prstGeom prst="rect">
            <a:avLst/>
          </a:prstGeom>
        </p:spPr>
      </p:pic>
      <p:pic>
        <p:nvPicPr>
          <p:cNvPr id="7" name="L20-0">
            <a:hlinkClick r:id="" action="ppaction://media"/>
            <a:extLst>
              <a:ext uri="{FF2B5EF4-FFF2-40B4-BE49-F238E27FC236}">
                <a16:creationId xmlns:a16="http://schemas.microsoft.com/office/drawing/2014/main" id="{BCE7CDA5-431E-421C-9EB8-16978FDB53B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095997" y="5828610"/>
            <a:ext cx="609600" cy="609600"/>
          </a:xfrm>
          <a:prstGeom prst="rect">
            <a:avLst/>
          </a:prstGeom>
        </p:spPr>
      </p:pic>
      <p:sp>
        <p:nvSpPr>
          <p:cNvPr id="18" name="TextBox 17">
            <a:extLst>
              <a:ext uri="{FF2B5EF4-FFF2-40B4-BE49-F238E27FC236}">
                <a16:creationId xmlns:a16="http://schemas.microsoft.com/office/drawing/2014/main" id="{DF32973D-DB8C-4AC2-9F7C-661B1CE1B3B1}"/>
              </a:ext>
            </a:extLst>
          </p:cNvPr>
          <p:cNvSpPr txBox="1"/>
          <p:nvPr/>
        </p:nvSpPr>
        <p:spPr>
          <a:xfrm>
            <a:off x="7807028" y="4922118"/>
            <a:ext cx="1159196" cy="600164"/>
          </a:xfrm>
          <a:prstGeom prst="rect">
            <a:avLst/>
          </a:prstGeom>
          <a:noFill/>
        </p:spPr>
        <p:txBody>
          <a:bodyPr wrap="square">
            <a:spAutoFit/>
          </a:bodyPr>
          <a:lstStyle/>
          <a:p>
            <a:r>
              <a:rPr lang="en-ZA" sz="1100" dirty="0"/>
              <a:t>Click on speaker icon to hear narration</a:t>
            </a:r>
          </a:p>
        </p:txBody>
      </p:sp>
      <p:cxnSp>
        <p:nvCxnSpPr>
          <p:cNvPr id="4" name="Straight Arrow Connector 3">
            <a:extLst>
              <a:ext uri="{FF2B5EF4-FFF2-40B4-BE49-F238E27FC236}">
                <a16:creationId xmlns:a16="http://schemas.microsoft.com/office/drawing/2014/main" id="{6713A3E9-E0F3-45AD-B8B5-8C05C76CA898}"/>
              </a:ext>
            </a:extLst>
          </p:cNvPr>
          <p:cNvCxnSpPr>
            <a:stCxn id="18" idx="2"/>
            <a:endCxn id="7" idx="0"/>
          </p:cNvCxnSpPr>
          <p:nvPr/>
        </p:nvCxnSpPr>
        <p:spPr>
          <a:xfrm>
            <a:off x="8386626" y="5522282"/>
            <a:ext cx="14171" cy="306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1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39" y="166015"/>
            <a:ext cx="8385175" cy="824582"/>
          </a:xfrm>
        </p:spPr>
        <p:txBody>
          <a:bodyPr/>
          <a:lstStyle/>
          <a:p>
            <a:pPr>
              <a:defRPr/>
            </a:pPr>
            <a:r>
              <a:rPr lang="en-ZA" dirty="0" err="1"/>
              <a:t>Async</a:t>
            </a:r>
            <a:r>
              <a:rPr lang="en-ZA" dirty="0"/>
              <a:t> Timing calculations</a:t>
            </a:r>
            <a:endParaRPr lang="en-US" dirty="0"/>
          </a:p>
        </p:txBody>
      </p:sp>
      <p:sp>
        <p:nvSpPr>
          <p:cNvPr id="3" name="Content Placeholder 2"/>
          <p:cNvSpPr>
            <a:spLocks noGrp="1"/>
          </p:cNvSpPr>
          <p:nvPr>
            <p:ph idx="1"/>
          </p:nvPr>
        </p:nvSpPr>
        <p:spPr>
          <a:xfrm>
            <a:off x="328613" y="969963"/>
            <a:ext cx="8475662" cy="4235450"/>
          </a:xfrm>
        </p:spPr>
        <p:txBody>
          <a:bodyPr/>
          <a:lstStyle/>
          <a:p>
            <a:pPr>
              <a:defRPr/>
            </a:pPr>
            <a:r>
              <a:rPr lang="en-ZA" sz="2400" dirty="0"/>
              <a:t>Keep in mind that the propagation delays for the various gates / LUTs may be different. In the previous example circuit we could assume each AND takes 6ns to stabilise, and the NANDs 10ns to stabilise.</a:t>
            </a:r>
          </a:p>
          <a:p>
            <a:pPr>
              <a:defRPr/>
            </a:pPr>
            <a:r>
              <a:rPr lang="en-ZA" sz="2400" dirty="0"/>
              <a:t>So, time taken to compute output </a:t>
            </a:r>
            <a:r>
              <a:rPr lang="en-ZA" sz="2400" i="1" dirty="0"/>
              <a:t>out</a:t>
            </a:r>
            <a:r>
              <a:rPr lang="en-ZA" sz="2400" dirty="0"/>
              <a:t> is =</a:t>
            </a:r>
          </a:p>
        </p:txBody>
      </p:sp>
      <p:sp>
        <p:nvSpPr>
          <p:cNvPr id="4" name="Rectangle 3"/>
          <p:cNvSpPr/>
          <p:nvPr/>
        </p:nvSpPr>
        <p:spPr>
          <a:xfrm>
            <a:off x="55563" y="3019425"/>
            <a:ext cx="8483600" cy="3694113"/>
          </a:xfrm>
          <a:prstGeom prst="rect">
            <a:avLst/>
          </a:prstGeom>
        </p:spPr>
        <p:txBody>
          <a:bodyPr>
            <a:spAutoFit/>
          </a:bodyPr>
          <a:lstStyle/>
          <a:p>
            <a:pPr marL="360000" lvl="1">
              <a:lnSpc>
                <a:spcPct val="150000"/>
              </a:lnSpc>
              <a:buFont typeface="Wingdings" pitchFamily="2" charset="2"/>
              <a:buNone/>
              <a:defRPr/>
            </a:pPr>
            <a:r>
              <a:rPr lang="en-ZA" sz="2400" dirty="0"/>
              <a:t> MAX OF (time to compute x, time to compute y) + 2x10ns = (2x10ns+6ns) + 20ns = </a:t>
            </a:r>
            <a:r>
              <a:rPr lang="en-ZA" sz="2400" b="1" u="sng" dirty="0"/>
              <a:t>46ns</a:t>
            </a:r>
            <a:r>
              <a:rPr lang="en-ZA" sz="2400" dirty="0"/>
              <a:t>  </a:t>
            </a:r>
            <a:r>
              <a:rPr lang="en-ZA" sz="2400" dirty="0">
                <a:solidFill>
                  <a:schemeClr val="tx2">
                    <a:lumMod val="75000"/>
                  </a:schemeClr>
                </a:solidFill>
              </a:rPr>
              <a:t>= pretty fast!! </a:t>
            </a:r>
            <a:r>
              <a:rPr lang="en-ZA" sz="2400" i="1" dirty="0">
                <a:solidFill>
                  <a:schemeClr val="tx2">
                    <a:lumMod val="75000"/>
                  </a:schemeClr>
                </a:solidFill>
              </a:rPr>
              <a:t>Or is it??</a:t>
            </a:r>
          </a:p>
          <a:p>
            <a:pPr lvl="1">
              <a:lnSpc>
                <a:spcPct val="150000"/>
              </a:lnSpc>
              <a:defRPr/>
            </a:pPr>
            <a:r>
              <a:rPr lang="en-ZA" sz="2400" dirty="0"/>
              <a:t>Compared to a 1GHz CPU using just registers (and no </a:t>
            </a:r>
            <a:r>
              <a:rPr lang="en-ZA" sz="2400" dirty="0" err="1"/>
              <a:t>mem</a:t>
            </a:r>
            <a:r>
              <a:rPr lang="en-ZA" sz="2400" dirty="0"/>
              <a:t> access)? </a:t>
            </a:r>
          </a:p>
          <a:p>
            <a:pPr lvl="1">
              <a:lnSpc>
                <a:spcPct val="150000"/>
              </a:lnSpc>
              <a:defRPr/>
            </a:pPr>
            <a:r>
              <a:rPr lang="en-ZA" sz="2000" dirty="0">
                <a:solidFill>
                  <a:srgbClr val="66FFFF"/>
                </a:solidFill>
              </a:rPr>
              <a:t>   </a:t>
            </a:r>
            <a:r>
              <a:rPr lang="en-ZA" sz="2000" b="1" dirty="0">
                <a:solidFill>
                  <a:srgbClr val="FF6600"/>
                </a:solidFill>
              </a:rPr>
              <a:t>Try this calculation for yourself ...</a:t>
            </a:r>
          </a:p>
          <a:p>
            <a:pPr lvl="1">
              <a:defRPr/>
            </a:pPr>
            <a:r>
              <a:rPr lang="en-ZA" sz="2000" dirty="0">
                <a:solidFill>
                  <a:srgbClr val="FF6600"/>
                </a:solidFill>
              </a:rPr>
              <a:t>   (assume each instruction takes on avg. 3 clocks due to pipeline,</a:t>
            </a:r>
            <a:br>
              <a:rPr lang="en-ZA" sz="2000" dirty="0">
                <a:solidFill>
                  <a:srgbClr val="FF6600"/>
                </a:solidFill>
              </a:rPr>
            </a:br>
            <a:r>
              <a:rPr lang="en-ZA" sz="2000" dirty="0">
                <a:solidFill>
                  <a:srgbClr val="FF6600"/>
                </a:solidFill>
              </a:rPr>
              <a:t>    data dependencies, etc, as worst case performance on a</a:t>
            </a:r>
            <a:br>
              <a:rPr lang="en-ZA" sz="2000" dirty="0">
                <a:solidFill>
                  <a:srgbClr val="FF6600"/>
                </a:solidFill>
              </a:rPr>
            </a:br>
            <a:r>
              <a:rPr lang="en-ZA" sz="2000" dirty="0">
                <a:solidFill>
                  <a:srgbClr val="FF6600"/>
                </a:solidFill>
              </a:rPr>
              <a:t>    RISC processor)</a:t>
            </a:r>
            <a:endParaRPr lang="en-US" sz="2000" dirty="0">
              <a:solidFill>
                <a:srgbClr val="FF6600"/>
              </a:solidFill>
            </a:endParaRPr>
          </a:p>
        </p:txBody>
      </p:sp>
      <p:pic>
        <p:nvPicPr>
          <p:cNvPr id="5" name="L20-10">
            <a:hlinkClick r:id="" action="ppaction://media"/>
            <a:extLst>
              <a:ext uri="{FF2B5EF4-FFF2-40B4-BE49-F238E27FC236}">
                <a16:creationId xmlns:a16="http://schemas.microsoft.com/office/drawing/2014/main" id="{190DAF01-BB67-427C-B18F-3698B7D610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45014" y="2312651"/>
            <a:ext cx="609600" cy="609600"/>
          </a:xfrm>
          <a:prstGeom prst="rect">
            <a:avLst/>
          </a:prstGeom>
        </p:spPr>
      </p:pic>
    </p:spTree>
    <p:extLst>
      <p:ext uri="{BB962C8B-B14F-4D97-AF65-F5344CB8AC3E}">
        <p14:creationId xmlns:p14="http://schemas.microsoft.com/office/powerpoint/2010/main" val="77248109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Comparing to CPU speed</a:t>
            </a:r>
            <a:endParaRPr lang="en-GB" dirty="0"/>
          </a:p>
        </p:txBody>
      </p:sp>
      <p:sp>
        <p:nvSpPr>
          <p:cNvPr id="25603" name="TextBox 4"/>
          <p:cNvSpPr txBox="1">
            <a:spLocks noChangeArrowheads="1"/>
          </p:cNvSpPr>
          <p:nvPr/>
        </p:nvSpPr>
        <p:spPr bwMode="auto">
          <a:xfrm>
            <a:off x="1123723" y="1295853"/>
            <a:ext cx="69103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CPU running at 1GHz  </a:t>
            </a:r>
            <a:r>
              <a:rPr lang="en-ZA" dirty="0">
                <a:sym typeface="Wingdings" pitchFamily="2" charset="2"/>
              </a:rPr>
              <a:t> each clock 1ns period</a:t>
            </a:r>
          </a:p>
          <a:p>
            <a:r>
              <a:rPr lang="en-ZA" dirty="0">
                <a:sym typeface="Wingdings" pitchFamily="2" charset="2"/>
              </a:rPr>
              <a:t>Assume each instruction takes ~ 3 clocks each due to pipeline etc</a:t>
            </a:r>
          </a:p>
          <a:p>
            <a:r>
              <a:rPr lang="en-US" dirty="0">
                <a:sym typeface="Wingdings" pitchFamily="2" charset="2"/>
              </a:rPr>
              <a:t>CODE:</a:t>
            </a:r>
          </a:p>
          <a:p>
            <a:r>
              <a:rPr lang="en-US" dirty="0" err="1">
                <a:sym typeface="Wingdings" pitchFamily="2" charset="2"/>
              </a:rPr>
              <a:t>int</a:t>
            </a:r>
            <a:r>
              <a:rPr lang="en-US" dirty="0">
                <a:sym typeface="Wingdings" pitchFamily="2" charset="2"/>
              </a:rPr>
              <a:t> </a:t>
            </a:r>
            <a:r>
              <a:rPr lang="en-US" dirty="0" err="1">
                <a:sym typeface="Wingdings" pitchFamily="2" charset="2"/>
              </a:rPr>
              <a:t>doit</a:t>
            </a:r>
            <a:r>
              <a:rPr lang="en-US" dirty="0">
                <a:sym typeface="Wingdings" pitchFamily="2" charset="2"/>
              </a:rPr>
              <a:t> ( unsigned a, b, c, d, e, f, g ) {</a:t>
            </a:r>
          </a:p>
          <a:p>
            <a:r>
              <a:rPr lang="en-US" dirty="0">
                <a:sym typeface="Wingdings" pitchFamily="2" charset="2"/>
              </a:rPr>
              <a:t> unsigned x = AND(</a:t>
            </a:r>
            <a:r>
              <a:rPr lang="en-US" dirty="0" err="1">
                <a:sym typeface="Wingdings" pitchFamily="2" charset="2"/>
              </a:rPr>
              <a:t>e,f,g</a:t>
            </a:r>
            <a:r>
              <a:rPr lang="en-US" dirty="0">
                <a:sym typeface="Wingdings" pitchFamily="2" charset="2"/>
              </a:rPr>
              <a:t>);</a:t>
            </a:r>
          </a:p>
          <a:p>
            <a:r>
              <a:rPr lang="en-US" dirty="0">
                <a:sym typeface="Wingdings" pitchFamily="2" charset="2"/>
              </a:rPr>
              <a:t> unsigned y = AND(</a:t>
            </a:r>
            <a:r>
              <a:rPr lang="en-US" dirty="0" err="1">
                <a:sym typeface="Wingdings" pitchFamily="2" charset="2"/>
              </a:rPr>
              <a:t>b,NAND</a:t>
            </a:r>
            <a:r>
              <a:rPr lang="en-US" dirty="0">
                <a:sym typeface="Wingdings" pitchFamily="2" charset="2"/>
              </a:rPr>
              <a:t>(NAND(</a:t>
            </a:r>
            <a:r>
              <a:rPr lang="en-US" dirty="0" err="1">
                <a:sym typeface="Wingdings" pitchFamily="2" charset="2"/>
              </a:rPr>
              <a:t>b,c</a:t>
            </a:r>
            <a:r>
              <a:rPr lang="en-US" dirty="0">
                <a:sym typeface="Wingdings" pitchFamily="2" charset="2"/>
              </a:rPr>
              <a:t>),d)) </a:t>
            </a:r>
          </a:p>
          <a:p>
            <a:r>
              <a:rPr lang="en-US" dirty="0">
                <a:sym typeface="Wingdings" pitchFamily="2" charset="2"/>
              </a:rPr>
              <a:t> out = NAND((NAND(</a:t>
            </a:r>
            <a:r>
              <a:rPr lang="en-US" dirty="0" err="1">
                <a:sym typeface="Wingdings" pitchFamily="2" charset="2"/>
              </a:rPr>
              <a:t>x,y</a:t>
            </a:r>
            <a:r>
              <a:rPr lang="en-US" dirty="0">
                <a:sym typeface="Wingdings" pitchFamily="2" charset="2"/>
              </a:rPr>
              <a:t>),NAND(</a:t>
            </a:r>
            <a:r>
              <a:rPr lang="en-US" dirty="0" err="1">
                <a:sym typeface="Wingdings" pitchFamily="2" charset="2"/>
              </a:rPr>
              <a:t>a,y</a:t>
            </a:r>
            <a:r>
              <a:rPr lang="en-US" dirty="0">
                <a:sym typeface="Wingdings" pitchFamily="2" charset="2"/>
              </a:rPr>
              <a:t>))</a:t>
            </a:r>
          </a:p>
          <a:p>
            <a:r>
              <a:rPr lang="en-US" dirty="0">
                <a:sym typeface="Wingdings" pitchFamily="2" charset="2"/>
              </a:rPr>
              <a:t>  return out;</a:t>
            </a:r>
          </a:p>
          <a:p>
            <a:r>
              <a:rPr lang="en-US" dirty="0">
                <a:sym typeface="Wingdings" pitchFamily="2" charset="2"/>
              </a:rPr>
              <a:t>}</a:t>
            </a:r>
            <a:endParaRPr lang="en-ZA" dirty="0">
              <a:sym typeface="Wingdings" pitchFamily="2" charset="2"/>
            </a:endParaRPr>
          </a:p>
          <a:p>
            <a:endParaRPr lang="en-GB" dirty="0"/>
          </a:p>
        </p:txBody>
      </p:sp>
      <p:sp>
        <p:nvSpPr>
          <p:cNvPr id="25604" name="Left Brace 5"/>
          <p:cNvSpPr>
            <a:spLocks/>
          </p:cNvSpPr>
          <p:nvPr/>
        </p:nvSpPr>
        <p:spPr bwMode="auto">
          <a:xfrm>
            <a:off x="922111" y="2505528"/>
            <a:ext cx="266700" cy="879475"/>
          </a:xfrm>
          <a:prstGeom prst="leftBrace">
            <a:avLst>
              <a:gd name="adj1" fmla="val 8320"/>
              <a:gd name="adj2" fmla="val 50000"/>
            </a:avLst>
          </a:prstGeom>
          <a:noFill/>
          <a:ln w="127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 name="Rectangle 6"/>
          <p:cNvSpPr/>
          <p:nvPr/>
        </p:nvSpPr>
        <p:spPr>
          <a:xfrm>
            <a:off x="1136423" y="3872366"/>
            <a:ext cx="7494588" cy="2308225"/>
          </a:xfrm>
          <a:prstGeom prst="rect">
            <a:avLst/>
          </a:prstGeom>
        </p:spPr>
        <p:txBody>
          <a:bodyPr>
            <a:spAutoFit/>
          </a:bodyPr>
          <a:lstStyle/>
          <a:p>
            <a:pPr>
              <a:defRPr/>
            </a:pPr>
            <a:r>
              <a:rPr lang="en-US" dirty="0">
                <a:sym typeface="Wingdings" pitchFamily="2" charset="2"/>
              </a:rPr>
              <a:t>unsigned t1 = AND(</a:t>
            </a:r>
            <a:r>
              <a:rPr lang="en-US" dirty="0" err="1">
                <a:sym typeface="Wingdings" pitchFamily="2" charset="2"/>
              </a:rPr>
              <a:t>e,f</a:t>
            </a:r>
            <a:r>
              <a:rPr lang="en-US" dirty="0">
                <a:sym typeface="Wingdings" pitchFamily="2" charset="2"/>
              </a:rPr>
              <a:t>);      </a:t>
            </a:r>
            <a:r>
              <a:rPr lang="en-US" dirty="0">
                <a:solidFill>
                  <a:schemeClr val="tx2">
                    <a:lumMod val="75000"/>
                  </a:schemeClr>
                </a:solidFill>
                <a:sym typeface="Wingdings" pitchFamily="2" charset="2"/>
              </a:rPr>
              <a:t>  1 instruction, i.e. AND </a:t>
            </a:r>
            <a:r>
              <a:rPr lang="en-US" i="1" dirty="0">
                <a:solidFill>
                  <a:schemeClr val="tx2">
                    <a:lumMod val="75000"/>
                  </a:schemeClr>
                </a:solidFill>
                <a:sym typeface="Wingdings" pitchFamily="2" charset="2"/>
              </a:rPr>
              <a:t>t1</a:t>
            </a:r>
            <a:r>
              <a:rPr lang="en-US" dirty="0">
                <a:solidFill>
                  <a:schemeClr val="tx2">
                    <a:lumMod val="75000"/>
                  </a:schemeClr>
                </a:solidFill>
                <a:sym typeface="Wingdings" pitchFamily="2" charset="2"/>
              </a:rPr>
              <a:t>,</a:t>
            </a:r>
            <a:r>
              <a:rPr lang="en-US" i="1" dirty="0">
                <a:solidFill>
                  <a:schemeClr val="tx2">
                    <a:lumMod val="75000"/>
                  </a:schemeClr>
                </a:solidFill>
                <a:sym typeface="Wingdings" pitchFamily="2" charset="2"/>
              </a:rPr>
              <a:t>e</a:t>
            </a:r>
            <a:r>
              <a:rPr lang="en-US" dirty="0">
                <a:solidFill>
                  <a:schemeClr val="tx2">
                    <a:lumMod val="75000"/>
                  </a:schemeClr>
                </a:solidFill>
                <a:sym typeface="Wingdings" pitchFamily="2" charset="2"/>
              </a:rPr>
              <a:t>,</a:t>
            </a:r>
            <a:r>
              <a:rPr lang="en-US" i="1" dirty="0">
                <a:solidFill>
                  <a:schemeClr val="tx2">
                    <a:lumMod val="75000"/>
                  </a:schemeClr>
                </a:solidFill>
                <a:sym typeface="Wingdings" pitchFamily="2" charset="2"/>
              </a:rPr>
              <a:t>f </a:t>
            </a:r>
            <a:endParaRPr lang="en-US" dirty="0">
              <a:solidFill>
                <a:schemeClr val="tx2">
                  <a:lumMod val="75000"/>
                </a:schemeClr>
              </a:solidFill>
              <a:sym typeface="Wingdings" pitchFamily="2" charset="2"/>
            </a:endParaRPr>
          </a:p>
          <a:p>
            <a:pPr>
              <a:defRPr/>
            </a:pPr>
            <a:r>
              <a:rPr lang="en-US" dirty="0">
                <a:sym typeface="Wingdings" pitchFamily="2" charset="2"/>
              </a:rPr>
              <a:t>unsigned x = AND(t1,g);</a:t>
            </a:r>
          </a:p>
          <a:p>
            <a:pPr>
              <a:defRPr/>
            </a:pPr>
            <a:r>
              <a:rPr lang="en-US" dirty="0">
                <a:sym typeface="Wingdings" pitchFamily="2" charset="2"/>
              </a:rPr>
              <a:t>unsigned t1 = NAND(</a:t>
            </a:r>
            <a:r>
              <a:rPr lang="en-US" dirty="0" err="1">
                <a:sym typeface="Wingdings" pitchFamily="2" charset="2"/>
              </a:rPr>
              <a:t>b,c</a:t>
            </a:r>
            <a:r>
              <a:rPr lang="en-US" dirty="0">
                <a:sym typeface="Wingdings" pitchFamily="2" charset="2"/>
              </a:rPr>
              <a:t>)</a:t>
            </a:r>
          </a:p>
          <a:p>
            <a:pPr>
              <a:defRPr/>
            </a:pPr>
            <a:r>
              <a:rPr lang="en-US" dirty="0">
                <a:sym typeface="Wingdings" pitchFamily="2" charset="2"/>
              </a:rPr>
              <a:t>unsigned t2 = NAND(t1,d)</a:t>
            </a:r>
          </a:p>
          <a:p>
            <a:pPr>
              <a:defRPr/>
            </a:pPr>
            <a:r>
              <a:rPr lang="en-US" dirty="0">
                <a:sym typeface="Wingdings" pitchFamily="2" charset="2"/>
              </a:rPr>
              <a:t>unsigned y = AND(b,t2) </a:t>
            </a:r>
          </a:p>
          <a:p>
            <a:pPr>
              <a:defRPr/>
            </a:pPr>
            <a:r>
              <a:rPr lang="en-US" dirty="0">
                <a:sym typeface="Wingdings" pitchFamily="2" charset="2"/>
              </a:rPr>
              <a:t>t1 = NAND(</a:t>
            </a:r>
            <a:r>
              <a:rPr lang="en-US" dirty="0" err="1">
                <a:sym typeface="Wingdings" pitchFamily="2" charset="2"/>
              </a:rPr>
              <a:t>x,y</a:t>
            </a:r>
            <a:r>
              <a:rPr lang="en-US" dirty="0">
                <a:sym typeface="Wingdings" pitchFamily="2" charset="2"/>
              </a:rPr>
              <a:t>)</a:t>
            </a:r>
          </a:p>
          <a:p>
            <a:pPr>
              <a:defRPr/>
            </a:pPr>
            <a:r>
              <a:rPr lang="en-US" dirty="0">
                <a:sym typeface="Wingdings" pitchFamily="2" charset="2"/>
              </a:rPr>
              <a:t>t2 = NAND(</a:t>
            </a:r>
            <a:r>
              <a:rPr lang="en-US" dirty="0" err="1">
                <a:sym typeface="Wingdings" pitchFamily="2" charset="2"/>
              </a:rPr>
              <a:t>a,y</a:t>
            </a:r>
            <a:r>
              <a:rPr lang="en-US" dirty="0">
                <a:sym typeface="Wingdings" pitchFamily="2" charset="2"/>
              </a:rPr>
              <a:t>)</a:t>
            </a:r>
          </a:p>
          <a:p>
            <a:pPr>
              <a:defRPr/>
            </a:pPr>
            <a:r>
              <a:rPr lang="en-US" dirty="0">
                <a:sym typeface="Wingdings" pitchFamily="2" charset="2"/>
              </a:rPr>
              <a:t>out = NAND(t1,t2)</a:t>
            </a:r>
            <a:endParaRPr lang="en-ZA" dirty="0">
              <a:sym typeface="Wingdings" pitchFamily="2" charset="2"/>
            </a:endParaRPr>
          </a:p>
        </p:txBody>
      </p:sp>
      <p:sp>
        <p:nvSpPr>
          <p:cNvPr id="25606" name="Left Brace 7"/>
          <p:cNvSpPr>
            <a:spLocks/>
          </p:cNvSpPr>
          <p:nvPr/>
        </p:nvSpPr>
        <p:spPr bwMode="auto">
          <a:xfrm>
            <a:off x="934811" y="3929516"/>
            <a:ext cx="254000" cy="2082800"/>
          </a:xfrm>
          <a:prstGeom prst="leftBrace">
            <a:avLst>
              <a:gd name="adj1" fmla="val 8314"/>
              <a:gd name="adj2" fmla="val 50000"/>
            </a:avLst>
          </a:prstGeom>
          <a:noFill/>
          <a:ln w="127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25607" name="Curved Connector 9"/>
          <p:cNvCxnSpPr>
            <a:cxnSpLocks noChangeShapeType="1"/>
          </p:cNvCxnSpPr>
          <p:nvPr/>
        </p:nvCxnSpPr>
        <p:spPr bwMode="auto">
          <a:xfrm rot="10800000" flipV="1">
            <a:off x="736373" y="3370716"/>
            <a:ext cx="1588" cy="1189037"/>
          </a:xfrm>
          <a:prstGeom prst="curvedConnector3">
            <a:avLst>
              <a:gd name="adj1" fmla="val 25911847"/>
            </a:avLst>
          </a:prstGeom>
          <a:noFill/>
          <a:ln w="12700" algn="ctr">
            <a:solidFill>
              <a:srgbClr val="FF6600"/>
            </a:solidFill>
            <a:round/>
            <a:headEnd/>
            <a:tailEnd type="arrow" w="med" len="med"/>
          </a:ln>
          <a:extLst>
            <a:ext uri="{909E8E84-426E-40DD-AFC4-6F175D3DCCD1}">
              <a14:hiddenFill xmlns:a14="http://schemas.microsoft.com/office/drawing/2010/main">
                <a:noFill/>
              </a14:hiddenFill>
            </a:ext>
          </a:extLst>
        </p:spPr>
      </p:cxnSp>
      <p:sp>
        <p:nvSpPr>
          <p:cNvPr id="15" name="Rectangle 14"/>
          <p:cNvSpPr/>
          <p:nvPr/>
        </p:nvSpPr>
        <p:spPr>
          <a:xfrm>
            <a:off x="3474811" y="5518603"/>
            <a:ext cx="4910137" cy="922338"/>
          </a:xfrm>
          <a:prstGeom prst="rect">
            <a:avLst/>
          </a:prstGeom>
        </p:spPr>
        <p:txBody>
          <a:bodyPr wrap="none">
            <a:spAutoFit/>
          </a:bodyPr>
          <a:lstStyle/>
          <a:p>
            <a:pPr>
              <a:defRPr/>
            </a:pPr>
            <a:r>
              <a:rPr lang="en-US" dirty="0">
                <a:solidFill>
                  <a:schemeClr val="tx2">
                    <a:lumMod val="75000"/>
                  </a:schemeClr>
                </a:solidFill>
                <a:sym typeface="Wingdings" pitchFamily="2" charset="2"/>
              </a:rPr>
              <a:t>in all 8 instructions    8 x 3 clocks ea. </a:t>
            </a:r>
          </a:p>
          <a:p>
            <a:pPr>
              <a:defRPr/>
            </a:pPr>
            <a:r>
              <a:rPr lang="en-US" dirty="0">
                <a:solidFill>
                  <a:schemeClr val="tx2">
                    <a:lumMod val="75000"/>
                  </a:schemeClr>
                </a:solidFill>
                <a:sym typeface="Wingdings" pitchFamily="2" charset="2"/>
              </a:rPr>
              <a:t>  = </a:t>
            </a:r>
            <a:r>
              <a:rPr lang="en-US" b="1" dirty="0">
                <a:solidFill>
                  <a:schemeClr val="tx2">
                    <a:lumMod val="75000"/>
                  </a:schemeClr>
                </a:solidFill>
                <a:sym typeface="Wingdings" pitchFamily="2" charset="2"/>
              </a:rPr>
              <a:t>24 ns    (</a:t>
            </a:r>
            <a:r>
              <a:rPr lang="en-US" dirty="0">
                <a:solidFill>
                  <a:schemeClr val="tx2">
                    <a:lumMod val="75000"/>
                  </a:schemeClr>
                </a:solidFill>
                <a:sym typeface="Wingdings" pitchFamily="2" charset="2"/>
              </a:rPr>
              <a:t>assuming all registers pre-loaded)</a:t>
            </a:r>
          </a:p>
          <a:p>
            <a:pPr>
              <a:defRPr/>
            </a:pPr>
            <a:r>
              <a:rPr lang="en-US" dirty="0">
                <a:solidFill>
                  <a:schemeClr val="tx2">
                    <a:lumMod val="75000"/>
                  </a:schemeClr>
                </a:solidFill>
                <a:sym typeface="Wingdings" pitchFamily="2" charset="2"/>
              </a:rPr>
              <a:t>  A speed-up of </a:t>
            </a:r>
            <a:r>
              <a:rPr lang="en-US" b="1" dirty="0">
                <a:solidFill>
                  <a:schemeClr val="tx2">
                    <a:lumMod val="75000"/>
                  </a:schemeClr>
                </a:solidFill>
                <a:sym typeface="Wingdings" pitchFamily="2" charset="2"/>
              </a:rPr>
              <a:t>1.92</a:t>
            </a:r>
            <a:r>
              <a:rPr lang="en-US" dirty="0">
                <a:solidFill>
                  <a:schemeClr val="tx2">
                    <a:lumMod val="75000"/>
                  </a:schemeClr>
                </a:solidFill>
                <a:sym typeface="Wingdings" pitchFamily="2" charset="2"/>
              </a:rPr>
              <a:t> over the FPGA case</a:t>
            </a:r>
            <a:endParaRPr lang="en-ZA" dirty="0">
              <a:solidFill>
                <a:schemeClr val="tx2">
                  <a:lumMod val="75000"/>
                </a:schemeClr>
              </a:solidFill>
              <a:sym typeface="Wingdings" pitchFamily="2" charset="2"/>
            </a:endParaRPr>
          </a:p>
        </p:txBody>
      </p:sp>
      <p:sp>
        <p:nvSpPr>
          <p:cNvPr id="16" name="Rectangle 15"/>
          <p:cNvSpPr/>
          <p:nvPr/>
        </p:nvSpPr>
        <p:spPr>
          <a:xfrm>
            <a:off x="5951311" y="2265816"/>
            <a:ext cx="2544762" cy="922337"/>
          </a:xfrm>
          <a:prstGeom prst="rect">
            <a:avLst/>
          </a:prstGeom>
        </p:spPr>
        <p:txBody>
          <a:bodyPr wrap="none">
            <a:spAutoFit/>
          </a:bodyPr>
          <a:lstStyle/>
          <a:p>
            <a:pPr>
              <a:defRPr/>
            </a:pPr>
            <a:r>
              <a:rPr lang="en-US" i="1" dirty="0">
                <a:solidFill>
                  <a:schemeClr val="tx2">
                    <a:lumMod val="75000"/>
                  </a:schemeClr>
                </a:solidFill>
                <a:sym typeface="Wingdings" pitchFamily="2" charset="2"/>
              </a:rPr>
              <a:t>But some of these</a:t>
            </a:r>
          </a:p>
          <a:p>
            <a:pPr>
              <a:defRPr/>
            </a:pPr>
            <a:r>
              <a:rPr lang="en-US" i="1" dirty="0">
                <a:solidFill>
                  <a:schemeClr val="tx2">
                    <a:lumMod val="75000"/>
                  </a:schemeClr>
                </a:solidFill>
                <a:sym typeface="Wingdings" pitchFamily="2" charset="2"/>
              </a:rPr>
              <a:t>Can’t be done as just 1</a:t>
            </a:r>
          </a:p>
          <a:p>
            <a:pPr>
              <a:defRPr/>
            </a:pPr>
            <a:r>
              <a:rPr lang="en-US" i="1" dirty="0">
                <a:solidFill>
                  <a:schemeClr val="tx2">
                    <a:lumMod val="75000"/>
                  </a:schemeClr>
                </a:solidFill>
                <a:sym typeface="Wingdings" pitchFamily="2" charset="2"/>
              </a:rPr>
              <a:t>RISC instruction.</a:t>
            </a:r>
            <a:endParaRPr lang="en-GB" i="1" dirty="0">
              <a:solidFill>
                <a:schemeClr val="tx2">
                  <a:lumMod val="75000"/>
                </a:schemeClr>
              </a:solidFill>
            </a:endParaRPr>
          </a:p>
        </p:txBody>
      </p:sp>
      <p:pic>
        <p:nvPicPr>
          <p:cNvPr id="2" name="L20-11">
            <a:hlinkClick r:id="" action="ppaction://media"/>
            <a:extLst>
              <a:ext uri="{FF2B5EF4-FFF2-40B4-BE49-F238E27FC236}">
                <a16:creationId xmlns:a16="http://schemas.microsoft.com/office/drawing/2014/main" id="{73D1A2A7-79D2-404D-A9B3-2E04DFE76C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4111" y="4416878"/>
            <a:ext cx="609600" cy="609600"/>
          </a:xfrm>
          <a:prstGeom prst="rect">
            <a:avLst/>
          </a:prstGeom>
        </p:spPr>
      </p:pic>
    </p:spTree>
    <p:extLst>
      <p:ext uri="{BB962C8B-B14F-4D97-AF65-F5344CB8AC3E}">
        <p14:creationId xmlns:p14="http://schemas.microsoft.com/office/powerpoint/2010/main" val="25646351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24" y="444948"/>
            <a:ext cx="8376356" cy="692210"/>
          </a:xfrm>
        </p:spPr>
        <p:txBody>
          <a:bodyPr>
            <a:normAutofit fontScale="90000"/>
          </a:bodyPr>
          <a:lstStyle/>
          <a:p>
            <a:r>
              <a:rPr lang="en-ZA" dirty="0"/>
              <a:t>Digital Clock Manager (DCM) blocks</a:t>
            </a:r>
          </a:p>
        </p:txBody>
      </p:sp>
      <p:sp>
        <p:nvSpPr>
          <p:cNvPr id="3" name="Content Placeholder 2"/>
          <p:cNvSpPr>
            <a:spLocks noGrp="1"/>
          </p:cNvSpPr>
          <p:nvPr>
            <p:ph idx="1"/>
          </p:nvPr>
        </p:nvSpPr>
        <p:spPr>
          <a:xfrm>
            <a:off x="716580" y="1478746"/>
            <a:ext cx="7697635" cy="4519977"/>
          </a:xfrm>
        </p:spPr>
        <p:txBody>
          <a:bodyPr>
            <a:normAutofit/>
          </a:bodyPr>
          <a:lstStyle/>
          <a:p>
            <a:r>
              <a:rPr lang="en-ZA" dirty="0"/>
              <a:t>An important element included in FPGA designs nowadays are Digital Clock Manager (DCM) blocks.</a:t>
            </a:r>
          </a:p>
          <a:p>
            <a:r>
              <a:rPr lang="en-ZA" dirty="0"/>
              <a:t>These are used to eliminate* clock distribution delays.</a:t>
            </a:r>
          </a:p>
          <a:p>
            <a:r>
              <a:rPr lang="en-ZA" dirty="0"/>
              <a:t>They can also increase or decrease the frequency of the clock.</a:t>
            </a:r>
          </a:p>
          <a:p>
            <a:r>
              <a:rPr lang="en-ZA" dirty="0">
                <a:solidFill>
                  <a:schemeClr val="tx2">
                    <a:lumMod val="60000"/>
                    <a:lumOff val="40000"/>
                  </a:schemeClr>
                </a:solidFill>
              </a:rPr>
              <a:t>We will look at PLLs later in the course.</a:t>
            </a:r>
          </a:p>
        </p:txBody>
      </p:sp>
      <p:sp>
        <p:nvSpPr>
          <p:cNvPr id="5" name="TextBox 4">
            <a:extLst>
              <a:ext uri="{FF2B5EF4-FFF2-40B4-BE49-F238E27FC236}">
                <a16:creationId xmlns:a16="http://schemas.microsoft.com/office/drawing/2014/main" id="{F3072786-741F-4D56-92A3-79A22E8386B5}"/>
              </a:ext>
            </a:extLst>
          </p:cNvPr>
          <p:cNvSpPr txBox="1"/>
          <p:nvPr/>
        </p:nvSpPr>
        <p:spPr>
          <a:xfrm>
            <a:off x="268110" y="6340312"/>
            <a:ext cx="5602111" cy="307777"/>
          </a:xfrm>
          <a:prstGeom prst="rect">
            <a:avLst/>
          </a:prstGeom>
          <a:noFill/>
        </p:spPr>
        <p:txBody>
          <a:bodyPr wrap="square">
            <a:spAutoFit/>
          </a:bodyPr>
          <a:lstStyle/>
          <a:p>
            <a:r>
              <a:rPr lang="en-ZA" sz="1400" dirty="0"/>
              <a:t>* or at least greatly reduce these clock distribution delays</a:t>
            </a:r>
          </a:p>
        </p:txBody>
      </p:sp>
      <p:pic>
        <p:nvPicPr>
          <p:cNvPr id="6" name="L20-12">
            <a:hlinkClick r:id="" action="ppaction://media"/>
            <a:extLst>
              <a:ext uri="{FF2B5EF4-FFF2-40B4-BE49-F238E27FC236}">
                <a16:creationId xmlns:a16="http://schemas.microsoft.com/office/drawing/2014/main" id="{F657DB87-E352-48FE-9925-03A35C8D43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8126" y="5799508"/>
            <a:ext cx="609600" cy="609600"/>
          </a:xfrm>
          <a:prstGeom prst="rect">
            <a:avLst/>
          </a:prstGeom>
        </p:spPr>
      </p:pic>
    </p:spTree>
    <p:extLst>
      <p:ext uri="{BB962C8B-B14F-4D97-AF65-F5344CB8AC3E}">
        <p14:creationId xmlns:p14="http://schemas.microsoft.com/office/powerpoint/2010/main" val="268428271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FPGA Families</a:t>
            </a:r>
            <a:endParaRPr lang="en-GB" dirty="0"/>
          </a:p>
        </p:txBody>
      </p:sp>
      <p:sp>
        <p:nvSpPr>
          <p:cNvPr id="5" name="Text Placeholder 4"/>
          <p:cNvSpPr>
            <a:spLocks noGrp="1"/>
          </p:cNvSpPr>
          <p:nvPr>
            <p:ph type="body" idx="1"/>
          </p:nvPr>
        </p:nvSpPr>
        <p:spPr/>
        <p:txBody>
          <a:bodyPr/>
          <a:lstStyle/>
          <a:p>
            <a:r>
              <a:rPr lang="en-ZA" dirty="0"/>
              <a:t>EEE4120F</a:t>
            </a:r>
            <a:endParaRPr lang="en-GB" dirty="0"/>
          </a:p>
        </p:txBody>
      </p:sp>
      <p:sp>
        <p:nvSpPr>
          <p:cNvPr id="6" name="TextBox 5">
            <a:extLst>
              <a:ext uri="{FF2B5EF4-FFF2-40B4-BE49-F238E27FC236}">
                <a16:creationId xmlns:a16="http://schemas.microsoft.com/office/drawing/2014/main" id="{E2150AD3-AE5E-44B8-A255-8F40B9825B05}"/>
              </a:ext>
            </a:extLst>
          </p:cNvPr>
          <p:cNvSpPr txBox="1"/>
          <p:nvPr/>
        </p:nvSpPr>
        <p:spPr>
          <a:xfrm>
            <a:off x="1258643" y="5027406"/>
            <a:ext cx="6350067" cy="646331"/>
          </a:xfrm>
          <a:prstGeom prst="rect">
            <a:avLst/>
          </a:prstGeom>
          <a:noFill/>
        </p:spPr>
        <p:txBody>
          <a:bodyPr wrap="square">
            <a:spAutoFit/>
          </a:bodyPr>
          <a:lstStyle/>
          <a:p>
            <a:r>
              <a:rPr lang="en-GB" dirty="0"/>
              <a:t>Providing a broad variety of different performance, costing, size and tolerance options.</a:t>
            </a:r>
            <a:endParaRPr lang="en-ZA" dirty="0"/>
          </a:p>
        </p:txBody>
      </p:sp>
      <p:pic>
        <p:nvPicPr>
          <p:cNvPr id="3" name="L20-13">
            <a:hlinkClick r:id="" action="ppaction://media"/>
            <a:extLst>
              <a:ext uri="{FF2B5EF4-FFF2-40B4-BE49-F238E27FC236}">
                <a16:creationId xmlns:a16="http://schemas.microsoft.com/office/drawing/2014/main" id="{0C0F3C1B-87BB-46E3-8147-4F1642560C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8287" y="3710242"/>
            <a:ext cx="609600" cy="609600"/>
          </a:xfrm>
          <a:prstGeom prst="rect">
            <a:avLst/>
          </a:prstGeom>
        </p:spPr>
      </p:pic>
    </p:spTree>
    <p:extLst>
      <p:ext uri="{BB962C8B-B14F-4D97-AF65-F5344CB8AC3E}">
        <p14:creationId xmlns:p14="http://schemas.microsoft.com/office/powerpoint/2010/main" val="126861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FPGA Manufacturers</a:t>
            </a:r>
            <a:endParaRPr lang="en-GB" dirty="0"/>
          </a:p>
        </p:txBody>
      </p:sp>
      <p:sp>
        <p:nvSpPr>
          <p:cNvPr id="3" name="Content Placeholder 2"/>
          <p:cNvSpPr>
            <a:spLocks noGrp="1"/>
          </p:cNvSpPr>
          <p:nvPr>
            <p:ph idx="1"/>
          </p:nvPr>
        </p:nvSpPr>
        <p:spPr>
          <a:xfrm>
            <a:off x="201950" y="1748981"/>
            <a:ext cx="8716297" cy="4191000"/>
          </a:xfrm>
        </p:spPr>
        <p:txBody>
          <a:bodyPr>
            <a:normAutofit fontScale="92500"/>
          </a:bodyPr>
          <a:lstStyle/>
          <a:p>
            <a:r>
              <a:rPr lang="en-ZA" dirty="0"/>
              <a:t>The ‘Big 2’ (most commonly used)</a:t>
            </a:r>
          </a:p>
          <a:p>
            <a:pPr lvl="1"/>
            <a:r>
              <a:rPr lang="en-ZA" dirty="0"/>
              <a:t>Xilinx, now owned by AMD, around 2984 employees (in Xilinx division)</a:t>
            </a:r>
          </a:p>
          <a:p>
            <a:pPr lvl="1"/>
            <a:r>
              <a:rPr lang="en-ZA" dirty="0"/>
              <a:t>Intel FPGA (i.e. Intel’s acquisition of Altera) </a:t>
            </a:r>
            <a:r>
              <a:rPr lang="en-ZA" sz="2200" dirty="0"/>
              <a:t>(guessing from, Altera stats)</a:t>
            </a:r>
            <a:r>
              <a:rPr lang="en-ZA" dirty="0"/>
              <a:t> around 2500 employees*</a:t>
            </a:r>
          </a:p>
          <a:p>
            <a:r>
              <a:rPr lang="en-ZA" dirty="0"/>
              <a:t>The others pretty big ones…</a:t>
            </a:r>
          </a:p>
          <a:p>
            <a:pPr lvl="1"/>
            <a:r>
              <a:rPr lang="en-ZA" dirty="0" err="1"/>
              <a:t>Actel</a:t>
            </a:r>
            <a:r>
              <a:rPr lang="en-ZA" dirty="0"/>
              <a:t> (Microsemi Corp) – around 2200 employees*</a:t>
            </a:r>
          </a:p>
          <a:p>
            <a:pPr lvl="1"/>
            <a:r>
              <a:rPr lang="en-ZA" dirty="0"/>
              <a:t>Lattice Semiconductor Corp – around 700 employees*</a:t>
            </a:r>
            <a:endParaRPr lang="en-GB" dirty="0"/>
          </a:p>
        </p:txBody>
      </p:sp>
      <p:sp>
        <p:nvSpPr>
          <p:cNvPr id="6" name="TextBox 5">
            <a:extLst>
              <a:ext uri="{FF2B5EF4-FFF2-40B4-BE49-F238E27FC236}">
                <a16:creationId xmlns:a16="http://schemas.microsoft.com/office/drawing/2014/main" id="{890370BA-1066-4B0B-8757-FC6829B95BAA}"/>
              </a:ext>
            </a:extLst>
          </p:cNvPr>
          <p:cNvSpPr txBox="1"/>
          <p:nvPr/>
        </p:nvSpPr>
        <p:spPr>
          <a:xfrm>
            <a:off x="247106" y="6430843"/>
            <a:ext cx="4622800" cy="276999"/>
          </a:xfrm>
          <a:prstGeom prst="rect">
            <a:avLst/>
          </a:prstGeom>
          <a:noFill/>
        </p:spPr>
        <p:txBody>
          <a:bodyPr wrap="square">
            <a:spAutoFit/>
          </a:bodyPr>
          <a:lstStyle/>
          <a:p>
            <a:r>
              <a:rPr lang="en-ZA" sz="1200" dirty="0"/>
              <a:t>* These stats are a couple of years old.</a:t>
            </a:r>
          </a:p>
        </p:txBody>
      </p:sp>
      <p:pic>
        <p:nvPicPr>
          <p:cNvPr id="7" name="L20-14">
            <a:hlinkClick r:id="" action="ppaction://media"/>
            <a:extLst>
              <a:ext uri="{FF2B5EF4-FFF2-40B4-BE49-F238E27FC236}">
                <a16:creationId xmlns:a16="http://schemas.microsoft.com/office/drawing/2014/main" id="{4C2919DA-6C46-4DF2-8C1B-AFFEAFB63A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29009" y="5635181"/>
            <a:ext cx="609600" cy="609600"/>
          </a:xfrm>
          <a:prstGeom prst="rect">
            <a:avLst/>
          </a:prstGeom>
        </p:spPr>
      </p:pic>
    </p:spTree>
    <p:extLst>
      <p:ext uri="{BB962C8B-B14F-4D97-AF65-F5344CB8AC3E}">
        <p14:creationId xmlns:p14="http://schemas.microsoft.com/office/powerpoint/2010/main" val="348145475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E565511B-78F1-4324-A669-C9FD0C29C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064" y="767335"/>
            <a:ext cx="6406055" cy="5924279"/>
          </a:xfrm>
          <a:prstGeom prst="rect">
            <a:avLst/>
          </a:prstGeom>
        </p:spPr>
      </p:pic>
      <p:sp>
        <p:nvSpPr>
          <p:cNvPr id="5" name="TextBox 4">
            <a:extLst>
              <a:ext uri="{FF2B5EF4-FFF2-40B4-BE49-F238E27FC236}">
                <a16:creationId xmlns:a16="http://schemas.microsoft.com/office/drawing/2014/main" id="{915DC4E7-9860-42C5-B0CA-639C990CA997}"/>
              </a:ext>
            </a:extLst>
          </p:cNvPr>
          <p:cNvSpPr txBox="1"/>
          <p:nvPr/>
        </p:nvSpPr>
        <p:spPr>
          <a:xfrm>
            <a:off x="2028546" y="2265570"/>
            <a:ext cx="5086907" cy="1846659"/>
          </a:xfrm>
          <a:prstGeom prst="rect">
            <a:avLst/>
          </a:prstGeom>
          <a:noFill/>
        </p:spPr>
        <p:txBody>
          <a:bodyPr wrap="square">
            <a:spAutoFit/>
          </a:bodyPr>
          <a:lstStyle/>
          <a:p>
            <a:r>
              <a:rPr lang="en-ZA" sz="2400" dirty="0"/>
              <a:t>Audio annotations end at this point</a:t>
            </a:r>
          </a:p>
          <a:p>
            <a:endParaRPr lang="en-ZA" dirty="0"/>
          </a:p>
          <a:p>
            <a:r>
              <a:rPr lang="en-ZA" dirty="0"/>
              <a:t>Please look over the following slides to become a bit more familiar with these FPGA manufactures, and types of FPGAs that are available.</a:t>
            </a:r>
          </a:p>
        </p:txBody>
      </p:sp>
      <p:pic>
        <p:nvPicPr>
          <p:cNvPr id="6" name="L20-15">
            <a:hlinkClick r:id="" action="ppaction://media"/>
            <a:extLst>
              <a:ext uri="{FF2B5EF4-FFF2-40B4-BE49-F238E27FC236}">
                <a16:creationId xmlns:a16="http://schemas.microsoft.com/office/drawing/2014/main" id="{B40BACD0-1D9C-4339-9E12-18CA498DA2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32632" y="2278820"/>
            <a:ext cx="609600" cy="609600"/>
          </a:xfrm>
          <a:prstGeom prst="rect">
            <a:avLst/>
          </a:prstGeom>
        </p:spPr>
      </p:pic>
      <p:sp>
        <p:nvSpPr>
          <p:cNvPr id="7" name="TextBox 6">
            <a:extLst>
              <a:ext uri="{FF2B5EF4-FFF2-40B4-BE49-F238E27FC236}">
                <a16:creationId xmlns:a16="http://schemas.microsoft.com/office/drawing/2014/main" id="{037F7FF5-6C03-45C5-9615-83885318A59F}"/>
              </a:ext>
            </a:extLst>
          </p:cNvPr>
          <p:cNvSpPr txBox="1"/>
          <p:nvPr/>
        </p:nvSpPr>
        <p:spPr>
          <a:xfrm>
            <a:off x="219439" y="6276116"/>
            <a:ext cx="7822793" cy="415498"/>
          </a:xfrm>
          <a:prstGeom prst="rect">
            <a:avLst/>
          </a:prstGeom>
          <a:noFill/>
        </p:spPr>
        <p:txBody>
          <a:bodyPr wrap="square">
            <a:spAutoFit/>
          </a:bodyPr>
          <a:lstStyle/>
          <a:p>
            <a:r>
              <a:rPr lang="en-ZA" sz="1100" dirty="0"/>
              <a:t>Image source: Max Pixel CC0</a:t>
            </a:r>
          </a:p>
          <a:p>
            <a:r>
              <a:rPr lang="en-ZA" sz="1000" dirty="0">
                <a:hlinkClick r:id="rId7"/>
              </a:rPr>
              <a:t>https://www.maxpixel.net/Memo-Paper-Sticky-Note-Post-it-Office-Note-150262</a:t>
            </a:r>
            <a:r>
              <a:rPr lang="en-ZA" sz="1000" dirty="0"/>
              <a:t> </a:t>
            </a:r>
          </a:p>
        </p:txBody>
      </p:sp>
    </p:spTree>
    <p:extLst>
      <p:ext uri="{BB962C8B-B14F-4D97-AF65-F5344CB8AC3E}">
        <p14:creationId xmlns:p14="http://schemas.microsoft.com/office/powerpoint/2010/main" val="356439615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About the FPGA Families</a:t>
            </a:r>
            <a:endParaRPr lang="en-GB" dirty="0"/>
          </a:p>
        </p:txBody>
      </p:sp>
      <p:sp>
        <p:nvSpPr>
          <p:cNvPr id="3" name="Content Placeholder 2"/>
          <p:cNvSpPr>
            <a:spLocks noGrp="1"/>
          </p:cNvSpPr>
          <p:nvPr>
            <p:ph idx="1"/>
          </p:nvPr>
        </p:nvSpPr>
        <p:spPr>
          <a:xfrm>
            <a:off x="288380" y="1379732"/>
            <a:ext cx="8603127" cy="4643381"/>
          </a:xfrm>
        </p:spPr>
        <p:txBody>
          <a:bodyPr>
            <a:normAutofit fontScale="92500" lnSpcReduction="10000"/>
          </a:bodyPr>
          <a:lstStyle/>
          <a:p>
            <a:r>
              <a:rPr lang="en-ZA" dirty="0" err="1"/>
              <a:t>Xilinx</a:t>
            </a:r>
            <a:endParaRPr lang="en-ZA" dirty="0"/>
          </a:p>
          <a:p>
            <a:pPr lvl="1"/>
            <a:r>
              <a:rPr lang="en-ZA" dirty="0"/>
              <a:t>Focusing on high performance and high capacity</a:t>
            </a:r>
          </a:p>
          <a:p>
            <a:pPr lvl="2"/>
            <a:r>
              <a:rPr lang="en-ZA" dirty="0"/>
              <a:t>Vertex family (such as Vertex 7)</a:t>
            </a:r>
          </a:p>
          <a:p>
            <a:pPr lvl="2"/>
            <a:r>
              <a:rPr lang="en-ZA" dirty="0" err="1"/>
              <a:t>Virtex</a:t>
            </a:r>
            <a:r>
              <a:rPr lang="en-ZA" dirty="0"/>
              <a:t> </a:t>
            </a:r>
            <a:r>
              <a:rPr lang="en-ZA" dirty="0" err="1"/>
              <a:t>UltraScale</a:t>
            </a:r>
            <a:r>
              <a:rPr lang="en-ZA" dirty="0"/>
              <a:t>+</a:t>
            </a:r>
          </a:p>
          <a:p>
            <a:pPr lvl="3"/>
            <a:r>
              <a:rPr lang="en-ZA" dirty="0"/>
              <a:t>Extremely (some might say insanely) high-performance</a:t>
            </a:r>
          </a:p>
          <a:p>
            <a:pPr lvl="3"/>
            <a:r>
              <a:rPr lang="en-ZA" dirty="0"/>
              <a:t>9 million logic cells, up to 1.5 terabits/sec DDR4 bandwidth and up to 4.5 terabits/sec transceiver bandwidth</a:t>
            </a:r>
          </a:p>
          <a:p>
            <a:pPr lvl="1"/>
            <a:r>
              <a:rPr lang="en-ZA" dirty="0"/>
              <a:t>Provides lower-cost options with high capacity (e.g. Spartan 6 family)</a:t>
            </a:r>
          </a:p>
          <a:p>
            <a:pPr lvl="1"/>
            <a:r>
              <a:rPr lang="en-ZA" dirty="0"/>
              <a:t>Range of variations, e.g. low power options, economy (lower capacity) models.</a:t>
            </a:r>
            <a:endParaRPr lang="en-GB" dirty="0"/>
          </a:p>
        </p:txBody>
      </p:sp>
      <p:sp>
        <p:nvSpPr>
          <p:cNvPr id="4" name="Rectangle 3"/>
          <p:cNvSpPr/>
          <p:nvPr/>
        </p:nvSpPr>
        <p:spPr>
          <a:xfrm>
            <a:off x="361969" y="5949181"/>
            <a:ext cx="8495707" cy="646331"/>
          </a:xfrm>
          <a:prstGeom prst="rect">
            <a:avLst/>
          </a:prstGeom>
        </p:spPr>
        <p:txBody>
          <a:bodyPr wrap="square">
            <a:spAutoFit/>
          </a:bodyPr>
          <a:lstStyle/>
          <a:p>
            <a:r>
              <a:rPr lang="en-ZA" dirty="0"/>
              <a:t>Note that the top performance FPGA changes over time and is not necessarily consistently one or other of the manufacturers</a:t>
            </a:r>
          </a:p>
        </p:txBody>
      </p:sp>
    </p:spTree>
    <p:extLst>
      <p:ext uri="{BB962C8B-B14F-4D97-AF65-F5344CB8AC3E}">
        <p14:creationId xmlns:p14="http://schemas.microsoft.com/office/powerpoint/2010/main" val="59267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About the FPGA Families</a:t>
            </a:r>
            <a:endParaRPr lang="en-GB" dirty="0"/>
          </a:p>
        </p:txBody>
      </p:sp>
      <p:sp>
        <p:nvSpPr>
          <p:cNvPr id="3" name="Content Placeholder 2"/>
          <p:cNvSpPr>
            <a:spLocks noGrp="1"/>
          </p:cNvSpPr>
          <p:nvPr>
            <p:ph idx="1"/>
          </p:nvPr>
        </p:nvSpPr>
        <p:spPr>
          <a:xfrm>
            <a:off x="412955" y="1905000"/>
            <a:ext cx="8432595" cy="4191000"/>
          </a:xfrm>
        </p:spPr>
        <p:txBody>
          <a:bodyPr/>
          <a:lstStyle/>
          <a:p>
            <a:r>
              <a:rPr lang="en-ZA" dirty="0"/>
              <a:t>Altera</a:t>
            </a:r>
          </a:p>
          <a:p>
            <a:pPr lvl="1"/>
            <a:r>
              <a:rPr lang="en-ZA" u="sng" dirty="0" err="1"/>
              <a:t>Stratix</a:t>
            </a:r>
            <a:r>
              <a:rPr lang="en-ZA" u="sng" dirty="0"/>
              <a:t>:</a:t>
            </a:r>
            <a:r>
              <a:rPr lang="en-ZA" dirty="0"/>
              <a:t> higher performance and density models (e.g. Startix-10)</a:t>
            </a:r>
          </a:p>
          <a:p>
            <a:pPr lvl="1"/>
            <a:r>
              <a:rPr lang="en-ZA" u="sng" dirty="0" err="1"/>
              <a:t>Arria</a:t>
            </a:r>
            <a:r>
              <a:rPr lang="en-ZA" u="sng" dirty="0"/>
              <a:t>:</a:t>
            </a:r>
            <a:r>
              <a:rPr lang="en-ZA" dirty="0"/>
              <a:t> mid-range, lower-power, but also lower performance and </a:t>
            </a:r>
            <a:r>
              <a:rPr lang="en-ZA" dirty="0" err="1"/>
              <a:t>denisity</a:t>
            </a:r>
            <a:r>
              <a:rPr lang="en-ZA" dirty="0"/>
              <a:t> compared to </a:t>
            </a:r>
            <a:r>
              <a:rPr lang="en-ZA" dirty="0" err="1"/>
              <a:t>Stratix</a:t>
            </a:r>
            <a:r>
              <a:rPr lang="en-ZA" dirty="0"/>
              <a:t>.</a:t>
            </a:r>
          </a:p>
          <a:p>
            <a:pPr lvl="1"/>
            <a:r>
              <a:rPr lang="en-ZA" u="sng" dirty="0"/>
              <a:t>Cyclone:</a:t>
            </a:r>
            <a:r>
              <a:rPr lang="en-ZA" dirty="0"/>
              <a:t> lowest cost option, also aimed at low power, cost sensitive and mobile applications</a:t>
            </a:r>
            <a:endParaRPr lang="en-GB" dirty="0"/>
          </a:p>
        </p:txBody>
      </p:sp>
    </p:spTree>
    <p:extLst>
      <p:ext uri="{BB962C8B-B14F-4D97-AF65-F5344CB8AC3E}">
        <p14:creationId xmlns:p14="http://schemas.microsoft.com/office/powerpoint/2010/main" val="337045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About the FPGA Families</a:t>
            </a:r>
            <a:endParaRPr lang="en-GB" dirty="0"/>
          </a:p>
        </p:txBody>
      </p:sp>
      <p:sp>
        <p:nvSpPr>
          <p:cNvPr id="3" name="Content Placeholder 2"/>
          <p:cNvSpPr>
            <a:spLocks noGrp="1"/>
          </p:cNvSpPr>
          <p:nvPr>
            <p:ph idx="1"/>
          </p:nvPr>
        </p:nvSpPr>
        <p:spPr>
          <a:xfrm>
            <a:off x="602226" y="1905000"/>
            <a:ext cx="8007350" cy="4191000"/>
          </a:xfrm>
        </p:spPr>
        <p:txBody>
          <a:bodyPr/>
          <a:lstStyle/>
          <a:p>
            <a:r>
              <a:rPr lang="en-ZA" dirty="0" err="1"/>
              <a:t>Actel</a:t>
            </a:r>
            <a:endParaRPr lang="en-ZA" dirty="0"/>
          </a:p>
          <a:p>
            <a:pPr lvl="1"/>
            <a:r>
              <a:rPr lang="en-ZA" dirty="0"/>
              <a:t>Focuses on providing the lowest power, and widest range of small packages</a:t>
            </a:r>
          </a:p>
          <a:p>
            <a:pPr lvl="1"/>
            <a:r>
              <a:rPr lang="en-ZA" dirty="0"/>
              <a:t>IGLOO : low power, small footprint</a:t>
            </a:r>
          </a:p>
          <a:p>
            <a:pPr lvl="1"/>
            <a:r>
              <a:rPr lang="en-ZA" dirty="0" err="1"/>
              <a:t>SmartFuson</a:t>
            </a:r>
            <a:r>
              <a:rPr lang="en-ZA" dirty="0"/>
              <a:t> : Mixed FPGA and ARM processor</a:t>
            </a:r>
          </a:p>
          <a:p>
            <a:pPr lvl="1"/>
            <a:r>
              <a:rPr lang="en-ZA" dirty="0"/>
              <a:t>RTAX/RTSX : radiation tolerant and very high reliability.</a:t>
            </a:r>
            <a:endParaRPr lang="en-GB" dirty="0"/>
          </a:p>
        </p:txBody>
      </p:sp>
    </p:spTree>
    <p:extLst>
      <p:ext uri="{BB962C8B-B14F-4D97-AF65-F5344CB8AC3E}">
        <p14:creationId xmlns:p14="http://schemas.microsoft.com/office/powerpoint/2010/main" val="397919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About the FPGA Families</a:t>
            </a:r>
            <a:endParaRPr lang="en-GB" dirty="0"/>
          </a:p>
        </p:txBody>
      </p:sp>
      <p:sp>
        <p:nvSpPr>
          <p:cNvPr id="3" name="Content Placeholder 2"/>
          <p:cNvSpPr>
            <a:spLocks noGrp="1"/>
          </p:cNvSpPr>
          <p:nvPr>
            <p:ph idx="1"/>
          </p:nvPr>
        </p:nvSpPr>
        <p:spPr>
          <a:xfrm>
            <a:off x="410498" y="1890254"/>
            <a:ext cx="8007350" cy="4097591"/>
          </a:xfrm>
        </p:spPr>
        <p:txBody>
          <a:bodyPr/>
          <a:lstStyle/>
          <a:p>
            <a:r>
              <a:rPr lang="en-ZA" dirty="0"/>
              <a:t>Lattice</a:t>
            </a:r>
          </a:p>
          <a:p>
            <a:pPr lvl="1"/>
            <a:r>
              <a:rPr lang="en-ZA" dirty="0"/>
              <a:t>Range of options (low power; high performance; small package)</a:t>
            </a:r>
          </a:p>
          <a:p>
            <a:pPr lvl="1"/>
            <a:r>
              <a:rPr lang="en-ZA" dirty="0"/>
              <a:t>Own specialized development tools</a:t>
            </a:r>
          </a:p>
          <a:p>
            <a:pPr lvl="1"/>
            <a:r>
              <a:rPr lang="en-ZA" dirty="0"/>
              <a:t>(of these four, this one is the only firms not in California; they are currently in Oregon)</a:t>
            </a:r>
          </a:p>
        </p:txBody>
      </p:sp>
    </p:spTree>
    <p:extLst>
      <p:ext uri="{BB962C8B-B14F-4D97-AF65-F5344CB8AC3E}">
        <p14:creationId xmlns:p14="http://schemas.microsoft.com/office/powerpoint/2010/main" val="201406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729785" y="1530304"/>
            <a:ext cx="7697635" cy="4893356"/>
          </a:xfrm>
        </p:spPr>
        <p:txBody>
          <a:bodyPr>
            <a:normAutofit/>
          </a:bodyPr>
          <a:lstStyle/>
          <a:p>
            <a:pPr>
              <a:defRPr/>
            </a:pPr>
            <a:r>
              <a:rPr lang="en-ZA" dirty="0"/>
              <a:t>FPGA performance evaluation</a:t>
            </a:r>
          </a:p>
          <a:p>
            <a:pPr eaLnBrk="1" hangingPunct="1">
              <a:defRPr/>
            </a:pPr>
            <a:r>
              <a:rPr lang="en-ZA" dirty="0"/>
              <a:t>FPGA vs CPU performance</a:t>
            </a:r>
          </a:p>
          <a:p>
            <a:pPr eaLnBrk="1" hangingPunct="1">
              <a:defRPr/>
            </a:pPr>
            <a:r>
              <a:rPr lang="en-ZA" dirty="0"/>
              <a:t>FPGA families</a:t>
            </a:r>
          </a:p>
          <a:p>
            <a:r>
              <a:rPr lang="en-ZA" dirty="0"/>
              <a:t>YODA issues</a:t>
            </a:r>
          </a:p>
        </p:txBody>
      </p:sp>
      <p:pic>
        <p:nvPicPr>
          <p:cNvPr id="4099" name="Picture 3" descr="mosaic01.gif"/>
          <p:cNvPicPr>
            <a:picLocks noChangeAspect="1"/>
          </p:cNvPicPr>
          <p:nvPr/>
        </p:nvPicPr>
        <p:blipFill>
          <a:blip r:embed="rId5" cstate="print"/>
          <a:srcRect/>
          <a:stretch>
            <a:fillRect/>
          </a:stretch>
        </p:blipFill>
        <p:spPr bwMode="auto">
          <a:xfrm>
            <a:off x="4403725" y="3538538"/>
            <a:ext cx="4471988" cy="3101975"/>
          </a:xfrm>
          <a:prstGeom prst="rect">
            <a:avLst/>
          </a:prstGeom>
          <a:noFill/>
          <a:ln w="9525">
            <a:noFill/>
            <a:miter lim="800000"/>
            <a:headEnd/>
            <a:tailEnd/>
          </a:ln>
        </p:spPr>
      </p:pic>
      <p:pic>
        <p:nvPicPr>
          <p:cNvPr id="4" name="L20-2">
            <a:hlinkClick r:id="" action="ppaction://media"/>
            <a:extLst>
              <a:ext uri="{FF2B5EF4-FFF2-40B4-BE49-F238E27FC236}">
                <a16:creationId xmlns:a16="http://schemas.microsoft.com/office/drawing/2014/main" id="{A193C423-2525-4A93-86F2-894FA4565E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4314" y="5814060"/>
            <a:ext cx="609600" cy="609600"/>
          </a:xfrm>
          <a:prstGeom prst="rect">
            <a:avLst/>
          </a:prstGeom>
        </p:spPr>
      </p:pic>
    </p:spTree>
    <p:extLst>
      <p:ext uri="{BB962C8B-B14F-4D97-AF65-F5344CB8AC3E}">
        <p14:creationId xmlns:p14="http://schemas.microsoft.com/office/powerpoint/2010/main" val="249335820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About the FPGA Families</a:t>
            </a:r>
            <a:endParaRPr lang="en-GB" dirty="0"/>
          </a:p>
        </p:txBody>
      </p:sp>
      <p:sp>
        <p:nvSpPr>
          <p:cNvPr id="3" name="Content Placeholder 2"/>
          <p:cNvSpPr>
            <a:spLocks noGrp="1"/>
          </p:cNvSpPr>
          <p:nvPr>
            <p:ph idx="1"/>
          </p:nvPr>
        </p:nvSpPr>
        <p:spPr>
          <a:xfrm>
            <a:off x="610951" y="1806189"/>
            <a:ext cx="7934632" cy="4112339"/>
          </a:xfrm>
        </p:spPr>
        <p:txBody>
          <a:bodyPr/>
          <a:lstStyle/>
          <a:p>
            <a:r>
              <a:rPr lang="en-ZA" dirty="0"/>
              <a:t>Others</a:t>
            </a:r>
          </a:p>
          <a:p>
            <a:pPr lvl="1"/>
            <a:r>
              <a:rPr lang="en-ZA" dirty="0" err="1"/>
              <a:t>Achronix</a:t>
            </a:r>
            <a:r>
              <a:rPr lang="en-ZA" dirty="0"/>
              <a:t> – focusing on building the fastest </a:t>
            </a:r>
            <a:r>
              <a:rPr lang="en-ZA" dirty="0" err="1"/>
              <a:t>FPGAs</a:t>
            </a:r>
            <a:r>
              <a:rPr lang="en-ZA" dirty="0"/>
              <a:t> (not necessarily highest capacity)</a:t>
            </a:r>
          </a:p>
          <a:p>
            <a:pPr lvl="1"/>
            <a:r>
              <a:rPr lang="en-ZA" dirty="0"/>
              <a:t>Tabula – unique FPGA technology ‘</a:t>
            </a:r>
            <a:r>
              <a:rPr lang="en-ZA" dirty="0" err="1"/>
              <a:t>SpaceTime</a:t>
            </a:r>
            <a:r>
              <a:rPr lang="en-ZA" dirty="0"/>
              <a:t>’, focusing on highest capacity and memory capabilities</a:t>
            </a:r>
            <a:endParaRPr lang="en-GB" dirty="0"/>
          </a:p>
        </p:txBody>
      </p:sp>
    </p:spTree>
    <p:extLst>
      <p:ext uri="{BB962C8B-B14F-4D97-AF65-F5344CB8AC3E}">
        <p14:creationId xmlns:p14="http://schemas.microsoft.com/office/powerpoint/2010/main" val="254152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Memory jogger…</a:t>
            </a:r>
            <a:endParaRPr lang="en-GB" dirty="0"/>
          </a:p>
        </p:txBody>
      </p:sp>
      <p:sp>
        <p:nvSpPr>
          <p:cNvPr id="4" name="TextBox 3"/>
          <p:cNvSpPr txBox="1"/>
          <p:nvPr/>
        </p:nvSpPr>
        <p:spPr>
          <a:xfrm>
            <a:off x="1091381" y="2123768"/>
            <a:ext cx="5532540" cy="461665"/>
          </a:xfrm>
          <a:prstGeom prst="rect">
            <a:avLst/>
          </a:prstGeom>
          <a:noFill/>
        </p:spPr>
        <p:txBody>
          <a:bodyPr wrap="none" rtlCol="0">
            <a:spAutoFit/>
          </a:bodyPr>
          <a:lstStyle/>
          <a:p>
            <a:r>
              <a:rPr lang="en-ZA" sz="2400" b="1" dirty="0"/>
              <a:t>Q:</a:t>
            </a:r>
            <a:r>
              <a:rPr lang="en-ZA" sz="2400" dirty="0"/>
              <a:t>  Name a high-capacity FPGA family.</a:t>
            </a:r>
            <a:endParaRPr lang="en-GB" sz="2400" dirty="0"/>
          </a:p>
        </p:txBody>
      </p:sp>
      <p:sp>
        <p:nvSpPr>
          <p:cNvPr id="5" name="TextBox 4"/>
          <p:cNvSpPr txBox="1"/>
          <p:nvPr/>
        </p:nvSpPr>
        <p:spPr>
          <a:xfrm>
            <a:off x="1091381" y="2743200"/>
            <a:ext cx="7452361" cy="461665"/>
          </a:xfrm>
          <a:prstGeom prst="rect">
            <a:avLst/>
          </a:prstGeom>
          <a:noFill/>
        </p:spPr>
        <p:txBody>
          <a:bodyPr wrap="none" rtlCol="0">
            <a:spAutoFit/>
          </a:bodyPr>
          <a:lstStyle/>
          <a:p>
            <a:r>
              <a:rPr lang="en-ZA" sz="2400" b="1" dirty="0"/>
              <a:t>A:</a:t>
            </a:r>
            <a:r>
              <a:rPr lang="en-ZA" sz="2400" dirty="0"/>
              <a:t>  Xilinx Vertex (e.g. </a:t>
            </a:r>
            <a:r>
              <a:rPr lang="en-ZA" sz="2400" dirty="0" err="1"/>
              <a:t>ver</a:t>
            </a:r>
            <a:r>
              <a:rPr lang="en-ZA" sz="2400" dirty="0"/>
              <a:t> 7+) / Altera </a:t>
            </a:r>
            <a:r>
              <a:rPr lang="en-ZA" sz="2400" dirty="0" err="1"/>
              <a:t>Stratix</a:t>
            </a:r>
            <a:r>
              <a:rPr lang="en-ZA" sz="2400" dirty="0"/>
              <a:t> (</a:t>
            </a:r>
            <a:r>
              <a:rPr lang="en-ZA" sz="2400" dirty="0" err="1"/>
              <a:t>ver</a:t>
            </a:r>
            <a:r>
              <a:rPr lang="en-ZA" sz="2400" dirty="0"/>
              <a:t> 10+)</a:t>
            </a:r>
            <a:endParaRPr lang="en-GB" sz="2400" dirty="0"/>
          </a:p>
        </p:txBody>
      </p:sp>
      <p:sp>
        <p:nvSpPr>
          <p:cNvPr id="6" name="TextBox 5"/>
          <p:cNvSpPr txBox="1"/>
          <p:nvPr/>
        </p:nvSpPr>
        <p:spPr>
          <a:xfrm>
            <a:off x="1091381" y="3554361"/>
            <a:ext cx="7521677" cy="461665"/>
          </a:xfrm>
          <a:prstGeom prst="rect">
            <a:avLst/>
          </a:prstGeom>
          <a:noFill/>
        </p:spPr>
        <p:txBody>
          <a:bodyPr wrap="square" rtlCol="0">
            <a:spAutoFit/>
          </a:bodyPr>
          <a:lstStyle/>
          <a:p>
            <a:r>
              <a:rPr lang="en-ZA" sz="2400" b="1" dirty="0"/>
              <a:t>Q:</a:t>
            </a:r>
            <a:r>
              <a:rPr lang="en-ZA" sz="2400" dirty="0"/>
              <a:t>  Which of the following is a FPGA manufacturer ?</a:t>
            </a:r>
            <a:endParaRPr lang="en-GB" sz="2400" dirty="0"/>
          </a:p>
        </p:txBody>
      </p:sp>
      <p:sp>
        <p:nvSpPr>
          <p:cNvPr id="7" name="TextBox 6"/>
          <p:cNvSpPr txBox="1"/>
          <p:nvPr/>
        </p:nvSpPr>
        <p:spPr>
          <a:xfrm>
            <a:off x="1091381" y="4188202"/>
            <a:ext cx="2152192" cy="461665"/>
          </a:xfrm>
          <a:prstGeom prst="rect">
            <a:avLst/>
          </a:prstGeom>
          <a:noFill/>
        </p:spPr>
        <p:txBody>
          <a:bodyPr wrap="none" rtlCol="0">
            <a:spAutoFit/>
          </a:bodyPr>
          <a:lstStyle/>
          <a:p>
            <a:r>
              <a:rPr lang="en-ZA" sz="2400" b="1" dirty="0"/>
              <a:t>(a)</a:t>
            </a:r>
            <a:r>
              <a:rPr lang="en-ZA" sz="2400" dirty="0"/>
              <a:t>  Acrobatics</a:t>
            </a:r>
            <a:endParaRPr lang="en-GB" sz="2400" dirty="0"/>
          </a:p>
        </p:txBody>
      </p:sp>
      <p:sp>
        <p:nvSpPr>
          <p:cNvPr id="8" name="TextBox 7"/>
          <p:cNvSpPr txBox="1"/>
          <p:nvPr/>
        </p:nvSpPr>
        <p:spPr>
          <a:xfrm>
            <a:off x="316500" y="6325849"/>
            <a:ext cx="8518166" cy="307777"/>
          </a:xfrm>
          <a:prstGeom prst="rect">
            <a:avLst/>
          </a:prstGeom>
          <a:noFill/>
        </p:spPr>
        <p:txBody>
          <a:bodyPr wrap="none" rtlCol="0">
            <a:spAutoFit/>
          </a:bodyPr>
          <a:lstStyle/>
          <a:p>
            <a:r>
              <a:rPr lang="en-ZA" sz="1400" dirty="0"/>
              <a:t>Note that the producers are constantly bringing out new versions so this slide may get stale quite quickly. </a:t>
            </a:r>
            <a:endParaRPr lang="en-GB" sz="1400" dirty="0"/>
          </a:p>
        </p:txBody>
      </p:sp>
      <p:sp>
        <p:nvSpPr>
          <p:cNvPr id="9" name="TextBox 8"/>
          <p:cNvSpPr txBox="1"/>
          <p:nvPr/>
        </p:nvSpPr>
        <p:spPr>
          <a:xfrm>
            <a:off x="1091381" y="4709272"/>
            <a:ext cx="2167581" cy="461665"/>
          </a:xfrm>
          <a:prstGeom prst="rect">
            <a:avLst/>
          </a:prstGeom>
          <a:noFill/>
        </p:spPr>
        <p:txBody>
          <a:bodyPr wrap="none" rtlCol="0">
            <a:spAutoFit/>
          </a:bodyPr>
          <a:lstStyle/>
          <a:p>
            <a:r>
              <a:rPr lang="en-ZA" sz="2400" b="1" dirty="0"/>
              <a:t>(b)</a:t>
            </a:r>
            <a:r>
              <a:rPr lang="en-ZA" sz="2400" dirty="0"/>
              <a:t>  </a:t>
            </a:r>
            <a:r>
              <a:rPr lang="en-ZA" sz="2400" dirty="0" err="1"/>
              <a:t>Geometrix</a:t>
            </a:r>
            <a:endParaRPr lang="en-GB" sz="2400" dirty="0"/>
          </a:p>
        </p:txBody>
      </p:sp>
      <p:sp>
        <p:nvSpPr>
          <p:cNvPr id="10" name="TextBox 9"/>
          <p:cNvSpPr txBox="1"/>
          <p:nvPr/>
        </p:nvSpPr>
        <p:spPr>
          <a:xfrm>
            <a:off x="1091381" y="5244752"/>
            <a:ext cx="1913344" cy="461665"/>
          </a:xfrm>
          <a:prstGeom prst="rect">
            <a:avLst/>
          </a:prstGeom>
          <a:noFill/>
        </p:spPr>
        <p:txBody>
          <a:bodyPr wrap="none" rtlCol="0">
            <a:spAutoFit/>
          </a:bodyPr>
          <a:lstStyle/>
          <a:p>
            <a:r>
              <a:rPr lang="en-ZA" sz="2400" b="1" dirty="0"/>
              <a:t>(c)</a:t>
            </a:r>
            <a:r>
              <a:rPr lang="en-ZA" sz="2400" dirty="0"/>
              <a:t>  </a:t>
            </a:r>
            <a:r>
              <a:rPr lang="en-ZA" sz="2400" dirty="0" err="1"/>
              <a:t>Achronix</a:t>
            </a:r>
            <a:endParaRPr lang="en-GB" sz="2400" dirty="0"/>
          </a:p>
        </p:txBody>
      </p:sp>
      <p:sp>
        <p:nvSpPr>
          <p:cNvPr id="3" name="Oval 2"/>
          <p:cNvSpPr/>
          <p:nvPr/>
        </p:nvSpPr>
        <p:spPr>
          <a:xfrm>
            <a:off x="884420" y="5244752"/>
            <a:ext cx="899410" cy="631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271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from="(-#ppt_w/2)" to="(#ppt_x)" calcmode="lin" valueType="num">
                                      <p:cBhvr>
                                        <p:cTn id="20" dur="600" fill="hold">
                                          <p:stCondLst>
                                            <p:cond delay="0"/>
                                          </p:stCondLst>
                                        </p:cTn>
                                        <p:tgtEl>
                                          <p:spTgt spid="6"/>
                                        </p:tgtEl>
                                        <p:attrNameLst>
                                          <p:attrName>ppt_x</p:attrName>
                                        </p:attrNameLst>
                                      </p:cBhvr>
                                    </p:anim>
                                    <p:anim from="0" to="-1.0" calcmode="lin" valueType="num">
                                      <p:cBhvr>
                                        <p:cTn id="21" dur="200" decel="50000" autoRev="1" fill="hold">
                                          <p:stCondLst>
                                            <p:cond delay="600"/>
                                          </p:stCondLst>
                                        </p:cTn>
                                        <p:tgtEl>
                                          <p:spTgt spid="6"/>
                                        </p:tgtEl>
                                        <p:attrNameLst>
                                          <p:attrName>xshear</p:attrName>
                                        </p:attrNameLst>
                                      </p:cBhvr>
                                    </p:anim>
                                    <p:animScale>
                                      <p:cBhvr>
                                        <p:cTn id="22" dur="200" decel="100000" autoRev="1" fill="hold">
                                          <p:stCondLst>
                                            <p:cond delay="600"/>
                                          </p:stCondLst>
                                        </p:cTn>
                                        <p:tgtEl>
                                          <p:spTgt spid="6"/>
                                        </p:tgtEl>
                                      </p:cBhvr>
                                      <p:from x="100000" y="100000"/>
                                      <p:to x="80000" y="100000"/>
                                    </p:animScale>
                                    <p:anim by="(#ppt_h/3+#ppt_w*0.1)" calcmode="lin" valueType="num">
                                      <p:cBhvr additive="sum">
                                        <p:cTn id="23" dur="200" decel="100000" autoRev="1" fill="hold">
                                          <p:stCondLst>
                                            <p:cond delay="600"/>
                                          </p:stCondLst>
                                        </p:cTn>
                                        <p:tgtEl>
                                          <p:spTgt spid="6"/>
                                        </p:tgtEl>
                                        <p:attrNameLst>
                                          <p:attrName>ppt_x</p:attrName>
                                        </p:attrNameLst>
                                      </p:cBhvr>
                                    </p:anim>
                                  </p:childTnLst>
                                </p:cTn>
                              </p:par>
                            </p:childTnLst>
                          </p:cTn>
                        </p:par>
                        <p:par>
                          <p:cTn id="24" fill="hold">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492" y="2584563"/>
            <a:ext cx="6143028" cy="1015663"/>
          </a:xfrm>
          <a:prstGeom prst="rect">
            <a:avLst/>
          </a:prstGeom>
          <a:noFill/>
        </p:spPr>
        <p:txBody>
          <a:bodyPr wrap="none" lIns="91440" tIns="45720" rIns="91440" bIns="45720">
            <a:spAutoFit/>
          </a:bodyPr>
          <a:lstStyle/>
          <a:p>
            <a:pPr algn="ctr"/>
            <a:r>
              <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End of Lecture</a:t>
            </a:r>
          </a:p>
        </p:txBody>
      </p:sp>
      <p:sp>
        <p:nvSpPr>
          <p:cNvPr id="2" name="TextBox 1">
            <a:extLst>
              <a:ext uri="{FF2B5EF4-FFF2-40B4-BE49-F238E27FC236}">
                <a16:creationId xmlns:a16="http://schemas.microsoft.com/office/drawing/2014/main" id="{77416D17-F802-4E18-B997-E89AB3AEB318}"/>
              </a:ext>
            </a:extLst>
          </p:cNvPr>
          <p:cNvSpPr txBox="1"/>
          <p:nvPr/>
        </p:nvSpPr>
        <p:spPr>
          <a:xfrm>
            <a:off x="1113361" y="4572001"/>
            <a:ext cx="6917278" cy="369332"/>
          </a:xfrm>
          <a:prstGeom prst="rect">
            <a:avLst/>
          </a:prstGeom>
          <a:noFill/>
        </p:spPr>
        <p:txBody>
          <a:bodyPr wrap="none" rtlCol="0">
            <a:spAutoFit/>
          </a:bodyPr>
          <a:lstStyle/>
          <a:p>
            <a:r>
              <a:rPr lang="en-ZA" dirty="0"/>
              <a:t>Onwards to distributed and shared memory architecture models …</a:t>
            </a:r>
          </a:p>
        </p:txBody>
      </p:sp>
    </p:spTree>
    <p:extLst>
      <p:ext uri="{BB962C8B-B14F-4D97-AF65-F5344CB8AC3E}">
        <p14:creationId xmlns:p14="http://schemas.microsoft.com/office/powerpoint/2010/main" val="107064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References &amp; Acknowledgements</a:t>
            </a:r>
          </a:p>
        </p:txBody>
      </p:sp>
      <p:sp>
        <p:nvSpPr>
          <p:cNvPr id="3" name="Content Placeholder 2"/>
          <p:cNvSpPr>
            <a:spLocks noGrp="1"/>
          </p:cNvSpPr>
          <p:nvPr>
            <p:ph idx="1"/>
          </p:nvPr>
        </p:nvSpPr>
        <p:spPr/>
        <p:txBody>
          <a:bodyPr>
            <a:normAutofit fontScale="92500" lnSpcReduction="10000"/>
          </a:bodyPr>
          <a:lstStyle/>
          <a:p>
            <a:r>
              <a:rPr lang="en-ZA" dirty="0"/>
              <a:t>References sources used include:</a:t>
            </a:r>
          </a:p>
          <a:p>
            <a:pPr lvl="1"/>
            <a:r>
              <a:rPr lang="en-ZA" dirty="0" err="1"/>
              <a:t>Todman</a:t>
            </a:r>
            <a:r>
              <a:rPr lang="en-ZA" dirty="0"/>
              <a:t>, Timothy J., et al. "Reconfigurable computing: architectures and design methods." Computers and Digital Techniques, IEE Proceedings-. Vol. 152. No. 2. IET, 2005. </a:t>
            </a:r>
          </a:p>
          <a:p>
            <a:pPr lvl="1"/>
            <a:r>
              <a:rPr lang="en-ZA" dirty="0" err="1"/>
              <a:t>Stavinov</a:t>
            </a:r>
            <a:r>
              <a:rPr lang="en-ZA" dirty="0"/>
              <a:t>, </a:t>
            </a:r>
            <a:r>
              <a:rPr lang="en-ZA" dirty="0" err="1"/>
              <a:t>Evgeni</a:t>
            </a:r>
            <a:r>
              <a:rPr lang="en-ZA" dirty="0"/>
              <a:t>. </a:t>
            </a:r>
            <a:r>
              <a:rPr lang="en-ZA" i="1" dirty="0"/>
              <a:t>100 Power Tips for FPGA Designers</a:t>
            </a:r>
            <a:r>
              <a:rPr lang="en-ZA" dirty="0"/>
              <a:t>. </a:t>
            </a:r>
            <a:r>
              <a:rPr lang="en-ZA" dirty="0" err="1"/>
              <a:t>Evgeni</a:t>
            </a:r>
            <a:r>
              <a:rPr lang="en-ZA" dirty="0"/>
              <a:t> </a:t>
            </a:r>
            <a:r>
              <a:rPr lang="en-ZA" dirty="0" err="1"/>
              <a:t>Stavinov</a:t>
            </a:r>
            <a:r>
              <a:rPr lang="en-ZA" dirty="0"/>
              <a:t>, 2011.</a:t>
            </a:r>
          </a:p>
          <a:p>
            <a:r>
              <a:rPr lang="en-ZA" dirty="0"/>
              <a:t>Acknowledgement </a:t>
            </a:r>
          </a:p>
          <a:p>
            <a:pPr lvl="1"/>
            <a:r>
              <a:rPr lang="en-ZA" dirty="0"/>
              <a:t>Thanks to John-Philip Taylor (TA) for time taken to review slides and spotting typos and inaccuracies.</a:t>
            </a:r>
          </a:p>
        </p:txBody>
      </p:sp>
    </p:spTree>
    <p:extLst>
      <p:ext uri="{BB962C8B-B14F-4D97-AF65-F5344CB8AC3E}">
        <p14:creationId xmlns:p14="http://schemas.microsoft.com/office/powerpoint/2010/main" val="248777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489243" cy="1477328"/>
          </a:xfrm>
          <a:prstGeom prst="rect">
            <a:avLst/>
          </a:prstGeom>
          <a:noFill/>
        </p:spPr>
        <p:txBody>
          <a:bodyPr wrap="square" rtlCol="0">
            <a:spAutoFit/>
          </a:bodyPr>
          <a:lstStyle/>
          <a:p>
            <a:r>
              <a:rPr lang="en-US" i="1" dirty="0"/>
              <a:t>Image sources:</a:t>
            </a:r>
          </a:p>
          <a:p>
            <a:r>
              <a:rPr lang="en-US" dirty="0"/>
              <a:t> man working on laptop – </a:t>
            </a:r>
            <a:r>
              <a:rPr lang="en-US" dirty="0" err="1"/>
              <a:t>flickr</a:t>
            </a:r>
            <a:endParaRPr lang="en-US" dirty="0"/>
          </a:p>
          <a:p>
            <a:r>
              <a:rPr lang="en-US" dirty="0"/>
              <a:t> measuring tape – Wikimedia Open Commons </a:t>
            </a:r>
            <a:r>
              <a:rPr lang="en-US" dirty="0">
                <a:hlinkClick r:id="rId2"/>
              </a:rPr>
              <a:t>https://commons.wikimedia.org</a:t>
            </a:r>
            <a:br>
              <a:rPr lang="en-US" dirty="0"/>
            </a:br>
            <a:r>
              <a:rPr lang="en-US" dirty="0"/>
              <a:t>                              (public domain)</a:t>
            </a:r>
          </a:p>
          <a:p>
            <a:r>
              <a:rPr lang="en-US" dirty="0"/>
              <a:t> scroll, video reel – </a:t>
            </a:r>
            <a:r>
              <a:rPr lang="en-US" dirty="0" err="1"/>
              <a:t>Pixabay</a:t>
            </a:r>
            <a:r>
              <a:rPr lang="en-US" dirty="0"/>
              <a:t> </a:t>
            </a:r>
            <a:r>
              <a:rPr lang="en-US" dirty="0">
                <a:hlinkClick r:id="rId3"/>
              </a:rPr>
              <a:t>http://pixabay.com/</a:t>
            </a:r>
            <a:r>
              <a:rPr lang="en-US" dirty="0"/>
              <a:t>  (public domain)</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particularly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0915" y="5083689"/>
            <a:ext cx="8975758" cy="646331"/>
          </a:xfrm>
          <a:prstGeom prst="rect">
            <a:avLst/>
          </a:prstGeom>
        </p:spPr>
        <p:txBody>
          <a:bodyPr wrap="square">
            <a:spAutoFit/>
          </a:bodyPr>
          <a:lstStyle/>
          <a:p>
            <a:r>
              <a:rPr lang="en-ZA" dirty="0"/>
              <a:t>References: Verilog code adapted from</a:t>
            </a:r>
            <a:br>
              <a:rPr lang="en-ZA" dirty="0"/>
            </a:br>
            <a:r>
              <a:rPr lang="en-ZA" dirty="0"/>
              <a:t>   </a:t>
            </a:r>
            <a:r>
              <a:rPr lang="en-ZA" dirty="0">
                <a:hlinkClick r:id="rId5"/>
              </a:rPr>
              <a:t>http://www.asic-world.com/examples/verilog</a:t>
            </a:r>
            <a:r>
              <a:rPr lang="en-ZA" dirty="0"/>
              <a:t> </a:t>
            </a:r>
          </a:p>
        </p:txBody>
      </p:sp>
    </p:spTree>
    <p:extLst>
      <p:ext uri="{BB962C8B-B14F-4D97-AF65-F5344CB8AC3E}">
        <p14:creationId xmlns:p14="http://schemas.microsoft.com/office/powerpoint/2010/main" val="1667055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Performance</a:t>
            </a:r>
          </a:p>
        </p:txBody>
      </p:sp>
      <p:sp>
        <p:nvSpPr>
          <p:cNvPr id="3" name="Text Placeholder 2"/>
          <p:cNvSpPr>
            <a:spLocks noGrp="1"/>
          </p:cNvSpPr>
          <p:nvPr>
            <p:ph type="body" idx="1"/>
          </p:nvPr>
        </p:nvSpPr>
        <p:spPr/>
        <p:txBody>
          <a:bodyPr/>
          <a:lstStyle/>
          <a:p>
            <a:r>
              <a:rPr lang="en-US" dirty="0"/>
              <a:t>Evaluating synthesis (simplified) of an FPGA design</a:t>
            </a:r>
          </a:p>
        </p:txBody>
      </p:sp>
      <p:sp>
        <p:nvSpPr>
          <p:cNvPr id="4" name="Rectangle 3">
            <a:extLst>
              <a:ext uri="{FF2B5EF4-FFF2-40B4-BE49-F238E27FC236}">
                <a16:creationId xmlns:a16="http://schemas.microsoft.com/office/drawing/2014/main" id="{C488E3C3-6A54-4680-9F73-32A07C3AC2DE}"/>
              </a:ext>
            </a:extLst>
          </p:cNvPr>
          <p:cNvSpPr/>
          <p:nvPr/>
        </p:nvSpPr>
        <p:spPr>
          <a:xfrm>
            <a:off x="969651" y="5396943"/>
            <a:ext cx="7271240" cy="584775"/>
          </a:xfrm>
          <a:prstGeom prst="rect">
            <a:avLst/>
          </a:prstGeom>
        </p:spPr>
        <p:txBody>
          <a:bodyPr wrap="square">
            <a:spAutoFit/>
          </a:bodyPr>
          <a:lstStyle/>
          <a:p>
            <a:r>
              <a:rPr lang="en-US" sz="1600" dirty="0">
                <a:latin typeface="Adobe Devanagari" panose="02040503050201020203" pitchFamily="18" charset="0"/>
                <a:cs typeface="Adobe Devanagari" panose="02040503050201020203" pitchFamily="18" charset="0"/>
              </a:rPr>
              <a:t>… a useful exercise, which you could be tested on, and which is more relevant to PLDs… </a:t>
            </a:r>
          </a:p>
          <a:p>
            <a:r>
              <a:rPr lang="en-US" sz="1600" dirty="0">
                <a:latin typeface="Adobe Devanagari" panose="02040503050201020203" pitchFamily="18" charset="0"/>
                <a:cs typeface="Adobe Devanagari" panose="02040503050201020203" pitchFamily="18" charset="0"/>
              </a:rPr>
              <a:t>      but which is unlikely to be used for even remotely complex FPGAs designs.</a:t>
            </a:r>
            <a:endParaRPr lang="en-ZA" sz="1600" dirty="0">
              <a:latin typeface="Adobe Devanagari" panose="02040503050201020203" pitchFamily="18" charset="0"/>
              <a:cs typeface="Adobe Devanagari" panose="02040503050201020203" pitchFamily="18" charset="0"/>
            </a:endParaRPr>
          </a:p>
        </p:txBody>
      </p:sp>
      <p:pic>
        <p:nvPicPr>
          <p:cNvPr id="5" name="L20-3">
            <a:hlinkClick r:id="" action="ppaction://media"/>
            <a:extLst>
              <a:ext uri="{FF2B5EF4-FFF2-40B4-BE49-F238E27FC236}">
                <a16:creationId xmlns:a16="http://schemas.microsoft.com/office/drawing/2014/main" id="{07E610EA-3DAD-46C7-84B2-23479E744B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08481" y="5787613"/>
            <a:ext cx="609600" cy="609600"/>
          </a:xfrm>
          <a:prstGeom prst="rect">
            <a:avLst/>
          </a:prstGeom>
        </p:spPr>
      </p:pic>
    </p:spTree>
    <p:extLst>
      <p:ext uri="{BB962C8B-B14F-4D97-AF65-F5344CB8AC3E}">
        <p14:creationId xmlns:p14="http://schemas.microsoft.com/office/powerpoint/2010/main" val="408278526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2E39AFE-633C-45F9-9C18-9A0544D9E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632" y="2883580"/>
            <a:ext cx="6381750" cy="3600450"/>
          </a:xfrm>
          <a:prstGeom prst="rect">
            <a:avLst/>
          </a:prstGeom>
        </p:spPr>
      </p:pic>
      <p:sp>
        <p:nvSpPr>
          <p:cNvPr id="22530" name="Rectangle 10"/>
          <p:cNvSpPr>
            <a:spLocks noChangeArrowheads="1"/>
          </p:cNvSpPr>
          <p:nvPr/>
        </p:nvSpPr>
        <p:spPr bwMode="auto">
          <a:xfrm>
            <a:off x="7716385" y="2883580"/>
            <a:ext cx="768350" cy="3576637"/>
          </a:xfrm>
          <a:prstGeom prst="rect">
            <a:avLst/>
          </a:prstGeom>
          <a:solidFill>
            <a:schemeClr val="bg1"/>
          </a:solidFill>
          <a:ln w="9525" algn="ctr">
            <a:noFill/>
            <a:round/>
            <a:headEnd/>
            <a:tailEnd/>
          </a:ln>
        </p:spPr>
        <p:txBody>
          <a:bodyPr/>
          <a:lstStyle/>
          <a:p>
            <a:endParaRPr lang="en-US"/>
          </a:p>
        </p:txBody>
      </p:sp>
      <p:sp>
        <p:nvSpPr>
          <p:cNvPr id="9219" name="Rectangle 2"/>
          <p:cNvSpPr>
            <a:spLocks noGrp="1" noChangeArrowheads="1"/>
          </p:cNvSpPr>
          <p:nvPr>
            <p:ph type="title" idx="4294967295"/>
          </p:nvPr>
        </p:nvSpPr>
        <p:spPr>
          <a:xfrm>
            <a:off x="247879" y="200474"/>
            <a:ext cx="8961437" cy="563563"/>
          </a:xfrm>
        </p:spPr>
        <p:txBody>
          <a:bodyPr>
            <a:normAutofit fontScale="90000"/>
          </a:bodyPr>
          <a:lstStyle/>
          <a:p>
            <a:pPr>
              <a:defRPr/>
            </a:pPr>
            <a:r>
              <a:rPr lang="en-US" sz="3600" dirty="0"/>
              <a:t>HDL to FPGA execution &amp; LE cost  (1)</a:t>
            </a:r>
          </a:p>
        </p:txBody>
      </p:sp>
      <p:sp>
        <p:nvSpPr>
          <p:cNvPr id="22535" name="Rectangle 6"/>
          <p:cNvSpPr>
            <a:spLocks noChangeArrowheads="1"/>
          </p:cNvSpPr>
          <p:nvPr/>
        </p:nvSpPr>
        <p:spPr bwMode="auto">
          <a:xfrm>
            <a:off x="327705" y="829806"/>
            <a:ext cx="87846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In order to implement an HDL design, the design need to be decomposed and mapped to the physical LBs on the FPGA and the interconnects need to be appropriately configured.</a:t>
            </a:r>
          </a:p>
        </p:txBody>
      </p:sp>
      <p:cxnSp>
        <p:nvCxnSpPr>
          <p:cNvPr id="22537" name="Straight Connector 9"/>
          <p:cNvCxnSpPr>
            <a:cxnSpLocks noChangeShapeType="1"/>
          </p:cNvCxnSpPr>
          <p:nvPr/>
        </p:nvCxnSpPr>
        <p:spPr bwMode="auto">
          <a:xfrm rot="10800000">
            <a:off x="7624310" y="4801280"/>
            <a:ext cx="379412"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22538" name="TextBox 11"/>
          <p:cNvSpPr txBox="1">
            <a:spLocks noChangeArrowheads="1"/>
          </p:cNvSpPr>
          <p:nvPr/>
        </p:nvSpPr>
        <p:spPr bwMode="auto">
          <a:xfrm rot="5400000">
            <a:off x="7907678" y="4630624"/>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latin typeface="Times New Roman" pitchFamily="18" charset="0"/>
                <a:cs typeface="Times New Roman" pitchFamily="18" charset="0"/>
              </a:rPr>
              <a:t>out</a:t>
            </a:r>
            <a:endParaRPr lang="en-US">
              <a:solidFill>
                <a:srgbClr val="1C1C1C"/>
              </a:solidFill>
              <a:latin typeface="Times New Roman" pitchFamily="18" charset="0"/>
              <a:cs typeface="Times New Roman" pitchFamily="18" charset="0"/>
            </a:endParaRPr>
          </a:p>
        </p:txBody>
      </p:sp>
      <p:sp>
        <p:nvSpPr>
          <p:cNvPr id="22543" name="Line 8"/>
          <p:cNvSpPr>
            <a:spLocks noChangeShapeType="1"/>
          </p:cNvSpPr>
          <p:nvPr/>
        </p:nvSpPr>
        <p:spPr bwMode="auto">
          <a:xfrm flipH="1">
            <a:off x="2427032" y="2933378"/>
            <a:ext cx="512912" cy="43207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Rectangle 24">
            <a:extLst>
              <a:ext uri="{FF2B5EF4-FFF2-40B4-BE49-F238E27FC236}">
                <a16:creationId xmlns:a16="http://schemas.microsoft.com/office/drawing/2014/main" id="{A0951630-9E49-48B6-83B4-4D39A15A2D5E}"/>
              </a:ext>
            </a:extLst>
          </p:cNvPr>
          <p:cNvSpPr/>
          <p:nvPr/>
        </p:nvSpPr>
        <p:spPr>
          <a:xfrm>
            <a:off x="4525276" y="3180784"/>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6" name="Rectangle 55">
            <a:extLst>
              <a:ext uri="{FF2B5EF4-FFF2-40B4-BE49-F238E27FC236}">
                <a16:creationId xmlns:a16="http://schemas.microsoft.com/office/drawing/2014/main" id="{C87079C8-0CB6-46C0-BB09-3068BFD41F38}"/>
              </a:ext>
            </a:extLst>
          </p:cNvPr>
          <p:cNvSpPr/>
          <p:nvPr/>
        </p:nvSpPr>
        <p:spPr>
          <a:xfrm>
            <a:off x="7156689" y="380293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7" name="Rectangle 56">
            <a:extLst>
              <a:ext uri="{FF2B5EF4-FFF2-40B4-BE49-F238E27FC236}">
                <a16:creationId xmlns:a16="http://schemas.microsoft.com/office/drawing/2014/main" id="{8A91695D-61EC-4DC6-AD95-8F7AF84CBE3C}"/>
              </a:ext>
            </a:extLst>
          </p:cNvPr>
          <p:cNvSpPr/>
          <p:nvPr/>
        </p:nvSpPr>
        <p:spPr>
          <a:xfrm>
            <a:off x="4768921" y="438575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8" name="Rectangle 57">
            <a:extLst>
              <a:ext uri="{FF2B5EF4-FFF2-40B4-BE49-F238E27FC236}">
                <a16:creationId xmlns:a16="http://schemas.microsoft.com/office/drawing/2014/main" id="{3BB66DB1-599B-41D2-8F49-51AD3EAA232E}"/>
              </a:ext>
            </a:extLst>
          </p:cNvPr>
          <p:cNvSpPr/>
          <p:nvPr/>
        </p:nvSpPr>
        <p:spPr>
          <a:xfrm>
            <a:off x="2241892" y="3434204"/>
            <a:ext cx="372218" cy="276999"/>
          </a:xfrm>
          <a:prstGeom prst="rect">
            <a:avLst/>
          </a:prstGeom>
        </p:spPr>
        <p:txBody>
          <a:bodyPr wrap="none">
            <a:spAutoFit/>
          </a:bodyPr>
          <a:lstStyle/>
          <a:p>
            <a:r>
              <a:rPr lang="en-ZA" sz="1200" dirty="0">
                <a:solidFill>
                  <a:schemeClr val="tx1">
                    <a:lumMod val="75000"/>
                    <a:lumOff val="25000"/>
                  </a:schemeClr>
                </a:solidFill>
              </a:rPr>
              <a:t>LE</a:t>
            </a:r>
          </a:p>
        </p:txBody>
      </p:sp>
      <p:sp>
        <p:nvSpPr>
          <p:cNvPr id="50" name="Rectangle 49">
            <a:extLst>
              <a:ext uri="{FF2B5EF4-FFF2-40B4-BE49-F238E27FC236}">
                <a16:creationId xmlns:a16="http://schemas.microsoft.com/office/drawing/2014/main" id="{2D3ADC6A-B276-4A67-A166-FCE8F84B10CB}"/>
              </a:ext>
            </a:extLst>
          </p:cNvPr>
          <p:cNvSpPr/>
          <p:nvPr/>
        </p:nvSpPr>
        <p:spPr>
          <a:xfrm>
            <a:off x="2891216" y="2667164"/>
            <a:ext cx="885179" cy="276999"/>
          </a:xfrm>
          <a:prstGeom prst="rect">
            <a:avLst/>
          </a:prstGeom>
        </p:spPr>
        <p:txBody>
          <a:bodyPr wrap="none">
            <a:spAutoFit/>
          </a:bodyPr>
          <a:lstStyle/>
          <a:p>
            <a:r>
              <a:rPr lang="en-ZA" sz="1200" dirty="0">
                <a:solidFill>
                  <a:schemeClr val="tx1">
                    <a:lumMod val="75000"/>
                    <a:lumOff val="25000"/>
                  </a:schemeClr>
                </a:solidFill>
              </a:rPr>
              <a:t>AND Gate</a:t>
            </a:r>
          </a:p>
        </p:txBody>
      </p:sp>
      <p:sp>
        <p:nvSpPr>
          <p:cNvPr id="52" name="Line 8">
            <a:extLst>
              <a:ext uri="{FF2B5EF4-FFF2-40B4-BE49-F238E27FC236}">
                <a16:creationId xmlns:a16="http://schemas.microsoft.com/office/drawing/2014/main" id="{9B9717B8-CA9D-4969-9168-E535B4AB7E4D}"/>
              </a:ext>
            </a:extLst>
          </p:cNvPr>
          <p:cNvSpPr>
            <a:spLocks noChangeShapeType="1"/>
          </p:cNvSpPr>
          <p:nvPr/>
        </p:nvSpPr>
        <p:spPr bwMode="auto">
          <a:xfrm flipH="1">
            <a:off x="5992653" y="3297886"/>
            <a:ext cx="339431" cy="126985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Rectangle 52">
            <a:extLst>
              <a:ext uri="{FF2B5EF4-FFF2-40B4-BE49-F238E27FC236}">
                <a16:creationId xmlns:a16="http://schemas.microsoft.com/office/drawing/2014/main" id="{9599B004-3579-410C-9EA1-B46A9331AF56}"/>
              </a:ext>
            </a:extLst>
          </p:cNvPr>
          <p:cNvSpPr/>
          <p:nvPr/>
        </p:nvSpPr>
        <p:spPr>
          <a:xfrm>
            <a:off x="6204347" y="3065856"/>
            <a:ext cx="995785" cy="276999"/>
          </a:xfrm>
          <a:prstGeom prst="rect">
            <a:avLst/>
          </a:prstGeom>
        </p:spPr>
        <p:txBody>
          <a:bodyPr wrap="none">
            <a:spAutoFit/>
          </a:bodyPr>
          <a:lstStyle/>
          <a:p>
            <a:r>
              <a:rPr lang="en-ZA" sz="1200" dirty="0">
                <a:solidFill>
                  <a:schemeClr val="tx1">
                    <a:lumMod val="75000"/>
                    <a:lumOff val="25000"/>
                  </a:schemeClr>
                </a:solidFill>
              </a:rPr>
              <a:t>NAND Gate</a:t>
            </a:r>
          </a:p>
        </p:txBody>
      </p:sp>
      <p:sp>
        <p:nvSpPr>
          <p:cNvPr id="54" name="Rectangle 6">
            <a:extLst>
              <a:ext uri="{FF2B5EF4-FFF2-40B4-BE49-F238E27FC236}">
                <a16:creationId xmlns:a16="http://schemas.microsoft.com/office/drawing/2014/main" id="{DBC4E7B9-7A8C-4A2D-BDE0-CC019F9BBAD2}"/>
              </a:ext>
            </a:extLst>
          </p:cNvPr>
          <p:cNvSpPr>
            <a:spLocks noChangeArrowheads="1"/>
          </p:cNvSpPr>
          <p:nvPr/>
        </p:nvSpPr>
        <p:spPr bwMode="auto">
          <a:xfrm>
            <a:off x="327705" y="1779125"/>
            <a:ext cx="87846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In this explanatory scenario, we are using a very basic FPGA that has three logic blocks (LBs), each logic block having only a few logic elements. The logic elements in this example are just AND gates and OR gates.</a:t>
            </a:r>
          </a:p>
        </p:txBody>
      </p:sp>
      <p:pic>
        <p:nvPicPr>
          <p:cNvPr id="2" name="L20-4">
            <a:hlinkClick r:id="" action="ppaction://media"/>
            <a:extLst>
              <a:ext uri="{FF2B5EF4-FFF2-40B4-BE49-F238E27FC236}">
                <a16:creationId xmlns:a16="http://schemas.microsoft.com/office/drawing/2014/main" id="{8128C3B8-A886-4F92-967C-32D27E05B13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9935" y="6001350"/>
            <a:ext cx="609600" cy="609600"/>
          </a:xfrm>
          <a:prstGeom prst="rect">
            <a:avLst/>
          </a:prstGeom>
        </p:spPr>
      </p:pic>
    </p:spTree>
    <p:extLst>
      <p:ext uri="{BB962C8B-B14F-4D97-AF65-F5344CB8AC3E}">
        <p14:creationId xmlns:p14="http://schemas.microsoft.com/office/powerpoint/2010/main" val="7638344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Diagram&#10;&#10;Description automatically generated">
            <a:extLst>
              <a:ext uri="{FF2B5EF4-FFF2-40B4-BE49-F238E27FC236}">
                <a16:creationId xmlns:a16="http://schemas.microsoft.com/office/drawing/2014/main" id="{F47610EB-A071-484A-B5EE-3A931BF00E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5632" y="2883580"/>
            <a:ext cx="6381750" cy="3600450"/>
          </a:xfrm>
          <a:prstGeom prst="rect">
            <a:avLst/>
          </a:prstGeom>
        </p:spPr>
      </p:pic>
      <p:sp>
        <p:nvSpPr>
          <p:cNvPr id="22530" name="Rectangle 10"/>
          <p:cNvSpPr>
            <a:spLocks noChangeArrowheads="1"/>
          </p:cNvSpPr>
          <p:nvPr/>
        </p:nvSpPr>
        <p:spPr bwMode="auto">
          <a:xfrm>
            <a:off x="7716385" y="2883580"/>
            <a:ext cx="768350" cy="3576637"/>
          </a:xfrm>
          <a:prstGeom prst="rect">
            <a:avLst/>
          </a:prstGeom>
          <a:solidFill>
            <a:schemeClr val="bg1"/>
          </a:solidFill>
          <a:ln w="9525" algn="ctr">
            <a:noFill/>
            <a:round/>
            <a:headEnd/>
            <a:tailEnd/>
          </a:ln>
        </p:spPr>
        <p:txBody>
          <a:bodyPr/>
          <a:lstStyle/>
          <a:p>
            <a:endParaRPr lang="en-US"/>
          </a:p>
        </p:txBody>
      </p:sp>
      <p:sp>
        <p:nvSpPr>
          <p:cNvPr id="9219" name="Rectangle 2"/>
          <p:cNvSpPr>
            <a:spLocks noGrp="1" noChangeArrowheads="1"/>
          </p:cNvSpPr>
          <p:nvPr>
            <p:ph type="title" idx="4294967295"/>
          </p:nvPr>
        </p:nvSpPr>
        <p:spPr>
          <a:xfrm>
            <a:off x="247879" y="200474"/>
            <a:ext cx="8961437" cy="563563"/>
          </a:xfrm>
        </p:spPr>
        <p:txBody>
          <a:bodyPr>
            <a:normAutofit fontScale="90000"/>
          </a:bodyPr>
          <a:lstStyle/>
          <a:p>
            <a:pPr>
              <a:defRPr/>
            </a:pPr>
            <a:r>
              <a:rPr lang="en-US" sz="3600" dirty="0"/>
              <a:t>HDL to FPGA execution &amp; LE cost  (2)</a:t>
            </a:r>
          </a:p>
        </p:txBody>
      </p:sp>
      <p:sp>
        <p:nvSpPr>
          <p:cNvPr id="22535" name="Rectangle 6"/>
          <p:cNvSpPr>
            <a:spLocks noChangeArrowheads="1"/>
          </p:cNvSpPr>
          <p:nvPr/>
        </p:nvSpPr>
        <p:spPr bwMode="auto">
          <a:xfrm>
            <a:off x="327705" y="829806"/>
            <a:ext cx="87846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Let us consider that we want to map the following example logic functions to the FPGA. In other words, we want to figure out how the FPGA will be set up so that it will complete the desired operation when input is applied.</a:t>
            </a:r>
          </a:p>
        </p:txBody>
      </p:sp>
      <p:cxnSp>
        <p:nvCxnSpPr>
          <p:cNvPr id="22537" name="Straight Connector 9"/>
          <p:cNvCxnSpPr>
            <a:cxnSpLocks noChangeShapeType="1"/>
          </p:cNvCxnSpPr>
          <p:nvPr/>
        </p:nvCxnSpPr>
        <p:spPr bwMode="auto">
          <a:xfrm rot="10800000">
            <a:off x="7624310" y="4801280"/>
            <a:ext cx="379412"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22538" name="TextBox 11"/>
          <p:cNvSpPr txBox="1">
            <a:spLocks noChangeArrowheads="1"/>
          </p:cNvSpPr>
          <p:nvPr/>
        </p:nvSpPr>
        <p:spPr bwMode="auto">
          <a:xfrm rot="5400000">
            <a:off x="7907678" y="4630624"/>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latin typeface="Times New Roman" pitchFamily="18" charset="0"/>
                <a:cs typeface="Times New Roman" pitchFamily="18" charset="0"/>
              </a:rPr>
              <a:t>out</a:t>
            </a:r>
            <a:endParaRPr lang="en-US">
              <a:solidFill>
                <a:srgbClr val="1C1C1C"/>
              </a:solidFill>
              <a:latin typeface="Times New Roman" pitchFamily="18" charset="0"/>
              <a:cs typeface="Times New Roman" pitchFamily="18" charset="0"/>
            </a:endParaRPr>
          </a:p>
        </p:txBody>
      </p:sp>
      <p:sp>
        <p:nvSpPr>
          <p:cNvPr id="22543" name="Line 8"/>
          <p:cNvSpPr>
            <a:spLocks noChangeShapeType="1"/>
          </p:cNvSpPr>
          <p:nvPr/>
        </p:nvSpPr>
        <p:spPr bwMode="auto">
          <a:xfrm flipH="1">
            <a:off x="2461634" y="3063711"/>
            <a:ext cx="364170" cy="36933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Rectangle 24">
            <a:extLst>
              <a:ext uri="{FF2B5EF4-FFF2-40B4-BE49-F238E27FC236}">
                <a16:creationId xmlns:a16="http://schemas.microsoft.com/office/drawing/2014/main" id="{A0951630-9E49-48B6-83B4-4D39A15A2D5E}"/>
              </a:ext>
            </a:extLst>
          </p:cNvPr>
          <p:cNvSpPr/>
          <p:nvPr/>
        </p:nvSpPr>
        <p:spPr>
          <a:xfrm>
            <a:off x="4525276" y="3180784"/>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6" name="Rectangle 55">
            <a:extLst>
              <a:ext uri="{FF2B5EF4-FFF2-40B4-BE49-F238E27FC236}">
                <a16:creationId xmlns:a16="http://schemas.microsoft.com/office/drawing/2014/main" id="{C87079C8-0CB6-46C0-BB09-3068BFD41F38}"/>
              </a:ext>
            </a:extLst>
          </p:cNvPr>
          <p:cNvSpPr/>
          <p:nvPr/>
        </p:nvSpPr>
        <p:spPr>
          <a:xfrm>
            <a:off x="7156689" y="380293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7" name="Rectangle 56">
            <a:extLst>
              <a:ext uri="{FF2B5EF4-FFF2-40B4-BE49-F238E27FC236}">
                <a16:creationId xmlns:a16="http://schemas.microsoft.com/office/drawing/2014/main" id="{8A91695D-61EC-4DC6-AD95-8F7AF84CBE3C}"/>
              </a:ext>
            </a:extLst>
          </p:cNvPr>
          <p:cNvSpPr/>
          <p:nvPr/>
        </p:nvSpPr>
        <p:spPr>
          <a:xfrm>
            <a:off x="4768921" y="438575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8" name="Rectangle 57">
            <a:extLst>
              <a:ext uri="{FF2B5EF4-FFF2-40B4-BE49-F238E27FC236}">
                <a16:creationId xmlns:a16="http://schemas.microsoft.com/office/drawing/2014/main" id="{3BB66DB1-599B-41D2-8F49-51AD3EAA232E}"/>
              </a:ext>
            </a:extLst>
          </p:cNvPr>
          <p:cNvSpPr/>
          <p:nvPr/>
        </p:nvSpPr>
        <p:spPr>
          <a:xfrm>
            <a:off x="2241892" y="3434204"/>
            <a:ext cx="372218" cy="276999"/>
          </a:xfrm>
          <a:prstGeom prst="rect">
            <a:avLst/>
          </a:prstGeom>
        </p:spPr>
        <p:txBody>
          <a:bodyPr wrap="none">
            <a:spAutoFit/>
          </a:bodyPr>
          <a:lstStyle/>
          <a:p>
            <a:r>
              <a:rPr lang="en-ZA" sz="1200" dirty="0">
                <a:solidFill>
                  <a:schemeClr val="tx1">
                    <a:lumMod val="75000"/>
                    <a:lumOff val="25000"/>
                  </a:schemeClr>
                </a:solidFill>
              </a:rPr>
              <a:t>LE</a:t>
            </a:r>
          </a:p>
        </p:txBody>
      </p:sp>
      <p:sp>
        <p:nvSpPr>
          <p:cNvPr id="50" name="Rectangle 49">
            <a:extLst>
              <a:ext uri="{FF2B5EF4-FFF2-40B4-BE49-F238E27FC236}">
                <a16:creationId xmlns:a16="http://schemas.microsoft.com/office/drawing/2014/main" id="{2D3ADC6A-B276-4A67-A166-FCE8F84B10CB}"/>
              </a:ext>
            </a:extLst>
          </p:cNvPr>
          <p:cNvSpPr/>
          <p:nvPr/>
        </p:nvSpPr>
        <p:spPr>
          <a:xfrm>
            <a:off x="2862479" y="2883673"/>
            <a:ext cx="885179" cy="276999"/>
          </a:xfrm>
          <a:prstGeom prst="rect">
            <a:avLst/>
          </a:prstGeom>
        </p:spPr>
        <p:txBody>
          <a:bodyPr wrap="none">
            <a:spAutoFit/>
          </a:bodyPr>
          <a:lstStyle/>
          <a:p>
            <a:r>
              <a:rPr lang="en-ZA" sz="1200" dirty="0">
                <a:solidFill>
                  <a:schemeClr val="tx1">
                    <a:lumMod val="75000"/>
                    <a:lumOff val="25000"/>
                  </a:schemeClr>
                </a:solidFill>
              </a:rPr>
              <a:t>AND Gate</a:t>
            </a:r>
          </a:p>
        </p:txBody>
      </p:sp>
      <p:sp>
        <p:nvSpPr>
          <p:cNvPr id="52" name="Line 8">
            <a:extLst>
              <a:ext uri="{FF2B5EF4-FFF2-40B4-BE49-F238E27FC236}">
                <a16:creationId xmlns:a16="http://schemas.microsoft.com/office/drawing/2014/main" id="{9B9717B8-CA9D-4969-9168-E535B4AB7E4D}"/>
              </a:ext>
            </a:extLst>
          </p:cNvPr>
          <p:cNvSpPr>
            <a:spLocks noChangeShapeType="1"/>
          </p:cNvSpPr>
          <p:nvPr/>
        </p:nvSpPr>
        <p:spPr bwMode="auto">
          <a:xfrm flipH="1">
            <a:off x="5992653" y="3297886"/>
            <a:ext cx="339431" cy="126985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Rectangle 52">
            <a:extLst>
              <a:ext uri="{FF2B5EF4-FFF2-40B4-BE49-F238E27FC236}">
                <a16:creationId xmlns:a16="http://schemas.microsoft.com/office/drawing/2014/main" id="{9599B004-3579-410C-9EA1-B46A9331AF56}"/>
              </a:ext>
            </a:extLst>
          </p:cNvPr>
          <p:cNvSpPr/>
          <p:nvPr/>
        </p:nvSpPr>
        <p:spPr>
          <a:xfrm>
            <a:off x="6204347" y="3065856"/>
            <a:ext cx="995785" cy="276999"/>
          </a:xfrm>
          <a:prstGeom prst="rect">
            <a:avLst/>
          </a:prstGeom>
        </p:spPr>
        <p:txBody>
          <a:bodyPr wrap="none">
            <a:spAutoFit/>
          </a:bodyPr>
          <a:lstStyle/>
          <a:p>
            <a:r>
              <a:rPr lang="en-ZA" sz="1200" dirty="0">
                <a:solidFill>
                  <a:schemeClr val="tx1">
                    <a:lumMod val="75000"/>
                    <a:lumOff val="25000"/>
                  </a:schemeClr>
                </a:solidFill>
              </a:rPr>
              <a:t>NAND Gate</a:t>
            </a:r>
          </a:p>
        </p:txBody>
      </p:sp>
      <p:sp>
        <p:nvSpPr>
          <p:cNvPr id="18" name="Rectangle 7">
            <a:extLst>
              <a:ext uri="{FF2B5EF4-FFF2-40B4-BE49-F238E27FC236}">
                <a16:creationId xmlns:a16="http://schemas.microsoft.com/office/drawing/2014/main" id="{32F95DD0-8E12-4071-9576-83B83820B747}"/>
              </a:ext>
            </a:extLst>
          </p:cNvPr>
          <p:cNvSpPr>
            <a:spLocks noChangeArrowheads="1"/>
          </p:cNvSpPr>
          <p:nvPr/>
        </p:nvSpPr>
        <p:spPr bwMode="auto">
          <a:xfrm>
            <a:off x="327705" y="1726634"/>
            <a:ext cx="825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Example logic functions are: </a:t>
            </a:r>
          </a:p>
          <a:p>
            <a:r>
              <a:rPr lang="en-ZA" dirty="0"/>
              <a:t>   x = AND(</a:t>
            </a:r>
            <a:r>
              <a:rPr lang="en-ZA" dirty="0" err="1"/>
              <a:t>e,f,g</a:t>
            </a:r>
            <a:r>
              <a:rPr lang="en-ZA" dirty="0"/>
              <a:t>)</a:t>
            </a:r>
          </a:p>
          <a:p>
            <a:r>
              <a:rPr lang="en-ZA" dirty="0"/>
              <a:t>   y = AND(</a:t>
            </a:r>
            <a:r>
              <a:rPr lang="en-ZA" dirty="0" err="1"/>
              <a:t>b,NAND</a:t>
            </a:r>
            <a:r>
              <a:rPr lang="en-ZA" dirty="0"/>
              <a:t>(NAND(</a:t>
            </a:r>
            <a:r>
              <a:rPr lang="en-ZA" dirty="0" err="1"/>
              <a:t>b,c</a:t>
            </a:r>
            <a:r>
              <a:rPr lang="en-ZA" dirty="0"/>
              <a:t>),d)) </a:t>
            </a:r>
          </a:p>
          <a:p>
            <a:r>
              <a:rPr lang="en-ZA" dirty="0"/>
              <a:t>   out = NAND((NAND(</a:t>
            </a:r>
            <a:r>
              <a:rPr lang="en-ZA" dirty="0" err="1"/>
              <a:t>x,y</a:t>
            </a:r>
            <a:r>
              <a:rPr lang="en-ZA" dirty="0"/>
              <a:t>),NAND(</a:t>
            </a:r>
            <a:r>
              <a:rPr lang="en-ZA" dirty="0" err="1"/>
              <a:t>a,y</a:t>
            </a:r>
            <a:r>
              <a:rPr lang="en-ZA" dirty="0"/>
              <a:t>))</a:t>
            </a:r>
            <a:endParaRPr lang="en-US" dirty="0"/>
          </a:p>
        </p:txBody>
      </p:sp>
      <p:pic>
        <p:nvPicPr>
          <p:cNvPr id="3" name="L20-5">
            <a:hlinkClick r:id="" action="ppaction://media"/>
            <a:extLst>
              <a:ext uri="{FF2B5EF4-FFF2-40B4-BE49-F238E27FC236}">
                <a16:creationId xmlns:a16="http://schemas.microsoft.com/office/drawing/2014/main" id="{25A81E65-E877-4615-BEB4-4C9BF8F12EC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00860" y="3141719"/>
            <a:ext cx="609600" cy="609600"/>
          </a:xfrm>
          <a:prstGeom prst="rect">
            <a:avLst/>
          </a:prstGeom>
        </p:spPr>
      </p:pic>
      <p:sp>
        <p:nvSpPr>
          <p:cNvPr id="20" name="Rectangle 6">
            <a:extLst>
              <a:ext uri="{FF2B5EF4-FFF2-40B4-BE49-F238E27FC236}">
                <a16:creationId xmlns:a16="http://schemas.microsoft.com/office/drawing/2014/main" id="{0730B24E-3D81-4384-9F88-E8682EAA82AB}"/>
              </a:ext>
            </a:extLst>
          </p:cNvPr>
          <p:cNvSpPr>
            <a:spLocks noChangeArrowheads="1"/>
          </p:cNvSpPr>
          <p:nvPr/>
        </p:nvSpPr>
        <p:spPr bwMode="auto">
          <a:xfrm>
            <a:off x="4008174" y="1864965"/>
            <a:ext cx="43923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chemeClr val="accent1"/>
                </a:solidFill>
              </a:rPr>
              <a:t>Note that x and y are intermediate wires</a:t>
            </a:r>
          </a:p>
        </p:txBody>
      </p:sp>
      <p:pic>
        <p:nvPicPr>
          <p:cNvPr id="4" name="L20-5a">
            <a:hlinkClick r:id="" action="ppaction://media"/>
            <a:extLst>
              <a:ext uri="{FF2B5EF4-FFF2-40B4-BE49-F238E27FC236}">
                <a16:creationId xmlns:a16="http://schemas.microsoft.com/office/drawing/2014/main" id="{489D3AD7-3225-4142-AD09-69BF9204BE2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775128" y="2237860"/>
            <a:ext cx="609600" cy="609600"/>
          </a:xfrm>
          <a:prstGeom prst="rect">
            <a:avLst/>
          </a:prstGeom>
        </p:spPr>
      </p:pic>
      <p:cxnSp>
        <p:nvCxnSpPr>
          <p:cNvPr id="5" name="Straight Arrow Connector 4">
            <a:extLst>
              <a:ext uri="{FF2B5EF4-FFF2-40B4-BE49-F238E27FC236}">
                <a16:creationId xmlns:a16="http://schemas.microsoft.com/office/drawing/2014/main" id="{73769FB1-45D4-43FE-817A-A0F1D5A95B7B}"/>
              </a:ext>
            </a:extLst>
          </p:cNvPr>
          <p:cNvCxnSpPr>
            <a:cxnSpLocks/>
          </p:cNvCxnSpPr>
          <p:nvPr/>
        </p:nvCxnSpPr>
        <p:spPr>
          <a:xfrm>
            <a:off x="5430644" y="2234297"/>
            <a:ext cx="1095207" cy="311769"/>
          </a:xfrm>
          <a:prstGeom prst="straightConnector1">
            <a:avLst/>
          </a:prstGeom>
          <a:ln>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4A787C7-4E59-4EF9-B645-D74192E6BAE0}"/>
              </a:ext>
            </a:extLst>
          </p:cNvPr>
          <p:cNvSpPr txBox="1"/>
          <p:nvPr/>
        </p:nvSpPr>
        <p:spPr>
          <a:xfrm>
            <a:off x="247879" y="3602421"/>
            <a:ext cx="521555" cy="261610"/>
          </a:xfrm>
          <a:prstGeom prst="rect">
            <a:avLst/>
          </a:prstGeom>
          <a:noFill/>
        </p:spPr>
        <p:txBody>
          <a:bodyPr wrap="square">
            <a:spAutoFit/>
          </a:bodyPr>
          <a:lstStyle/>
          <a:p>
            <a:r>
              <a:rPr lang="en-US" sz="1100" dirty="0"/>
              <a:t>(1)</a:t>
            </a:r>
            <a:endParaRPr lang="en-ZA" sz="1100" dirty="0"/>
          </a:p>
        </p:txBody>
      </p:sp>
      <p:sp>
        <p:nvSpPr>
          <p:cNvPr id="29" name="TextBox 28">
            <a:extLst>
              <a:ext uri="{FF2B5EF4-FFF2-40B4-BE49-F238E27FC236}">
                <a16:creationId xmlns:a16="http://schemas.microsoft.com/office/drawing/2014/main" id="{A8DB0F9E-703D-46C3-9EFF-34B7499454E9}"/>
              </a:ext>
            </a:extLst>
          </p:cNvPr>
          <p:cNvSpPr txBox="1"/>
          <p:nvPr/>
        </p:nvSpPr>
        <p:spPr>
          <a:xfrm>
            <a:off x="6651381" y="2631123"/>
            <a:ext cx="521555" cy="261610"/>
          </a:xfrm>
          <a:prstGeom prst="rect">
            <a:avLst/>
          </a:prstGeom>
          <a:noFill/>
        </p:spPr>
        <p:txBody>
          <a:bodyPr wrap="square">
            <a:spAutoFit/>
          </a:bodyPr>
          <a:lstStyle/>
          <a:p>
            <a:r>
              <a:rPr lang="en-US" sz="1100" dirty="0"/>
              <a:t>(2)</a:t>
            </a:r>
            <a:endParaRPr lang="en-ZA" sz="1100" dirty="0"/>
          </a:p>
        </p:txBody>
      </p:sp>
    </p:spTree>
    <p:extLst>
      <p:ext uri="{BB962C8B-B14F-4D97-AF65-F5344CB8AC3E}">
        <p14:creationId xmlns:p14="http://schemas.microsoft.com/office/powerpoint/2010/main" val="10430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audio>
              <p:cMediaNode vol="80000">
                <p:cTn id="11" fill="hold" display="0">
                  <p:stCondLst>
                    <p:cond delay="indefinite"/>
                  </p:stCondLst>
                  <p:endCondLst>
                    <p:cond evt="onStopAudio" delay="0">
                      <p:tgtEl>
                        <p:sldTgt/>
                      </p:tgtEl>
                    </p:cond>
                  </p:endCondLst>
                </p:cTn>
                <p:tgtEl>
                  <p:spTgt spid="4"/>
                </p:tgtEl>
              </p:cMediaNode>
            </p:audio>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7716385" y="2883580"/>
            <a:ext cx="768350" cy="3576637"/>
          </a:xfrm>
          <a:prstGeom prst="rect">
            <a:avLst/>
          </a:prstGeom>
          <a:solidFill>
            <a:schemeClr val="bg1"/>
          </a:solidFill>
          <a:ln w="9525" algn="ctr">
            <a:noFill/>
            <a:round/>
            <a:headEnd/>
            <a:tailEnd/>
          </a:ln>
        </p:spPr>
        <p:txBody>
          <a:bodyPr/>
          <a:lstStyle/>
          <a:p>
            <a:endParaRPr lang="en-US"/>
          </a:p>
        </p:txBody>
      </p:sp>
      <p:sp>
        <p:nvSpPr>
          <p:cNvPr id="9219" name="Rectangle 2"/>
          <p:cNvSpPr>
            <a:spLocks noGrp="1" noChangeArrowheads="1"/>
          </p:cNvSpPr>
          <p:nvPr>
            <p:ph type="title" idx="4294967295"/>
          </p:nvPr>
        </p:nvSpPr>
        <p:spPr>
          <a:xfrm>
            <a:off x="247879" y="200474"/>
            <a:ext cx="8961437" cy="563563"/>
          </a:xfrm>
        </p:spPr>
        <p:txBody>
          <a:bodyPr>
            <a:normAutofit fontScale="90000"/>
          </a:bodyPr>
          <a:lstStyle/>
          <a:p>
            <a:pPr>
              <a:defRPr/>
            </a:pPr>
            <a:r>
              <a:rPr lang="en-US" sz="3600" dirty="0"/>
              <a:t>HDL to FPGA execution &amp; LE cost  (3)</a:t>
            </a:r>
          </a:p>
        </p:txBody>
      </p:sp>
      <p:pic>
        <p:nvPicPr>
          <p:cNvPr id="2253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767354" y="1485785"/>
            <a:ext cx="35941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7" name="Straight Connector 9"/>
          <p:cNvCxnSpPr>
            <a:cxnSpLocks noChangeShapeType="1"/>
          </p:cNvCxnSpPr>
          <p:nvPr/>
        </p:nvCxnSpPr>
        <p:spPr bwMode="auto">
          <a:xfrm rot="10800000">
            <a:off x="7624310" y="4801280"/>
            <a:ext cx="379412"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22538" name="TextBox 11"/>
          <p:cNvSpPr txBox="1">
            <a:spLocks noChangeArrowheads="1"/>
          </p:cNvSpPr>
          <p:nvPr/>
        </p:nvSpPr>
        <p:spPr bwMode="auto">
          <a:xfrm rot="5400000">
            <a:off x="7907678" y="4630624"/>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latin typeface="Times New Roman" pitchFamily="18" charset="0"/>
                <a:cs typeface="Times New Roman" pitchFamily="18" charset="0"/>
              </a:rPr>
              <a:t>out</a:t>
            </a:r>
            <a:endParaRPr lang="en-US">
              <a:solidFill>
                <a:srgbClr val="1C1C1C"/>
              </a:solidFill>
              <a:latin typeface="Times New Roman" pitchFamily="18" charset="0"/>
              <a:cs typeface="Times New Roman" pitchFamily="18" charset="0"/>
            </a:endParaRPr>
          </a:p>
        </p:txBody>
      </p:sp>
      <p:sp>
        <p:nvSpPr>
          <p:cNvPr id="22543" name="Line 8"/>
          <p:cNvSpPr>
            <a:spLocks noChangeShapeType="1"/>
          </p:cNvSpPr>
          <p:nvPr/>
        </p:nvSpPr>
        <p:spPr bwMode="auto">
          <a:xfrm flipH="1">
            <a:off x="2461634" y="3063711"/>
            <a:ext cx="364170" cy="36933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Rectangle 24">
            <a:extLst>
              <a:ext uri="{FF2B5EF4-FFF2-40B4-BE49-F238E27FC236}">
                <a16:creationId xmlns:a16="http://schemas.microsoft.com/office/drawing/2014/main" id="{A0951630-9E49-48B6-83B4-4D39A15A2D5E}"/>
              </a:ext>
            </a:extLst>
          </p:cNvPr>
          <p:cNvSpPr/>
          <p:nvPr/>
        </p:nvSpPr>
        <p:spPr>
          <a:xfrm>
            <a:off x="4525276" y="3180784"/>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6" name="Rectangle 55">
            <a:extLst>
              <a:ext uri="{FF2B5EF4-FFF2-40B4-BE49-F238E27FC236}">
                <a16:creationId xmlns:a16="http://schemas.microsoft.com/office/drawing/2014/main" id="{C87079C8-0CB6-46C0-BB09-3068BFD41F38}"/>
              </a:ext>
            </a:extLst>
          </p:cNvPr>
          <p:cNvSpPr/>
          <p:nvPr/>
        </p:nvSpPr>
        <p:spPr>
          <a:xfrm>
            <a:off x="7156689" y="380293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7" name="Rectangle 56">
            <a:extLst>
              <a:ext uri="{FF2B5EF4-FFF2-40B4-BE49-F238E27FC236}">
                <a16:creationId xmlns:a16="http://schemas.microsoft.com/office/drawing/2014/main" id="{8A91695D-61EC-4DC6-AD95-8F7AF84CBE3C}"/>
              </a:ext>
            </a:extLst>
          </p:cNvPr>
          <p:cNvSpPr/>
          <p:nvPr/>
        </p:nvSpPr>
        <p:spPr>
          <a:xfrm>
            <a:off x="4768921" y="438575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8" name="Rectangle 57">
            <a:extLst>
              <a:ext uri="{FF2B5EF4-FFF2-40B4-BE49-F238E27FC236}">
                <a16:creationId xmlns:a16="http://schemas.microsoft.com/office/drawing/2014/main" id="{3BB66DB1-599B-41D2-8F49-51AD3EAA232E}"/>
              </a:ext>
            </a:extLst>
          </p:cNvPr>
          <p:cNvSpPr/>
          <p:nvPr/>
        </p:nvSpPr>
        <p:spPr>
          <a:xfrm>
            <a:off x="2241892" y="3434204"/>
            <a:ext cx="372218" cy="276999"/>
          </a:xfrm>
          <a:prstGeom prst="rect">
            <a:avLst/>
          </a:prstGeom>
        </p:spPr>
        <p:txBody>
          <a:bodyPr wrap="none">
            <a:spAutoFit/>
          </a:bodyPr>
          <a:lstStyle/>
          <a:p>
            <a:r>
              <a:rPr lang="en-ZA" sz="1200" dirty="0">
                <a:solidFill>
                  <a:schemeClr val="tx1">
                    <a:lumMod val="75000"/>
                    <a:lumOff val="25000"/>
                  </a:schemeClr>
                </a:solidFill>
              </a:rPr>
              <a:t>LE</a:t>
            </a:r>
          </a:p>
        </p:txBody>
      </p:sp>
      <p:sp>
        <p:nvSpPr>
          <p:cNvPr id="50" name="Rectangle 49">
            <a:extLst>
              <a:ext uri="{FF2B5EF4-FFF2-40B4-BE49-F238E27FC236}">
                <a16:creationId xmlns:a16="http://schemas.microsoft.com/office/drawing/2014/main" id="{2D3ADC6A-B276-4A67-A166-FCE8F84B10CB}"/>
              </a:ext>
            </a:extLst>
          </p:cNvPr>
          <p:cNvSpPr/>
          <p:nvPr/>
        </p:nvSpPr>
        <p:spPr>
          <a:xfrm>
            <a:off x="2862479" y="2883673"/>
            <a:ext cx="885179" cy="276999"/>
          </a:xfrm>
          <a:prstGeom prst="rect">
            <a:avLst/>
          </a:prstGeom>
        </p:spPr>
        <p:txBody>
          <a:bodyPr wrap="none">
            <a:spAutoFit/>
          </a:bodyPr>
          <a:lstStyle/>
          <a:p>
            <a:r>
              <a:rPr lang="en-ZA" sz="1200" dirty="0">
                <a:solidFill>
                  <a:schemeClr val="tx1">
                    <a:lumMod val="75000"/>
                    <a:lumOff val="25000"/>
                  </a:schemeClr>
                </a:solidFill>
              </a:rPr>
              <a:t>AND Gate</a:t>
            </a:r>
          </a:p>
        </p:txBody>
      </p:sp>
      <p:sp>
        <p:nvSpPr>
          <p:cNvPr id="52" name="Line 8">
            <a:extLst>
              <a:ext uri="{FF2B5EF4-FFF2-40B4-BE49-F238E27FC236}">
                <a16:creationId xmlns:a16="http://schemas.microsoft.com/office/drawing/2014/main" id="{9B9717B8-CA9D-4969-9168-E535B4AB7E4D}"/>
              </a:ext>
            </a:extLst>
          </p:cNvPr>
          <p:cNvSpPr>
            <a:spLocks noChangeShapeType="1"/>
          </p:cNvSpPr>
          <p:nvPr/>
        </p:nvSpPr>
        <p:spPr bwMode="auto">
          <a:xfrm flipH="1">
            <a:off x="5992653" y="3297886"/>
            <a:ext cx="339431" cy="126985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Rectangle 52">
            <a:extLst>
              <a:ext uri="{FF2B5EF4-FFF2-40B4-BE49-F238E27FC236}">
                <a16:creationId xmlns:a16="http://schemas.microsoft.com/office/drawing/2014/main" id="{9599B004-3579-410C-9EA1-B46A9331AF56}"/>
              </a:ext>
            </a:extLst>
          </p:cNvPr>
          <p:cNvSpPr/>
          <p:nvPr/>
        </p:nvSpPr>
        <p:spPr>
          <a:xfrm>
            <a:off x="6204347" y="3065856"/>
            <a:ext cx="995785" cy="276999"/>
          </a:xfrm>
          <a:prstGeom prst="rect">
            <a:avLst/>
          </a:prstGeom>
        </p:spPr>
        <p:txBody>
          <a:bodyPr wrap="none">
            <a:spAutoFit/>
          </a:bodyPr>
          <a:lstStyle/>
          <a:p>
            <a:r>
              <a:rPr lang="en-ZA" sz="1200" dirty="0">
                <a:solidFill>
                  <a:schemeClr val="tx1">
                    <a:lumMod val="75000"/>
                    <a:lumOff val="25000"/>
                  </a:schemeClr>
                </a:solidFill>
              </a:rPr>
              <a:t>NAND Gate</a:t>
            </a:r>
          </a:p>
        </p:txBody>
      </p:sp>
      <p:sp>
        <p:nvSpPr>
          <p:cNvPr id="18" name="Rectangle 7">
            <a:extLst>
              <a:ext uri="{FF2B5EF4-FFF2-40B4-BE49-F238E27FC236}">
                <a16:creationId xmlns:a16="http://schemas.microsoft.com/office/drawing/2014/main" id="{32F95DD0-8E12-4071-9576-83B83820B747}"/>
              </a:ext>
            </a:extLst>
          </p:cNvPr>
          <p:cNvSpPr>
            <a:spLocks noChangeArrowheads="1"/>
          </p:cNvSpPr>
          <p:nvPr/>
        </p:nvSpPr>
        <p:spPr bwMode="auto">
          <a:xfrm>
            <a:off x="397776" y="804700"/>
            <a:ext cx="825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Example logic functions are: </a:t>
            </a:r>
          </a:p>
          <a:p>
            <a:r>
              <a:rPr lang="en-ZA" dirty="0"/>
              <a:t>   x = AND(</a:t>
            </a:r>
            <a:r>
              <a:rPr lang="en-ZA" dirty="0" err="1"/>
              <a:t>e,f,g</a:t>
            </a:r>
            <a:r>
              <a:rPr lang="en-ZA" dirty="0"/>
              <a:t>)</a:t>
            </a:r>
          </a:p>
          <a:p>
            <a:r>
              <a:rPr lang="en-ZA" dirty="0"/>
              <a:t>   y = AND(</a:t>
            </a:r>
            <a:r>
              <a:rPr lang="en-ZA" dirty="0" err="1"/>
              <a:t>b,NAND</a:t>
            </a:r>
            <a:r>
              <a:rPr lang="en-ZA" dirty="0"/>
              <a:t>(NAND(</a:t>
            </a:r>
            <a:r>
              <a:rPr lang="en-ZA" dirty="0" err="1"/>
              <a:t>b,c</a:t>
            </a:r>
            <a:r>
              <a:rPr lang="en-ZA" dirty="0"/>
              <a:t>),d)) </a:t>
            </a:r>
          </a:p>
          <a:p>
            <a:r>
              <a:rPr lang="en-ZA" dirty="0"/>
              <a:t>   out = NAND((NAND(</a:t>
            </a:r>
            <a:r>
              <a:rPr lang="en-ZA" dirty="0" err="1"/>
              <a:t>x,y</a:t>
            </a:r>
            <a:r>
              <a:rPr lang="en-ZA" dirty="0"/>
              <a:t>),NAND(</a:t>
            </a:r>
            <a:r>
              <a:rPr lang="en-ZA" dirty="0" err="1"/>
              <a:t>a,y</a:t>
            </a:r>
            <a:r>
              <a:rPr lang="en-ZA" dirty="0"/>
              <a:t>))</a:t>
            </a:r>
            <a:endParaRPr lang="en-US" dirty="0"/>
          </a:p>
        </p:txBody>
      </p:sp>
      <p:sp>
        <p:nvSpPr>
          <p:cNvPr id="20" name="Rectangle 6">
            <a:extLst>
              <a:ext uri="{FF2B5EF4-FFF2-40B4-BE49-F238E27FC236}">
                <a16:creationId xmlns:a16="http://schemas.microsoft.com/office/drawing/2014/main" id="{0730B24E-3D81-4384-9F88-E8682EAA82AB}"/>
              </a:ext>
            </a:extLst>
          </p:cNvPr>
          <p:cNvSpPr>
            <a:spLocks noChangeArrowheads="1"/>
          </p:cNvSpPr>
          <p:nvPr/>
        </p:nvSpPr>
        <p:spPr bwMode="auto">
          <a:xfrm>
            <a:off x="4260431" y="1074537"/>
            <a:ext cx="43923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chemeClr val="accent1"/>
                </a:solidFill>
              </a:rPr>
              <a:t>Note that x and y are intermediate wires</a:t>
            </a:r>
          </a:p>
        </p:txBody>
      </p:sp>
      <p:sp>
        <p:nvSpPr>
          <p:cNvPr id="21" name="Rectangle 6">
            <a:extLst>
              <a:ext uri="{FF2B5EF4-FFF2-40B4-BE49-F238E27FC236}">
                <a16:creationId xmlns:a16="http://schemas.microsoft.com/office/drawing/2014/main" id="{85351405-E277-457F-BE4D-FB4D67209AED}"/>
              </a:ext>
            </a:extLst>
          </p:cNvPr>
          <p:cNvSpPr>
            <a:spLocks noChangeArrowheads="1"/>
          </p:cNvSpPr>
          <p:nvPr/>
        </p:nvSpPr>
        <p:spPr bwMode="auto">
          <a:xfrm>
            <a:off x="397776" y="2024542"/>
            <a:ext cx="788478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chemeClr val="tx2">
                    <a:lumMod val="75000"/>
                  </a:schemeClr>
                </a:solidFill>
              </a:rPr>
              <a:t>This is a view of how this logic circuit would get mapped to contain the required logic function (or combinational logic circuit). It happens that there is just enough logic elements to satisfy this design.</a:t>
            </a:r>
          </a:p>
        </p:txBody>
      </p:sp>
      <p:pic>
        <p:nvPicPr>
          <p:cNvPr id="2" name="L20-6">
            <a:hlinkClick r:id="" action="ppaction://media"/>
            <a:extLst>
              <a:ext uri="{FF2B5EF4-FFF2-40B4-BE49-F238E27FC236}">
                <a16:creationId xmlns:a16="http://schemas.microsoft.com/office/drawing/2014/main" id="{E66B6533-38AF-48B8-A99A-87559F1EA4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7372" y="4575855"/>
            <a:ext cx="609600" cy="609600"/>
          </a:xfrm>
          <a:prstGeom prst="rect">
            <a:avLst/>
          </a:prstGeom>
        </p:spPr>
      </p:pic>
      <p:sp>
        <p:nvSpPr>
          <p:cNvPr id="24" name="TextBox 18">
            <a:extLst>
              <a:ext uri="{FF2B5EF4-FFF2-40B4-BE49-F238E27FC236}">
                <a16:creationId xmlns:a16="http://schemas.microsoft.com/office/drawing/2014/main" id="{4791BC96-F677-4C40-8C3F-60B7C33DDA56}"/>
              </a:ext>
            </a:extLst>
          </p:cNvPr>
          <p:cNvSpPr txBox="1">
            <a:spLocks noChangeArrowheads="1"/>
          </p:cNvSpPr>
          <p:nvPr/>
        </p:nvSpPr>
        <p:spPr bwMode="auto">
          <a:xfrm rot="5400000">
            <a:off x="5497853" y="3838461"/>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solidFill>
                  <a:srgbClr val="1C1C1C"/>
                </a:solidFill>
                <a:latin typeface="Times New Roman" pitchFamily="18" charset="0"/>
                <a:cs typeface="Times New Roman" pitchFamily="18" charset="0"/>
              </a:rPr>
              <a:t>x</a:t>
            </a:r>
            <a:endParaRPr lang="en-US" dirty="0">
              <a:solidFill>
                <a:srgbClr val="1C1C1C"/>
              </a:solidFill>
              <a:latin typeface="Times New Roman" pitchFamily="18" charset="0"/>
              <a:cs typeface="Times New Roman" pitchFamily="18" charset="0"/>
            </a:endParaRPr>
          </a:p>
        </p:txBody>
      </p:sp>
      <p:sp>
        <p:nvSpPr>
          <p:cNvPr id="26" name="TextBox 19">
            <a:extLst>
              <a:ext uri="{FF2B5EF4-FFF2-40B4-BE49-F238E27FC236}">
                <a16:creationId xmlns:a16="http://schemas.microsoft.com/office/drawing/2014/main" id="{BABD9420-F292-4795-9AAF-E27DFC224904}"/>
              </a:ext>
            </a:extLst>
          </p:cNvPr>
          <p:cNvSpPr txBox="1">
            <a:spLocks noChangeArrowheads="1"/>
          </p:cNvSpPr>
          <p:nvPr/>
        </p:nvSpPr>
        <p:spPr bwMode="auto">
          <a:xfrm rot="5400000">
            <a:off x="5497853" y="5475174"/>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latin typeface="Times New Roman" pitchFamily="18" charset="0"/>
                <a:cs typeface="Times New Roman" pitchFamily="18" charset="0"/>
              </a:rPr>
              <a:t>y</a:t>
            </a:r>
            <a:endParaRPr lang="en-US">
              <a:solidFill>
                <a:srgbClr val="1C1C1C"/>
              </a:solidFill>
              <a:latin typeface="Times New Roman" pitchFamily="18" charset="0"/>
              <a:cs typeface="Times New Roman" pitchFamily="18" charset="0"/>
            </a:endParaRPr>
          </a:p>
        </p:txBody>
      </p:sp>
    </p:spTree>
    <p:extLst>
      <p:ext uri="{BB962C8B-B14F-4D97-AF65-F5344CB8AC3E}">
        <p14:creationId xmlns:p14="http://schemas.microsoft.com/office/powerpoint/2010/main" val="70275955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2F1C0C-7727-4AE8-B5CD-344F81C6D49E}"/>
              </a:ext>
            </a:extLst>
          </p:cNvPr>
          <p:cNvSpPr txBox="1"/>
          <p:nvPr/>
        </p:nvSpPr>
        <p:spPr>
          <a:xfrm>
            <a:off x="338667" y="282222"/>
            <a:ext cx="5275803" cy="369332"/>
          </a:xfrm>
          <a:prstGeom prst="rect">
            <a:avLst/>
          </a:prstGeom>
          <a:noFill/>
        </p:spPr>
        <p:txBody>
          <a:bodyPr wrap="none" rtlCol="0">
            <a:spAutoFit/>
          </a:bodyPr>
          <a:lstStyle/>
          <a:p>
            <a:r>
              <a:rPr lang="en-ZA" dirty="0"/>
              <a:t>But what is the execution time cost of this circuit?</a:t>
            </a:r>
          </a:p>
        </p:txBody>
      </p:sp>
      <p:sp>
        <p:nvSpPr>
          <p:cNvPr id="3" name="TextBox 2">
            <a:extLst>
              <a:ext uri="{FF2B5EF4-FFF2-40B4-BE49-F238E27FC236}">
                <a16:creationId xmlns:a16="http://schemas.microsoft.com/office/drawing/2014/main" id="{CA46288B-EA7F-4AE3-BB19-61C158590026}"/>
              </a:ext>
            </a:extLst>
          </p:cNvPr>
          <p:cNvSpPr txBox="1"/>
          <p:nvPr/>
        </p:nvSpPr>
        <p:spPr>
          <a:xfrm>
            <a:off x="575733" y="771688"/>
            <a:ext cx="6588342" cy="646331"/>
          </a:xfrm>
          <a:prstGeom prst="rect">
            <a:avLst/>
          </a:prstGeom>
          <a:noFill/>
        </p:spPr>
        <p:txBody>
          <a:bodyPr wrap="none" rtlCol="0">
            <a:spAutoFit/>
          </a:bodyPr>
          <a:lstStyle/>
          <a:p>
            <a:r>
              <a:rPr lang="en-ZA" dirty="0">
                <a:solidFill>
                  <a:schemeClr val="accent1"/>
                </a:solidFill>
              </a:rPr>
              <a:t>You can listen to some of my discussion about working this out</a:t>
            </a:r>
          </a:p>
          <a:p>
            <a:r>
              <a:rPr lang="en-ZA" dirty="0">
                <a:solidFill>
                  <a:schemeClr val="accent1"/>
                </a:solidFill>
              </a:rPr>
              <a:t>by listening to the next sound clip …</a:t>
            </a:r>
          </a:p>
        </p:txBody>
      </p:sp>
      <p:sp>
        <p:nvSpPr>
          <p:cNvPr id="4" name="TextBox 3">
            <a:extLst>
              <a:ext uri="{FF2B5EF4-FFF2-40B4-BE49-F238E27FC236}">
                <a16:creationId xmlns:a16="http://schemas.microsoft.com/office/drawing/2014/main" id="{3F195CB4-6124-4C10-BDA9-EB5D6CBF0998}"/>
              </a:ext>
            </a:extLst>
          </p:cNvPr>
          <p:cNvSpPr txBox="1"/>
          <p:nvPr/>
        </p:nvSpPr>
        <p:spPr>
          <a:xfrm>
            <a:off x="338667" y="1538153"/>
            <a:ext cx="7563556" cy="923330"/>
          </a:xfrm>
          <a:prstGeom prst="rect">
            <a:avLst/>
          </a:prstGeom>
          <a:noFill/>
        </p:spPr>
        <p:txBody>
          <a:bodyPr wrap="square" rtlCol="0">
            <a:spAutoFit/>
          </a:bodyPr>
          <a:lstStyle/>
          <a:p>
            <a:r>
              <a:rPr lang="en-ZA" dirty="0"/>
              <a:t>Otherwise,  </a:t>
            </a:r>
          </a:p>
          <a:p>
            <a:r>
              <a:rPr lang="en-ZA" dirty="0"/>
              <a:t>    if you’re impatient and want to just get into the process of manually </a:t>
            </a:r>
            <a:br>
              <a:rPr lang="en-ZA" dirty="0"/>
            </a:br>
            <a:r>
              <a:rPr lang="en-ZA" dirty="0"/>
              <a:t>    working out performance of a simple circuit, then skip to the next slide.</a:t>
            </a:r>
          </a:p>
        </p:txBody>
      </p:sp>
      <p:grpSp>
        <p:nvGrpSpPr>
          <p:cNvPr id="20" name="Group 19">
            <a:extLst>
              <a:ext uri="{FF2B5EF4-FFF2-40B4-BE49-F238E27FC236}">
                <a16:creationId xmlns:a16="http://schemas.microsoft.com/office/drawing/2014/main" id="{7FB2EB10-6249-4308-942F-E1F9D3CBCB40}"/>
              </a:ext>
            </a:extLst>
          </p:cNvPr>
          <p:cNvGrpSpPr/>
          <p:nvPr/>
        </p:nvGrpSpPr>
        <p:grpSpPr>
          <a:xfrm>
            <a:off x="575733" y="2754639"/>
            <a:ext cx="7110413" cy="3594100"/>
            <a:chOff x="1374322" y="2878817"/>
            <a:chExt cx="7110413" cy="3594100"/>
          </a:xfrm>
        </p:grpSpPr>
        <p:sp>
          <p:nvSpPr>
            <p:cNvPr id="6" name="Rectangle 10">
              <a:extLst>
                <a:ext uri="{FF2B5EF4-FFF2-40B4-BE49-F238E27FC236}">
                  <a16:creationId xmlns:a16="http://schemas.microsoft.com/office/drawing/2014/main" id="{46936528-4411-4F8D-B368-A8E115A99BB8}"/>
                </a:ext>
              </a:extLst>
            </p:cNvPr>
            <p:cNvSpPr>
              <a:spLocks noChangeArrowheads="1"/>
            </p:cNvSpPr>
            <p:nvPr/>
          </p:nvSpPr>
          <p:spPr bwMode="auto">
            <a:xfrm>
              <a:off x="7716385" y="2883580"/>
              <a:ext cx="768350" cy="3576637"/>
            </a:xfrm>
            <a:prstGeom prst="rect">
              <a:avLst/>
            </a:prstGeom>
            <a:solidFill>
              <a:schemeClr val="bg1"/>
            </a:solidFill>
            <a:ln w="9525" algn="ctr">
              <a:noFill/>
              <a:round/>
              <a:headEnd/>
              <a:tailEnd/>
            </a:ln>
          </p:spPr>
          <p:txBody>
            <a:bodyPr/>
            <a:lstStyle/>
            <a:p>
              <a:endParaRPr lang="en-US"/>
            </a:p>
          </p:txBody>
        </p:sp>
        <p:pic>
          <p:nvPicPr>
            <p:cNvPr id="7" name="Picture 7">
              <a:extLst>
                <a:ext uri="{FF2B5EF4-FFF2-40B4-BE49-F238E27FC236}">
                  <a16:creationId xmlns:a16="http://schemas.microsoft.com/office/drawing/2014/main" id="{CAEA2C55-0417-449A-8C14-38E4CC6DD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767354" y="1485785"/>
              <a:ext cx="35941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a:extLst>
                <a:ext uri="{FF2B5EF4-FFF2-40B4-BE49-F238E27FC236}">
                  <a16:creationId xmlns:a16="http://schemas.microsoft.com/office/drawing/2014/main" id="{B515F56C-5BA0-404E-822B-15AC53F50683}"/>
                </a:ext>
              </a:extLst>
            </p:cNvPr>
            <p:cNvCxnSpPr>
              <a:cxnSpLocks noChangeShapeType="1"/>
            </p:cNvCxnSpPr>
            <p:nvPr/>
          </p:nvCxnSpPr>
          <p:spPr bwMode="auto">
            <a:xfrm rot="10800000">
              <a:off x="7624310" y="4801280"/>
              <a:ext cx="379412"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9" name="TextBox 11">
              <a:extLst>
                <a:ext uri="{FF2B5EF4-FFF2-40B4-BE49-F238E27FC236}">
                  <a16:creationId xmlns:a16="http://schemas.microsoft.com/office/drawing/2014/main" id="{863ABDA7-ADB5-4360-9D9D-053166F686F9}"/>
                </a:ext>
              </a:extLst>
            </p:cNvPr>
            <p:cNvSpPr txBox="1">
              <a:spLocks noChangeArrowheads="1"/>
            </p:cNvSpPr>
            <p:nvPr/>
          </p:nvSpPr>
          <p:spPr bwMode="auto">
            <a:xfrm rot="5400000">
              <a:off x="7907678" y="4630624"/>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latin typeface="Times New Roman" pitchFamily="18" charset="0"/>
                  <a:cs typeface="Times New Roman" pitchFamily="18" charset="0"/>
                </a:rPr>
                <a:t>out</a:t>
              </a:r>
              <a:endParaRPr lang="en-US">
                <a:solidFill>
                  <a:srgbClr val="1C1C1C"/>
                </a:solidFill>
                <a:latin typeface="Times New Roman" pitchFamily="18" charset="0"/>
                <a:cs typeface="Times New Roman" pitchFamily="18" charset="0"/>
              </a:endParaRPr>
            </a:p>
          </p:txBody>
        </p:sp>
        <p:sp>
          <p:nvSpPr>
            <p:cNvPr id="10" name="Line 8">
              <a:extLst>
                <a:ext uri="{FF2B5EF4-FFF2-40B4-BE49-F238E27FC236}">
                  <a16:creationId xmlns:a16="http://schemas.microsoft.com/office/drawing/2014/main" id="{F6C72D70-ADF0-4337-993F-603330F4C66E}"/>
                </a:ext>
              </a:extLst>
            </p:cNvPr>
            <p:cNvSpPr>
              <a:spLocks noChangeShapeType="1"/>
            </p:cNvSpPr>
            <p:nvPr/>
          </p:nvSpPr>
          <p:spPr bwMode="auto">
            <a:xfrm flipH="1">
              <a:off x="2461634" y="3063711"/>
              <a:ext cx="364170" cy="36933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Rectangle 10">
              <a:extLst>
                <a:ext uri="{FF2B5EF4-FFF2-40B4-BE49-F238E27FC236}">
                  <a16:creationId xmlns:a16="http://schemas.microsoft.com/office/drawing/2014/main" id="{B2A60003-F37A-4886-8D01-A20608A5FE7B}"/>
                </a:ext>
              </a:extLst>
            </p:cNvPr>
            <p:cNvSpPr/>
            <p:nvPr/>
          </p:nvSpPr>
          <p:spPr>
            <a:xfrm>
              <a:off x="4525276" y="3180784"/>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12" name="Rectangle 11">
              <a:extLst>
                <a:ext uri="{FF2B5EF4-FFF2-40B4-BE49-F238E27FC236}">
                  <a16:creationId xmlns:a16="http://schemas.microsoft.com/office/drawing/2014/main" id="{5F940520-FE22-45D5-B6AB-990B808B1333}"/>
                </a:ext>
              </a:extLst>
            </p:cNvPr>
            <p:cNvSpPr/>
            <p:nvPr/>
          </p:nvSpPr>
          <p:spPr>
            <a:xfrm>
              <a:off x="7156689" y="380293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13" name="Rectangle 12">
              <a:extLst>
                <a:ext uri="{FF2B5EF4-FFF2-40B4-BE49-F238E27FC236}">
                  <a16:creationId xmlns:a16="http://schemas.microsoft.com/office/drawing/2014/main" id="{9671CBD5-AA20-4EE5-84D1-F1E0FE25370B}"/>
                </a:ext>
              </a:extLst>
            </p:cNvPr>
            <p:cNvSpPr/>
            <p:nvPr/>
          </p:nvSpPr>
          <p:spPr>
            <a:xfrm>
              <a:off x="4768921" y="438575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14" name="Rectangle 13">
              <a:extLst>
                <a:ext uri="{FF2B5EF4-FFF2-40B4-BE49-F238E27FC236}">
                  <a16:creationId xmlns:a16="http://schemas.microsoft.com/office/drawing/2014/main" id="{58D50EA4-F5C5-49A7-B5F2-3815EB9241A2}"/>
                </a:ext>
              </a:extLst>
            </p:cNvPr>
            <p:cNvSpPr/>
            <p:nvPr/>
          </p:nvSpPr>
          <p:spPr>
            <a:xfrm>
              <a:off x="2241892" y="3434204"/>
              <a:ext cx="372218" cy="276999"/>
            </a:xfrm>
            <a:prstGeom prst="rect">
              <a:avLst/>
            </a:prstGeom>
          </p:spPr>
          <p:txBody>
            <a:bodyPr wrap="none">
              <a:spAutoFit/>
            </a:bodyPr>
            <a:lstStyle/>
            <a:p>
              <a:r>
                <a:rPr lang="en-ZA" sz="1200" dirty="0">
                  <a:solidFill>
                    <a:schemeClr val="tx1">
                      <a:lumMod val="75000"/>
                      <a:lumOff val="25000"/>
                    </a:schemeClr>
                  </a:solidFill>
                </a:rPr>
                <a:t>LE</a:t>
              </a:r>
            </a:p>
          </p:txBody>
        </p:sp>
        <p:sp>
          <p:nvSpPr>
            <p:cNvPr id="15" name="Rectangle 14">
              <a:extLst>
                <a:ext uri="{FF2B5EF4-FFF2-40B4-BE49-F238E27FC236}">
                  <a16:creationId xmlns:a16="http://schemas.microsoft.com/office/drawing/2014/main" id="{611547FC-A094-46A5-8BFF-921A668967F9}"/>
                </a:ext>
              </a:extLst>
            </p:cNvPr>
            <p:cNvSpPr/>
            <p:nvPr/>
          </p:nvSpPr>
          <p:spPr>
            <a:xfrm>
              <a:off x="2862479" y="2883673"/>
              <a:ext cx="885179" cy="276999"/>
            </a:xfrm>
            <a:prstGeom prst="rect">
              <a:avLst/>
            </a:prstGeom>
          </p:spPr>
          <p:txBody>
            <a:bodyPr wrap="none">
              <a:spAutoFit/>
            </a:bodyPr>
            <a:lstStyle/>
            <a:p>
              <a:r>
                <a:rPr lang="en-ZA" sz="1200" dirty="0">
                  <a:solidFill>
                    <a:schemeClr val="tx1">
                      <a:lumMod val="75000"/>
                      <a:lumOff val="25000"/>
                    </a:schemeClr>
                  </a:solidFill>
                </a:rPr>
                <a:t>AND Gate</a:t>
              </a:r>
            </a:p>
          </p:txBody>
        </p:sp>
        <p:sp>
          <p:nvSpPr>
            <p:cNvPr id="16" name="Line 8">
              <a:extLst>
                <a:ext uri="{FF2B5EF4-FFF2-40B4-BE49-F238E27FC236}">
                  <a16:creationId xmlns:a16="http://schemas.microsoft.com/office/drawing/2014/main" id="{AED0A4D9-2840-42E7-A66D-2ED6F63BF7CC}"/>
                </a:ext>
              </a:extLst>
            </p:cNvPr>
            <p:cNvSpPr>
              <a:spLocks noChangeShapeType="1"/>
            </p:cNvSpPr>
            <p:nvPr/>
          </p:nvSpPr>
          <p:spPr bwMode="auto">
            <a:xfrm flipH="1">
              <a:off x="5992653" y="3297886"/>
              <a:ext cx="339431" cy="126985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Rectangle 16">
              <a:extLst>
                <a:ext uri="{FF2B5EF4-FFF2-40B4-BE49-F238E27FC236}">
                  <a16:creationId xmlns:a16="http://schemas.microsoft.com/office/drawing/2014/main" id="{AB2026A8-8AFE-4F4D-98CD-26646EA8A935}"/>
                </a:ext>
              </a:extLst>
            </p:cNvPr>
            <p:cNvSpPr/>
            <p:nvPr/>
          </p:nvSpPr>
          <p:spPr>
            <a:xfrm>
              <a:off x="6204347" y="3065856"/>
              <a:ext cx="995785" cy="276999"/>
            </a:xfrm>
            <a:prstGeom prst="rect">
              <a:avLst/>
            </a:prstGeom>
          </p:spPr>
          <p:txBody>
            <a:bodyPr wrap="none">
              <a:spAutoFit/>
            </a:bodyPr>
            <a:lstStyle/>
            <a:p>
              <a:r>
                <a:rPr lang="en-ZA" sz="1200" dirty="0">
                  <a:solidFill>
                    <a:schemeClr val="tx1">
                      <a:lumMod val="75000"/>
                      <a:lumOff val="25000"/>
                    </a:schemeClr>
                  </a:solidFill>
                </a:rPr>
                <a:t>NAND Gate</a:t>
              </a:r>
            </a:p>
          </p:txBody>
        </p:sp>
        <p:sp>
          <p:nvSpPr>
            <p:cNvPr id="18" name="TextBox 18">
              <a:extLst>
                <a:ext uri="{FF2B5EF4-FFF2-40B4-BE49-F238E27FC236}">
                  <a16:creationId xmlns:a16="http://schemas.microsoft.com/office/drawing/2014/main" id="{F39AC320-D9C5-46FC-B8D0-F4C0CBA86125}"/>
                </a:ext>
              </a:extLst>
            </p:cNvPr>
            <p:cNvSpPr txBox="1">
              <a:spLocks noChangeArrowheads="1"/>
            </p:cNvSpPr>
            <p:nvPr/>
          </p:nvSpPr>
          <p:spPr bwMode="auto">
            <a:xfrm rot="5400000">
              <a:off x="5497853" y="3838461"/>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solidFill>
                    <a:srgbClr val="1C1C1C"/>
                  </a:solidFill>
                  <a:latin typeface="Times New Roman" pitchFamily="18" charset="0"/>
                  <a:cs typeface="Times New Roman" pitchFamily="18" charset="0"/>
                </a:rPr>
                <a:t>x</a:t>
              </a:r>
              <a:endParaRPr lang="en-US" dirty="0">
                <a:solidFill>
                  <a:srgbClr val="1C1C1C"/>
                </a:solidFill>
                <a:latin typeface="Times New Roman" pitchFamily="18" charset="0"/>
                <a:cs typeface="Times New Roman" pitchFamily="18" charset="0"/>
              </a:endParaRPr>
            </a:p>
          </p:txBody>
        </p:sp>
        <p:sp>
          <p:nvSpPr>
            <p:cNvPr id="19" name="TextBox 19">
              <a:extLst>
                <a:ext uri="{FF2B5EF4-FFF2-40B4-BE49-F238E27FC236}">
                  <a16:creationId xmlns:a16="http://schemas.microsoft.com/office/drawing/2014/main" id="{EF6BDA69-82D2-47BF-804C-5C4A0526A9EC}"/>
                </a:ext>
              </a:extLst>
            </p:cNvPr>
            <p:cNvSpPr txBox="1">
              <a:spLocks noChangeArrowheads="1"/>
            </p:cNvSpPr>
            <p:nvPr/>
          </p:nvSpPr>
          <p:spPr bwMode="auto">
            <a:xfrm rot="5400000">
              <a:off x="5497853" y="5475174"/>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latin typeface="Times New Roman" pitchFamily="18" charset="0"/>
                  <a:cs typeface="Times New Roman" pitchFamily="18" charset="0"/>
                </a:rPr>
                <a:t>y</a:t>
              </a:r>
              <a:endParaRPr lang="en-US">
                <a:solidFill>
                  <a:srgbClr val="1C1C1C"/>
                </a:solidFill>
                <a:latin typeface="Times New Roman" pitchFamily="18" charset="0"/>
                <a:cs typeface="Times New Roman" pitchFamily="18" charset="0"/>
              </a:endParaRPr>
            </a:p>
          </p:txBody>
        </p:sp>
      </p:grpSp>
      <p:sp>
        <p:nvSpPr>
          <p:cNvPr id="22" name="TextBox 21">
            <a:extLst>
              <a:ext uri="{FF2B5EF4-FFF2-40B4-BE49-F238E27FC236}">
                <a16:creationId xmlns:a16="http://schemas.microsoft.com/office/drawing/2014/main" id="{23FB7584-FA7D-4C5E-8E25-F7603B57D4EE}"/>
              </a:ext>
            </a:extLst>
          </p:cNvPr>
          <p:cNvSpPr txBox="1"/>
          <p:nvPr/>
        </p:nvSpPr>
        <p:spPr>
          <a:xfrm>
            <a:off x="839297" y="6218280"/>
            <a:ext cx="4622800" cy="369332"/>
          </a:xfrm>
          <a:prstGeom prst="rect">
            <a:avLst/>
          </a:prstGeom>
          <a:noFill/>
        </p:spPr>
        <p:txBody>
          <a:bodyPr wrap="square">
            <a:spAutoFit/>
          </a:bodyPr>
          <a:lstStyle/>
          <a:p>
            <a:r>
              <a:rPr lang="en-ZA" sz="1800" dirty="0">
                <a:solidFill>
                  <a:schemeClr val="tx1">
                    <a:lumMod val="75000"/>
                    <a:lumOff val="25000"/>
                  </a:schemeClr>
                </a:solidFill>
              </a:rPr>
              <a:t>LE cost = 8  and LB cost = 3</a:t>
            </a:r>
            <a:endParaRPr lang="en-ZA" dirty="0"/>
          </a:p>
        </p:txBody>
      </p:sp>
      <p:pic>
        <p:nvPicPr>
          <p:cNvPr id="24" name="L20-7">
            <a:hlinkClick r:id="" action="ppaction://media"/>
            <a:extLst>
              <a:ext uri="{FF2B5EF4-FFF2-40B4-BE49-F238E27FC236}">
                <a16:creationId xmlns:a16="http://schemas.microsoft.com/office/drawing/2014/main" id="{07F704FB-BF4A-4451-83FD-A8349E843F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56411" y="1004867"/>
            <a:ext cx="609600" cy="609600"/>
          </a:xfrm>
          <a:prstGeom prst="rect">
            <a:avLst/>
          </a:prstGeom>
        </p:spPr>
      </p:pic>
      <p:cxnSp>
        <p:nvCxnSpPr>
          <p:cNvPr id="23" name="Straight Arrow Connector 22">
            <a:extLst>
              <a:ext uri="{FF2B5EF4-FFF2-40B4-BE49-F238E27FC236}">
                <a16:creationId xmlns:a16="http://schemas.microsoft.com/office/drawing/2014/main" id="{96C3B1B2-ECCF-4F6A-ABE9-48959EA3AD85}"/>
              </a:ext>
            </a:extLst>
          </p:cNvPr>
          <p:cNvCxnSpPr>
            <a:cxnSpLocks/>
          </p:cNvCxnSpPr>
          <p:nvPr/>
        </p:nvCxnSpPr>
        <p:spPr>
          <a:xfrm>
            <a:off x="5729687" y="1166317"/>
            <a:ext cx="1434170" cy="132963"/>
          </a:xfrm>
          <a:prstGeom prst="straightConnector1">
            <a:avLst/>
          </a:prstGeom>
          <a:ln>
            <a:solidFill>
              <a:schemeClr val="accent1">
                <a:lumMod val="40000"/>
                <a:lumOff val="6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17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4"/>
                </p:tgtEl>
              </p:cMediaNode>
            </p:audio>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7716385" y="2883580"/>
            <a:ext cx="768350" cy="3576637"/>
          </a:xfrm>
          <a:prstGeom prst="rect">
            <a:avLst/>
          </a:prstGeom>
          <a:solidFill>
            <a:schemeClr val="bg1"/>
          </a:solidFill>
          <a:ln w="9525" algn="ctr">
            <a:noFill/>
            <a:round/>
            <a:headEnd/>
            <a:tailEnd/>
          </a:ln>
        </p:spPr>
        <p:txBody>
          <a:bodyPr/>
          <a:lstStyle/>
          <a:p>
            <a:endParaRPr lang="en-US"/>
          </a:p>
        </p:txBody>
      </p:sp>
      <p:sp>
        <p:nvSpPr>
          <p:cNvPr id="9219" name="Rectangle 2"/>
          <p:cNvSpPr>
            <a:spLocks noGrp="1" noChangeArrowheads="1"/>
          </p:cNvSpPr>
          <p:nvPr>
            <p:ph type="title" idx="4294967295"/>
          </p:nvPr>
        </p:nvSpPr>
        <p:spPr>
          <a:xfrm>
            <a:off x="247879" y="200474"/>
            <a:ext cx="8961437" cy="563563"/>
          </a:xfrm>
        </p:spPr>
        <p:txBody>
          <a:bodyPr>
            <a:normAutofit fontScale="90000"/>
          </a:bodyPr>
          <a:lstStyle/>
          <a:p>
            <a:pPr>
              <a:defRPr/>
            </a:pPr>
            <a:r>
              <a:rPr lang="en-US" sz="3600" dirty="0"/>
              <a:t>HDL to FPGA execution &amp; LE cost</a:t>
            </a:r>
          </a:p>
        </p:txBody>
      </p:sp>
      <p:pic>
        <p:nvPicPr>
          <p:cNvPr id="2253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767354" y="1485785"/>
            <a:ext cx="35941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8"/>
          <p:cNvSpPr>
            <a:spLocks noChangeShapeType="1"/>
          </p:cNvSpPr>
          <p:nvPr/>
        </p:nvSpPr>
        <p:spPr bwMode="auto">
          <a:xfrm flipH="1">
            <a:off x="4208010" y="2720067"/>
            <a:ext cx="538162" cy="768350"/>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Text Box 9"/>
          <p:cNvSpPr txBox="1">
            <a:spLocks noChangeArrowheads="1"/>
          </p:cNvSpPr>
          <p:nvPr/>
        </p:nvSpPr>
        <p:spPr bwMode="auto">
          <a:xfrm>
            <a:off x="4709164" y="2539091"/>
            <a:ext cx="2069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rgbClr val="1C1C1C"/>
                </a:solidFill>
              </a:rPr>
              <a:t>Map ‘AND(</a:t>
            </a:r>
            <a:r>
              <a:rPr lang="en-US" sz="1400" dirty="0" err="1">
                <a:solidFill>
                  <a:srgbClr val="1C1C1C"/>
                </a:solidFill>
              </a:rPr>
              <a:t>e,f,g</a:t>
            </a:r>
            <a:r>
              <a:rPr lang="en-US" sz="1400" dirty="0">
                <a:solidFill>
                  <a:srgbClr val="1C1C1C"/>
                </a:solidFill>
              </a:rPr>
              <a:t>)’ to LB1</a:t>
            </a:r>
          </a:p>
        </p:txBody>
      </p:sp>
      <p:sp>
        <p:nvSpPr>
          <p:cNvPr id="22535" name="Rectangle 6"/>
          <p:cNvSpPr>
            <a:spLocks noChangeArrowheads="1"/>
          </p:cNvSpPr>
          <p:nvPr/>
        </p:nvSpPr>
        <p:spPr bwMode="auto">
          <a:xfrm>
            <a:off x="327705" y="829806"/>
            <a:ext cx="87846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In order to implement an HDL design, the design need to be decomposed and mapped to the physical LBs on the FPGA and the interconnects need to be appropriately configured.</a:t>
            </a:r>
          </a:p>
        </p:txBody>
      </p:sp>
      <p:sp>
        <p:nvSpPr>
          <p:cNvPr id="22536" name="Rectangle 7"/>
          <p:cNvSpPr>
            <a:spLocks noChangeArrowheads="1"/>
          </p:cNvSpPr>
          <p:nvPr/>
        </p:nvSpPr>
        <p:spPr bwMode="auto">
          <a:xfrm>
            <a:off x="300495" y="1725162"/>
            <a:ext cx="825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Example: </a:t>
            </a:r>
          </a:p>
          <a:p>
            <a:r>
              <a:rPr lang="en-ZA" dirty="0"/>
              <a:t>   x = AND(</a:t>
            </a:r>
            <a:r>
              <a:rPr lang="en-ZA" dirty="0" err="1"/>
              <a:t>e,f,g</a:t>
            </a:r>
            <a:r>
              <a:rPr lang="en-ZA" dirty="0"/>
              <a:t>)</a:t>
            </a:r>
          </a:p>
          <a:p>
            <a:r>
              <a:rPr lang="en-ZA" dirty="0"/>
              <a:t>   y = AND(</a:t>
            </a:r>
            <a:r>
              <a:rPr lang="en-ZA" dirty="0" err="1"/>
              <a:t>b,NAND</a:t>
            </a:r>
            <a:r>
              <a:rPr lang="en-ZA" dirty="0"/>
              <a:t>(NAND(</a:t>
            </a:r>
            <a:r>
              <a:rPr lang="en-ZA" dirty="0" err="1"/>
              <a:t>b,c</a:t>
            </a:r>
            <a:r>
              <a:rPr lang="en-ZA" dirty="0"/>
              <a:t>),d)) </a:t>
            </a:r>
          </a:p>
          <a:p>
            <a:r>
              <a:rPr lang="en-ZA" dirty="0"/>
              <a:t>   out = NAND((NAND(</a:t>
            </a:r>
            <a:r>
              <a:rPr lang="en-ZA" dirty="0" err="1"/>
              <a:t>x,y</a:t>
            </a:r>
            <a:r>
              <a:rPr lang="en-ZA" dirty="0"/>
              <a:t>),NAND(</a:t>
            </a:r>
            <a:r>
              <a:rPr lang="en-ZA" dirty="0" err="1"/>
              <a:t>a,y</a:t>
            </a:r>
            <a:r>
              <a:rPr lang="en-ZA" dirty="0"/>
              <a:t>))</a:t>
            </a:r>
            <a:endParaRPr lang="en-US" dirty="0"/>
          </a:p>
        </p:txBody>
      </p:sp>
      <p:cxnSp>
        <p:nvCxnSpPr>
          <p:cNvPr id="22537" name="Straight Connector 9"/>
          <p:cNvCxnSpPr>
            <a:cxnSpLocks noChangeShapeType="1"/>
          </p:cNvCxnSpPr>
          <p:nvPr/>
        </p:nvCxnSpPr>
        <p:spPr bwMode="auto">
          <a:xfrm rot="10800000">
            <a:off x="7624310" y="4801280"/>
            <a:ext cx="379412" cy="0"/>
          </a:xfrm>
          <a:prstGeom prst="line">
            <a:avLst/>
          </a:prstGeom>
          <a:noFill/>
          <a:ln w="9525" algn="ctr">
            <a:solidFill>
              <a:srgbClr val="1C1C1C"/>
            </a:solidFill>
            <a:round/>
            <a:headEnd/>
            <a:tailEnd/>
          </a:ln>
          <a:extLst>
            <a:ext uri="{909E8E84-426E-40DD-AFC4-6F175D3DCCD1}">
              <a14:hiddenFill xmlns:a14="http://schemas.microsoft.com/office/drawing/2010/main">
                <a:noFill/>
              </a14:hiddenFill>
            </a:ext>
          </a:extLst>
        </p:spPr>
      </p:cxnSp>
      <p:sp>
        <p:nvSpPr>
          <p:cNvPr id="22538" name="TextBox 11"/>
          <p:cNvSpPr txBox="1">
            <a:spLocks noChangeArrowheads="1"/>
          </p:cNvSpPr>
          <p:nvPr/>
        </p:nvSpPr>
        <p:spPr bwMode="auto">
          <a:xfrm rot="5400000">
            <a:off x="7907678" y="4630624"/>
            <a:ext cx="47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latin typeface="Times New Roman" pitchFamily="18" charset="0"/>
                <a:cs typeface="Times New Roman" pitchFamily="18" charset="0"/>
              </a:rPr>
              <a:t>out</a:t>
            </a:r>
            <a:endParaRPr lang="en-US">
              <a:solidFill>
                <a:srgbClr val="1C1C1C"/>
              </a:solidFill>
              <a:latin typeface="Times New Roman" pitchFamily="18" charset="0"/>
              <a:cs typeface="Times New Roman" pitchFamily="18" charset="0"/>
            </a:endParaRPr>
          </a:p>
        </p:txBody>
      </p:sp>
      <p:sp>
        <p:nvSpPr>
          <p:cNvPr id="22539" name="TextBox 18"/>
          <p:cNvSpPr txBox="1">
            <a:spLocks noChangeArrowheads="1"/>
          </p:cNvSpPr>
          <p:nvPr/>
        </p:nvSpPr>
        <p:spPr bwMode="auto">
          <a:xfrm rot="5400000">
            <a:off x="5497853" y="3838461"/>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solidFill>
                  <a:srgbClr val="1C1C1C"/>
                </a:solidFill>
                <a:latin typeface="Times New Roman" pitchFamily="18" charset="0"/>
                <a:cs typeface="Times New Roman" pitchFamily="18" charset="0"/>
              </a:rPr>
              <a:t>x</a:t>
            </a:r>
            <a:endParaRPr lang="en-US" dirty="0">
              <a:solidFill>
                <a:srgbClr val="1C1C1C"/>
              </a:solidFill>
              <a:latin typeface="Times New Roman" pitchFamily="18" charset="0"/>
              <a:cs typeface="Times New Roman" pitchFamily="18" charset="0"/>
            </a:endParaRPr>
          </a:p>
        </p:txBody>
      </p:sp>
      <p:sp>
        <p:nvSpPr>
          <p:cNvPr id="22540" name="TextBox 19"/>
          <p:cNvSpPr txBox="1">
            <a:spLocks noChangeArrowheads="1"/>
          </p:cNvSpPr>
          <p:nvPr/>
        </p:nvSpPr>
        <p:spPr bwMode="auto">
          <a:xfrm rot="5400000">
            <a:off x="5497853" y="5475174"/>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solidFill>
                  <a:srgbClr val="1C1C1C"/>
                </a:solidFill>
                <a:latin typeface="Times New Roman" pitchFamily="18" charset="0"/>
                <a:cs typeface="Times New Roman" pitchFamily="18" charset="0"/>
              </a:rPr>
              <a:t>y</a:t>
            </a:r>
            <a:endParaRPr lang="en-US">
              <a:solidFill>
                <a:srgbClr val="1C1C1C"/>
              </a:solidFill>
              <a:latin typeface="Times New Roman" pitchFamily="18" charset="0"/>
              <a:cs typeface="Times New Roman" pitchFamily="18" charset="0"/>
            </a:endParaRPr>
          </a:p>
        </p:txBody>
      </p:sp>
      <p:sp>
        <p:nvSpPr>
          <p:cNvPr id="22541" name="Line 8"/>
          <p:cNvSpPr>
            <a:spLocks noChangeShapeType="1"/>
          </p:cNvSpPr>
          <p:nvPr/>
        </p:nvSpPr>
        <p:spPr bwMode="auto">
          <a:xfrm flipH="1">
            <a:off x="5803447" y="3493180"/>
            <a:ext cx="233363" cy="544512"/>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Text Box 9"/>
          <p:cNvSpPr txBox="1">
            <a:spLocks noChangeArrowheads="1"/>
          </p:cNvSpPr>
          <p:nvPr/>
        </p:nvSpPr>
        <p:spPr bwMode="auto">
          <a:xfrm>
            <a:off x="5355772" y="3116942"/>
            <a:ext cx="3200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rgbClr val="1C1C1C"/>
                </a:solidFill>
              </a:rPr>
              <a:t>Map ‘</a:t>
            </a:r>
            <a:r>
              <a:rPr lang="en-ZA" sz="1400">
                <a:solidFill>
                  <a:srgbClr val="1C1C1C"/>
                </a:solidFill>
              </a:rPr>
              <a:t>NAND((NAND(x,y),NAND(a,y))</a:t>
            </a:r>
            <a:r>
              <a:rPr lang="en-US" sz="1400">
                <a:solidFill>
                  <a:srgbClr val="1C1C1C"/>
                </a:solidFill>
              </a:rPr>
              <a:t>’ to LB2</a:t>
            </a:r>
          </a:p>
        </p:txBody>
      </p:sp>
      <p:sp>
        <p:nvSpPr>
          <p:cNvPr id="22543" name="Line 8"/>
          <p:cNvSpPr>
            <a:spLocks noChangeShapeType="1"/>
          </p:cNvSpPr>
          <p:nvPr/>
        </p:nvSpPr>
        <p:spPr bwMode="auto">
          <a:xfrm flipV="1">
            <a:off x="3679372" y="5804580"/>
            <a:ext cx="558800" cy="339725"/>
          </a:xfrm>
          <a:prstGeom prst="line">
            <a:avLst/>
          </a:prstGeom>
          <a:noFill/>
          <a:ln w="254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4" name="Text Box 9"/>
          <p:cNvSpPr txBox="1">
            <a:spLocks noChangeArrowheads="1"/>
          </p:cNvSpPr>
          <p:nvPr/>
        </p:nvSpPr>
        <p:spPr bwMode="auto">
          <a:xfrm>
            <a:off x="1485447" y="6075587"/>
            <a:ext cx="36972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rgbClr val="1C1C1C"/>
                </a:solidFill>
              </a:rPr>
              <a:t>Map ‘</a:t>
            </a:r>
            <a:r>
              <a:rPr lang="en-ZA" sz="1400" dirty="0">
                <a:solidFill>
                  <a:srgbClr val="1C1C1C"/>
                </a:solidFill>
              </a:rPr>
              <a:t>AND(</a:t>
            </a:r>
            <a:r>
              <a:rPr lang="en-ZA" sz="1400" dirty="0" err="1">
                <a:solidFill>
                  <a:srgbClr val="1C1C1C"/>
                </a:solidFill>
              </a:rPr>
              <a:t>b,NAND</a:t>
            </a:r>
            <a:r>
              <a:rPr lang="en-ZA" sz="1400" dirty="0">
                <a:solidFill>
                  <a:srgbClr val="1C1C1C"/>
                </a:solidFill>
              </a:rPr>
              <a:t>(NAND(</a:t>
            </a:r>
            <a:r>
              <a:rPr lang="en-ZA" sz="1400" dirty="0" err="1">
                <a:solidFill>
                  <a:srgbClr val="1C1C1C"/>
                </a:solidFill>
              </a:rPr>
              <a:t>b,c</a:t>
            </a:r>
            <a:r>
              <a:rPr lang="en-ZA" sz="1400" dirty="0">
                <a:solidFill>
                  <a:srgbClr val="1C1C1C"/>
                </a:solidFill>
              </a:rPr>
              <a:t>),d)) </a:t>
            </a:r>
            <a:r>
              <a:rPr lang="en-US" sz="1400" dirty="0">
                <a:solidFill>
                  <a:srgbClr val="1C1C1C"/>
                </a:solidFill>
              </a:rPr>
              <a:t>’ to LB3</a:t>
            </a:r>
          </a:p>
        </p:txBody>
      </p:sp>
      <p:sp>
        <p:nvSpPr>
          <p:cNvPr id="22545" name="Rectangle 25"/>
          <p:cNvSpPr>
            <a:spLocks noChangeArrowheads="1"/>
          </p:cNvSpPr>
          <p:nvPr/>
        </p:nvSpPr>
        <p:spPr bwMode="auto">
          <a:xfrm>
            <a:off x="274752" y="6346031"/>
            <a:ext cx="8601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1600" dirty="0">
                <a:solidFill>
                  <a:srgbClr val="FF0000"/>
                </a:solidFill>
              </a:rPr>
              <a:t>Costing:</a:t>
            </a:r>
            <a:r>
              <a:rPr lang="en-ZA" sz="1600" dirty="0"/>
              <a:t> 3 LBs, 8 LEs (assuming LBs have LEs that are AND or NAND gates)</a:t>
            </a:r>
            <a:endParaRPr lang="en-US" sz="1600" dirty="0"/>
          </a:p>
        </p:txBody>
      </p:sp>
      <p:cxnSp>
        <p:nvCxnSpPr>
          <p:cNvPr id="3" name="Straight Arrow Connector 2">
            <a:extLst>
              <a:ext uri="{FF2B5EF4-FFF2-40B4-BE49-F238E27FC236}">
                <a16:creationId xmlns:a16="http://schemas.microsoft.com/office/drawing/2014/main" id="{55D96062-022C-45DE-A039-DD0C01195564}"/>
              </a:ext>
            </a:extLst>
          </p:cNvPr>
          <p:cNvCxnSpPr>
            <a:cxnSpLocks/>
          </p:cNvCxnSpPr>
          <p:nvPr/>
        </p:nvCxnSpPr>
        <p:spPr>
          <a:xfrm flipH="1">
            <a:off x="6489700" y="4575855"/>
            <a:ext cx="36830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EB7EFD2-D4C1-4F4D-8A3D-EC60CCD5A15F}"/>
              </a:ext>
            </a:extLst>
          </p:cNvPr>
          <p:cNvSpPr/>
          <p:nvPr/>
        </p:nvSpPr>
        <p:spPr>
          <a:xfrm>
            <a:off x="6493404" y="4243256"/>
            <a:ext cx="952505" cy="261610"/>
          </a:xfrm>
          <a:prstGeom prst="rect">
            <a:avLst/>
          </a:prstGeom>
        </p:spPr>
        <p:txBody>
          <a:bodyPr wrap="none">
            <a:spAutoFit/>
          </a:bodyPr>
          <a:lstStyle/>
          <a:p>
            <a:r>
              <a:rPr lang="en-ZA" sz="1100" dirty="0">
                <a:solidFill>
                  <a:schemeClr val="accent6">
                    <a:lumMod val="50000"/>
                  </a:schemeClr>
                </a:solidFill>
              </a:rPr>
              <a:t>back-tracing</a:t>
            </a:r>
          </a:p>
        </p:txBody>
      </p:sp>
      <p:cxnSp>
        <p:nvCxnSpPr>
          <p:cNvPr id="23" name="Straight Arrow Connector 22">
            <a:extLst>
              <a:ext uri="{FF2B5EF4-FFF2-40B4-BE49-F238E27FC236}">
                <a16:creationId xmlns:a16="http://schemas.microsoft.com/office/drawing/2014/main" id="{45A900F6-62FD-4E66-839E-AAEDA25444B8}"/>
              </a:ext>
            </a:extLst>
          </p:cNvPr>
          <p:cNvCxnSpPr>
            <a:cxnSpLocks/>
          </p:cNvCxnSpPr>
          <p:nvPr/>
        </p:nvCxnSpPr>
        <p:spPr>
          <a:xfrm flipH="1">
            <a:off x="6766322" y="5002237"/>
            <a:ext cx="48117" cy="46561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C41154E-EDAB-40E0-BF97-1BE287F7A05F}"/>
              </a:ext>
            </a:extLst>
          </p:cNvPr>
          <p:cNvCxnSpPr>
            <a:cxnSpLocks/>
          </p:cNvCxnSpPr>
          <p:nvPr/>
        </p:nvCxnSpPr>
        <p:spPr>
          <a:xfrm flipH="1">
            <a:off x="5095421" y="3872592"/>
            <a:ext cx="36830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7C0461E-F0A3-4744-AD4F-D0C3452E8AD0}"/>
              </a:ext>
            </a:extLst>
          </p:cNvPr>
          <p:cNvCxnSpPr>
            <a:cxnSpLocks/>
          </p:cNvCxnSpPr>
          <p:nvPr/>
        </p:nvCxnSpPr>
        <p:spPr>
          <a:xfrm flipH="1">
            <a:off x="5138062" y="5392827"/>
            <a:ext cx="36830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6666C4-0C5E-4E88-A104-CEFC4943EAB8}"/>
              </a:ext>
            </a:extLst>
          </p:cNvPr>
          <p:cNvCxnSpPr>
            <a:cxnSpLocks/>
          </p:cNvCxnSpPr>
          <p:nvPr/>
        </p:nvCxnSpPr>
        <p:spPr>
          <a:xfrm flipV="1">
            <a:off x="4238172" y="5055281"/>
            <a:ext cx="0" cy="3016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92B852B-533C-4DB7-9937-B73CA1B9329A}"/>
              </a:ext>
            </a:extLst>
          </p:cNvPr>
          <p:cNvGrpSpPr/>
          <p:nvPr/>
        </p:nvGrpSpPr>
        <p:grpSpPr>
          <a:xfrm>
            <a:off x="4795774" y="3752354"/>
            <a:ext cx="167886" cy="155451"/>
            <a:chOff x="3974080" y="3639230"/>
            <a:chExt cx="219642" cy="203374"/>
          </a:xfrm>
        </p:grpSpPr>
        <p:cxnSp>
          <p:nvCxnSpPr>
            <p:cNvPr id="13" name="Straight Connector 12">
              <a:extLst>
                <a:ext uri="{FF2B5EF4-FFF2-40B4-BE49-F238E27FC236}">
                  <a16:creationId xmlns:a16="http://schemas.microsoft.com/office/drawing/2014/main" id="{A5F2AECB-7CA2-4E05-89DA-089438535ACD}"/>
                </a:ext>
              </a:extLst>
            </p:cNvPr>
            <p:cNvCxnSpPr>
              <a:cxnSpLocks/>
            </p:cNvCxnSpPr>
            <p:nvPr/>
          </p:nvCxnSpPr>
          <p:spPr>
            <a:xfrm>
              <a:off x="3974080" y="3639230"/>
              <a:ext cx="219642" cy="20337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787A0E-0403-433D-AEC0-01BFDF0638BE}"/>
                </a:ext>
              </a:extLst>
            </p:cNvPr>
            <p:cNvCxnSpPr>
              <a:cxnSpLocks/>
            </p:cNvCxnSpPr>
            <p:nvPr/>
          </p:nvCxnSpPr>
          <p:spPr>
            <a:xfrm flipH="1">
              <a:off x="3993356" y="3639230"/>
              <a:ext cx="191749" cy="19696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D4746A91-D049-4426-A611-7ECE7499954E}"/>
              </a:ext>
            </a:extLst>
          </p:cNvPr>
          <p:cNvGrpSpPr/>
          <p:nvPr/>
        </p:nvGrpSpPr>
        <p:grpSpPr>
          <a:xfrm>
            <a:off x="2668754" y="4397923"/>
            <a:ext cx="167886" cy="155451"/>
            <a:chOff x="3974080" y="3639230"/>
            <a:chExt cx="219642" cy="203374"/>
          </a:xfrm>
        </p:grpSpPr>
        <p:cxnSp>
          <p:nvCxnSpPr>
            <p:cNvPr id="44" name="Straight Connector 43">
              <a:extLst>
                <a:ext uri="{FF2B5EF4-FFF2-40B4-BE49-F238E27FC236}">
                  <a16:creationId xmlns:a16="http://schemas.microsoft.com/office/drawing/2014/main" id="{F0323C26-8FF1-41A9-BE27-F4B692B23F75}"/>
                </a:ext>
              </a:extLst>
            </p:cNvPr>
            <p:cNvCxnSpPr>
              <a:cxnSpLocks/>
            </p:cNvCxnSpPr>
            <p:nvPr/>
          </p:nvCxnSpPr>
          <p:spPr>
            <a:xfrm>
              <a:off x="3974080" y="3639230"/>
              <a:ext cx="219642" cy="20337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B32FA3B-4DE6-4EDF-BDD2-73FA761FA730}"/>
                </a:ext>
              </a:extLst>
            </p:cNvPr>
            <p:cNvCxnSpPr>
              <a:cxnSpLocks/>
            </p:cNvCxnSpPr>
            <p:nvPr/>
          </p:nvCxnSpPr>
          <p:spPr>
            <a:xfrm flipH="1">
              <a:off x="3993356" y="3639230"/>
              <a:ext cx="191749" cy="19696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6B15C85B-F9C6-4552-B53C-1ECCB5E5915C}"/>
              </a:ext>
            </a:extLst>
          </p:cNvPr>
          <p:cNvGrpSpPr/>
          <p:nvPr/>
        </p:nvGrpSpPr>
        <p:grpSpPr>
          <a:xfrm>
            <a:off x="4174494" y="5467480"/>
            <a:ext cx="167886" cy="155451"/>
            <a:chOff x="3974080" y="3639230"/>
            <a:chExt cx="219642" cy="203374"/>
          </a:xfrm>
        </p:grpSpPr>
        <p:cxnSp>
          <p:nvCxnSpPr>
            <p:cNvPr id="47" name="Straight Connector 46">
              <a:extLst>
                <a:ext uri="{FF2B5EF4-FFF2-40B4-BE49-F238E27FC236}">
                  <a16:creationId xmlns:a16="http://schemas.microsoft.com/office/drawing/2014/main" id="{C7D89564-DD44-491B-99FF-42773F3C591A}"/>
                </a:ext>
              </a:extLst>
            </p:cNvPr>
            <p:cNvCxnSpPr>
              <a:cxnSpLocks/>
            </p:cNvCxnSpPr>
            <p:nvPr/>
          </p:nvCxnSpPr>
          <p:spPr>
            <a:xfrm>
              <a:off x="3974080" y="3639230"/>
              <a:ext cx="219642" cy="20337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933DAC-1D00-4CDB-9AB3-16DDD64C5AB1}"/>
                </a:ext>
              </a:extLst>
            </p:cNvPr>
            <p:cNvCxnSpPr>
              <a:cxnSpLocks/>
            </p:cNvCxnSpPr>
            <p:nvPr/>
          </p:nvCxnSpPr>
          <p:spPr>
            <a:xfrm flipH="1">
              <a:off x="3993356" y="3639230"/>
              <a:ext cx="191749" cy="19696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a:extLst>
              <a:ext uri="{FF2B5EF4-FFF2-40B4-BE49-F238E27FC236}">
                <a16:creationId xmlns:a16="http://schemas.microsoft.com/office/drawing/2014/main" id="{91C0D30C-2361-4201-9AFA-1CCA195E5D45}"/>
              </a:ext>
            </a:extLst>
          </p:cNvPr>
          <p:cNvCxnSpPr>
            <a:cxnSpLocks/>
          </p:cNvCxnSpPr>
          <p:nvPr/>
        </p:nvCxnSpPr>
        <p:spPr>
          <a:xfrm flipH="1">
            <a:off x="3230879" y="4884525"/>
            <a:ext cx="65111" cy="27047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566BA5D-E9DC-4250-A9F0-C01E115351B1}"/>
              </a:ext>
            </a:extLst>
          </p:cNvPr>
          <p:cNvCxnSpPr>
            <a:cxnSpLocks/>
          </p:cNvCxnSpPr>
          <p:nvPr/>
        </p:nvCxnSpPr>
        <p:spPr>
          <a:xfrm flipH="1">
            <a:off x="1762402" y="5055281"/>
            <a:ext cx="36830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F930A9B-E5D2-4CA9-81D5-F304CDFEB8CA}"/>
              </a:ext>
            </a:extLst>
          </p:cNvPr>
          <p:cNvSpPr/>
          <p:nvPr/>
        </p:nvSpPr>
        <p:spPr>
          <a:xfrm>
            <a:off x="5011307" y="1455056"/>
            <a:ext cx="3890809" cy="646331"/>
          </a:xfrm>
          <a:prstGeom prst="rect">
            <a:avLst/>
          </a:prstGeom>
        </p:spPr>
        <p:txBody>
          <a:bodyPr wrap="none">
            <a:spAutoFit/>
          </a:bodyPr>
          <a:lstStyle/>
          <a:p>
            <a:r>
              <a:rPr lang="en-US" dirty="0">
                <a:solidFill>
                  <a:schemeClr val="accent6">
                    <a:lumMod val="50000"/>
                  </a:schemeClr>
                </a:solidFill>
              </a:rPr>
              <a:t>Animation showing back-tracing</a:t>
            </a:r>
          </a:p>
          <a:p>
            <a:r>
              <a:rPr lang="en-US" dirty="0">
                <a:solidFill>
                  <a:schemeClr val="accent6">
                    <a:lumMod val="50000"/>
                  </a:schemeClr>
                </a:solidFill>
              </a:rPr>
              <a:t>Applied to determine execution time.</a:t>
            </a:r>
            <a:endParaRPr lang="en-ZA" dirty="0">
              <a:solidFill>
                <a:schemeClr val="accent6">
                  <a:lumMod val="50000"/>
                </a:schemeClr>
              </a:solidFill>
            </a:endParaRPr>
          </a:p>
        </p:txBody>
      </p:sp>
      <p:sp>
        <p:nvSpPr>
          <p:cNvPr id="25" name="Rectangle 24">
            <a:extLst>
              <a:ext uri="{FF2B5EF4-FFF2-40B4-BE49-F238E27FC236}">
                <a16:creationId xmlns:a16="http://schemas.microsoft.com/office/drawing/2014/main" id="{A0951630-9E49-48B6-83B4-4D39A15A2D5E}"/>
              </a:ext>
            </a:extLst>
          </p:cNvPr>
          <p:cNvSpPr/>
          <p:nvPr/>
        </p:nvSpPr>
        <p:spPr>
          <a:xfrm>
            <a:off x="4525276" y="3180784"/>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6" name="Rectangle 55">
            <a:extLst>
              <a:ext uri="{FF2B5EF4-FFF2-40B4-BE49-F238E27FC236}">
                <a16:creationId xmlns:a16="http://schemas.microsoft.com/office/drawing/2014/main" id="{C87079C8-0CB6-46C0-BB09-3068BFD41F38}"/>
              </a:ext>
            </a:extLst>
          </p:cNvPr>
          <p:cNvSpPr/>
          <p:nvPr/>
        </p:nvSpPr>
        <p:spPr>
          <a:xfrm>
            <a:off x="7156689" y="380293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7" name="Rectangle 56">
            <a:extLst>
              <a:ext uri="{FF2B5EF4-FFF2-40B4-BE49-F238E27FC236}">
                <a16:creationId xmlns:a16="http://schemas.microsoft.com/office/drawing/2014/main" id="{8A91695D-61EC-4DC6-AD95-8F7AF84CBE3C}"/>
              </a:ext>
            </a:extLst>
          </p:cNvPr>
          <p:cNvSpPr/>
          <p:nvPr/>
        </p:nvSpPr>
        <p:spPr>
          <a:xfrm>
            <a:off x="4768921" y="4385755"/>
            <a:ext cx="466794" cy="369332"/>
          </a:xfrm>
          <a:prstGeom prst="rect">
            <a:avLst/>
          </a:prstGeom>
        </p:spPr>
        <p:txBody>
          <a:bodyPr wrap="none">
            <a:spAutoFit/>
          </a:bodyPr>
          <a:lstStyle/>
          <a:p>
            <a:r>
              <a:rPr lang="en-ZA" dirty="0">
                <a:solidFill>
                  <a:schemeClr val="tx1">
                    <a:lumMod val="75000"/>
                    <a:lumOff val="25000"/>
                  </a:schemeClr>
                </a:solidFill>
              </a:rPr>
              <a:t>LB</a:t>
            </a:r>
          </a:p>
        </p:txBody>
      </p:sp>
      <p:sp>
        <p:nvSpPr>
          <p:cNvPr id="58" name="Rectangle 57">
            <a:extLst>
              <a:ext uri="{FF2B5EF4-FFF2-40B4-BE49-F238E27FC236}">
                <a16:creationId xmlns:a16="http://schemas.microsoft.com/office/drawing/2014/main" id="{3BB66DB1-599B-41D2-8F49-51AD3EAA232E}"/>
              </a:ext>
            </a:extLst>
          </p:cNvPr>
          <p:cNvSpPr/>
          <p:nvPr/>
        </p:nvSpPr>
        <p:spPr>
          <a:xfrm>
            <a:off x="2241892" y="3434204"/>
            <a:ext cx="372218" cy="276999"/>
          </a:xfrm>
          <a:prstGeom prst="rect">
            <a:avLst/>
          </a:prstGeom>
        </p:spPr>
        <p:txBody>
          <a:bodyPr wrap="none">
            <a:spAutoFit/>
          </a:bodyPr>
          <a:lstStyle/>
          <a:p>
            <a:r>
              <a:rPr lang="en-ZA" sz="1200" dirty="0">
                <a:solidFill>
                  <a:schemeClr val="tx1">
                    <a:lumMod val="75000"/>
                    <a:lumOff val="25000"/>
                  </a:schemeClr>
                </a:solidFill>
              </a:rPr>
              <a:t>LE</a:t>
            </a:r>
          </a:p>
        </p:txBody>
      </p:sp>
      <p:sp>
        <p:nvSpPr>
          <p:cNvPr id="59" name="Rectangle 58">
            <a:extLst>
              <a:ext uri="{FF2B5EF4-FFF2-40B4-BE49-F238E27FC236}">
                <a16:creationId xmlns:a16="http://schemas.microsoft.com/office/drawing/2014/main" id="{1A644943-34E3-42CE-807D-D5B2FC7BEFE0}"/>
              </a:ext>
            </a:extLst>
          </p:cNvPr>
          <p:cNvSpPr/>
          <p:nvPr/>
        </p:nvSpPr>
        <p:spPr>
          <a:xfrm>
            <a:off x="4999742" y="2074611"/>
            <a:ext cx="3697718" cy="461665"/>
          </a:xfrm>
          <a:prstGeom prst="rect">
            <a:avLst/>
          </a:prstGeom>
        </p:spPr>
        <p:txBody>
          <a:bodyPr wrap="square">
            <a:spAutoFit/>
          </a:bodyPr>
          <a:lstStyle/>
          <a:p>
            <a:r>
              <a:rPr lang="en-ZA" sz="1200" dirty="0">
                <a:solidFill>
                  <a:schemeClr val="tx1">
                    <a:lumMod val="75000"/>
                    <a:lumOff val="25000"/>
                  </a:schemeClr>
                </a:solidFill>
              </a:rPr>
              <a:t>In this example, LE are the gates and LBs are the grey blocks they are within.</a:t>
            </a:r>
          </a:p>
        </p:txBody>
      </p:sp>
      <p:pic>
        <p:nvPicPr>
          <p:cNvPr id="2" name="L20-8">
            <a:hlinkClick r:id="" action="ppaction://media"/>
            <a:extLst>
              <a:ext uri="{FF2B5EF4-FFF2-40B4-BE49-F238E27FC236}">
                <a16:creationId xmlns:a16="http://schemas.microsoft.com/office/drawing/2014/main" id="{80BA2FC7-FD85-4BA0-A322-ADEBB96CDF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0885" y="4022611"/>
            <a:ext cx="609600" cy="609600"/>
          </a:xfrm>
          <a:prstGeom prst="rect">
            <a:avLst/>
          </a:prstGeom>
        </p:spPr>
      </p:pic>
    </p:spTree>
    <p:extLst>
      <p:ext uri="{BB962C8B-B14F-4D97-AF65-F5344CB8AC3E}">
        <p14:creationId xmlns:p14="http://schemas.microsoft.com/office/powerpoint/2010/main" val="3192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1000"/>
                            </p:stCondLst>
                            <p:childTnLst>
                              <p:par>
                                <p:cTn id="9" presetID="1"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75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250"/>
                            </p:stCondLst>
                            <p:childTnLst>
                              <p:par>
                                <p:cTn id="20" presetID="14" presetClass="entr" presetSubtype="10" fill="hold" nodeType="after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par>
                          <p:cTn id="23" fill="hold">
                            <p:stCondLst>
                              <p:cond delay="3250"/>
                            </p:stCondLst>
                            <p:childTnLst>
                              <p:par>
                                <p:cTn id="24" presetID="1"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par>
                          <p:cTn id="26" fill="hold">
                            <p:stCondLst>
                              <p:cond delay="3250"/>
                            </p:stCondLst>
                            <p:childTnLst>
                              <p:par>
                                <p:cTn id="27" presetID="14" presetClass="entr" presetSubtype="10" fill="hold" nodeType="afterEffect">
                                  <p:stCondLst>
                                    <p:cond delay="50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childTnLst>
                          </p:cTn>
                        </p:par>
                        <p:par>
                          <p:cTn id="30" fill="hold">
                            <p:stCondLst>
                              <p:cond delay="4250"/>
                            </p:stCondLst>
                            <p:childTnLst>
                              <p:par>
                                <p:cTn id="31" presetID="14" presetClass="entr" presetSubtype="10" fill="hold" nodeType="afterEffect">
                                  <p:stCondLst>
                                    <p:cond delay="500"/>
                                  </p:stCondLst>
                                  <p:childTnLst>
                                    <p:set>
                                      <p:cBhvr>
                                        <p:cTn id="32" dur="1" fill="hold">
                                          <p:stCondLst>
                                            <p:cond delay="0"/>
                                          </p:stCondLst>
                                        </p:cTn>
                                        <p:tgtEl>
                                          <p:spTgt spid="43"/>
                                        </p:tgtEl>
                                        <p:attrNameLst>
                                          <p:attrName>style.visibility</p:attrName>
                                        </p:attrNameLst>
                                      </p:cBhvr>
                                      <p:to>
                                        <p:strVal val="visible"/>
                                      </p:to>
                                    </p:set>
                                    <p:animEffect transition="in" filter="randombar(horizontal)">
                                      <p:cBhvr>
                                        <p:cTn id="33" dur="500"/>
                                        <p:tgtEl>
                                          <p:spTgt spid="43"/>
                                        </p:tgtEl>
                                      </p:cBhvr>
                                    </p:animEffect>
                                  </p:childTnLst>
                                </p:cTn>
                              </p:par>
                              <p:par>
                                <p:cTn id="34" presetID="1" presetClass="entr" presetSubtype="0" fill="hold" nodeType="withEffect">
                                  <p:stCondLst>
                                    <p:cond delay="75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nodeType="withEffect">
                                  <p:stCondLst>
                                    <p:cond delay="750"/>
                                  </p:stCondLst>
                                  <p:childTnLst>
                                    <p:set>
                                      <p:cBhvr>
                                        <p:cTn id="3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63285"/>
            <a:ext cx="8385175" cy="855663"/>
          </a:xfrm>
        </p:spPr>
        <p:txBody>
          <a:bodyPr/>
          <a:lstStyle/>
          <a:p>
            <a:pPr>
              <a:defRPr/>
            </a:pPr>
            <a:r>
              <a:rPr lang="en-ZA" dirty="0"/>
              <a:t>Timing calculations</a:t>
            </a:r>
            <a:endParaRPr lang="en-US" dirty="0"/>
          </a:p>
        </p:txBody>
      </p:sp>
      <p:sp>
        <p:nvSpPr>
          <p:cNvPr id="3" name="Content Placeholder 2"/>
          <p:cNvSpPr>
            <a:spLocks noGrp="1"/>
          </p:cNvSpPr>
          <p:nvPr>
            <p:ph idx="1"/>
          </p:nvPr>
        </p:nvSpPr>
        <p:spPr>
          <a:xfrm>
            <a:off x="300038" y="1195697"/>
            <a:ext cx="8364991" cy="4629369"/>
          </a:xfrm>
        </p:spPr>
        <p:txBody>
          <a:bodyPr>
            <a:normAutofit fontScale="92500" lnSpcReduction="10000"/>
          </a:bodyPr>
          <a:lstStyle/>
          <a:p>
            <a:pPr>
              <a:defRPr/>
            </a:pPr>
            <a:r>
              <a:rPr lang="en-ZA" sz="2800" dirty="0"/>
              <a:t>The previous slide didn’t show whether the connections were synchronized (i.e., a shared clock) or asynchronous – since they are all logic gates and, no clocks imply it is probably asynchronous.</a:t>
            </a:r>
          </a:p>
          <a:p>
            <a:pPr>
              <a:defRPr/>
            </a:pPr>
            <a:r>
              <a:rPr lang="en-ZA" sz="2800" dirty="0"/>
              <a:t>Determining the timing constraints for synchronous configurations are generally easier. Because everything is related to the clock speed. Still, you need to keep in mind cascading calculations.</a:t>
            </a:r>
          </a:p>
          <a:p>
            <a:pPr>
              <a:defRPr/>
            </a:pPr>
            <a:r>
              <a:rPr lang="en-ZA" sz="2800" dirty="0"/>
              <a:t>For asynchronous use, the implementation could run faster. But can also become a more complicated design. And make it more difficult to work out the timing…</a:t>
            </a:r>
            <a:endParaRPr lang="en-US" sz="2400" dirty="0"/>
          </a:p>
        </p:txBody>
      </p:sp>
      <p:pic>
        <p:nvPicPr>
          <p:cNvPr id="4" name="L20-9">
            <a:hlinkClick r:id="" action="ppaction://media"/>
            <a:extLst>
              <a:ext uri="{FF2B5EF4-FFF2-40B4-BE49-F238E27FC236}">
                <a16:creationId xmlns:a16="http://schemas.microsoft.com/office/drawing/2014/main" id="{05FDAE29-20F7-48C1-AB0B-ABF43DF5AA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5429" y="5697015"/>
            <a:ext cx="609600" cy="609600"/>
          </a:xfrm>
          <a:prstGeom prst="rect">
            <a:avLst/>
          </a:prstGeom>
        </p:spPr>
      </p:pic>
    </p:spTree>
    <p:extLst>
      <p:ext uri="{BB962C8B-B14F-4D97-AF65-F5344CB8AC3E}">
        <p14:creationId xmlns:p14="http://schemas.microsoft.com/office/powerpoint/2010/main" val="211637866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8282</TotalTime>
  <Words>3795</Words>
  <Application>Microsoft Office PowerPoint</Application>
  <PresentationFormat>On-screen Show (4:3)</PresentationFormat>
  <Paragraphs>283</Paragraphs>
  <Slides>24</Slides>
  <Notes>21</Notes>
  <HiddenSlides>0</HiddenSlides>
  <MMClips>16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Adobe Devanagari</vt:lpstr>
      <vt:lpstr>Arial</vt:lpstr>
      <vt:lpstr>Arial Black</vt:lpstr>
      <vt:lpstr>Calibri</vt:lpstr>
      <vt:lpstr>Century Gothic</vt:lpstr>
      <vt:lpstr>Century Schoolbook</vt:lpstr>
      <vt:lpstr>Tahoma</vt:lpstr>
      <vt:lpstr>Times New Roman</vt:lpstr>
      <vt:lpstr>Wingdings</vt:lpstr>
      <vt:lpstr>Wingdings 2</vt:lpstr>
      <vt:lpstr>4084 Theme</vt:lpstr>
      <vt:lpstr>PowerPoint Presentation</vt:lpstr>
      <vt:lpstr>Lecture Overview</vt:lpstr>
      <vt:lpstr>Evaluating Performance</vt:lpstr>
      <vt:lpstr>HDL to FPGA execution &amp; LE cost  (1)</vt:lpstr>
      <vt:lpstr>HDL to FPGA execution &amp; LE cost  (2)</vt:lpstr>
      <vt:lpstr>HDL to FPGA execution &amp; LE cost  (3)</vt:lpstr>
      <vt:lpstr>PowerPoint Presentation</vt:lpstr>
      <vt:lpstr>HDL to FPGA execution &amp; LE cost</vt:lpstr>
      <vt:lpstr>Timing calculations</vt:lpstr>
      <vt:lpstr>Async Timing calculations</vt:lpstr>
      <vt:lpstr>Comparing to CPU speed</vt:lpstr>
      <vt:lpstr>Digital Clock Manager (DCM) blocks</vt:lpstr>
      <vt:lpstr>FPGA Families</vt:lpstr>
      <vt:lpstr>The FPGA Manufacturers</vt:lpstr>
      <vt:lpstr>PowerPoint Presentation</vt:lpstr>
      <vt:lpstr>About the FPGA Families</vt:lpstr>
      <vt:lpstr>About the FPGA Families</vt:lpstr>
      <vt:lpstr>About the FPGA Families</vt:lpstr>
      <vt:lpstr>About the FPGA Families</vt:lpstr>
      <vt:lpstr>About the FPGA Families</vt:lpstr>
      <vt:lpstr>Memory jogger…</vt:lpstr>
      <vt:lpstr>PowerPoint Presentation</vt:lpstr>
      <vt:lpstr>References &amp; Acknowledgements</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Parallel design patterns</dc:subject>
  <dc:creator>Simon Winberg</dc:creator>
  <cp:lastModifiedBy>Simon Winberg</cp:lastModifiedBy>
  <cp:revision>563</cp:revision>
  <dcterms:created xsi:type="dcterms:W3CDTF">2009-02-10T02:25:54Z</dcterms:created>
  <dcterms:modified xsi:type="dcterms:W3CDTF">2023-04-18T20:54:42Z</dcterms:modified>
  <cp:category>Lectures</cp:category>
</cp:coreProperties>
</file>