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21"/>
  </p:notesMasterIdLst>
  <p:sldIdLst>
    <p:sldId id="335" r:id="rId2"/>
    <p:sldId id="383" r:id="rId3"/>
    <p:sldId id="411" r:id="rId4"/>
    <p:sldId id="412" r:id="rId5"/>
    <p:sldId id="427" r:id="rId6"/>
    <p:sldId id="413" r:id="rId7"/>
    <p:sldId id="414" r:id="rId8"/>
    <p:sldId id="415" r:id="rId9"/>
    <p:sldId id="416" r:id="rId10"/>
    <p:sldId id="417" r:id="rId11"/>
    <p:sldId id="418" r:id="rId12"/>
    <p:sldId id="419" r:id="rId13"/>
    <p:sldId id="428" r:id="rId14"/>
    <p:sldId id="420" r:id="rId15"/>
    <p:sldId id="421" r:id="rId16"/>
    <p:sldId id="425" r:id="rId17"/>
    <p:sldId id="426" r:id="rId18"/>
    <p:sldId id="422" r:id="rId19"/>
    <p:sldId id="366"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FF99"/>
    <a:srgbClr val="FF6600"/>
    <a:srgbClr val="0066FF"/>
    <a:srgbClr val="1C1C1C"/>
    <a:srgbClr val="CCECFF"/>
    <a:srgbClr val="0000FF"/>
    <a:srgbClr val="1008B8"/>
    <a:srgbClr val="CCFFFF"/>
    <a:srgbClr val="D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7" autoAdjust="0"/>
    <p:restoredTop sz="94703" autoAdjust="0"/>
  </p:normalViewPr>
  <p:slideViewPr>
    <p:cSldViewPr snapToGrid="0">
      <p:cViewPr varScale="1">
        <p:scale>
          <a:sx n="100" d="100"/>
          <a:sy n="100" d="100"/>
        </p:scale>
        <p:origin x="1524" y="72"/>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4/11/2023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36984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a:p>
        </p:txBody>
      </p:sp>
    </p:spTree>
    <p:extLst>
      <p:ext uri="{BB962C8B-B14F-4D97-AF65-F5344CB8AC3E}">
        <p14:creationId xmlns:p14="http://schemas.microsoft.com/office/powerpoint/2010/main" val="1040670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creativecommons.org/licenses/by-sa/4.0/" TargetMode="External"/><Relationship Id="rId4" Type="http://schemas.openxmlformats.org/officeDocument/2006/relationships/image" Target="../media/image3.gif"/><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2" Type="http://schemas.openxmlformats.org/officeDocument/2006/relationships/hyperlink" Target="http://xilinx.eetrend.com/files-eetrend-xilinx/forum/201103/1746-3205-02a_ucf_editing_1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ixabay.com/" TargetMode="External"/><Relationship Id="rId1" Type="http://schemas.openxmlformats.org/officeDocument/2006/relationships/slideLayout" Target="../slideLayouts/slideLayout7.xml"/><Relationship Id="rId4" Type="http://schemas.openxmlformats.org/officeDocument/2006/relationships/hyperlink" Target="http://www.asic-world.com/examples/verilo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vhdl-manual.narod.ru/books/ieee_manu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xilinx.eetrend.com/files-eetrend-xilinx/forum/201103/1746-3205-02a_ucf_editing_1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51478"/>
            <a:ext cx="6775450" cy="1814513"/>
          </a:xfrm>
          <a:prstGeom prst="rect">
            <a:avLst/>
          </a:prstGeom>
          <a:blipFill dpi="0" rotWithShape="1">
            <a:blip r:embed="rId3"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374563" y="3601001"/>
            <a:ext cx="8359775" cy="1752600"/>
          </a:xfrm>
        </p:spPr>
        <p:txBody>
          <a:bodyPr>
            <a:normAutofit/>
          </a:bodyPr>
          <a:lstStyle/>
          <a:p>
            <a:pPr algn="ctr" eaLnBrk="1" hangingPunct="1">
              <a:buFont typeface="Wingdings" pitchFamily="2" charset="2"/>
              <a:buNone/>
              <a:defRPr/>
            </a:pPr>
            <a:r>
              <a:rPr lang="en-ZA" sz="3600" dirty="0">
                <a:solidFill>
                  <a:srgbClr val="FF6600"/>
                </a:solidFill>
              </a:rPr>
              <a:t>Lecture 17</a:t>
            </a:r>
          </a:p>
          <a:p>
            <a:pPr algn="ctr" eaLnBrk="1" hangingPunct="1">
              <a:buFont typeface="Wingdings" pitchFamily="2" charset="2"/>
              <a:buNone/>
              <a:defRPr/>
            </a:pPr>
            <a:r>
              <a:rPr lang="en-ZA" dirty="0">
                <a:solidFill>
                  <a:srgbClr val="FF6600"/>
                </a:solidFill>
              </a:rPr>
              <a:t>Attributes, Constraints and UCF files</a:t>
            </a:r>
            <a:endParaRPr lang="en-US" sz="2400" dirty="0">
              <a:solidFill>
                <a:srgbClr val="FF6600"/>
              </a:solidFill>
            </a:endParaRPr>
          </a:p>
        </p:txBody>
      </p:sp>
      <p:sp>
        <p:nvSpPr>
          <p:cNvPr id="3076" name="Rectangle 9"/>
          <p:cNvSpPr>
            <a:spLocks noChangeArrowheads="1"/>
          </p:cNvSpPr>
          <p:nvPr/>
        </p:nvSpPr>
        <p:spPr bwMode="auto">
          <a:xfrm>
            <a:off x="1755684" y="5672130"/>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sp>
        <p:nvSpPr>
          <p:cNvPr id="9" name="Rectangle 8"/>
          <p:cNvSpPr/>
          <p:nvPr/>
        </p:nvSpPr>
        <p:spPr>
          <a:xfrm>
            <a:off x="1542699" y="2035841"/>
            <a:ext cx="6790256" cy="1569660"/>
          </a:xfrm>
          <a:prstGeom prst="rect">
            <a:avLst/>
          </a:prstGeom>
          <a:noFill/>
        </p:spPr>
        <p:txBody>
          <a:bodyPr wrap="none">
            <a:spAutoFit/>
          </a:bodyPr>
          <a:lstStyle/>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High Performance</a:t>
            </a:r>
          </a:p>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Embedded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EEE4120F</a:t>
            </a:r>
          </a:p>
        </p:txBody>
      </p:sp>
      <p:pic>
        <p:nvPicPr>
          <p:cNvPr id="3081" name="Picture 9" descr="C:\Users\swinberg\Documents\ACTIVE\EEE4084F\Common\Images\uctlogo_sm.gif"/>
          <p:cNvPicPr>
            <a:picLocks noChangeAspect="1" noChangeArrowheads="1"/>
          </p:cNvPicPr>
          <p:nvPr/>
        </p:nvPicPr>
        <p:blipFill>
          <a:blip r:embed="rId4" cstate="print"/>
          <a:srcRect/>
          <a:stretch>
            <a:fillRect/>
          </a:stretch>
        </p:blipFill>
        <p:spPr bwMode="auto">
          <a:xfrm>
            <a:off x="7390022" y="228577"/>
            <a:ext cx="1465263" cy="1495165"/>
          </a:xfrm>
          <a:prstGeom prst="rect">
            <a:avLst/>
          </a:prstGeom>
          <a:noFill/>
        </p:spPr>
      </p:pic>
      <p:pic>
        <p:nvPicPr>
          <p:cNvPr id="12" name="Picture 3" descr="C:\Users\swinberg\Documents\ACTIVE\EEE4084F\Common\Images_open\CC-SA.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pic>
        <p:nvPicPr>
          <p:cNvPr id="14" name="Picture 9">
            <a:extLst>
              <a:ext uri="{FF2B5EF4-FFF2-40B4-BE49-F238E27FC236}">
                <a16:creationId xmlns:a16="http://schemas.microsoft.com/office/drawing/2014/main" id="{4DEF5AEA-245F-4524-8CBB-E7FC28291525}"/>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bwMode="auto">
          <a:xfrm>
            <a:off x="491624" y="336844"/>
            <a:ext cx="1436688" cy="1416734"/>
          </a:xfrm>
          <a:prstGeom prst="rect">
            <a:avLst/>
          </a:prstGeom>
          <a:noFill/>
          <a:ln w="9525">
            <a:noFill/>
            <a:miter lim="800000"/>
            <a:headEnd/>
            <a:tailEnd/>
          </a:ln>
        </p:spPr>
      </p:pic>
      <p:pic>
        <p:nvPicPr>
          <p:cNvPr id="6" name="Picture 5" descr="A black and brown dog carrying a frisbee in its mouth&#10;&#10;Description automatically generated">
            <a:extLst>
              <a:ext uri="{FF2B5EF4-FFF2-40B4-BE49-F238E27FC236}">
                <a16:creationId xmlns:a16="http://schemas.microsoft.com/office/drawing/2014/main" id="{69BD1DB5-2BAE-4069-A8D9-924B7E109D3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98063" y="4922495"/>
            <a:ext cx="1675306" cy="1574210"/>
          </a:xfrm>
          <a:prstGeom prst="rect">
            <a:avLst/>
          </a:prstGeom>
        </p:spPr>
      </p:pic>
      <p:pic>
        <p:nvPicPr>
          <p:cNvPr id="15" name="Picture 14" descr="A black and brown dog&#10;&#10;Description automatically generated">
            <a:extLst>
              <a:ext uri="{FF2B5EF4-FFF2-40B4-BE49-F238E27FC236}">
                <a16:creationId xmlns:a16="http://schemas.microsoft.com/office/drawing/2014/main" id="{CB2A99CA-3D05-42AC-820D-CAD715EAB1F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1755684" y="4895307"/>
            <a:ext cx="1699220" cy="15189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623" y="362155"/>
            <a:ext cx="7698306" cy="692210"/>
          </a:xfrm>
        </p:spPr>
        <p:txBody>
          <a:bodyPr>
            <a:normAutofit fontScale="90000"/>
          </a:bodyPr>
          <a:lstStyle/>
          <a:p>
            <a:r>
              <a:rPr lang="en-ZA" dirty="0"/>
              <a:t>UCF Files Syntax</a:t>
            </a:r>
          </a:p>
        </p:txBody>
      </p:sp>
      <p:sp>
        <p:nvSpPr>
          <p:cNvPr id="3" name="Content Placeholder 2"/>
          <p:cNvSpPr>
            <a:spLocks noGrp="1"/>
          </p:cNvSpPr>
          <p:nvPr>
            <p:ph idx="1"/>
          </p:nvPr>
        </p:nvSpPr>
        <p:spPr>
          <a:xfrm>
            <a:off x="339213" y="1238045"/>
            <a:ext cx="8465573" cy="5257800"/>
          </a:xfrm>
        </p:spPr>
        <p:txBody>
          <a:bodyPr>
            <a:normAutofit fontScale="92500" lnSpcReduction="10000"/>
          </a:bodyPr>
          <a:lstStyle/>
          <a:p>
            <a:r>
              <a:rPr lang="en-ZA" dirty="0"/>
              <a:t>UCF files are generally case sensitive</a:t>
            </a:r>
          </a:p>
          <a:p>
            <a:r>
              <a:rPr lang="en-ZA" dirty="0"/>
              <a:t>However any Xilinx </a:t>
            </a:r>
            <a:r>
              <a:rPr lang="en-ZA" u="sng" dirty="0"/>
              <a:t>constraint keyword</a:t>
            </a:r>
            <a:r>
              <a:rPr lang="en-ZA" dirty="0"/>
              <a:t> (e.g., LOC, PERIOD, LOW, HIGH) may be entered in all uppercase, in all lower-case, or mixed case.</a:t>
            </a:r>
          </a:p>
          <a:p>
            <a:r>
              <a:rPr lang="en-ZA" dirty="0"/>
              <a:t>Each statement is terminated by a semicolon (;)  - the errors are sometimes cryptic, not obviously indicating a missing ‘;’.</a:t>
            </a:r>
          </a:p>
          <a:p>
            <a:r>
              <a:rPr lang="en-ZA" dirty="0"/>
              <a:t>Keep a blank line at the end of the file</a:t>
            </a:r>
          </a:p>
          <a:p>
            <a:r>
              <a:rPr lang="en-ZA" dirty="0"/>
              <a:t>Comments are started with # and end at the end of the line. The C or C++ comments // and /**/ are also supported</a:t>
            </a:r>
          </a:p>
        </p:txBody>
      </p:sp>
    </p:spTree>
    <p:extLst>
      <p:ext uri="{BB962C8B-B14F-4D97-AF65-F5344CB8AC3E}">
        <p14:creationId xmlns:p14="http://schemas.microsoft.com/office/powerpoint/2010/main" val="255252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UCF Files Syntax</a:t>
            </a:r>
          </a:p>
        </p:txBody>
      </p:sp>
      <p:sp>
        <p:nvSpPr>
          <p:cNvPr id="3" name="Content Placeholder 2"/>
          <p:cNvSpPr>
            <a:spLocks noGrp="1"/>
          </p:cNvSpPr>
          <p:nvPr>
            <p:ph idx="1"/>
          </p:nvPr>
        </p:nvSpPr>
        <p:spPr/>
        <p:txBody>
          <a:bodyPr>
            <a:normAutofit fontScale="92500"/>
          </a:bodyPr>
          <a:lstStyle/>
          <a:p>
            <a:r>
              <a:rPr lang="en-ZA" dirty="0"/>
              <a:t>Each line has a structure such as:</a:t>
            </a:r>
          </a:p>
          <a:p>
            <a:pPr marL="365760" lvl="1" indent="0">
              <a:buNone/>
            </a:pPr>
            <a:r>
              <a:rPr lang="en-ZA" b="1" dirty="0">
                <a:latin typeface="Courier New" panose="02070309020205020404" pitchFamily="49" charset="0"/>
                <a:cs typeface="Courier New" panose="02070309020205020404" pitchFamily="49" charset="0"/>
              </a:rPr>
              <a:t> {NET|INST|PIN} "name" constraint;</a:t>
            </a:r>
          </a:p>
          <a:p>
            <a:r>
              <a:rPr lang="en-ZA" dirty="0"/>
              <a:t>Particular bus lines on a bus are indicated by using </a:t>
            </a:r>
            <a:r>
              <a:rPr lang="en-ZA" i="1" dirty="0"/>
              <a:t>name</a:t>
            </a:r>
            <a:r>
              <a:rPr lang="en-ZA" dirty="0"/>
              <a:t>&lt;</a:t>
            </a:r>
            <a:r>
              <a:rPr lang="en-ZA" i="1" dirty="0"/>
              <a:t>n</a:t>
            </a:r>
            <a:r>
              <a:rPr lang="en-ZA" dirty="0"/>
              <a:t>&gt; where n is the bit (counted from 0) that you want to refer to</a:t>
            </a:r>
          </a:p>
          <a:p>
            <a:r>
              <a:rPr lang="en-ZA" dirty="0"/>
              <a:t>Typical usage: setting </a:t>
            </a:r>
            <a:r>
              <a:rPr lang="en-ZA" b="1" dirty="0"/>
              <a:t>location of pins</a:t>
            </a:r>
          </a:p>
          <a:p>
            <a:pPr marL="365760" lvl="1" indent="0">
              <a:buNone/>
            </a:pPr>
            <a:r>
              <a:rPr lang="en-ZA" b="1" dirty="0">
                <a:latin typeface="Courier New" panose="02070309020205020404" pitchFamily="49" charset="0"/>
                <a:cs typeface="Courier New" panose="02070309020205020404" pitchFamily="49" charset="0"/>
              </a:rPr>
              <a:t>NET reset LOC=P16;</a:t>
            </a:r>
          </a:p>
          <a:p>
            <a:pPr marL="365760" lvl="1" indent="0">
              <a:buNone/>
            </a:pPr>
            <a:r>
              <a:rPr lang="en-ZA" b="1" dirty="0">
                <a:latin typeface="Courier New" panose="02070309020205020404" pitchFamily="49" charset="0"/>
                <a:cs typeface="Courier New" panose="02070309020205020404" pitchFamily="49" charset="0"/>
              </a:rPr>
              <a:t>NET </a:t>
            </a:r>
            <a:r>
              <a:rPr lang="en-ZA" b="1" dirty="0" err="1">
                <a:latin typeface="Courier New" panose="02070309020205020404" pitchFamily="49" charset="0"/>
                <a:cs typeface="Courier New" panose="02070309020205020404" pitchFamily="49" charset="0"/>
              </a:rPr>
              <a:t>leds</a:t>
            </a:r>
            <a:r>
              <a:rPr lang="en-ZA" b="1" dirty="0">
                <a:latin typeface="Courier New" panose="02070309020205020404" pitchFamily="49" charset="0"/>
                <a:cs typeface="Courier New" panose="02070309020205020404" pitchFamily="49" charset="0"/>
              </a:rPr>
              <a:t>&lt;0&gt; LOC=P23;</a:t>
            </a:r>
          </a:p>
          <a:p>
            <a:pPr marL="365760" lvl="1" indent="0">
              <a:buNone/>
            </a:pPr>
            <a:r>
              <a:rPr lang="en-ZA" b="1" dirty="0">
                <a:latin typeface="Courier New" panose="02070309020205020404" pitchFamily="49" charset="0"/>
                <a:cs typeface="Courier New" panose="02070309020205020404" pitchFamily="49" charset="0"/>
              </a:rPr>
              <a:t>NET </a:t>
            </a:r>
            <a:r>
              <a:rPr lang="en-ZA" b="1" dirty="0" err="1">
                <a:latin typeface="Courier New" panose="02070309020205020404" pitchFamily="49" charset="0"/>
                <a:cs typeface="Courier New" panose="02070309020205020404" pitchFamily="49" charset="0"/>
              </a:rPr>
              <a:t>leds</a:t>
            </a:r>
            <a:r>
              <a:rPr lang="en-ZA" b="1" dirty="0">
                <a:latin typeface="Courier New" panose="02070309020205020404" pitchFamily="49" charset="0"/>
                <a:cs typeface="Courier New" panose="02070309020205020404" pitchFamily="49" charset="0"/>
              </a:rPr>
              <a:t>&lt;1&gt; LOC=P24;</a:t>
            </a:r>
          </a:p>
        </p:txBody>
      </p:sp>
    </p:spTree>
    <p:extLst>
      <p:ext uri="{BB962C8B-B14F-4D97-AF65-F5344CB8AC3E}">
        <p14:creationId xmlns:p14="http://schemas.microsoft.com/office/powerpoint/2010/main" val="2206317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UCF quick features</a:t>
            </a:r>
          </a:p>
        </p:txBody>
      </p:sp>
      <p:sp>
        <p:nvSpPr>
          <p:cNvPr id="3" name="Content Placeholder 2"/>
          <p:cNvSpPr>
            <a:spLocks noGrp="1"/>
          </p:cNvSpPr>
          <p:nvPr>
            <p:ph idx="1"/>
          </p:nvPr>
        </p:nvSpPr>
        <p:spPr/>
        <p:txBody>
          <a:bodyPr>
            <a:normAutofit lnSpcReduction="10000"/>
          </a:bodyPr>
          <a:lstStyle/>
          <a:p>
            <a:r>
              <a:rPr lang="en-ZA" dirty="0"/>
              <a:t>Wildcards can be used for the naming, such as </a:t>
            </a:r>
          </a:p>
          <a:p>
            <a:pPr lvl="1"/>
            <a:r>
              <a:rPr lang="en-ZA" dirty="0"/>
              <a:t>The asterisk (*): represents any string of zero or more characters</a:t>
            </a:r>
          </a:p>
          <a:p>
            <a:pPr lvl="1"/>
            <a:r>
              <a:rPr lang="en-ZA" dirty="0"/>
              <a:t>The question mark (?): represents a single character</a:t>
            </a:r>
          </a:p>
          <a:p>
            <a:r>
              <a:rPr lang="en-ZA" dirty="0"/>
              <a:t>Examples:</a:t>
            </a:r>
          </a:p>
          <a:p>
            <a:pPr lvl="1"/>
            <a:r>
              <a:rPr lang="en-ZA" dirty="0">
                <a:latin typeface="Courier New" panose="02070309020205020404" pitchFamily="49" charset="0"/>
                <a:cs typeface="Courier New" panose="02070309020205020404" pitchFamily="49" charset="0"/>
              </a:rPr>
              <a:t>NET "</a:t>
            </a:r>
            <a:r>
              <a:rPr lang="en-ZA" dirty="0" err="1">
                <a:latin typeface="Courier New" panose="02070309020205020404" pitchFamily="49" charset="0"/>
                <a:cs typeface="Courier New" panose="02070309020205020404" pitchFamily="49" charset="0"/>
              </a:rPr>
              <a:t>leds</a:t>
            </a:r>
            <a:r>
              <a:rPr lang="en-ZA" dirty="0">
                <a:latin typeface="Courier New" panose="02070309020205020404" pitchFamily="49" charset="0"/>
                <a:cs typeface="Courier New" panose="02070309020205020404" pitchFamily="49" charset="0"/>
              </a:rPr>
              <a:t>*"</a:t>
            </a:r>
            <a:r>
              <a:rPr lang="en-ZA" i="1" dirty="0">
                <a:latin typeface="Courier New" panose="02070309020205020404" pitchFamily="49" charset="0"/>
                <a:cs typeface="Courier New" panose="02070309020205020404" pitchFamily="49" charset="0"/>
              </a:rPr>
              <a:t> </a:t>
            </a:r>
            <a:r>
              <a:rPr lang="en-ZA" dirty="0">
                <a:latin typeface="Courier New" panose="02070309020205020404" pitchFamily="49" charset="0"/>
                <a:cs typeface="Courier New" panose="02070309020205020404" pitchFamily="49" charset="0"/>
              </a:rPr>
              <a:t>SLOW;</a:t>
            </a:r>
          </a:p>
          <a:p>
            <a:pPr lvl="1"/>
            <a:r>
              <a:rPr lang="en-ZA" dirty="0">
                <a:latin typeface="Courier New" panose="02070309020205020404" pitchFamily="49" charset="0"/>
                <a:cs typeface="Courier New" panose="02070309020205020404" pitchFamily="49" charset="0"/>
              </a:rPr>
              <a:t>NET "CLK?" FAST;</a:t>
            </a:r>
          </a:p>
        </p:txBody>
      </p:sp>
    </p:spTree>
    <p:extLst>
      <p:ext uri="{BB962C8B-B14F-4D97-AF65-F5344CB8AC3E}">
        <p14:creationId xmlns:p14="http://schemas.microsoft.com/office/powerpoint/2010/main" val="251867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XDC</a:t>
            </a:r>
          </a:p>
        </p:txBody>
      </p:sp>
      <p:sp>
        <p:nvSpPr>
          <p:cNvPr id="5" name="Text Placeholder 4"/>
          <p:cNvSpPr>
            <a:spLocks noGrp="1"/>
          </p:cNvSpPr>
          <p:nvPr>
            <p:ph type="body" idx="1"/>
          </p:nvPr>
        </p:nvSpPr>
        <p:spPr/>
        <p:txBody>
          <a:bodyPr/>
          <a:lstStyle/>
          <a:p>
            <a:r>
              <a:rPr lang="en-ZA" dirty="0"/>
              <a:t>Xilinx Design Constraints Files</a:t>
            </a:r>
          </a:p>
        </p:txBody>
      </p:sp>
      <p:sp>
        <p:nvSpPr>
          <p:cNvPr id="2" name="Rectangle 1">
            <a:extLst>
              <a:ext uri="{FF2B5EF4-FFF2-40B4-BE49-F238E27FC236}">
                <a16:creationId xmlns:a16="http://schemas.microsoft.com/office/drawing/2014/main" id="{71C5C483-B820-4D22-A1BC-B16A42A582EC}"/>
              </a:ext>
            </a:extLst>
          </p:cNvPr>
          <p:cNvSpPr/>
          <p:nvPr/>
        </p:nvSpPr>
        <p:spPr>
          <a:xfrm>
            <a:off x="668593" y="5239247"/>
            <a:ext cx="7659329" cy="923330"/>
          </a:xfrm>
          <a:prstGeom prst="rect">
            <a:avLst/>
          </a:prstGeom>
        </p:spPr>
        <p:txBody>
          <a:bodyPr wrap="square">
            <a:spAutoFit/>
          </a:bodyPr>
          <a:lstStyle/>
          <a:p>
            <a:r>
              <a:rPr lang="en-ZA" dirty="0"/>
              <a:t>The Xilinx Design Constraints (XDC) are now more mainstream for use of Xilinx </a:t>
            </a:r>
            <a:r>
              <a:rPr lang="en-ZA" dirty="0" err="1"/>
              <a:t>Vivado</a:t>
            </a:r>
            <a:r>
              <a:rPr lang="en-ZA" dirty="0"/>
              <a:t> (although </a:t>
            </a:r>
            <a:r>
              <a:rPr lang="en-ZA" dirty="0" err="1"/>
              <a:t>Vivado</a:t>
            </a:r>
            <a:r>
              <a:rPr lang="en-ZA" dirty="0"/>
              <a:t> still has compatibility with the more classical and simpler UCFs files).</a:t>
            </a:r>
          </a:p>
        </p:txBody>
      </p:sp>
    </p:spTree>
    <p:extLst>
      <p:ext uri="{BB962C8B-B14F-4D97-AF65-F5344CB8AC3E}">
        <p14:creationId xmlns:p14="http://schemas.microsoft.com/office/powerpoint/2010/main" val="1777323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Xilinx Constraints Editor</a:t>
            </a:r>
          </a:p>
        </p:txBody>
      </p:sp>
      <p:sp>
        <p:nvSpPr>
          <p:cNvPr id="3" name="Content Placeholder 2"/>
          <p:cNvSpPr>
            <a:spLocks noGrp="1"/>
          </p:cNvSpPr>
          <p:nvPr>
            <p:ph idx="1"/>
          </p:nvPr>
        </p:nvSpPr>
        <p:spPr>
          <a:xfrm>
            <a:off x="729785" y="1333500"/>
            <a:ext cx="7697635" cy="5080000"/>
          </a:xfrm>
        </p:spPr>
        <p:txBody>
          <a:bodyPr>
            <a:normAutofit lnSpcReduction="10000"/>
          </a:bodyPr>
          <a:lstStyle/>
          <a:p>
            <a:r>
              <a:rPr lang="en-ZA" dirty="0"/>
              <a:t>The Xilinx Constraints Editor is useful for enter timing constraints</a:t>
            </a:r>
          </a:p>
          <a:p>
            <a:r>
              <a:rPr lang="en-ZA" dirty="0"/>
              <a:t>The GUI simplifies constraint entry by using wizards to guide the user through constraint creation, without needing to understand UCF file syntax.</a:t>
            </a:r>
          </a:p>
          <a:p>
            <a:r>
              <a:rPr lang="en-ZA" dirty="0"/>
              <a:t>Although it is useful to see what kinds of constrains result in the file as this could help speed up constrains entry/reuse in future projects</a:t>
            </a:r>
          </a:p>
        </p:txBody>
      </p:sp>
    </p:spTree>
    <p:extLst>
      <p:ext uri="{BB962C8B-B14F-4D97-AF65-F5344CB8AC3E}">
        <p14:creationId xmlns:p14="http://schemas.microsoft.com/office/powerpoint/2010/main" val="238663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Constraints Editor</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6654" y="2284412"/>
            <a:ext cx="4071640" cy="3908775"/>
          </a:xfrm>
        </p:spPr>
      </p:pic>
      <p:pic>
        <p:nvPicPr>
          <p:cNvPr id="4" name="Picture 3"/>
          <p:cNvPicPr>
            <a:picLocks noChangeAspect="1"/>
          </p:cNvPicPr>
          <p:nvPr/>
        </p:nvPicPr>
        <p:blipFill>
          <a:blip r:embed="rId3"/>
          <a:stretch>
            <a:fillRect/>
          </a:stretch>
        </p:blipFill>
        <p:spPr>
          <a:xfrm>
            <a:off x="414337" y="1335087"/>
            <a:ext cx="4429125" cy="1038225"/>
          </a:xfrm>
          <a:prstGeom prst="rect">
            <a:avLst/>
          </a:prstGeom>
        </p:spPr>
      </p:pic>
      <p:cxnSp>
        <p:nvCxnSpPr>
          <p:cNvPr id="6" name="Straight Arrow Connector 5"/>
          <p:cNvCxnSpPr/>
          <p:nvPr/>
        </p:nvCxnSpPr>
        <p:spPr>
          <a:xfrm>
            <a:off x="4578267" y="2020921"/>
            <a:ext cx="362033" cy="26349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940300" y="1854199"/>
            <a:ext cx="2313454" cy="369332"/>
          </a:xfrm>
          <a:prstGeom prst="rect">
            <a:avLst/>
          </a:prstGeom>
          <a:noFill/>
        </p:spPr>
        <p:txBody>
          <a:bodyPr wrap="none" rtlCol="0">
            <a:spAutoFit/>
          </a:bodyPr>
          <a:lstStyle/>
          <a:p>
            <a:r>
              <a:rPr lang="en-ZA" dirty="0"/>
              <a:t>Runs synthesize etc.</a:t>
            </a:r>
          </a:p>
        </p:txBody>
      </p:sp>
      <p:sp>
        <p:nvSpPr>
          <p:cNvPr id="10" name="TextBox 9"/>
          <p:cNvSpPr txBox="1"/>
          <p:nvPr/>
        </p:nvSpPr>
        <p:spPr>
          <a:xfrm>
            <a:off x="520700" y="3149600"/>
            <a:ext cx="3265954" cy="2585323"/>
          </a:xfrm>
          <a:prstGeom prst="rect">
            <a:avLst/>
          </a:prstGeom>
          <a:noFill/>
        </p:spPr>
        <p:txBody>
          <a:bodyPr wrap="square" rtlCol="0">
            <a:spAutoFit/>
          </a:bodyPr>
          <a:lstStyle/>
          <a:p>
            <a:r>
              <a:rPr lang="en-ZA" dirty="0"/>
              <a:t>Provides functions to find pins, to assign wires to groups, to structure clock domains.</a:t>
            </a:r>
          </a:p>
          <a:p>
            <a:endParaRPr lang="en-ZA" dirty="0"/>
          </a:p>
          <a:p>
            <a:r>
              <a:rPr lang="en-ZA" dirty="0"/>
              <a:t>Can view the UCF file lines in the “UCF Constraints” tab (this includes the comment lines).</a:t>
            </a:r>
          </a:p>
        </p:txBody>
      </p:sp>
    </p:spTree>
    <p:extLst>
      <p:ext uri="{BB962C8B-B14F-4D97-AF65-F5344CB8AC3E}">
        <p14:creationId xmlns:p14="http://schemas.microsoft.com/office/powerpoint/2010/main" val="2587927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PERIOD constraints</a:t>
            </a:r>
          </a:p>
        </p:txBody>
      </p:sp>
      <p:sp>
        <p:nvSpPr>
          <p:cNvPr id="3" name="Content Placeholder 2"/>
          <p:cNvSpPr>
            <a:spLocks noGrp="1"/>
          </p:cNvSpPr>
          <p:nvPr>
            <p:ph idx="1"/>
          </p:nvPr>
        </p:nvSpPr>
        <p:spPr>
          <a:xfrm>
            <a:off x="729785" y="1595620"/>
            <a:ext cx="7697635" cy="4668702"/>
          </a:xfrm>
        </p:spPr>
        <p:txBody>
          <a:bodyPr>
            <a:normAutofit fontScale="92500" lnSpcReduction="10000"/>
          </a:bodyPr>
          <a:lstStyle/>
          <a:p>
            <a:pPr marL="228600" indent="-228600">
              <a:lnSpc>
                <a:spcPct val="90000"/>
              </a:lnSpc>
            </a:pPr>
            <a:r>
              <a:rPr lang="en-US" dirty="0"/>
              <a:t>The PERIOD constraint provide accurate</a:t>
            </a:r>
            <a:r>
              <a:rPr lang="en-US" dirty="0">
                <a:solidFill>
                  <a:srgbClr val="7F787F"/>
                </a:solidFill>
              </a:rPr>
              <a:t> </a:t>
            </a:r>
            <a:r>
              <a:rPr lang="en-US" dirty="0"/>
              <a:t>timing requirements, so it indicates…</a:t>
            </a:r>
          </a:p>
          <a:p>
            <a:pPr marL="525780" lvl="1" indent="-228600">
              <a:lnSpc>
                <a:spcPct val="90000"/>
              </a:lnSpc>
            </a:pPr>
            <a:r>
              <a:rPr lang="en-US" u="sng" dirty="0"/>
              <a:t>Clock skew</a:t>
            </a:r>
            <a:r>
              <a:rPr lang="en-US" dirty="0"/>
              <a:t> between the source and destination </a:t>
            </a:r>
            <a:br>
              <a:rPr lang="en-US" dirty="0"/>
            </a:br>
            <a:r>
              <a:rPr lang="en-US" dirty="0"/>
              <a:t>registers / flip-flops</a:t>
            </a:r>
          </a:p>
          <a:p>
            <a:pPr marL="525780" lvl="1" indent="-228600">
              <a:lnSpc>
                <a:spcPct val="90000"/>
              </a:lnSpc>
            </a:pPr>
            <a:r>
              <a:rPr lang="en-US" dirty="0"/>
              <a:t>Synchronous elements clocked on </a:t>
            </a:r>
            <a:r>
              <a:rPr lang="en-US" u="sng" dirty="0"/>
              <a:t>edge</a:t>
            </a:r>
          </a:p>
          <a:p>
            <a:pPr marL="525780" lvl="1" indent="-228600">
              <a:lnSpc>
                <a:spcPct val="90000"/>
              </a:lnSpc>
            </a:pPr>
            <a:r>
              <a:rPr lang="en-US" dirty="0"/>
              <a:t>Unequal </a:t>
            </a:r>
            <a:r>
              <a:rPr lang="en-US" u="sng" dirty="0"/>
              <a:t>clock duty cycles</a:t>
            </a:r>
          </a:p>
          <a:p>
            <a:pPr marL="525780" lvl="1" indent="-228600">
              <a:lnSpc>
                <a:spcPct val="90000"/>
              </a:lnSpc>
            </a:pPr>
            <a:r>
              <a:rPr lang="en-US" dirty="0"/>
              <a:t>Clock </a:t>
            </a:r>
            <a:r>
              <a:rPr lang="en-US" u="sng" dirty="0"/>
              <a:t>jitter</a:t>
            </a:r>
          </a:p>
          <a:p>
            <a:pPr marL="228600" indent="-228600">
              <a:lnSpc>
                <a:spcPct val="90000"/>
              </a:lnSpc>
            </a:pPr>
            <a:r>
              <a:rPr lang="en-US" dirty="0"/>
              <a:t>ISE uses this information to place and route elements of your design in an attempt to satisfy these requirements (and thus make the design work on hardware)</a:t>
            </a:r>
            <a:endParaRPr lang="en-US" u="sng" dirty="0"/>
          </a:p>
          <a:p>
            <a:endParaRPr lang="en-ZA" dirty="0"/>
          </a:p>
        </p:txBody>
      </p:sp>
    </p:spTree>
    <p:extLst>
      <p:ext uri="{BB962C8B-B14F-4D97-AF65-F5344CB8AC3E}">
        <p14:creationId xmlns:p14="http://schemas.microsoft.com/office/powerpoint/2010/main" val="2331492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2" y="311324"/>
            <a:ext cx="7698306" cy="692210"/>
          </a:xfrm>
        </p:spPr>
        <p:txBody>
          <a:bodyPr>
            <a:normAutofit fontScale="90000"/>
          </a:bodyPr>
          <a:lstStyle/>
          <a:p>
            <a:r>
              <a:rPr lang="en-ZA" dirty="0">
                <a:ln>
                  <a:solidFill>
                    <a:schemeClr val="tx1"/>
                  </a:solidFill>
                </a:ln>
                <a:solidFill>
                  <a:srgbClr val="1D8757"/>
                </a:solidFill>
              </a:rPr>
              <a:t>Example PERIOD constraint</a:t>
            </a:r>
          </a:p>
        </p:txBody>
      </p:sp>
      <p:sp>
        <p:nvSpPr>
          <p:cNvPr id="4" name="Rectangle 3"/>
          <p:cNvSpPr/>
          <p:nvPr/>
        </p:nvSpPr>
        <p:spPr>
          <a:xfrm>
            <a:off x="416257" y="1936529"/>
            <a:ext cx="3714771" cy="4247317"/>
          </a:xfrm>
          <a:prstGeom prst="rect">
            <a:avLst/>
          </a:prstGeom>
        </p:spPr>
        <p:txBody>
          <a:bodyPr wrap="square">
            <a:spAutoFit/>
          </a:bodyPr>
          <a:lstStyle/>
          <a:p>
            <a:pPr marL="228600" indent="-228600" eaLnBrk="1" hangingPunct="1"/>
            <a:r>
              <a:rPr lang="en-US" dirty="0"/>
              <a:t>Assumptions…</a:t>
            </a:r>
          </a:p>
          <a:p>
            <a:pPr marL="628650" lvl="1" indent="-285750" eaLnBrk="1" hangingPunct="1">
              <a:buFont typeface="Arial" panose="020B0604020202020204" pitchFamily="34" charset="0"/>
              <a:buChar char="•"/>
            </a:pPr>
            <a:r>
              <a:rPr lang="en-US" dirty="0"/>
              <a:t>50% duty cycle on CLK line</a:t>
            </a:r>
          </a:p>
          <a:p>
            <a:pPr marL="628650" lvl="1" indent="-285750" eaLnBrk="1" hangingPunct="1">
              <a:buFont typeface="Arial" panose="020B0604020202020204" pitchFamily="34" charset="0"/>
              <a:buChar char="•"/>
            </a:pPr>
            <a:r>
              <a:rPr lang="en-US" dirty="0"/>
              <a:t>PERIOD constraint of 10 ns</a:t>
            </a:r>
          </a:p>
          <a:p>
            <a:pPr eaLnBrk="1" hangingPunct="1"/>
            <a:r>
              <a:rPr lang="en-US" dirty="0"/>
              <a:t>Clocking</a:t>
            </a:r>
          </a:p>
          <a:p>
            <a:pPr marL="628650" lvl="1" indent="-285750" eaLnBrk="1" hangingPunct="1">
              <a:buFont typeface="Arial" panose="020B0604020202020204" pitchFamily="34" charset="0"/>
              <a:buChar char="•"/>
            </a:pPr>
            <a:r>
              <a:rPr lang="en-US" dirty="0"/>
              <a:t>Because reg2 will be clocked on the falling edge of CLK, the link between </a:t>
            </a:r>
            <a:br>
              <a:rPr lang="en-US" dirty="0"/>
            </a:br>
            <a:r>
              <a:rPr lang="en-US" dirty="0"/>
              <a:t>the flip-flops will be constrained to 50% of 10 ns = 5 ns</a:t>
            </a:r>
          </a:p>
          <a:p>
            <a:pPr eaLnBrk="1" hangingPunct="1"/>
            <a:r>
              <a:rPr lang="en-US" dirty="0"/>
              <a:t>The implementation tools will automatically account for triggering the one flip-flop on the rising edge and another on the falling edge</a:t>
            </a:r>
          </a:p>
        </p:txBody>
      </p:sp>
      <p:grpSp>
        <p:nvGrpSpPr>
          <p:cNvPr id="5" name="Group 4"/>
          <p:cNvGrpSpPr>
            <a:grpSpLocks/>
          </p:cNvGrpSpPr>
          <p:nvPr>
            <p:custDataLst>
              <p:tags r:id="rId1"/>
            </p:custDataLst>
          </p:nvPr>
        </p:nvGrpSpPr>
        <p:grpSpPr bwMode="auto">
          <a:xfrm>
            <a:off x="4268265" y="2736826"/>
            <a:ext cx="4159155" cy="2094481"/>
            <a:chOff x="3445" y="1392"/>
            <a:chExt cx="1883" cy="917"/>
          </a:xfrm>
        </p:grpSpPr>
        <p:sp>
          <p:nvSpPr>
            <p:cNvPr id="6" name="Text Box 5"/>
            <p:cNvSpPr txBox="1">
              <a:spLocks noChangeArrowheads="1"/>
            </p:cNvSpPr>
            <p:nvPr/>
          </p:nvSpPr>
          <p:spPr bwMode="auto">
            <a:xfrm>
              <a:off x="3445" y="2135"/>
              <a:ext cx="273"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dirty="0">
                  <a:latin typeface="Arial Narrow" pitchFamily="34" charset="0"/>
                </a:rPr>
                <a:t>BUFG</a:t>
              </a:r>
            </a:p>
          </p:txBody>
        </p:sp>
        <p:sp>
          <p:nvSpPr>
            <p:cNvPr id="7" name="Rectangle 6"/>
            <p:cNvSpPr>
              <a:spLocks noChangeArrowheads="1"/>
            </p:cNvSpPr>
            <p:nvPr/>
          </p:nvSpPr>
          <p:spPr bwMode="auto">
            <a:xfrm>
              <a:off x="4144" y="1543"/>
              <a:ext cx="286" cy="449"/>
            </a:xfrm>
            <a:prstGeom prst="rect">
              <a:avLst/>
            </a:prstGeom>
            <a:no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8" name="AutoShape 7"/>
            <p:cNvSpPr>
              <a:spLocks noChangeArrowheads="1"/>
            </p:cNvSpPr>
            <p:nvPr/>
          </p:nvSpPr>
          <p:spPr bwMode="auto">
            <a:xfrm rot="5492108">
              <a:off x="4136" y="1891"/>
              <a:ext cx="82" cy="66"/>
            </a:xfrm>
            <a:prstGeom prst="triangle">
              <a:avLst>
                <a:gd name="adj" fmla="val 50000"/>
              </a:avLst>
            </a:prstGeom>
            <a:solidFill>
              <a:schemeClr val="bg1"/>
            </a:solid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9" name="Rectangle 8"/>
            <p:cNvSpPr>
              <a:spLocks noChangeArrowheads="1"/>
            </p:cNvSpPr>
            <p:nvPr/>
          </p:nvSpPr>
          <p:spPr bwMode="auto">
            <a:xfrm>
              <a:off x="5042" y="1543"/>
              <a:ext cx="286" cy="449"/>
            </a:xfrm>
            <a:prstGeom prst="rect">
              <a:avLst/>
            </a:prstGeom>
            <a:no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10" name="AutoShape 9"/>
            <p:cNvSpPr>
              <a:spLocks noChangeArrowheads="1"/>
            </p:cNvSpPr>
            <p:nvPr/>
          </p:nvSpPr>
          <p:spPr bwMode="auto">
            <a:xfrm rot="5492108">
              <a:off x="5034" y="1891"/>
              <a:ext cx="82" cy="66"/>
            </a:xfrm>
            <a:prstGeom prst="triangle">
              <a:avLst>
                <a:gd name="adj" fmla="val 50000"/>
              </a:avLst>
            </a:prstGeom>
            <a:solidFill>
              <a:schemeClr val="bg1"/>
            </a:solidFill>
            <a:ln w="12700">
              <a:solidFill>
                <a:schemeClr val="tx1"/>
              </a:solidFill>
              <a:miter lim="800000"/>
              <a:headEnd type="none" w="sm" len="sm"/>
              <a:tailEnd type="none" w="sm" len="sm"/>
            </a:ln>
          </p:spPr>
          <p:txBody>
            <a:bodyPr wrap="none" anchor="ctr"/>
            <a:lstStyle/>
            <a:p>
              <a:pPr eaLnBrk="1" hangingPunct="1"/>
              <a:endParaRPr lang="en-US" sz="1800">
                <a:latin typeface="Arial" charset="0"/>
              </a:endParaRPr>
            </a:p>
          </p:txBody>
        </p:sp>
        <p:sp>
          <p:nvSpPr>
            <p:cNvPr id="11" name="Line 10"/>
            <p:cNvSpPr>
              <a:spLocks noChangeShapeType="1"/>
            </p:cNvSpPr>
            <p:nvPr/>
          </p:nvSpPr>
          <p:spPr bwMode="auto">
            <a:xfrm>
              <a:off x="3980" y="1910"/>
              <a:ext cx="164" cy="0"/>
            </a:xfrm>
            <a:prstGeom prst="line">
              <a:avLst/>
            </a:prstGeom>
            <a:noFill/>
            <a:ln w="12700">
              <a:solidFill>
                <a:schemeClr val="tx1"/>
              </a:solidFill>
              <a:round/>
              <a:headEnd type="none" w="sm" len="sm"/>
              <a:tailEnd type="triangle" w="sm" len="sm"/>
            </a:ln>
          </p:spPr>
          <p:txBody>
            <a:bodyPr wrap="none" anchor="ctr"/>
            <a:lstStyle/>
            <a:p>
              <a:endParaRPr lang="en-US"/>
            </a:p>
          </p:txBody>
        </p:sp>
        <p:sp>
          <p:nvSpPr>
            <p:cNvPr id="12" name="Line 11"/>
            <p:cNvSpPr>
              <a:spLocks noChangeShapeType="1"/>
            </p:cNvSpPr>
            <p:nvPr/>
          </p:nvSpPr>
          <p:spPr bwMode="auto">
            <a:xfrm>
              <a:off x="4878" y="1910"/>
              <a:ext cx="164" cy="0"/>
            </a:xfrm>
            <a:prstGeom prst="line">
              <a:avLst/>
            </a:prstGeom>
            <a:noFill/>
            <a:ln w="12700">
              <a:solidFill>
                <a:schemeClr val="tx1"/>
              </a:solidFill>
              <a:round/>
              <a:headEnd type="none" w="sm" len="sm"/>
              <a:tailEnd type="triangle" w="sm" len="sm"/>
            </a:ln>
          </p:spPr>
          <p:txBody>
            <a:bodyPr wrap="none" anchor="ctr"/>
            <a:lstStyle/>
            <a:p>
              <a:endParaRPr lang="en-US"/>
            </a:p>
          </p:txBody>
        </p:sp>
        <p:sp>
          <p:nvSpPr>
            <p:cNvPr id="13" name="Line 12"/>
            <p:cNvSpPr>
              <a:spLocks noChangeShapeType="1"/>
            </p:cNvSpPr>
            <p:nvPr/>
          </p:nvSpPr>
          <p:spPr bwMode="auto">
            <a:xfrm>
              <a:off x="3980" y="1910"/>
              <a:ext cx="0" cy="20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4" name="Line 13"/>
            <p:cNvSpPr>
              <a:spLocks noChangeShapeType="1"/>
            </p:cNvSpPr>
            <p:nvPr/>
          </p:nvSpPr>
          <p:spPr bwMode="auto">
            <a:xfrm>
              <a:off x="4878" y="1910"/>
              <a:ext cx="0" cy="20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 name="Line 14"/>
            <p:cNvSpPr>
              <a:spLocks noChangeShapeType="1"/>
            </p:cNvSpPr>
            <p:nvPr/>
          </p:nvSpPr>
          <p:spPr bwMode="auto">
            <a:xfrm flipH="1">
              <a:off x="3633" y="2115"/>
              <a:ext cx="124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6" name="Freeform 15"/>
            <p:cNvSpPr>
              <a:spLocks/>
            </p:cNvSpPr>
            <p:nvPr/>
          </p:nvSpPr>
          <p:spPr bwMode="auto">
            <a:xfrm>
              <a:off x="4439" y="1703"/>
              <a:ext cx="603" cy="4"/>
            </a:xfrm>
            <a:custGeom>
              <a:avLst/>
              <a:gdLst>
                <a:gd name="T0" fmla="*/ 0 w 603"/>
                <a:gd name="T1" fmla="*/ 0 h 4"/>
                <a:gd name="T2" fmla="*/ 603 w 603"/>
                <a:gd name="T3" fmla="*/ 4 h 4"/>
                <a:gd name="T4" fmla="*/ 0 60000 65536"/>
                <a:gd name="T5" fmla="*/ 0 60000 65536"/>
                <a:gd name="T6" fmla="*/ 0 w 603"/>
                <a:gd name="T7" fmla="*/ 0 h 4"/>
                <a:gd name="T8" fmla="*/ 603 w 603"/>
                <a:gd name="T9" fmla="*/ 4 h 4"/>
              </a:gdLst>
              <a:ahLst/>
              <a:cxnLst>
                <a:cxn ang="T4">
                  <a:pos x="T0" y="T1"/>
                </a:cxn>
                <a:cxn ang="T5">
                  <a:pos x="T2" y="T3"/>
                </a:cxn>
              </a:cxnLst>
              <a:rect l="T6" t="T7" r="T8" b="T9"/>
              <a:pathLst>
                <a:path w="603" h="4">
                  <a:moveTo>
                    <a:pt x="0" y="0"/>
                  </a:moveTo>
                  <a:lnTo>
                    <a:pt x="603" y="4"/>
                  </a:lnTo>
                </a:path>
              </a:pathLst>
            </a:custGeom>
            <a:noFill/>
            <a:ln w="12700">
              <a:solidFill>
                <a:schemeClr val="tx1"/>
              </a:solidFill>
              <a:round/>
              <a:headEnd type="none" w="sm" len="sm"/>
              <a:tailEnd type="triangle" w="sm" len="sm"/>
            </a:ln>
          </p:spPr>
          <p:txBody>
            <a:bodyPr wrap="none" anchor="ctr"/>
            <a:lstStyle/>
            <a:p>
              <a:endParaRPr lang="en-US"/>
            </a:p>
          </p:txBody>
        </p:sp>
        <p:sp>
          <p:nvSpPr>
            <p:cNvPr id="17" name="AutoShape 16"/>
            <p:cNvSpPr>
              <a:spLocks noChangeArrowheads="1"/>
            </p:cNvSpPr>
            <p:nvPr/>
          </p:nvSpPr>
          <p:spPr bwMode="auto">
            <a:xfrm>
              <a:off x="4430" y="1584"/>
              <a:ext cx="612" cy="122"/>
            </a:xfrm>
            <a:prstGeom prst="rightArrow">
              <a:avLst>
                <a:gd name="adj1" fmla="val 50000"/>
                <a:gd name="adj2" fmla="val 125410"/>
              </a:avLst>
            </a:prstGeom>
            <a:solidFill>
              <a:srgbClr val="0033CC"/>
            </a:solidFill>
            <a:ln w="12700">
              <a:solidFill>
                <a:srgbClr val="0033CC"/>
              </a:solidFill>
              <a:miter lim="800000"/>
              <a:headEnd type="none" w="sm" len="sm"/>
              <a:tailEnd type="none" w="sm" len="sm"/>
            </a:ln>
          </p:spPr>
          <p:txBody>
            <a:bodyPr wrap="none" anchor="ctr"/>
            <a:lstStyle/>
            <a:p>
              <a:pPr eaLnBrk="1" hangingPunct="1"/>
              <a:endParaRPr lang="en-US" sz="1800">
                <a:latin typeface="Arial" charset="0"/>
              </a:endParaRPr>
            </a:p>
          </p:txBody>
        </p:sp>
        <p:sp>
          <p:nvSpPr>
            <p:cNvPr id="18" name="Freeform 17"/>
            <p:cNvSpPr>
              <a:spLocks/>
            </p:cNvSpPr>
            <p:nvPr/>
          </p:nvSpPr>
          <p:spPr bwMode="auto">
            <a:xfrm>
              <a:off x="3735" y="1703"/>
              <a:ext cx="409" cy="4"/>
            </a:xfrm>
            <a:custGeom>
              <a:avLst/>
              <a:gdLst>
                <a:gd name="T0" fmla="*/ 0 w 409"/>
                <a:gd name="T1" fmla="*/ 0 h 4"/>
                <a:gd name="T2" fmla="*/ 409 w 409"/>
                <a:gd name="T3" fmla="*/ 4 h 4"/>
                <a:gd name="T4" fmla="*/ 0 60000 65536"/>
                <a:gd name="T5" fmla="*/ 0 60000 65536"/>
                <a:gd name="T6" fmla="*/ 0 w 409"/>
                <a:gd name="T7" fmla="*/ 0 h 4"/>
                <a:gd name="T8" fmla="*/ 409 w 409"/>
                <a:gd name="T9" fmla="*/ 4 h 4"/>
              </a:gdLst>
              <a:ahLst/>
              <a:cxnLst>
                <a:cxn ang="T4">
                  <a:pos x="T0" y="T1"/>
                </a:cxn>
                <a:cxn ang="T5">
                  <a:pos x="T2" y="T3"/>
                </a:cxn>
              </a:cxnLst>
              <a:rect l="T6" t="T7" r="T8" b="T9"/>
              <a:pathLst>
                <a:path w="409" h="4">
                  <a:moveTo>
                    <a:pt x="0" y="0"/>
                  </a:moveTo>
                  <a:lnTo>
                    <a:pt x="409" y="4"/>
                  </a:lnTo>
                </a:path>
              </a:pathLst>
            </a:custGeom>
            <a:noFill/>
            <a:ln w="12700">
              <a:solidFill>
                <a:schemeClr val="tx1"/>
              </a:solidFill>
              <a:round/>
              <a:headEnd type="none" w="sm" len="sm"/>
              <a:tailEnd type="triangle" w="sm" len="sm"/>
            </a:ln>
          </p:spPr>
          <p:txBody>
            <a:bodyPr wrap="none" anchor="ctr"/>
            <a:lstStyle/>
            <a:p>
              <a:endParaRPr lang="en-US"/>
            </a:p>
          </p:txBody>
        </p:sp>
        <p:sp>
          <p:nvSpPr>
            <p:cNvPr id="19" name="AutoShape 18"/>
            <p:cNvSpPr>
              <a:spLocks noChangeArrowheads="1"/>
            </p:cNvSpPr>
            <p:nvPr/>
          </p:nvSpPr>
          <p:spPr bwMode="auto">
            <a:xfrm>
              <a:off x="3763" y="2064"/>
              <a:ext cx="115" cy="83"/>
            </a:xfrm>
            <a:prstGeom prst="homePlate">
              <a:avLst>
                <a:gd name="adj" fmla="val 123159"/>
              </a:avLst>
            </a:prstGeom>
            <a:solidFill>
              <a:srgbClr val="CFDBF3"/>
            </a:solidFill>
            <a:ln w="12700">
              <a:solidFill>
                <a:schemeClr val="tx1"/>
              </a:solidFill>
              <a:miter lim="800000"/>
              <a:headEnd/>
              <a:tailEnd/>
            </a:ln>
          </p:spPr>
          <p:txBody>
            <a:bodyPr wrap="none" anchor="ctr"/>
            <a:lstStyle/>
            <a:p>
              <a:pPr eaLnBrk="1" hangingPunct="1"/>
              <a:endParaRPr lang="en-US" sz="1800">
                <a:latin typeface="Arial" charset="0"/>
              </a:endParaRPr>
            </a:p>
          </p:txBody>
        </p:sp>
        <p:sp>
          <p:nvSpPr>
            <p:cNvPr id="20" name="AutoShape 19"/>
            <p:cNvSpPr>
              <a:spLocks noChangeArrowheads="1"/>
            </p:cNvSpPr>
            <p:nvPr/>
          </p:nvSpPr>
          <p:spPr bwMode="auto">
            <a:xfrm>
              <a:off x="4570" y="2074"/>
              <a:ext cx="115" cy="83"/>
            </a:xfrm>
            <a:prstGeom prst="homePlate">
              <a:avLst>
                <a:gd name="adj" fmla="val 123159"/>
              </a:avLst>
            </a:prstGeom>
            <a:solidFill>
              <a:srgbClr val="CFDBF3"/>
            </a:solidFill>
            <a:ln w="12700">
              <a:solidFill>
                <a:schemeClr val="tx1"/>
              </a:solidFill>
              <a:miter lim="800000"/>
              <a:headEnd/>
              <a:tailEnd/>
            </a:ln>
          </p:spPr>
          <p:txBody>
            <a:bodyPr wrap="none" anchor="ctr"/>
            <a:lstStyle/>
            <a:p>
              <a:pPr eaLnBrk="1" hangingPunct="1"/>
              <a:endParaRPr lang="en-US" sz="1800">
                <a:latin typeface="Arial" charset="0"/>
              </a:endParaRPr>
            </a:p>
          </p:txBody>
        </p:sp>
        <p:sp>
          <p:nvSpPr>
            <p:cNvPr id="21" name="Text Box 20"/>
            <p:cNvSpPr txBox="1">
              <a:spLocks noChangeArrowheads="1"/>
            </p:cNvSpPr>
            <p:nvPr/>
          </p:nvSpPr>
          <p:spPr bwMode="auto">
            <a:xfrm>
              <a:off x="4501" y="2168"/>
              <a:ext cx="202"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INV</a:t>
              </a:r>
            </a:p>
          </p:txBody>
        </p:sp>
        <p:sp>
          <p:nvSpPr>
            <p:cNvPr id="22" name="Text Box 21"/>
            <p:cNvSpPr txBox="1">
              <a:spLocks noChangeArrowheads="1"/>
            </p:cNvSpPr>
            <p:nvPr/>
          </p:nvSpPr>
          <p:spPr bwMode="auto">
            <a:xfrm>
              <a:off x="4031" y="1977"/>
              <a:ext cx="220"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CLK</a:t>
              </a:r>
            </a:p>
          </p:txBody>
        </p:sp>
        <p:sp>
          <p:nvSpPr>
            <p:cNvPr id="23" name="Text Box 22"/>
            <p:cNvSpPr txBox="1">
              <a:spLocks noChangeArrowheads="1"/>
            </p:cNvSpPr>
            <p:nvPr/>
          </p:nvSpPr>
          <p:spPr bwMode="auto">
            <a:xfrm>
              <a:off x="4123" y="1392"/>
              <a:ext cx="208"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FF1</a:t>
              </a:r>
            </a:p>
          </p:txBody>
        </p:sp>
        <p:sp>
          <p:nvSpPr>
            <p:cNvPr id="24" name="Text Box 23"/>
            <p:cNvSpPr txBox="1">
              <a:spLocks noChangeArrowheads="1"/>
            </p:cNvSpPr>
            <p:nvPr/>
          </p:nvSpPr>
          <p:spPr bwMode="auto">
            <a:xfrm>
              <a:off x="5011" y="1412"/>
              <a:ext cx="209" cy="141"/>
            </a:xfrm>
            <a:prstGeom prst="rect">
              <a:avLst/>
            </a:prstGeom>
            <a:noFill/>
            <a:ln w="12700">
              <a:noFill/>
              <a:miter lim="800000"/>
              <a:headEnd type="none" w="sm" len="sm"/>
              <a:tailEnd type="none" w="sm" len="sm"/>
            </a:ln>
          </p:spPr>
          <p:txBody>
            <a:bodyPr wrap="none" lIns="91425" tIns="45713" rIns="91425" bIns="45713">
              <a:spAutoFit/>
            </a:bodyPr>
            <a:lstStyle/>
            <a:p>
              <a:pPr algn="l"/>
              <a:r>
                <a:rPr lang="en-US" sz="1200">
                  <a:latin typeface="Arial Narrow" pitchFamily="34" charset="0"/>
                </a:rPr>
                <a:t>FF2</a:t>
              </a:r>
            </a:p>
          </p:txBody>
        </p:sp>
      </p:grpSp>
      <p:sp>
        <p:nvSpPr>
          <p:cNvPr id="25" name="Rectangle 24"/>
          <p:cNvSpPr/>
          <p:nvPr/>
        </p:nvSpPr>
        <p:spPr>
          <a:xfrm>
            <a:off x="406424" y="1149573"/>
            <a:ext cx="8554187" cy="707886"/>
          </a:xfrm>
          <a:prstGeom prst="rect">
            <a:avLst/>
          </a:prstGeom>
        </p:spPr>
        <p:txBody>
          <a:bodyPr wrap="square">
            <a:spAutoFit/>
          </a:bodyPr>
          <a:lstStyle/>
          <a:p>
            <a:r>
              <a:rPr lang="en-ZA" sz="2000" i="1" dirty="0"/>
              <a:t>The PERIOD statement covers all timing paths that start or end at a register, latch, or synchronous RAM that are clocked by the reference net</a:t>
            </a:r>
          </a:p>
        </p:txBody>
      </p:sp>
      <p:sp>
        <p:nvSpPr>
          <p:cNvPr id="26" name="Rectangle 25"/>
          <p:cNvSpPr/>
          <p:nvPr/>
        </p:nvSpPr>
        <p:spPr>
          <a:xfrm>
            <a:off x="4871265" y="5416026"/>
            <a:ext cx="3179075" cy="369332"/>
          </a:xfrm>
          <a:prstGeom prst="rect">
            <a:avLst/>
          </a:prstGeom>
        </p:spPr>
        <p:txBody>
          <a:bodyPr wrap="none">
            <a:spAutoFit/>
          </a:bodyPr>
          <a:lstStyle/>
          <a:p>
            <a:r>
              <a:rPr lang="en-ZA" b="1" dirty="0"/>
              <a:t>NET clock PERIOD = 10ns ;</a:t>
            </a:r>
          </a:p>
        </p:txBody>
      </p:sp>
    </p:spTree>
    <p:extLst>
      <p:ext uri="{BB962C8B-B14F-4D97-AF65-F5344CB8AC3E}">
        <p14:creationId xmlns:p14="http://schemas.microsoft.com/office/powerpoint/2010/main" val="2241414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Tutorial on using UCF files</a:t>
            </a:r>
          </a:p>
        </p:txBody>
      </p:sp>
      <p:sp>
        <p:nvSpPr>
          <p:cNvPr id="3" name="Content Placeholder 2"/>
          <p:cNvSpPr>
            <a:spLocks noGrp="1"/>
          </p:cNvSpPr>
          <p:nvPr>
            <p:ph idx="1"/>
          </p:nvPr>
        </p:nvSpPr>
        <p:spPr/>
        <p:txBody>
          <a:bodyPr/>
          <a:lstStyle/>
          <a:p>
            <a:r>
              <a:rPr lang="en-ZA" dirty="0"/>
              <a:t>Recommended tutorial by Xilinx on understanding and using UCF files</a:t>
            </a:r>
          </a:p>
          <a:p>
            <a:pPr lvl="1"/>
            <a:r>
              <a:rPr lang="en-ZA" dirty="0">
                <a:hlinkClick r:id="rId2"/>
              </a:rPr>
              <a:t>http://xilinx.eetrend.com/files-eetrend-xilinx/forum/201103/1746-3205-02a_ucf_editing_12.pdf</a:t>
            </a:r>
            <a:endParaRPr lang="en-ZA" dirty="0"/>
          </a:p>
        </p:txBody>
      </p:sp>
      <p:sp>
        <p:nvSpPr>
          <p:cNvPr id="4" name="TextBox 3"/>
          <p:cNvSpPr txBox="1"/>
          <p:nvPr/>
        </p:nvSpPr>
        <p:spPr>
          <a:xfrm>
            <a:off x="586854" y="5500047"/>
            <a:ext cx="8052179" cy="646331"/>
          </a:xfrm>
          <a:prstGeom prst="rect">
            <a:avLst/>
          </a:prstGeom>
          <a:solidFill>
            <a:srgbClr val="FFFF99"/>
          </a:solidFill>
        </p:spPr>
        <p:txBody>
          <a:bodyPr wrap="square" rtlCol="0">
            <a:spAutoFit/>
          </a:bodyPr>
          <a:lstStyle/>
          <a:p>
            <a:r>
              <a:rPr lang="en-ZA" dirty="0"/>
              <a:t>Exam hint: </a:t>
            </a:r>
            <a:r>
              <a:rPr lang="en-ZA" dirty="0" err="1"/>
              <a:t>statemachines</a:t>
            </a:r>
            <a:r>
              <a:rPr lang="en-ZA" dirty="0"/>
              <a:t> are highly likely to come up in the exam or class test, building </a:t>
            </a:r>
            <a:r>
              <a:rPr lang="en-ZA" dirty="0" err="1"/>
              <a:t>statemachines</a:t>
            </a:r>
            <a:r>
              <a:rPr lang="en-ZA" dirty="0"/>
              <a:t> is an essential skill for HDL developers.</a:t>
            </a:r>
          </a:p>
        </p:txBody>
      </p:sp>
    </p:spTree>
    <p:extLst>
      <p:ext uri="{BB962C8B-B14F-4D97-AF65-F5344CB8AC3E}">
        <p14:creationId xmlns:p14="http://schemas.microsoft.com/office/powerpoint/2010/main" val="129827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923330"/>
          </a:xfrm>
          <a:prstGeom prst="rect">
            <a:avLst/>
          </a:prstGeom>
          <a:noFill/>
        </p:spPr>
        <p:txBody>
          <a:bodyPr wrap="square" rtlCol="0">
            <a:spAutoFit/>
          </a:bodyPr>
          <a:lstStyle/>
          <a:p>
            <a:r>
              <a:rPr lang="en-US" i="1" dirty="0"/>
              <a:t>Image sources:</a:t>
            </a:r>
          </a:p>
          <a:p>
            <a:r>
              <a:rPr lang="en-US" dirty="0"/>
              <a:t> man working on laptop – </a:t>
            </a:r>
            <a:r>
              <a:rPr lang="en-US" dirty="0" err="1"/>
              <a:t>flickr</a:t>
            </a:r>
            <a:endParaRPr lang="en-US" dirty="0"/>
          </a:p>
          <a:p>
            <a:r>
              <a:rPr lang="en-US" dirty="0"/>
              <a:t> scroll, video reel, big question mark – </a:t>
            </a:r>
            <a:r>
              <a:rPr lang="en-US" dirty="0" err="1"/>
              <a:t>Pixabay</a:t>
            </a:r>
            <a:r>
              <a:rPr lang="en-US" dirty="0"/>
              <a:t> </a:t>
            </a:r>
            <a:r>
              <a:rPr lang="en-US" dirty="0">
                <a:hlinkClick r:id="rId2"/>
              </a:rPr>
              <a:t>http://pixabay.com/</a:t>
            </a:r>
            <a:r>
              <a:rPr lang="en-US" dirty="0"/>
              <a:t>  (public domain)</a:t>
            </a:r>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particularly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20915" y="4722551"/>
            <a:ext cx="8975758" cy="646331"/>
          </a:xfrm>
          <a:prstGeom prst="rect">
            <a:avLst/>
          </a:prstGeom>
        </p:spPr>
        <p:txBody>
          <a:bodyPr wrap="square">
            <a:spAutoFit/>
          </a:bodyPr>
          <a:lstStyle/>
          <a:p>
            <a:r>
              <a:rPr lang="en-ZA" dirty="0"/>
              <a:t>References: Verilog code adapted from</a:t>
            </a:r>
            <a:br>
              <a:rPr lang="en-ZA" dirty="0"/>
            </a:br>
            <a:r>
              <a:rPr lang="en-ZA" dirty="0"/>
              <a:t>   </a:t>
            </a:r>
            <a:r>
              <a:rPr lang="en-ZA" dirty="0">
                <a:hlinkClick r:id="rId4"/>
              </a:rPr>
              <a:t>http://www.asic-world.com/examples/verilog</a:t>
            </a:r>
            <a:r>
              <a:rPr lang="en-ZA" dirty="0"/>
              <a:t> </a:t>
            </a:r>
          </a:p>
        </p:txBody>
      </p:sp>
    </p:spTree>
    <p:extLst>
      <p:ext uri="{BB962C8B-B14F-4D97-AF65-F5344CB8AC3E}">
        <p14:creationId xmlns:p14="http://schemas.microsoft.com/office/powerpoint/2010/main" val="118901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29785" y="1257300"/>
            <a:ext cx="7697635" cy="4792981"/>
          </a:xfrm>
        </p:spPr>
        <p:txBody>
          <a:bodyPr>
            <a:normAutofit/>
          </a:bodyPr>
          <a:lstStyle/>
          <a:p>
            <a:pPr eaLnBrk="1" hangingPunct="1">
              <a:defRPr/>
            </a:pPr>
            <a:r>
              <a:rPr lang="en-ZA" dirty="0"/>
              <a:t>Attributes</a:t>
            </a:r>
          </a:p>
          <a:p>
            <a:pPr eaLnBrk="1" hangingPunct="1">
              <a:defRPr/>
            </a:pPr>
            <a:r>
              <a:rPr lang="en-ZA" dirty="0"/>
              <a:t>Constraints</a:t>
            </a:r>
          </a:p>
          <a:p>
            <a:pPr eaLnBrk="1" hangingPunct="1">
              <a:defRPr/>
            </a:pPr>
            <a:r>
              <a:rPr lang="en-ZA" dirty="0"/>
              <a:t>UCF Files</a:t>
            </a:r>
          </a:p>
          <a:p>
            <a:pPr eaLnBrk="1" hangingPunct="1">
              <a:defRPr/>
            </a:pPr>
            <a:r>
              <a:rPr lang="en-ZA" dirty="0"/>
              <a:t>Xilinx Design Constraints</a:t>
            </a:r>
          </a:p>
        </p:txBody>
      </p:sp>
      <p:pic>
        <p:nvPicPr>
          <p:cNvPr id="4099" name="Picture 3" descr="mosaic01.gif"/>
          <p:cNvPicPr>
            <a:picLocks noChangeAspect="1"/>
          </p:cNvPicPr>
          <p:nvPr/>
        </p:nvPicPr>
        <p:blipFill>
          <a:blip r:embed="rId3" cstate="print"/>
          <a:srcRect/>
          <a:stretch>
            <a:fillRect/>
          </a:stretch>
        </p:blipFill>
        <p:spPr bwMode="auto">
          <a:xfrm>
            <a:off x="4403725" y="3538538"/>
            <a:ext cx="4471988" cy="3101975"/>
          </a:xfrm>
          <a:prstGeom prst="rect">
            <a:avLst/>
          </a:prstGeom>
          <a:noFill/>
          <a:ln w="9525">
            <a:noFill/>
            <a:miter lim="800000"/>
            <a:headEnd/>
            <a:tailEnd/>
          </a:ln>
        </p:spPr>
      </p:pic>
    </p:spTree>
    <p:extLst>
      <p:ext uri="{BB962C8B-B14F-4D97-AF65-F5344CB8AC3E}">
        <p14:creationId xmlns:p14="http://schemas.microsoft.com/office/powerpoint/2010/main" val="236503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Attributes and Constraints</a:t>
            </a:r>
          </a:p>
        </p:txBody>
      </p:sp>
      <p:sp>
        <p:nvSpPr>
          <p:cNvPr id="5" name="Text Placeholder 4"/>
          <p:cNvSpPr>
            <a:spLocks noGrp="1"/>
          </p:cNvSpPr>
          <p:nvPr>
            <p:ph type="body" idx="1"/>
          </p:nvPr>
        </p:nvSpPr>
        <p:spPr/>
        <p:txBody>
          <a:bodyPr/>
          <a:lstStyle/>
          <a:p>
            <a:r>
              <a:rPr lang="en-ZA" dirty="0"/>
              <a:t>A Xilinx Perspective</a:t>
            </a:r>
          </a:p>
        </p:txBody>
      </p:sp>
      <p:pic>
        <p:nvPicPr>
          <p:cNvPr id="7" name="Picture 6" descr="A black and brown dog carrying a frisbee in its mouth&#10;&#10;Description automatically generated">
            <a:extLst>
              <a:ext uri="{FF2B5EF4-FFF2-40B4-BE49-F238E27FC236}">
                <a16:creationId xmlns:a16="http://schemas.microsoft.com/office/drawing/2014/main" id="{47824730-7D2A-48DF-B801-A45912020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018" y="1505416"/>
            <a:ext cx="2209800" cy="2076450"/>
          </a:xfrm>
          <a:prstGeom prst="rect">
            <a:avLst/>
          </a:prstGeom>
        </p:spPr>
      </p:pic>
      <p:pic>
        <p:nvPicPr>
          <p:cNvPr id="11" name="Picture 10" descr="A black and brown dog&#10;&#10;Description automatically generated">
            <a:extLst>
              <a:ext uri="{FF2B5EF4-FFF2-40B4-BE49-F238E27FC236}">
                <a16:creationId xmlns:a16="http://schemas.microsoft.com/office/drawing/2014/main" id="{D86BCB38-40B7-43C0-AEBD-7A666710E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1695" y="1505416"/>
            <a:ext cx="2322935" cy="2076450"/>
          </a:xfrm>
          <a:prstGeom prst="rect">
            <a:avLst/>
          </a:prstGeom>
        </p:spPr>
      </p:pic>
    </p:spTree>
    <p:extLst>
      <p:ext uri="{BB962C8B-B14F-4D97-AF65-F5344CB8AC3E}">
        <p14:creationId xmlns:p14="http://schemas.microsoft.com/office/powerpoint/2010/main" val="230411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9114" y="702221"/>
            <a:ext cx="7698306" cy="692210"/>
          </a:xfrm>
        </p:spPr>
        <p:txBody>
          <a:bodyPr>
            <a:normAutofit fontScale="90000"/>
          </a:bodyPr>
          <a:lstStyle/>
          <a:p>
            <a:r>
              <a:rPr lang="en-ZA" dirty="0"/>
              <a:t>Difference between Attributes and Constraints</a:t>
            </a:r>
          </a:p>
        </p:txBody>
      </p:sp>
      <p:sp>
        <p:nvSpPr>
          <p:cNvPr id="5" name="Content Placeholder 4"/>
          <p:cNvSpPr>
            <a:spLocks noGrp="1"/>
          </p:cNvSpPr>
          <p:nvPr>
            <p:ph idx="1"/>
          </p:nvPr>
        </p:nvSpPr>
        <p:spPr/>
        <p:txBody>
          <a:bodyPr/>
          <a:lstStyle/>
          <a:p>
            <a:r>
              <a:rPr lang="en-ZA" dirty="0"/>
              <a:t>Two types of attributes:</a:t>
            </a:r>
          </a:p>
          <a:p>
            <a:pPr lvl="1"/>
            <a:r>
              <a:rPr lang="en-ZA" dirty="0"/>
              <a:t>Predefined attributes (a part of the 1076 standard*)</a:t>
            </a:r>
          </a:p>
          <a:p>
            <a:pPr lvl="1"/>
            <a:r>
              <a:rPr lang="en-ZA" dirty="0"/>
              <a:t>Those outside the standard provided by the designer or by the design tool supplier (such as Xilinx or Altera)</a:t>
            </a:r>
          </a:p>
        </p:txBody>
      </p:sp>
      <p:sp>
        <p:nvSpPr>
          <p:cNvPr id="6" name="Rectangle 5"/>
          <p:cNvSpPr/>
          <p:nvPr/>
        </p:nvSpPr>
        <p:spPr>
          <a:xfrm>
            <a:off x="330200" y="6316786"/>
            <a:ext cx="8191500" cy="307777"/>
          </a:xfrm>
          <a:prstGeom prst="rect">
            <a:avLst/>
          </a:prstGeom>
        </p:spPr>
        <p:txBody>
          <a:bodyPr wrap="square">
            <a:spAutoFit/>
          </a:bodyPr>
          <a:lstStyle/>
          <a:p>
            <a:r>
              <a:rPr lang="en-ZA" sz="1400" dirty="0"/>
              <a:t>* </a:t>
            </a:r>
            <a:r>
              <a:rPr lang="en-ZA" sz="1400" dirty="0">
                <a:hlinkClick r:id="rId2"/>
              </a:rPr>
              <a:t>http://vhdl-manual.narod.ru/books/ieee_manual.pdf</a:t>
            </a:r>
            <a:r>
              <a:rPr lang="en-ZA" sz="1400" dirty="0"/>
              <a:t> </a:t>
            </a:r>
          </a:p>
        </p:txBody>
      </p:sp>
    </p:spTree>
    <p:extLst>
      <p:ext uri="{BB962C8B-B14F-4D97-AF65-F5344CB8AC3E}">
        <p14:creationId xmlns:p14="http://schemas.microsoft.com/office/powerpoint/2010/main" val="144631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08A7A-DF3E-4883-A5E1-27F53E332994}"/>
              </a:ext>
            </a:extLst>
          </p:cNvPr>
          <p:cNvSpPr>
            <a:spLocks noGrp="1"/>
          </p:cNvSpPr>
          <p:nvPr>
            <p:ph type="title"/>
          </p:nvPr>
        </p:nvSpPr>
        <p:spPr/>
        <p:txBody>
          <a:bodyPr>
            <a:normAutofit fontScale="90000"/>
          </a:bodyPr>
          <a:lstStyle/>
          <a:p>
            <a:r>
              <a:rPr lang="en-ZA" dirty="0"/>
              <a:t>Design Constraints</a:t>
            </a:r>
          </a:p>
        </p:txBody>
      </p:sp>
      <p:sp>
        <p:nvSpPr>
          <p:cNvPr id="3" name="Content Placeholder 2">
            <a:extLst>
              <a:ext uri="{FF2B5EF4-FFF2-40B4-BE49-F238E27FC236}">
                <a16:creationId xmlns:a16="http://schemas.microsoft.com/office/drawing/2014/main" id="{3A7E81B9-EF48-4567-B710-21BA7D4E3135}"/>
              </a:ext>
            </a:extLst>
          </p:cNvPr>
          <p:cNvSpPr>
            <a:spLocks noGrp="1"/>
          </p:cNvSpPr>
          <p:nvPr>
            <p:ph idx="1"/>
          </p:nvPr>
        </p:nvSpPr>
        <p:spPr>
          <a:xfrm>
            <a:off x="374517" y="1140431"/>
            <a:ext cx="8471100" cy="5154491"/>
          </a:xfrm>
        </p:spPr>
        <p:txBody>
          <a:bodyPr>
            <a:normAutofit fontScale="70000" lnSpcReduction="20000"/>
          </a:bodyPr>
          <a:lstStyle/>
          <a:p>
            <a:r>
              <a:rPr lang="en-ZA" dirty="0"/>
              <a:t>Keep in mind that </a:t>
            </a:r>
            <a:r>
              <a:rPr lang="en-ZA" dirty="0">
                <a:solidFill>
                  <a:schemeClr val="accent6">
                    <a:lumMod val="50000"/>
                  </a:schemeClr>
                </a:solidFill>
              </a:rPr>
              <a:t>you are essentially describing hardware</a:t>
            </a:r>
            <a:r>
              <a:rPr lang="en-ZA" dirty="0"/>
              <a:t>… it is </a:t>
            </a:r>
            <a:r>
              <a:rPr lang="en-ZA" i="1" dirty="0"/>
              <a:t>not</a:t>
            </a:r>
            <a:r>
              <a:rPr lang="en-ZA" dirty="0"/>
              <a:t> a program running on a CPU.</a:t>
            </a:r>
          </a:p>
          <a:p>
            <a:r>
              <a:rPr lang="en-ZA" dirty="0"/>
              <a:t>Issues of design constraints are very necessary for efficient implementations, and so important and prevalent (for large systems) … that it’s turned into a type of specialized programming of its own*.</a:t>
            </a:r>
          </a:p>
          <a:p>
            <a:r>
              <a:rPr lang="en-ZA" dirty="0"/>
              <a:t>These are leading to ‘constraint languages’ (as yet largely unstandardized between tools), e.g.:</a:t>
            </a:r>
          </a:p>
          <a:p>
            <a:pPr lvl="1"/>
            <a:r>
              <a:rPr lang="en-ZA" dirty="0"/>
              <a:t>Xilinx: .</a:t>
            </a:r>
            <a:r>
              <a:rPr lang="en-ZA" dirty="0" err="1"/>
              <a:t>ucf</a:t>
            </a:r>
            <a:r>
              <a:rPr lang="en-ZA" dirty="0"/>
              <a:t> User Constraint File, or .</a:t>
            </a:r>
            <a:r>
              <a:rPr lang="en-ZA" dirty="0" err="1"/>
              <a:t>xdc</a:t>
            </a:r>
            <a:r>
              <a:rPr lang="en-ZA" dirty="0"/>
              <a:t> Xilinx Constraint File</a:t>
            </a:r>
          </a:p>
          <a:p>
            <a:pPr lvl="1"/>
            <a:r>
              <a:rPr lang="en-ZA" dirty="0"/>
              <a:t>Intel / Altera: .</a:t>
            </a:r>
            <a:r>
              <a:rPr lang="en-ZA" dirty="0" err="1"/>
              <a:t>qsf</a:t>
            </a:r>
            <a:r>
              <a:rPr lang="en-ZA" dirty="0"/>
              <a:t> Quartus II Setting File</a:t>
            </a:r>
          </a:p>
          <a:p>
            <a:pPr lvl="1"/>
            <a:r>
              <a:rPr lang="en-ZA" dirty="0"/>
              <a:t>Synopsis: .</a:t>
            </a:r>
            <a:r>
              <a:rPr lang="en-ZA" dirty="0" err="1"/>
              <a:t>sdc</a:t>
            </a:r>
            <a:r>
              <a:rPr lang="en-ZA" dirty="0"/>
              <a:t> Synopsis Design Constraints (de facto standard) </a:t>
            </a:r>
          </a:p>
          <a:p>
            <a:r>
              <a:rPr lang="en-ZA" dirty="0"/>
              <a:t>Two main types of constraints:</a:t>
            </a:r>
          </a:p>
          <a:p>
            <a:pPr lvl="1"/>
            <a:r>
              <a:rPr lang="en-ZA" dirty="0">
                <a:solidFill>
                  <a:schemeClr val="accent6">
                    <a:lumMod val="50000"/>
                  </a:schemeClr>
                </a:solidFill>
              </a:rPr>
              <a:t>Placement Constraints</a:t>
            </a:r>
            <a:r>
              <a:rPr lang="en-ZA" dirty="0"/>
              <a:t>  (the geographical position of pins and related aspects)</a:t>
            </a:r>
          </a:p>
          <a:p>
            <a:pPr lvl="1"/>
            <a:r>
              <a:rPr lang="en-ZA" dirty="0">
                <a:solidFill>
                  <a:schemeClr val="accent6">
                    <a:lumMod val="50000"/>
                  </a:schemeClr>
                </a:solidFill>
              </a:rPr>
              <a:t>Timing constraints</a:t>
            </a:r>
            <a:r>
              <a:rPr lang="en-ZA" dirty="0"/>
              <a:t> (clock and timing related aspects of the design)</a:t>
            </a:r>
          </a:p>
          <a:p>
            <a:r>
              <a:rPr lang="en-ZA" dirty="0"/>
              <a:t>These are others types of constrains (see next slide) but we will look into those later in the course</a:t>
            </a:r>
          </a:p>
          <a:p>
            <a:endParaRPr lang="en-ZA" dirty="0"/>
          </a:p>
        </p:txBody>
      </p:sp>
      <p:sp>
        <p:nvSpPr>
          <p:cNvPr id="4" name="Rectangle 3">
            <a:extLst>
              <a:ext uri="{FF2B5EF4-FFF2-40B4-BE49-F238E27FC236}">
                <a16:creationId xmlns:a16="http://schemas.microsoft.com/office/drawing/2014/main" id="{A7450FA6-4D4E-4026-8520-EFFACEC00122}"/>
              </a:ext>
            </a:extLst>
          </p:cNvPr>
          <p:cNvSpPr/>
          <p:nvPr/>
        </p:nvSpPr>
        <p:spPr>
          <a:xfrm>
            <a:off x="298384" y="6278974"/>
            <a:ext cx="8547234" cy="430887"/>
          </a:xfrm>
          <a:prstGeom prst="rect">
            <a:avLst/>
          </a:prstGeom>
        </p:spPr>
        <p:txBody>
          <a:bodyPr wrap="square">
            <a:spAutoFit/>
          </a:bodyPr>
          <a:lstStyle/>
          <a:p>
            <a:r>
              <a:rPr lang="en-ZA" sz="1100" dirty="0"/>
              <a:t>* Indeed if you were an expert in using constrains languages you’d probably be in high demand by companies using FPGAs in their designs, it can probably make for a challenging and rewarding career. If you like Sudoku you might light constrains programming </a:t>
            </a:r>
            <a:r>
              <a:rPr lang="en-ZA" sz="1100" dirty="0">
                <a:sym typeface="Wingdings" panose="05000000000000000000" pitchFamily="2" charset="2"/>
              </a:rPr>
              <a:t></a:t>
            </a:r>
            <a:endParaRPr lang="en-ZA" sz="1100" dirty="0"/>
          </a:p>
        </p:txBody>
      </p:sp>
    </p:spTree>
    <p:extLst>
      <p:ext uri="{BB962C8B-B14F-4D97-AF65-F5344CB8AC3E}">
        <p14:creationId xmlns:p14="http://schemas.microsoft.com/office/powerpoint/2010/main" val="135020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Classes of FPGA constraints</a:t>
            </a:r>
          </a:p>
        </p:txBody>
      </p:sp>
      <p:sp>
        <p:nvSpPr>
          <p:cNvPr id="3" name="Content Placeholder 2"/>
          <p:cNvSpPr>
            <a:spLocks noGrp="1"/>
          </p:cNvSpPr>
          <p:nvPr>
            <p:ph idx="1"/>
          </p:nvPr>
        </p:nvSpPr>
        <p:spPr/>
        <p:txBody>
          <a:bodyPr>
            <a:normAutofit/>
          </a:bodyPr>
          <a:lstStyle/>
          <a:p>
            <a:r>
              <a:rPr lang="en-ZA" sz="2400" dirty="0"/>
              <a:t>Grouping Constraints</a:t>
            </a:r>
          </a:p>
          <a:p>
            <a:r>
              <a:rPr lang="en-ZA" sz="2400" dirty="0"/>
              <a:t>Timing Constraints</a:t>
            </a:r>
          </a:p>
          <a:p>
            <a:r>
              <a:rPr lang="en-ZA" sz="2400" dirty="0"/>
              <a:t>Logical Constraints</a:t>
            </a:r>
          </a:p>
          <a:p>
            <a:r>
              <a:rPr lang="en-ZA" sz="2400" dirty="0"/>
              <a:t>Physical Constraints</a:t>
            </a:r>
          </a:p>
          <a:p>
            <a:r>
              <a:rPr lang="en-ZA" sz="2400" dirty="0"/>
              <a:t>Mapping Directives</a:t>
            </a:r>
          </a:p>
          <a:p>
            <a:r>
              <a:rPr lang="en-ZA" sz="2400" dirty="0"/>
              <a:t>Placement Constraints</a:t>
            </a:r>
          </a:p>
          <a:p>
            <a:r>
              <a:rPr lang="en-ZA" sz="2400" dirty="0"/>
              <a:t>Routing Directives</a:t>
            </a:r>
          </a:p>
          <a:p>
            <a:r>
              <a:rPr lang="en-ZA" sz="2400" dirty="0"/>
              <a:t>Synthesis Constraints</a:t>
            </a:r>
          </a:p>
          <a:p>
            <a:r>
              <a:rPr lang="en-ZA" sz="2400" dirty="0"/>
              <a:t>Configuration Constraints</a:t>
            </a:r>
          </a:p>
        </p:txBody>
      </p:sp>
      <p:sp>
        <p:nvSpPr>
          <p:cNvPr id="4" name="Rectangle 3"/>
          <p:cNvSpPr/>
          <p:nvPr/>
        </p:nvSpPr>
        <p:spPr>
          <a:xfrm>
            <a:off x="311066" y="6432286"/>
            <a:ext cx="8985333" cy="276999"/>
          </a:xfrm>
          <a:prstGeom prst="rect">
            <a:avLst/>
          </a:prstGeom>
        </p:spPr>
        <p:txBody>
          <a:bodyPr wrap="square">
            <a:spAutoFit/>
          </a:bodyPr>
          <a:lstStyle/>
          <a:p>
            <a:r>
              <a:rPr lang="en-ZA" sz="1200" dirty="0"/>
              <a:t>Source: </a:t>
            </a:r>
            <a:r>
              <a:rPr lang="en-ZA" sz="1200" dirty="0">
                <a:hlinkClick r:id="rId2"/>
              </a:rPr>
              <a:t>http://xilinx.eetrend.com/files-eetrend-xilinx/forum/201103/1746-3205-02a_ucf_editing_12.pdf</a:t>
            </a:r>
            <a:endParaRPr lang="en-ZA" sz="1200" dirty="0"/>
          </a:p>
        </p:txBody>
      </p:sp>
    </p:spTree>
    <p:extLst>
      <p:ext uri="{BB962C8B-B14F-4D97-AF65-F5344CB8AC3E}">
        <p14:creationId xmlns:p14="http://schemas.microsoft.com/office/powerpoint/2010/main" val="285039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Where constrains can be defined</a:t>
            </a:r>
          </a:p>
        </p:txBody>
      </p:sp>
      <p:sp>
        <p:nvSpPr>
          <p:cNvPr id="3" name="Content Placeholder 2"/>
          <p:cNvSpPr>
            <a:spLocks noGrp="1"/>
          </p:cNvSpPr>
          <p:nvPr>
            <p:ph idx="1"/>
          </p:nvPr>
        </p:nvSpPr>
        <p:spPr>
          <a:xfrm>
            <a:off x="529909" y="1532120"/>
            <a:ext cx="8096715" cy="4519977"/>
          </a:xfrm>
        </p:spPr>
        <p:txBody>
          <a:bodyPr>
            <a:normAutofit fontScale="85000" lnSpcReduction="20000"/>
          </a:bodyPr>
          <a:lstStyle/>
          <a:p>
            <a:r>
              <a:rPr lang="en-ZA" dirty="0"/>
              <a:t>Depending on a attribute they can be defined in various places:</a:t>
            </a:r>
          </a:p>
          <a:p>
            <a:pPr lvl="1"/>
            <a:r>
              <a:rPr lang="en-ZA" b="1" dirty="0"/>
              <a:t>Constraints Editor</a:t>
            </a:r>
            <a:r>
              <a:rPr lang="en-ZA" dirty="0"/>
              <a:t> for Timing Constraints</a:t>
            </a:r>
          </a:p>
          <a:p>
            <a:pPr lvl="1"/>
            <a:r>
              <a:rPr lang="en-ZA" b="1" dirty="0" err="1"/>
              <a:t>Floorplanner</a:t>
            </a:r>
            <a:r>
              <a:rPr lang="en-ZA" dirty="0"/>
              <a:t> for Non-timing placement constraints</a:t>
            </a:r>
          </a:p>
          <a:p>
            <a:pPr lvl="1"/>
            <a:r>
              <a:rPr lang="en-ZA" b="1" dirty="0"/>
              <a:t>PACE</a:t>
            </a:r>
            <a:r>
              <a:rPr lang="en-ZA" dirty="0"/>
              <a:t> for IO placement and area constraints</a:t>
            </a:r>
          </a:p>
          <a:p>
            <a:pPr lvl="1"/>
            <a:r>
              <a:rPr lang="en-ZA" b="1" dirty="0"/>
              <a:t>Floorplan Editor</a:t>
            </a:r>
            <a:r>
              <a:rPr lang="en-ZA" dirty="0"/>
              <a:t> for IO placement and area constraints</a:t>
            </a:r>
          </a:p>
          <a:p>
            <a:pPr lvl="1"/>
            <a:r>
              <a:rPr lang="en-ZA" b="1" dirty="0"/>
              <a:t>Schematic and Symbol Editors</a:t>
            </a:r>
            <a:r>
              <a:rPr lang="en-ZA" dirty="0"/>
              <a:t> for IO placement and RLOC constraints</a:t>
            </a:r>
          </a:p>
          <a:p>
            <a:r>
              <a:rPr lang="en-ZA" dirty="0"/>
              <a:t>The UCF (User Constrains File) is where you can manually (and quickly!!) define constraints, we will focus on this option.</a:t>
            </a:r>
          </a:p>
        </p:txBody>
      </p:sp>
    </p:spTree>
    <p:extLst>
      <p:ext uri="{BB962C8B-B14F-4D97-AF65-F5344CB8AC3E}">
        <p14:creationId xmlns:p14="http://schemas.microsoft.com/office/powerpoint/2010/main" val="352167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UCF</a:t>
            </a:r>
          </a:p>
        </p:txBody>
      </p:sp>
      <p:sp>
        <p:nvSpPr>
          <p:cNvPr id="5" name="Text Placeholder 4"/>
          <p:cNvSpPr>
            <a:spLocks noGrp="1"/>
          </p:cNvSpPr>
          <p:nvPr>
            <p:ph type="body" idx="1"/>
          </p:nvPr>
        </p:nvSpPr>
        <p:spPr/>
        <p:txBody>
          <a:bodyPr/>
          <a:lstStyle/>
          <a:p>
            <a:r>
              <a:rPr lang="en-ZA" dirty="0"/>
              <a:t>Xilinx User Constraints Files</a:t>
            </a:r>
          </a:p>
        </p:txBody>
      </p:sp>
      <p:sp>
        <p:nvSpPr>
          <p:cNvPr id="2" name="Rectangle 1">
            <a:extLst>
              <a:ext uri="{FF2B5EF4-FFF2-40B4-BE49-F238E27FC236}">
                <a16:creationId xmlns:a16="http://schemas.microsoft.com/office/drawing/2014/main" id="{71C5C483-B820-4D22-A1BC-B16A42A582EC}"/>
              </a:ext>
            </a:extLst>
          </p:cNvPr>
          <p:cNvSpPr/>
          <p:nvPr/>
        </p:nvSpPr>
        <p:spPr>
          <a:xfrm>
            <a:off x="668593" y="5239247"/>
            <a:ext cx="7659329" cy="923330"/>
          </a:xfrm>
          <a:prstGeom prst="rect">
            <a:avLst/>
          </a:prstGeom>
        </p:spPr>
        <p:txBody>
          <a:bodyPr wrap="square">
            <a:spAutoFit/>
          </a:bodyPr>
          <a:lstStyle/>
          <a:p>
            <a:r>
              <a:rPr lang="en-ZA" dirty="0"/>
              <a:t>We will look at “Xilinx Design Constraints” (XDC), which is the more recant version of specifying Xilinx constrains editor later. However, I like using UCFs if possible as the syntax is quicker and easier to work with.</a:t>
            </a:r>
          </a:p>
        </p:txBody>
      </p:sp>
    </p:spTree>
    <p:extLst>
      <p:ext uri="{BB962C8B-B14F-4D97-AF65-F5344CB8AC3E}">
        <p14:creationId xmlns:p14="http://schemas.microsoft.com/office/powerpoint/2010/main" val="55927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a:t>UCF Files</a:t>
            </a:r>
          </a:p>
        </p:txBody>
      </p:sp>
      <p:sp>
        <p:nvSpPr>
          <p:cNvPr id="5" name="Content Placeholder 4"/>
          <p:cNvSpPr>
            <a:spLocks noGrp="1"/>
          </p:cNvSpPr>
          <p:nvPr>
            <p:ph idx="1"/>
          </p:nvPr>
        </p:nvSpPr>
        <p:spPr>
          <a:xfrm>
            <a:off x="729785" y="1595620"/>
            <a:ext cx="7697635" cy="4944880"/>
          </a:xfrm>
        </p:spPr>
        <p:txBody>
          <a:bodyPr>
            <a:normAutofit lnSpcReduction="10000"/>
          </a:bodyPr>
          <a:lstStyle/>
          <a:p>
            <a:r>
              <a:rPr lang="en-US" dirty="0"/>
              <a:t>UCF files are in ASCII</a:t>
            </a:r>
          </a:p>
          <a:p>
            <a:r>
              <a:rPr lang="en-US" dirty="0"/>
              <a:t>They are used to specify constraints on the logical design</a:t>
            </a:r>
          </a:p>
          <a:p>
            <a:r>
              <a:rPr lang="en-US" dirty="0"/>
              <a:t>You can use your favorite text editor to edit them UCF (can edit in ISE)</a:t>
            </a:r>
          </a:p>
          <a:p>
            <a:r>
              <a:rPr lang="en-US" dirty="0"/>
              <a:t>NCF file:</a:t>
            </a:r>
          </a:p>
          <a:p>
            <a:pPr lvl="1"/>
            <a:r>
              <a:rPr lang="en-US" dirty="0"/>
              <a:t>this often goes with UCT file.</a:t>
            </a:r>
          </a:p>
          <a:p>
            <a:pPr lvl="1"/>
            <a:r>
              <a:rPr lang="en-US" dirty="0"/>
              <a:t>The Netlist Constraint File (NCF) is also an ASCII file that is usually generated by some synthesis programs</a:t>
            </a:r>
          </a:p>
        </p:txBody>
      </p:sp>
    </p:spTree>
    <p:extLst>
      <p:ext uri="{BB962C8B-B14F-4D97-AF65-F5344CB8AC3E}">
        <p14:creationId xmlns:p14="http://schemas.microsoft.com/office/powerpoint/2010/main" val="41368266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8433</TotalTime>
  <Words>1356</Words>
  <Application>Microsoft Office PowerPoint</Application>
  <PresentationFormat>On-screen Show (4:3)</PresentationFormat>
  <Paragraphs>127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Arial Black</vt:lpstr>
      <vt:lpstr>Arial Narrow</vt:lpstr>
      <vt:lpstr>Calibri</vt:lpstr>
      <vt:lpstr>Century Gothic</vt:lpstr>
      <vt:lpstr>Courier New</vt:lpstr>
      <vt:lpstr>Tahoma</vt:lpstr>
      <vt:lpstr>Wingdings</vt:lpstr>
      <vt:lpstr>Wingdings 2</vt:lpstr>
      <vt:lpstr>4084 Theme</vt:lpstr>
      <vt:lpstr>PowerPoint Presentation</vt:lpstr>
      <vt:lpstr>Lecture Overview</vt:lpstr>
      <vt:lpstr>Attributes and Constraints</vt:lpstr>
      <vt:lpstr>Difference between Attributes and Constraints</vt:lpstr>
      <vt:lpstr>Design Constraints</vt:lpstr>
      <vt:lpstr>Classes of FPGA constraints</vt:lpstr>
      <vt:lpstr>Where constrains can be defined</vt:lpstr>
      <vt:lpstr>UCF</vt:lpstr>
      <vt:lpstr>UCF Files</vt:lpstr>
      <vt:lpstr>UCF Files Syntax</vt:lpstr>
      <vt:lpstr>UCF Files Syntax</vt:lpstr>
      <vt:lpstr>UCF quick features</vt:lpstr>
      <vt:lpstr>XDC</vt:lpstr>
      <vt:lpstr>Xilinx Constraints Editor</vt:lpstr>
      <vt:lpstr>Constraints Editor</vt:lpstr>
      <vt:lpstr>PERIOD constraints</vt:lpstr>
      <vt:lpstr>Example PERIOD constraint</vt:lpstr>
      <vt:lpstr>Tutorial on using UCF files</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EEE4120F HPES</dc:title>
  <dc:subject>RC Basics and the YODA Project cont</dc:subject>
  <dc:creator>Simon Winberg</dc:creator>
  <cp:lastModifiedBy>Simon Winberg</cp:lastModifiedBy>
  <cp:revision>462</cp:revision>
  <dcterms:created xsi:type="dcterms:W3CDTF">2009-02-10T02:25:54Z</dcterms:created>
  <dcterms:modified xsi:type="dcterms:W3CDTF">2023-04-11T19:07:44Z</dcterms:modified>
  <cp:category>Lectures</cp:category>
</cp:coreProperties>
</file>