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31"/>
  </p:notesMasterIdLst>
  <p:sldIdLst>
    <p:sldId id="335" r:id="rId2"/>
    <p:sldId id="383" r:id="rId3"/>
    <p:sldId id="386" r:id="rId4"/>
    <p:sldId id="385" r:id="rId5"/>
    <p:sldId id="388" r:id="rId6"/>
    <p:sldId id="384" r:id="rId7"/>
    <p:sldId id="387" r:id="rId8"/>
    <p:sldId id="390" r:id="rId9"/>
    <p:sldId id="392" r:id="rId10"/>
    <p:sldId id="391" r:id="rId11"/>
    <p:sldId id="389" r:id="rId12"/>
    <p:sldId id="427" r:id="rId13"/>
    <p:sldId id="405" r:id="rId14"/>
    <p:sldId id="404" r:id="rId15"/>
    <p:sldId id="407" r:id="rId16"/>
    <p:sldId id="408" r:id="rId17"/>
    <p:sldId id="409" r:id="rId18"/>
    <p:sldId id="428" r:id="rId19"/>
    <p:sldId id="429" r:id="rId20"/>
    <p:sldId id="430" r:id="rId21"/>
    <p:sldId id="431" r:id="rId22"/>
    <p:sldId id="410" r:id="rId23"/>
    <p:sldId id="423" r:id="rId24"/>
    <p:sldId id="424" r:id="rId25"/>
    <p:sldId id="434" r:id="rId26"/>
    <p:sldId id="432" r:id="rId27"/>
    <p:sldId id="433" r:id="rId28"/>
    <p:sldId id="435" r:id="rId29"/>
    <p:sldId id="366"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3737"/>
    <a:srgbClr val="0066FF"/>
    <a:srgbClr val="1D8757"/>
    <a:srgbClr val="FFFF99"/>
    <a:srgbClr val="FF6600"/>
    <a:srgbClr val="1C1C1C"/>
    <a:srgbClr val="CCECFF"/>
    <a:srgbClr val="0000FF"/>
    <a:srgbClr val="1008B8"/>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5" autoAdjust="0"/>
    <p:restoredTop sz="94703" autoAdjust="0"/>
  </p:normalViewPr>
  <p:slideViewPr>
    <p:cSldViewPr snapToGrid="0">
      <p:cViewPr varScale="1">
        <p:scale>
          <a:sx n="100" d="100"/>
          <a:sy n="100" d="100"/>
        </p:scale>
        <p:origin x="1500" y="72"/>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4/11/2023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36984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a:p>
        </p:txBody>
      </p:sp>
    </p:spTree>
    <p:extLst>
      <p:ext uri="{BB962C8B-B14F-4D97-AF65-F5344CB8AC3E}">
        <p14:creationId xmlns:p14="http://schemas.microsoft.com/office/powerpoint/2010/main" val="1040670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4" Type="http://schemas.openxmlformats.org/officeDocument/2006/relationships/image" Target="../media/image3.png"/><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5.xml"/><Relationship Id="rId5" Type="http://schemas.openxmlformats.org/officeDocument/2006/relationships/hyperlink" Target="https://www.edaplayground.com/x/9dxx" TargetMode="External"/><Relationship Id="rId4" Type="http://schemas.openxmlformats.org/officeDocument/2006/relationships/image" Target="../media/image1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edaplayground.com/x/25N5"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Cosmic-ray_observatory" TargetMode="External"/><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ixabay.com/" TargetMode="External"/><Relationship Id="rId1" Type="http://schemas.openxmlformats.org/officeDocument/2006/relationships/slideLayout" Target="../slideLayouts/slideLayout7.xml"/><Relationship Id="rId4" Type="http://schemas.openxmlformats.org/officeDocument/2006/relationships/hyperlink" Target="http://www.asic-world.com/examples/verilo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360067">
            <a:off x="7287915" y="4585010"/>
            <a:ext cx="1030967" cy="1933680"/>
          </a:xfrm>
          <a:prstGeom prst="rect">
            <a:avLst/>
          </a:prstGeom>
        </p:spPr>
      </p:pic>
      <p:sp>
        <p:nvSpPr>
          <p:cNvPr id="3074" name="Rectangle 8"/>
          <p:cNvSpPr>
            <a:spLocks noChangeArrowheads="1"/>
          </p:cNvSpPr>
          <p:nvPr/>
        </p:nvSpPr>
        <p:spPr bwMode="auto">
          <a:xfrm>
            <a:off x="1558925" y="1851478"/>
            <a:ext cx="6775450" cy="1814513"/>
          </a:xfrm>
          <a:prstGeom prst="rect">
            <a:avLst/>
          </a:prstGeom>
          <a:blipFill dpi="0" rotWithShape="1">
            <a:blip r:embed="rId4"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374563" y="3601001"/>
            <a:ext cx="8359775" cy="1752600"/>
          </a:xfrm>
        </p:spPr>
        <p:txBody>
          <a:bodyPr>
            <a:normAutofit/>
          </a:bodyPr>
          <a:lstStyle/>
          <a:p>
            <a:pPr algn="ctr" eaLnBrk="1" hangingPunct="1">
              <a:buFont typeface="Wingdings" pitchFamily="2" charset="2"/>
              <a:buNone/>
              <a:defRPr/>
            </a:pPr>
            <a:r>
              <a:rPr lang="en-ZA" sz="3600" dirty="0">
                <a:solidFill>
                  <a:srgbClr val="FF6600"/>
                </a:solidFill>
              </a:rPr>
              <a:t>Lecture 16</a:t>
            </a:r>
          </a:p>
          <a:p>
            <a:pPr algn="ctr">
              <a:buNone/>
              <a:defRPr/>
            </a:pPr>
            <a:r>
              <a:rPr lang="en-ZA" dirty="0">
                <a:solidFill>
                  <a:srgbClr val="FF6600"/>
                </a:solidFill>
              </a:rPr>
              <a:t>More Verilog &amp; </a:t>
            </a:r>
            <a:r>
              <a:rPr lang="en-ZA" dirty="0" err="1">
                <a:solidFill>
                  <a:srgbClr val="FF6600"/>
                </a:solidFill>
              </a:rPr>
              <a:t>Statemachine</a:t>
            </a:r>
            <a:endParaRPr lang="en-US" sz="2400" dirty="0">
              <a:solidFill>
                <a:srgbClr val="FF6600"/>
              </a:solidFill>
            </a:endParaRPr>
          </a:p>
        </p:txBody>
      </p:sp>
      <p:sp>
        <p:nvSpPr>
          <p:cNvPr id="3076" name="Rectangle 9"/>
          <p:cNvSpPr>
            <a:spLocks noChangeArrowheads="1"/>
          </p:cNvSpPr>
          <p:nvPr/>
        </p:nvSpPr>
        <p:spPr bwMode="auto">
          <a:xfrm>
            <a:off x="1755684" y="5672130"/>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sp>
        <p:nvSpPr>
          <p:cNvPr id="9" name="Rectangle 8"/>
          <p:cNvSpPr/>
          <p:nvPr/>
        </p:nvSpPr>
        <p:spPr>
          <a:xfrm>
            <a:off x="1542699" y="2035841"/>
            <a:ext cx="6790256" cy="1569660"/>
          </a:xfrm>
          <a:prstGeom prst="rect">
            <a:avLst/>
          </a:prstGeom>
          <a:noFill/>
        </p:spPr>
        <p:txBody>
          <a:bodyPr wrap="none">
            <a:spAutoFit/>
          </a:bodyPr>
          <a:lstStyle/>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High Performance</a:t>
            </a:r>
          </a:p>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Embedded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EEE4120F</a:t>
            </a:r>
          </a:p>
        </p:txBody>
      </p:sp>
      <p:pic>
        <p:nvPicPr>
          <p:cNvPr id="3081" name="Picture 9" descr="C:\Users\swinberg\Documents\ACTIVE\EEE4084F\Common\Images\uctlogo_sm.gif"/>
          <p:cNvPicPr>
            <a:picLocks noChangeAspect="1" noChangeArrowheads="1"/>
          </p:cNvPicPr>
          <p:nvPr/>
        </p:nvPicPr>
        <p:blipFill>
          <a:blip r:embed="rId5" cstate="print"/>
          <a:srcRect/>
          <a:stretch>
            <a:fillRect/>
          </a:stretch>
        </p:blipFill>
        <p:spPr bwMode="auto">
          <a:xfrm>
            <a:off x="7390022" y="228577"/>
            <a:ext cx="1465263" cy="1495165"/>
          </a:xfrm>
          <a:prstGeom prst="rect">
            <a:avLst/>
          </a:prstGeom>
          <a:noFill/>
        </p:spPr>
      </p:pic>
      <p:sp>
        <p:nvSpPr>
          <p:cNvPr id="10" name="TextBox 9"/>
          <p:cNvSpPr txBox="1"/>
          <p:nvPr/>
        </p:nvSpPr>
        <p:spPr>
          <a:xfrm>
            <a:off x="1793101" y="4943408"/>
            <a:ext cx="5984331" cy="1169551"/>
          </a:xfrm>
          <a:prstGeom prst="rect">
            <a:avLst/>
          </a:prstGeom>
          <a:noFill/>
        </p:spPr>
        <p:txBody>
          <a:bodyPr wrap="none" rtlCol="0">
            <a:spAutoFit/>
          </a:bodyPr>
          <a:lstStyle/>
          <a:p>
            <a:r>
              <a:rPr lang="en-ZA" sz="1400" dirty="0">
                <a:latin typeface="Courier New" pitchFamily="49" charset="0"/>
                <a:cs typeface="Courier New" pitchFamily="49" charset="0"/>
              </a:rPr>
              <a:t>module </a:t>
            </a:r>
            <a:r>
              <a:rPr lang="en-ZA" sz="1400" dirty="0" err="1">
                <a:latin typeface="Courier New" pitchFamily="49" charset="0"/>
                <a:cs typeface="Courier New" pitchFamily="49" charset="0"/>
              </a:rPr>
              <a:t>myveriloglecture</a:t>
            </a:r>
            <a:r>
              <a:rPr lang="en-ZA" sz="1400" dirty="0">
                <a:latin typeface="Courier New" pitchFamily="49" charset="0"/>
                <a:cs typeface="Courier New" pitchFamily="49" charset="0"/>
              </a:rPr>
              <a:t> ( </a:t>
            </a:r>
            <a:r>
              <a:rPr lang="en-ZA" sz="1400" dirty="0" err="1">
                <a:latin typeface="Courier New" pitchFamily="49" charset="0"/>
                <a:cs typeface="Courier New" pitchFamily="49" charset="0"/>
              </a:rPr>
              <a:t>wishes_in</a:t>
            </a:r>
            <a:r>
              <a:rPr lang="en-ZA" sz="1400" dirty="0">
                <a:latin typeface="Courier New" pitchFamily="49" charset="0"/>
                <a:cs typeface="Courier New" pitchFamily="49" charset="0"/>
              </a:rPr>
              <a:t>, </a:t>
            </a:r>
            <a:r>
              <a:rPr lang="en-ZA" sz="1400" dirty="0" err="1">
                <a:latin typeface="Courier New" pitchFamily="49" charset="0"/>
                <a:cs typeface="Courier New" pitchFamily="49" charset="0"/>
              </a:rPr>
              <a:t>techniques_out</a:t>
            </a:r>
            <a:r>
              <a:rPr lang="en-ZA" sz="1400" dirty="0">
                <a:latin typeface="Courier New" pitchFamily="49" charset="0"/>
                <a:cs typeface="Courier New" pitchFamily="49" charset="0"/>
              </a:rPr>
              <a:t> );</a:t>
            </a:r>
          </a:p>
          <a:p>
            <a:r>
              <a:rPr lang="en-ZA" sz="1400" dirty="0">
                <a:latin typeface="Courier New" pitchFamily="49" charset="0"/>
                <a:cs typeface="Courier New" pitchFamily="49" charset="0"/>
              </a:rPr>
              <a:t>   … </a:t>
            </a:r>
          </a:p>
          <a:p>
            <a:r>
              <a:rPr lang="en-ZA" sz="1400" dirty="0">
                <a:latin typeface="Courier New" pitchFamily="49" charset="0"/>
                <a:cs typeface="Courier New" pitchFamily="49" charset="0"/>
              </a:rPr>
              <a:t>     // implementation of today’s lecture</a:t>
            </a:r>
          </a:p>
          <a:p>
            <a:r>
              <a:rPr lang="en-ZA" sz="1400" dirty="0">
                <a:latin typeface="Courier New" pitchFamily="49" charset="0"/>
                <a:cs typeface="Courier New" pitchFamily="49" charset="0"/>
              </a:rPr>
              <a:t>   …</a:t>
            </a:r>
          </a:p>
          <a:p>
            <a:r>
              <a:rPr lang="en-ZA" sz="1400" dirty="0" err="1">
                <a:latin typeface="Courier New" pitchFamily="49" charset="0"/>
                <a:cs typeface="Courier New" pitchFamily="49" charset="0"/>
              </a:rPr>
              <a:t>endmodule</a:t>
            </a:r>
            <a:endParaRPr lang="en-GB" sz="1400" dirty="0">
              <a:latin typeface="Courier New" pitchFamily="49" charset="0"/>
              <a:cs typeface="Courier New" pitchFamily="49" charset="0"/>
            </a:endParaRPr>
          </a:p>
        </p:txBody>
      </p:sp>
      <p:pic>
        <p:nvPicPr>
          <p:cNvPr id="12"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
        <p:nvSpPr>
          <p:cNvPr id="3" name="Rectangle 2"/>
          <p:cNvSpPr/>
          <p:nvPr/>
        </p:nvSpPr>
        <p:spPr>
          <a:xfrm>
            <a:off x="6803597" y="6262211"/>
            <a:ext cx="1404552" cy="338554"/>
          </a:xfrm>
          <a:prstGeom prst="rect">
            <a:avLst/>
          </a:prstGeom>
        </p:spPr>
        <p:txBody>
          <a:bodyPr wrap="none">
            <a:spAutoFit/>
          </a:bodyPr>
          <a:lstStyle/>
          <a:p>
            <a:r>
              <a:rPr lang="en-ZA" sz="1600" dirty="0" err="1">
                <a:latin typeface="Arial" panose="020B0604020202020204" pitchFamily="34" charset="0"/>
                <a:cs typeface="Arial" panose="020B0604020202020204" pitchFamily="34" charset="0"/>
              </a:rPr>
              <a:t>statemachine</a:t>
            </a:r>
            <a:endParaRPr lang="en-ZA" dirty="0">
              <a:latin typeface="Arial" panose="020B0604020202020204" pitchFamily="34" charset="0"/>
              <a:cs typeface="Arial" panose="020B0604020202020204" pitchFamily="34" charset="0"/>
            </a:endParaRPr>
          </a:p>
        </p:txBody>
      </p:sp>
      <p:grpSp>
        <p:nvGrpSpPr>
          <p:cNvPr id="6" name="Group 5">
            <a:extLst>
              <a:ext uri="{FF2B5EF4-FFF2-40B4-BE49-F238E27FC236}">
                <a16:creationId xmlns:a16="http://schemas.microsoft.com/office/drawing/2014/main" id="{AA55E055-86F9-46DE-A91B-92A07CAFEB79}"/>
              </a:ext>
            </a:extLst>
          </p:cNvPr>
          <p:cNvGrpSpPr/>
          <p:nvPr/>
        </p:nvGrpSpPr>
        <p:grpSpPr>
          <a:xfrm>
            <a:off x="419975" y="4884939"/>
            <a:ext cx="2188169" cy="830636"/>
            <a:chOff x="419975" y="4884939"/>
            <a:chExt cx="2188169" cy="830636"/>
          </a:xfrm>
        </p:grpSpPr>
        <p:pic>
          <p:nvPicPr>
            <p:cNvPr id="15" name="Picture 14" descr="A blurry image of a night sky&#10;&#10;Description automatically generated">
              <a:extLst>
                <a:ext uri="{FF2B5EF4-FFF2-40B4-BE49-F238E27FC236}">
                  <a16:creationId xmlns:a16="http://schemas.microsoft.com/office/drawing/2014/main" id="{C9B8A5D3-1633-4175-990F-2E0D37B5871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9895349">
              <a:off x="419975" y="4884939"/>
              <a:ext cx="1328232" cy="790820"/>
            </a:xfrm>
            <a:prstGeom prst="rect">
              <a:avLst/>
            </a:prstGeom>
          </p:spPr>
        </p:pic>
        <p:sp>
          <p:nvSpPr>
            <p:cNvPr id="16" name="TextBox 15">
              <a:extLst>
                <a:ext uri="{FF2B5EF4-FFF2-40B4-BE49-F238E27FC236}">
                  <a16:creationId xmlns:a16="http://schemas.microsoft.com/office/drawing/2014/main" id="{1ABF6490-CDF1-4218-A762-D9ED8B281FF9}"/>
                </a:ext>
              </a:extLst>
            </p:cNvPr>
            <p:cNvSpPr txBox="1"/>
            <p:nvPr/>
          </p:nvSpPr>
          <p:spPr>
            <a:xfrm rot="19864627">
              <a:off x="592705" y="5469354"/>
              <a:ext cx="2015439" cy="246221"/>
            </a:xfrm>
            <a:prstGeom prst="rect">
              <a:avLst/>
            </a:prstGeom>
            <a:noFill/>
          </p:spPr>
          <p:txBody>
            <a:bodyPr wrap="square">
              <a:spAutoFit/>
            </a:bodyPr>
            <a:lstStyle/>
            <a:p>
              <a:r>
                <a:rPr lang="en-ZA" sz="1000" dirty="0">
                  <a:latin typeface="Bernard MT Condensed" panose="02050806060905020404" pitchFamily="18" charset="0"/>
                </a:rPr>
                <a:t>Cosmic Detector Version</a:t>
              </a:r>
            </a:p>
          </p:txBody>
        </p:sp>
      </p:grpSp>
      <p:pic>
        <p:nvPicPr>
          <p:cNvPr id="17" name="Picture 9">
            <a:extLst>
              <a:ext uri="{FF2B5EF4-FFF2-40B4-BE49-F238E27FC236}">
                <a16:creationId xmlns:a16="http://schemas.microsoft.com/office/drawing/2014/main" id="{8ADD1385-4CDB-446B-BD0B-D248C99EBB68}"/>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bwMode="auto">
          <a:xfrm>
            <a:off x="491624" y="385797"/>
            <a:ext cx="1436688" cy="141673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21412"/>
            <a:ext cx="7698306" cy="692210"/>
          </a:xfrm>
        </p:spPr>
        <p:txBody>
          <a:bodyPr>
            <a:normAutofit fontScale="90000"/>
          </a:bodyPr>
          <a:lstStyle/>
          <a:p>
            <a:r>
              <a:rPr lang="en-ZA" dirty="0"/>
              <a:t>Example function:</a:t>
            </a:r>
            <a:br>
              <a:rPr lang="en-ZA" dirty="0"/>
            </a:br>
            <a:r>
              <a:rPr lang="en-ZA" dirty="0"/>
              <a:t>Converting endianness</a:t>
            </a:r>
          </a:p>
        </p:txBody>
      </p:sp>
      <p:sp>
        <p:nvSpPr>
          <p:cNvPr id="3" name="Content Placeholder 2"/>
          <p:cNvSpPr>
            <a:spLocks noGrp="1"/>
          </p:cNvSpPr>
          <p:nvPr>
            <p:ph idx="1"/>
          </p:nvPr>
        </p:nvSpPr>
        <p:spPr/>
        <p:txBody>
          <a:bodyPr>
            <a:normAutofit/>
          </a:bodyPr>
          <a:lstStyle/>
          <a:p>
            <a:r>
              <a:rPr lang="en-ZA" dirty="0"/>
              <a:t>If need be you can construct a function to convert endianness, e.g.:</a:t>
            </a:r>
          </a:p>
        </p:txBody>
      </p:sp>
      <p:sp>
        <p:nvSpPr>
          <p:cNvPr id="4" name="Rectangle 3"/>
          <p:cNvSpPr/>
          <p:nvPr/>
        </p:nvSpPr>
        <p:spPr>
          <a:xfrm>
            <a:off x="311067" y="3100338"/>
            <a:ext cx="8407400" cy="1938992"/>
          </a:xfrm>
          <a:prstGeom prst="rect">
            <a:avLst/>
          </a:prstGeom>
        </p:spPr>
        <p:txBody>
          <a:bodyPr wrap="square">
            <a:spAutoFit/>
          </a:bodyPr>
          <a:lstStyle/>
          <a:p>
            <a:pPr lvl="1"/>
            <a:r>
              <a:rPr lang="en-ZA" sz="2400" dirty="0">
                <a:latin typeface="Tahoma" panose="020B0604030504040204" pitchFamily="34" charset="0"/>
                <a:ea typeface="Tahoma" panose="020B0604030504040204" pitchFamily="34" charset="0"/>
                <a:cs typeface="Tahoma" panose="020B0604030504040204" pitchFamily="34" charset="0"/>
              </a:rPr>
              <a:t>function [31:0] </a:t>
            </a:r>
            <a:r>
              <a:rPr lang="en-ZA" sz="2400" dirty="0" err="1">
                <a:latin typeface="Tahoma" panose="020B0604030504040204" pitchFamily="34" charset="0"/>
                <a:ea typeface="Tahoma" panose="020B0604030504040204" pitchFamily="34" charset="0"/>
                <a:cs typeface="Tahoma" panose="020B0604030504040204" pitchFamily="34" charset="0"/>
              </a:rPr>
              <a:t>toBigEndian</a:t>
            </a:r>
            <a:r>
              <a:rPr lang="en-ZA" sz="2400" dirty="0">
                <a:latin typeface="Tahoma" panose="020B0604030504040204" pitchFamily="34" charset="0"/>
                <a:ea typeface="Tahoma" panose="020B0604030504040204" pitchFamily="34" charset="0"/>
                <a:cs typeface="Tahoma" panose="020B0604030504040204" pitchFamily="34" charset="0"/>
              </a:rPr>
              <a:t>;</a:t>
            </a:r>
          </a:p>
          <a:p>
            <a:pPr lvl="1"/>
            <a:r>
              <a:rPr lang="en-ZA" sz="2400" dirty="0">
                <a:latin typeface="Tahoma" panose="020B0604030504040204" pitchFamily="34" charset="0"/>
                <a:ea typeface="Tahoma" panose="020B0604030504040204" pitchFamily="34" charset="0"/>
                <a:cs typeface="Tahoma" panose="020B0604030504040204" pitchFamily="34" charset="0"/>
              </a:rPr>
              <a:t>   // transform data from little-endian to big-endian</a:t>
            </a:r>
          </a:p>
          <a:p>
            <a:pPr lvl="1"/>
            <a:r>
              <a:rPr lang="en-ZA" sz="2400" dirty="0">
                <a:latin typeface="Tahoma" panose="020B0604030504040204" pitchFamily="34" charset="0"/>
                <a:ea typeface="Tahoma" panose="020B0604030504040204" pitchFamily="34" charset="0"/>
                <a:cs typeface="Tahoma" panose="020B0604030504040204" pitchFamily="34" charset="0"/>
              </a:rPr>
              <a:t>   input [31:0] x;</a:t>
            </a:r>
          </a:p>
          <a:p>
            <a:pPr lvl="1"/>
            <a:r>
              <a:rPr lang="en-ZA" sz="2400" dirty="0">
                <a:latin typeface="Tahoma" panose="020B0604030504040204" pitchFamily="34" charset="0"/>
                <a:ea typeface="Tahoma" panose="020B0604030504040204" pitchFamily="34" charset="0"/>
                <a:cs typeface="Tahoma" panose="020B0604030504040204" pitchFamily="34" charset="0"/>
              </a:rPr>
              <a:t>   </a:t>
            </a:r>
            <a:r>
              <a:rPr lang="en-ZA" sz="2400" dirty="0" err="1">
                <a:latin typeface="Tahoma" panose="020B0604030504040204" pitchFamily="34" charset="0"/>
                <a:ea typeface="Tahoma" panose="020B0604030504040204" pitchFamily="34" charset="0"/>
                <a:cs typeface="Tahoma" panose="020B0604030504040204" pitchFamily="34" charset="0"/>
              </a:rPr>
              <a:t>toBigEndian</a:t>
            </a:r>
            <a:r>
              <a:rPr lang="en-ZA" sz="2400" dirty="0">
                <a:latin typeface="Tahoma" panose="020B0604030504040204" pitchFamily="34" charset="0"/>
                <a:ea typeface="Tahoma" panose="020B0604030504040204" pitchFamily="34" charset="0"/>
                <a:cs typeface="Tahoma" panose="020B0604030504040204" pitchFamily="34" charset="0"/>
              </a:rPr>
              <a:t> = {x[7:0], x[15:8], x[23:16], x[31:24]};</a:t>
            </a:r>
          </a:p>
          <a:p>
            <a:pPr lvl="1"/>
            <a:r>
              <a:rPr lang="en-ZA" sz="2400" dirty="0" err="1">
                <a:latin typeface="Tahoma" panose="020B0604030504040204" pitchFamily="34" charset="0"/>
                <a:ea typeface="Tahoma" panose="020B0604030504040204" pitchFamily="34" charset="0"/>
                <a:cs typeface="Tahoma" panose="020B0604030504040204" pitchFamily="34" charset="0"/>
              </a:rPr>
              <a:t>endfunction</a:t>
            </a:r>
            <a:endParaRPr lang="en-ZA"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275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959" y="448221"/>
            <a:ext cx="7941961" cy="692210"/>
          </a:xfrm>
        </p:spPr>
        <p:txBody>
          <a:bodyPr>
            <a:normAutofit fontScale="90000"/>
          </a:bodyPr>
          <a:lstStyle/>
          <a:p>
            <a:r>
              <a:rPr lang="en-ZA" dirty="0"/>
              <a:t>Vectors &amp; Signal concatenation { }</a:t>
            </a:r>
          </a:p>
        </p:txBody>
      </p:sp>
      <p:sp>
        <p:nvSpPr>
          <p:cNvPr id="3" name="Content Placeholder 2"/>
          <p:cNvSpPr>
            <a:spLocks noGrp="1"/>
          </p:cNvSpPr>
          <p:nvPr>
            <p:ph idx="1"/>
          </p:nvPr>
        </p:nvSpPr>
        <p:spPr>
          <a:xfrm>
            <a:off x="548959" y="2196123"/>
            <a:ext cx="8302941" cy="4519977"/>
          </a:xfrm>
        </p:spPr>
        <p:txBody>
          <a:bodyPr>
            <a:normAutofit fontScale="92500" lnSpcReduction="20000"/>
          </a:bodyPr>
          <a:lstStyle/>
          <a:p>
            <a:pPr>
              <a:buFontTx/>
              <a:buNone/>
            </a:pPr>
            <a:r>
              <a:rPr lang="en-US" altLang="en-US" dirty="0"/>
              <a:t>module adder4 (a, b, </a:t>
            </a:r>
            <a:r>
              <a:rPr lang="en-US" altLang="en-US" dirty="0" err="1"/>
              <a:t>cin</a:t>
            </a:r>
            <a:r>
              <a:rPr lang="en-US" altLang="en-US" dirty="0"/>
              <a:t>, sum, </a:t>
            </a:r>
            <a:r>
              <a:rPr lang="en-US" altLang="en-US" dirty="0" err="1"/>
              <a:t>cout</a:t>
            </a:r>
            <a:r>
              <a:rPr lang="en-US" altLang="en-US" dirty="0"/>
              <a:t>);</a:t>
            </a:r>
          </a:p>
          <a:p>
            <a:pPr>
              <a:buFontTx/>
              <a:buNone/>
            </a:pPr>
            <a:r>
              <a:rPr lang="en-US" altLang="en-US" dirty="0"/>
              <a:t>	input [3:0] a, b;    // 2x 4 bit vector inputs</a:t>
            </a:r>
          </a:p>
          <a:p>
            <a:pPr>
              <a:buFontTx/>
              <a:buNone/>
            </a:pPr>
            <a:r>
              <a:rPr lang="en-US" altLang="en-US" dirty="0"/>
              <a:t>	input </a:t>
            </a:r>
            <a:r>
              <a:rPr lang="en-US" altLang="en-US" dirty="0" err="1"/>
              <a:t>cin</a:t>
            </a:r>
            <a:r>
              <a:rPr lang="en-US" altLang="en-US" dirty="0"/>
              <a:t>;             // carry input</a:t>
            </a:r>
          </a:p>
          <a:p>
            <a:pPr>
              <a:buFontTx/>
              <a:buNone/>
            </a:pPr>
            <a:r>
              <a:rPr lang="en-US" altLang="en-US" dirty="0"/>
              <a:t>	output [3:0] sum; // 4-bit little endian vector</a:t>
            </a:r>
          </a:p>
          <a:p>
            <a:pPr>
              <a:buFontTx/>
              <a:buNone/>
            </a:pPr>
            <a:r>
              <a:rPr lang="en-US" altLang="en-US" dirty="0"/>
              <a:t>	output </a:t>
            </a:r>
            <a:r>
              <a:rPr lang="en-US" altLang="en-US" dirty="0" err="1"/>
              <a:t>cout</a:t>
            </a:r>
            <a:r>
              <a:rPr lang="en-US" altLang="en-US" dirty="0"/>
              <a:t>;         // carry out</a:t>
            </a:r>
          </a:p>
          <a:p>
            <a:pPr>
              <a:buFontTx/>
              <a:buNone/>
            </a:pPr>
            <a:r>
              <a:rPr lang="en-US" altLang="en-US" dirty="0"/>
              <a:t>   // perform the adder operation</a:t>
            </a:r>
          </a:p>
          <a:p>
            <a:pPr>
              <a:buFontTx/>
              <a:buNone/>
            </a:pPr>
            <a:r>
              <a:rPr lang="en-US" altLang="en-US" dirty="0"/>
              <a:t>	assign {</a:t>
            </a:r>
            <a:r>
              <a:rPr lang="en-US" altLang="en-US" dirty="0" err="1"/>
              <a:t>cout,sum</a:t>
            </a:r>
            <a:r>
              <a:rPr lang="en-US" altLang="en-US" dirty="0"/>
              <a:t>} = a + b + </a:t>
            </a:r>
            <a:r>
              <a:rPr lang="en-US" altLang="en-US" dirty="0" err="1"/>
              <a:t>cin</a:t>
            </a:r>
            <a:r>
              <a:rPr lang="en-US" altLang="en-US" dirty="0"/>
              <a:t>;</a:t>
            </a:r>
          </a:p>
          <a:p>
            <a:pPr>
              <a:buFontTx/>
              <a:buNone/>
            </a:pPr>
            <a:r>
              <a:rPr lang="en-US" altLang="en-US" dirty="0"/>
              <a:t>     // the leftmost is MSB since it is little endian</a:t>
            </a:r>
          </a:p>
          <a:p>
            <a:pPr>
              <a:buFontTx/>
              <a:buNone/>
            </a:pPr>
            <a:r>
              <a:rPr lang="en-US" altLang="en-US" dirty="0" err="1"/>
              <a:t>endmodule</a:t>
            </a:r>
            <a:endParaRPr lang="en-US" altLang="en-US" dirty="0"/>
          </a:p>
          <a:p>
            <a:endParaRPr lang="en-ZA" dirty="0"/>
          </a:p>
        </p:txBody>
      </p:sp>
      <p:sp>
        <p:nvSpPr>
          <p:cNvPr id="5" name="Rectangle 4"/>
          <p:cNvSpPr/>
          <p:nvPr/>
        </p:nvSpPr>
        <p:spPr>
          <a:xfrm>
            <a:off x="548959" y="1269241"/>
            <a:ext cx="8302941" cy="769441"/>
          </a:xfrm>
          <a:prstGeom prst="rect">
            <a:avLst/>
          </a:prstGeom>
        </p:spPr>
        <p:txBody>
          <a:bodyPr wrap="square">
            <a:spAutoFit/>
          </a:bodyPr>
          <a:lstStyle/>
          <a:p>
            <a:r>
              <a:rPr lang="en-US" altLang="en-US" sz="2000" dirty="0"/>
              <a:t>Syntax for concatenating wires:  </a:t>
            </a:r>
            <a:r>
              <a:rPr lang="en-US" altLang="en-US" sz="2400" b="1" dirty="0">
                <a:solidFill>
                  <a:srgbClr val="FF0000"/>
                </a:solidFill>
              </a:rPr>
              <a:t>{ x1, x2, … </a:t>
            </a:r>
            <a:r>
              <a:rPr lang="en-US" altLang="en-US" sz="2400" b="1" dirty="0" err="1">
                <a:solidFill>
                  <a:srgbClr val="FF0000"/>
                </a:solidFill>
              </a:rPr>
              <a:t>xn</a:t>
            </a:r>
            <a:r>
              <a:rPr lang="en-US" altLang="en-US" sz="2400" b="1" dirty="0">
                <a:solidFill>
                  <a:srgbClr val="FF0000"/>
                </a:solidFill>
              </a:rPr>
              <a:t> }</a:t>
            </a:r>
            <a:r>
              <a:rPr lang="en-US" altLang="en-US" sz="2400" dirty="0"/>
              <a:t> </a:t>
            </a:r>
            <a:r>
              <a:rPr lang="en-US" altLang="en-US" sz="2000" dirty="0"/>
              <a:t>  the collective can be used just the same as any other variable.</a:t>
            </a:r>
            <a:endParaRPr lang="en-ZA" sz="2000" dirty="0"/>
          </a:p>
        </p:txBody>
      </p:sp>
      <p:sp>
        <p:nvSpPr>
          <p:cNvPr id="4" name="TextBox 3">
            <a:extLst>
              <a:ext uri="{FF2B5EF4-FFF2-40B4-BE49-F238E27FC236}">
                <a16:creationId xmlns:a16="http://schemas.microsoft.com/office/drawing/2014/main" id="{028DC131-2295-4A71-A2F6-33FA8C7C4B6A}"/>
              </a:ext>
            </a:extLst>
          </p:cNvPr>
          <p:cNvSpPr txBox="1"/>
          <p:nvPr/>
        </p:nvSpPr>
        <p:spPr>
          <a:xfrm>
            <a:off x="4140354" y="5960708"/>
            <a:ext cx="4711546" cy="646331"/>
          </a:xfrm>
          <a:prstGeom prst="rect">
            <a:avLst/>
          </a:prstGeom>
          <a:noFill/>
        </p:spPr>
        <p:txBody>
          <a:bodyPr wrap="none" rtlCol="0">
            <a:spAutoFit/>
          </a:bodyPr>
          <a:lstStyle/>
          <a:p>
            <a:r>
              <a:rPr lang="en-ZA" i="1" dirty="0"/>
              <a:t>i.e. if the input is little endian so is the output</a:t>
            </a:r>
          </a:p>
          <a:p>
            <a:r>
              <a:rPr lang="en-ZA" i="1" dirty="0"/>
              <a:t>If you said {</a:t>
            </a:r>
            <a:r>
              <a:rPr lang="en-ZA" i="1" dirty="0" err="1"/>
              <a:t>sum,cout</a:t>
            </a:r>
            <a:r>
              <a:rPr lang="en-ZA" i="1" dirty="0"/>
              <a:t>}=A</a:t>
            </a:r>
          </a:p>
        </p:txBody>
      </p:sp>
    </p:spTree>
    <p:extLst>
      <p:ext uri="{BB962C8B-B14F-4D97-AF65-F5344CB8AC3E}">
        <p14:creationId xmlns:p14="http://schemas.microsoft.com/office/powerpoint/2010/main" val="34430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191046"/>
            <a:ext cx="7698306" cy="692210"/>
          </a:xfrm>
        </p:spPr>
        <p:txBody>
          <a:bodyPr>
            <a:normAutofit fontScale="90000"/>
          </a:bodyPr>
          <a:lstStyle/>
          <a:p>
            <a:r>
              <a:rPr lang="en-ZA" dirty="0">
                <a:ln>
                  <a:solidFill>
                    <a:schemeClr val="tx1"/>
                  </a:solidFill>
                </a:ln>
                <a:solidFill>
                  <a:srgbClr val="1D8757"/>
                </a:solidFill>
              </a:rPr>
              <a:t>Blocking/Non-blocking </a:t>
            </a:r>
            <a:r>
              <a:rPr lang="en-ZA" dirty="0" err="1">
                <a:ln>
                  <a:solidFill>
                    <a:schemeClr val="tx1"/>
                  </a:solidFill>
                </a:ln>
                <a:solidFill>
                  <a:srgbClr val="1D8757"/>
                </a:solidFill>
              </a:rPr>
              <a:t>statemets</a:t>
            </a:r>
            <a:endParaRPr lang="en-ZA" dirty="0">
              <a:ln>
                <a:solidFill>
                  <a:schemeClr val="tx1"/>
                </a:solidFill>
              </a:ln>
              <a:solidFill>
                <a:srgbClr val="1D8757"/>
              </a:solidFill>
            </a:endParaRPr>
          </a:p>
        </p:txBody>
      </p:sp>
      <p:sp>
        <p:nvSpPr>
          <p:cNvPr id="4" name="Text Placeholder 3"/>
          <p:cNvSpPr>
            <a:spLocks noGrp="1"/>
          </p:cNvSpPr>
          <p:nvPr>
            <p:ph type="body" idx="1"/>
          </p:nvPr>
        </p:nvSpPr>
        <p:spPr>
          <a:xfrm>
            <a:off x="1412111" y="883256"/>
            <a:ext cx="3057148" cy="639762"/>
          </a:xfrm>
        </p:spPr>
        <p:txBody>
          <a:bodyPr>
            <a:normAutofit/>
          </a:bodyPr>
          <a:lstStyle/>
          <a:p>
            <a:r>
              <a:rPr lang="en-ZA" dirty="0"/>
              <a:t>Blocking</a:t>
            </a:r>
          </a:p>
        </p:txBody>
      </p:sp>
      <p:sp>
        <p:nvSpPr>
          <p:cNvPr id="5" name="Content Placeholder 4"/>
          <p:cNvSpPr>
            <a:spLocks noGrp="1"/>
          </p:cNvSpPr>
          <p:nvPr>
            <p:ph sz="half" idx="2"/>
          </p:nvPr>
        </p:nvSpPr>
        <p:spPr>
          <a:xfrm>
            <a:off x="1041721" y="1113579"/>
            <a:ext cx="3419856" cy="4030298"/>
          </a:xfrm>
        </p:spPr>
        <p:txBody>
          <a:bodyPr>
            <a:noAutofit/>
          </a:bodyPr>
          <a:lstStyle/>
          <a:p>
            <a:pPr marL="0" indent="0">
              <a:buNone/>
            </a:pPr>
            <a:r>
              <a:rPr lang="en-ZA" sz="1800" dirty="0"/>
              <a:t> </a:t>
            </a:r>
          </a:p>
          <a:p>
            <a:pPr marL="0" indent="0">
              <a:buNone/>
            </a:pPr>
            <a:r>
              <a:rPr lang="en-ZA" sz="1800" dirty="0"/>
              <a:t>module </a:t>
            </a:r>
            <a:r>
              <a:rPr lang="en-ZA" sz="1800" dirty="0" err="1"/>
              <a:t>blockFFs</a:t>
            </a:r>
            <a:r>
              <a:rPr lang="en-ZA" sz="1800" dirty="0"/>
              <a:t> (</a:t>
            </a:r>
          </a:p>
          <a:p>
            <a:pPr marL="0" indent="0">
              <a:buNone/>
            </a:pPr>
            <a:r>
              <a:rPr lang="en-ZA" sz="1800" dirty="0"/>
              <a:t>  input D, input </a:t>
            </a:r>
            <a:r>
              <a:rPr lang="en-ZA" sz="1800" dirty="0" err="1"/>
              <a:t>clk</a:t>
            </a:r>
            <a:r>
              <a:rPr lang="en-ZA" sz="1800" dirty="0"/>
              <a:t>, </a:t>
            </a:r>
          </a:p>
          <a:p>
            <a:pPr marL="0" indent="0">
              <a:buNone/>
            </a:pPr>
            <a:r>
              <a:rPr lang="en-ZA" sz="1800" dirty="0"/>
              <a:t>  output </a:t>
            </a:r>
            <a:r>
              <a:rPr lang="en-ZA" sz="1800" dirty="0" err="1"/>
              <a:t>reg</a:t>
            </a:r>
            <a:r>
              <a:rPr lang="en-ZA" sz="1800" dirty="0"/>
              <a:t> Q1, output </a:t>
            </a:r>
            <a:r>
              <a:rPr lang="en-ZA" sz="1800" dirty="0" err="1"/>
              <a:t>reg</a:t>
            </a:r>
            <a:r>
              <a:rPr lang="en-ZA" sz="1800" dirty="0"/>
              <a:t> Q2)</a:t>
            </a:r>
          </a:p>
          <a:p>
            <a:pPr marL="0" indent="0">
              <a:buNone/>
            </a:pPr>
            <a:r>
              <a:rPr lang="en-ZA" sz="1800" dirty="0"/>
              <a:t>always @ (</a:t>
            </a:r>
            <a:r>
              <a:rPr lang="en-ZA" sz="1800" dirty="0" err="1"/>
              <a:t>posedge</a:t>
            </a:r>
            <a:r>
              <a:rPr lang="en-ZA" sz="1800" dirty="0"/>
              <a:t> </a:t>
            </a:r>
            <a:r>
              <a:rPr lang="en-ZA" sz="1800" dirty="0" err="1"/>
              <a:t>clk</a:t>
            </a:r>
            <a:r>
              <a:rPr lang="en-ZA" sz="1800" dirty="0"/>
              <a:t>)</a:t>
            </a:r>
          </a:p>
          <a:p>
            <a:pPr marL="0" indent="0">
              <a:buNone/>
            </a:pPr>
            <a:r>
              <a:rPr lang="en-ZA" sz="1800" dirty="0"/>
              <a:t> begin</a:t>
            </a:r>
          </a:p>
          <a:p>
            <a:pPr marL="0" indent="0">
              <a:buNone/>
            </a:pPr>
            <a:r>
              <a:rPr lang="en-ZA" sz="1800" dirty="0"/>
              <a:t>   Q1 = D;</a:t>
            </a:r>
          </a:p>
          <a:p>
            <a:pPr marL="0" indent="0">
              <a:buNone/>
            </a:pPr>
            <a:r>
              <a:rPr lang="en-ZA" sz="1800" dirty="0"/>
              <a:t>   Q2 = Q1;</a:t>
            </a:r>
          </a:p>
          <a:p>
            <a:pPr marL="0" indent="0">
              <a:buNone/>
            </a:pPr>
            <a:r>
              <a:rPr lang="en-ZA" sz="1800" dirty="0"/>
              <a:t> end</a:t>
            </a:r>
          </a:p>
          <a:p>
            <a:pPr marL="0" indent="0">
              <a:buNone/>
            </a:pPr>
            <a:r>
              <a:rPr lang="en-ZA" sz="1800" dirty="0" err="1"/>
              <a:t>endmodule</a:t>
            </a:r>
            <a:endParaRPr lang="en-ZA" sz="1800" dirty="0"/>
          </a:p>
        </p:txBody>
      </p:sp>
      <p:sp>
        <p:nvSpPr>
          <p:cNvPr id="6" name="Text Placeholder 5"/>
          <p:cNvSpPr>
            <a:spLocks noGrp="1"/>
          </p:cNvSpPr>
          <p:nvPr>
            <p:ph type="body" sz="quarter" idx="3"/>
          </p:nvPr>
        </p:nvSpPr>
        <p:spPr>
          <a:xfrm>
            <a:off x="5011837" y="883257"/>
            <a:ext cx="3055717" cy="639762"/>
          </a:xfrm>
        </p:spPr>
        <p:txBody>
          <a:bodyPr/>
          <a:lstStyle/>
          <a:p>
            <a:r>
              <a:rPr lang="en-ZA" dirty="0"/>
              <a:t>Non-blocking</a:t>
            </a:r>
          </a:p>
        </p:txBody>
      </p:sp>
      <p:sp>
        <p:nvSpPr>
          <p:cNvPr id="7" name="Content Placeholder 6"/>
          <p:cNvSpPr>
            <a:spLocks noGrp="1"/>
          </p:cNvSpPr>
          <p:nvPr>
            <p:ph sz="quarter" idx="4"/>
          </p:nvPr>
        </p:nvSpPr>
        <p:spPr>
          <a:xfrm>
            <a:off x="4645152" y="1345595"/>
            <a:ext cx="3419856" cy="4030298"/>
          </a:xfrm>
        </p:spPr>
        <p:txBody>
          <a:bodyPr>
            <a:normAutofit/>
          </a:bodyPr>
          <a:lstStyle/>
          <a:p>
            <a:pPr marL="0" indent="0">
              <a:buNone/>
            </a:pPr>
            <a:r>
              <a:rPr lang="en-ZA" sz="1800" dirty="0"/>
              <a:t> </a:t>
            </a:r>
          </a:p>
          <a:p>
            <a:pPr marL="0" indent="0">
              <a:buNone/>
            </a:pPr>
            <a:r>
              <a:rPr lang="en-ZA" sz="1800" dirty="0"/>
              <a:t>module </a:t>
            </a:r>
            <a:r>
              <a:rPr lang="en-ZA" sz="1800" dirty="0" err="1"/>
              <a:t>nonblockFFs</a:t>
            </a:r>
            <a:r>
              <a:rPr lang="en-ZA" sz="1800" dirty="0"/>
              <a:t> (</a:t>
            </a:r>
          </a:p>
          <a:p>
            <a:pPr marL="0" indent="0">
              <a:buNone/>
            </a:pPr>
            <a:r>
              <a:rPr lang="en-ZA" sz="1800" dirty="0"/>
              <a:t>  input D, input </a:t>
            </a:r>
            <a:r>
              <a:rPr lang="en-ZA" sz="1800" dirty="0" err="1"/>
              <a:t>clk</a:t>
            </a:r>
            <a:r>
              <a:rPr lang="en-ZA" sz="1800" dirty="0"/>
              <a:t>, </a:t>
            </a:r>
          </a:p>
          <a:p>
            <a:pPr marL="0" indent="0">
              <a:buNone/>
            </a:pPr>
            <a:r>
              <a:rPr lang="en-ZA" sz="1800" dirty="0"/>
              <a:t>  output </a:t>
            </a:r>
            <a:r>
              <a:rPr lang="en-ZA" sz="1800" dirty="0" err="1"/>
              <a:t>reg</a:t>
            </a:r>
            <a:r>
              <a:rPr lang="en-ZA" sz="1800" dirty="0"/>
              <a:t> Q1, output </a:t>
            </a:r>
            <a:r>
              <a:rPr lang="en-ZA" sz="1800" dirty="0" err="1"/>
              <a:t>reg</a:t>
            </a:r>
            <a:r>
              <a:rPr lang="en-ZA" sz="1800" dirty="0"/>
              <a:t> Q2)</a:t>
            </a:r>
          </a:p>
          <a:p>
            <a:pPr marL="0" indent="0">
              <a:buNone/>
            </a:pPr>
            <a:r>
              <a:rPr lang="en-ZA" sz="1800" dirty="0"/>
              <a:t>always @ (</a:t>
            </a:r>
            <a:r>
              <a:rPr lang="en-ZA" sz="1800" dirty="0" err="1"/>
              <a:t>posedge</a:t>
            </a:r>
            <a:r>
              <a:rPr lang="en-ZA" sz="1800" dirty="0"/>
              <a:t> </a:t>
            </a:r>
            <a:r>
              <a:rPr lang="en-ZA" sz="1800" dirty="0" err="1"/>
              <a:t>clk</a:t>
            </a:r>
            <a:r>
              <a:rPr lang="en-ZA" sz="1800" dirty="0"/>
              <a:t>)</a:t>
            </a:r>
          </a:p>
          <a:p>
            <a:pPr marL="0" indent="0">
              <a:buNone/>
            </a:pPr>
            <a:r>
              <a:rPr lang="en-ZA" sz="1800" dirty="0"/>
              <a:t> begin</a:t>
            </a:r>
          </a:p>
          <a:p>
            <a:pPr marL="0" indent="0">
              <a:buNone/>
            </a:pPr>
            <a:r>
              <a:rPr lang="en-ZA" sz="1800" dirty="0"/>
              <a:t>   Q1 &lt;= D; </a:t>
            </a:r>
          </a:p>
          <a:p>
            <a:pPr marL="0" indent="0">
              <a:buNone/>
            </a:pPr>
            <a:r>
              <a:rPr lang="en-ZA" sz="1800" dirty="0"/>
              <a:t>   Q2 &lt;= Q1; </a:t>
            </a:r>
          </a:p>
          <a:p>
            <a:pPr marL="0" indent="0">
              <a:buNone/>
            </a:pPr>
            <a:r>
              <a:rPr lang="en-ZA" sz="1800" dirty="0"/>
              <a:t> end</a:t>
            </a:r>
          </a:p>
          <a:p>
            <a:pPr marL="0" indent="0">
              <a:buNone/>
            </a:pPr>
            <a:r>
              <a:rPr lang="en-ZA" sz="1800" dirty="0" err="1"/>
              <a:t>endmodule</a:t>
            </a:r>
            <a:endParaRPr lang="en-ZA" sz="1800" dirty="0"/>
          </a:p>
        </p:txBody>
      </p:sp>
      <p:pic>
        <p:nvPicPr>
          <p:cNvPr id="10" name="Picture 9"/>
          <p:cNvPicPr>
            <a:picLocks noChangeAspect="1"/>
          </p:cNvPicPr>
          <p:nvPr/>
        </p:nvPicPr>
        <p:blipFill>
          <a:blip r:embed="rId2"/>
          <a:stretch>
            <a:fillRect/>
          </a:stretch>
        </p:blipFill>
        <p:spPr>
          <a:xfrm>
            <a:off x="4950795" y="4652479"/>
            <a:ext cx="3476625" cy="1228725"/>
          </a:xfrm>
          <a:prstGeom prst="rect">
            <a:avLst/>
          </a:prstGeom>
        </p:spPr>
      </p:pic>
      <p:sp>
        <p:nvSpPr>
          <p:cNvPr id="11" name="TextBox 10">
            <a:extLst>
              <a:ext uri="{FF2B5EF4-FFF2-40B4-BE49-F238E27FC236}">
                <a16:creationId xmlns:a16="http://schemas.microsoft.com/office/drawing/2014/main" id="{9EB36E12-CA00-4788-A16A-1B0299253816}"/>
              </a:ext>
            </a:extLst>
          </p:cNvPr>
          <p:cNvSpPr txBox="1"/>
          <p:nvPr/>
        </p:nvSpPr>
        <p:spPr>
          <a:xfrm>
            <a:off x="4749516" y="5848538"/>
            <a:ext cx="4032843" cy="461665"/>
          </a:xfrm>
          <a:prstGeom prst="rect">
            <a:avLst/>
          </a:prstGeom>
          <a:noFill/>
        </p:spPr>
        <p:txBody>
          <a:bodyPr wrap="square">
            <a:spAutoFit/>
          </a:bodyPr>
          <a:lstStyle/>
          <a:p>
            <a:r>
              <a:rPr lang="en-ZA" sz="1200" dirty="0"/>
              <a:t>On a clock, value of D feeds into Q1 and value of Q1 at same point, before Q1 changes to D, feeds into Q2.</a:t>
            </a:r>
          </a:p>
        </p:txBody>
      </p:sp>
      <p:sp>
        <p:nvSpPr>
          <p:cNvPr id="14" name="Rectangle 13">
            <a:extLst>
              <a:ext uri="{FF2B5EF4-FFF2-40B4-BE49-F238E27FC236}">
                <a16:creationId xmlns:a16="http://schemas.microsoft.com/office/drawing/2014/main" id="{67B6286A-CC57-4A81-843E-FBCC5670BC82}"/>
              </a:ext>
            </a:extLst>
          </p:cNvPr>
          <p:cNvSpPr/>
          <p:nvPr/>
        </p:nvSpPr>
        <p:spPr>
          <a:xfrm>
            <a:off x="6496533" y="4893923"/>
            <a:ext cx="269405" cy="178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1D147338-E7A5-40E6-B67D-6E76FCFACDEA}"/>
              </a:ext>
            </a:extLst>
          </p:cNvPr>
          <p:cNvSpPr/>
          <p:nvPr/>
        </p:nvSpPr>
        <p:spPr>
          <a:xfrm>
            <a:off x="7625281" y="4861418"/>
            <a:ext cx="269405" cy="178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a:extLst>
              <a:ext uri="{FF2B5EF4-FFF2-40B4-BE49-F238E27FC236}">
                <a16:creationId xmlns:a16="http://schemas.microsoft.com/office/drawing/2014/main" id="{7A2C7D77-89B0-4547-98FF-501FE0007E61}"/>
              </a:ext>
            </a:extLst>
          </p:cNvPr>
          <p:cNvSpPr txBox="1"/>
          <p:nvPr/>
        </p:nvSpPr>
        <p:spPr>
          <a:xfrm>
            <a:off x="6336226" y="4875303"/>
            <a:ext cx="687993" cy="276999"/>
          </a:xfrm>
          <a:prstGeom prst="rect">
            <a:avLst/>
          </a:prstGeom>
          <a:noFill/>
        </p:spPr>
        <p:txBody>
          <a:bodyPr wrap="square">
            <a:spAutoFit/>
          </a:bodyPr>
          <a:lstStyle/>
          <a:p>
            <a:r>
              <a:rPr lang="en-ZA" sz="1200" dirty="0"/>
              <a:t>reg Q1</a:t>
            </a:r>
          </a:p>
        </p:txBody>
      </p:sp>
      <p:sp>
        <p:nvSpPr>
          <p:cNvPr id="16" name="TextBox 15">
            <a:extLst>
              <a:ext uri="{FF2B5EF4-FFF2-40B4-BE49-F238E27FC236}">
                <a16:creationId xmlns:a16="http://schemas.microsoft.com/office/drawing/2014/main" id="{D8BB99D0-DCEB-4D26-A168-8319BC40D319}"/>
              </a:ext>
            </a:extLst>
          </p:cNvPr>
          <p:cNvSpPr txBox="1"/>
          <p:nvPr/>
        </p:nvSpPr>
        <p:spPr>
          <a:xfrm>
            <a:off x="7482225" y="4875303"/>
            <a:ext cx="687993" cy="276999"/>
          </a:xfrm>
          <a:prstGeom prst="rect">
            <a:avLst/>
          </a:prstGeom>
          <a:noFill/>
        </p:spPr>
        <p:txBody>
          <a:bodyPr wrap="square">
            <a:spAutoFit/>
          </a:bodyPr>
          <a:lstStyle/>
          <a:p>
            <a:r>
              <a:rPr lang="en-ZA" sz="1200" dirty="0"/>
              <a:t>reg Q2</a:t>
            </a:r>
          </a:p>
        </p:txBody>
      </p:sp>
      <p:pic>
        <p:nvPicPr>
          <p:cNvPr id="20" name="Picture 19">
            <a:extLst>
              <a:ext uri="{FF2B5EF4-FFF2-40B4-BE49-F238E27FC236}">
                <a16:creationId xmlns:a16="http://schemas.microsoft.com/office/drawing/2014/main" id="{B5999CD4-49A8-4BD8-A60C-51770F644A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3146" y="4534370"/>
            <a:ext cx="2301277" cy="1813948"/>
          </a:xfrm>
          <a:prstGeom prst="rect">
            <a:avLst/>
          </a:prstGeom>
        </p:spPr>
      </p:pic>
      <p:pic>
        <p:nvPicPr>
          <p:cNvPr id="18" name="Picture 17" descr="Shape&#10;&#10;Description automatically generated">
            <a:extLst>
              <a:ext uri="{FF2B5EF4-FFF2-40B4-BE49-F238E27FC236}">
                <a16:creationId xmlns:a16="http://schemas.microsoft.com/office/drawing/2014/main" id="{8F3559D9-C632-49C1-AE22-A579EC223D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33868" y="5891275"/>
            <a:ext cx="568968" cy="366668"/>
          </a:xfrm>
          <a:prstGeom prst="rect">
            <a:avLst/>
          </a:prstGeom>
        </p:spPr>
      </p:pic>
      <p:sp>
        <p:nvSpPr>
          <p:cNvPr id="25" name="Freeform: Shape 24">
            <a:extLst>
              <a:ext uri="{FF2B5EF4-FFF2-40B4-BE49-F238E27FC236}">
                <a16:creationId xmlns:a16="http://schemas.microsoft.com/office/drawing/2014/main" id="{78AE94E3-FFCC-4F0D-BB1C-4654904A9228}"/>
              </a:ext>
            </a:extLst>
          </p:cNvPr>
          <p:cNvSpPr/>
          <p:nvPr/>
        </p:nvSpPr>
        <p:spPr>
          <a:xfrm>
            <a:off x="2482850" y="5438775"/>
            <a:ext cx="209550" cy="638175"/>
          </a:xfrm>
          <a:custGeom>
            <a:avLst/>
            <a:gdLst>
              <a:gd name="connsiteX0" fmla="*/ 176213 w 209550"/>
              <a:gd name="connsiteY0" fmla="*/ 0 h 638175"/>
              <a:gd name="connsiteX1" fmla="*/ 176213 w 209550"/>
              <a:gd name="connsiteY1" fmla="*/ 304800 h 638175"/>
              <a:gd name="connsiteX2" fmla="*/ 0 w 209550"/>
              <a:gd name="connsiteY2" fmla="*/ 304800 h 638175"/>
              <a:gd name="connsiteX3" fmla="*/ 0 w 209550"/>
              <a:gd name="connsiteY3" fmla="*/ 638175 h 638175"/>
              <a:gd name="connsiteX4" fmla="*/ 209550 w 209550"/>
              <a:gd name="connsiteY4" fmla="*/ 638175 h 638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638175">
                <a:moveTo>
                  <a:pt x="176213" y="0"/>
                </a:moveTo>
                <a:lnTo>
                  <a:pt x="176213" y="304800"/>
                </a:lnTo>
                <a:lnTo>
                  <a:pt x="0" y="304800"/>
                </a:lnTo>
                <a:lnTo>
                  <a:pt x="0" y="638175"/>
                </a:lnTo>
                <a:lnTo>
                  <a:pt x="209550" y="638175"/>
                </a:lnTo>
              </a:path>
            </a:pathLst>
          </a:cu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Freeform: Shape 27">
            <a:extLst>
              <a:ext uri="{FF2B5EF4-FFF2-40B4-BE49-F238E27FC236}">
                <a16:creationId xmlns:a16="http://schemas.microsoft.com/office/drawing/2014/main" id="{7473C505-F90B-4393-9780-7028F02A87E5}"/>
              </a:ext>
            </a:extLst>
          </p:cNvPr>
          <p:cNvSpPr/>
          <p:nvPr/>
        </p:nvSpPr>
        <p:spPr>
          <a:xfrm>
            <a:off x="2927350" y="4719638"/>
            <a:ext cx="1168400" cy="992187"/>
          </a:xfrm>
          <a:custGeom>
            <a:avLst/>
            <a:gdLst>
              <a:gd name="connsiteX0" fmla="*/ 996950 w 1168400"/>
              <a:gd name="connsiteY0" fmla="*/ 0 h 990600"/>
              <a:gd name="connsiteX1" fmla="*/ 1003300 w 1168400"/>
              <a:gd name="connsiteY1" fmla="*/ 177800 h 990600"/>
              <a:gd name="connsiteX2" fmla="*/ 1168400 w 1168400"/>
              <a:gd name="connsiteY2" fmla="*/ 196850 h 990600"/>
              <a:gd name="connsiteX3" fmla="*/ 1168400 w 1168400"/>
              <a:gd name="connsiteY3" fmla="*/ 635000 h 990600"/>
              <a:gd name="connsiteX4" fmla="*/ 0 w 1168400"/>
              <a:gd name="connsiteY4" fmla="*/ 635000 h 990600"/>
              <a:gd name="connsiteX5" fmla="*/ 0 w 1168400"/>
              <a:gd name="connsiteY5" fmla="*/ 990600 h 990600"/>
              <a:gd name="connsiteX6" fmla="*/ 266700 w 1168400"/>
              <a:gd name="connsiteY6"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8400" h="990600">
                <a:moveTo>
                  <a:pt x="996950" y="0"/>
                </a:moveTo>
                <a:lnTo>
                  <a:pt x="1003300" y="177800"/>
                </a:lnTo>
                <a:lnTo>
                  <a:pt x="1168400" y="196850"/>
                </a:lnTo>
                <a:lnTo>
                  <a:pt x="1168400" y="635000"/>
                </a:lnTo>
                <a:lnTo>
                  <a:pt x="0" y="635000"/>
                </a:lnTo>
                <a:lnTo>
                  <a:pt x="0" y="990600"/>
                </a:lnTo>
                <a:lnTo>
                  <a:pt x="266700" y="990600"/>
                </a:lnTo>
              </a:path>
            </a:pathLst>
          </a:cu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TextBox 28">
            <a:extLst>
              <a:ext uri="{FF2B5EF4-FFF2-40B4-BE49-F238E27FC236}">
                <a16:creationId xmlns:a16="http://schemas.microsoft.com/office/drawing/2014/main" id="{8337AAAC-E11F-4C3A-AADD-F3635C494EC5}"/>
              </a:ext>
            </a:extLst>
          </p:cNvPr>
          <p:cNvSpPr txBox="1"/>
          <p:nvPr/>
        </p:nvSpPr>
        <p:spPr>
          <a:xfrm>
            <a:off x="367115" y="4525784"/>
            <a:ext cx="1652185" cy="1754326"/>
          </a:xfrm>
          <a:prstGeom prst="rect">
            <a:avLst/>
          </a:prstGeom>
          <a:noFill/>
        </p:spPr>
        <p:txBody>
          <a:bodyPr wrap="square">
            <a:spAutoFit/>
          </a:bodyPr>
          <a:lstStyle/>
          <a:p>
            <a:r>
              <a:rPr lang="en-ZA" sz="1200" dirty="0"/>
              <a:t>This diagram is fairly accurate to what is happening in the blocking case. Reg2 is slightly delayed so that the first operation, Q1 = D; completes first before the Q2 = Q1 is done.</a:t>
            </a:r>
          </a:p>
        </p:txBody>
      </p:sp>
      <p:sp>
        <p:nvSpPr>
          <p:cNvPr id="31" name="TextBox 30">
            <a:extLst>
              <a:ext uri="{FF2B5EF4-FFF2-40B4-BE49-F238E27FC236}">
                <a16:creationId xmlns:a16="http://schemas.microsoft.com/office/drawing/2014/main" id="{E7C26BD2-3274-457E-8819-78F311222089}"/>
              </a:ext>
            </a:extLst>
          </p:cNvPr>
          <p:cNvSpPr txBox="1"/>
          <p:nvPr/>
        </p:nvSpPr>
        <p:spPr>
          <a:xfrm>
            <a:off x="1832486" y="6424318"/>
            <a:ext cx="7452849" cy="276999"/>
          </a:xfrm>
          <a:prstGeom prst="rect">
            <a:avLst/>
          </a:prstGeom>
          <a:noFill/>
        </p:spPr>
        <p:txBody>
          <a:bodyPr wrap="square">
            <a:spAutoFit/>
          </a:bodyPr>
          <a:lstStyle/>
          <a:p>
            <a:r>
              <a:rPr lang="en-ZA" sz="1200" dirty="0"/>
              <a:t>See simulation example of these cases at: </a:t>
            </a:r>
            <a:r>
              <a:rPr lang="en-ZA" sz="1200" dirty="0">
                <a:hlinkClick r:id="rId5"/>
              </a:rPr>
              <a:t>https://www.edaplayground.com/x/9dxx</a:t>
            </a:r>
            <a:endParaRPr lang="en-ZA" sz="1200" dirty="0"/>
          </a:p>
        </p:txBody>
      </p:sp>
    </p:spTree>
    <p:extLst>
      <p:ext uri="{BB962C8B-B14F-4D97-AF65-F5344CB8AC3E}">
        <p14:creationId xmlns:p14="http://schemas.microsoft.com/office/powerpoint/2010/main" val="81878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Implementing a FSM</a:t>
            </a:r>
          </a:p>
        </p:txBody>
      </p:sp>
      <p:sp>
        <p:nvSpPr>
          <p:cNvPr id="5" name="Text Placeholder 4"/>
          <p:cNvSpPr>
            <a:spLocks noGrp="1"/>
          </p:cNvSpPr>
          <p:nvPr>
            <p:ph type="body" idx="1"/>
          </p:nvPr>
        </p:nvSpPr>
        <p:spPr/>
        <p:txBody>
          <a:bodyPr/>
          <a:lstStyle/>
          <a:p>
            <a:r>
              <a:rPr lang="en-ZA" dirty="0"/>
              <a:t>Creating finite state machines in Verilog</a:t>
            </a:r>
          </a:p>
        </p:txBody>
      </p:sp>
    </p:spTree>
    <p:extLst>
      <p:ext uri="{BB962C8B-B14F-4D97-AF65-F5344CB8AC3E}">
        <p14:creationId xmlns:p14="http://schemas.microsoft.com/office/powerpoint/2010/main" val="161251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a:t>Statemachines</a:t>
            </a:r>
            <a:endParaRPr lang="en-ZA" dirty="0"/>
          </a:p>
        </p:txBody>
      </p:sp>
      <p:sp>
        <p:nvSpPr>
          <p:cNvPr id="3" name="Content Placeholder 2"/>
          <p:cNvSpPr>
            <a:spLocks noGrp="1"/>
          </p:cNvSpPr>
          <p:nvPr>
            <p:ph idx="1"/>
          </p:nvPr>
        </p:nvSpPr>
        <p:spPr/>
        <p:txBody>
          <a:bodyPr>
            <a:normAutofit lnSpcReduction="10000"/>
          </a:bodyPr>
          <a:lstStyle/>
          <a:p>
            <a:r>
              <a:rPr lang="en-ZA" dirty="0"/>
              <a:t>A state machine has:</a:t>
            </a:r>
          </a:p>
          <a:p>
            <a:pPr lvl="1"/>
            <a:r>
              <a:rPr lang="en-US" altLang="en-US" dirty="0"/>
              <a:t>Input events</a:t>
            </a:r>
          </a:p>
          <a:p>
            <a:pPr lvl="1"/>
            <a:r>
              <a:rPr lang="en-US" altLang="en-US" dirty="0"/>
              <a:t>Output events</a:t>
            </a:r>
          </a:p>
          <a:p>
            <a:pPr lvl="1"/>
            <a:r>
              <a:rPr lang="en-US" altLang="en-US" dirty="0"/>
              <a:t>Set of states</a:t>
            </a:r>
          </a:p>
          <a:p>
            <a:pPr lvl="1"/>
            <a:r>
              <a:rPr lang="en-US" altLang="en-US" dirty="0"/>
              <a:t>A function that maps</a:t>
            </a:r>
            <a:br>
              <a:rPr lang="en-US" altLang="en-US" dirty="0"/>
            </a:br>
            <a:r>
              <a:rPr lang="en-US" altLang="en-US" dirty="0"/>
              <a:t>   (</a:t>
            </a:r>
            <a:r>
              <a:rPr lang="en-US" altLang="en-US" dirty="0" err="1"/>
              <a:t>state,input</a:t>
            </a:r>
            <a:r>
              <a:rPr lang="en-US" altLang="en-US" dirty="0"/>
              <a:t>) </a:t>
            </a:r>
            <a:r>
              <a:rPr lang="en-US" altLang="en-US" dirty="0">
                <a:sym typeface="Wingdings" panose="05000000000000000000" pitchFamily="2" charset="2"/>
              </a:rPr>
              <a:t> </a:t>
            </a:r>
            <a:r>
              <a:rPr lang="en-US" altLang="en-US" dirty="0"/>
              <a:t>(</a:t>
            </a:r>
            <a:r>
              <a:rPr lang="en-US" altLang="en-US" dirty="0" err="1"/>
              <a:t>state,output</a:t>
            </a:r>
            <a:r>
              <a:rPr lang="en-US" altLang="en-US" dirty="0"/>
              <a:t>)</a:t>
            </a:r>
          </a:p>
          <a:p>
            <a:pPr lvl="1"/>
            <a:r>
              <a:rPr lang="en-US" altLang="en-US" dirty="0"/>
              <a:t>A indication of the initial state</a:t>
            </a:r>
          </a:p>
          <a:p>
            <a:r>
              <a:rPr lang="en-US" dirty="0"/>
              <a:t>A Finite State Machine (FSM) has a limited number of states</a:t>
            </a:r>
            <a:endParaRPr lang="en-ZA" dirty="0"/>
          </a:p>
        </p:txBody>
      </p:sp>
    </p:spTree>
    <p:extLst>
      <p:ext uri="{BB962C8B-B14F-4D97-AF65-F5344CB8AC3E}">
        <p14:creationId xmlns:p14="http://schemas.microsoft.com/office/powerpoint/2010/main" val="99642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Implementing a FSM with Verilog</a:t>
            </a:r>
          </a:p>
        </p:txBody>
      </p:sp>
      <p:sp>
        <p:nvSpPr>
          <p:cNvPr id="3" name="Content Placeholder 2"/>
          <p:cNvSpPr>
            <a:spLocks noGrp="1"/>
          </p:cNvSpPr>
          <p:nvPr>
            <p:ph idx="1"/>
          </p:nvPr>
        </p:nvSpPr>
        <p:spPr/>
        <p:txBody>
          <a:bodyPr/>
          <a:lstStyle/>
          <a:p>
            <a:r>
              <a:rPr lang="en-ZA" dirty="0"/>
              <a:t>The state machine needs a register to store its state</a:t>
            </a:r>
          </a:p>
          <a:p>
            <a:r>
              <a:rPr lang="en-ZA" dirty="0"/>
              <a:t>It is sensitive to zero or more inputs, which can change state and/or produce an output </a:t>
            </a:r>
          </a:p>
        </p:txBody>
      </p:sp>
    </p:spTree>
    <p:extLst>
      <p:ext uri="{BB962C8B-B14F-4D97-AF65-F5344CB8AC3E}">
        <p14:creationId xmlns:p14="http://schemas.microsoft.com/office/powerpoint/2010/main" val="4035227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The state register</a:t>
            </a:r>
          </a:p>
        </p:txBody>
      </p:sp>
      <p:sp>
        <p:nvSpPr>
          <p:cNvPr id="3" name="Content Placeholder 2"/>
          <p:cNvSpPr>
            <a:spLocks noGrp="1"/>
          </p:cNvSpPr>
          <p:nvPr>
            <p:ph idx="1"/>
          </p:nvPr>
        </p:nvSpPr>
        <p:spPr>
          <a:xfrm>
            <a:off x="590085" y="1330932"/>
            <a:ext cx="7697635" cy="4975166"/>
          </a:xfrm>
        </p:spPr>
        <p:txBody>
          <a:bodyPr>
            <a:normAutofit/>
          </a:bodyPr>
          <a:lstStyle/>
          <a:p>
            <a:r>
              <a:rPr lang="en-ZA" dirty="0"/>
              <a:t>States could be numbered in sequence 0 .. 2</a:t>
            </a:r>
            <a:r>
              <a:rPr lang="en-ZA" baseline="30000" dirty="0"/>
              <a:t>n</a:t>
            </a:r>
            <a:r>
              <a:rPr lang="en-ZA" dirty="0"/>
              <a:t>-1 where n is the number of bits for the state.</a:t>
            </a:r>
          </a:p>
          <a:p>
            <a:r>
              <a:rPr lang="en-ZA" dirty="0"/>
              <a:t>Or a different encoding / ordering scheme could be used to make state changes more robust, e.g.:</a:t>
            </a:r>
          </a:p>
          <a:p>
            <a:pPr lvl="1"/>
            <a:r>
              <a:rPr lang="en-ZA" dirty="0"/>
              <a:t>use of grey scale or ‘one hot’</a:t>
            </a:r>
            <a:br>
              <a:rPr lang="en-ZA" dirty="0"/>
            </a:br>
            <a:r>
              <a:rPr lang="en-ZA" dirty="0"/>
              <a:t>encoding  (where ‘one hot’</a:t>
            </a:r>
            <a:br>
              <a:rPr lang="en-ZA" dirty="0"/>
            </a:br>
            <a:r>
              <a:rPr lang="en-ZA" dirty="0"/>
              <a:t>means there is just one pin</a:t>
            </a:r>
            <a:br>
              <a:rPr lang="en-ZA" dirty="0"/>
            </a:br>
            <a:r>
              <a:rPr lang="en-ZA" dirty="0"/>
              <a:t>in the state set at a time)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0600" y="4616997"/>
            <a:ext cx="2667000" cy="1562100"/>
          </a:xfrm>
          <a:prstGeom prst="rect">
            <a:avLst/>
          </a:prstGeom>
        </p:spPr>
      </p:pic>
    </p:spTree>
    <p:extLst>
      <p:ext uri="{BB962C8B-B14F-4D97-AF65-F5344CB8AC3E}">
        <p14:creationId xmlns:p14="http://schemas.microsoft.com/office/powerpoint/2010/main" val="1998613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The states and state changes</a:t>
            </a:r>
          </a:p>
        </p:txBody>
      </p:sp>
      <p:sp>
        <p:nvSpPr>
          <p:cNvPr id="3" name="Content Placeholder 2"/>
          <p:cNvSpPr>
            <a:spLocks noGrp="1"/>
          </p:cNvSpPr>
          <p:nvPr>
            <p:ph idx="1"/>
          </p:nvPr>
        </p:nvSpPr>
        <p:spPr>
          <a:xfrm>
            <a:off x="729785" y="1498600"/>
            <a:ext cx="7697635" cy="4807497"/>
          </a:xfrm>
        </p:spPr>
        <p:txBody>
          <a:bodyPr>
            <a:normAutofit fontScale="92500" lnSpcReduction="20000"/>
          </a:bodyPr>
          <a:lstStyle/>
          <a:p>
            <a:r>
              <a:rPr lang="en-ZA" dirty="0"/>
              <a:t>Need a means to force initial state at </a:t>
            </a:r>
            <a:r>
              <a:rPr lang="en-ZA" dirty="0" err="1"/>
              <a:t>startup</a:t>
            </a:r>
            <a:r>
              <a:rPr lang="en-ZA" dirty="0"/>
              <a:t> (i.e. reset state register)</a:t>
            </a:r>
          </a:p>
          <a:p>
            <a:pPr lvl="1"/>
            <a:r>
              <a:rPr lang="en-ZA" dirty="0"/>
              <a:t>Typically a reset handler does this.</a:t>
            </a:r>
          </a:p>
          <a:p>
            <a:r>
              <a:rPr lang="en-ZA" dirty="0"/>
              <a:t>Specifying and changing states</a:t>
            </a:r>
          </a:p>
          <a:p>
            <a:pPr lvl="1"/>
            <a:r>
              <a:rPr lang="en-ZA" dirty="0"/>
              <a:t>Usually a case construct is used to define the states, but could use ifs and </a:t>
            </a:r>
            <a:r>
              <a:rPr lang="en-ZA" dirty="0" err="1"/>
              <a:t>elses</a:t>
            </a:r>
            <a:endParaRPr lang="en-ZA" dirty="0"/>
          </a:p>
          <a:p>
            <a:r>
              <a:rPr lang="en-ZA" dirty="0"/>
              <a:t>Need to decide if the </a:t>
            </a:r>
            <a:r>
              <a:rPr lang="en-ZA" dirty="0" err="1"/>
              <a:t>statemachine</a:t>
            </a:r>
            <a:r>
              <a:rPr lang="en-ZA" dirty="0"/>
              <a:t> </a:t>
            </a:r>
          </a:p>
          <a:p>
            <a:pPr lvl="1"/>
            <a:r>
              <a:rPr lang="en-ZA" dirty="0"/>
              <a:t>is synchronous (clocked) or </a:t>
            </a:r>
          </a:p>
          <a:p>
            <a:pPr lvl="1"/>
            <a:r>
              <a:rPr lang="en-ZA" dirty="0"/>
              <a:t>asynchronous (activates whenever an input changes)</a:t>
            </a:r>
          </a:p>
          <a:p>
            <a:r>
              <a:rPr lang="en-ZA" dirty="0"/>
              <a:t>May need recovery mechanism (e.g. watchdog or recovery default state)</a:t>
            </a:r>
          </a:p>
        </p:txBody>
      </p:sp>
    </p:spTree>
    <p:extLst>
      <p:ext uri="{BB962C8B-B14F-4D97-AF65-F5344CB8AC3E}">
        <p14:creationId xmlns:p14="http://schemas.microsoft.com/office/powerpoint/2010/main" val="3273834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A99C4-3052-4259-8BBA-0037070D87E4}"/>
              </a:ext>
            </a:extLst>
          </p:cNvPr>
          <p:cNvSpPr>
            <a:spLocks noGrp="1"/>
          </p:cNvSpPr>
          <p:nvPr>
            <p:ph type="title"/>
          </p:nvPr>
        </p:nvSpPr>
        <p:spPr/>
        <p:txBody>
          <a:bodyPr>
            <a:normAutofit fontScale="90000"/>
          </a:bodyPr>
          <a:lstStyle/>
          <a:p>
            <a:r>
              <a:rPr lang="en-ZA" dirty="0"/>
              <a:t>State-machine triggering</a:t>
            </a:r>
          </a:p>
        </p:txBody>
      </p:sp>
      <p:sp>
        <p:nvSpPr>
          <p:cNvPr id="3" name="Content Placeholder 2">
            <a:extLst>
              <a:ext uri="{FF2B5EF4-FFF2-40B4-BE49-F238E27FC236}">
                <a16:creationId xmlns:a16="http://schemas.microsoft.com/office/drawing/2014/main" id="{7062472F-C3F8-4DBF-B944-C0C0F94BF605}"/>
              </a:ext>
            </a:extLst>
          </p:cNvPr>
          <p:cNvSpPr>
            <a:spLocks noGrp="1"/>
          </p:cNvSpPr>
          <p:nvPr>
            <p:ph idx="1"/>
          </p:nvPr>
        </p:nvSpPr>
        <p:spPr/>
        <p:txBody>
          <a:bodyPr/>
          <a:lstStyle/>
          <a:p>
            <a:r>
              <a:rPr lang="en-ZA" dirty="0"/>
              <a:t>There are three basic approaches to state-machines:</a:t>
            </a:r>
          </a:p>
          <a:p>
            <a:pPr lvl="1"/>
            <a:r>
              <a:rPr lang="en-ZA" dirty="0"/>
              <a:t>Clock-triggered: Those that are trigged only by the clock (a hot-running FMS)</a:t>
            </a:r>
          </a:p>
          <a:p>
            <a:pPr lvl="1"/>
            <a:r>
              <a:rPr lang="en-ZA" dirty="0"/>
              <a:t>Clock-disciplined: Those that are activated only on a clock pulse</a:t>
            </a:r>
          </a:p>
          <a:p>
            <a:pPr lvl="1"/>
            <a:r>
              <a:rPr lang="en-ZA" dirty="0"/>
              <a:t>Input/event triggered: triggered by various events possible including the clock</a:t>
            </a:r>
          </a:p>
          <a:p>
            <a:pPr lvl="1"/>
            <a:endParaRPr lang="en-ZA" dirty="0"/>
          </a:p>
        </p:txBody>
      </p:sp>
    </p:spTree>
    <p:extLst>
      <p:ext uri="{BB962C8B-B14F-4D97-AF65-F5344CB8AC3E}">
        <p14:creationId xmlns:p14="http://schemas.microsoft.com/office/powerpoint/2010/main" val="3533673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E53C5-8D35-4B27-8FD7-68DCB0A9F9E1}"/>
              </a:ext>
            </a:extLst>
          </p:cNvPr>
          <p:cNvSpPr>
            <a:spLocks noGrp="1"/>
          </p:cNvSpPr>
          <p:nvPr>
            <p:ph type="title"/>
          </p:nvPr>
        </p:nvSpPr>
        <p:spPr>
          <a:xfrm>
            <a:off x="729114" y="371221"/>
            <a:ext cx="7698306" cy="692210"/>
          </a:xfrm>
        </p:spPr>
        <p:txBody>
          <a:bodyPr>
            <a:normAutofit fontScale="90000"/>
          </a:bodyPr>
          <a:lstStyle/>
          <a:p>
            <a:r>
              <a:rPr lang="en-ZA" dirty="0"/>
              <a:t>Clock-triggered state machine</a:t>
            </a:r>
          </a:p>
        </p:txBody>
      </p:sp>
      <p:sp>
        <p:nvSpPr>
          <p:cNvPr id="3" name="Content Placeholder 2">
            <a:extLst>
              <a:ext uri="{FF2B5EF4-FFF2-40B4-BE49-F238E27FC236}">
                <a16:creationId xmlns:a16="http://schemas.microsoft.com/office/drawing/2014/main" id="{41EA425E-C01D-4C7E-B1EE-266D6795F742}"/>
              </a:ext>
            </a:extLst>
          </p:cNvPr>
          <p:cNvSpPr>
            <a:spLocks noGrp="1"/>
          </p:cNvSpPr>
          <p:nvPr>
            <p:ph idx="1"/>
          </p:nvPr>
        </p:nvSpPr>
        <p:spPr>
          <a:xfrm>
            <a:off x="729785" y="1125337"/>
            <a:ext cx="7697635" cy="4942735"/>
          </a:xfrm>
        </p:spPr>
        <p:txBody>
          <a:bodyPr>
            <a:normAutofit fontScale="92500" lnSpcReduction="10000"/>
          </a:bodyPr>
          <a:lstStyle/>
          <a:p>
            <a:r>
              <a:rPr lang="en-ZA" dirty="0"/>
              <a:t>Also called “polled” or “hot loop”</a:t>
            </a:r>
          </a:p>
          <a:p>
            <a:r>
              <a:rPr lang="en-ZA" dirty="0"/>
              <a:t>May trigger on: </a:t>
            </a:r>
            <a:r>
              <a:rPr lang="en-ZA" dirty="0" err="1"/>
              <a:t>posedge</a:t>
            </a:r>
            <a:r>
              <a:rPr lang="en-ZA" dirty="0"/>
              <a:t>, </a:t>
            </a:r>
            <a:r>
              <a:rPr lang="en-ZA" dirty="0" err="1"/>
              <a:t>megedge</a:t>
            </a:r>
            <a:r>
              <a:rPr lang="en-ZA" dirty="0"/>
              <a:t> or level of clock</a:t>
            </a:r>
          </a:p>
          <a:p>
            <a:r>
              <a:rPr lang="en-ZA" dirty="0"/>
              <a:t>Generally respond to edge levels</a:t>
            </a:r>
            <a:br>
              <a:rPr lang="en-ZA" dirty="0"/>
            </a:br>
            <a:r>
              <a:rPr lang="en-ZA" dirty="0"/>
              <a:t>of inputs checked each clock</a:t>
            </a:r>
          </a:p>
          <a:p>
            <a:r>
              <a:rPr lang="en-ZA" dirty="0"/>
              <a:t>But beware:</a:t>
            </a:r>
          </a:p>
          <a:p>
            <a:pPr lvl="1"/>
            <a:r>
              <a:rPr lang="en-ZA" sz="2000" dirty="0"/>
              <a:t>Danger if missing inputs that change </a:t>
            </a:r>
            <a:br>
              <a:rPr lang="en-ZA" sz="2000" dirty="0"/>
            </a:br>
            <a:r>
              <a:rPr lang="en-ZA" sz="2000" dirty="0"/>
              <a:t>rapidly or do not say on the required </a:t>
            </a:r>
            <a:br>
              <a:rPr lang="en-ZA" sz="2000" dirty="0"/>
            </a:br>
            <a:r>
              <a:rPr lang="en-ZA" sz="2000" dirty="0"/>
              <a:t>level for more than a clock pulse </a:t>
            </a:r>
            <a:br>
              <a:rPr lang="en-ZA" sz="2000" dirty="0"/>
            </a:br>
            <a:r>
              <a:rPr lang="en-ZA" sz="2000" dirty="0"/>
              <a:t>(i.e. Nyquist sampling problem).</a:t>
            </a:r>
          </a:p>
          <a:p>
            <a:pPr lvl="1"/>
            <a:r>
              <a:rPr lang="en-ZA" sz="2000" dirty="0"/>
              <a:t>May need ‘latch’ or ‘locking’ circuit to</a:t>
            </a:r>
            <a:br>
              <a:rPr lang="en-ZA" sz="2000" dirty="0"/>
            </a:br>
            <a:r>
              <a:rPr lang="en-ZA" sz="2000" dirty="0"/>
              <a:t>grab inputs that may change rapidly.</a:t>
            </a:r>
          </a:p>
        </p:txBody>
      </p:sp>
      <p:sp>
        <p:nvSpPr>
          <p:cNvPr id="4" name="Rectangle 3">
            <a:extLst>
              <a:ext uri="{FF2B5EF4-FFF2-40B4-BE49-F238E27FC236}">
                <a16:creationId xmlns:a16="http://schemas.microsoft.com/office/drawing/2014/main" id="{B1109E41-0A1D-4B8E-8F8F-D3470324E56C}"/>
              </a:ext>
            </a:extLst>
          </p:cNvPr>
          <p:cNvSpPr/>
          <p:nvPr/>
        </p:nvSpPr>
        <p:spPr>
          <a:xfrm>
            <a:off x="7141445" y="3144444"/>
            <a:ext cx="1126156" cy="4716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a:extLst>
              <a:ext uri="{FF2B5EF4-FFF2-40B4-BE49-F238E27FC236}">
                <a16:creationId xmlns:a16="http://schemas.microsoft.com/office/drawing/2014/main" id="{6116440F-229C-4657-A06E-F4919438A17A}"/>
              </a:ext>
            </a:extLst>
          </p:cNvPr>
          <p:cNvSpPr/>
          <p:nvPr/>
        </p:nvSpPr>
        <p:spPr>
          <a:xfrm>
            <a:off x="7141445" y="3750836"/>
            <a:ext cx="1126156" cy="4716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0" name="Straight Connector 9">
            <a:extLst>
              <a:ext uri="{FF2B5EF4-FFF2-40B4-BE49-F238E27FC236}">
                <a16:creationId xmlns:a16="http://schemas.microsoft.com/office/drawing/2014/main" id="{8D936CE8-AF29-4009-82C3-7F8CAB8A5CC3}"/>
              </a:ext>
            </a:extLst>
          </p:cNvPr>
          <p:cNvCxnSpPr>
            <a:cxnSpLocks/>
            <a:stCxn id="4" idx="2"/>
            <a:endCxn id="5" idx="0"/>
          </p:cNvCxnSpPr>
          <p:nvPr/>
        </p:nvCxnSpPr>
        <p:spPr>
          <a:xfrm>
            <a:off x="7704523" y="3616082"/>
            <a:ext cx="0" cy="134754"/>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5E9D052E-3F00-4AE8-BD11-E35F4B715CC6}"/>
              </a:ext>
            </a:extLst>
          </p:cNvPr>
          <p:cNvCxnSpPr>
            <a:cxnSpLocks/>
            <a:stCxn id="5" idx="2"/>
          </p:cNvCxnSpPr>
          <p:nvPr/>
        </p:nvCxnSpPr>
        <p:spPr>
          <a:xfrm rot="5400000" flipH="1">
            <a:off x="7165508" y="3683459"/>
            <a:ext cx="1071680" cy="6350"/>
          </a:xfrm>
          <a:prstGeom prst="curvedConnector5">
            <a:avLst>
              <a:gd name="adj1" fmla="val -36599"/>
              <a:gd name="adj2" fmla="val 15953685"/>
              <a:gd name="adj3" fmla="val 134876"/>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8491E63F-071E-4235-A03D-341AE6B720B5}"/>
              </a:ext>
            </a:extLst>
          </p:cNvPr>
          <p:cNvSpPr/>
          <p:nvPr/>
        </p:nvSpPr>
        <p:spPr>
          <a:xfrm>
            <a:off x="7141445" y="3249988"/>
            <a:ext cx="1071127" cy="276999"/>
          </a:xfrm>
          <a:prstGeom prst="rect">
            <a:avLst/>
          </a:prstGeom>
        </p:spPr>
        <p:txBody>
          <a:bodyPr wrap="none">
            <a:spAutoFit/>
          </a:bodyPr>
          <a:lstStyle/>
          <a:p>
            <a:r>
              <a:rPr lang="en-ZA" sz="1200" dirty="0"/>
              <a:t>Check inputs</a:t>
            </a:r>
          </a:p>
        </p:txBody>
      </p:sp>
      <p:sp>
        <p:nvSpPr>
          <p:cNvPr id="23" name="Rectangle 22">
            <a:extLst>
              <a:ext uri="{FF2B5EF4-FFF2-40B4-BE49-F238E27FC236}">
                <a16:creationId xmlns:a16="http://schemas.microsoft.com/office/drawing/2014/main" id="{07873ED9-A280-4E0F-97CD-E20A3B393681}"/>
              </a:ext>
            </a:extLst>
          </p:cNvPr>
          <p:cNvSpPr/>
          <p:nvPr/>
        </p:nvSpPr>
        <p:spPr>
          <a:xfrm>
            <a:off x="7298802" y="3766811"/>
            <a:ext cx="811441" cy="430887"/>
          </a:xfrm>
          <a:prstGeom prst="rect">
            <a:avLst/>
          </a:prstGeom>
        </p:spPr>
        <p:txBody>
          <a:bodyPr wrap="none">
            <a:spAutoFit/>
          </a:bodyPr>
          <a:lstStyle/>
          <a:p>
            <a:r>
              <a:rPr lang="en-ZA" sz="1100" dirty="0"/>
              <a:t>Wait for </a:t>
            </a:r>
          </a:p>
          <a:p>
            <a:pPr algn="ctr"/>
            <a:r>
              <a:rPr lang="en-ZA" sz="1100" dirty="0"/>
              <a:t>next clock</a:t>
            </a:r>
          </a:p>
        </p:txBody>
      </p:sp>
      <p:pic>
        <p:nvPicPr>
          <p:cNvPr id="32" name="Picture 31" descr="A close up of a logo&#10;&#10;Description automatically generated">
            <a:extLst>
              <a:ext uri="{FF2B5EF4-FFF2-40B4-BE49-F238E27FC236}">
                <a16:creationId xmlns:a16="http://schemas.microsoft.com/office/drawing/2014/main" id="{B58D448D-688D-42E2-99C5-E5AC66120B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3934" y="4772418"/>
            <a:ext cx="1221707" cy="277000"/>
          </a:xfrm>
          <a:prstGeom prst="rect">
            <a:avLst/>
          </a:prstGeom>
        </p:spPr>
      </p:pic>
      <p:sp>
        <p:nvSpPr>
          <p:cNvPr id="33" name="Rectangle 32">
            <a:extLst>
              <a:ext uri="{FF2B5EF4-FFF2-40B4-BE49-F238E27FC236}">
                <a16:creationId xmlns:a16="http://schemas.microsoft.com/office/drawing/2014/main" id="{7EB71052-BA45-4D8B-A1DB-3F8BE997AC59}"/>
              </a:ext>
            </a:extLst>
          </p:cNvPr>
          <p:cNvSpPr/>
          <p:nvPr/>
        </p:nvSpPr>
        <p:spPr>
          <a:xfrm>
            <a:off x="6474594" y="4823696"/>
            <a:ext cx="840536" cy="276999"/>
          </a:xfrm>
          <a:prstGeom prst="rect">
            <a:avLst/>
          </a:prstGeom>
        </p:spPr>
        <p:txBody>
          <a:bodyPr wrap="square">
            <a:spAutoFit/>
          </a:bodyPr>
          <a:lstStyle/>
          <a:p>
            <a:r>
              <a:rPr lang="en-ZA" sz="1200" dirty="0"/>
              <a:t>clock</a:t>
            </a:r>
          </a:p>
        </p:txBody>
      </p:sp>
      <p:sp>
        <p:nvSpPr>
          <p:cNvPr id="34" name="Freeform: Shape 33">
            <a:extLst>
              <a:ext uri="{FF2B5EF4-FFF2-40B4-BE49-F238E27FC236}">
                <a16:creationId xmlns:a16="http://schemas.microsoft.com/office/drawing/2014/main" id="{238F7B70-30B6-4B39-B1B8-5A4466D5AE64}"/>
              </a:ext>
            </a:extLst>
          </p:cNvPr>
          <p:cNvSpPr/>
          <p:nvPr/>
        </p:nvSpPr>
        <p:spPr>
          <a:xfrm>
            <a:off x="7023934" y="5155604"/>
            <a:ext cx="1066132" cy="161707"/>
          </a:xfrm>
          <a:custGeom>
            <a:avLst/>
            <a:gdLst>
              <a:gd name="connsiteX0" fmla="*/ 0 w 3532472"/>
              <a:gd name="connsiteY0" fmla="*/ 481263 h 481263"/>
              <a:gd name="connsiteX1" fmla="*/ 1357162 w 3532472"/>
              <a:gd name="connsiteY1" fmla="*/ 481263 h 481263"/>
              <a:gd name="connsiteX2" fmla="*/ 1357162 w 3532472"/>
              <a:gd name="connsiteY2" fmla="*/ 0 h 481263"/>
              <a:gd name="connsiteX3" fmla="*/ 2107933 w 3532472"/>
              <a:gd name="connsiteY3" fmla="*/ 0 h 481263"/>
              <a:gd name="connsiteX4" fmla="*/ 2107933 w 3532472"/>
              <a:gd name="connsiteY4" fmla="*/ 481263 h 481263"/>
              <a:gd name="connsiteX5" fmla="*/ 3532472 w 3532472"/>
              <a:gd name="connsiteY5" fmla="*/ 481263 h 481263"/>
              <a:gd name="connsiteX0" fmla="*/ 0 w 3532472"/>
              <a:gd name="connsiteY0" fmla="*/ 481263 h 481263"/>
              <a:gd name="connsiteX1" fmla="*/ 1357162 w 3532472"/>
              <a:gd name="connsiteY1" fmla="*/ 481263 h 481263"/>
              <a:gd name="connsiteX2" fmla="*/ 1357162 w 3532472"/>
              <a:gd name="connsiteY2" fmla="*/ 0 h 481263"/>
              <a:gd name="connsiteX3" fmla="*/ 1704002 w 3532472"/>
              <a:gd name="connsiteY3" fmla="*/ 28503 h 481263"/>
              <a:gd name="connsiteX4" fmla="*/ 2107933 w 3532472"/>
              <a:gd name="connsiteY4" fmla="*/ 481263 h 481263"/>
              <a:gd name="connsiteX5" fmla="*/ 3532472 w 3532472"/>
              <a:gd name="connsiteY5" fmla="*/ 481263 h 481263"/>
              <a:gd name="connsiteX0" fmla="*/ 0 w 3532472"/>
              <a:gd name="connsiteY0" fmla="*/ 481263 h 481263"/>
              <a:gd name="connsiteX1" fmla="*/ 1357162 w 3532472"/>
              <a:gd name="connsiteY1" fmla="*/ 481263 h 481263"/>
              <a:gd name="connsiteX2" fmla="*/ 1357162 w 3532472"/>
              <a:gd name="connsiteY2" fmla="*/ 0 h 481263"/>
              <a:gd name="connsiteX3" fmla="*/ 1704002 w 3532472"/>
              <a:gd name="connsiteY3" fmla="*/ 28503 h 481263"/>
              <a:gd name="connsiteX4" fmla="*/ 1667281 w 3532472"/>
              <a:gd name="connsiteY4" fmla="*/ 471762 h 481263"/>
              <a:gd name="connsiteX5" fmla="*/ 3532472 w 3532472"/>
              <a:gd name="connsiteY5" fmla="*/ 481263 h 481263"/>
              <a:gd name="connsiteX0" fmla="*/ 0 w 3532472"/>
              <a:gd name="connsiteY0" fmla="*/ 481263 h 481263"/>
              <a:gd name="connsiteX1" fmla="*/ 1357162 w 3532472"/>
              <a:gd name="connsiteY1" fmla="*/ 481263 h 481263"/>
              <a:gd name="connsiteX2" fmla="*/ 1357162 w 3532472"/>
              <a:gd name="connsiteY2" fmla="*/ 0 h 481263"/>
              <a:gd name="connsiteX3" fmla="*/ 1704002 w 3532472"/>
              <a:gd name="connsiteY3" fmla="*/ 28503 h 481263"/>
              <a:gd name="connsiteX4" fmla="*/ 1777445 w 3532472"/>
              <a:gd name="connsiteY4" fmla="*/ 481263 h 481263"/>
              <a:gd name="connsiteX5" fmla="*/ 3532472 w 3532472"/>
              <a:gd name="connsiteY5" fmla="*/ 481263 h 481263"/>
              <a:gd name="connsiteX0" fmla="*/ 0 w 3532472"/>
              <a:gd name="connsiteY0" fmla="*/ 481263 h 481263"/>
              <a:gd name="connsiteX1" fmla="*/ 1357162 w 3532472"/>
              <a:gd name="connsiteY1" fmla="*/ 481263 h 481263"/>
              <a:gd name="connsiteX2" fmla="*/ 1357162 w 3532472"/>
              <a:gd name="connsiteY2" fmla="*/ 0 h 481263"/>
              <a:gd name="connsiteX3" fmla="*/ 1704002 w 3532472"/>
              <a:gd name="connsiteY3" fmla="*/ 7127 h 481263"/>
              <a:gd name="connsiteX4" fmla="*/ 1777445 w 3532472"/>
              <a:gd name="connsiteY4" fmla="*/ 481263 h 481263"/>
              <a:gd name="connsiteX5" fmla="*/ 3532472 w 3532472"/>
              <a:gd name="connsiteY5" fmla="*/ 481263 h 481263"/>
              <a:gd name="connsiteX0" fmla="*/ 0 w 3532472"/>
              <a:gd name="connsiteY0" fmla="*/ 481263 h 481263"/>
              <a:gd name="connsiteX1" fmla="*/ 1357162 w 3532472"/>
              <a:gd name="connsiteY1" fmla="*/ 481263 h 481263"/>
              <a:gd name="connsiteX2" fmla="*/ 1357162 w 3532472"/>
              <a:gd name="connsiteY2" fmla="*/ 0 h 481263"/>
              <a:gd name="connsiteX3" fmla="*/ 1704002 w 3532472"/>
              <a:gd name="connsiteY3" fmla="*/ 7127 h 481263"/>
              <a:gd name="connsiteX4" fmla="*/ 1708591 w 3532472"/>
              <a:gd name="connsiteY4" fmla="*/ 481263 h 481263"/>
              <a:gd name="connsiteX5" fmla="*/ 3532472 w 3532472"/>
              <a:gd name="connsiteY5" fmla="*/ 481263 h 481263"/>
              <a:gd name="connsiteX0" fmla="*/ 0 w 3532472"/>
              <a:gd name="connsiteY0" fmla="*/ 481263 h 481263"/>
              <a:gd name="connsiteX1" fmla="*/ 1357162 w 3532472"/>
              <a:gd name="connsiteY1" fmla="*/ 481263 h 481263"/>
              <a:gd name="connsiteX2" fmla="*/ 1357162 w 3532472"/>
              <a:gd name="connsiteY2" fmla="*/ 0 h 481263"/>
              <a:gd name="connsiteX3" fmla="*/ 1704002 w 3532472"/>
              <a:gd name="connsiteY3" fmla="*/ 7127 h 481263"/>
              <a:gd name="connsiteX4" fmla="*/ 1715476 w 3532472"/>
              <a:gd name="connsiteY4" fmla="*/ 481263 h 481263"/>
              <a:gd name="connsiteX5" fmla="*/ 3532472 w 3532472"/>
              <a:gd name="connsiteY5" fmla="*/ 481263 h 481263"/>
              <a:gd name="connsiteX0" fmla="*/ 0 w 3532472"/>
              <a:gd name="connsiteY0" fmla="*/ 481263 h 481263"/>
              <a:gd name="connsiteX1" fmla="*/ 1357162 w 3532472"/>
              <a:gd name="connsiteY1" fmla="*/ 481263 h 481263"/>
              <a:gd name="connsiteX2" fmla="*/ 1357162 w 3532472"/>
              <a:gd name="connsiteY2" fmla="*/ 0 h 481263"/>
              <a:gd name="connsiteX3" fmla="*/ 1704002 w 3532472"/>
              <a:gd name="connsiteY3" fmla="*/ 3564 h 481263"/>
              <a:gd name="connsiteX4" fmla="*/ 1715476 w 3532472"/>
              <a:gd name="connsiteY4" fmla="*/ 481263 h 481263"/>
              <a:gd name="connsiteX5" fmla="*/ 3532472 w 3532472"/>
              <a:gd name="connsiteY5" fmla="*/ 481263 h 481263"/>
              <a:gd name="connsiteX0" fmla="*/ 0 w 3082639"/>
              <a:gd name="connsiteY0" fmla="*/ 481263 h 481263"/>
              <a:gd name="connsiteX1" fmla="*/ 907329 w 3082639"/>
              <a:gd name="connsiteY1" fmla="*/ 481263 h 481263"/>
              <a:gd name="connsiteX2" fmla="*/ 907329 w 3082639"/>
              <a:gd name="connsiteY2" fmla="*/ 0 h 481263"/>
              <a:gd name="connsiteX3" fmla="*/ 1254169 w 3082639"/>
              <a:gd name="connsiteY3" fmla="*/ 3564 h 481263"/>
              <a:gd name="connsiteX4" fmla="*/ 1265643 w 3082639"/>
              <a:gd name="connsiteY4" fmla="*/ 481263 h 481263"/>
              <a:gd name="connsiteX5" fmla="*/ 3082639 w 3082639"/>
              <a:gd name="connsiteY5" fmla="*/ 481263 h 481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2639" h="481263">
                <a:moveTo>
                  <a:pt x="0" y="481263"/>
                </a:moveTo>
                <a:lnTo>
                  <a:pt x="907329" y="481263"/>
                </a:lnTo>
                <a:lnTo>
                  <a:pt x="907329" y="0"/>
                </a:lnTo>
                <a:lnTo>
                  <a:pt x="1254169" y="3564"/>
                </a:lnTo>
                <a:cubicBezTo>
                  <a:pt x="1255699" y="161609"/>
                  <a:pt x="1264113" y="323218"/>
                  <a:pt x="1265643" y="481263"/>
                </a:cubicBezTo>
                <a:lnTo>
                  <a:pt x="3082639" y="481263"/>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5" name="Rectangle 34">
            <a:extLst>
              <a:ext uri="{FF2B5EF4-FFF2-40B4-BE49-F238E27FC236}">
                <a16:creationId xmlns:a16="http://schemas.microsoft.com/office/drawing/2014/main" id="{36A871F7-0E8C-4D02-B020-B8F71C102C9F}"/>
              </a:ext>
            </a:extLst>
          </p:cNvPr>
          <p:cNvSpPr/>
          <p:nvPr/>
        </p:nvSpPr>
        <p:spPr>
          <a:xfrm>
            <a:off x="6474594" y="5148368"/>
            <a:ext cx="516488" cy="276999"/>
          </a:xfrm>
          <a:prstGeom prst="rect">
            <a:avLst/>
          </a:prstGeom>
        </p:spPr>
        <p:txBody>
          <a:bodyPr wrap="none">
            <a:spAutoFit/>
          </a:bodyPr>
          <a:lstStyle/>
          <a:p>
            <a:r>
              <a:rPr lang="en-ZA" sz="1200" dirty="0">
                <a:solidFill>
                  <a:srgbClr val="FF0000"/>
                </a:solidFill>
              </a:rPr>
              <a:t>input</a:t>
            </a:r>
          </a:p>
        </p:txBody>
      </p:sp>
      <p:sp>
        <p:nvSpPr>
          <p:cNvPr id="36" name="Freeform: Shape 35">
            <a:extLst>
              <a:ext uri="{FF2B5EF4-FFF2-40B4-BE49-F238E27FC236}">
                <a16:creationId xmlns:a16="http://schemas.microsoft.com/office/drawing/2014/main" id="{A91109CC-524F-4B74-B807-757EC1B5B668}"/>
              </a:ext>
            </a:extLst>
          </p:cNvPr>
          <p:cNvSpPr/>
          <p:nvPr/>
        </p:nvSpPr>
        <p:spPr>
          <a:xfrm>
            <a:off x="7030283" y="5442335"/>
            <a:ext cx="1059782" cy="168057"/>
          </a:xfrm>
          <a:custGeom>
            <a:avLst/>
            <a:gdLst>
              <a:gd name="connsiteX0" fmla="*/ 0 w 3532472"/>
              <a:gd name="connsiteY0" fmla="*/ 481263 h 481263"/>
              <a:gd name="connsiteX1" fmla="*/ 1357162 w 3532472"/>
              <a:gd name="connsiteY1" fmla="*/ 481263 h 481263"/>
              <a:gd name="connsiteX2" fmla="*/ 1357162 w 3532472"/>
              <a:gd name="connsiteY2" fmla="*/ 0 h 481263"/>
              <a:gd name="connsiteX3" fmla="*/ 2107933 w 3532472"/>
              <a:gd name="connsiteY3" fmla="*/ 0 h 481263"/>
              <a:gd name="connsiteX4" fmla="*/ 2107933 w 3532472"/>
              <a:gd name="connsiteY4" fmla="*/ 481263 h 481263"/>
              <a:gd name="connsiteX5" fmla="*/ 3532472 w 3532472"/>
              <a:gd name="connsiteY5" fmla="*/ 481263 h 481263"/>
              <a:gd name="connsiteX0" fmla="*/ 0 w 3036737"/>
              <a:gd name="connsiteY0" fmla="*/ 481263 h 481263"/>
              <a:gd name="connsiteX1" fmla="*/ 861427 w 3036737"/>
              <a:gd name="connsiteY1" fmla="*/ 481263 h 481263"/>
              <a:gd name="connsiteX2" fmla="*/ 861427 w 3036737"/>
              <a:gd name="connsiteY2" fmla="*/ 0 h 481263"/>
              <a:gd name="connsiteX3" fmla="*/ 1612198 w 3036737"/>
              <a:gd name="connsiteY3" fmla="*/ 0 h 481263"/>
              <a:gd name="connsiteX4" fmla="*/ 1612198 w 3036737"/>
              <a:gd name="connsiteY4" fmla="*/ 481263 h 481263"/>
              <a:gd name="connsiteX5" fmla="*/ 3036737 w 3036737"/>
              <a:gd name="connsiteY5" fmla="*/ 481263 h 481263"/>
              <a:gd name="connsiteX0" fmla="*/ 0 w 3064278"/>
              <a:gd name="connsiteY0" fmla="*/ 481263 h 481263"/>
              <a:gd name="connsiteX1" fmla="*/ 888968 w 3064278"/>
              <a:gd name="connsiteY1" fmla="*/ 481263 h 481263"/>
              <a:gd name="connsiteX2" fmla="*/ 888968 w 3064278"/>
              <a:gd name="connsiteY2" fmla="*/ 0 h 481263"/>
              <a:gd name="connsiteX3" fmla="*/ 1639739 w 3064278"/>
              <a:gd name="connsiteY3" fmla="*/ 0 h 481263"/>
              <a:gd name="connsiteX4" fmla="*/ 1639739 w 3064278"/>
              <a:gd name="connsiteY4" fmla="*/ 481263 h 481263"/>
              <a:gd name="connsiteX5" fmla="*/ 3064278 w 3064278"/>
              <a:gd name="connsiteY5" fmla="*/ 481263 h 481263"/>
              <a:gd name="connsiteX0" fmla="*/ 0 w 3064278"/>
              <a:gd name="connsiteY0" fmla="*/ 481263 h 481263"/>
              <a:gd name="connsiteX1" fmla="*/ 888968 w 3064278"/>
              <a:gd name="connsiteY1" fmla="*/ 481263 h 481263"/>
              <a:gd name="connsiteX2" fmla="*/ 888968 w 3064278"/>
              <a:gd name="connsiteY2" fmla="*/ 0 h 481263"/>
              <a:gd name="connsiteX3" fmla="*/ 2098754 w 3064278"/>
              <a:gd name="connsiteY3" fmla="*/ 18899 h 481263"/>
              <a:gd name="connsiteX4" fmla="*/ 1639739 w 3064278"/>
              <a:gd name="connsiteY4" fmla="*/ 481263 h 481263"/>
              <a:gd name="connsiteX5" fmla="*/ 3064278 w 3064278"/>
              <a:gd name="connsiteY5" fmla="*/ 481263 h 481263"/>
              <a:gd name="connsiteX0" fmla="*/ 0 w 3064278"/>
              <a:gd name="connsiteY0" fmla="*/ 481263 h 500162"/>
              <a:gd name="connsiteX1" fmla="*/ 888968 w 3064278"/>
              <a:gd name="connsiteY1" fmla="*/ 481263 h 500162"/>
              <a:gd name="connsiteX2" fmla="*/ 888968 w 3064278"/>
              <a:gd name="connsiteY2" fmla="*/ 0 h 500162"/>
              <a:gd name="connsiteX3" fmla="*/ 2098754 w 3064278"/>
              <a:gd name="connsiteY3" fmla="*/ 18899 h 500162"/>
              <a:gd name="connsiteX4" fmla="*/ 2080393 w 3064278"/>
              <a:gd name="connsiteY4" fmla="*/ 500162 h 500162"/>
              <a:gd name="connsiteX5" fmla="*/ 3064278 w 3064278"/>
              <a:gd name="connsiteY5" fmla="*/ 481263 h 500162"/>
              <a:gd name="connsiteX0" fmla="*/ 0 w 3064278"/>
              <a:gd name="connsiteY0" fmla="*/ 481263 h 500162"/>
              <a:gd name="connsiteX1" fmla="*/ 888968 w 3064278"/>
              <a:gd name="connsiteY1" fmla="*/ 481263 h 500162"/>
              <a:gd name="connsiteX2" fmla="*/ 888968 w 3064278"/>
              <a:gd name="connsiteY2" fmla="*/ 0 h 500162"/>
              <a:gd name="connsiteX3" fmla="*/ 2098754 w 3064278"/>
              <a:gd name="connsiteY3" fmla="*/ 18899 h 500162"/>
              <a:gd name="connsiteX4" fmla="*/ 2098754 w 3064278"/>
              <a:gd name="connsiteY4" fmla="*/ 500162 h 500162"/>
              <a:gd name="connsiteX5" fmla="*/ 3064278 w 3064278"/>
              <a:gd name="connsiteY5" fmla="*/ 481263 h 500162"/>
              <a:gd name="connsiteX0" fmla="*/ 0 w 3064278"/>
              <a:gd name="connsiteY0" fmla="*/ 481263 h 500162"/>
              <a:gd name="connsiteX1" fmla="*/ 888968 w 3064278"/>
              <a:gd name="connsiteY1" fmla="*/ 481263 h 500162"/>
              <a:gd name="connsiteX2" fmla="*/ 888968 w 3064278"/>
              <a:gd name="connsiteY2" fmla="*/ 0 h 500162"/>
              <a:gd name="connsiteX3" fmla="*/ 2098754 w 3064278"/>
              <a:gd name="connsiteY3" fmla="*/ 0 h 500162"/>
              <a:gd name="connsiteX4" fmla="*/ 2098754 w 3064278"/>
              <a:gd name="connsiteY4" fmla="*/ 500162 h 500162"/>
              <a:gd name="connsiteX5" fmla="*/ 3064278 w 3064278"/>
              <a:gd name="connsiteY5" fmla="*/ 481263 h 50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4278" h="500162">
                <a:moveTo>
                  <a:pt x="0" y="481263"/>
                </a:moveTo>
                <a:lnTo>
                  <a:pt x="888968" y="481263"/>
                </a:lnTo>
                <a:lnTo>
                  <a:pt x="888968" y="0"/>
                </a:lnTo>
                <a:lnTo>
                  <a:pt x="2098754" y="0"/>
                </a:lnTo>
                <a:lnTo>
                  <a:pt x="2098754" y="500162"/>
                </a:lnTo>
                <a:lnTo>
                  <a:pt x="3064278" y="481263"/>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Rectangle 36">
            <a:extLst>
              <a:ext uri="{FF2B5EF4-FFF2-40B4-BE49-F238E27FC236}">
                <a16:creationId xmlns:a16="http://schemas.microsoft.com/office/drawing/2014/main" id="{5D9CFF99-9F9D-473C-B02C-A1E9E31430B6}"/>
              </a:ext>
            </a:extLst>
          </p:cNvPr>
          <p:cNvSpPr/>
          <p:nvPr/>
        </p:nvSpPr>
        <p:spPr>
          <a:xfrm>
            <a:off x="6107507" y="5422245"/>
            <a:ext cx="883575" cy="276999"/>
          </a:xfrm>
          <a:prstGeom prst="rect">
            <a:avLst/>
          </a:prstGeom>
        </p:spPr>
        <p:txBody>
          <a:bodyPr wrap="none">
            <a:spAutoFit/>
          </a:bodyPr>
          <a:lstStyle/>
          <a:p>
            <a:r>
              <a:rPr lang="en-ZA" sz="1200" dirty="0">
                <a:solidFill>
                  <a:srgbClr val="FF0000"/>
                </a:solidFill>
              </a:rPr>
              <a:t>input latch</a:t>
            </a:r>
          </a:p>
        </p:txBody>
      </p:sp>
      <p:cxnSp>
        <p:nvCxnSpPr>
          <p:cNvPr id="38" name="Straight Connector 37">
            <a:extLst>
              <a:ext uri="{FF2B5EF4-FFF2-40B4-BE49-F238E27FC236}">
                <a16:creationId xmlns:a16="http://schemas.microsoft.com/office/drawing/2014/main" id="{385BD9D9-E7A6-4465-81CA-E708A4A63AF8}"/>
              </a:ext>
            </a:extLst>
          </p:cNvPr>
          <p:cNvCxnSpPr>
            <a:cxnSpLocks/>
          </p:cNvCxnSpPr>
          <p:nvPr/>
        </p:nvCxnSpPr>
        <p:spPr>
          <a:xfrm>
            <a:off x="7768162" y="4772418"/>
            <a:ext cx="0" cy="1048652"/>
          </a:xfrm>
          <a:prstGeom prst="line">
            <a:avLst/>
          </a:prstGeom>
          <a:ln>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530AAF41-2A6D-468D-97E0-78D77F99749B}"/>
              </a:ext>
            </a:extLst>
          </p:cNvPr>
          <p:cNvSpPr/>
          <p:nvPr/>
        </p:nvSpPr>
        <p:spPr>
          <a:xfrm>
            <a:off x="6674619" y="5761150"/>
            <a:ext cx="2188009" cy="400110"/>
          </a:xfrm>
          <a:prstGeom prst="rect">
            <a:avLst/>
          </a:prstGeom>
        </p:spPr>
        <p:txBody>
          <a:bodyPr wrap="square">
            <a:spAutoFit/>
          </a:bodyPr>
          <a:lstStyle/>
          <a:p>
            <a:r>
              <a:rPr lang="en-ZA" sz="1000" dirty="0" err="1">
                <a:solidFill>
                  <a:srgbClr val="0066FF"/>
                </a:solidFill>
              </a:rPr>
              <a:t>Posedge</a:t>
            </a:r>
            <a:r>
              <a:rPr lang="en-ZA" sz="1000" dirty="0">
                <a:solidFill>
                  <a:srgbClr val="0066FF"/>
                </a:solidFill>
              </a:rPr>
              <a:t> triggered FSM responds only here to the input blip</a:t>
            </a:r>
          </a:p>
        </p:txBody>
      </p:sp>
      <p:sp>
        <p:nvSpPr>
          <p:cNvPr id="42" name="Rectangle 41">
            <a:extLst>
              <a:ext uri="{FF2B5EF4-FFF2-40B4-BE49-F238E27FC236}">
                <a16:creationId xmlns:a16="http://schemas.microsoft.com/office/drawing/2014/main" id="{B9855903-4087-4878-8AA4-95E3924AE417}"/>
              </a:ext>
            </a:extLst>
          </p:cNvPr>
          <p:cNvSpPr/>
          <p:nvPr/>
        </p:nvSpPr>
        <p:spPr>
          <a:xfrm>
            <a:off x="333719" y="5649127"/>
            <a:ext cx="2901383" cy="1015663"/>
          </a:xfrm>
          <a:prstGeom prst="rect">
            <a:avLst/>
          </a:prstGeom>
        </p:spPr>
        <p:txBody>
          <a:bodyPr wrap="square">
            <a:spAutoFit/>
          </a:bodyPr>
          <a:lstStyle/>
          <a:p>
            <a:r>
              <a:rPr lang="en-ZA" u="sng" dirty="0"/>
              <a:t>Pros and cons…</a:t>
            </a:r>
          </a:p>
          <a:p>
            <a:r>
              <a:rPr lang="en-ZA" sz="1400" dirty="0"/>
              <a:t>Benefit </a:t>
            </a:r>
          </a:p>
          <a:p>
            <a:pPr marL="285750" indent="-285750">
              <a:buFont typeface="Arial" panose="020B0604020202020204" pitchFamily="34" charset="0"/>
              <a:buChar char="•"/>
            </a:pPr>
            <a:r>
              <a:rPr lang="en-ZA" sz="1400" dirty="0"/>
              <a:t>Easier to implement and (to some extent) debug.</a:t>
            </a:r>
          </a:p>
        </p:txBody>
      </p:sp>
      <p:sp>
        <p:nvSpPr>
          <p:cNvPr id="43" name="Rectangle 42">
            <a:extLst>
              <a:ext uri="{FF2B5EF4-FFF2-40B4-BE49-F238E27FC236}">
                <a16:creationId xmlns:a16="http://schemas.microsoft.com/office/drawing/2014/main" id="{EBF34FEF-D78D-4D80-8784-8CAA63CC85EF}"/>
              </a:ext>
            </a:extLst>
          </p:cNvPr>
          <p:cNvSpPr/>
          <p:nvPr/>
        </p:nvSpPr>
        <p:spPr>
          <a:xfrm>
            <a:off x="3113979" y="5649127"/>
            <a:ext cx="3594401" cy="1015663"/>
          </a:xfrm>
          <a:prstGeom prst="rect">
            <a:avLst/>
          </a:prstGeom>
        </p:spPr>
        <p:txBody>
          <a:bodyPr wrap="square">
            <a:spAutoFit/>
          </a:bodyPr>
          <a:lstStyle/>
          <a:p>
            <a:endParaRPr lang="en-ZA" u="sng" dirty="0"/>
          </a:p>
          <a:p>
            <a:r>
              <a:rPr lang="en-ZA" sz="1400" dirty="0"/>
              <a:t>Drawback</a:t>
            </a:r>
          </a:p>
          <a:p>
            <a:pPr marL="285750" indent="-285750">
              <a:buFont typeface="Arial" panose="020B0604020202020204" pitchFamily="34" charset="0"/>
              <a:buChar char="•"/>
            </a:pPr>
            <a:r>
              <a:rPr lang="en-ZA" sz="1400" dirty="0"/>
              <a:t>Might miss input transitions.</a:t>
            </a:r>
          </a:p>
          <a:p>
            <a:pPr marL="285750" indent="-285750">
              <a:buFont typeface="Arial" panose="020B0604020202020204" pitchFamily="34" charset="0"/>
              <a:buChar char="•"/>
            </a:pPr>
            <a:r>
              <a:rPr lang="en-ZA" sz="1400" dirty="0"/>
              <a:t>May need latch. Possibly less efficient.</a:t>
            </a:r>
          </a:p>
        </p:txBody>
      </p:sp>
    </p:spTree>
    <p:extLst>
      <p:ext uri="{BB962C8B-B14F-4D97-AF65-F5344CB8AC3E}">
        <p14:creationId xmlns:p14="http://schemas.microsoft.com/office/powerpoint/2010/main" val="128936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29785" y="1257300"/>
            <a:ext cx="7697635" cy="4792981"/>
          </a:xfrm>
        </p:spPr>
        <p:txBody>
          <a:bodyPr>
            <a:normAutofit/>
          </a:bodyPr>
          <a:lstStyle/>
          <a:p>
            <a:pPr eaLnBrk="1" hangingPunct="1">
              <a:defRPr/>
            </a:pPr>
            <a:r>
              <a:rPr lang="en-ZA" dirty="0"/>
              <a:t>Brief recap</a:t>
            </a:r>
          </a:p>
          <a:p>
            <a:pPr>
              <a:defRPr/>
            </a:pPr>
            <a:r>
              <a:rPr lang="en-ZA" dirty="0"/>
              <a:t>Busses and Endianness</a:t>
            </a:r>
          </a:p>
          <a:p>
            <a:pPr eaLnBrk="1" hangingPunct="1">
              <a:defRPr/>
            </a:pPr>
            <a:r>
              <a:rPr lang="en-ZA" dirty="0"/>
              <a:t>Functions in Verilog</a:t>
            </a:r>
          </a:p>
          <a:p>
            <a:pPr eaLnBrk="1" hangingPunct="1">
              <a:defRPr/>
            </a:pPr>
            <a:r>
              <a:rPr lang="en-ZA" dirty="0"/>
              <a:t>Implementing state machines</a:t>
            </a:r>
          </a:p>
        </p:txBody>
      </p:sp>
      <p:pic>
        <p:nvPicPr>
          <p:cNvPr id="4099" name="Picture 3" descr="mosaic01.gif"/>
          <p:cNvPicPr>
            <a:picLocks noChangeAspect="1"/>
          </p:cNvPicPr>
          <p:nvPr/>
        </p:nvPicPr>
        <p:blipFill>
          <a:blip r:embed="rId3" cstate="print"/>
          <a:srcRect/>
          <a:stretch>
            <a:fillRect/>
          </a:stretch>
        </p:blipFill>
        <p:spPr bwMode="auto">
          <a:xfrm>
            <a:off x="4403725" y="3538538"/>
            <a:ext cx="4471988" cy="3101975"/>
          </a:xfrm>
          <a:prstGeom prst="rect">
            <a:avLst/>
          </a:prstGeom>
          <a:noFill/>
          <a:ln w="9525">
            <a:noFill/>
            <a:miter lim="800000"/>
            <a:headEnd/>
            <a:tailEnd/>
          </a:ln>
        </p:spPr>
      </p:pic>
    </p:spTree>
    <p:extLst>
      <p:ext uri="{BB962C8B-B14F-4D97-AF65-F5344CB8AC3E}">
        <p14:creationId xmlns:p14="http://schemas.microsoft.com/office/powerpoint/2010/main" val="236503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A450-5882-4665-AEF5-112B2F0BD0BD}"/>
              </a:ext>
            </a:extLst>
          </p:cNvPr>
          <p:cNvSpPr>
            <a:spLocks noGrp="1"/>
          </p:cNvSpPr>
          <p:nvPr>
            <p:ph type="title"/>
          </p:nvPr>
        </p:nvSpPr>
        <p:spPr/>
        <p:txBody>
          <a:bodyPr>
            <a:normAutofit fontScale="90000"/>
          </a:bodyPr>
          <a:lstStyle/>
          <a:p>
            <a:r>
              <a:rPr lang="en-ZA" dirty="0"/>
              <a:t>Clock-disciplined state machine</a:t>
            </a:r>
          </a:p>
        </p:txBody>
      </p:sp>
      <p:sp>
        <p:nvSpPr>
          <p:cNvPr id="3" name="Content Placeholder 2">
            <a:extLst>
              <a:ext uri="{FF2B5EF4-FFF2-40B4-BE49-F238E27FC236}">
                <a16:creationId xmlns:a16="http://schemas.microsoft.com/office/drawing/2014/main" id="{6E254387-CA67-4888-99F2-72A2F309368B}"/>
              </a:ext>
            </a:extLst>
          </p:cNvPr>
          <p:cNvSpPr>
            <a:spLocks noGrp="1"/>
          </p:cNvSpPr>
          <p:nvPr>
            <p:ph idx="1"/>
          </p:nvPr>
        </p:nvSpPr>
        <p:spPr>
          <a:xfrm>
            <a:off x="729785" y="1433987"/>
            <a:ext cx="7697635" cy="4519977"/>
          </a:xfrm>
        </p:spPr>
        <p:txBody>
          <a:bodyPr/>
          <a:lstStyle/>
          <a:p>
            <a:r>
              <a:rPr lang="en-ZA" dirty="0"/>
              <a:t>Or clock-synchronized state machine</a:t>
            </a:r>
          </a:p>
          <a:p>
            <a:r>
              <a:rPr lang="en-ZA" dirty="0"/>
              <a:t>This design is one that responds to inputs but only after at clock pulses (or on suitable levels of a clock pulse)</a:t>
            </a:r>
          </a:p>
        </p:txBody>
      </p:sp>
      <p:pic>
        <p:nvPicPr>
          <p:cNvPr id="7" name="Picture 6" descr="A close up of a logo&#10;&#10;Description automatically generated">
            <a:extLst>
              <a:ext uri="{FF2B5EF4-FFF2-40B4-BE49-F238E27FC236}">
                <a16:creationId xmlns:a16="http://schemas.microsoft.com/office/drawing/2014/main" id="{9501079C-C651-4E59-B6E4-88CC359CC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753" y="3679890"/>
            <a:ext cx="1962150" cy="609600"/>
          </a:xfrm>
          <a:prstGeom prst="rect">
            <a:avLst/>
          </a:prstGeom>
        </p:spPr>
      </p:pic>
      <p:pic>
        <p:nvPicPr>
          <p:cNvPr id="8" name="Picture 7" descr="A close up of a logo&#10;&#10;Description automatically generated">
            <a:extLst>
              <a:ext uri="{FF2B5EF4-FFF2-40B4-BE49-F238E27FC236}">
                <a16:creationId xmlns:a16="http://schemas.microsoft.com/office/drawing/2014/main" id="{A48387F3-3F6F-46E0-B50D-F3A05C34C0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882" y="3679890"/>
            <a:ext cx="1962150" cy="609600"/>
          </a:xfrm>
          <a:prstGeom prst="rect">
            <a:avLst/>
          </a:prstGeom>
        </p:spPr>
      </p:pic>
      <p:sp>
        <p:nvSpPr>
          <p:cNvPr id="9" name="Rectangle 8">
            <a:extLst>
              <a:ext uri="{FF2B5EF4-FFF2-40B4-BE49-F238E27FC236}">
                <a16:creationId xmlns:a16="http://schemas.microsoft.com/office/drawing/2014/main" id="{B54EC4B6-7B04-4C11-81C2-0E6868AD0244}"/>
              </a:ext>
            </a:extLst>
          </p:cNvPr>
          <p:cNvSpPr/>
          <p:nvPr/>
        </p:nvSpPr>
        <p:spPr>
          <a:xfrm>
            <a:off x="576953" y="3800024"/>
            <a:ext cx="710451" cy="369332"/>
          </a:xfrm>
          <a:prstGeom prst="rect">
            <a:avLst/>
          </a:prstGeom>
        </p:spPr>
        <p:txBody>
          <a:bodyPr wrap="none">
            <a:spAutoFit/>
          </a:bodyPr>
          <a:lstStyle/>
          <a:p>
            <a:r>
              <a:rPr lang="en-ZA" dirty="0"/>
              <a:t>clock</a:t>
            </a:r>
          </a:p>
        </p:txBody>
      </p:sp>
      <p:sp>
        <p:nvSpPr>
          <p:cNvPr id="10" name="Freeform: Shape 9">
            <a:extLst>
              <a:ext uri="{FF2B5EF4-FFF2-40B4-BE49-F238E27FC236}">
                <a16:creationId xmlns:a16="http://schemas.microsoft.com/office/drawing/2014/main" id="{24A25D3C-B456-4CC5-82D5-681A1BC7988A}"/>
              </a:ext>
            </a:extLst>
          </p:cNvPr>
          <p:cNvSpPr/>
          <p:nvPr/>
        </p:nvSpPr>
        <p:spPr>
          <a:xfrm>
            <a:off x="1401178" y="4570857"/>
            <a:ext cx="3532472" cy="481263"/>
          </a:xfrm>
          <a:custGeom>
            <a:avLst/>
            <a:gdLst>
              <a:gd name="connsiteX0" fmla="*/ 0 w 3532472"/>
              <a:gd name="connsiteY0" fmla="*/ 481263 h 481263"/>
              <a:gd name="connsiteX1" fmla="*/ 1357162 w 3532472"/>
              <a:gd name="connsiteY1" fmla="*/ 481263 h 481263"/>
              <a:gd name="connsiteX2" fmla="*/ 1357162 w 3532472"/>
              <a:gd name="connsiteY2" fmla="*/ 0 h 481263"/>
              <a:gd name="connsiteX3" fmla="*/ 2107933 w 3532472"/>
              <a:gd name="connsiteY3" fmla="*/ 0 h 481263"/>
              <a:gd name="connsiteX4" fmla="*/ 2107933 w 3532472"/>
              <a:gd name="connsiteY4" fmla="*/ 481263 h 481263"/>
              <a:gd name="connsiteX5" fmla="*/ 3532472 w 3532472"/>
              <a:gd name="connsiteY5" fmla="*/ 481263 h 481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32472" h="481263">
                <a:moveTo>
                  <a:pt x="0" y="481263"/>
                </a:moveTo>
                <a:lnTo>
                  <a:pt x="1357162" y="481263"/>
                </a:lnTo>
                <a:lnTo>
                  <a:pt x="1357162" y="0"/>
                </a:lnTo>
                <a:lnTo>
                  <a:pt x="2107933" y="0"/>
                </a:lnTo>
                <a:lnTo>
                  <a:pt x="2107933" y="481263"/>
                </a:lnTo>
                <a:lnTo>
                  <a:pt x="3532472" y="481263"/>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a:extLst>
              <a:ext uri="{FF2B5EF4-FFF2-40B4-BE49-F238E27FC236}">
                <a16:creationId xmlns:a16="http://schemas.microsoft.com/office/drawing/2014/main" id="{3D892865-C46D-41D2-8757-89E703A5AC10}"/>
              </a:ext>
            </a:extLst>
          </p:cNvPr>
          <p:cNvSpPr/>
          <p:nvPr/>
        </p:nvSpPr>
        <p:spPr>
          <a:xfrm>
            <a:off x="576953" y="4682788"/>
            <a:ext cx="684803" cy="369332"/>
          </a:xfrm>
          <a:prstGeom prst="rect">
            <a:avLst/>
          </a:prstGeom>
        </p:spPr>
        <p:txBody>
          <a:bodyPr wrap="none">
            <a:spAutoFit/>
          </a:bodyPr>
          <a:lstStyle/>
          <a:p>
            <a:r>
              <a:rPr lang="en-ZA" dirty="0">
                <a:solidFill>
                  <a:srgbClr val="FF0000"/>
                </a:solidFill>
              </a:rPr>
              <a:t>input</a:t>
            </a:r>
          </a:p>
        </p:txBody>
      </p:sp>
      <p:cxnSp>
        <p:nvCxnSpPr>
          <p:cNvPr id="13" name="Straight Connector 12">
            <a:extLst>
              <a:ext uri="{FF2B5EF4-FFF2-40B4-BE49-F238E27FC236}">
                <a16:creationId xmlns:a16="http://schemas.microsoft.com/office/drawing/2014/main" id="{77BD7D4C-3DA4-4733-8DA5-697027F38AFD}"/>
              </a:ext>
            </a:extLst>
          </p:cNvPr>
          <p:cNvCxnSpPr>
            <a:cxnSpLocks/>
          </p:cNvCxnSpPr>
          <p:nvPr/>
        </p:nvCxnSpPr>
        <p:spPr>
          <a:xfrm>
            <a:off x="3354003" y="3726212"/>
            <a:ext cx="0" cy="1644262"/>
          </a:xfrm>
          <a:prstGeom prst="line">
            <a:avLst/>
          </a:prstGeom>
          <a:ln>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D71B842-26D6-4292-B887-A739EBD965A3}"/>
              </a:ext>
            </a:extLst>
          </p:cNvPr>
          <p:cNvSpPr/>
          <p:nvPr/>
        </p:nvSpPr>
        <p:spPr>
          <a:xfrm>
            <a:off x="3167414" y="5370474"/>
            <a:ext cx="2348720" cy="261610"/>
          </a:xfrm>
          <a:prstGeom prst="rect">
            <a:avLst/>
          </a:prstGeom>
        </p:spPr>
        <p:txBody>
          <a:bodyPr wrap="none">
            <a:spAutoFit/>
          </a:bodyPr>
          <a:lstStyle/>
          <a:p>
            <a:r>
              <a:rPr lang="en-ZA" sz="1100" dirty="0">
                <a:solidFill>
                  <a:srgbClr val="0066FF"/>
                </a:solidFill>
              </a:rPr>
              <a:t>Respond to input on positive edge</a:t>
            </a:r>
          </a:p>
        </p:txBody>
      </p:sp>
      <p:cxnSp>
        <p:nvCxnSpPr>
          <p:cNvPr id="16" name="Straight Connector 15">
            <a:extLst>
              <a:ext uri="{FF2B5EF4-FFF2-40B4-BE49-F238E27FC236}">
                <a16:creationId xmlns:a16="http://schemas.microsoft.com/office/drawing/2014/main" id="{BA98BBC0-BC90-48B7-94E6-6FC64C273FD1}"/>
              </a:ext>
            </a:extLst>
          </p:cNvPr>
          <p:cNvCxnSpPr>
            <a:cxnSpLocks/>
          </p:cNvCxnSpPr>
          <p:nvPr/>
        </p:nvCxnSpPr>
        <p:spPr>
          <a:xfrm>
            <a:off x="2932630" y="3738195"/>
            <a:ext cx="0" cy="1864321"/>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D5F10B3A-1CCE-49E2-B55D-73DA467B387D}"/>
              </a:ext>
            </a:extLst>
          </p:cNvPr>
          <p:cNvSpPr/>
          <p:nvPr/>
        </p:nvSpPr>
        <p:spPr>
          <a:xfrm>
            <a:off x="2771597" y="5602516"/>
            <a:ext cx="2371162" cy="261610"/>
          </a:xfrm>
          <a:prstGeom prst="rect">
            <a:avLst/>
          </a:prstGeom>
        </p:spPr>
        <p:txBody>
          <a:bodyPr wrap="none">
            <a:spAutoFit/>
          </a:bodyPr>
          <a:lstStyle/>
          <a:p>
            <a:r>
              <a:rPr lang="en-ZA" sz="1100" dirty="0">
                <a:solidFill>
                  <a:srgbClr val="00B050"/>
                </a:solidFill>
              </a:rPr>
              <a:t>Respond to input on negative edge</a:t>
            </a:r>
          </a:p>
        </p:txBody>
      </p:sp>
      <p:cxnSp>
        <p:nvCxnSpPr>
          <p:cNvPr id="20" name="Straight Connector 19">
            <a:extLst>
              <a:ext uri="{FF2B5EF4-FFF2-40B4-BE49-F238E27FC236}">
                <a16:creationId xmlns:a16="http://schemas.microsoft.com/office/drawing/2014/main" id="{8FFEDE97-6494-4026-94D0-3B64D44E1BB5}"/>
              </a:ext>
            </a:extLst>
          </p:cNvPr>
          <p:cNvCxnSpPr>
            <a:cxnSpLocks/>
            <a:stCxn id="10" idx="2"/>
          </p:cNvCxnSpPr>
          <p:nvPr/>
        </p:nvCxnSpPr>
        <p:spPr>
          <a:xfrm>
            <a:off x="2758340" y="4570857"/>
            <a:ext cx="10305" cy="1237518"/>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E7F8CB4-6962-4CEF-A0E4-A666AB82F126}"/>
              </a:ext>
            </a:extLst>
          </p:cNvPr>
          <p:cNvSpPr/>
          <p:nvPr/>
        </p:nvSpPr>
        <p:spPr>
          <a:xfrm>
            <a:off x="2638247" y="5808375"/>
            <a:ext cx="2983509" cy="261610"/>
          </a:xfrm>
          <a:prstGeom prst="rect">
            <a:avLst/>
          </a:prstGeom>
        </p:spPr>
        <p:txBody>
          <a:bodyPr wrap="none">
            <a:spAutoFit/>
          </a:bodyPr>
          <a:lstStyle/>
          <a:p>
            <a:r>
              <a:rPr lang="en-ZA" sz="1100" dirty="0">
                <a:solidFill>
                  <a:schemeClr val="accent6">
                    <a:lumMod val="75000"/>
                  </a:schemeClr>
                </a:solidFill>
              </a:rPr>
              <a:t>Respond to positive input edge on clock high</a:t>
            </a:r>
          </a:p>
        </p:txBody>
      </p:sp>
      <p:cxnSp>
        <p:nvCxnSpPr>
          <p:cNvPr id="27" name="Straight Connector 26">
            <a:extLst>
              <a:ext uri="{FF2B5EF4-FFF2-40B4-BE49-F238E27FC236}">
                <a16:creationId xmlns:a16="http://schemas.microsoft.com/office/drawing/2014/main" id="{25AA3236-2C33-4B7B-B96C-6638EACFFF50}"/>
              </a:ext>
            </a:extLst>
          </p:cNvPr>
          <p:cNvCxnSpPr>
            <a:cxnSpLocks/>
          </p:cNvCxnSpPr>
          <p:nvPr/>
        </p:nvCxnSpPr>
        <p:spPr>
          <a:xfrm>
            <a:off x="3747703" y="3726212"/>
            <a:ext cx="0" cy="1508898"/>
          </a:xfrm>
          <a:prstGeom prst="line">
            <a:avLst/>
          </a:prstGeom>
          <a:ln>
            <a:solidFill>
              <a:srgbClr val="B93737"/>
            </a:solidFill>
            <a:prstDash val="dash"/>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C0AF2366-6C4F-4858-8925-66195747810F}"/>
              </a:ext>
            </a:extLst>
          </p:cNvPr>
          <p:cNvSpPr/>
          <p:nvPr/>
        </p:nvSpPr>
        <p:spPr>
          <a:xfrm>
            <a:off x="3471325" y="5177009"/>
            <a:ext cx="2983509" cy="261610"/>
          </a:xfrm>
          <a:prstGeom prst="rect">
            <a:avLst/>
          </a:prstGeom>
        </p:spPr>
        <p:txBody>
          <a:bodyPr wrap="none">
            <a:spAutoFit/>
          </a:bodyPr>
          <a:lstStyle/>
          <a:p>
            <a:r>
              <a:rPr lang="en-ZA" sz="1100" dirty="0">
                <a:solidFill>
                  <a:srgbClr val="B93737"/>
                </a:solidFill>
              </a:rPr>
              <a:t>Respond to negative input edge on clock low</a:t>
            </a:r>
          </a:p>
        </p:txBody>
      </p:sp>
      <p:sp>
        <p:nvSpPr>
          <p:cNvPr id="30" name="Rectangle 29">
            <a:extLst>
              <a:ext uri="{FF2B5EF4-FFF2-40B4-BE49-F238E27FC236}">
                <a16:creationId xmlns:a16="http://schemas.microsoft.com/office/drawing/2014/main" id="{971F1B23-6BF9-4689-BDC9-D340BF0855B9}"/>
              </a:ext>
            </a:extLst>
          </p:cNvPr>
          <p:cNvSpPr/>
          <p:nvPr/>
        </p:nvSpPr>
        <p:spPr>
          <a:xfrm>
            <a:off x="6465103" y="3697740"/>
            <a:ext cx="2562237" cy="2954655"/>
          </a:xfrm>
          <a:prstGeom prst="rect">
            <a:avLst/>
          </a:prstGeom>
        </p:spPr>
        <p:txBody>
          <a:bodyPr wrap="square">
            <a:spAutoFit/>
          </a:bodyPr>
          <a:lstStyle/>
          <a:p>
            <a:r>
              <a:rPr lang="en-ZA" u="sng" dirty="0"/>
              <a:t>Pros and cons…</a:t>
            </a:r>
          </a:p>
          <a:p>
            <a:r>
              <a:rPr lang="en-ZA" sz="1400" dirty="0"/>
              <a:t>Benefit </a:t>
            </a:r>
          </a:p>
          <a:p>
            <a:pPr marL="285750" indent="-285750">
              <a:buFont typeface="Arial" panose="020B0604020202020204" pitchFamily="34" charset="0"/>
              <a:buChar char="•"/>
            </a:pPr>
            <a:r>
              <a:rPr lang="en-ZA" sz="1400" dirty="0"/>
              <a:t>Generally the ‘preferred’ professional approach</a:t>
            </a:r>
          </a:p>
          <a:p>
            <a:pPr marL="285750" indent="-285750">
              <a:buFont typeface="Arial" panose="020B0604020202020204" pitchFamily="34" charset="0"/>
              <a:buChar char="•"/>
            </a:pPr>
            <a:r>
              <a:rPr lang="en-ZA" sz="1400" dirty="0"/>
              <a:t>Robust</a:t>
            </a:r>
          </a:p>
          <a:p>
            <a:pPr marL="285750" indent="-285750">
              <a:buFont typeface="Arial" panose="020B0604020202020204" pitchFamily="34" charset="0"/>
              <a:buChar char="•"/>
            </a:pPr>
            <a:r>
              <a:rPr lang="en-ZA" sz="1400" dirty="0"/>
              <a:t>Easier to debug</a:t>
            </a:r>
          </a:p>
          <a:p>
            <a:r>
              <a:rPr lang="en-ZA" sz="1400" dirty="0"/>
              <a:t>Drawback</a:t>
            </a:r>
          </a:p>
          <a:p>
            <a:pPr marL="285750" indent="-285750">
              <a:buFont typeface="Arial" panose="020B0604020202020204" pitchFamily="34" charset="0"/>
              <a:buChar char="•"/>
            </a:pPr>
            <a:r>
              <a:rPr lang="en-ZA" sz="1400" dirty="0"/>
              <a:t>More effort to code</a:t>
            </a:r>
          </a:p>
          <a:p>
            <a:pPr marL="285750" indent="-285750">
              <a:buFont typeface="Arial" panose="020B0604020202020204" pitchFamily="34" charset="0"/>
              <a:buChar char="•"/>
            </a:pPr>
            <a:r>
              <a:rPr lang="en-ZA" sz="1400" dirty="0"/>
              <a:t>Not as responsive as a purely event triggered state machine (e.g. might miss a input changing rapidly between clocks)</a:t>
            </a:r>
          </a:p>
        </p:txBody>
      </p:sp>
      <p:sp>
        <p:nvSpPr>
          <p:cNvPr id="19" name="Freeform: Shape 18">
            <a:extLst>
              <a:ext uri="{FF2B5EF4-FFF2-40B4-BE49-F238E27FC236}">
                <a16:creationId xmlns:a16="http://schemas.microsoft.com/office/drawing/2014/main" id="{53209B07-9140-41CF-92E6-8C5168C3FF99}"/>
              </a:ext>
            </a:extLst>
          </p:cNvPr>
          <p:cNvSpPr/>
          <p:nvPr/>
        </p:nvSpPr>
        <p:spPr>
          <a:xfrm>
            <a:off x="1401178" y="6061207"/>
            <a:ext cx="3532472" cy="370138"/>
          </a:xfrm>
          <a:custGeom>
            <a:avLst/>
            <a:gdLst>
              <a:gd name="connsiteX0" fmla="*/ 0 w 3532472"/>
              <a:gd name="connsiteY0" fmla="*/ 481263 h 481263"/>
              <a:gd name="connsiteX1" fmla="*/ 1357162 w 3532472"/>
              <a:gd name="connsiteY1" fmla="*/ 481263 h 481263"/>
              <a:gd name="connsiteX2" fmla="*/ 1357162 w 3532472"/>
              <a:gd name="connsiteY2" fmla="*/ 0 h 481263"/>
              <a:gd name="connsiteX3" fmla="*/ 2107933 w 3532472"/>
              <a:gd name="connsiteY3" fmla="*/ 0 h 481263"/>
              <a:gd name="connsiteX4" fmla="*/ 2107933 w 3532472"/>
              <a:gd name="connsiteY4" fmla="*/ 481263 h 481263"/>
              <a:gd name="connsiteX5" fmla="*/ 3532472 w 3532472"/>
              <a:gd name="connsiteY5" fmla="*/ 481263 h 481263"/>
              <a:gd name="connsiteX0" fmla="*/ 0 w 3532472"/>
              <a:gd name="connsiteY0" fmla="*/ 496503 h 496503"/>
              <a:gd name="connsiteX1" fmla="*/ 1357162 w 3532472"/>
              <a:gd name="connsiteY1" fmla="*/ 496503 h 496503"/>
              <a:gd name="connsiteX2" fmla="*/ 1943902 w 3532472"/>
              <a:gd name="connsiteY2" fmla="*/ 0 h 496503"/>
              <a:gd name="connsiteX3" fmla="*/ 2107933 w 3532472"/>
              <a:gd name="connsiteY3" fmla="*/ 15240 h 496503"/>
              <a:gd name="connsiteX4" fmla="*/ 2107933 w 3532472"/>
              <a:gd name="connsiteY4" fmla="*/ 496503 h 496503"/>
              <a:gd name="connsiteX5" fmla="*/ 3532472 w 3532472"/>
              <a:gd name="connsiteY5" fmla="*/ 496503 h 496503"/>
              <a:gd name="connsiteX0" fmla="*/ 0 w 3532472"/>
              <a:gd name="connsiteY0" fmla="*/ 496503 h 496503"/>
              <a:gd name="connsiteX1" fmla="*/ 1921042 w 3532472"/>
              <a:gd name="connsiteY1" fmla="*/ 496503 h 496503"/>
              <a:gd name="connsiteX2" fmla="*/ 1943902 w 3532472"/>
              <a:gd name="connsiteY2" fmla="*/ 0 h 496503"/>
              <a:gd name="connsiteX3" fmla="*/ 2107933 w 3532472"/>
              <a:gd name="connsiteY3" fmla="*/ 15240 h 496503"/>
              <a:gd name="connsiteX4" fmla="*/ 2107933 w 3532472"/>
              <a:gd name="connsiteY4" fmla="*/ 496503 h 496503"/>
              <a:gd name="connsiteX5" fmla="*/ 3532472 w 3532472"/>
              <a:gd name="connsiteY5" fmla="*/ 496503 h 496503"/>
              <a:gd name="connsiteX0" fmla="*/ 0 w 3532472"/>
              <a:gd name="connsiteY0" fmla="*/ 490153 h 490153"/>
              <a:gd name="connsiteX1" fmla="*/ 1921042 w 3532472"/>
              <a:gd name="connsiteY1" fmla="*/ 490153 h 490153"/>
              <a:gd name="connsiteX2" fmla="*/ 1915327 w 3532472"/>
              <a:gd name="connsiteY2" fmla="*/ 0 h 490153"/>
              <a:gd name="connsiteX3" fmla="*/ 2107933 w 3532472"/>
              <a:gd name="connsiteY3" fmla="*/ 8890 h 490153"/>
              <a:gd name="connsiteX4" fmla="*/ 2107933 w 3532472"/>
              <a:gd name="connsiteY4" fmla="*/ 490153 h 490153"/>
              <a:gd name="connsiteX5" fmla="*/ 3532472 w 3532472"/>
              <a:gd name="connsiteY5" fmla="*/ 490153 h 490153"/>
              <a:gd name="connsiteX0" fmla="*/ 0 w 3532472"/>
              <a:gd name="connsiteY0" fmla="*/ 486978 h 486978"/>
              <a:gd name="connsiteX1" fmla="*/ 1921042 w 3532472"/>
              <a:gd name="connsiteY1" fmla="*/ 486978 h 486978"/>
              <a:gd name="connsiteX2" fmla="*/ 1953427 w 3532472"/>
              <a:gd name="connsiteY2" fmla="*/ 0 h 486978"/>
              <a:gd name="connsiteX3" fmla="*/ 2107933 w 3532472"/>
              <a:gd name="connsiteY3" fmla="*/ 5715 h 486978"/>
              <a:gd name="connsiteX4" fmla="*/ 2107933 w 3532472"/>
              <a:gd name="connsiteY4" fmla="*/ 486978 h 486978"/>
              <a:gd name="connsiteX5" fmla="*/ 3532472 w 3532472"/>
              <a:gd name="connsiteY5" fmla="*/ 486978 h 486978"/>
              <a:gd name="connsiteX0" fmla="*/ 0 w 3532472"/>
              <a:gd name="connsiteY0" fmla="*/ 486978 h 490153"/>
              <a:gd name="connsiteX1" fmla="*/ 1959142 w 3532472"/>
              <a:gd name="connsiteY1" fmla="*/ 490153 h 490153"/>
              <a:gd name="connsiteX2" fmla="*/ 1953427 w 3532472"/>
              <a:gd name="connsiteY2" fmla="*/ 0 h 490153"/>
              <a:gd name="connsiteX3" fmla="*/ 2107933 w 3532472"/>
              <a:gd name="connsiteY3" fmla="*/ 5715 h 490153"/>
              <a:gd name="connsiteX4" fmla="*/ 2107933 w 3532472"/>
              <a:gd name="connsiteY4" fmla="*/ 486978 h 490153"/>
              <a:gd name="connsiteX5" fmla="*/ 3532472 w 3532472"/>
              <a:gd name="connsiteY5" fmla="*/ 486978 h 490153"/>
              <a:gd name="connsiteX0" fmla="*/ 0 w 3532472"/>
              <a:gd name="connsiteY0" fmla="*/ 486978 h 490153"/>
              <a:gd name="connsiteX1" fmla="*/ 1955967 w 3532472"/>
              <a:gd name="connsiteY1" fmla="*/ 490153 h 490153"/>
              <a:gd name="connsiteX2" fmla="*/ 1953427 w 3532472"/>
              <a:gd name="connsiteY2" fmla="*/ 0 h 490153"/>
              <a:gd name="connsiteX3" fmla="*/ 2107933 w 3532472"/>
              <a:gd name="connsiteY3" fmla="*/ 5715 h 490153"/>
              <a:gd name="connsiteX4" fmla="*/ 2107933 w 3532472"/>
              <a:gd name="connsiteY4" fmla="*/ 486978 h 490153"/>
              <a:gd name="connsiteX5" fmla="*/ 3532472 w 3532472"/>
              <a:gd name="connsiteY5" fmla="*/ 486978 h 490153"/>
              <a:gd name="connsiteX0" fmla="*/ 0 w 3532472"/>
              <a:gd name="connsiteY0" fmla="*/ 486978 h 490153"/>
              <a:gd name="connsiteX1" fmla="*/ 1955967 w 3532472"/>
              <a:gd name="connsiteY1" fmla="*/ 490153 h 490153"/>
              <a:gd name="connsiteX2" fmla="*/ 1953427 w 3532472"/>
              <a:gd name="connsiteY2" fmla="*/ 0 h 490153"/>
              <a:gd name="connsiteX3" fmla="*/ 2298433 w 3532472"/>
              <a:gd name="connsiteY3" fmla="*/ 8890 h 490153"/>
              <a:gd name="connsiteX4" fmla="*/ 2107933 w 3532472"/>
              <a:gd name="connsiteY4" fmla="*/ 486978 h 490153"/>
              <a:gd name="connsiteX5" fmla="*/ 3532472 w 3532472"/>
              <a:gd name="connsiteY5" fmla="*/ 486978 h 490153"/>
              <a:gd name="connsiteX0" fmla="*/ 0 w 3532472"/>
              <a:gd name="connsiteY0" fmla="*/ 486978 h 490153"/>
              <a:gd name="connsiteX1" fmla="*/ 1955967 w 3532472"/>
              <a:gd name="connsiteY1" fmla="*/ 490153 h 490153"/>
              <a:gd name="connsiteX2" fmla="*/ 1953427 w 3532472"/>
              <a:gd name="connsiteY2" fmla="*/ 0 h 490153"/>
              <a:gd name="connsiteX3" fmla="*/ 2298433 w 3532472"/>
              <a:gd name="connsiteY3" fmla="*/ 8890 h 490153"/>
              <a:gd name="connsiteX4" fmla="*/ 2292083 w 3532472"/>
              <a:gd name="connsiteY4" fmla="*/ 490153 h 490153"/>
              <a:gd name="connsiteX5" fmla="*/ 3532472 w 3532472"/>
              <a:gd name="connsiteY5" fmla="*/ 486978 h 490153"/>
              <a:gd name="connsiteX0" fmla="*/ 0 w 3532472"/>
              <a:gd name="connsiteY0" fmla="*/ 486978 h 490153"/>
              <a:gd name="connsiteX1" fmla="*/ 1955967 w 3532472"/>
              <a:gd name="connsiteY1" fmla="*/ 490153 h 490153"/>
              <a:gd name="connsiteX2" fmla="*/ 1953427 w 3532472"/>
              <a:gd name="connsiteY2" fmla="*/ 0 h 490153"/>
              <a:gd name="connsiteX3" fmla="*/ 2298433 w 3532472"/>
              <a:gd name="connsiteY3" fmla="*/ 8890 h 490153"/>
              <a:gd name="connsiteX4" fmla="*/ 2311133 w 3532472"/>
              <a:gd name="connsiteY4" fmla="*/ 490153 h 490153"/>
              <a:gd name="connsiteX5" fmla="*/ 3532472 w 3532472"/>
              <a:gd name="connsiteY5" fmla="*/ 486978 h 490153"/>
              <a:gd name="connsiteX0" fmla="*/ 0 w 3532472"/>
              <a:gd name="connsiteY0" fmla="*/ 478088 h 481263"/>
              <a:gd name="connsiteX1" fmla="*/ 1955967 w 3532472"/>
              <a:gd name="connsiteY1" fmla="*/ 481263 h 481263"/>
              <a:gd name="connsiteX2" fmla="*/ 1950252 w 3532472"/>
              <a:gd name="connsiteY2" fmla="*/ 111760 h 481263"/>
              <a:gd name="connsiteX3" fmla="*/ 2298433 w 3532472"/>
              <a:gd name="connsiteY3" fmla="*/ 0 h 481263"/>
              <a:gd name="connsiteX4" fmla="*/ 2311133 w 3532472"/>
              <a:gd name="connsiteY4" fmla="*/ 481263 h 481263"/>
              <a:gd name="connsiteX5" fmla="*/ 3532472 w 3532472"/>
              <a:gd name="connsiteY5" fmla="*/ 478088 h 481263"/>
              <a:gd name="connsiteX0" fmla="*/ 0 w 3532472"/>
              <a:gd name="connsiteY0" fmla="*/ 366963 h 370138"/>
              <a:gd name="connsiteX1" fmla="*/ 1955967 w 3532472"/>
              <a:gd name="connsiteY1" fmla="*/ 370138 h 370138"/>
              <a:gd name="connsiteX2" fmla="*/ 1950252 w 3532472"/>
              <a:gd name="connsiteY2" fmla="*/ 635 h 370138"/>
              <a:gd name="connsiteX3" fmla="*/ 2317483 w 3532472"/>
              <a:gd name="connsiteY3" fmla="*/ 0 h 370138"/>
              <a:gd name="connsiteX4" fmla="*/ 2311133 w 3532472"/>
              <a:gd name="connsiteY4" fmla="*/ 370138 h 370138"/>
              <a:gd name="connsiteX5" fmla="*/ 3532472 w 3532472"/>
              <a:gd name="connsiteY5" fmla="*/ 366963 h 3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32472" h="370138">
                <a:moveTo>
                  <a:pt x="0" y="366963"/>
                </a:moveTo>
                <a:lnTo>
                  <a:pt x="1955967" y="370138"/>
                </a:lnTo>
                <a:cubicBezTo>
                  <a:pt x="1955120" y="206754"/>
                  <a:pt x="1951099" y="164019"/>
                  <a:pt x="1950252" y="635"/>
                </a:cubicBezTo>
                <a:lnTo>
                  <a:pt x="2317483" y="0"/>
                </a:lnTo>
                <a:cubicBezTo>
                  <a:pt x="2315366" y="160421"/>
                  <a:pt x="2313250" y="209717"/>
                  <a:pt x="2311133" y="370138"/>
                </a:cubicBezTo>
                <a:lnTo>
                  <a:pt x="3532472" y="366963"/>
                </a:lnTo>
              </a:path>
            </a:pathLst>
          </a:cu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a:extLst>
              <a:ext uri="{FF2B5EF4-FFF2-40B4-BE49-F238E27FC236}">
                <a16:creationId xmlns:a16="http://schemas.microsoft.com/office/drawing/2014/main" id="{0EE30487-771E-44E5-8F4B-75A502CEBF74}"/>
              </a:ext>
            </a:extLst>
          </p:cNvPr>
          <p:cNvSpPr/>
          <p:nvPr/>
        </p:nvSpPr>
        <p:spPr>
          <a:xfrm>
            <a:off x="618669" y="6181488"/>
            <a:ext cx="721672" cy="307777"/>
          </a:xfrm>
          <a:prstGeom prst="rect">
            <a:avLst/>
          </a:prstGeom>
        </p:spPr>
        <p:txBody>
          <a:bodyPr wrap="none">
            <a:spAutoFit/>
          </a:bodyPr>
          <a:lstStyle/>
          <a:p>
            <a:r>
              <a:rPr lang="en-ZA" sz="1400" dirty="0">
                <a:solidFill>
                  <a:srgbClr val="0070C0"/>
                </a:solidFill>
              </a:rPr>
              <a:t>Output</a:t>
            </a:r>
          </a:p>
        </p:txBody>
      </p:sp>
      <p:sp>
        <p:nvSpPr>
          <p:cNvPr id="17" name="Rectangle 16">
            <a:extLst>
              <a:ext uri="{FF2B5EF4-FFF2-40B4-BE49-F238E27FC236}">
                <a16:creationId xmlns:a16="http://schemas.microsoft.com/office/drawing/2014/main" id="{415865F6-A858-462B-8076-8383284D4CDC}"/>
              </a:ext>
            </a:extLst>
          </p:cNvPr>
          <p:cNvSpPr/>
          <p:nvPr/>
        </p:nvSpPr>
        <p:spPr>
          <a:xfrm>
            <a:off x="618669" y="6443060"/>
            <a:ext cx="4985388" cy="184666"/>
          </a:xfrm>
          <a:prstGeom prst="rect">
            <a:avLst/>
          </a:prstGeom>
        </p:spPr>
        <p:txBody>
          <a:bodyPr wrap="square">
            <a:spAutoFit/>
          </a:bodyPr>
          <a:lstStyle/>
          <a:p>
            <a:r>
              <a:rPr lang="en-ZA" sz="600" dirty="0">
                <a:solidFill>
                  <a:srgbClr val="0070C0"/>
                </a:solidFill>
              </a:rPr>
              <a:t>(responding to input after </a:t>
            </a:r>
            <a:r>
              <a:rPr lang="en-ZA" sz="600" dirty="0" err="1">
                <a:solidFill>
                  <a:srgbClr val="0070C0"/>
                </a:solidFill>
              </a:rPr>
              <a:t>posedge</a:t>
            </a:r>
            <a:r>
              <a:rPr lang="en-ZA" sz="600" dirty="0">
                <a:solidFill>
                  <a:srgbClr val="0070C0"/>
                </a:solidFill>
              </a:rPr>
              <a:t> on clock)</a:t>
            </a:r>
          </a:p>
        </p:txBody>
      </p:sp>
    </p:spTree>
    <p:extLst>
      <p:ext uri="{BB962C8B-B14F-4D97-AF65-F5344CB8AC3E}">
        <p14:creationId xmlns:p14="http://schemas.microsoft.com/office/powerpoint/2010/main" val="1820520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A450-5882-4665-AEF5-112B2F0BD0BD}"/>
              </a:ext>
            </a:extLst>
          </p:cNvPr>
          <p:cNvSpPr>
            <a:spLocks noGrp="1"/>
          </p:cNvSpPr>
          <p:nvPr>
            <p:ph type="title"/>
          </p:nvPr>
        </p:nvSpPr>
        <p:spPr>
          <a:xfrm>
            <a:off x="649320" y="259281"/>
            <a:ext cx="7698306" cy="692210"/>
          </a:xfrm>
        </p:spPr>
        <p:txBody>
          <a:bodyPr>
            <a:normAutofit fontScale="90000"/>
          </a:bodyPr>
          <a:lstStyle/>
          <a:p>
            <a:r>
              <a:rPr lang="en-ZA" dirty="0"/>
              <a:t>Event-triggered state machine</a:t>
            </a:r>
          </a:p>
        </p:txBody>
      </p:sp>
      <p:sp>
        <p:nvSpPr>
          <p:cNvPr id="3" name="Content Placeholder 2">
            <a:extLst>
              <a:ext uri="{FF2B5EF4-FFF2-40B4-BE49-F238E27FC236}">
                <a16:creationId xmlns:a16="http://schemas.microsoft.com/office/drawing/2014/main" id="{6E254387-CA67-4888-99F2-72A2F309368B}"/>
              </a:ext>
            </a:extLst>
          </p:cNvPr>
          <p:cNvSpPr>
            <a:spLocks noGrp="1"/>
          </p:cNvSpPr>
          <p:nvPr>
            <p:ph idx="1"/>
          </p:nvPr>
        </p:nvSpPr>
        <p:spPr>
          <a:xfrm>
            <a:off x="613791" y="1079290"/>
            <a:ext cx="8139681" cy="4519977"/>
          </a:xfrm>
        </p:spPr>
        <p:txBody>
          <a:bodyPr/>
          <a:lstStyle/>
          <a:p>
            <a:r>
              <a:rPr lang="en-ZA" dirty="0"/>
              <a:t>This type of a state machine triggers on particular inputs, possibly including clock changes. You might see a Verilog sensitivity list using ‘*’ to say trigger on anything that is read in the code block, i.e. whether a positive or negative edge.</a:t>
            </a:r>
          </a:p>
        </p:txBody>
      </p:sp>
      <p:sp>
        <p:nvSpPr>
          <p:cNvPr id="10" name="Freeform: Shape 9">
            <a:extLst>
              <a:ext uri="{FF2B5EF4-FFF2-40B4-BE49-F238E27FC236}">
                <a16:creationId xmlns:a16="http://schemas.microsoft.com/office/drawing/2014/main" id="{24A25D3C-B456-4CC5-82D5-681A1BC7988A}"/>
              </a:ext>
            </a:extLst>
          </p:cNvPr>
          <p:cNvSpPr/>
          <p:nvPr/>
        </p:nvSpPr>
        <p:spPr>
          <a:xfrm>
            <a:off x="1582936" y="4151458"/>
            <a:ext cx="3532472" cy="481263"/>
          </a:xfrm>
          <a:custGeom>
            <a:avLst/>
            <a:gdLst>
              <a:gd name="connsiteX0" fmla="*/ 0 w 3532472"/>
              <a:gd name="connsiteY0" fmla="*/ 481263 h 481263"/>
              <a:gd name="connsiteX1" fmla="*/ 1357162 w 3532472"/>
              <a:gd name="connsiteY1" fmla="*/ 481263 h 481263"/>
              <a:gd name="connsiteX2" fmla="*/ 1357162 w 3532472"/>
              <a:gd name="connsiteY2" fmla="*/ 0 h 481263"/>
              <a:gd name="connsiteX3" fmla="*/ 2107933 w 3532472"/>
              <a:gd name="connsiteY3" fmla="*/ 0 h 481263"/>
              <a:gd name="connsiteX4" fmla="*/ 2107933 w 3532472"/>
              <a:gd name="connsiteY4" fmla="*/ 481263 h 481263"/>
              <a:gd name="connsiteX5" fmla="*/ 3532472 w 3532472"/>
              <a:gd name="connsiteY5" fmla="*/ 481263 h 481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32472" h="481263">
                <a:moveTo>
                  <a:pt x="0" y="481263"/>
                </a:moveTo>
                <a:lnTo>
                  <a:pt x="1357162" y="481263"/>
                </a:lnTo>
                <a:lnTo>
                  <a:pt x="1357162" y="0"/>
                </a:lnTo>
                <a:lnTo>
                  <a:pt x="2107933" y="0"/>
                </a:lnTo>
                <a:lnTo>
                  <a:pt x="2107933" y="481263"/>
                </a:lnTo>
                <a:lnTo>
                  <a:pt x="3532472" y="481263"/>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a:extLst>
              <a:ext uri="{FF2B5EF4-FFF2-40B4-BE49-F238E27FC236}">
                <a16:creationId xmlns:a16="http://schemas.microsoft.com/office/drawing/2014/main" id="{3D892865-C46D-41D2-8757-89E703A5AC10}"/>
              </a:ext>
            </a:extLst>
          </p:cNvPr>
          <p:cNvSpPr/>
          <p:nvPr/>
        </p:nvSpPr>
        <p:spPr>
          <a:xfrm>
            <a:off x="758711" y="4263389"/>
            <a:ext cx="889987" cy="369332"/>
          </a:xfrm>
          <a:prstGeom prst="rect">
            <a:avLst/>
          </a:prstGeom>
        </p:spPr>
        <p:txBody>
          <a:bodyPr wrap="none">
            <a:spAutoFit/>
          </a:bodyPr>
          <a:lstStyle/>
          <a:p>
            <a:r>
              <a:rPr lang="en-ZA" dirty="0">
                <a:solidFill>
                  <a:srgbClr val="FF0000"/>
                </a:solidFill>
              </a:rPr>
              <a:t>input1 </a:t>
            </a:r>
          </a:p>
        </p:txBody>
      </p:sp>
      <p:cxnSp>
        <p:nvCxnSpPr>
          <p:cNvPr id="13" name="Straight Connector 12">
            <a:extLst>
              <a:ext uri="{FF2B5EF4-FFF2-40B4-BE49-F238E27FC236}">
                <a16:creationId xmlns:a16="http://schemas.microsoft.com/office/drawing/2014/main" id="{77BD7D4C-3DA4-4733-8DA5-697027F38AFD}"/>
              </a:ext>
            </a:extLst>
          </p:cNvPr>
          <p:cNvCxnSpPr>
            <a:cxnSpLocks/>
          </p:cNvCxnSpPr>
          <p:nvPr/>
        </p:nvCxnSpPr>
        <p:spPr>
          <a:xfrm>
            <a:off x="3609473" y="4157663"/>
            <a:ext cx="0" cy="1681162"/>
          </a:xfrm>
          <a:prstGeom prst="line">
            <a:avLst/>
          </a:prstGeom>
          <a:ln>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D71B842-26D6-4292-B887-A739EBD965A3}"/>
              </a:ext>
            </a:extLst>
          </p:cNvPr>
          <p:cNvSpPr/>
          <p:nvPr/>
        </p:nvSpPr>
        <p:spPr>
          <a:xfrm>
            <a:off x="3394157" y="5767202"/>
            <a:ext cx="2113079" cy="261610"/>
          </a:xfrm>
          <a:prstGeom prst="rect">
            <a:avLst/>
          </a:prstGeom>
        </p:spPr>
        <p:txBody>
          <a:bodyPr wrap="none">
            <a:spAutoFit/>
          </a:bodyPr>
          <a:lstStyle/>
          <a:p>
            <a:r>
              <a:rPr lang="en-ZA" sz="1100" dirty="0">
                <a:solidFill>
                  <a:srgbClr val="0066FF"/>
                </a:solidFill>
              </a:rPr>
              <a:t>Respond to </a:t>
            </a:r>
            <a:r>
              <a:rPr lang="en-ZA" sz="1100" dirty="0" err="1">
                <a:solidFill>
                  <a:srgbClr val="0066FF"/>
                </a:solidFill>
              </a:rPr>
              <a:t>negedge</a:t>
            </a:r>
            <a:r>
              <a:rPr lang="en-ZA" sz="1100" dirty="0">
                <a:solidFill>
                  <a:srgbClr val="0066FF"/>
                </a:solidFill>
              </a:rPr>
              <a:t> on input2</a:t>
            </a:r>
          </a:p>
        </p:txBody>
      </p:sp>
      <p:cxnSp>
        <p:nvCxnSpPr>
          <p:cNvPr id="16" name="Straight Connector 15">
            <a:extLst>
              <a:ext uri="{FF2B5EF4-FFF2-40B4-BE49-F238E27FC236}">
                <a16:creationId xmlns:a16="http://schemas.microsoft.com/office/drawing/2014/main" id="{BA98BBC0-BC90-48B7-94E6-6FC64C273FD1}"/>
              </a:ext>
            </a:extLst>
          </p:cNvPr>
          <p:cNvCxnSpPr>
            <a:cxnSpLocks/>
          </p:cNvCxnSpPr>
          <p:nvPr/>
        </p:nvCxnSpPr>
        <p:spPr>
          <a:xfrm>
            <a:off x="3120181" y="4148138"/>
            <a:ext cx="0" cy="1876425"/>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D5F10B3A-1CCE-49E2-B55D-73DA467B387D}"/>
              </a:ext>
            </a:extLst>
          </p:cNvPr>
          <p:cNvSpPr/>
          <p:nvPr/>
        </p:nvSpPr>
        <p:spPr>
          <a:xfrm>
            <a:off x="2959148" y="5990108"/>
            <a:ext cx="2105063" cy="261610"/>
          </a:xfrm>
          <a:prstGeom prst="rect">
            <a:avLst/>
          </a:prstGeom>
        </p:spPr>
        <p:txBody>
          <a:bodyPr wrap="none">
            <a:spAutoFit/>
          </a:bodyPr>
          <a:lstStyle/>
          <a:p>
            <a:r>
              <a:rPr lang="en-ZA" sz="1100" dirty="0">
                <a:solidFill>
                  <a:srgbClr val="00B050"/>
                </a:solidFill>
              </a:rPr>
              <a:t>Respond to </a:t>
            </a:r>
            <a:r>
              <a:rPr lang="en-ZA" sz="1100" dirty="0" err="1">
                <a:solidFill>
                  <a:srgbClr val="00B050"/>
                </a:solidFill>
              </a:rPr>
              <a:t>posedge</a:t>
            </a:r>
            <a:r>
              <a:rPr lang="en-ZA" sz="1100" dirty="0">
                <a:solidFill>
                  <a:srgbClr val="00B050"/>
                </a:solidFill>
              </a:rPr>
              <a:t> on input2</a:t>
            </a:r>
          </a:p>
        </p:txBody>
      </p:sp>
      <p:cxnSp>
        <p:nvCxnSpPr>
          <p:cNvPr id="20" name="Straight Connector 19">
            <a:extLst>
              <a:ext uri="{FF2B5EF4-FFF2-40B4-BE49-F238E27FC236}">
                <a16:creationId xmlns:a16="http://schemas.microsoft.com/office/drawing/2014/main" id="{8FFEDE97-6494-4026-94D0-3B64D44E1BB5}"/>
              </a:ext>
            </a:extLst>
          </p:cNvPr>
          <p:cNvCxnSpPr>
            <a:cxnSpLocks/>
            <a:stCxn id="10" idx="2"/>
          </p:cNvCxnSpPr>
          <p:nvPr/>
        </p:nvCxnSpPr>
        <p:spPr>
          <a:xfrm>
            <a:off x="2940098" y="4151458"/>
            <a:ext cx="0" cy="2100117"/>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E7F8CB4-6962-4CEF-A0E4-A666AB82F126}"/>
              </a:ext>
            </a:extLst>
          </p:cNvPr>
          <p:cNvSpPr/>
          <p:nvPr/>
        </p:nvSpPr>
        <p:spPr>
          <a:xfrm>
            <a:off x="2810876" y="6230034"/>
            <a:ext cx="2105063" cy="261610"/>
          </a:xfrm>
          <a:prstGeom prst="rect">
            <a:avLst/>
          </a:prstGeom>
        </p:spPr>
        <p:txBody>
          <a:bodyPr wrap="none">
            <a:spAutoFit/>
          </a:bodyPr>
          <a:lstStyle/>
          <a:p>
            <a:r>
              <a:rPr lang="en-ZA" sz="1100" dirty="0">
                <a:solidFill>
                  <a:schemeClr val="accent6">
                    <a:lumMod val="75000"/>
                  </a:schemeClr>
                </a:solidFill>
              </a:rPr>
              <a:t>Respond to </a:t>
            </a:r>
            <a:r>
              <a:rPr lang="en-ZA" sz="1100" dirty="0" err="1">
                <a:solidFill>
                  <a:schemeClr val="accent6">
                    <a:lumMod val="75000"/>
                  </a:schemeClr>
                </a:solidFill>
              </a:rPr>
              <a:t>posedge</a:t>
            </a:r>
            <a:r>
              <a:rPr lang="en-ZA" sz="1100" dirty="0">
                <a:solidFill>
                  <a:schemeClr val="accent6">
                    <a:lumMod val="75000"/>
                  </a:schemeClr>
                </a:solidFill>
              </a:rPr>
              <a:t> on input1</a:t>
            </a:r>
          </a:p>
        </p:txBody>
      </p:sp>
      <p:cxnSp>
        <p:nvCxnSpPr>
          <p:cNvPr id="27" name="Straight Connector 26">
            <a:extLst>
              <a:ext uri="{FF2B5EF4-FFF2-40B4-BE49-F238E27FC236}">
                <a16:creationId xmlns:a16="http://schemas.microsoft.com/office/drawing/2014/main" id="{25AA3236-2C33-4B7B-B96C-6638EACFFF50}"/>
              </a:ext>
            </a:extLst>
          </p:cNvPr>
          <p:cNvCxnSpPr>
            <a:cxnSpLocks/>
          </p:cNvCxnSpPr>
          <p:nvPr/>
        </p:nvCxnSpPr>
        <p:spPr>
          <a:xfrm>
            <a:off x="3698373" y="4157663"/>
            <a:ext cx="0" cy="1581330"/>
          </a:xfrm>
          <a:prstGeom prst="line">
            <a:avLst/>
          </a:prstGeom>
          <a:ln>
            <a:solidFill>
              <a:srgbClr val="B93737"/>
            </a:solidFill>
            <a:prstDash val="dash"/>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C0AF2366-6C4F-4858-8925-66195747810F}"/>
              </a:ext>
            </a:extLst>
          </p:cNvPr>
          <p:cNvSpPr/>
          <p:nvPr/>
        </p:nvSpPr>
        <p:spPr>
          <a:xfrm>
            <a:off x="3612024" y="5608188"/>
            <a:ext cx="2113079" cy="261610"/>
          </a:xfrm>
          <a:prstGeom prst="rect">
            <a:avLst/>
          </a:prstGeom>
        </p:spPr>
        <p:txBody>
          <a:bodyPr wrap="none">
            <a:spAutoFit/>
          </a:bodyPr>
          <a:lstStyle/>
          <a:p>
            <a:r>
              <a:rPr lang="en-ZA" sz="1100" dirty="0">
                <a:solidFill>
                  <a:srgbClr val="B93737"/>
                </a:solidFill>
              </a:rPr>
              <a:t>Respond to </a:t>
            </a:r>
            <a:r>
              <a:rPr lang="en-ZA" sz="1100" dirty="0" err="1">
                <a:solidFill>
                  <a:srgbClr val="B93737"/>
                </a:solidFill>
              </a:rPr>
              <a:t>negedge</a:t>
            </a:r>
            <a:r>
              <a:rPr lang="en-ZA" sz="1100" dirty="0">
                <a:solidFill>
                  <a:srgbClr val="B93737"/>
                </a:solidFill>
              </a:rPr>
              <a:t> on input1</a:t>
            </a:r>
          </a:p>
        </p:txBody>
      </p:sp>
      <p:sp>
        <p:nvSpPr>
          <p:cNvPr id="17" name="Freeform: Shape 16">
            <a:extLst>
              <a:ext uri="{FF2B5EF4-FFF2-40B4-BE49-F238E27FC236}">
                <a16:creationId xmlns:a16="http://schemas.microsoft.com/office/drawing/2014/main" id="{E4CC82FC-4492-4E90-A0AF-F8680218BD58}"/>
              </a:ext>
            </a:extLst>
          </p:cNvPr>
          <p:cNvSpPr/>
          <p:nvPr/>
        </p:nvSpPr>
        <p:spPr>
          <a:xfrm>
            <a:off x="1582936" y="4992042"/>
            <a:ext cx="3532472" cy="474913"/>
          </a:xfrm>
          <a:custGeom>
            <a:avLst/>
            <a:gdLst>
              <a:gd name="connsiteX0" fmla="*/ 0 w 3532472"/>
              <a:gd name="connsiteY0" fmla="*/ 481263 h 481263"/>
              <a:gd name="connsiteX1" fmla="*/ 1357162 w 3532472"/>
              <a:gd name="connsiteY1" fmla="*/ 481263 h 481263"/>
              <a:gd name="connsiteX2" fmla="*/ 1357162 w 3532472"/>
              <a:gd name="connsiteY2" fmla="*/ 0 h 481263"/>
              <a:gd name="connsiteX3" fmla="*/ 2107933 w 3532472"/>
              <a:gd name="connsiteY3" fmla="*/ 0 h 481263"/>
              <a:gd name="connsiteX4" fmla="*/ 2107933 w 3532472"/>
              <a:gd name="connsiteY4" fmla="*/ 481263 h 481263"/>
              <a:gd name="connsiteX5" fmla="*/ 3532472 w 3532472"/>
              <a:gd name="connsiteY5" fmla="*/ 481263 h 481263"/>
              <a:gd name="connsiteX0" fmla="*/ 0 w 3532472"/>
              <a:gd name="connsiteY0" fmla="*/ 481263 h 481263"/>
              <a:gd name="connsiteX1" fmla="*/ 1357162 w 3532472"/>
              <a:gd name="connsiteY1" fmla="*/ 481263 h 481263"/>
              <a:gd name="connsiteX2" fmla="*/ 1538137 w 3532472"/>
              <a:gd name="connsiteY2" fmla="*/ 9525 h 481263"/>
              <a:gd name="connsiteX3" fmla="*/ 2107933 w 3532472"/>
              <a:gd name="connsiteY3" fmla="*/ 0 h 481263"/>
              <a:gd name="connsiteX4" fmla="*/ 2107933 w 3532472"/>
              <a:gd name="connsiteY4" fmla="*/ 481263 h 481263"/>
              <a:gd name="connsiteX5" fmla="*/ 3532472 w 3532472"/>
              <a:gd name="connsiteY5" fmla="*/ 481263 h 481263"/>
              <a:gd name="connsiteX0" fmla="*/ 0 w 3532472"/>
              <a:gd name="connsiteY0" fmla="*/ 481263 h 481263"/>
              <a:gd name="connsiteX1" fmla="*/ 1528612 w 3532472"/>
              <a:gd name="connsiteY1" fmla="*/ 481263 h 481263"/>
              <a:gd name="connsiteX2" fmla="*/ 1538137 w 3532472"/>
              <a:gd name="connsiteY2" fmla="*/ 9525 h 481263"/>
              <a:gd name="connsiteX3" fmla="*/ 2107933 w 3532472"/>
              <a:gd name="connsiteY3" fmla="*/ 0 h 481263"/>
              <a:gd name="connsiteX4" fmla="*/ 2107933 w 3532472"/>
              <a:gd name="connsiteY4" fmla="*/ 481263 h 481263"/>
              <a:gd name="connsiteX5" fmla="*/ 3532472 w 3532472"/>
              <a:gd name="connsiteY5" fmla="*/ 481263 h 481263"/>
              <a:gd name="connsiteX0" fmla="*/ 0 w 3532472"/>
              <a:gd name="connsiteY0" fmla="*/ 481263 h 481263"/>
              <a:gd name="connsiteX1" fmla="*/ 1542900 w 3532472"/>
              <a:gd name="connsiteY1" fmla="*/ 476501 h 481263"/>
              <a:gd name="connsiteX2" fmla="*/ 1538137 w 3532472"/>
              <a:gd name="connsiteY2" fmla="*/ 9525 h 481263"/>
              <a:gd name="connsiteX3" fmla="*/ 2107933 w 3532472"/>
              <a:gd name="connsiteY3" fmla="*/ 0 h 481263"/>
              <a:gd name="connsiteX4" fmla="*/ 2107933 w 3532472"/>
              <a:gd name="connsiteY4" fmla="*/ 481263 h 481263"/>
              <a:gd name="connsiteX5" fmla="*/ 3532472 w 3532472"/>
              <a:gd name="connsiteY5" fmla="*/ 481263 h 481263"/>
              <a:gd name="connsiteX0" fmla="*/ 0 w 3532472"/>
              <a:gd name="connsiteY0" fmla="*/ 474913 h 474913"/>
              <a:gd name="connsiteX1" fmla="*/ 1542900 w 3532472"/>
              <a:gd name="connsiteY1" fmla="*/ 470151 h 474913"/>
              <a:gd name="connsiteX2" fmla="*/ 1538137 w 3532472"/>
              <a:gd name="connsiteY2" fmla="*/ 3175 h 474913"/>
              <a:gd name="connsiteX3" fmla="*/ 2012683 w 3532472"/>
              <a:gd name="connsiteY3" fmla="*/ 0 h 474913"/>
              <a:gd name="connsiteX4" fmla="*/ 2107933 w 3532472"/>
              <a:gd name="connsiteY4" fmla="*/ 474913 h 474913"/>
              <a:gd name="connsiteX5" fmla="*/ 3532472 w 3532472"/>
              <a:gd name="connsiteY5" fmla="*/ 474913 h 474913"/>
              <a:gd name="connsiteX0" fmla="*/ 0 w 3532472"/>
              <a:gd name="connsiteY0" fmla="*/ 474913 h 474913"/>
              <a:gd name="connsiteX1" fmla="*/ 1542900 w 3532472"/>
              <a:gd name="connsiteY1" fmla="*/ 470151 h 474913"/>
              <a:gd name="connsiteX2" fmla="*/ 1538137 w 3532472"/>
              <a:gd name="connsiteY2" fmla="*/ 3175 h 474913"/>
              <a:gd name="connsiteX3" fmla="*/ 2012683 w 3532472"/>
              <a:gd name="connsiteY3" fmla="*/ 0 h 474913"/>
              <a:gd name="connsiteX4" fmla="*/ 2019033 w 3532472"/>
              <a:gd name="connsiteY4" fmla="*/ 468563 h 474913"/>
              <a:gd name="connsiteX5" fmla="*/ 3532472 w 3532472"/>
              <a:gd name="connsiteY5" fmla="*/ 474913 h 474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32472" h="474913">
                <a:moveTo>
                  <a:pt x="0" y="474913"/>
                </a:moveTo>
                <a:lnTo>
                  <a:pt x="1542900" y="470151"/>
                </a:lnTo>
                <a:cubicBezTo>
                  <a:pt x="1541312" y="314492"/>
                  <a:pt x="1539725" y="158834"/>
                  <a:pt x="1538137" y="3175"/>
                </a:cubicBezTo>
                <a:lnTo>
                  <a:pt x="2012683" y="0"/>
                </a:lnTo>
                <a:cubicBezTo>
                  <a:pt x="2014800" y="156188"/>
                  <a:pt x="2016916" y="312375"/>
                  <a:pt x="2019033" y="468563"/>
                </a:cubicBezTo>
                <a:lnTo>
                  <a:pt x="3532472" y="474913"/>
                </a:lnTo>
              </a:path>
            </a:pathLst>
          </a:cu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ectangle 18">
            <a:extLst>
              <a:ext uri="{FF2B5EF4-FFF2-40B4-BE49-F238E27FC236}">
                <a16:creationId xmlns:a16="http://schemas.microsoft.com/office/drawing/2014/main" id="{1687B3D3-1556-4D0C-8130-4D303E594A25}"/>
              </a:ext>
            </a:extLst>
          </p:cNvPr>
          <p:cNvSpPr/>
          <p:nvPr/>
        </p:nvSpPr>
        <p:spPr>
          <a:xfrm>
            <a:off x="758711" y="5097623"/>
            <a:ext cx="889987" cy="369332"/>
          </a:xfrm>
          <a:prstGeom prst="rect">
            <a:avLst/>
          </a:prstGeom>
        </p:spPr>
        <p:txBody>
          <a:bodyPr wrap="none">
            <a:spAutoFit/>
          </a:bodyPr>
          <a:lstStyle/>
          <a:p>
            <a:r>
              <a:rPr lang="en-ZA" dirty="0">
                <a:solidFill>
                  <a:srgbClr val="0070C0"/>
                </a:solidFill>
              </a:rPr>
              <a:t>input2 </a:t>
            </a:r>
          </a:p>
        </p:txBody>
      </p:sp>
      <p:sp>
        <p:nvSpPr>
          <p:cNvPr id="33" name="Rectangle 32">
            <a:extLst>
              <a:ext uri="{FF2B5EF4-FFF2-40B4-BE49-F238E27FC236}">
                <a16:creationId xmlns:a16="http://schemas.microsoft.com/office/drawing/2014/main" id="{B401F61A-CF30-4B41-AE27-00C32160659B}"/>
              </a:ext>
            </a:extLst>
          </p:cNvPr>
          <p:cNvSpPr/>
          <p:nvPr/>
        </p:nvSpPr>
        <p:spPr>
          <a:xfrm>
            <a:off x="5604699" y="4147535"/>
            <a:ext cx="3235123" cy="2523768"/>
          </a:xfrm>
          <a:prstGeom prst="rect">
            <a:avLst/>
          </a:prstGeom>
        </p:spPr>
        <p:txBody>
          <a:bodyPr wrap="square">
            <a:spAutoFit/>
          </a:bodyPr>
          <a:lstStyle/>
          <a:p>
            <a:r>
              <a:rPr lang="en-ZA" u="sng" dirty="0"/>
              <a:t>Pros and cons…</a:t>
            </a:r>
          </a:p>
          <a:p>
            <a:r>
              <a:rPr lang="en-ZA" sz="1400" dirty="0"/>
              <a:t>Benefit </a:t>
            </a:r>
          </a:p>
          <a:p>
            <a:pPr marL="285750" indent="-285750">
              <a:buFont typeface="Arial" panose="020B0604020202020204" pitchFamily="34" charset="0"/>
              <a:buChar char="•"/>
            </a:pPr>
            <a:r>
              <a:rPr lang="en-ZA" sz="1400" dirty="0"/>
              <a:t>likelihood of your code working, </a:t>
            </a:r>
            <a:r>
              <a:rPr lang="en-ZA" sz="1400" dirty="0" err="1"/>
              <a:t>i.e</a:t>
            </a:r>
            <a:r>
              <a:rPr lang="en-ZA" sz="1400" dirty="0"/>
              <a:t> not neglecting something in the sensitivity list</a:t>
            </a:r>
          </a:p>
          <a:p>
            <a:pPr marL="285750" indent="-285750">
              <a:buFont typeface="Arial" panose="020B0604020202020204" pitchFamily="34" charset="0"/>
              <a:buChar char="•"/>
            </a:pPr>
            <a:r>
              <a:rPr lang="en-ZA" sz="1400" dirty="0"/>
              <a:t>Easier, less thinking work needed</a:t>
            </a:r>
          </a:p>
          <a:p>
            <a:r>
              <a:rPr lang="en-ZA" sz="1400" dirty="0"/>
              <a:t>Drawback</a:t>
            </a:r>
          </a:p>
          <a:p>
            <a:pPr marL="285750" indent="-285750">
              <a:buFont typeface="Arial" panose="020B0604020202020204" pitchFamily="34" charset="0"/>
              <a:buChar char="•"/>
            </a:pPr>
            <a:r>
              <a:rPr lang="en-ZA" sz="1400" dirty="0"/>
              <a:t>is it can be wasteful</a:t>
            </a:r>
          </a:p>
          <a:p>
            <a:pPr marL="285750" indent="-285750">
              <a:buFont typeface="Arial" panose="020B0604020202020204" pitchFamily="34" charset="0"/>
              <a:buChar char="•"/>
            </a:pPr>
            <a:r>
              <a:rPr lang="en-ZA" sz="1400" dirty="0"/>
              <a:t>Change of quickly re-entering the </a:t>
            </a:r>
            <a:r>
              <a:rPr lang="en-ZA" sz="1400" dirty="0" err="1"/>
              <a:t>statemachine</a:t>
            </a:r>
            <a:r>
              <a:rPr lang="en-ZA" sz="1400" dirty="0"/>
              <a:t> if inputs change very quickly but with a tiny delay</a:t>
            </a:r>
          </a:p>
        </p:txBody>
      </p:sp>
    </p:spTree>
    <p:extLst>
      <p:ext uri="{BB962C8B-B14F-4D97-AF65-F5344CB8AC3E}">
        <p14:creationId xmlns:p14="http://schemas.microsoft.com/office/powerpoint/2010/main" val="2037663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158070"/>
            <a:ext cx="7698306" cy="692210"/>
          </a:xfrm>
        </p:spPr>
        <p:txBody>
          <a:bodyPr>
            <a:normAutofit fontScale="90000"/>
          </a:bodyPr>
          <a:lstStyle/>
          <a:p>
            <a:r>
              <a:rPr lang="en-ZA" dirty="0"/>
              <a:t>Example </a:t>
            </a:r>
            <a:r>
              <a:rPr lang="en-ZA" dirty="0" err="1"/>
              <a:t>Statemachine</a:t>
            </a:r>
            <a:endParaRPr lang="en-ZA" dirty="0"/>
          </a:p>
        </p:txBody>
      </p:sp>
      <p:grpSp>
        <p:nvGrpSpPr>
          <p:cNvPr id="30" name="Group 29"/>
          <p:cNvGrpSpPr/>
          <p:nvPr/>
        </p:nvGrpSpPr>
        <p:grpSpPr>
          <a:xfrm>
            <a:off x="6350000" y="1030903"/>
            <a:ext cx="2318721" cy="4868794"/>
            <a:chOff x="6350000" y="1030903"/>
            <a:chExt cx="2318721" cy="4868794"/>
          </a:xfrm>
        </p:grpSpPr>
        <p:sp>
          <p:nvSpPr>
            <p:cNvPr id="4" name="Oval 3"/>
            <p:cNvSpPr/>
            <p:nvPr/>
          </p:nvSpPr>
          <p:spPr>
            <a:xfrm>
              <a:off x="6350000" y="2184400"/>
              <a:ext cx="927100" cy="9271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WAIT</a:t>
              </a:r>
            </a:p>
            <a:p>
              <a:pPr algn="ctr"/>
              <a:r>
                <a:rPr lang="en-ZA" sz="1100" dirty="0" err="1">
                  <a:solidFill>
                    <a:schemeClr val="tx1"/>
                  </a:solidFill>
                </a:rPr>
                <a:t>ack</a:t>
              </a:r>
              <a:r>
                <a:rPr lang="en-ZA" sz="1100" dirty="0">
                  <a:solidFill>
                    <a:schemeClr val="tx1"/>
                  </a:solidFill>
                </a:rPr>
                <a:t>=0</a:t>
              </a:r>
            </a:p>
          </p:txBody>
        </p:sp>
        <p:sp>
          <p:nvSpPr>
            <p:cNvPr id="5" name="Oval 4"/>
            <p:cNvSpPr/>
            <p:nvPr/>
          </p:nvSpPr>
          <p:spPr>
            <a:xfrm>
              <a:off x="6350000" y="3578498"/>
              <a:ext cx="927100" cy="9271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PING</a:t>
              </a:r>
            </a:p>
          </p:txBody>
        </p:sp>
        <p:cxnSp>
          <p:nvCxnSpPr>
            <p:cNvPr id="12" name="Curved Connector 11"/>
            <p:cNvCxnSpPr>
              <a:stCxn id="4" idx="6"/>
              <a:endCxn id="5" idx="6"/>
            </p:cNvCxnSpPr>
            <p:nvPr/>
          </p:nvCxnSpPr>
          <p:spPr>
            <a:xfrm>
              <a:off x="7277100" y="2647950"/>
              <a:ext cx="12700" cy="1394098"/>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469332" y="2975667"/>
              <a:ext cx="522900" cy="307777"/>
            </a:xfrm>
            <a:prstGeom prst="rect">
              <a:avLst/>
            </a:prstGeom>
          </p:spPr>
          <p:txBody>
            <a:bodyPr wrap="none">
              <a:spAutoFit/>
            </a:bodyPr>
            <a:lstStyle/>
            <a:p>
              <a:r>
                <a:rPr lang="en-ZA" sz="1400" dirty="0"/>
                <a:t>ping</a:t>
              </a:r>
            </a:p>
          </p:txBody>
        </p:sp>
        <p:sp>
          <p:nvSpPr>
            <p:cNvPr id="18" name="Oval 17"/>
            <p:cNvSpPr/>
            <p:nvPr/>
          </p:nvSpPr>
          <p:spPr>
            <a:xfrm>
              <a:off x="6350000" y="4972597"/>
              <a:ext cx="927100" cy="9271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err="1">
                  <a:solidFill>
                    <a:schemeClr val="tx1"/>
                  </a:solidFill>
                </a:rPr>
                <a:t>ACKN</a:t>
              </a:r>
              <a:r>
                <a:rPr lang="en-ZA" sz="1100" dirty="0" err="1">
                  <a:solidFill>
                    <a:schemeClr val="tx1"/>
                  </a:solidFill>
                </a:rPr>
                <a:t>ack</a:t>
              </a:r>
              <a:r>
                <a:rPr lang="en-ZA" sz="1100" dirty="0">
                  <a:solidFill>
                    <a:schemeClr val="tx1"/>
                  </a:solidFill>
                </a:rPr>
                <a:t>=1</a:t>
              </a:r>
            </a:p>
          </p:txBody>
        </p:sp>
        <p:cxnSp>
          <p:nvCxnSpPr>
            <p:cNvPr id="19" name="Curved Connector 18"/>
            <p:cNvCxnSpPr>
              <a:stCxn id="5" idx="6"/>
              <a:endCxn id="18" idx="6"/>
            </p:cNvCxnSpPr>
            <p:nvPr/>
          </p:nvCxnSpPr>
          <p:spPr>
            <a:xfrm>
              <a:off x="7277100" y="4042048"/>
              <a:ext cx="12700" cy="1394099"/>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469332" y="4505598"/>
              <a:ext cx="627095" cy="307777"/>
            </a:xfrm>
            <a:prstGeom prst="rect">
              <a:avLst/>
            </a:prstGeom>
          </p:spPr>
          <p:txBody>
            <a:bodyPr wrap="none">
              <a:spAutoFit/>
            </a:bodyPr>
            <a:lstStyle/>
            <a:p>
              <a:r>
                <a:rPr lang="en-ZA" sz="1400" dirty="0"/>
                <a:t>~ping</a:t>
              </a:r>
            </a:p>
          </p:txBody>
        </p:sp>
        <p:cxnSp>
          <p:nvCxnSpPr>
            <p:cNvPr id="24" name="Curved Connector 23"/>
            <p:cNvCxnSpPr>
              <a:stCxn id="18" idx="2"/>
              <a:endCxn id="4" idx="2"/>
            </p:cNvCxnSpPr>
            <p:nvPr/>
          </p:nvCxnSpPr>
          <p:spPr>
            <a:xfrm rot="10800000">
              <a:off x="6350000" y="2647951"/>
              <a:ext cx="12700" cy="2788197"/>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375400" y="1030903"/>
              <a:ext cx="522900" cy="307777"/>
            </a:xfrm>
            <a:prstGeom prst="rect">
              <a:avLst/>
            </a:prstGeom>
          </p:spPr>
          <p:txBody>
            <a:bodyPr wrap="none">
              <a:spAutoFit/>
            </a:bodyPr>
            <a:lstStyle/>
            <a:p>
              <a:r>
                <a:rPr lang="en-ZA" sz="1400" dirty="0"/>
                <a:t>ping</a:t>
              </a:r>
            </a:p>
          </p:txBody>
        </p:sp>
        <p:sp>
          <p:nvSpPr>
            <p:cNvPr id="39" name="Rectangle 38"/>
            <p:cNvSpPr/>
            <p:nvPr/>
          </p:nvSpPr>
          <p:spPr>
            <a:xfrm>
              <a:off x="8205133" y="1030903"/>
              <a:ext cx="463588" cy="307777"/>
            </a:xfrm>
            <a:prstGeom prst="rect">
              <a:avLst/>
            </a:prstGeom>
          </p:spPr>
          <p:txBody>
            <a:bodyPr wrap="none">
              <a:spAutoFit/>
            </a:bodyPr>
            <a:lstStyle/>
            <a:p>
              <a:r>
                <a:rPr lang="en-ZA" sz="1400" dirty="0"/>
                <a:t>ack</a:t>
              </a:r>
            </a:p>
          </p:txBody>
        </p:sp>
        <p:sp>
          <p:nvSpPr>
            <p:cNvPr id="41" name="Rectangle 40"/>
            <p:cNvSpPr/>
            <p:nvPr/>
          </p:nvSpPr>
          <p:spPr>
            <a:xfrm>
              <a:off x="7326504" y="1795561"/>
              <a:ext cx="404278" cy="307777"/>
            </a:xfrm>
            <a:prstGeom prst="rect">
              <a:avLst/>
            </a:prstGeom>
          </p:spPr>
          <p:txBody>
            <a:bodyPr wrap="none">
              <a:spAutoFit/>
            </a:bodyPr>
            <a:lstStyle/>
            <a:p>
              <a:r>
                <a:rPr lang="en-ZA" sz="1400" dirty="0" err="1"/>
                <a:t>clk</a:t>
              </a:r>
              <a:endParaRPr lang="en-ZA" sz="1400" dirty="0"/>
            </a:p>
          </p:txBody>
        </p:sp>
      </p:grpSp>
      <p:sp>
        <p:nvSpPr>
          <p:cNvPr id="31" name="Rectangle 30"/>
          <p:cNvSpPr/>
          <p:nvPr/>
        </p:nvSpPr>
        <p:spPr>
          <a:xfrm>
            <a:off x="6972300" y="698500"/>
            <a:ext cx="1124127" cy="101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err="1">
                <a:solidFill>
                  <a:sysClr val="windowText" lastClr="000000"/>
                </a:solidFill>
              </a:rPr>
              <a:t>AliveFSM</a:t>
            </a:r>
            <a:endParaRPr lang="en-ZA" sz="1400" dirty="0">
              <a:solidFill>
                <a:sysClr val="windowText" lastClr="000000"/>
              </a:solidFill>
            </a:endParaRPr>
          </a:p>
          <a:p>
            <a:pPr algn="ctr"/>
            <a:r>
              <a:rPr lang="en-ZA" sz="1200" dirty="0">
                <a:solidFill>
                  <a:sysClr val="windowText" lastClr="000000"/>
                </a:solidFill>
              </a:rPr>
              <a:t>Sends blip out ack if pinged</a:t>
            </a:r>
          </a:p>
        </p:txBody>
      </p:sp>
      <p:cxnSp>
        <p:nvCxnSpPr>
          <p:cNvPr id="36" name="Straight Arrow Connector 35"/>
          <p:cNvCxnSpPr/>
          <p:nvPr/>
        </p:nvCxnSpPr>
        <p:spPr>
          <a:xfrm>
            <a:off x="6813550" y="1206500"/>
            <a:ext cx="1587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096427" y="1206500"/>
            <a:ext cx="1587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Isosceles Triangle 39"/>
          <p:cNvSpPr/>
          <p:nvPr/>
        </p:nvSpPr>
        <p:spPr>
          <a:xfrm>
            <a:off x="7442773" y="1562099"/>
            <a:ext cx="189927" cy="13942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42" name="Straight Arrow Connector 41"/>
          <p:cNvCxnSpPr/>
          <p:nvPr/>
        </p:nvCxnSpPr>
        <p:spPr>
          <a:xfrm flipV="1">
            <a:off x="7531277" y="1719879"/>
            <a:ext cx="0" cy="1538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048203" y="6335045"/>
            <a:ext cx="4804520" cy="338554"/>
          </a:xfrm>
          <a:prstGeom prst="rect">
            <a:avLst/>
          </a:prstGeom>
        </p:spPr>
        <p:txBody>
          <a:bodyPr wrap="none">
            <a:spAutoFit/>
          </a:bodyPr>
          <a:lstStyle/>
          <a:p>
            <a:r>
              <a:rPr lang="en-ZA" sz="1600" dirty="0">
                <a:solidFill>
                  <a:sysClr val="windowText" lastClr="000000"/>
                </a:solidFill>
              </a:rPr>
              <a:t>Notes: Must only send ack only after ping goes low</a:t>
            </a:r>
            <a:endParaRPr lang="en-ZA" sz="1600" dirty="0"/>
          </a:p>
        </p:txBody>
      </p:sp>
      <p:sp>
        <p:nvSpPr>
          <p:cNvPr id="45" name="Rectangle 44"/>
          <p:cNvSpPr/>
          <p:nvPr/>
        </p:nvSpPr>
        <p:spPr>
          <a:xfrm>
            <a:off x="729114" y="949931"/>
            <a:ext cx="4572000" cy="5847755"/>
          </a:xfrm>
          <a:prstGeom prst="rect">
            <a:avLst/>
          </a:prstGeom>
        </p:spPr>
        <p:txBody>
          <a:bodyPr>
            <a:spAutoFit/>
          </a:bodyPr>
          <a:lstStyle/>
          <a:p>
            <a:r>
              <a:rPr lang="en-US" altLang="en-US" sz="1100" dirty="0">
                <a:latin typeface="Courier New" panose="02070309020205020404" pitchFamily="49" charset="0"/>
              </a:rPr>
              <a:t>// Code your design here</a:t>
            </a:r>
          </a:p>
          <a:p>
            <a:r>
              <a:rPr lang="en-US" altLang="en-US" sz="1100" dirty="0">
                <a:latin typeface="Courier New" panose="02070309020205020404" pitchFamily="49" charset="0"/>
              </a:rPr>
              <a:t>module </a:t>
            </a:r>
            <a:r>
              <a:rPr lang="en-US" altLang="en-US" sz="1100" dirty="0" err="1">
                <a:latin typeface="Courier New" panose="02070309020205020404" pitchFamily="49" charset="0"/>
              </a:rPr>
              <a:t>alivefms</a:t>
            </a:r>
            <a:r>
              <a:rPr lang="en-US" altLang="en-US" sz="1100" dirty="0">
                <a:latin typeface="Courier New" panose="02070309020205020404" pitchFamily="49" charset="0"/>
              </a:rPr>
              <a:t> (input </a:t>
            </a:r>
            <a:r>
              <a:rPr lang="en-US" altLang="en-US" sz="1100" dirty="0" err="1">
                <a:latin typeface="Courier New" panose="02070309020205020404" pitchFamily="49" charset="0"/>
              </a:rPr>
              <a:t>clk</a:t>
            </a:r>
            <a:r>
              <a:rPr lang="en-US" altLang="en-US" sz="1100" dirty="0">
                <a:latin typeface="Courier New" panose="02070309020205020404" pitchFamily="49" charset="0"/>
              </a:rPr>
              <a:t>, input reset, input ping, output </a:t>
            </a:r>
            <a:r>
              <a:rPr lang="en-US" altLang="en-US" sz="1100" dirty="0" err="1">
                <a:latin typeface="Courier New" panose="02070309020205020404" pitchFamily="49" charset="0"/>
              </a:rPr>
              <a:t>reg</a:t>
            </a:r>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a:t>
            </a:r>
          </a:p>
          <a:p>
            <a:r>
              <a:rPr lang="en-US" altLang="en-US" sz="1100" dirty="0">
                <a:latin typeface="Courier New" panose="02070309020205020404" pitchFamily="49" charset="0"/>
              </a:rPr>
              <a:t>       output </a:t>
            </a:r>
            <a:r>
              <a:rPr lang="en-US" altLang="en-US" sz="1100" dirty="0" err="1">
                <a:latin typeface="Courier New" panose="02070309020205020404" pitchFamily="49" charset="0"/>
              </a:rPr>
              <a:t>reg</a:t>
            </a:r>
            <a:r>
              <a:rPr lang="en-US" altLang="en-US" sz="1100" dirty="0">
                <a:latin typeface="Courier New" panose="02070309020205020404" pitchFamily="49" charset="0"/>
              </a:rPr>
              <a:t>[1:0] state);</a:t>
            </a:r>
          </a:p>
          <a:p>
            <a:r>
              <a:rPr lang="en-US" altLang="en-US" sz="1100" dirty="0">
                <a:latin typeface="Courier New" panose="02070309020205020404" pitchFamily="49" charset="0"/>
              </a:rPr>
              <a:t> parameter [1:0] WAIT  = 2'b11;</a:t>
            </a:r>
          </a:p>
          <a:p>
            <a:r>
              <a:rPr lang="en-US" altLang="en-US" sz="1100" dirty="0">
                <a:latin typeface="Courier New" panose="02070309020205020404" pitchFamily="49" charset="0"/>
              </a:rPr>
              <a:t> parameter [1:0] PING  = 2'b01;</a:t>
            </a:r>
          </a:p>
          <a:p>
            <a:r>
              <a:rPr lang="en-US" altLang="en-US" sz="1100" dirty="0">
                <a:latin typeface="Courier New" panose="02070309020205020404" pitchFamily="49" charset="0"/>
              </a:rPr>
              <a:t> parameter [1:0] ACKN  = 2'b10;</a:t>
            </a:r>
          </a:p>
          <a:p>
            <a:r>
              <a:rPr lang="en-US" altLang="en-US" sz="1100" dirty="0">
                <a:latin typeface="Courier New" panose="02070309020205020404" pitchFamily="49" charset="0"/>
              </a:rPr>
              <a:t> always @(</a:t>
            </a:r>
            <a:r>
              <a:rPr lang="en-US" altLang="en-US" sz="1100" dirty="0" err="1">
                <a:latin typeface="Courier New" panose="02070309020205020404" pitchFamily="49" charset="0"/>
              </a:rPr>
              <a:t>posedge</a:t>
            </a:r>
            <a:r>
              <a:rPr lang="en-US" altLang="en-US" sz="1100" dirty="0">
                <a:latin typeface="Courier New" panose="02070309020205020404" pitchFamily="49" charset="0"/>
              </a:rPr>
              <a:t> </a:t>
            </a:r>
            <a:r>
              <a:rPr lang="en-US" altLang="en-US" sz="1100" dirty="0" err="1">
                <a:latin typeface="Courier New" panose="02070309020205020404" pitchFamily="49" charset="0"/>
              </a:rPr>
              <a:t>clk</a:t>
            </a:r>
            <a:r>
              <a:rPr lang="en-US" altLang="en-US" sz="1100" dirty="0">
                <a:latin typeface="Courier New" panose="02070309020205020404" pitchFamily="49" charset="0"/>
              </a:rPr>
              <a:t> or </a:t>
            </a:r>
            <a:r>
              <a:rPr lang="en-US" altLang="en-US" sz="1100" dirty="0" err="1">
                <a:latin typeface="Courier New" panose="02070309020205020404" pitchFamily="49" charset="0"/>
              </a:rPr>
              <a:t>posedge</a:t>
            </a:r>
            <a:r>
              <a:rPr lang="en-US" altLang="en-US" sz="1100" dirty="0">
                <a:latin typeface="Courier New" panose="02070309020205020404" pitchFamily="49" charset="0"/>
              </a:rPr>
              <a:t> reset or</a:t>
            </a:r>
          </a:p>
          <a:p>
            <a:r>
              <a:rPr lang="en-US" altLang="en-US" sz="1100" dirty="0">
                <a:latin typeface="Courier New" panose="02070309020205020404" pitchFamily="49" charset="0"/>
              </a:rPr>
              <a:t>          </a:t>
            </a:r>
            <a:r>
              <a:rPr lang="en-US" altLang="en-US" sz="1100" dirty="0" err="1">
                <a:latin typeface="Courier New" panose="02070309020205020404" pitchFamily="49" charset="0"/>
              </a:rPr>
              <a:t>posedge</a:t>
            </a:r>
            <a:r>
              <a:rPr lang="en-US" altLang="en-US" sz="1100" dirty="0">
                <a:latin typeface="Courier New" panose="02070309020205020404" pitchFamily="49" charset="0"/>
              </a:rPr>
              <a:t> ping or </a:t>
            </a:r>
            <a:r>
              <a:rPr lang="en-US" altLang="en-US" sz="1100" dirty="0" err="1">
                <a:latin typeface="Courier New" panose="02070309020205020404" pitchFamily="49" charset="0"/>
              </a:rPr>
              <a:t>negedge</a:t>
            </a:r>
            <a:r>
              <a:rPr lang="en-US" altLang="en-US" sz="1100" dirty="0">
                <a:latin typeface="Courier New" panose="02070309020205020404" pitchFamily="49" charset="0"/>
              </a:rPr>
              <a:t> ping)</a:t>
            </a:r>
          </a:p>
          <a:p>
            <a:r>
              <a:rPr lang="en-US" altLang="en-US" sz="1100" dirty="0">
                <a:latin typeface="Courier New" panose="02070309020205020404" pitchFamily="49" charset="0"/>
              </a:rPr>
              <a:t> begin</a:t>
            </a:r>
          </a:p>
          <a:p>
            <a:r>
              <a:rPr lang="en-US" altLang="en-US" sz="1100" dirty="0">
                <a:latin typeface="Courier New" panose="02070309020205020404" pitchFamily="49" charset="0"/>
              </a:rPr>
              <a:t>  if (reset) </a:t>
            </a:r>
          </a:p>
          <a:p>
            <a:r>
              <a:rPr lang="en-US" altLang="en-US" sz="1100" dirty="0">
                <a:latin typeface="Courier New" panose="02070309020205020404" pitchFamily="49" charset="0"/>
              </a:rPr>
              <a:t>  begin </a:t>
            </a:r>
          </a:p>
          <a:p>
            <a:r>
              <a:rPr lang="en-US" altLang="en-US" sz="1100" dirty="0">
                <a:latin typeface="Courier New" panose="02070309020205020404" pitchFamily="49" charset="0"/>
              </a:rPr>
              <a:t>     state &lt;= WAIT;</a:t>
            </a:r>
          </a:p>
          <a:p>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&lt;= 0;</a:t>
            </a:r>
          </a:p>
          <a:p>
            <a:r>
              <a:rPr lang="en-US" altLang="en-US" sz="1100" dirty="0">
                <a:latin typeface="Courier New" panose="02070309020205020404" pitchFamily="49" charset="0"/>
              </a:rPr>
              <a:t>  end else</a:t>
            </a:r>
          </a:p>
          <a:p>
            <a:r>
              <a:rPr lang="en-US" altLang="en-US" sz="1100" dirty="0">
                <a:latin typeface="Courier New" panose="02070309020205020404" pitchFamily="49" charset="0"/>
              </a:rPr>
              <a:t>  begin</a:t>
            </a:r>
          </a:p>
          <a:p>
            <a:r>
              <a:rPr lang="en-US" altLang="en-US" sz="1100" dirty="0">
                <a:latin typeface="Courier New" panose="02070309020205020404" pitchFamily="49" charset="0"/>
              </a:rPr>
              <a:t>    case(state)</a:t>
            </a:r>
          </a:p>
          <a:p>
            <a:r>
              <a:rPr lang="en-US" altLang="en-US" sz="1100" dirty="0">
                <a:latin typeface="Courier New" panose="02070309020205020404" pitchFamily="49" charset="0"/>
              </a:rPr>
              <a:t>      WAIT:    begin</a:t>
            </a:r>
          </a:p>
          <a:p>
            <a:r>
              <a:rPr lang="en-US" altLang="en-US" sz="1100" dirty="0">
                <a:latin typeface="Courier New" panose="02070309020205020404" pitchFamily="49" charset="0"/>
              </a:rPr>
              <a:t>               if (ping) state &lt;= PING;</a:t>
            </a:r>
          </a:p>
          <a:p>
            <a:r>
              <a:rPr lang="en-US" altLang="en-US" sz="1100" dirty="0">
                <a:latin typeface="Courier New" panose="02070309020205020404" pitchFamily="49" charset="0"/>
              </a:rPr>
              <a:t>                   else  state &lt;= WAIT;</a:t>
            </a:r>
          </a:p>
          <a:p>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&lt;= 0;</a:t>
            </a:r>
          </a:p>
          <a:p>
            <a:r>
              <a:rPr lang="en-US" altLang="en-US" sz="1100" dirty="0">
                <a:latin typeface="Courier New" panose="02070309020205020404" pitchFamily="49" charset="0"/>
              </a:rPr>
              <a:t>               end</a:t>
            </a:r>
          </a:p>
          <a:p>
            <a:r>
              <a:rPr lang="en-US" altLang="en-US" sz="1100" dirty="0">
                <a:latin typeface="Courier New" panose="02070309020205020404" pitchFamily="49" charset="0"/>
              </a:rPr>
              <a:t>      PING:    if (ping) state &lt;= PING;</a:t>
            </a:r>
          </a:p>
          <a:p>
            <a:r>
              <a:rPr lang="en-US" altLang="en-US" sz="1100" dirty="0">
                <a:latin typeface="Courier New" panose="02070309020205020404" pitchFamily="49" charset="0"/>
              </a:rPr>
              <a:t>                   else  state &lt;= ACKN;</a:t>
            </a:r>
          </a:p>
          <a:p>
            <a:r>
              <a:rPr lang="en-US" altLang="en-US" sz="1100" dirty="0">
                <a:latin typeface="Courier New" panose="02070309020205020404" pitchFamily="49" charset="0"/>
              </a:rPr>
              <a:t>      ACKN:    begin</a:t>
            </a:r>
          </a:p>
          <a:p>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&lt;= 1;</a:t>
            </a:r>
          </a:p>
          <a:p>
            <a:r>
              <a:rPr lang="en-US" altLang="en-US" sz="1100" dirty="0">
                <a:latin typeface="Courier New" panose="02070309020205020404" pitchFamily="49" charset="0"/>
              </a:rPr>
              <a:t>                state &lt;= WAIT;</a:t>
            </a:r>
          </a:p>
          <a:p>
            <a:r>
              <a:rPr lang="en-US" altLang="en-US" sz="1100" dirty="0">
                <a:latin typeface="Courier New" panose="02070309020205020404" pitchFamily="49" charset="0"/>
              </a:rPr>
              <a:t>               end</a:t>
            </a:r>
          </a:p>
          <a:p>
            <a:r>
              <a:rPr lang="en-US" altLang="en-US" sz="1100" dirty="0">
                <a:latin typeface="Courier New" panose="02070309020205020404" pitchFamily="49" charset="0"/>
              </a:rPr>
              <a:t>      default: state &lt;= WAIT;</a:t>
            </a:r>
          </a:p>
          <a:p>
            <a:r>
              <a:rPr lang="en-US" altLang="en-US" sz="1100" dirty="0">
                <a:latin typeface="Courier New" panose="02070309020205020404" pitchFamily="49" charset="0"/>
              </a:rPr>
              <a:t>    </a:t>
            </a:r>
            <a:r>
              <a:rPr lang="en-US" altLang="en-US" sz="1100" dirty="0" err="1">
                <a:latin typeface="Courier New" panose="02070309020205020404" pitchFamily="49" charset="0"/>
              </a:rPr>
              <a:t>endcase</a:t>
            </a:r>
            <a:endParaRPr lang="en-US" altLang="en-US" sz="1100" dirty="0">
              <a:latin typeface="Courier New" panose="02070309020205020404" pitchFamily="49" charset="0"/>
            </a:endParaRPr>
          </a:p>
          <a:p>
            <a:r>
              <a:rPr lang="en-US" altLang="en-US" sz="1100" dirty="0">
                <a:latin typeface="Courier New" panose="02070309020205020404" pitchFamily="49" charset="0"/>
              </a:rPr>
              <a:t>  end</a:t>
            </a:r>
          </a:p>
          <a:p>
            <a:r>
              <a:rPr lang="en-US" altLang="en-US" sz="1100" dirty="0">
                <a:latin typeface="Courier New" panose="02070309020205020404" pitchFamily="49" charset="0"/>
              </a:rPr>
              <a:t>end</a:t>
            </a:r>
          </a:p>
          <a:p>
            <a:r>
              <a:rPr lang="en-US" altLang="en-US" sz="1100" dirty="0" err="1">
                <a:latin typeface="Courier New" panose="02070309020205020404" pitchFamily="49" charset="0"/>
              </a:rPr>
              <a:t>endmodule</a:t>
            </a:r>
            <a:endParaRPr lang="en-US" altLang="en-US" sz="1100" dirty="0">
              <a:latin typeface="Courier New" panose="02070309020205020404" pitchFamily="49" charset="0"/>
            </a:endParaRPr>
          </a:p>
        </p:txBody>
      </p:sp>
      <p:sp>
        <p:nvSpPr>
          <p:cNvPr id="46" name="Rectangle 45"/>
          <p:cNvSpPr/>
          <p:nvPr/>
        </p:nvSpPr>
        <p:spPr>
          <a:xfrm>
            <a:off x="7008401" y="5841376"/>
            <a:ext cx="322524" cy="369332"/>
          </a:xfrm>
          <a:prstGeom prst="rect">
            <a:avLst/>
          </a:prstGeom>
        </p:spPr>
        <p:txBody>
          <a:bodyPr wrap="none">
            <a:spAutoFit/>
          </a:bodyPr>
          <a:lstStyle/>
          <a:p>
            <a:r>
              <a:rPr lang="en-US" altLang="en-US" dirty="0">
                <a:latin typeface="Courier New" panose="02070309020205020404" pitchFamily="49" charset="0"/>
              </a:rPr>
              <a:t>…</a:t>
            </a:r>
            <a:endParaRPr lang="en-ZA" dirty="0"/>
          </a:p>
        </p:txBody>
      </p:sp>
      <p:sp>
        <p:nvSpPr>
          <p:cNvPr id="6" name="TextBox 5"/>
          <p:cNvSpPr txBox="1"/>
          <p:nvPr/>
        </p:nvSpPr>
        <p:spPr>
          <a:xfrm>
            <a:off x="2104491" y="2633915"/>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Start up</a:t>
            </a:r>
            <a:endParaRPr lang="en-ZA" b="1" dirty="0">
              <a:solidFill>
                <a:srgbClr val="FF0000"/>
              </a:solidFill>
            </a:endParaRPr>
          </a:p>
        </p:txBody>
      </p:sp>
      <p:sp>
        <p:nvSpPr>
          <p:cNvPr id="25" name="TextBox 24"/>
          <p:cNvSpPr txBox="1"/>
          <p:nvPr/>
        </p:nvSpPr>
        <p:spPr>
          <a:xfrm>
            <a:off x="4409595" y="2155422"/>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Activation</a:t>
            </a:r>
            <a:endParaRPr lang="en-ZA" b="1" dirty="0">
              <a:solidFill>
                <a:srgbClr val="FF0000"/>
              </a:solidFill>
            </a:endParaRPr>
          </a:p>
        </p:txBody>
      </p:sp>
      <p:sp>
        <p:nvSpPr>
          <p:cNvPr id="26" name="TextBox 25"/>
          <p:cNvSpPr txBox="1"/>
          <p:nvPr/>
        </p:nvSpPr>
        <p:spPr>
          <a:xfrm>
            <a:off x="4201805" y="3942440"/>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States</a:t>
            </a:r>
            <a:endParaRPr lang="en-ZA" b="1" dirty="0">
              <a:solidFill>
                <a:srgbClr val="FF0000"/>
              </a:solidFill>
            </a:endParaRPr>
          </a:p>
        </p:txBody>
      </p:sp>
      <p:sp>
        <p:nvSpPr>
          <p:cNvPr id="27" name="TextBox 26"/>
          <p:cNvSpPr txBox="1"/>
          <p:nvPr/>
        </p:nvSpPr>
        <p:spPr>
          <a:xfrm>
            <a:off x="3338204" y="5586020"/>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Recovery</a:t>
            </a:r>
            <a:endParaRPr lang="en-ZA" b="1" dirty="0">
              <a:solidFill>
                <a:srgbClr val="FF0000"/>
              </a:solidFill>
            </a:endParaRPr>
          </a:p>
        </p:txBody>
      </p:sp>
      <p:sp>
        <p:nvSpPr>
          <p:cNvPr id="3" name="Rectangle 2">
            <a:extLst>
              <a:ext uri="{FF2B5EF4-FFF2-40B4-BE49-F238E27FC236}">
                <a16:creationId xmlns:a16="http://schemas.microsoft.com/office/drawing/2014/main" id="{B41500DB-2AEA-4568-888D-62F91AB3BD7B}"/>
              </a:ext>
            </a:extLst>
          </p:cNvPr>
          <p:cNvSpPr/>
          <p:nvPr/>
        </p:nvSpPr>
        <p:spPr>
          <a:xfrm>
            <a:off x="4555396" y="2473245"/>
            <a:ext cx="1172275" cy="507831"/>
          </a:xfrm>
          <a:prstGeom prst="rect">
            <a:avLst/>
          </a:prstGeom>
        </p:spPr>
        <p:txBody>
          <a:bodyPr wrap="square">
            <a:spAutoFit/>
          </a:bodyPr>
          <a:lstStyle/>
          <a:p>
            <a:r>
              <a:rPr lang="en-ZA" sz="900" dirty="0"/>
              <a:t>(i.e. activation is clock and event-triggered)</a:t>
            </a:r>
          </a:p>
        </p:txBody>
      </p:sp>
    </p:spTree>
    <p:extLst>
      <p:ext uri="{BB962C8B-B14F-4D97-AF65-F5344CB8AC3E}">
        <p14:creationId xmlns:p14="http://schemas.microsoft.com/office/powerpoint/2010/main" val="174947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animEffect transition="in" filter="fade">
                                      <p:cBhvr>
                                        <p:cTn id="13" dur="500"/>
                                        <p:tgtEl>
                                          <p:spTgt spid="45"/>
                                        </p:tgtEl>
                                      </p:cBhvr>
                                    </p:animEffect>
                                  </p:childTnLst>
                                </p:cTn>
                              </p:par>
                            </p:childTnLst>
                          </p:cTn>
                        </p:par>
                        <p:par>
                          <p:cTn id="14" fill="hold">
                            <p:stCondLst>
                              <p:cond delay="500"/>
                            </p:stCondLst>
                            <p:childTnLst>
                              <p:par>
                                <p:cTn id="15" presetID="1" presetClass="entr" presetSubtype="0" fill="hold" grpId="0" nodeType="afterEffect">
                                  <p:stCondLst>
                                    <p:cond delay="750"/>
                                  </p:stCondLst>
                                  <p:childTnLst>
                                    <p:set>
                                      <p:cBhvr>
                                        <p:cTn id="16" dur="1" fill="hold">
                                          <p:stCondLst>
                                            <p:cond delay="0"/>
                                          </p:stCondLst>
                                        </p:cTn>
                                        <p:tgtEl>
                                          <p:spTgt spid="25"/>
                                        </p:tgtEl>
                                        <p:attrNameLst>
                                          <p:attrName>style.visibility</p:attrName>
                                        </p:attrNameLst>
                                      </p:cBhvr>
                                      <p:to>
                                        <p:strVal val="visible"/>
                                      </p:to>
                                    </p:set>
                                  </p:childTnLst>
                                </p:cTn>
                              </p:par>
                            </p:childTnLst>
                          </p:cTn>
                        </p:par>
                        <p:par>
                          <p:cTn id="17" fill="hold">
                            <p:stCondLst>
                              <p:cond delay="1250"/>
                            </p:stCondLst>
                            <p:childTnLst>
                              <p:par>
                                <p:cTn id="18" presetID="22" presetClass="entr" presetSubtype="1"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500"/>
                                        <p:tgtEl>
                                          <p:spTgt spid="3"/>
                                        </p:tgtEl>
                                      </p:cBhvr>
                                    </p:animEffect>
                                  </p:childTnLst>
                                </p:cTn>
                              </p:par>
                            </p:childTnLst>
                          </p:cTn>
                        </p:par>
                        <p:par>
                          <p:cTn id="21" fill="hold">
                            <p:stCondLst>
                              <p:cond delay="1750"/>
                            </p:stCondLst>
                            <p:childTnLst>
                              <p:par>
                                <p:cTn id="22" presetID="1" presetClass="entr" presetSubtype="0" fill="hold" grpId="0" nodeType="afterEffect">
                                  <p:stCondLst>
                                    <p:cond delay="750"/>
                                  </p:stCondLst>
                                  <p:childTnLst>
                                    <p:set>
                                      <p:cBhvr>
                                        <p:cTn id="23" dur="1" fill="hold">
                                          <p:stCondLst>
                                            <p:cond delay="0"/>
                                          </p:stCondLst>
                                        </p:cTn>
                                        <p:tgtEl>
                                          <p:spTgt spid="6"/>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750"/>
                                  </p:stCondLst>
                                  <p:childTnLst>
                                    <p:set>
                                      <p:cBhvr>
                                        <p:cTn id="26" dur="1" fill="hold">
                                          <p:stCondLst>
                                            <p:cond delay="0"/>
                                          </p:stCondLst>
                                        </p:cTn>
                                        <p:tgtEl>
                                          <p:spTgt spid="26"/>
                                        </p:tgtEl>
                                        <p:attrNameLst>
                                          <p:attrName>style.visibility</p:attrName>
                                        </p:attrNameLst>
                                      </p:cBhvr>
                                      <p:to>
                                        <p:strVal val="visible"/>
                                      </p:to>
                                    </p:set>
                                  </p:childTnLst>
                                </p:cTn>
                              </p:par>
                            </p:childTnLst>
                          </p:cTn>
                        </p:par>
                        <p:par>
                          <p:cTn id="27" fill="hold">
                            <p:stCondLst>
                              <p:cond delay="3250"/>
                            </p:stCondLst>
                            <p:childTnLst>
                              <p:par>
                                <p:cTn id="28" presetID="1" presetClass="entr" presetSubtype="0" fill="hold" grpId="0" nodeType="afterEffect">
                                  <p:stCondLst>
                                    <p:cond delay="750"/>
                                  </p:stCondLst>
                                  <p:childTnLst>
                                    <p:set>
                                      <p:cBhvr>
                                        <p:cTn id="2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6" grpId="0"/>
      <p:bldP spid="25" grpId="0"/>
      <p:bldP spid="26" grpId="0"/>
      <p:bldP spid="27"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294217"/>
            <a:ext cx="7698306" cy="692210"/>
          </a:xfrm>
        </p:spPr>
        <p:txBody>
          <a:bodyPr>
            <a:normAutofit fontScale="90000"/>
          </a:bodyPr>
          <a:lstStyle/>
          <a:p>
            <a:r>
              <a:rPr lang="en-ZA" dirty="0"/>
              <a:t>Create a </a:t>
            </a:r>
            <a:r>
              <a:rPr lang="en-ZA" dirty="0" err="1"/>
              <a:t>testbench</a:t>
            </a:r>
            <a:endParaRPr lang="en-ZA" dirty="0"/>
          </a:p>
        </p:txBody>
      </p:sp>
      <p:sp>
        <p:nvSpPr>
          <p:cNvPr id="4" name="Rectangle 3"/>
          <p:cNvSpPr/>
          <p:nvPr/>
        </p:nvSpPr>
        <p:spPr>
          <a:xfrm>
            <a:off x="729113" y="1106357"/>
            <a:ext cx="6749859" cy="5078313"/>
          </a:xfrm>
          <a:prstGeom prst="rect">
            <a:avLst/>
          </a:prstGeom>
        </p:spPr>
        <p:txBody>
          <a:bodyPr wrap="square">
            <a:spAutoFit/>
          </a:bodyPr>
          <a:lstStyle/>
          <a:p>
            <a:r>
              <a:rPr lang="en-US" altLang="en-US" sz="1200" dirty="0">
                <a:latin typeface="Courier New" panose="02070309020205020404" pitchFamily="49" charset="0"/>
              </a:rPr>
              <a:t>// </a:t>
            </a:r>
            <a:r>
              <a:rPr lang="en-US" altLang="en-US" sz="1200" dirty="0" err="1">
                <a:latin typeface="Courier New" panose="02070309020205020404" pitchFamily="49" charset="0"/>
              </a:rPr>
              <a:t>testbench</a:t>
            </a:r>
            <a:r>
              <a:rPr lang="en-US" altLang="en-US" sz="1200" dirty="0">
                <a:latin typeface="Courier New" panose="02070309020205020404" pitchFamily="49" charset="0"/>
              </a:rPr>
              <a:t> for </a:t>
            </a:r>
            <a:r>
              <a:rPr lang="en-US" altLang="en-US" sz="1200" dirty="0" err="1">
                <a:latin typeface="Courier New" panose="02070309020205020404" pitchFamily="49" charset="0"/>
              </a:rPr>
              <a:t>alivefsm</a:t>
            </a:r>
            <a:endParaRPr lang="en-US" altLang="en-US" sz="1200" dirty="0">
              <a:latin typeface="Courier New" panose="02070309020205020404" pitchFamily="49" charset="0"/>
            </a:endParaRPr>
          </a:p>
          <a:p>
            <a:r>
              <a:rPr lang="en-US" altLang="en-US" sz="1200" dirty="0">
                <a:latin typeface="Courier New" panose="02070309020205020404" pitchFamily="49" charset="0"/>
              </a:rPr>
              <a:t>module </a:t>
            </a:r>
            <a:r>
              <a:rPr lang="en-US" altLang="en-US" sz="1200" dirty="0" err="1">
                <a:latin typeface="Courier New" panose="02070309020205020404" pitchFamily="49" charset="0"/>
              </a:rPr>
              <a:t>alivefms_tb</a:t>
            </a:r>
            <a:r>
              <a:rPr lang="en-US" altLang="en-US" sz="1200" dirty="0">
                <a:latin typeface="Courier New" panose="02070309020205020404" pitchFamily="49" charset="0"/>
              </a:rPr>
              <a:t> ();</a:t>
            </a:r>
          </a:p>
          <a:p>
            <a:r>
              <a:rPr lang="en-US" altLang="en-US" sz="1200" dirty="0" err="1">
                <a:latin typeface="Courier New" panose="02070309020205020404" pitchFamily="49" charset="0"/>
              </a:rPr>
              <a:t>reg</a:t>
            </a:r>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reset, poke;</a:t>
            </a:r>
          </a:p>
          <a:p>
            <a:r>
              <a:rPr lang="en-US" altLang="en-US" sz="1200" dirty="0">
                <a:latin typeface="Courier New" panose="02070309020205020404" pitchFamily="49" charset="0"/>
              </a:rPr>
              <a:t>wire </a:t>
            </a:r>
            <a:r>
              <a:rPr lang="en-US" altLang="en-US" sz="1200" dirty="0" err="1">
                <a:latin typeface="Courier New" panose="02070309020205020404" pitchFamily="49" charset="0"/>
              </a:rPr>
              <a:t>ack</a:t>
            </a:r>
            <a:r>
              <a:rPr lang="en-US" altLang="en-US" sz="1200" dirty="0">
                <a:latin typeface="Courier New" panose="02070309020205020404" pitchFamily="49" charset="0"/>
              </a:rPr>
              <a:t>;</a:t>
            </a:r>
          </a:p>
          <a:p>
            <a:r>
              <a:rPr lang="en-US" altLang="en-US" sz="1200" dirty="0">
                <a:latin typeface="Courier New" panose="02070309020205020404" pitchFamily="49" charset="0"/>
              </a:rPr>
              <a:t>wire [1:0] state;</a:t>
            </a:r>
          </a:p>
          <a:p>
            <a:r>
              <a:rPr lang="en-US" altLang="en-US" sz="1200" dirty="0">
                <a:latin typeface="Courier New" panose="02070309020205020404" pitchFamily="49" charset="0"/>
              </a:rPr>
              <a:t>integer </a:t>
            </a:r>
            <a:r>
              <a:rPr lang="en-US" altLang="en-US" sz="1200" dirty="0" err="1">
                <a:latin typeface="Courier New" panose="02070309020205020404" pitchFamily="49" charset="0"/>
              </a:rPr>
              <a:t>i</a:t>
            </a:r>
            <a:r>
              <a:rPr lang="en-US" altLang="en-US" sz="1200" dirty="0">
                <a:latin typeface="Courier New" panose="02070309020205020404" pitchFamily="49" charset="0"/>
              </a:rPr>
              <a:t>;</a:t>
            </a:r>
          </a:p>
          <a:p>
            <a:r>
              <a:rPr lang="en-US" altLang="en-US" sz="1200" dirty="0">
                <a:latin typeface="Courier New" panose="02070309020205020404" pitchFamily="49" charset="0"/>
              </a:rPr>
              <a:t>  // instantiate the FSM</a:t>
            </a:r>
          </a:p>
          <a:p>
            <a:r>
              <a:rPr lang="en-US" altLang="en-US" sz="1200" dirty="0">
                <a:latin typeface="Courier New" panose="02070309020205020404" pitchFamily="49" charset="0"/>
              </a:rPr>
              <a:t>  </a:t>
            </a:r>
            <a:r>
              <a:rPr lang="en-US" altLang="en-US" sz="1200" dirty="0" err="1">
                <a:latin typeface="Courier New" panose="02070309020205020404" pitchFamily="49" charset="0"/>
              </a:rPr>
              <a:t>alivefms</a:t>
            </a:r>
            <a:r>
              <a:rPr lang="en-US" altLang="en-US" sz="1200" dirty="0">
                <a:latin typeface="Courier New" panose="02070309020205020404" pitchFamily="49" charset="0"/>
              </a:rPr>
              <a:t> </a:t>
            </a:r>
            <a:r>
              <a:rPr lang="en-US" altLang="en-US" sz="1200" dirty="0" err="1">
                <a:latin typeface="Courier New" panose="02070309020205020404" pitchFamily="49" charset="0"/>
              </a:rPr>
              <a:t>alivefsm_tb</a:t>
            </a:r>
            <a:r>
              <a:rPr lang="en-US" altLang="en-US" sz="1200" dirty="0">
                <a:latin typeface="Courier New" panose="02070309020205020404" pitchFamily="49" charset="0"/>
              </a:rPr>
              <a:t> (</a:t>
            </a:r>
            <a:r>
              <a:rPr lang="en-US" altLang="en-US" sz="1200" dirty="0" err="1">
                <a:latin typeface="Courier New" panose="02070309020205020404" pitchFamily="49" charset="0"/>
              </a:rPr>
              <a:t>clk,reset,poke,ack,state</a:t>
            </a:r>
            <a:r>
              <a:rPr lang="en-US" altLang="en-US" sz="1200" dirty="0">
                <a:latin typeface="Courier New" panose="02070309020205020404" pitchFamily="49" charset="0"/>
              </a:rPr>
              <a:t>);</a:t>
            </a:r>
          </a:p>
          <a:p>
            <a:endParaRPr lang="en-US" altLang="en-US" sz="1200" dirty="0">
              <a:latin typeface="Courier New" panose="02070309020205020404" pitchFamily="49" charset="0"/>
            </a:endParaRPr>
          </a:p>
          <a:p>
            <a:r>
              <a:rPr lang="en-US" altLang="en-US" sz="1200" dirty="0">
                <a:latin typeface="Courier New" panose="02070309020205020404" pitchFamily="49" charset="0"/>
              </a:rPr>
              <a:t>initial  // method for testing the FSM:</a:t>
            </a:r>
          </a:p>
          <a:p>
            <a:r>
              <a:rPr lang="en-US" altLang="en-US" sz="1200" dirty="0">
                <a:latin typeface="Courier New" panose="02070309020205020404" pitchFamily="49" charset="0"/>
              </a:rPr>
              <a:t>begin</a:t>
            </a:r>
          </a:p>
          <a:p>
            <a:r>
              <a:rPr lang="en-US" altLang="en-US" sz="1200" dirty="0">
                <a:latin typeface="Courier New" panose="02070309020205020404" pitchFamily="49" charset="0"/>
              </a:rPr>
              <a:t>   // enable monitoring of wires of interest</a:t>
            </a:r>
          </a:p>
          <a:p>
            <a:r>
              <a:rPr lang="en-US" altLang="en-US" sz="1200" dirty="0">
                <a:latin typeface="Courier New" panose="02070309020205020404" pitchFamily="49" charset="0"/>
              </a:rPr>
              <a:t>  $monitor("reset=%d state=%d poke=%d </a:t>
            </a:r>
            <a:r>
              <a:rPr lang="en-US" altLang="en-US" sz="1200" dirty="0" err="1">
                <a:latin typeface="Courier New" panose="02070309020205020404" pitchFamily="49" charset="0"/>
              </a:rPr>
              <a:t>ack</a:t>
            </a:r>
            <a:r>
              <a:rPr lang="en-US" altLang="en-US" sz="1200" dirty="0">
                <a:latin typeface="Courier New" panose="02070309020205020404" pitchFamily="49" charset="0"/>
              </a:rPr>
              <a:t>=%d\n", </a:t>
            </a:r>
          </a:p>
          <a:p>
            <a:r>
              <a:rPr lang="en-US" altLang="en-US" sz="1200" dirty="0">
                <a:latin typeface="Courier New" panose="02070309020205020404" pitchFamily="49" charset="0"/>
              </a:rPr>
              <a:t>           </a:t>
            </a:r>
            <a:r>
              <a:rPr lang="en-US" altLang="en-US" sz="1200" dirty="0" err="1">
                <a:latin typeface="Courier New" panose="02070309020205020404" pitchFamily="49" charset="0"/>
              </a:rPr>
              <a:t>reset,state,poke,ack</a:t>
            </a:r>
            <a:r>
              <a:rPr lang="en-US" altLang="en-US" sz="1200" dirty="0">
                <a:latin typeface="Courier New" panose="02070309020205020404" pitchFamily="49" charset="0"/>
              </a:rPr>
              <a:t>);</a:t>
            </a:r>
          </a:p>
          <a:p>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 0; reset = 1; #5    // do the reset </a:t>
            </a:r>
          </a:p>
          <a:p>
            <a:r>
              <a:rPr lang="en-US" altLang="en-US" sz="1200" dirty="0">
                <a:latin typeface="Courier New" panose="02070309020205020404" pitchFamily="49" charset="0"/>
              </a:rPr>
              <a:t>   reset = 0; </a:t>
            </a:r>
            <a:r>
              <a:rPr lang="en-US" altLang="en-US" sz="1200" dirty="0" err="1">
                <a:latin typeface="Courier New" panose="02070309020205020404" pitchFamily="49" charset="0"/>
              </a:rPr>
              <a:t>clk</a:t>
            </a:r>
            <a:r>
              <a:rPr lang="en-US" altLang="en-US" sz="1200" dirty="0">
                <a:latin typeface="Courier New" panose="02070309020205020404" pitchFamily="49" charset="0"/>
              </a:rPr>
              <a:t>=0; #5</a:t>
            </a:r>
          </a:p>
          <a:p>
            <a:r>
              <a:rPr lang="en-US" altLang="en-US" sz="1200" dirty="0">
                <a:latin typeface="Courier New" panose="02070309020205020404" pitchFamily="49" charset="0"/>
              </a:rPr>
              <a:t>   poke = 1;  </a:t>
            </a:r>
            <a:r>
              <a:rPr lang="en-US" altLang="en-US" sz="1200" dirty="0" err="1">
                <a:latin typeface="Courier New" panose="02070309020205020404" pitchFamily="49" charset="0"/>
              </a:rPr>
              <a:t>clk</a:t>
            </a:r>
            <a:r>
              <a:rPr lang="en-US" altLang="en-US" sz="1200" dirty="0">
                <a:latin typeface="Courier New" panose="02070309020205020404" pitchFamily="49" charset="0"/>
              </a:rPr>
              <a:t>=1; #5   // poke the </a:t>
            </a:r>
            <a:r>
              <a:rPr lang="en-US" altLang="en-US" sz="1200" dirty="0" err="1">
                <a:latin typeface="Courier New" panose="02070309020205020404" pitchFamily="49" charset="0"/>
              </a:rPr>
              <a:t>fsm</a:t>
            </a:r>
            <a:endParaRPr lang="en-US" altLang="en-US" sz="1200" dirty="0">
              <a:latin typeface="Courier New" panose="02070309020205020404" pitchFamily="49" charset="0"/>
            </a:endParaRPr>
          </a:p>
          <a:p>
            <a:r>
              <a:rPr lang="en-US" altLang="en-US" sz="1200" dirty="0">
                <a:latin typeface="Courier New" panose="02070309020205020404" pitchFamily="49" charset="0"/>
              </a:rPr>
              <a:t>   poke = 0; #5           // release poke</a:t>
            </a:r>
          </a:p>
          <a:p>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 0; #5           // needs a </a:t>
            </a:r>
            <a:r>
              <a:rPr lang="en-US" altLang="en-US" sz="1200" dirty="0" err="1">
                <a:latin typeface="Courier New" panose="02070309020205020404" pitchFamily="49" charset="0"/>
              </a:rPr>
              <a:t>clk</a:t>
            </a:r>
            <a:r>
              <a:rPr lang="en-US" altLang="en-US" sz="1200" dirty="0">
                <a:latin typeface="Courier New" panose="02070309020205020404" pitchFamily="49" charset="0"/>
              </a:rPr>
              <a:t> transition</a:t>
            </a:r>
          </a:p>
          <a:p>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 1; #5</a:t>
            </a:r>
          </a:p>
          <a:p>
            <a:r>
              <a:rPr lang="en-US" altLang="en-US" sz="1200" dirty="0">
                <a:latin typeface="Courier New" panose="02070309020205020404" pitchFamily="49" charset="0"/>
              </a:rPr>
              <a:t>   if (</a:t>
            </a:r>
            <a:r>
              <a:rPr lang="en-US" altLang="en-US" sz="1200" dirty="0" err="1">
                <a:latin typeface="Courier New" panose="02070309020205020404" pitchFamily="49" charset="0"/>
              </a:rPr>
              <a:t>ack</a:t>
            </a:r>
            <a:r>
              <a:rPr lang="en-US" altLang="en-US" sz="1200" dirty="0">
                <a:latin typeface="Courier New" panose="02070309020205020404" pitchFamily="49" charset="0"/>
              </a:rPr>
              <a:t> == 1)          // check if worked as planned</a:t>
            </a:r>
          </a:p>
          <a:p>
            <a:r>
              <a:rPr lang="en-US" altLang="en-US" sz="1200" dirty="0">
                <a:latin typeface="Courier New" panose="02070309020205020404" pitchFamily="49" charset="0"/>
              </a:rPr>
              <a:t>      begin</a:t>
            </a:r>
          </a:p>
          <a:p>
            <a:r>
              <a:rPr lang="en-US" altLang="en-US" sz="1200" dirty="0">
                <a:latin typeface="Courier New" panose="02070309020205020404" pitchFamily="49" charset="0"/>
              </a:rPr>
              <a:t>        $display("SUCCESS\n");</a:t>
            </a:r>
          </a:p>
          <a:p>
            <a:r>
              <a:rPr lang="en-US" altLang="en-US" sz="1200" dirty="0">
                <a:latin typeface="Courier New" panose="02070309020205020404" pitchFamily="49" charset="0"/>
              </a:rPr>
              <a:t>      end</a:t>
            </a:r>
          </a:p>
          <a:p>
            <a:r>
              <a:rPr lang="en-US" altLang="en-US" sz="1200" dirty="0">
                <a:latin typeface="Courier New" panose="02070309020205020404" pitchFamily="49" charset="0"/>
              </a:rPr>
              <a:t>end</a:t>
            </a:r>
          </a:p>
          <a:p>
            <a:r>
              <a:rPr lang="en-US" altLang="en-US" sz="1200" dirty="0" err="1">
                <a:latin typeface="Courier New" panose="02070309020205020404" pitchFamily="49" charset="0"/>
              </a:rPr>
              <a:t>endmodule</a:t>
            </a:r>
            <a:endParaRPr lang="en-US" altLang="en-US" sz="1200" dirty="0">
              <a:latin typeface="Courier New" panose="02070309020205020404" pitchFamily="49" charset="0"/>
            </a:endParaRPr>
          </a:p>
        </p:txBody>
      </p:sp>
      <p:sp>
        <p:nvSpPr>
          <p:cNvPr id="7" name="Rectangle 6"/>
          <p:cNvSpPr/>
          <p:nvPr/>
        </p:nvSpPr>
        <p:spPr>
          <a:xfrm>
            <a:off x="522693" y="6304601"/>
            <a:ext cx="5823133" cy="369332"/>
          </a:xfrm>
          <a:prstGeom prst="rect">
            <a:avLst/>
          </a:prstGeom>
        </p:spPr>
        <p:txBody>
          <a:bodyPr wrap="none">
            <a:spAutoFit/>
          </a:bodyPr>
          <a:lstStyle/>
          <a:p>
            <a:r>
              <a:rPr lang="en-ZA" dirty="0"/>
              <a:t>Avail online at: </a:t>
            </a:r>
            <a:r>
              <a:rPr lang="en-ZA" dirty="0">
                <a:hlinkClick r:id="rId2"/>
              </a:rPr>
              <a:t>https://www.edaplayground.com/x/25N5</a:t>
            </a:r>
            <a:endParaRPr lang="en-ZA" dirty="0"/>
          </a:p>
        </p:txBody>
      </p:sp>
    </p:spTree>
    <p:extLst>
      <p:ext uri="{BB962C8B-B14F-4D97-AF65-F5344CB8AC3E}">
        <p14:creationId xmlns:p14="http://schemas.microsoft.com/office/powerpoint/2010/main" val="26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371219"/>
            <a:ext cx="7698306" cy="692210"/>
          </a:xfrm>
        </p:spPr>
        <p:txBody>
          <a:bodyPr>
            <a:normAutofit fontScale="90000"/>
          </a:bodyPr>
          <a:lstStyle/>
          <a:p>
            <a:r>
              <a:rPr lang="en-ZA" dirty="0"/>
              <a:t>Run on </a:t>
            </a:r>
            <a:r>
              <a:rPr lang="en-ZA" dirty="0" err="1"/>
              <a:t>iverilog</a:t>
            </a:r>
            <a:r>
              <a:rPr lang="en-ZA" dirty="0"/>
              <a:t>  (or other </a:t>
            </a:r>
            <a:r>
              <a:rPr lang="en-ZA" dirty="0" err="1"/>
              <a:t>sim</a:t>
            </a:r>
            <a:r>
              <a:rPr lang="en-ZA" dirty="0"/>
              <a:t>)</a:t>
            </a:r>
          </a:p>
        </p:txBody>
      </p:sp>
      <p:sp>
        <p:nvSpPr>
          <p:cNvPr id="4" name="Rectangle 3"/>
          <p:cNvSpPr/>
          <p:nvPr/>
        </p:nvSpPr>
        <p:spPr>
          <a:xfrm>
            <a:off x="851943" y="1518618"/>
            <a:ext cx="6749859" cy="3970318"/>
          </a:xfrm>
          <a:prstGeom prst="rect">
            <a:avLst/>
          </a:prstGeom>
        </p:spPr>
        <p:txBody>
          <a:bodyPr wrap="square">
            <a:spAutoFit/>
          </a:bodyPr>
          <a:lstStyle/>
          <a:p>
            <a:r>
              <a:rPr lang="en-ZA" dirty="0"/>
              <a:t>$ </a:t>
            </a:r>
            <a:r>
              <a:rPr lang="en-ZA" dirty="0" err="1"/>
              <a:t>iverilog</a:t>
            </a:r>
            <a:r>
              <a:rPr lang="en-ZA" dirty="0"/>
              <a:t> '-Wall' design.sv testbench.sv &amp;&amp; </a:t>
            </a:r>
            <a:r>
              <a:rPr lang="en-ZA" dirty="0" err="1"/>
              <a:t>unbuffer</a:t>
            </a:r>
            <a:r>
              <a:rPr lang="en-ZA" dirty="0"/>
              <a:t> </a:t>
            </a:r>
            <a:r>
              <a:rPr lang="en-ZA" dirty="0" err="1"/>
              <a:t>vvp</a:t>
            </a:r>
            <a:r>
              <a:rPr lang="en-ZA" dirty="0"/>
              <a:t> </a:t>
            </a:r>
            <a:r>
              <a:rPr lang="en-ZA" dirty="0" err="1"/>
              <a:t>a.out</a:t>
            </a:r>
            <a:r>
              <a:rPr lang="en-ZA" dirty="0"/>
              <a:t> </a:t>
            </a:r>
            <a:br>
              <a:rPr lang="en-ZA" dirty="0"/>
            </a:br>
            <a:r>
              <a:rPr lang="en-ZA" dirty="0"/>
              <a:t>reset=1 state=3 poke=x </a:t>
            </a:r>
            <a:r>
              <a:rPr lang="en-ZA" dirty="0" err="1"/>
              <a:t>ack</a:t>
            </a:r>
            <a:r>
              <a:rPr lang="en-ZA" dirty="0"/>
              <a:t>=0</a:t>
            </a:r>
            <a:br>
              <a:rPr lang="en-ZA" dirty="0"/>
            </a:br>
            <a:br>
              <a:rPr lang="en-ZA" dirty="0"/>
            </a:br>
            <a:r>
              <a:rPr lang="en-ZA" dirty="0"/>
              <a:t>reset=0 state=3 poke=x </a:t>
            </a:r>
            <a:r>
              <a:rPr lang="en-ZA" dirty="0" err="1"/>
              <a:t>ack</a:t>
            </a:r>
            <a:r>
              <a:rPr lang="en-ZA" dirty="0"/>
              <a:t>=0</a:t>
            </a:r>
            <a:br>
              <a:rPr lang="en-ZA" dirty="0"/>
            </a:br>
            <a:br>
              <a:rPr lang="en-ZA" dirty="0"/>
            </a:br>
            <a:r>
              <a:rPr lang="en-ZA" dirty="0"/>
              <a:t>reset=0 state=1 poke=1 </a:t>
            </a:r>
            <a:r>
              <a:rPr lang="en-ZA" dirty="0" err="1"/>
              <a:t>ack</a:t>
            </a:r>
            <a:r>
              <a:rPr lang="en-ZA" dirty="0"/>
              <a:t>=0</a:t>
            </a:r>
            <a:br>
              <a:rPr lang="en-ZA" dirty="0"/>
            </a:br>
            <a:br>
              <a:rPr lang="en-ZA" dirty="0"/>
            </a:br>
            <a:r>
              <a:rPr lang="en-ZA" dirty="0"/>
              <a:t>reset=0 state=2 poke=0 </a:t>
            </a:r>
            <a:r>
              <a:rPr lang="en-ZA" dirty="0" err="1"/>
              <a:t>ack</a:t>
            </a:r>
            <a:r>
              <a:rPr lang="en-ZA" dirty="0"/>
              <a:t>=0</a:t>
            </a:r>
            <a:br>
              <a:rPr lang="en-ZA" dirty="0"/>
            </a:br>
            <a:br>
              <a:rPr lang="en-ZA" dirty="0"/>
            </a:br>
            <a:r>
              <a:rPr lang="en-ZA" dirty="0"/>
              <a:t>reset=0 state=3 poke=0 </a:t>
            </a:r>
            <a:r>
              <a:rPr lang="en-ZA" dirty="0" err="1"/>
              <a:t>ack</a:t>
            </a:r>
            <a:r>
              <a:rPr lang="en-ZA" dirty="0"/>
              <a:t>=1</a:t>
            </a:r>
            <a:br>
              <a:rPr lang="en-ZA" dirty="0"/>
            </a:br>
            <a:br>
              <a:rPr lang="en-ZA" dirty="0"/>
            </a:br>
            <a:r>
              <a:rPr lang="en-ZA" dirty="0"/>
              <a:t>SUCCESS</a:t>
            </a:r>
            <a:br>
              <a:rPr lang="en-ZA" dirty="0"/>
            </a:br>
            <a:br>
              <a:rPr lang="en-ZA" dirty="0"/>
            </a:br>
            <a:r>
              <a:rPr lang="en-ZA" dirty="0"/>
              <a:t>Done</a:t>
            </a:r>
            <a:endParaRPr lang="en-US" altLang="en-US" dirty="0">
              <a:latin typeface="Courier New" panose="02070309020205020404" pitchFamily="49" charset="0"/>
            </a:endParaRPr>
          </a:p>
        </p:txBody>
      </p:sp>
    </p:spTree>
    <p:extLst>
      <p:ext uri="{BB962C8B-B14F-4D97-AF65-F5344CB8AC3E}">
        <p14:creationId xmlns:p14="http://schemas.microsoft.com/office/powerpoint/2010/main" val="367645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all, drawing&#10;&#10;Description automatically generated">
            <a:extLst>
              <a:ext uri="{FF2B5EF4-FFF2-40B4-BE49-F238E27FC236}">
                <a16:creationId xmlns:a16="http://schemas.microsoft.com/office/drawing/2014/main" id="{66F8B335-35E6-4FFF-BBC6-A542C00C55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1300" y="2286617"/>
            <a:ext cx="3581400" cy="2539271"/>
          </a:xfrm>
          <a:prstGeom prst="rect">
            <a:avLst/>
          </a:prstGeom>
        </p:spPr>
      </p:pic>
      <p:sp>
        <p:nvSpPr>
          <p:cNvPr id="6" name="Rectangle 5">
            <a:extLst>
              <a:ext uri="{FF2B5EF4-FFF2-40B4-BE49-F238E27FC236}">
                <a16:creationId xmlns:a16="http://schemas.microsoft.com/office/drawing/2014/main" id="{C863AC24-67EF-4CE4-9FFB-08AE3BD2884D}"/>
              </a:ext>
            </a:extLst>
          </p:cNvPr>
          <p:cNvSpPr/>
          <p:nvPr/>
        </p:nvSpPr>
        <p:spPr>
          <a:xfrm rot="20502455">
            <a:off x="254604" y="809063"/>
            <a:ext cx="6120522"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That’s essential</a:t>
            </a:r>
            <a:r>
              <a:rPr lang="en-US" sz="2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it for</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state machines</a:t>
            </a:r>
          </a:p>
        </p:txBody>
      </p:sp>
      <p:sp>
        <p:nvSpPr>
          <p:cNvPr id="7" name="TextBox 6">
            <a:extLst>
              <a:ext uri="{FF2B5EF4-FFF2-40B4-BE49-F238E27FC236}">
                <a16:creationId xmlns:a16="http://schemas.microsoft.com/office/drawing/2014/main" id="{56B81EF2-720A-4D6D-9ADF-73BC8FFAE701}"/>
              </a:ext>
            </a:extLst>
          </p:cNvPr>
          <p:cNvSpPr txBox="1"/>
          <p:nvPr/>
        </p:nvSpPr>
        <p:spPr>
          <a:xfrm>
            <a:off x="533400" y="5130800"/>
            <a:ext cx="8254999" cy="923330"/>
          </a:xfrm>
          <a:prstGeom prst="rect">
            <a:avLst/>
          </a:prstGeom>
          <a:noFill/>
        </p:spPr>
        <p:txBody>
          <a:bodyPr wrap="square" rtlCol="0">
            <a:spAutoFit/>
          </a:bodyPr>
          <a:lstStyle/>
          <a:p>
            <a:r>
              <a:rPr lang="en-ZA" dirty="0"/>
              <a:t>But I am giving an impression of over-simplification… state machines can get challenging. But they are considered by many (including me) as recommended, indeed the appetizing </a:t>
            </a:r>
            <a:r>
              <a:rPr lang="en-ZA" i="1" dirty="0" err="1"/>
              <a:t>defecto</a:t>
            </a:r>
            <a:r>
              <a:rPr lang="en-ZA" i="1" dirty="0"/>
              <a:t> </a:t>
            </a:r>
            <a:r>
              <a:rPr lang="en-ZA" i="1" dirty="0" err="1"/>
              <a:t>favorito</a:t>
            </a:r>
            <a:r>
              <a:rPr lang="en-ZA" dirty="0"/>
              <a:t>, for elegant and understandable Verilog.</a:t>
            </a:r>
          </a:p>
        </p:txBody>
      </p:sp>
      <p:sp>
        <p:nvSpPr>
          <p:cNvPr id="8" name="TextBox 7">
            <a:extLst>
              <a:ext uri="{FF2B5EF4-FFF2-40B4-BE49-F238E27FC236}">
                <a16:creationId xmlns:a16="http://schemas.microsoft.com/office/drawing/2014/main" id="{AC2B88CD-94DE-4154-A60D-61C9E488F66A}"/>
              </a:ext>
            </a:extLst>
          </p:cNvPr>
          <p:cNvSpPr txBox="1"/>
          <p:nvPr/>
        </p:nvSpPr>
        <p:spPr>
          <a:xfrm>
            <a:off x="444500" y="6172200"/>
            <a:ext cx="8254999" cy="369332"/>
          </a:xfrm>
          <a:prstGeom prst="rect">
            <a:avLst/>
          </a:prstGeom>
          <a:noFill/>
        </p:spPr>
        <p:txBody>
          <a:bodyPr wrap="square" rtlCol="0">
            <a:spAutoFit/>
          </a:bodyPr>
          <a:lstStyle/>
          <a:p>
            <a:r>
              <a:rPr lang="en-ZA" dirty="0">
                <a:solidFill>
                  <a:srgbClr val="FF0000"/>
                </a:solidFill>
              </a:rPr>
              <a:t>BUT WAIT… THERE’S MORE!! </a:t>
            </a:r>
            <a:endParaRPr lang="en-ZA" sz="1600" dirty="0"/>
          </a:p>
        </p:txBody>
      </p:sp>
      <p:sp>
        <p:nvSpPr>
          <p:cNvPr id="9" name="Rectangle 8">
            <a:extLst>
              <a:ext uri="{FF2B5EF4-FFF2-40B4-BE49-F238E27FC236}">
                <a16:creationId xmlns:a16="http://schemas.microsoft.com/office/drawing/2014/main" id="{F51ECC79-6C07-420C-A9BE-AD26152A4094}"/>
              </a:ext>
            </a:extLst>
          </p:cNvPr>
          <p:cNvSpPr/>
          <p:nvPr/>
        </p:nvSpPr>
        <p:spPr>
          <a:xfrm>
            <a:off x="4076700" y="6033700"/>
            <a:ext cx="3924300" cy="646331"/>
          </a:xfrm>
          <a:prstGeom prst="rect">
            <a:avLst/>
          </a:prstGeom>
        </p:spPr>
        <p:txBody>
          <a:bodyPr wrap="square">
            <a:spAutoFit/>
          </a:bodyPr>
          <a:lstStyle/>
          <a:p>
            <a:r>
              <a:rPr lang="en-ZA" dirty="0">
                <a:solidFill>
                  <a:srgbClr val="B93737"/>
                </a:solidFill>
                <a:latin typeface="Georgia" panose="02040502050405020303" pitchFamily="18" charset="0"/>
              </a:rPr>
              <a:t>Let me throw you a more tasty and real problem to try…. </a:t>
            </a:r>
          </a:p>
        </p:txBody>
      </p:sp>
    </p:spTree>
    <p:extLst>
      <p:ext uri="{BB962C8B-B14F-4D97-AF65-F5344CB8AC3E}">
        <p14:creationId xmlns:p14="http://schemas.microsoft.com/office/powerpoint/2010/main" val="212610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2" presetClass="entr" presetSubtype="8" fill="hold" grpId="0"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CB4EF45-3690-44BE-8522-D8C72E0F0615}"/>
              </a:ext>
            </a:extLst>
          </p:cNvPr>
          <p:cNvSpPr/>
          <p:nvPr/>
        </p:nvSpPr>
        <p:spPr>
          <a:xfrm>
            <a:off x="6402043" y="5681797"/>
            <a:ext cx="255932" cy="248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a:extLst>
              <a:ext uri="{FF2B5EF4-FFF2-40B4-BE49-F238E27FC236}">
                <a16:creationId xmlns:a16="http://schemas.microsoft.com/office/drawing/2014/main" id="{110CA4AB-B71F-4D01-AF13-04C30E8013C5}"/>
              </a:ext>
            </a:extLst>
          </p:cNvPr>
          <p:cNvSpPr>
            <a:spLocks noGrp="1"/>
          </p:cNvSpPr>
          <p:nvPr>
            <p:ph type="title"/>
          </p:nvPr>
        </p:nvSpPr>
        <p:spPr>
          <a:xfrm>
            <a:off x="439806" y="153148"/>
            <a:ext cx="7698306" cy="692210"/>
          </a:xfrm>
        </p:spPr>
        <p:txBody>
          <a:bodyPr>
            <a:normAutofit fontScale="90000"/>
          </a:bodyPr>
          <a:lstStyle/>
          <a:p>
            <a:r>
              <a:rPr lang="en-ZA" dirty="0"/>
              <a:t>Take-home Activity</a:t>
            </a:r>
          </a:p>
        </p:txBody>
      </p:sp>
      <p:sp>
        <p:nvSpPr>
          <p:cNvPr id="3" name="Rectangle 2">
            <a:extLst>
              <a:ext uri="{FF2B5EF4-FFF2-40B4-BE49-F238E27FC236}">
                <a16:creationId xmlns:a16="http://schemas.microsoft.com/office/drawing/2014/main" id="{B297D030-3CEA-4670-9E16-F92011D0BB72}"/>
              </a:ext>
            </a:extLst>
          </p:cNvPr>
          <p:cNvSpPr/>
          <p:nvPr/>
        </p:nvSpPr>
        <p:spPr>
          <a:xfrm>
            <a:off x="400050" y="774572"/>
            <a:ext cx="8264387" cy="2215991"/>
          </a:xfrm>
          <a:prstGeom prst="rect">
            <a:avLst/>
          </a:prstGeom>
        </p:spPr>
        <p:txBody>
          <a:bodyPr wrap="square">
            <a:spAutoFit/>
          </a:bodyPr>
          <a:lstStyle/>
          <a:p>
            <a:r>
              <a:rPr lang="en-ZA" dirty="0">
                <a:solidFill>
                  <a:sysClr val="windowText" lastClr="000000"/>
                </a:solidFill>
              </a:rPr>
              <a:t>A (hypothetical) cosmic ray detector system is able to detect particles passing its sensors</a:t>
            </a:r>
            <a:r>
              <a:rPr lang="en-ZA" baseline="30000" dirty="0">
                <a:solidFill>
                  <a:sysClr val="windowText" lastClr="000000"/>
                </a:solidFill>
              </a:rPr>
              <a:t>1</a:t>
            </a:r>
            <a:r>
              <a:rPr lang="en-ZA" dirty="0">
                <a:solidFill>
                  <a:sysClr val="windowText" lastClr="000000"/>
                </a:solidFill>
              </a:rPr>
              <a:t>. But there is also an occasional backscatter effect or false detection (caused e.g. by reflected energy) which can also be detected. The aim is to have a system that counts the valid particles detections and also tallies false event (which may actually be true detections but is determine later in post-processing)… </a:t>
            </a:r>
            <a:r>
              <a:rPr lang="en-ZA" sz="1200" dirty="0">
                <a:solidFill>
                  <a:sysClr val="windowText" lastClr="000000"/>
                </a:solidFill>
              </a:rPr>
              <a:t>technically the backscatter could be determined by the trajectory of particles if there are multiple detectors panels, but we won’t get into those complications). </a:t>
            </a:r>
          </a:p>
          <a:p>
            <a:r>
              <a:rPr lang="en-ZA" dirty="0">
                <a:solidFill>
                  <a:sysClr val="windowText" lastClr="000000"/>
                </a:solidFill>
              </a:rPr>
              <a:t>The diagram on right illustrates the situation.</a:t>
            </a:r>
            <a:endParaRPr lang="en-ZA" dirty="0"/>
          </a:p>
        </p:txBody>
      </p:sp>
      <p:pic>
        <p:nvPicPr>
          <p:cNvPr id="5" name="Picture 4" descr="A blurry image of a night sky&#10;&#10;Description automatically generated">
            <a:extLst>
              <a:ext uri="{FF2B5EF4-FFF2-40B4-BE49-F238E27FC236}">
                <a16:creationId xmlns:a16="http://schemas.microsoft.com/office/drawing/2014/main" id="{AC47DEEF-0FE8-4B15-84E0-BA61B3AC5F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3036" y="3660913"/>
            <a:ext cx="3550754" cy="1578113"/>
          </a:xfrm>
          <a:prstGeom prst="rect">
            <a:avLst/>
          </a:prstGeom>
        </p:spPr>
      </p:pic>
      <p:cxnSp>
        <p:nvCxnSpPr>
          <p:cNvPr id="7" name="Straight Arrow Connector 6">
            <a:extLst>
              <a:ext uri="{FF2B5EF4-FFF2-40B4-BE49-F238E27FC236}">
                <a16:creationId xmlns:a16="http://schemas.microsoft.com/office/drawing/2014/main" id="{3053163B-FE64-455D-874F-6944AF2FFAEA}"/>
              </a:ext>
            </a:extLst>
          </p:cNvPr>
          <p:cNvCxnSpPr/>
          <p:nvPr/>
        </p:nvCxnSpPr>
        <p:spPr>
          <a:xfrm flipH="1">
            <a:off x="6530009" y="4860235"/>
            <a:ext cx="785191" cy="9044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B5FD9AA-E1FA-4006-8480-7602689A087D}"/>
              </a:ext>
            </a:extLst>
          </p:cNvPr>
          <p:cNvSpPr/>
          <p:nvPr/>
        </p:nvSpPr>
        <p:spPr>
          <a:xfrm>
            <a:off x="6850970" y="5312465"/>
            <a:ext cx="1762021" cy="369332"/>
          </a:xfrm>
          <a:prstGeom prst="rect">
            <a:avLst/>
          </a:prstGeom>
        </p:spPr>
        <p:txBody>
          <a:bodyPr wrap="none">
            <a:spAutoFit/>
          </a:bodyPr>
          <a:lstStyle/>
          <a:p>
            <a:r>
              <a:rPr lang="en-ZA" dirty="0">
                <a:solidFill>
                  <a:sysClr val="windowText" lastClr="000000"/>
                </a:solidFill>
              </a:rPr>
              <a:t>cosmic particle</a:t>
            </a:r>
            <a:endParaRPr lang="en-ZA" dirty="0"/>
          </a:p>
        </p:txBody>
      </p:sp>
      <p:sp>
        <p:nvSpPr>
          <p:cNvPr id="9" name="Rectangle 8">
            <a:extLst>
              <a:ext uri="{FF2B5EF4-FFF2-40B4-BE49-F238E27FC236}">
                <a16:creationId xmlns:a16="http://schemas.microsoft.com/office/drawing/2014/main" id="{267D6737-0083-40DC-AF53-F56E1CDC4BA4}"/>
              </a:ext>
            </a:extLst>
          </p:cNvPr>
          <p:cNvSpPr/>
          <p:nvPr/>
        </p:nvSpPr>
        <p:spPr>
          <a:xfrm>
            <a:off x="6249228" y="5764696"/>
            <a:ext cx="255932" cy="248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a:extLst>
              <a:ext uri="{FF2B5EF4-FFF2-40B4-BE49-F238E27FC236}">
                <a16:creationId xmlns:a16="http://schemas.microsoft.com/office/drawing/2014/main" id="{34F3802D-F737-4225-904D-22489CA65E63}"/>
              </a:ext>
            </a:extLst>
          </p:cNvPr>
          <p:cNvSpPr/>
          <p:nvPr/>
        </p:nvSpPr>
        <p:spPr>
          <a:xfrm>
            <a:off x="6714970" y="5662820"/>
            <a:ext cx="1018227" cy="369332"/>
          </a:xfrm>
          <a:prstGeom prst="rect">
            <a:avLst/>
          </a:prstGeom>
        </p:spPr>
        <p:txBody>
          <a:bodyPr wrap="none">
            <a:spAutoFit/>
          </a:bodyPr>
          <a:lstStyle/>
          <a:p>
            <a:r>
              <a:rPr lang="en-ZA" dirty="0">
                <a:solidFill>
                  <a:sysClr val="windowText" lastClr="000000"/>
                </a:solidFill>
              </a:rPr>
              <a:t>detector</a:t>
            </a:r>
            <a:endParaRPr lang="en-ZA" dirty="0"/>
          </a:p>
        </p:txBody>
      </p:sp>
      <p:cxnSp>
        <p:nvCxnSpPr>
          <p:cNvPr id="13" name="Straight Arrow Connector 12">
            <a:extLst>
              <a:ext uri="{FF2B5EF4-FFF2-40B4-BE49-F238E27FC236}">
                <a16:creationId xmlns:a16="http://schemas.microsoft.com/office/drawing/2014/main" id="{1FF77EC6-598C-4380-844B-E94F27AB05A4}"/>
              </a:ext>
            </a:extLst>
          </p:cNvPr>
          <p:cNvCxnSpPr/>
          <p:nvPr/>
        </p:nvCxnSpPr>
        <p:spPr>
          <a:xfrm flipV="1">
            <a:off x="6102626" y="5893904"/>
            <a:ext cx="79513" cy="238539"/>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65C4E96-EC00-48BB-B519-0D358916F396}"/>
              </a:ext>
            </a:extLst>
          </p:cNvPr>
          <p:cNvCxnSpPr>
            <a:cxnSpLocks/>
          </p:cNvCxnSpPr>
          <p:nvPr/>
        </p:nvCxnSpPr>
        <p:spPr>
          <a:xfrm flipV="1">
            <a:off x="6260173" y="5994988"/>
            <a:ext cx="169664" cy="20217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C3E0C98E-FAF5-4ACD-85A9-F5FACCBEEE4E}"/>
              </a:ext>
            </a:extLst>
          </p:cNvPr>
          <p:cNvSpPr/>
          <p:nvPr/>
        </p:nvSpPr>
        <p:spPr>
          <a:xfrm>
            <a:off x="6486832" y="5990737"/>
            <a:ext cx="2657168" cy="677108"/>
          </a:xfrm>
          <a:prstGeom prst="rect">
            <a:avLst/>
          </a:prstGeom>
        </p:spPr>
        <p:txBody>
          <a:bodyPr wrap="square">
            <a:spAutoFit/>
          </a:bodyPr>
          <a:lstStyle/>
          <a:p>
            <a:r>
              <a:rPr lang="en-ZA" sz="1400" dirty="0">
                <a:solidFill>
                  <a:sysClr val="windowText" lastClr="000000"/>
                </a:solidFill>
              </a:rPr>
              <a:t>potential backscatter</a:t>
            </a:r>
            <a:r>
              <a:rPr lang="en-ZA" sz="1200" dirty="0">
                <a:solidFill>
                  <a:sysClr val="windowText" lastClr="000000"/>
                </a:solidFill>
              </a:rPr>
              <a:t> or </a:t>
            </a:r>
            <a:br>
              <a:rPr lang="en-ZA" sz="1200" dirty="0">
                <a:solidFill>
                  <a:sysClr val="windowText" lastClr="000000"/>
                </a:solidFill>
              </a:rPr>
            </a:br>
            <a:r>
              <a:rPr lang="en-ZA" sz="1200" dirty="0">
                <a:solidFill>
                  <a:sysClr val="windowText" lastClr="000000"/>
                </a:solidFill>
              </a:rPr>
              <a:t>detection from wrong direction</a:t>
            </a:r>
            <a:br>
              <a:rPr lang="en-ZA" sz="1200" dirty="0">
                <a:solidFill>
                  <a:sysClr val="windowText" lastClr="000000"/>
                </a:solidFill>
              </a:rPr>
            </a:br>
            <a:r>
              <a:rPr lang="en-ZA" sz="1200" dirty="0">
                <a:solidFill>
                  <a:sysClr val="windowText" lastClr="000000"/>
                </a:solidFill>
              </a:rPr>
              <a:t> (e.g. from terrestrial source)</a:t>
            </a:r>
            <a:endParaRPr lang="en-ZA" sz="1200" dirty="0"/>
          </a:p>
        </p:txBody>
      </p:sp>
      <p:sp>
        <p:nvSpPr>
          <p:cNvPr id="17" name="Rectangle 16">
            <a:extLst>
              <a:ext uri="{FF2B5EF4-FFF2-40B4-BE49-F238E27FC236}">
                <a16:creationId xmlns:a16="http://schemas.microsoft.com/office/drawing/2014/main" id="{22C2C469-024E-4913-A208-4F17CFA208D0}"/>
              </a:ext>
            </a:extLst>
          </p:cNvPr>
          <p:cNvSpPr/>
          <p:nvPr/>
        </p:nvSpPr>
        <p:spPr>
          <a:xfrm>
            <a:off x="400050" y="3714518"/>
            <a:ext cx="5702576" cy="2816156"/>
          </a:xfrm>
          <a:prstGeom prst="rect">
            <a:avLst/>
          </a:prstGeom>
        </p:spPr>
        <p:txBody>
          <a:bodyPr wrap="square">
            <a:spAutoFit/>
          </a:bodyPr>
          <a:lstStyle/>
          <a:p>
            <a:r>
              <a:rPr lang="en-ZA" b="1" i="1" dirty="0">
                <a:solidFill>
                  <a:sysClr val="windowText" lastClr="000000"/>
                </a:solidFill>
              </a:rPr>
              <a:t>TODO:</a:t>
            </a:r>
            <a:br>
              <a:rPr lang="en-ZA" b="1" i="1" dirty="0">
                <a:solidFill>
                  <a:sysClr val="windowText" lastClr="000000"/>
                </a:solidFill>
              </a:rPr>
            </a:br>
            <a:r>
              <a:rPr lang="en-ZA" b="1" i="1" dirty="0">
                <a:solidFill>
                  <a:sysClr val="windowText" lastClr="000000"/>
                </a:solidFill>
              </a:rPr>
              <a:t>  Attempt a Verilog state machine for this problem</a:t>
            </a:r>
          </a:p>
          <a:p>
            <a:r>
              <a:rPr lang="en-ZA" dirty="0">
                <a:solidFill>
                  <a:sysClr val="windowText" lastClr="000000"/>
                </a:solidFill>
              </a:rPr>
              <a:t>Implement a Verilog equivalent of the particle detector code that will count the number of true particle detections </a:t>
            </a:r>
            <a:r>
              <a:rPr lang="en-ZA" i="1" dirty="0" err="1">
                <a:solidFill>
                  <a:sysClr val="windowText" lastClr="000000"/>
                </a:solidFill>
              </a:rPr>
              <a:t>tp</a:t>
            </a:r>
            <a:r>
              <a:rPr lang="en-ZA" dirty="0">
                <a:solidFill>
                  <a:sysClr val="windowText" lastClr="000000"/>
                </a:solidFill>
              </a:rPr>
              <a:t> (when backscatter is low), as well as the number of potential false detections </a:t>
            </a:r>
            <a:r>
              <a:rPr lang="en-ZA" i="1" dirty="0" err="1">
                <a:solidFill>
                  <a:sysClr val="windowText" lastClr="000000"/>
                </a:solidFill>
              </a:rPr>
              <a:t>fp</a:t>
            </a:r>
            <a:r>
              <a:rPr lang="en-ZA" dirty="0">
                <a:solidFill>
                  <a:sysClr val="windowText" lastClr="000000"/>
                </a:solidFill>
              </a:rPr>
              <a:t> (when backscatter is high) for each slow clock (</a:t>
            </a:r>
            <a:r>
              <a:rPr lang="en-ZA" dirty="0" err="1">
                <a:solidFill>
                  <a:sysClr val="windowText" lastClr="000000"/>
                </a:solidFill>
              </a:rPr>
              <a:t>sclk</a:t>
            </a:r>
            <a:r>
              <a:rPr lang="en-ZA" dirty="0">
                <a:solidFill>
                  <a:sysClr val="windowText" lastClr="000000"/>
                </a:solidFill>
              </a:rPr>
              <a:t>) period. </a:t>
            </a:r>
          </a:p>
          <a:p>
            <a:r>
              <a:rPr lang="en-ZA" sz="1100" dirty="0">
                <a:solidFill>
                  <a:sysClr val="windowText" lastClr="000000"/>
                </a:solidFill>
              </a:rPr>
              <a:t>See further details in the code on the next slide and module interface on slide 28.</a:t>
            </a:r>
          </a:p>
          <a:p>
            <a:r>
              <a:rPr lang="en-ZA" sz="1100" dirty="0">
                <a:solidFill>
                  <a:sysClr val="windowText" lastClr="000000"/>
                </a:solidFill>
              </a:rPr>
              <a:t>Notes: You can make various simplifications or just attempt to implement a part of the task. This exercise is provided to get you practicing your Verilog, as well as seeking the awesome responsive power of Verilog and FPGA systems </a:t>
            </a:r>
            <a:r>
              <a:rPr lang="en-ZA" sz="1100" dirty="0"/>
              <a:t>😉</a:t>
            </a:r>
          </a:p>
        </p:txBody>
      </p:sp>
      <p:sp>
        <p:nvSpPr>
          <p:cNvPr id="19" name="Rectangle 18">
            <a:extLst>
              <a:ext uri="{FF2B5EF4-FFF2-40B4-BE49-F238E27FC236}">
                <a16:creationId xmlns:a16="http://schemas.microsoft.com/office/drawing/2014/main" id="{B139014C-8D3C-4810-9157-DB8C53620377}"/>
              </a:ext>
            </a:extLst>
          </p:cNvPr>
          <p:cNvSpPr/>
          <p:nvPr/>
        </p:nvSpPr>
        <p:spPr>
          <a:xfrm>
            <a:off x="414406" y="2923751"/>
            <a:ext cx="8264387" cy="830997"/>
          </a:xfrm>
          <a:prstGeom prst="rect">
            <a:avLst/>
          </a:prstGeom>
        </p:spPr>
        <p:txBody>
          <a:bodyPr wrap="square">
            <a:spAutoFit/>
          </a:bodyPr>
          <a:lstStyle/>
          <a:p>
            <a:r>
              <a:rPr lang="en-ZA" sz="1600" dirty="0">
                <a:solidFill>
                  <a:sysClr val="windowText" lastClr="000000"/>
                </a:solidFill>
              </a:rPr>
              <a:t>A C program was written to explain what this detector needs to do (see next slide…)</a:t>
            </a:r>
            <a:br>
              <a:rPr lang="en-ZA" sz="1600" dirty="0">
                <a:solidFill>
                  <a:sysClr val="windowText" lastClr="000000"/>
                </a:solidFill>
              </a:rPr>
            </a:br>
            <a:r>
              <a:rPr lang="en-ZA" sz="1600" dirty="0">
                <a:solidFill>
                  <a:sysClr val="windowText" lastClr="000000"/>
                </a:solidFill>
              </a:rPr>
              <a:t>but even C is hopelessly too slow for this application; the code it is only provided to explain what the system needs to do.</a:t>
            </a:r>
            <a:endParaRPr lang="en-ZA" sz="1600" dirty="0"/>
          </a:p>
        </p:txBody>
      </p:sp>
      <p:sp>
        <p:nvSpPr>
          <p:cNvPr id="4" name="Rectangle 3">
            <a:extLst>
              <a:ext uri="{FF2B5EF4-FFF2-40B4-BE49-F238E27FC236}">
                <a16:creationId xmlns:a16="http://schemas.microsoft.com/office/drawing/2014/main" id="{8AEA76C1-4FA2-48FF-A581-99B4A2F024FE}"/>
              </a:ext>
            </a:extLst>
          </p:cNvPr>
          <p:cNvSpPr/>
          <p:nvPr/>
        </p:nvSpPr>
        <p:spPr>
          <a:xfrm>
            <a:off x="273632" y="6338606"/>
            <a:ext cx="6213200" cy="577081"/>
          </a:xfrm>
          <a:prstGeom prst="rect">
            <a:avLst/>
          </a:prstGeom>
        </p:spPr>
        <p:txBody>
          <a:bodyPr wrap="square">
            <a:spAutoFit/>
          </a:bodyPr>
          <a:lstStyle/>
          <a:p>
            <a:r>
              <a:rPr lang="en-ZA" sz="1050" dirty="0">
                <a:solidFill>
                  <a:sysClr val="windowText" lastClr="000000"/>
                </a:solidFill>
              </a:rPr>
              <a:t>1 Note: technically </a:t>
            </a:r>
            <a:r>
              <a:rPr lang="en-ZA" sz="1050" dirty="0">
                <a:solidFill>
                  <a:srgbClr val="C00000"/>
                </a:solidFill>
              </a:rPr>
              <a:t>it is not the</a:t>
            </a:r>
            <a:r>
              <a:rPr lang="en-ZA" sz="1050" dirty="0">
                <a:solidFill>
                  <a:sysClr val="windowText" lastClr="000000"/>
                </a:solidFill>
              </a:rPr>
              <a:t> cosmic particle itself that is detected but one of many particles from the grammar-ray shower that result from a super high-energy cosmic particle colliding with e.g. an air particle in the atmosphere. Info on this at </a:t>
            </a:r>
            <a:r>
              <a:rPr lang="en-ZA" sz="1050" dirty="0">
                <a:hlinkClick r:id="rId3"/>
              </a:rPr>
              <a:t>https://en.wikipedia.org/wiki/Cosmic-ray_observatory</a:t>
            </a:r>
            <a:r>
              <a:rPr lang="en-ZA" sz="1050" dirty="0">
                <a:solidFill>
                  <a:sysClr val="windowText" lastClr="000000"/>
                </a:solidFill>
              </a:rPr>
              <a:t> </a:t>
            </a:r>
            <a:endParaRPr lang="en-ZA" sz="1050" dirty="0"/>
          </a:p>
        </p:txBody>
      </p:sp>
    </p:spTree>
    <p:extLst>
      <p:ext uri="{BB962C8B-B14F-4D97-AF65-F5344CB8AC3E}">
        <p14:creationId xmlns:p14="http://schemas.microsoft.com/office/powerpoint/2010/main" val="162202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A17DD3-3572-46C5-9ECA-8D6C7BD8345E}"/>
              </a:ext>
            </a:extLst>
          </p:cNvPr>
          <p:cNvSpPr/>
          <p:nvPr/>
        </p:nvSpPr>
        <p:spPr>
          <a:xfrm>
            <a:off x="702505" y="416321"/>
            <a:ext cx="4572000" cy="6047809"/>
          </a:xfrm>
          <a:prstGeom prst="rect">
            <a:avLst/>
          </a:prstGeom>
        </p:spPr>
        <p:txBody>
          <a:bodyPr>
            <a:spAutoFit/>
          </a:bodyPr>
          <a:lstStyle/>
          <a:p>
            <a:r>
              <a:rPr lang="en-ZA" sz="900" b="1" dirty="0">
                <a:solidFill>
                  <a:sysClr val="windowText" lastClr="000000"/>
                </a:solidFill>
              </a:rPr>
              <a:t>//! FPGA Particle Detector Simulation  ('golden' measure)</a:t>
            </a:r>
          </a:p>
          <a:p>
            <a:endParaRPr lang="en-ZA" sz="900" dirty="0">
              <a:solidFill>
                <a:sysClr val="windowText" lastClr="000000"/>
              </a:solidFill>
            </a:endParaRPr>
          </a:p>
          <a:p>
            <a:r>
              <a:rPr lang="en-ZA" sz="900" dirty="0">
                <a:solidFill>
                  <a:sysClr val="windowText" lastClr="000000"/>
                </a:solidFill>
              </a:rPr>
              <a:t>#include &lt;</a:t>
            </a:r>
            <a:r>
              <a:rPr lang="en-ZA" sz="900" dirty="0" err="1">
                <a:solidFill>
                  <a:sysClr val="windowText" lastClr="000000"/>
                </a:solidFill>
              </a:rPr>
              <a:t>stdio.h</a:t>
            </a:r>
            <a:r>
              <a:rPr lang="en-ZA" sz="900" dirty="0">
                <a:solidFill>
                  <a:sysClr val="windowText" lastClr="000000"/>
                </a:solidFill>
              </a:rPr>
              <a:t>&gt;</a:t>
            </a:r>
          </a:p>
          <a:p>
            <a:r>
              <a:rPr lang="en-ZA" sz="900" dirty="0">
                <a:solidFill>
                  <a:sysClr val="windowText" lastClr="000000"/>
                </a:solidFill>
              </a:rPr>
              <a:t>#include &lt;</a:t>
            </a:r>
            <a:r>
              <a:rPr lang="en-ZA" sz="900" dirty="0" err="1">
                <a:solidFill>
                  <a:sysClr val="windowText" lastClr="000000"/>
                </a:solidFill>
              </a:rPr>
              <a:t>stdlib.h</a:t>
            </a:r>
            <a:r>
              <a:rPr lang="en-ZA" sz="900" dirty="0">
                <a:solidFill>
                  <a:sysClr val="windowText" lastClr="000000"/>
                </a:solidFill>
              </a:rPr>
              <a:t>&gt;</a:t>
            </a:r>
          </a:p>
          <a:p>
            <a:endParaRPr lang="en-ZA" sz="900" dirty="0">
              <a:solidFill>
                <a:sysClr val="windowText" lastClr="000000"/>
              </a:solidFill>
            </a:endParaRPr>
          </a:p>
          <a:p>
            <a:r>
              <a:rPr lang="en-ZA" sz="900" dirty="0">
                <a:solidFill>
                  <a:sysClr val="windowText" lastClr="000000"/>
                </a:solidFill>
              </a:rPr>
              <a:t>int </a:t>
            </a:r>
            <a:r>
              <a:rPr lang="en-ZA" sz="900" dirty="0" err="1">
                <a:solidFill>
                  <a:sysClr val="windowText" lastClr="000000"/>
                </a:solidFill>
              </a:rPr>
              <a:t>printlog</a:t>
            </a:r>
            <a:r>
              <a:rPr lang="en-ZA" sz="900" dirty="0">
                <a:solidFill>
                  <a:sysClr val="windowText" lastClr="000000"/>
                </a:solidFill>
              </a:rPr>
              <a:t> = 1;  //! Debug various, set to 1 to generate log report</a:t>
            </a:r>
          </a:p>
          <a:p>
            <a:r>
              <a:rPr lang="en-ZA" sz="900" dirty="0">
                <a:solidFill>
                  <a:sysClr val="windowText" lastClr="000000"/>
                </a:solidFill>
              </a:rPr>
              <a:t>unsigned </a:t>
            </a:r>
            <a:r>
              <a:rPr lang="en-ZA" sz="900" dirty="0" err="1">
                <a:solidFill>
                  <a:sysClr val="windowText" lastClr="000000"/>
                </a:solidFill>
              </a:rPr>
              <a:t>sclk</a:t>
            </a:r>
            <a:r>
              <a:rPr lang="en-ZA" sz="900" dirty="0">
                <a:solidFill>
                  <a:sysClr val="windowText" lastClr="000000"/>
                </a:solidFill>
              </a:rPr>
              <a:t>    = 20;  // slow clock  (i.e. observation interval)</a:t>
            </a:r>
          </a:p>
          <a:p>
            <a:r>
              <a:rPr lang="en-ZA" sz="900" dirty="0">
                <a:solidFill>
                  <a:sysClr val="windowText" lastClr="000000"/>
                </a:solidFill>
              </a:rPr>
              <a:t>unsigned </a:t>
            </a:r>
            <a:r>
              <a:rPr lang="en-ZA" sz="900" dirty="0" err="1">
                <a:solidFill>
                  <a:sysClr val="windowText" lastClr="000000"/>
                </a:solidFill>
              </a:rPr>
              <a:t>clk</a:t>
            </a:r>
            <a:r>
              <a:rPr lang="en-ZA" sz="900" dirty="0">
                <a:solidFill>
                  <a:sysClr val="windowText" lastClr="000000"/>
                </a:solidFill>
              </a:rPr>
              <a:t>     = 0;   // fast clock</a:t>
            </a:r>
          </a:p>
          <a:p>
            <a:endParaRPr lang="en-ZA" sz="900" dirty="0">
              <a:solidFill>
                <a:sysClr val="windowText" lastClr="000000"/>
              </a:solidFill>
            </a:endParaRPr>
          </a:p>
          <a:p>
            <a:r>
              <a:rPr lang="en-ZA" sz="900" dirty="0">
                <a:solidFill>
                  <a:sysClr val="windowText" lastClr="000000"/>
                </a:solidFill>
              </a:rPr>
              <a:t>int </a:t>
            </a:r>
            <a:r>
              <a:rPr lang="en-ZA" sz="900" dirty="0" err="1">
                <a:solidFill>
                  <a:sysClr val="windowText" lastClr="000000"/>
                </a:solidFill>
              </a:rPr>
              <a:t>detect_particle</a:t>
            </a:r>
            <a:r>
              <a:rPr lang="en-ZA" sz="900" dirty="0">
                <a:solidFill>
                  <a:sysClr val="windowText" lastClr="000000"/>
                </a:solidFill>
              </a:rPr>
              <a:t>()</a:t>
            </a:r>
          </a:p>
          <a:p>
            <a:r>
              <a:rPr lang="en-ZA" sz="900" dirty="0">
                <a:solidFill>
                  <a:sysClr val="windowText" lastClr="000000"/>
                </a:solidFill>
              </a:rPr>
              <a:t>{   //! A dummy function to simulate input indicating particle is present</a:t>
            </a:r>
          </a:p>
          <a:p>
            <a:endParaRPr lang="en-ZA" sz="900" dirty="0">
              <a:solidFill>
                <a:sysClr val="windowText" lastClr="000000"/>
              </a:solidFill>
            </a:endParaRPr>
          </a:p>
          <a:p>
            <a:r>
              <a:rPr lang="en-ZA" sz="900" dirty="0">
                <a:solidFill>
                  <a:sysClr val="windowText" lastClr="000000"/>
                </a:solidFill>
              </a:rPr>
              <a:t>    // detecting particles when sclk%4  and </a:t>
            </a:r>
            <a:r>
              <a:rPr lang="en-ZA" sz="900" dirty="0" err="1">
                <a:solidFill>
                  <a:sysClr val="windowText" lastClr="000000"/>
                </a:solidFill>
              </a:rPr>
              <a:t>clk</a:t>
            </a:r>
            <a:r>
              <a:rPr lang="en-ZA" sz="900" dirty="0">
                <a:solidFill>
                  <a:sysClr val="windowText" lastClr="000000"/>
                </a:solidFill>
              </a:rPr>
              <a:t> is %4</a:t>
            </a:r>
          </a:p>
          <a:p>
            <a:r>
              <a:rPr lang="en-ZA" sz="900" dirty="0">
                <a:solidFill>
                  <a:sysClr val="windowText" lastClr="000000"/>
                </a:solidFill>
              </a:rPr>
              <a:t>    if (sclk%4==0) if (clk%4==0) return 1;</a:t>
            </a:r>
          </a:p>
          <a:p>
            <a:endParaRPr lang="en-ZA" sz="900" dirty="0">
              <a:solidFill>
                <a:sysClr val="windowText" lastClr="000000"/>
              </a:solidFill>
            </a:endParaRPr>
          </a:p>
          <a:p>
            <a:r>
              <a:rPr lang="en-ZA" sz="900" dirty="0">
                <a:solidFill>
                  <a:sysClr val="windowText" lastClr="000000"/>
                </a:solidFill>
              </a:rPr>
              <a:t>    return 0;</a:t>
            </a:r>
          </a:p>
          <a:p>
            <a:r>
              <a:rPr lang="en-ZA" sz="900" dirty="0">
                <a:solidFill>
                  <a:sysClr val="windowText" lastClr="000000"/>
                </a:solidFill>
              </a:rPr>
              <a:t>}</a:t>
            </a:r>
          </a:p>
          <a:p>
            <a:r>
              <a:rPr lang="en-ZA" sz="900" dirty="0">
                <a:solidFill>
                  <a:sysClr val="windowText" lastClr="000000"/>
                </a:solidFill>
              </a:rPr>
              <a:t>int </a:t>
            </a:r>
            <a:r>
              <a:rPr lang="en-ZA" sz="900" dirty="0" err="1">
                <a:solidFill>
                  <a:sysClr val="windowText" lastClr="000000"/>
                </a:solidFill>
              </a:rPr>
              <a:t>detect_backscatter</a:t>
            </a:r>
            <a:r>
              <a:rPr lang="en-ZA" sz="900" dirty="0">
                <a:solidFill>
                  <a:sysClr val="windowText" lastClr="000000"/>
                </a:solidFill>
              </a:rPr>
              <a:t>()</a:t>
            </a:r>
          </a:p>
          <a:p>
            <a:r>
              <a:rPr lang="en-ZA" sz="900" dirty="0">
                <a:solidFill>
                  <a:sysClr val="windowText" lastClr="000000"/>
                </a:solidFill>
              </a:rPr>
              <a:t>{   //! A dummy function to simulate reading an input</a:t>
            </a:r>
          </a:p>
          <a:p>
            <a:endParaRPr lang="en-ZA" sz="900" dirty="0">
              <a:solidFill>
                <a:sysClr val="windowText" lastClr="000000"/>
              </a:solidFill>
            </a:endParaRPr>
          </a:p>
          <a:p>
            <a:r>
              <a:rPr lang="en-ZA" sz="900" dirty="0">
                <a:solidFill>
                  <a:sysClr val="windowText" lastClr="000000"/>
                </a:solidFill>
              </a:rPr>
              <a:t>    // detecting backscatter particles when </a:t>
            </a:r>
            <a:r>
              <a:rPr lang="en-ZA" sz="900" dirty="0" err="1">
                <a:solidFill>
                  <a:sysClr val="windowText" lastClr="000000"/>
                </a:solidFill>
              </a:rPr>
              <a:t>sclk</a:t>
            </a:r>
            <a:r>
              <a:rPr lang="en-ZA" sz="900" dirty="0">
                <a:solidFill>
                  <a:sysClr val="windowText" lastClr="000000"/>
                </a:solidFill>
              </a:rPr>
              <a:t>==8  and </a:t>
            </a:r>
            <a:r>
              <a:rPr lang="en-ZA" sz="900" dirty="0" err="1">
                <a:solidFill>
                  <a:sysClr val="windowText" lastClr="000000"/>
                </a:solidFill>
              </a:rPr>
              <a:t>clk</a:t>
            </a:r>
            <a:r>
              <a:rPr lang="en-ZA" sz="900" dirty="0">
                <a:solidFill>
                  <a:sysClr val="windowText" lastClr="000000"/>
                </a:solidFill>
              </a:rPr>
              <a:t> is 5</a:t>
            </a:r>
          </a:p>
          <a:p>
            <a:r>
              <a:rPr lang="en-ZA" sz="900" dirty="0">
                <a:solidFill>
                  <a:sysClr val="windowText" lastClr="000000"/>
                </a:solidFill>
              </a:rPr>
              <a:t>    if (</a:t>
            </a:r>
            <a:r>
              <a:rPr lang="en-ZA" sz="900" dirty="0" err="1">
                <a:solidFill>
                  <a:sysClr val="windowText" lastClr="000000"/>
                </a:solidFill>
              </a:rPr>
              <a:t>sclk</a:t>
            </a:r>
            <a:r>
              <a:rPr lang="en-ZA" sz="900" dirty="0">
                <a:solidFill>
                  <a:sysClr val="windowText" lastClr="000000"/>
                </a:solidFill>
              </a:rPr>
              <a:t>==8) if (</a:t>
            </a:r>
            <a:r>
              <a:rPr lang="en-ZA" sz="900" dirty="0" err="1">
                <a:solidFill>
                  <a:sysClr val="windowText" lastClr="000000"/>
                </a:solidFill>
              </a:rPr>
              <a:t>clk</a:t>
            </a:r>
            <a:r>
              <a:rPr lang="en-ZA" sz="900" dirty="0">
                <a:solidFill>
                  <a:sysClr val="windowText" lastClr="000000"/>
                </a:solidFill>
              </a:rPr>
              <a:t>==5) return 1;</a:t>
            </a:r>
          </a:p>
          <a:p>
            <a:endParaRPr lang="en-ZA" sz="900" dirty="0">
              <a:solidFill>
                <a:sysClr val="windowText" lastClr="000000"/>
              </a:solidFill>
            </a:endParaRPr>
          </a:p>
          <a:p>
            <a:r>
              <a:rPr lang="en-ZA" sz="900" dirty="0">
                <a:solidFill>
                  <a:sysClr val="windowText" lastClr="000000"/>
                </a:solidFill>
              </a:rPr>
              <a:t>    return 0;</a:t>
            </a:r>
          </a:p>
          <a:p>
            <a:r>
              <a:rPr lang="en-ZA" sz="900" dirty="0">
                <a:solidFill>
                  <a:sysClr val="windowText" lastClr="000000"/>
                </a:solidFill>
              </a:rPr>
              <a:t>}</a:t>
            </a:r>
          </a:p>
          <a:p>
            <a:endParaRPr lang="en-ZA" sz="900" dirty="0">
              <a:solidFill>
                <a:sysClr val="windowText" lastClr="000000"/>
              </a:solidFill>
            </a:endParaRPr>
          </a:p>
          <a:p>
            <a:r>
              <a:rPr lang="en-ZA" sz="900" dirty="0">
                <a:solidFill>
                  <a:sysClr val="windowText" lastClr="000000"/>
                </a:solidFill>
              </a:rPr>
              <a:t>void </a:t>
            </a:r>
            <a:r>
              <a:rPr lang="en-ZA" sz="900" dirty="0" err="1">
                <a:solidFill>
                  <a:sysClr val="windowText" lastClr="000000"/>
                </a:solidFill>
              </a:rPr>
              <a:t>out_tp</a:t>
            </a:r>
            <a:r>
              <a:rPr lang="en-ZA" sz="900" dirty="0">
                <a:solidFill>
                  <a:sysClr val="windowText" lastClr="000000"/>
                </a:solidFill>
              </a:rPr>
              <a:t>(unsigned </a:t>
            </a:r>
            <a:r>
              <a:rPr lang="en-ZA" sz="900" dirty="0" err="1">
                <a:solidFill>
                  <a:sysClr val="windowText" lastClr="000000"/>
                </a:solidFill>
              </a:rPr>
              <a:t>tp</a:t>
            </a:r>
            <a:r>
              <a:rPr lang="en-ZA" sz="900" dirty="0">
                <a:solidFill>
                  <a:sysClr val="windowText" lastClr="000000"/>
                </a:solidFill>
              </a:rPr>
              <a:t>)</a:t>
            </a:r>
          </a:p>
          <a:p>
            <a:r>
              <a:rPr lang="en-ZA" sz="900" dirty="0">
                <a:solidFill>
                  <a:sysClr val="windowText" lastClr="000000"/>
                </a:solidFill>
              </a:rPr>
              <a:t>{</a:t>
            </a:r>
          </a:p>
          <a:p>
            <a:r>
              <a:rPr lang="en-ZA" sz="900" dirty="0">
                <a:solidFill>
                  <a:sysClr val="windowText" lastClr="000000"/>
                </a:solidFill>
              </a:rPr>
              <a:t>    //! simulate outputting value of </a:t>
            </a:r>
            <a:r>
              <a:rPr lang="en-ZA" sz="900" dirty="0" err="1">
                <a:solidFill>
                  <a:sysClr val="windowText" lastClr="000000"/>
                </a:solidFill>
              </a:rPr>
              <a:t>tp</a:t>
            </a:r>
            <a:endParaRPr lang="en-ZA" sz="900" dirty="0">
              <a:solidFill>
                <a:sysClr val="windowText" lastClr="000000"/>
              </a:solidFill>
            </a:endParaRPr>
          </a:p>
          <a:p>
            <a:r>
              <a:rPr lang="en-ZA" sz="900" dirty="0">
                <a:solidFill>
                  <a:sysClr val="windowText" lastClr="000000"/>
                </a:solidFill>
              </a:rPr>
              <a:t>}</a:t>
            </a:r>
          </a:p>
          <a:p>
            <a:endParaRPr lang="en-ZA" sz="900" dirty="0">
              <a:solidFill>
                <a:sysClr val="windowText" lastClr="000000"/>
              </a:solidFill>
            </a:endParaRPr>
          </a:p>
          <a:p>
            <a:r>
              <a:rPr lang="en-ZA" sz="900" dirty="0">
                <a:solidFill>
                  <a:sysClr val="windowText" lastClr="000000"/>
                </a:solidFill>
              </a:rPr>
              <a:t>void </a:t>
            </a:r>
            <a:r>
              <a:rPr lang="en-ZA" sz="900" dirty="0" err="1">
                <a:solidFill>
                  <a:sysClr val="windowText" lastClr="000000"/>
                </a:solidFill>
              </a:rPr>
              <a:t>out_fp</a:t>
            </a:r>
            <a:r>
              <a:rPr lang="en-ZA" sz="900" dirty="0">
                <a:solidFill>
                  <a:sysClr val="windowText" lastClr="000000"/>
                </a:solidFill>
              </a:rPr>
              <a:t>(unsigned </a:t>
            </a:r>
            <a:r>
              <a:rPr lang="en-ZA" sz="900" dirty="0" err="1">
                <a:solidFill>
                  <a:sysClr val="windowText" lastClr="000000"/>
                </a:solidFill>
              </a:rPr>
              <a:t>fp</a:t>
            </a:r>
            <a:r>
              <a:rPr lang="en-ZA" sz="900" dirty="0">
                <a:solidFill>
                  <a:sysClr val="windowText" lastClr="000000"/>
                </a:solidFill>
              </a:rPr>
              <a:t>)</a:t>
            </a:r>
          </a:p>
          <a:p>
            <a:r>
              <a:rPr lang="en-ZA" sz="900" dirty="0">
                <a:solidFill>
                  <a:sysClr val="windowText" lastClr="000000"/>
                </a:solidFill>
              </a:rPr>
              <a:t>{</a:t>
            </a:r>
          </a:p>
          <a:p>
            <a:r>
              <a:rPr lang="en-ZA" sz="900" dirty="0">
                <a:solidFill>
                  <a:sysClr val="windowText" lastClr="000000"/>
                </a:solidFill>
              </a:rPr>
              <a:t>    //! simulate outputting value of </a:t>
            </a:r>
            <a:r>
              <a:rPr lang="en-ZA" sz="900" dirty="0" err="1">
                <a:solidFill>
                  <a:sysClr val="windowText" lastClr="000000"/>
                </a:solidFill>
              </a:rPr>
              <a:t>fp</a:t>
            </a:r>
            <a:endParaRPr lang="en-ZA" sz="900" dirty="0">
              <a:solidFill>
                <a:sysClr val="windowText" lastClr="000000"/>
              </a:solidFill>
            </a:endParaRPr>
          </a:p>
          <a:p>
            <a:r>
              <a:rPr lang="en-ZA" sz="900" dirty="0">
                <a:solidFill>
                  <a:sysClr val="windowText" lastClr="000000"/>
                </a:solidFill>
              </a:rPr>
              <a:t>}</a:t>
            </a:r>
          </a:p>
          <a:p>
            <a:endParaRPr lang="en-ZA" sz="900" dirty="0">
              <a:solidFill>
                <a:sysClr val="windowText" lastClr="000000"/>
              </a:solidFill>
            </a:endParaRPr>
          </a:p>
          <a:p>
            <a:r>
              <a:rPr lang="en-ZA" sz="900" dirty="0">
                <a:solidFill>
                  <a:sysClr val="windowText" lastClr="000000"/>
                </a:solidFill>
              </a:rPr>
              <a:t>void </a:t>
            </a:r>
            <a:r>
              <a:rPr lang="en-ZA" sz="900" dirty="0" err="1">
                <a:solidFill>
                  <a:sysClr val="windowText" lastClr="000000"/>
                </a:solidFill>
              </a:rPr>
              <a:t>out_fptime</a:t>
            </a:r>
            <a:r>
              <a:rPr lang="en-ZA" sz="900" dirty="0">
                <a:solidFill>
                  <a:sysClr val="windowText" lastClr="000000"/>
                </a:solidFill>
              </a:rPr>
              <a:t>(unsigned </a:t>
            </a:r>
            <a:r>
              <a:rPr lang="en-ZA" sz="900" dirty="0" err="1">
                <a:solidFill>
                  <a:sysClr val="windowText" lastClr="000000"/>
                </a:solidFill>
              </a:rPr>
              <a:t>time_fp</a:t>
            </a:r>
            <a:r>
              <a:rPr lang="en-ZA" sz="900" dirty="0">
                <a:solidFill>
                  <a:sysClr val="windowText" lastClr="000000"/>
                </a:solidFill>
              </a:rPr>
              <a:t>)</a:t>
            </a:r>
          </a:p>
          <a:p>
            <a:r>
              <a:rPr lang="en-ZA" sz="900" dirty="0">
                <a:solidFill>
                  <a:sysClr val="windowText" lastClr="000000"/>
                </a:solidFill>
              </a:rPr>
              <a:t>{</a:t>
            </a:r>
          </a:p>
          <a:p>
            <a:r>
              <a:rPr lang="en-ZA" sz="900" dirty="0">
                <a:solidFill>
                  <a:sysClr val="windowText" lastClr="000000"/>
                </a:solidFill>
              </a:rPr>
              <a:t>    //! simulate outputting value that </a:t>
            </a:r>
            <a:r>
              <a:rPr lang="en-ZA" sz="900" dirty="0" err="1">
                <a:solidFill>
                  <a:sysClr val="windowText" lastClr="000000"/>
                </a:solidFill>
              </a:rPr>
              <a:t>fp</a:t>
            </a:r>
            <a:r>
              <a:rPr lang="en-ZA" sz="900" dirty="0">
                <a:solidFill>
                  <a:sysClr val="windowText" lastClr="000000"/>
                </a:solidFill>
              </a:rPr>
              <a:t> backscatter triggered</a:t>
            </a:r>
          </a:p>
          <a:p>
            <a:r>
              <a:rPr lang="en-ZA" sz="900" dirty="0">
                <a:solidFill>
                  <a:sysClr val="windowText" lastClr="000000"/>
                </a:solidFill>
              </a:rPr>
              <a:t>}</a:t>
            </a:r>
          </a:p>
          <a:p>
            <a:endParaRPr lang="en-ZA" sz="900" dirty="0">
              <a:solidFill>
                <a:sysClr val="windowText" lastClr="000000"/>
              </a:solidFill>
            </a:endParaRPr>
          </a:p>
          <a:p>
            <a:r>
              <a:rPr lang="en-ZA" sz="900" dirty="0">
                <a:solidFill>
                  <a:sysClr val="windowText" lastClr="000000"/>
                </a:solidFill>
              </a:rPr>
              <a:t>….  </a:t>
            </a:r>
            <a:r>
              <a:rPr lang="en-ZA" sz="900" dirty="0" err="1">
                <a:solidFill>
                  <a:sysClr val="windowText" lastClr="000000"/>
                </a:solidFill>
              </a:rPr>
              <a:t>cont</a:t>
            </a:r>
            <a:r>
              <a:rPr lang="en-ZA" sz="900" dirty="0">
                <a:solidFill>
                  <a:sysClr val="windowText" lastClr="000000"/>
                </a:solidFill>
              </a:rPr>
              <a:t> </a:t>
            </a:r>
            <a:r>
              <a:rPr lang="en-ZA" sz="900" dirty="0">
                <a:solidFill>
                  <a:sysClr val="windowText" lastClr="000000"/>
                </a:solidFill>
                <a:sym typeface="Wingdings" panose="05000000000000000000" pitchFamily="2" charset="2"/>
              </a:rPr>
              <a:t></a:t>
            </a:r>
            <a:endParaRPr lang="en-ZA" sz="900" dirty="0">
              <a:solidFill>
                <a:sysClr val="windowText" lastClr="000000"/>
              </a:solidFill>
            </a:endParaRPr>
          </a:p>
        </p:txBody>
      </p:sp>
      <p:sp>
        <p:nvSpPr>
          <p:cNvPr id="4" name="Rectangle 3">
            <a:extLst>
              <a:ext uri="{FF2B5EF4-FFF2-40B4-BE49-F238E27FC236}">
                <a16:creationId xmlns:a16="http://schemas.microsoft.com/office/drawing/2014/main" id="{B9DBABD8-DC0F-4891-95F7-FA21ED661B33}"/>
              </a:ext>
            </a:extLst>
          </p:cNvPr>
          <p:cNvSpPr/>
          <p:nvPr/>
        </p:nvSpPr>
        <p:spPr>
          <a:xfrm>
            <a:off x="4610100" y="416321"/>
            <a:ext cx="4572000" cy="6047809"/>
          </a:xfrm>
          <a:prstGeom prst="rect">
            <a:avLst/>
          </a:prstGeom>
        </p:spPr>
        <p:txBody>
          <a:bodyPr>
            <a:spAutoFit/>
          </a:bodyPr>
          <a:lstStyle/>
          <a:p>
            <a:endParaRPr lang="en-ZA" sz="900" dirty="0">
              <a:solidFill>
                <a:sysClr val="windowText" lastClr="000000"/>
              </a:solidFill>
            </a:endParaRPr>
          </a:p>
          <a:p>
            <a:r>
              <a:rPr lang="en-ZA" sz="900" dirty="0">
                <a:solidFill>
                  <a:sysClr val="windowText" lastClr="000000"/>
                </a:solidFill>
              </a:rPr>
              <a:t>int main()</a:t>
            </a:r>
          </a:p>
          <a:p>
            <a:r>
              <a:rPr lang="en-ZA" sz="900" dirty="0">
                <a:solidFill>
                  <a:sysClr val="windowText" lastClr="000000"/>
                </a:solidFill>
              </a:rPr>
              <a:t>{</a:t>
            </a:r>
          </a:p>
          <a:p>
            <a:r>
              <a:rPr lang="en-ZA" sz="900" dirty="0">
                <a:solidFill>
                  <a:sysClr val="windowText" lastClr="000000"/>
                </a:solidFill>
              </a:rPr>
              <a:t>    unsigned count   = 0;   // timer counter</a:t>
            </a:r>
          </a:p>
          <a:p>
            <a:r>
              <a:rPr lang="en-ZA" sz="900" dirty="0">
                <a:solidFill>
                  <a:sysClr val="windowText" lastClr="000000"/>
                </a:solidFill>
              </a:rPr>
              <a:t>    unsigned </a:t>
            </a:r>
            <a:r>
              <a:rPr lang="en-ZA" sz="900" dirty="0" err="1">
                <a:solidFill>
                  <a:sysClr val="windowText" lastClr="000000"/>
                </a:solidFill>
              </a:rPr>
              <a:t>time_fp</a:t>
            </a:r>
            <a:r>
              <a:rPr lang="en-ZA" sz="900" dirty="0">
                <a:solidFill>
                  <a:sysClr val="windowText" lastClr="000000"/>
                </a:solidFill>
              </a:rPr>
              <a:t> = 0;</a:t>
            </a:r>
          </a:p>
          <a:p>
            <a:r>
              <a:rPr lang="en-ZA" sz="900" dirty="0">
                <a:solidFill>
                  <a:sysClr val="windowText" lastClr="000000"/>
                </a:solidFill>
              </a:rPr>
              <a:t>    unsigned </a:t>
            </a:r>
            <a:r>
              <a:rPr lang="en-ZA" sz="900" dirty="0" err="1">
                <a:solidFill>
                  <a:sysClr val="windowText" lastClr="000000"/>
                </a:solidFill>
              </a:rPr>
              <a:t>countdown_fp</a:t>
            </a:r>
            <a:r>
              <a:rPr lang="en-ZA" sz="900" dirty="0">
                <a:solidFill>
                  <a:sysClr val="windowText" lastClr="000000"/>
                </a:solidFill>
              </a:rPr>
              <a:t> = 0;</a:t>
            </a:r>
          </a:p>
          <a:p>
            <a:r>
              <a:rPr lang="en-ZA" sz="900" dirty="0">
                <a:solidFill>
                  <a:sysClr val="windowText" lastClr="000000"/>
                </a:solidFill>
              </a:rPr>
              <a:t>    int      backscatter = 0;</a:t>
            </a:r>
          </a:p>
          <a:p>
            <a:r>
              <a:rPr lang="en-ZA" sz="900" dirty="0">
                <a:solidFill>
                  <a:sysClr val="windowText" lastClr="000000"/>
                </a:solidFill>
              </a:rPr>
              <a:t>    unsigned  </a:t>
            </a:r>
            <a:r>
              <a:rPr lang="en-ZA" sz="900" dirty="0" err="1">
                <a:solidFill>
                  <a:sysClr val="windowText" lastClr="000000"/>
                </a:solidFill>
              </a:rPr>
              <a:t>tp</a:t>
            </a:r>
            <a:r>
              <a:rPr lang="en-ZA" sz="900" dirty="0">
                <a:solidFill>
                  <a:sysClr val="windowText" lastClr="000000"/>
                </a:solidFill>
              </a:rPr>
              <a:t>;  // number true particles</a:t>
            </a:r>
          </a:p>
          <a:p>
            <a:r>
              <a:rPr lang="en-ZA" sz="900" dirty="0">
                <a:solidFill>
                  <a:sysClr val="windowText" lastClr="000000"/>
                </a:solidFill>
              </a:rPr>
              <a:t>    unsigned  </a:t>
            </a:r>
            <a:r>
              <a:rPr lang="en-ZA" sz="900" dirty="0" err="1">
                <a:solidFill>
                  <a:sysClr val="windowText" lastClr="000000"/>
                </a:solidFill>
              </a:rPr>
              <a:t>fp</a:t>
            </a:r>
            <a:r>
              <a:rPr lang="en-ZA" sz="900" dirty="0">
                <a:solidFill>
                  <a:sysClr val="windowText" lastClr="000000"/>
                </a:solidFill>
              </a:rPr>
              <a:t>;  // number of false particles / backscatter</a:t>
            </a:r>
          </a:p>
          <a:p>
            <a:endParaRPr lang="en-ZA" sz="900" dirty="0">
              <a:solidFill>
                <a:sysClr val="windowText" lastClr="000000"/>
              </a:solidFill>
            </a:endParaRPr>
          </a:p>
          <a:p>
            <a:r>
              <a:rPr lang="en-ZA" sz="900" dirty="0">
                <a:solidFill>
                  <a:sysClr val="windowText" lastClr="000000"/>
                </a:solidFill>
              </a:rPr>
              <a:t>    if (!</a:t>
            </a:r>
            <a:r>
              <a:rPr lang="en-ZA" sz="900" dirty="0" err="1">
                <a:solidFill>
                  <a:sysClr val="windowText" lastClr="000000"/>
                </a:solidFill>
              </a:rPr>
              <a:t>printlog</a:t>
            </a:r>
            <a:r>
              <a:rPr lang="en-ZA" sz="900" dirty="0">
                <a:solidFill>
                  <a:sysClr val="windowText" lastClr="000000"/>
                </a:solidFill>
              </a:rPr>
              <a:t>) </a:t>
            </a:r>
            <a:r>
              <a:rPr lang="en-ZA" sz="900" dirty="0" err="1">
                <a:solidFill>
                  <a:sysClr val="windowText" lastClr="000000"/>
                </a:solidFill>
              </a:rPr>
              <a:t>printf</a:t>
            </a:r>
            <a:r>
              <a:rPr lang="en-ZA" sz="900" dirty="0">
                <a:solidFill>
                  <a:sysClr val="windowText" lastClr="000000"/>
                </a:solidFill>
              </a:rPr>
              <a:t>("Particle detector simulation!\n");</a:t>
            </a:r>
          </a:p>
          <a:p>
            <a:r>
              <a:rPr lang="en-ZA" sz="900" dirty="0">
                <a:solidFill>
                  <a:sysClr val="windowText" lastClr="000000"/>
                </a:solidFill>
              </a:rPr>
              <a:t>    if (</a:t>
            </a:r>
            <a:r>
              <a:rPr lang="en-ZA" sz="900" dirty="0" err="1">
                <a:solidFill>
                  <a:sysClr val="windowText" lastClr="000000"/>
                </a:solidFill>
              </a:rPr>
              <a:t>printlog</a:t>
            </a:r>
            <a:r>
              <a:rPr lang="en-ZA" sz="900" dirty="0">
                <a:solidFill>
                  <a:sysClr val="windowText" lastClr="000000"/>
                </a:solidFill>
              </a:rPr>
              <a:t>) </a:t>
            </a:r>
            <a:r>
              <a:rPr lang="en-ZA" sz="900" dirty="0" err="1">
                <a:solidFill>
                  <a:sysClr val="windowText" lastClr="000000"/>
                </a:solidFill>
              </a:rPr>
              <a:t>printf</a:t>
            </a:r>
            <a:r>
              <a:rPr lang="en-ZA" sz="900" dirty="0">
                <a:solidFill>
                  <a:sysClr val="windowText" lastClr="000000"/>
                </a:solidFill>
              </a:rPr>
              <a:t>("</a:t>
            </a:r>
            <a:r>
              <a:rPr lang="en-ZA" sz="900" dirty="0" err="1">
                <a:solidFill>
                  <a:sysClr val="windowText" lastClr="000000"/>
                </a:solidFill>
              </a:rPr>
              <a:t>sck,clk,tp</a:t>
            </a:r>
            <a:r>
              <a:rPr lang="en-ZA" sz="900" dirty="0">
                <a:solidFill>
                  <a:sysClr val="windowText" lastClr="000000"/>
                </a:solidFill>
              </a:rPr>
              <a:t> ,</a:t>
            </a:r>
            <a:r>
              <a:rPr lang="en-ZA" sz="900" dirty="0" err="1">
                <a:solidFill>
                  <a:sysClr val="windowText" lastClr="000000"/>
                </a:solidFill>
              </a:rPr>
              <a:t>tp</a:t>
            </a:r>
            <a:r>
              <a:rPr lang="en-ZA" sz="900" dirty="0">
                <a:solidFill>
                  <a:sysClr val="windowText" lastClr="000000"/>
                </a:solidFill>
              </a:rPr>
              <a:t> ,</a:t>
            </a:r>
            <a:r>
              <a:rPr lang="en-ZA" sz="900" dirty="0" err="1">
                <a:solidFill>
                  <a:sysClr val="windowText" lastClr="000000"/>
                </a:solidFill>
              </a:rPr>
              <a:t>b,tfp</a:t>
            </a:r>
            <a:r>
              <a:rPr lang="en-ZA" sz="900" dirty="0">
                <a:solidFill>
                  <a:sysClr val="windowText" lastClr="000000"/>
                </a:solidFill>
              </a:rPr>
              <a:t>\n"); // print headings out log output</a:t>
            </a:r>
          </a:p>
          <a:p>
            <a:endParaRPr lang="en-ZA" sz="900" dirty="0">
              <a:solidFill>
                <a:sysClr val="windowText" lastClr="000000"/>
              </a:solidFill>
            </a:endParaRPr>
          </a:p>
          <a:p>
            <a:r>
              <a:rPr lang="en-ZA" sz="900" dirty="0">
                <a:solidFill>
                  <a:sysClr val="windowText" lastClr="000000"/>
                </a:solidFill>
              </a:rPr>
              <a:t>    while (</a:t>
            </a:r>
            <a:r>
              <a:rPr lang="en-ZA" sz="900" dirty="0" err="1">
                <a:solidFill>
                  <a:sysClr val="windowText" lastClr="000000"/>
                </a:solidFill>
              </a:rPr>
              <a:t>sclk</a:t>
            </a:r>
            <a:r>
              <a:rPr lang="en-ZA" sz="900" dirty="0">
                <a:solidFill>
                  <a:sysClr val="windowText" lastClr="000000"/>
                </a:solidFill>
              </a:rPr>
              <a:t>)  // slow clock</a:t>
            </a:r>
          </a:p>
          <a:p>
            <a:r>
              <a:rPr lang="en-ZA" sz="900" dirty="0">
                <a:solidFill>
                  <a:sysClr val="windowText" lastClr="000000"/>
                </a:solidFill>
              </a:rPr>
              <a:t>    {</a:t>
            </a:r>
          </a:p>
          <a:p>
            <a:r>
              <a:rPr lang="en-ZA" sz="900" dirty="0">
                <a:solidFill>
                  <a:sysClr val="windowText" lastClr="000000"/>
                </a:solidFill>
              </a:rPr>
              <a:t>        </a:t>
            </a:r>
            <a:r>
              <a:rPr lang="en-ZA" sz="900" dirty="0" err="1">
                <a:solidFill>
                  <a:sysClr val="windowText" lastClr="000000"/>
                </a:solidFill>
              </a:rPr>
              <a:t>out_tp</a:t>
            </a:r>
            <a:r>
              <a:rPr lang="en-ZA" sz="900" dirty="0">
                <a:solidFill>
                  <a:sysClr val="windowText" lastClr="000000"/>
                </a:solidFill>
              </a:rPr>
              <a:t>(</a:t>
            </a:r>
            <a:r>
              <a:rPr lang="en-ZA" sz="900" dirty="0" err="1">
                <a:solidFill>
                  <a:sysClr val="windowText" lastClr="000000"/>
                </a:solidFill>
              </a:rPr>
              <a:t>tp</a:t>
            </a:r>
            <a:r>
              <a:rPr lang="en-ZA" sz="900" dirty="0">
                <a:solidFill>
                  <a:sysClr val="windowText" lastClr="000000"/>
                </a:solidFill>
              </a:rPr>
              <a:t>); </a:t>
            </a:r>
            <a:r>
              <a:rPr lang="en-ZA" sz="900" dirty="0" err="1">
                <a:solidFill>
                  <a:sysClr val="windowText" lastClr="000000"/>
                </a:solidFill>
              </a:rPr>
              <a:t>out_fp</a:t>
            </a:r>
            <a:r>
              <a:rPr lang="en-ZA" sz="900" dirty="0">
                <a:solidFill>
                  <a:sysClr val="windowText" lastClr="000000"/>
                </a:solidFill>
              </a:rPr>
              <a:t>(</a:t>
            </a:r>
            <a:r>
              <a:rPr lang="en-ZA" sz="900" dirty="0" err="1">
                <a:solidFill>
                  <a:sysClr val="windowText" lastClr="000000"/>
                </a:solidFill>
              </a:rPr>
              <a:t>fp</a:t>
            </a:r>
            <a:r>
              <a:rPr lang="en-ZA" sz="900" dirty="0">
                <a:solidFill>
                  <a:sysClr val="windowText" lastClr="000000"/>
                </a:solidFill>
              </a:rPr>
              <a:t>);</a:t>
            </a:r>
          </a:p>
          <a:p>
            <a:r>
              <a:rPr lang="en-ZA" sz="900" dirty="0">
                <a:solidFill>
                  <a:sysClr val="windowText" lastClr="000000"/>
                </a:solidFill>
              </a:rPr>
              <a:t>        </a:t>
            </a:r>
            <a:r>
              <a:rPr lang="en-ZA" sz="900" dirty="0" err="1">
                <a:solidFill>
                  <a:sysClr val="windowText" lastClr="000000"/>
                </a:solidFill>
              </a:rPr>
              <a:t>out_fptime</a:t>
            </a:r>
            <a:r>
              <a:rPr lang="en-ZA" sz="900" dirty="0">
                <a:solidFill>
                  <a:sysClr val="windowText" lastClr="000000"/>
                </a:solidFill>
              </a:rPr>
              <a:t>(</a:t>
            </a:r>
            <a:r>
              <a:rPr lang="en-ZA" sz="900" dirty="0" err="1">
                <a:solidFill>
                  <a:sysClr val="windowText" lastClr="000000"/>
                </a:solidFill>
              </a:rPr>
              <a:t>time_fp</a:t>
            </a:r>
            <a:r>
              <a:rPr lang="en-ZA" sz="900" dirty="0">
                <a:solidFill>
                  <a:sysClr val="windowText" lastClr="000000"/>
                </a:solidFill>
              </a:rPr>
              <a:t>);</a:t>
            </a:r>
          </a:p>
          <a:p>
            <a:r>
              <a:rPr lang="en-ZA" sz="900" dirty="0">
                <a:solidFill>
                  <a:sysClr val="windowText" lastClr="000000"/>
                </a:solidFill>
              </a:rPr>
              <a:t>        </a:t>
            </a:r>
            <a:r>
              <a:rPr lang="en-ZA" sz="900" dirty="0" err="1">
                <a:solidFill>
                  <a:sysClr val="windowText" lastClr="000000"/>
                </a:solidFill>
              </a:rPr>
              <a:t>time_fp</a:t>
            </a:r>
            <a:r>
              <a:rPr lang="en-ZA" sz="900" dirty="0">
                <a:solidFill>
                  <a:sysClr val="windowText" lastClr="000000"/>
                </a:solidFill>
              </a:rPr>
              <a:t> = 0;</a:t>
            </a:r>
          </a:p>
          <a:p>
            <a:r>
              <a:rPr lang="en-ZA" sz="900" dirty="0">
                <a:solidFill>
                  <a:sysClr val="windowText" lastClr="000000"/>
                </a:solidFill>
              </a:rPr>
              <a:t>        </a:t>
            </a:r>
            <a:r>
              <a:rPr lang="en-ZA" sz="900" dirty="0" err="1">
                <a:solidFill>
                  <a:sysClr val="windowText" lastClr="000000"/>
                </a:solidFill>
              </a:rPr>
              <a:t>tp</a:t>
            </a:r>
            <a:r>
              <a:rPr lang="en-ZA" sz="900" dirty="0">
                <a:solidFill>
                  <a:sysClr val="windowText" lastClr="000000"/>
                </a:solidFill>
              </a:rPr>
              <a:t> = </a:t>
            </a:r>
            <a:r>
              <a:rPr lang="en-ZA" sz="900" dirty="0" err="1">
                <a:solidFill>
                  <a:sysClr val="windowText" lastClr="000000"/>
                </a:solidFill>
              </a:rPr>
              <a:t>fp</a:t>
            </a:r>
            <a:r>
              <a:rPr lang="en-ZA" sz="900" dirty="0">
                <a:solidFill>
                  <a:sysClr val="windowText" lastClr="000000"/>
                </a:solidFill>
              </a:rPr>
              <a:t> = 0;</a:t>
            </a:r>
          </a:p>
          <a:p>
            <a:r>
              <a:rPr lang="en-ZA" sz="900" dirty="0">
                <a:solidFill>
                  <a:sysClr val="windowText" lastClr="000000"/>
                </a:solidFill>
              </a:rPr>
              <a:t>        </a:t>
            </a:r>
            <a:r>
              <a:rPr lang="en-ZA" sz="900" dirty="0" err="1">
                <a:solidFill>
                  <a:sysClr val="windowText" lastClr="000000"/>
                </a:solidFill>
              </a:rPr>
              <a:t>clk</a:t>
            </a:r>
            <a:r>
              <a:rPr lang="en-ZA" sz="900" dirty="0">
                <a:solidFill>
                  <a:sysClr val="windowText" lastClr="000000"/>
                </a:solidFill>
              </a:rPr>
              <a:t>=10; // fast clock</a:t>
            </a:r>
          </a:p>
          <a:p>
            <a:r>
              <a:rPr lang="en-ZA" sz="900" dirty="0">
                <a:solidFill>
                  <a:sysClr val="windowText" lastClr="000000"/>
                </a:solidFill>
              </a:rPr>
              <a:t>        while (</a:t>
            </a:r>
            <a:r>
              <a:rPr lang="en-ZA" sz="900" dirty="0" err="1">
                <a:solidFill>
                  <a:sysClr val="windowText" lastClr="000000"/>
                </a:solidFill>
              </a:rPr>
              <a:t>clk</a:t>
            </a:r>
            <a:r>
              <a:rPr lang="en-ZA" sz="900" dirty="0">
                <a:solidFill>
                  <a:sysClr val="windowText" lastClr="000000"/>
                </a:solidFill>
              </a:rPr>
              <a:t>) {</a:t>
            </a:r>
          </a:p>
          <a:p>
            <a:r>
              <a:rPr lang="en-ZA" sz="900" dirty="0">
                <a:solidFill>
                  <a:sysClr val="windowText" lastClr="000000"/>
                </a:solidFill>
              </a:rPr>
              <a:t>            count++;</a:t>
            </a:r>
          </a:p>
          <a:p>
            <a:r>
              <a:rPr lang="en-ZA" sz="900" dirty="0">
                <a:solidFill>
                  <a:sysClr val="windowText" lastClr="000000"/>
                </a:solidFill>
              </a:rPr>
              <a:t>            if (</a:t>
            </a:r>
            <a:r>
              <a:rPr lang="en-ZA" sz="900" dirty="0" err="1">
                <a:solidFill>
                  <a:sysClr val="windowText" lastClr="000000"/>
                </a:solidFill>
              </a:rPr>
              <a:t>countdown_fp</a:t>
            </a:r>
            <a:r>
              <a:rPr lang="en-ZA" sz="900" dirty="0">
                <a:solidFill>
                  <a:sysClr val="windowText" lastClr="000000"/>
                </a:solidFill>
              </a:rPr>
              <a:t>) {</a:t>
            </a:r>
          </a:p>
          <a:p>
            <a:r>
              <a:rPr lang="en-ZA" sz="900" dirty="0">
                <a:solidFill>
                  <a:sysClr val="windowText" lastClr="000000"/>
                </a:solidFill>
              </a:rPr>
              <a:t>                </a:t>
            </a:r>
            <a:r>
              <a:rPr lang="en-ZA" sz="900" dirty="0" err="1">
                <a:solidFill>
                  <a:sysClr val="windowText" lastClr="000000"/>
                </a:solidFill>
              </a:rPr>
              <a:t>countdown_fp</a:t>
            </a:r>
            <a:r>
              <a:rPr lang="en-ZA" sz="900" dirty="0">
                <a:solidFill>
                  <a:sysClr val="windowText" lastClr="000000"/>
                </a:solidFill>
              </a:rPr>
              <a:t>--;</a:t>
            </a:r>
          </a:p>
          <a:p>
            <a:r>
              <a:rPr lang="en-ZA" sz="900" dirty="0">
                <a:solidFill>
                  <a:sysClr val="windowText" lastClr="000000"/>
                </a:solidFill>
              </a:rPr>
              <a:t>                if (</a:t>
            </a:r>
            <a:r>
              <a:rPr lang="en-ZA" sz="900" dirty="0" err="1">
                <a:solidFill>
                  <a:sysClr val="windowText" lastClr="000000"/>
                </a:solidFill>
              </a:rPr>
              <a:t>countdown_fp</a:t>
            </a:r>
            <a:r>
              <a:rPr lang="en-ZA" sz="900" dirty="0">
                <a:solidFill>
                  <a:sysClr val="windowText" lastClr="000000"/>
                </a:solidFill>
              </a:rPr>
              <a:t>==0) backscatter = 0;</a:t>
            </a:r>
          </a:p>
          <a:p>
            <a:r>
              <a:rPr lang="en-ZA" sz="900" dirty="0">
                <a:solidFill>
                  <a:sysClr val="windowText" lastClr="000000"/>
                </a:solidFill>
              </a:rPr>
              <a:t>            }</a:t>
            </a:r>
          </a:p>
          <a:p>
            <a:r>
              <a:rPr lang="en-ZA" sz="900" dirty="0">
                <a:solidFill>
                  <a:sysClr val="windowText" lastClr="000000"/>
                </a:solidFill>
              </a:rPr>
              <a:t>            if (</a:t>
            </a:r>
            <a:r>
              <a:rPr lang="en-ZA" sz="900" dirty="0" err="1">
                <a:solidFill>
                  <a:sysClr val="windowText" lastClr="000000"/>
                </a:solidFill>
              </a:rPr>
              <a:t>detect_backscatter</a:t>
            </a:r>
            <a:r>
              <a:rPr lang="en-ZA" sz="900" dirty="0">
                <a:solidFill>
                  <a:sysClr val="windowText" lastClr="000000"/>
                </a:solidFill>
              </a:rPr>
              <a:t>() &amp;&amp; (</a:t>
            </a:r>
            <a:r>
              <a:rPr lang="en-ZA" sz="900" dirty="0" err="1">
                <a:solidFill>
                  <a:sysClr val="windowText" lastClr="000000"/>
                </a:solidFill>
              </a:rPr>
              <a:t>countdown_fp</a:t>
            </a:r>
            <a:r>
              <a:rPr lang="en-ZA" sz="900" dirty="0">
                <a:solidFill>
                  <a:sysClr val="windowText" lastClr="000000"/>
                </a:solidFill>
              </a:rPr>
              <a:t>==0)) {</a:t>
            </a:r>
          </a:p>
          <a:p>
            <a:r>
              <a:rPr lang="en-ZA" sz="900" dirty="0">
                <a:solidFill>
                  <a:sysClr val="windowText" lastClr="000000"/>
                </a:solidFill>
              </a:rPr>
              <a:t>                </a:t>
            </a:r>
            <a:r>
              <a:rPr lang="en-ZA" sz="900" dirty="0" err="1">
                <a:solidFill>
                  <a:sysClr val="windowText" lastClr="000000"/>
                </a:solidFill>
              </a:rPr>
              <a:t>time_fp</a:t>
            </a:r>
            <a:r>
              <a:rPr lang="en-ZA" sz="900" dirty="0">
                <a:solidFill>
                  <a:sysClr val="windowText" lastClr="000000"/>
                </a:solidFill>
              </a:rPr>
              <a:t> = count;</a:t>
            </a:r>
          </a:p>
          <a:p>
            <a:r>
              <a:rPr lang="en-ZA" sz="900" dirty="0">
                <a:solidFill>
                  <a:sysClr val="windowText" lastClr="000000"/>
                </a:solidFill>
              </a:rPr>
              <a:t>                </a:t>
            </a:r>
            <a:r>
              <a:rPr lang="en-ZA" sz="900" dirty="0" err="1">
                <a:solidFill>
                  <a:sysClr val="windowText" lastClr="000000"/>
                </a:solidFill>
              </a:rPr>
              <a:t>countdown_fp</a:t>
            </a:r>
            <a:r>
              <a:rPr lang="en-ZA" sz="900" dirty="0">
                <a:solidFill>
                  <a:sysClr val="windowText" lastClr="000000"/>
                </a:solidFill>
              </a:rPr>
              <a:t> = 10;</a:t>
            </a:r>
          </a:p>
          <a:p>
            <a:r>
              <a:rPr lang="en-ZA" sz="900" dirty="0">
                <a:solidFill>
                  <a:sysClr val="windowText" lastClr="000000"/>
                </a:solidFill>
              </a:rPr>
              <a:t>                backscatter  = 1;</a:t>
            </a:r>
          </a:p>
          <a:p>
            <a:r>
              <a:rPr lang="en-ZA" sz="900" dirty="0">
                <a:solidFill>
                  <a:sysClr val="windowText" lastClr="000000"/>
                </a:solidFill>
              </a:rPr>
              <a:t>            }</a:t>
            </a:r>
          </a:p>
          <a:p>
            <a:r>
              <a:rPr lang="en-ZA" sz="900" dirty="0">
                <a:solidFill>
                  <a:sysClr val="windowText" lastClr="000000"/>
                </a:solidFill>
              </a:rPr>
              <a:t>            if (</a:t>
            </a:r>
            <a:r>
              <a:rPr lang="en-ZA" sz="900" dirty="0" err="1">
                <a:solidFill>
                  <a:sysClr val="windowText" lastClr="000000"/>
                </a:solidFill>
              </a:rPr>
              <a:t>detect_particle</a:t>
            </a:r>
            <a:r>
              <a:rPr lang="en-ZA" sz="900" dirty="0">
                <a:solidFill>
                  <a:sysClr val="windowText" lastClr="000000"/>
                </a:solidFill>
              </a:rPr>
              <a:t>()) {</a:t>
            </a:r>
          </a:p>
          <a:p>
            <a:r>
              <a:rPr lang="en-ZA" sz="900" dirty="0">
                <a:solidFill>
                  <a:sysClr val="windowText" lastClr="000000"/>
                </a:solidFill>
              </a:rPr>
              <a:t>                if (backscatter == 0) </a:t>
            </a:r>
            <a:r>
              <a:rPr lang="en-ZA" sz="900" dirty="0" err="1">
                <a:solidFill>
                  <a:sysClr val="windowText" lastClr="000000"/>
                </a:solidFill>
              </a:rPr>
              <a:t>tp</a:t>
            </a:r>
            <a:r>
              <a:rPr lang="en-ZA" sz="900" dirty="0">
                <a:solidFill>
                  <a:sysClr val="windowText" lastClr="000000"/>
                </a:solidFill>
              </a:rPr>
              <a:t>++; else </a:t>
            </a:r>
            <a:r>
              <a:rPr lang="en-ZA" sz="900" dirty="0" err="1">
                <a:solidFill>
                  <a:sysClr val="windowText" lastClr="000000"/>
                </a:solidFill>
              </a:rPr>
              <a:t>fp</a:t>
            </a:r>
            <a:r>
              <a:rPr lang="en-ZA" sz="900" dirty="0">
                <a:solidFill>
                  <a:sysClr val="windowText" lastClr="000000"/>
                </a:solidFill>
              </a:rPr>
              <a:t>++;</a:t>
            </a:r>
          </a:p>
          <a:p>
            <a:r>
              <a:rPr lang="en-ZA" sz="900" dirty="0">
                <a:solidFill>
                  <a:sysClr val="windowText" lastClr="000000"/>
                </a:solidFill>
              </a:rPr>
              <a:t>            }</a:t>
            </a:r>
          </a:p>
          <a:p>
            <a:r>
              <a:rPr lang="en-ZA" sz="900" dirty="0">
                <a:solidFill>
                  <a:sysClr val="windowText" lastClr="000000"/>
                </a:solidFill>
              </a:rPr>
              <a:t>            if (</a:t>
            </a:r>
            <a:r>
              <a:rPr lang="en-ZA" sz="900" dirty="0" err="1">
                <a:solidFill>
                  <a:sysClr val="windowText" lastClr="000000"/>
                </a:solidFill>
              </a:rPr>
              <a:t>printlog</a:t>
            </a:r>
            <a:r>
              <a:rPr lang="en-ZA" sz="900" dirty="0">
                <a:solidFill>
                  <a:sysClr val="windowText" lastClr="000000"/>
                </a:solidFill>
              </a:rPr>
              <a:t>) </a:t>
            </a:r>
            <a:r>
              <a:rPr lang="en-ZA" sz="900" dirty="0" err="1">
                <a:solidFill>
                  <a:sysClr val="windowText" lastClr="000000"/>
                </a:solidFill>
              </a:rPr>
              <a:t>printf</a:t>
            </a:r>
            <a:r>
              <a:rPr lang="en-ZA" sz="900" dirty="0">
                <a:solidFill>
                  <a:sysClr val="windowText" lastClr="000000"/>
                </a:solidFill>
              </a:rPr>
              <a:t>("%03d,%03d,%03d,%03d,%01d,%03d\n",</a:t>
            </a:r>
            <a:r>
              <a:rPr lang="en-ZA" sz="900" dirty="0" err="1">
                <a:solidFill>
                  <a:sysClr val="windowText" lastClr="000000"/>
                </a:solidFill>
              </a:rPr>
              <a:t>sclk,clk,tp,fp,backscatter,time_fp</a:t>
            </a:r>
            <a:r>
              <a:rPr lang="en-ZA" sz="900" dirty="0">
                <a:solidFill>
                  <a:sysClr val="windowText" lastClr="000000"/>
                </a:solidFill>
              </a:rPr>
              <a:t>);</a:t>
            </a:r>
          </a:p>
          <a:p>
            <a:r>
              <a:rPr lang="en-ZA" sz="900" dirty="0">
                <a:solidFill>
                  <a:sysClr val="windowText" lastClr="000000"/>
                </a:solidFill>
              </a:rPr>
              <a:t>            </a:t>
            </a:r>
            <a:r>
              <a:rPr lang="en-ZA" sz="900" dirty="0" err="1">
                <a:solidFill>
                  <a:sysClr val="windowText" lastClr="000000"/>
                </a:solidFill>
              </a:rPr>
              <a:t>clk</a:t>
            </a:r>
            <a:r>
              <a:rPr lang="en-ZA" sz="900" dirty="0">
                <a:solidFill>
                  <a:sysClr val="windowText" lastClr="000000"/>
                </a:solidFill>
              </a:rPr>
              <a:t>--;</a:t>
            </a:r>
          </a:p>
          <a:p>
            <a:r>
              <a:rPr lang="en-ZA" sz="900" dirty="0">
                <a:solidFill>
                  <a:sysClr val="windowText" lastClr="000000"/>
                </a:solidFill>
              </a:rPr>
              <a:t>        }</a:t>
            </a:r>
          </a:p>
          <a:p>
            <a:r>
              <a:rPr lang="en-ZA" sz="900" dirty="0">
                <a:solidFill>
                  <a:sysClr val="windowText" lastClr="000000"/>
                </a:solidFill>
              </a:rPr>
              <a:t>        </a:t>
            </a:r>
            <a:r>
              <a:rPr lang="en-ZA" sz="900" dirty="0" err="1">
                <a:solidFill>
                  <a:sysClr val="windowText" lastClr="000000"/>
                </a:solidFill>
              </a:rPr>
              <a:t>sclk</a:t>
            </a:r>
            <a:r>
              <a:rPr lang="en-ZA" sz="900" dirty="0">
                <a:solidFill>
                  <a:sysClr val="windowText" lastClr="000000"/>
                </a:solidFill>
              </a:rPr>
              <a:t>--;</a:t>
            </a:r>
          </a:p>
          <a:p>
            <a:r>
              <a:rPr lang="en-ZA" sz="900" dirty="0">
                <a:solidFill>
                  <a:sysClr val="windowText" lastClr="000000"/>
                </a:solidFill>
              </a:rPr>
              <a:t>    }</a:t>
            </a:r>
          </a:p>
          <a:p>
            <a:r>
              <a:rPr lang="en-ZA" sz="900" dirty="0">
                <a:solidFill>
                  <a:sysClr val="windowText" lastClr="000000"/>
                </a:solidFill>
              </a:rPr>
              <a:t>    return 0;</a:t>
            </a:r>
          </a:p>
          <a:p>
            <a:r>
              <a:rPr lang="en-ZA" sz="900" dirty="0">
                <a:solidFill>
                  <a:sysClr val="windowText" lastClr="000000"/>
                </a:solidFill>
              </a:rPr>
              <a:t>}</a:t>
            </a:r>
          </a:p>
        </p:txBody>
      </p:sp>
      <p:graphicFrame>
        <p:nvGraphicFramePr>
          <p:cNvPr id="5" name="Object 4">
            <a:extLst>
              <a:ext uri="{FF2B5EF4-FFF2-40B4-BE49-F238E27FC236}">
                <a16:creationId xmlns:a16="http://schemas.microsoft.com/office/drawing/2014/main" id="{18CA7988-E9E4-4D42-A389-94FFCC2ACE95}"/>
              </a:ext>
            </a:extLst>
          </p:cNvPr>
          <p:cNvGraphicFramePr>
            <a:graphicFrameLocks noChangeAspect="1"/>
          </p:cNvGraphicFramePr>
          <p:nvPr>
            <p:extLst>
              <p:ext uri="{D42A27DB-BD31-4B8C-83A1-F6EECF244321}">
                <p14:modId xmlns:p14="http://schemas.microsoft.com/office/powerpoint/2010/main" val="1349831801"/>
              </p:ext>
            </p:extLst>
          </p:nvPr>
        </p:nvGraphicFramePr>
        <p:xfrm>
          <a:off x="8234326" y="6198791"/>
          <a:ext cx="414338" cy="485775"/>
        </p:xfrm>
        <a:graphic>
          <a:graphicData uri="http://schemas.openxmlformats.org/presentationml/2006/ole">
            <mc:AlternateContent xmlns:mc="http://schemas.openxmlformats.org/markup-compatibility/2006">
              <mc:Choice xmlns:v="urn:schemas-microsoft-com:vml" Requires="v">
                <p:oleObj name="Packager Shell Object" showAsIcon="1" r:id="rId2" imgW="414000" imgH="486000" progId="Package">
                  <p:embed/>
                </p:oleObj>
              </mc:Choice>
              <mc:Fallback>
                <p:oleObj name="Packager Shell Object" showAsIcon="1" r:id="rId2" imgW="414000" imgH="486000" progId="Package">
                  <p:embed/>
                  <p:pic>
                    <p:nvPicPr>
                      <p:cNvPr id="0" name=""/>
                      <p:cNvPicPr/>
                      <p:nvPr/>
                    </p:nvPicPr>
                    <p:blipFill>
                      <a:blip r:embed="rId3"/>
                      <a:stretch>
                        <a:fillRect/>
                      </a:stretch>
                    </p:blipFill>
                    <p:spPr>
                      <a:xfrm>
                        <a:off x="8234326" y="6198791"/>
                        <a:ext cx="414338" cy="485775"/>
                      </a:xfrm>
                      <a:prstGeom prst="rect">
                        <a:avLst/>
                      </a:prstGeom>
                    </p:spPr>
                  </p:pic>
                </p:oleObj>
              </mc:Fallback>
            </mc:AlternateContent>
          </a:graphicData>
        </a:graphic>
      </p:graphicFrame>
    </p:spTree>
    <p:extLst>
      <p:ext uri="{BB962C8B-B14F-4D97-AF65-F5344CB8AC3E}">
        <p14:creationId xmlns:p14="http://schemas.microsoft.com/office/powerpoint/2010/main" val="939513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323E38-06CB-489A-A5FD-7E436C4740F9}"/>
              </a:ext>
            </a:extLst>
          </p:cNvPr>
          <p:cNvSpPr/>
          <p:nvPr/>
        </p:nvSpPr>
        <p:spPr>
          <a:xfrm>
            <a:off x="363334" y="261391"/>
            <a:ext cx="6801862" cy="769441"/>
          </a:xfrm>
          <a:prstGeom prst="rect">
            <a:avLst/>
          </a:prstGeom>
          <a:noFill/>
        </p:spPr>
        <p:txBody>
          <a:bodyPr wrap="none" lIns="91440" tIns="45720" rIns="91440" bIns="45720">
            <a:spAutoFit/>
          </a:bodyPr>
          <a:lstStyle/>
          <a:p>
            <a:pPr algn="ctr"/>
            <a: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Cosmic Detector Module</a:t>
            </a:r>
          </a:p>
        </p:txBody>
      </p:sp>
      <p:sp>
        <p:nvSpPr>
          <p:cNvPr id="3" name="Rectangle 2">
            <a:extLst>
              <a:ext uri="{FF2B5EF4-FFF2-40B4-BE49-F238E27FC236}">
                <a16:creationId xmlns:a16="http://schemas.microsoft.com/office/drawing/2014/main" id="{122EA84E-5FEA-4CC8-A426-C5260CF3FC8D}"/>
              </a:ext>
            </a:extLst>
          </p:cNvPr>
          <p:cNvSpPr/>
          <p:nvPr/>
        </p:nvSpPr>
        <p:spPr>
          <a:xfrm>
            <a:off x="2692320" y="1241745"/>
            <a:ext cx="2441543" cy="2403835"/>
          </a:xfrm>
          <a:prstGeom prst="rect">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extBox 3">
            <a:extLst>
              <a:ext uri="{FF2B5EF4-FFF2-40B4-BE49-F238E27FC236}">
                <a16:creationId xmlns:a16="http://schemas.microsoft.com/office/drawing/2014/main" id="{B3C3AD02-9244-4FC7-896F-40FC820A3C93}"/>
              </a:ext>
            </a:extLst>
          </p:cNvPr>
          <p:cNvSpPr txBox="1"/>
          <p:nvPr/>
        </p:nvSpPr>
        <p:spPr>
          <a:xfrm>
            <a:off x="3274134" y="1875399"/>
            <a:ext cx="1277914" cy="830997"/>
          </a:xfrm>
          <a:prstGeom prst="rect">
            <a:avLst/>
          </a:prstGeom>
          <a:noFill/>
        </p:spPr>
        <p:txBody>
          <a:bodyPr wrap="none" rtlCol="0">
            <a:spAutoFit/>
          </a:bodyPr>
          <a:lstStyle/>
          <a:p>
            <a:r>
              <a:rPr lang="en-US" sz="2400" dirty="0"/>
              <a:t>Cosmic</a:t>
            </a:r>
          </a:p>
          <a:p>
            <a:r>
              <a:rPr lang="en-US" sz="2400" dirty="0"/>
              <a:t>Detector</a:t>
            </a:r>
            <a:endParaRPr lang="en-ZA" sz="2400" dirty="0"/>
          </a:p>
        </p:txBody>
      </p:sp>
      <p:cxnSp>
        <p:nvCxnSpPr>
          <p:cNvPr id="5" name="Straight Arrow Connector 4">
            <a:extLst>
              <a:ext uri="{FF2B5EF4-FFF2-40B4-BE49-F238E27FC236}">
                <a16:creationId xmlns:a16="http://schemas.microsoft.com/office/drawing/2014/main" id="{D8A0085C-C589-4554-9EAA-B662120D232F}"/>
              </a:ext>
            </a:extLst>
          </p:cNvPr>
          <p:cNvCxnSpPr/>
          <p:nvPr/>
        </p:nvCxnSpPr>
        <p:spPr>
          <a:xfrm>
            <a:off x="1749640" y="1449133"/>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10721F6A-E644-435B-8FF3-198B419B12CA}"/>
              </a:ext>
            </a:extLst>
          </p:cNvPr>
          <p:cNvSpPr/>
          <p:nvPr/>
        </p:nvSpPr>
        <p:spPr>
          <a:xfrm>
            <a:off x="894919" y="1264467"/>
            <a:ext cx="785280" cy="369332"/>
          </a:xfrm>
          <a:prstGeom prst="rect">
            <a:avLst/>
          </a:prstGeom>
        </p:spPr>
        <p:txBody>
          <a:bodyPr wrap="none">
            <a:spAutoFit/>
          </a:bodyPr>
          <a:lstStyle/>
          <a:p>
            <a:r>
              <a:rPr lang="en-US" dirty="0"/>
              <a:t>detect</a:t>
            </a:r>
            <a:endParaRPr lang="en-ZA" dirty="0"/>
          </a:p>
        </p:txBody>
      </p:sp>
      <p:cxnSp>
        <p:nvCxnSpPr>
          <p:cNvPr id="7" name="Straight Arrow Connector 6">
            <a:extLst>
              <a:ext uri="{FF2B5EF4-FFF2-40B4-BE49-F238E27FC236}">
                <a16:creationId xmlns:a16="http://schemas.microsoft.com/office/drawing/2014/main" id="{97D8BFBA-2804-4710-89E9-5F6CC6209EBC}"/>
              </a:ext>
            </a:extLst>
          </p:cNvPr>
          <p:cNvCxnSpPr/>
          <p:nvPr/>
        </p:nvCxnSpPr>
        <p:spPr>
          <a:xfrm>
            <a:off x="1749640" y="1967606"/>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815F253-CFC1-4DC2-B772-088B5893E692}"/>
              </a:ext>
            </a:extLst>
          </p:cNvPr>
          <p:cNvSpPr/>
          <p:nvPr/>
        </p:nvSpPr>
        <p:spPr>
          <a:xfrm>
            <a:off x="456359" y="1782940"/>
            <a:ext cx="1254767" cy="369332"/>
          </a:xfrm>
          <a:prstGeom prst="rect">
            <a:avLst/>
          </a:prstGeom>
        </p:spPr>
        <p:txBody>
          <a:bodyPr wrap="none">
            <a:spAutoFit/>
          </a:bodyPr>
          <a:lstStyle/>
          <a:p>
            <a:r>
              <a:rPr lang="en-US" dirty="0"/>
              <a:t>backscatter</a:t>
            </a:r>
            <a:endParaRPr lang="en-ZA" dirty="0"/>
          </a:p>
        </p:txBody>
      </p:sp>
      <p:cxnSp>
        <p:nvCxnSpPr>
          <p:cNvPr id="9" name="Straight Arrow Connector 8">
            <a:extLst>
              <a:ext uri="{FF2B5EF4-FFF2-40B4-BE49-F238E27FC236}">
                <a16:creationId xmlns:a16="http://schemas.microsoft.com/office/drawing/2014/main" id="{92D7CC05-14C7-4D76-BB5A-6B7FD16487CE}"/>
              </a:ext>
            </a:extLst>
          </p:cNvPr>
          <p:cNvCxnSpPr/>
          <p:nvPr/>
        </p:nvCxnSpPr>
        <p:spPr>
          <a:xfrm>
            <a:off x="5133863" y="1533976"/>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DA3D445-7428-4815-9C4C-84CC01952F2E}"/>
              </a:ext>
            </a:extLst>
          </p:cNvPr>
          <p:cNvSpPr/>
          <p:nvPr/>
        </p:nvSpPr>
        <p:spPr>
          <a:xfrm>
            <a:off x="6115057" y="1349310"/>
            <a:ext cx="849913" cy="369332"/>
          </a:xfrm>
          <a:prstGeom prst="rect">
            <a:avLst/>
          </a:prstGeom>
        </p:spPr>
        <p:txBody>
          <a:bodyPr wrap="none">
            <a:spAutoFit/>
          </a:bodyPr>
          <a:lstStyle/>
          <a:p>
            <a:r>
              <a:rPr lang="en-US" dirty="0" err="1"/>
              <a:t>out_tp</a:t>
            </a:r>
            <a:endParaRPr lang="en-ZA" dirty="0"/>
          </a:p>
        </p:txBody>
      </p:sp>
      <p:cxnSp>
        <p:nvCxnSpPr>
          <p:cNvPr id="11" name="Straight Arrow Connector 10">
            <a:extLst>
              <a:ext uri="{FF2B5EF4-FFF2-40B4-BE49-F238E27FC236}">
                <a16:creationId xmlns:a16="http://schemas.microsoft.com/office/drawing/2014/main" id="{B8A615D7-0B14-4125-BE73-0C825BC284C3}"/>
              </a:ext>
            </a:extLst>
          </p:cNvPr>
          <p:cNvCxnSpPr/>
          <p:nvPr/>
        </p:nvCxnSpPr>
        <p:spPr>
          <a:xfrm>
            <a:off x="5133863" y="2158943"/>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13E55B6-616F-495B-9F52-A4BB3CB9853D}"/>
              </a:ext>
            </a:extLst>
          </p:cNvPr>
          <p:cNvSpPr/>
          <p:nvPr/>
        </p:nvSpPr>
        <p:spPr>
          <a:xfrm>
            <a:off x="6115057" y="1974277"/>
            <a:ext cx="813043" cy="369332"/>
          </a:xfrm>
          <a:prstGeom prst="rect">
            <a:avLst/>
          </a:prstGeom>
        </p:spPr>
        <p:txBody>
          <a:bodyPr wrap="none">
            <a:spAutoFit/>
          </a:bodyPr>
          <a:lstStyle/>
          <a:p>
            <a:r>
              <a:rPr lang="en-US" dirty="0" err="1"/>
              <a:t>out_fp</a:t>
            </a:r>
            <a:endParaRPr lang="en-ZA" dirty="0"/>
          </a:p>
        </p:txBody>
      </p:sp>
      <p:cxnSp>
        <p:nvCxnSpPr>
          <p:cNvPr id="13" name="Straight Arrow Connector 12">
            <a:extLst>
              <a:ext uri="{FF2B5EF4-FFF2-40B4-BE49-F238E27FC236}">
                <a16:creationId xmlns:a16="http://schemas.microsoft.com/office/drawing/2014/main" id="{20EBE5FC-6DA6-4F83-B3D0-E898EF82F5C2}"/>
              </a:ext>
            </a:extLst>
          </p:cNvPr>
          <p:cNvCxnSpPr/>
          <p:nvPr/>
        </p:nvCxnSpPr>
        <p:spPr>
          <a:xfrm>
            <a:off x="5133863" y="2975349"/>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C3BE74B-714C-4361-BF4A-CCC7EDADF723}"/>
              </a:ext>
            </a:extLst>
          </p:cNvPr>
          <p:cNvSpPr/>
          <p:nvPr/>
        </p:nvSpPr>
        <p:spPr>
          <a:xfrm>
            <a:off x="6115057" y="2790683"/>
            <a:ext cx="957313" cy="369332"/>
          </a:xfrm>
          <a:prstGeom prst="rect">
            <a:avLst/>
          </a:prstGeom>
        </p:spPr>
        <p:txBody>
          <a:bodyPr wrap="none">
            <a:spAutoFit/>
          </a:bodyPr>
          <a:lstStyle/>
          <a:p>
            <a:r>
              <a:rPr lang="en-US" dirty="0" err="1"/>
              <a:t>fp_time</a:t>
            </a:r>
            <a:endParaRPr lang="en-ZA" dirty="0"/>
          </a:p>
        </p:txBody>
      </p:sp>
      <p:sp>
        <p:nvSpPr>
          <p:cNvPr id="15" name="Rectangle 14">
            <a:extLst>
              <a:ext uri="{FF2B5EF4-FFF2-40B4-BE49-F238E27FC236}">
                <a16:creationId xmlns:a16="http://schemas.microsoft.com/office/drawing/2014/main" id="{E9097C4B-E322-4C80-A1A3-1EF4F6D202C6}"/>
              </a:ext>
            </a:extLst>
          </p:cNvPr>
          <p:cNvSpPr/>
          <p:nvPr/>
        </p:nvSpPr>
        <p:spPr>
          <a:xfrm>
            <a:off x="5342059" y="2790683"/>
            <a:ext cx="418704" cy="646331"/>
          </a:xfrm>
          <a:prstGeom prst="rect">
            <a:avLst/>
          </a:prstGeom>
        </p:spPr>
        <p:txBody>
          <a:bodyPr wrap="none">
            <a:spAutoFit/>
          </a:bodyPr>
          <a:lstStyle/>
          <a:p>
            <a:pPr algn="ctr"/>
            <a:r>
              <a:rPr lang="en-US" dirty="0"/>
              <a:t>/ </a:t>
            </a:r>
          </a:p>
          <a:p>
            <a:pPr algn="ctr"/>
            <a:r>
              <a:rPr lang="en-US" dirty="0"/>
              <a:t>32</a:t>
            </a:r>
            <a:endParaRPr lang="en-ZA" dirty="0"/>
          </a:p>
        </p:txBody>
      </p:sp>
      <p:cxnSp>
        <p:nvCxnSpPr>
          <p:cNvPr id="16" name="Straight Arrow Connector 15">
            <a:extLst>
              <a:ext uri="{FF2B5EF4-FFF2-40B4-BE49-F238E27FC236}">
                <a16:creationId xmlns:a16="http://schemas.microsoft.com/office/drawing/2014/main" id="{2E52A531-87D2-4A96-AA0F-4A1CAAE956A9}"/>
              </a:ext>
            </a:extLst>
          </p:cNvPr>
          <p:cNvCxnSpPr/>
          <p:nvPr/>
        </p:nvCxnSpPr>
        <p:spPr>
          <a:xfrm>
            <a:off x="1749640" y="2465410"/>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A1720E1-4E0B-4C92-9FB5-C4AF3B2D6DCB}"/>
              </a:ext>
            </a:extLst>
          </p:cNvPr>
          <p:cNvSpPr/>
          <p:nvPr/>
        </p:nvSpPr>
        <p:spPr>
          <a:xfrm>
            <a:off x="1130690" y="2280744"/>
            <a:ext cx="529312" cy="369332"/>
          </a:xfrm>
          <a:prstGeom prst="rect">
            <a:avLst/>
          </a:prstGeom>
        </p:spPr>
        <p:txBody>
          <a:bodyPr wrap="none">
            <a:spAutoFit/>
          </a:bodyPr>
          <a:lstStyle/>
          <a:p>
            <a:r>
              <a:rPr lang="en-US" dirty="0" err="1"/>
              <a:t>sclk</a:t>
            </a:r>
            <a:endParaRPr lang="en-ZA" dirty="0"/>
          </a:p>
        </p:txBody>
      </p:sp>
      <p:cxnSp>
        <p:nvCxnSpPr>
          <p:cNvPr id="18" name="Straight Arrow Connector 17">
            <a:extLst>
              <a:ext uri="{FF2B5EF4-FFF2-40B4-BE49-F238E27FC236}">
                <a16:creationId xmlns:a16="http://schemas.microsoft.com/office/drawing/2014/main" id="{732F3746-D403-47F7-A6B2-CBDEB6EC9E65}"/>
              </a:ext>
            </a:extLst>
          </p:cNvPr>
          <p:cNvCxnSpPr/>
          <p:nvPr/>
        </p:nvCxnSpPr>
        <p:spPr>
          <a:xfrm>
            <a:off x="1749640" y="2949131"/>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22E76C6D-D970-4B40-87FD-EFF1F5B01F1B}"/>
              </a:ext>
            </a:extLst>
          </p:cNvPr>
          <p:cNvSpPr/>
          <p:nvPr/>
        </p:nvSpPr>
        <p:spPr>
          <a:xfrm>
            <a:off x="1168398" y="2764465"/>
            <a:ext cx="439544" cy="369332"/>
          </a:xfrm>
          <a:prstGeom prst="rect">
            <a:avLst/>
          </a:prstGeom>
        </p:spPr>
        <p:txBody>
          <a:bodyPr wrap="none">
            <a:spAutoFit/>
          </a:bodyPr>
          <a:lstStyle/>
          <a:p>
            <a:r>
              <a:rPr lang="en-US" dirty="0" err="1"/>
              <a:t>clk</a:t>
            </a:r>
            <a:endParaRPr lang="en-ZA" dirty="0"/>
          </a:p>
        </p:txBody>
      </p:sp>
      <p:cxnSp>
        <p:nvCxnSpPr>
          <p:cNvPr id="20" name="Straight Arrow Connector 19">
            <a:extLst>
              <a:ext uri="{FF2B5EF4-FFF2-40B4-BE49-F238E27FC236}">
                <a16:creationId xmlns:a16="http://schemas.microsoft.com/office/drawing/2014/main" id="{F68A3BE5-5885-4AB4-984D-1BBA71564311}"/>
              </a:ext>
            </a:extLst>
          </p:cNvPr>
          <p:cNvCxnSpPr/>
          <p:nvPr/>
        </p:nvCxnSpPr>
        <p:spPr>
          <a:xfrm>
            <a:off x="1749640" y="3395900"/>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5FC86DFC-88FF-4062-80F4-B7CB3E092525}"/>
              </a:ext>
            </a:extLst>
          </p:cNvPr>
          <p:cNvSpPr/>
          <p:nvPr/>
        </p:nvSpPr>
        <p:spPr>
          <a:xfrm>
            <a:off x="1001873" y="3211234"/>
            <a:ext cx="658129" cy="369332"/>
          </a:xfrm>
          <a:prstGeom prst="rect">
            <a:avLst/>
          </a:prstGeom>
        </p:spPr>
        <p:txBody>
          <a:bodyPr wrap="none">
            <a:spAutoFit/>
          </a:bodyPr>
          <a:lstStyle/>
          <a:p>
            <a:r>
              <a:rPr lang="en-US" dirty="0"/>
              <a:t>reset</a:t>
            </a:r>
            <a:endParaRPr lang="en-ZA" dirty="0"/>
          </a:p>
        </p:txBody>
      </p:sp>
      <p:sp>
        <p:nvSpPr>
          <p:cNvPr id="22" name="Rectangle 21">
            <a:extLst>
              <a:ext uri="{FF2B5EF4-FFF2-40B4-BE49-F238E27FC236}">
                <a16:creationId xmlns:a16="http://schemas.microsoft.com/office/drawing/2014/main" id="{FE20BF4E-2AF9-4182-8B1C-D9711C1B12E9}"/>
              </a:ext>
            </a:extLst>
          </p:cNvPr>
          <p:cNvSpPr/>
          <p:nvPr/>
        </p:nvSpPr>
        <p:spPr>
          <a:xfrm>
            <a:off x="5342059" y="1369973"/>
            <a:ext cx="418704" cy="646331"/>
          </a:xfrm>
          <a:prstGeom prst="rect">
            <a:avLst/>
          </a:prstGeom>
        </p:spPr>
        <p:txBody>
          <a:bodyPr wrap="none">
            <a:spAutoFit/>
          </a:bodyPr>
          <a:lstStyle/>
          <a:p>
            <a:pPr algn="ctr"/>
            <a:r>
              <a:rPr lang="en-US" dirty="0"/>
              <a:t>/ </a:t>
            </a:r>
          </a:p>
          <a:p>
            <a:pPr algn="ctr"/>
            <a:r>
              <a:rPr lang="en-US" dirty="0"/>
              <a:t>16</a:t>
            </a:r>
            <a:endParaRPr lang="en-ZA" dirty="0"/>
          </a:p>
        </p:txBody>
      </p:sp>
      <p:sp>
        <p:nvSpPr>
          <p:cNvPr id="23" name="Rectangle 22">
            <a:extLst>
              <a:ext uri="{FF2B5EF4-FFF2-40B4-BE49-F238E27FC236}">
                <a16:creationId xmlns:a16="http://schemas.microsoft.com/office/drawing/2014/main" id="{45369309-46EE-411B-92F0-70F74362580F}"/>
              </a:ext>
            </a:extLst>
          </p:cNvPr>
          <p:cNvSpPr/>
          <p:nvPr/>
        </p:nvSpPr>
        <p:spPr>
          <a:xfrm>
            <a:off x="5342059" y="1939941"/>
            <a:ext cx="418704" cy="646331"/>
          </a:xfrm>
          <a:prstGeom prst="rect">
            <a:avLst/>
          </a:prstGeom>
        </p:spPr>
        <p:txBody>
          <a:bodyPr wrap="none">
            <a:spAutoFit/>
          </a:bodyPr>
          <a:lstStyle/>
          <a:p>
            <a:pPr algn="ctr"/>
            <a:r>
              <a:rPr lang="en-US" dirty="0"/>
              <a:t>/ </a:t>
            </a:r>
          </a:p>
          <a:p>
            <a:pPr algn="ctr"/>
            <a:r>
              <a:rPr lang="en-US" dirty="0"/>
              <a:t>16</a:t>
            </a:r>
            <a:endParaRPr lang="en-ZA" dirty="0"/>
          </a:p>
        </p:txBody>
      </p:sp>
      <p:sp>
        <p:nvSpPr>
          <p:cNvPr id="24" name="Rectangle 23">
            <a:extLst>
              <a:ext uri="{FF2B5EF4-FFF2-40B4-BE49-F238E27FC236}">
                <a16:creationId xmlns:a16="http://schemas.microsoft.com/office/drawing/2014/main" id="{ADC74CC6-01F3-4D3B-ABAE-8247E22170F2}"/>
              </a:ext>
            </a:extLst>
          </p:cNvPr>
          <p:cNvSpPr/>
          <p:nvPr/>
        </p:nvSpPr>
        <p:spPr>
          <a:xfrm>
            <a:off x="5449808" y="5679197"/>
            <a:ext cx="255932" cy="248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25" name="Picture 24" descr="A blurry image of a night sky&#10;&#10;Description automatically generated">
            <a:extLst>
              <a:ext uri="{FF2B5EF4-FFF2-40B4-BE49-F238E27FC236}">
                <a16:creationId xmlns:a16="http://schemas.microsoft.com/office/drawing/2014/main" id="{95FD15E8-B365-4C41-AC2A-F8E1B0121A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6993" y="3658313"/>
            <a:ext cx="3550754" cy="1578113"/>
          </a:xfrm>
          <a:prstGeom prst="rect">
            <a:avLst/>
          </a:prstGeom>
        </p:spPr>
      </p:pic>
      <p:cxnSp>
        <p:nvCxnSpPr>
          <p:cNvPr id="26" name="Straight Arrow Connector 25">
            <a:extLst>
              <a:ext uri="{FF2B5EF4-FFF2-40B4-BE49-F238E27FC236}">
                <a16:creationId xmlns:a16="http://schemas.microsoft.com/office/drawing/2014/main" id="{8BC95C99-E167-4A93-AC63-542687D83C89}"/>
              </a:ext>
            </a:extLst>
          </p:cNvPr>
          <p:cNvCxnSpPr/>
          <p:nvPr/>
        </p:nvCxnSpPr>
        <p:spPr>
          <a:xfrm flipH="1">
            <a:off x="5577774" y="4857635"/>
            <a:ext cx="785191" cy="9044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20480D04-BD0F-48F3-9F69-7F32C58C026C}"/>
              </a:ext>
            </a:extLst>
          </p:cNvPr>
          <p:cNvSpPr/>
          <p:nvPr/>
        </p:nvSpPr>
        <p:spPr>
          <a:xfrm>
            <a:off x="5898735" y="5309865"/>
            <a:ext cx="1762021" cy="369332"/>
          </a:xfrm>
          <a:prstGeom prst="rect">
            <a:avLst/>
          </a:prstGeom>
        </p:spPr>
        <p:txBody>
          <a:bodyPr wrap="none">
            <a:spAutoFit/>
          </a:bodyPr>
          <a:lstStyle/>
          <a:p>
            <a:r>
              <a:rPr lang="en-ZA" dirty="0">
                <a:solidFill>
                  <a:sysClr val="windowText" lastClr="000000"/>
                </a:solidFill>
              </a:rPr>
              <a:t>cosmic particle</a:t>
            </a:r>
            <a:endParaRPr lang="en-ZA" dirty="0"/>
          </a:p>
        </p:txBody>
      </p:sp>
      <p:sp>
        <p:nvSpPr>
          <p:cNvPr id="28" name="Rectangle 27">
            <a:extLst>
              <a:ext uri="{FF2B5EF4-FFF2-40B4-BE49-F238E27FC236}">
                <a16:creationId xmlns:a16="http://schemas.microsoft.com/office/drawing/2014/main" id="{299CA816-0FC0-48CE-B90B-925C111AC9B1}"/>
              </a:ext>
            </a:extLst>
          </p:cNvPr>
          <p:cNvSpPr/>
          <p:nvPr/>
        </p:nvSpPr>
        <p:spPr>
          <a:xfrm>
            <a:off x="5296993" y="5762096"/>
            <a:ext cx="255932" cy="248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Rectangle 28">
            <a:extLst>
              <a:ext uri="{FF2B5EF4-FFF2-40B4-BE49-F238E27FC236}">
                <a16:creationId xmlns:a16="http://schemas.microsoft.com/office/drawing/2014/main" id="{745B9C16-4DD9-4A1B-8E7B-D876071D457F}"/>
              </a:ext>
            </a:extLst>
          </p:cNvPr>
          <p:cNvSpPr/>
          <p:nvPr/>
        </p:nvSpPr>
        <p:spPr>
          <a:xfrm>
            <a:off x="5762735" y="5660220"/>
            <a:ext cx="1018227" cy="369332"/>
          </a:xfrm>
          <a:prstGeom prst="rect">
            <a:avLst/>
          </a:prstGeom>
        </p:spPr>
        <p:txBody>
          <a:bodyPr wrap="none">
            <a:spAutoFit/>
          </a:bodyPr>
          <a:lstStyle/>
          <a:p>
            <a:r>
              <a:rPr lang="en-ZA" dirty="0">
                <a:solidFill>
                  <a:sysClr val="windowText" lastClr="000000"/>
                </a:solidFill>
              </a:rPr>
              <a:t>detector</a:t>
            </a:r>
            <a:endParaRPr lang="en-ZA" dirty="0"/>
          </a:p>
        </p:txBody>
      </p:sp>
      <p:cxnSp>
        <p:nvCxnSpPr>
          <p:cNvPr id="30" name="Straight Arrow Connector 29">
            <a:extLst>
              <a:ext uri="{FF2B5EF4-FFF2-40B4-BE49-F238E27FC236}">
                <a16:creationId xmlns:a16="http://schemas.microsoft.com/office/drawing/2014/main" id="{0B03271E-82D1-4041-835F-16D38ABB682A}"/>
              </a:ext>
            </a:extLst>
          </p:cNvPr>
          <p:cNvCxnSpPr/>
          <p:nvPr/>
        </p:nvCxnSpPr>
        <p:spPr>
          <a:xfrm flipV="1">
            <a:off x="5159365" y="5937446"/>
            <a:ext cx="79513" cy="238539"/>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0CF0545-780F-4649-AF72-B906115338B1}"/>
              </a:ext>
            </a:extLst>
          </p:cNvPr>
          <p:cNvCxnSpPr>
            <a:cxnSpLocks/>
          </p:cNvCxnSpPr>
          <p:nvPr/>
        </p:nvCxnSpPr>
        <p:spPr>
          <a:xfrm flipV="1">
            <a:off x="5316912" y="6038530"/>
            <a:ext cx="169664" cy="20217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86C63562-468E-4739-BD2A-F6EA9F59D929}"/>
              </a:ext>
            </a:extLst>
          </p:cNvPr>
          <p:cNvSpPr/>
          <p:nvPr/>
        </p:nvSpPr>
        <p:spPr>
          <a:xfrm>
            <a:off x="5427179" y="6038530"/>
            <a:ext cx="2657168" cy="677108"/>
          </a:xfrm>
          <a:prstGeom prst="rect">
            <a:avLst/>
          </a:prstGeom>
        </p:spPr>
        <p:txBody>
          <a:bodyPr wrap="square">
            <a:spAutoFit/>
          </a:bodyPr>
          <a:lstStyle/>
          <a:p>
            <a:r>
              <a:rPr lang="en-ZA" sz="1400" dirty="0">
                <a:solidFill>
                  <a:sysClr val="windowText" lastClr="000000"/>
                </a:solidFill>
              </a:rPr>
              <a:t>potential backscatter</a:t>
            </a:r>
            <a:r>
              <a:rPr lang="en-ZA" sz="1200" dirty="0">
                <a:solidFill>
                  <a:sysClr val="windowText" lastClr="000000"/>
                </a:solidFill>
              </a:rPr>
              <a:t> or </a:t>
            </a:r>
            <a:br>
              <a:rPr lang="en-ZA" sz="1200" dirty="0">
                <a:solidFill>
                  <a:sysClr val="windowText" lastClr="000000"/>
                </a:solidFill>
              </a:rPr>
            </a:br>
            <a:r>
              <a:rPr lang="en-ZA" sz="1200" dirty="0">
                <a:solidFill>
                  <a:sysClr val="windowText" lastClr="000000"/>
                </a:solidFill>
              </a:rPr>
              <a:t>detection from wrong direction</a:t>
            </a:r>
            <a:br>
              <a:rPr lang="en-ZA" sz="1200" dirty="0">
                <a:solidFill>
                  <a:sysClr val="windowText" lastClr="000000"/>
                </a:solidFill>
              </a:rPr>
            </a:br>
            <a:r>
              <a:rPr lang="en-ZA" sz="1200" dirty="0">
                <a:solidFill>
                  <a:sysClr val="windowText" lastClr="000000"/>
                </a:solidFill>
              </a:rPr>
              <a:t> (e.g. from terrestrial source)</a:t>
            </a:r>
            <a:endParaRPr lang="en-ZA" sz="1200" dirty="0"/>
          </a:p>
        </p:txBody>
      </p:sp>
      <p:sp>
        <p:nvSpPr>
          <p:cNvPr id="33" name="Cube 32">
            <a:extLst>
              <a:ext uri="{FF2B5EF4-FFF2-40B4-BE49-F238E27FC236}">
                <a16:creationId xmlns:a16="http://schemas.microsoft.com/office/drawing/2014/main" id="{444196EF-6216-46F3-A972-0652948022AD}"/>
              </a:ext>
            </a:extLst>
          </p:cNvPr>
          <p:cNvSpPr/>
          <p:nvPr/>
        </p:nvSpPr>
        <p:spPr>
          <a:xfrm>
            <a:off x="4228556" y="5660220"/>
            <a:ext cx="590255" cy="534338"/>
          </a:xfrm>
          <a:prstGeom prst="cub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34" name="Straight Connector 33">
            <a:extLst>
              <a:ext uri="{FF2B5EF4-FFF2-40B4-BE49-F238E27FC236}">
                <a16:creationId xmlns:a16="http://schemas.microsoft.com/office/drawing/2014/main" id="{125C77DB-EF79-405A-96FA-079B89ACD960}"/>
              </a:ext>
            </a:extLst>
          </p:cNvPr>
          <p:cNvCxnSpPr>
            <a:cxnSpLocks/>
          </p:cNvCxnSpPr>
          <p:nvPr/>
        </p:nvCxnSpPr>
        <p:spPr>
          <a:xfrm>
            <a:off x="1083742" y="3605671"/>
            <a:ext cx="3011180" cy="2112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0B8069C7-9565-4A59-84DB-A5FC8B408F72}"/>
              </a:ext>
            </a:extLst>
          </p:cNvPr>
          <p:cNvSpPr/>
          <p:nvPr/>
        </p:nvSpPr>
        <p:spPr>
          <a:xfrm>
            <a:off x="4753099" y="5737951"/>
            <a:ext cx="543894" cy="207264"/>
          </a:xfrm>
          <a:custGeom>
            <a:avLst/>
            <a:gdLst>
              <a:gd name="connsiteX0" fmla="*/ 371856 w 371856"/>
              <a:gd name="connsiteY0" fmla="*/ 103632 h 207264"/>
              <a:gd name="connsiteX1" fmla="*/ 292608 w 371856"/>
              <a:gd name="connsiteY1" fmla="*/ 60960 h 207264"/>
              <a:gd name="connsiteX2" fmla="*/ 268224 w 371856"/>
              <a:gd name="connsiteY2" fmla="*/ 42672 h 207264"/>
              <a:gd name="connsiteX3" fmla="*/ 249936 w 371856"/>
              <a:gd name="connsiteY3" fmla="*/ 18288 h 207264"/>
              <a:gd name="connsiteX4" fmla="*/ 231648 w 371856"/>
              <a:gd name="connsiteY4" fmla="*/ 12192 h 207264"/>
              <a:gd name="connsiteX5" fmla="*/ 213360 w 371856"/>
              <a:gd name="connsiteY5" fmla="*/ 0 h 207264"/>
              <a:gd name="connsiteX6" fmla="*/ 201168 w 371856"/>
              <a:gd name="connsiteY6" fmla="*/ 18288 h 207264"/>
              <a:gd name="connsiteX7" fmla="*/ 195072 w 371856"/>
              <a:gd name="connsiteY7" fmla="*/ 115824 h 207264"/>
              <a:gd name="connsiteX8" fmla="*/ 128016 w 371856"/>
              <a:gd name="connsiteY8" fmla="*/ 146304 h 207264"/>
              <a:gd name="connsiteX9" fmla="*/ 121920 w 371856"/>
              <a:gd name="connsiteY9" fmla="*/ 201168 h 207264"/>
              <a:gd name="connsiteX10" fmla="*/ 103632 w 371856"/>
              <a:gd name="connsiteY10" fmla="*/ 207264 h 207264"/>
              <a:gd name="connsiteX11" fmla="*/ 36576 w 371856"/>
              <a:gd name="connsiteY11" fmla="*/ 201168 h 207264"/>
              <a:gd name="connsiteX12" fmla="*/ 0 w 371856"/>
              <a:gd name="connsiteY12" fmla="*/ 188976 h 207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1856" h="207264">
                <a:moveTo>
                  <a:pt x="371856" y="103632"/>
                </a:moveTo>
                <a:cubicBezTo>
                  <a:pt x="329971" y="82689"/>
                  <a:pt x="321534" y="81622"/>
                  <a:pt x="292608" y="60960"/>
                </a:cubicBezTo>
                <a:cubicBezTo>
                  <a:pt x="284340" y="55055"/>
                  <a:pt x="275408" y="49856"/>
                  <a:pt x="268224" y="42672"/>
                </a:cubicBezTo>
                <a:cubicBezTo>
                  <a:pt x="261040" y="35488"/>
                  <a:pt x="257741" y="24792"/>
                  <a:pt x="249936" y="18288"/>
                </a:cubicBezTo>
                <a:cubicBezTo>
                  <a:pt x="245000" y="14174"/>
                  <a:pt x="237395" y="15066"/>
                  <a:pt x="231648" y="12192"/>
                </a:cubicBezTo>
                <a:cubicBezTo>
                  <a:pt x="225095" y="8915"/>
                  <a:pt x="219456" y="4064"/>
                  <a:pt x="213360" y="0"/>
                </a:cubicBezTo>
                <a:cubicBezTo>
                  <a:pt x="209296" y="6096"/>
                  <a:pt x="202311" y="11051"/>
                  <a:pt x="201168" y="18288"/>
                </a:cubicBezTo>
                <a:cubicBezTo>
                  <a:pt x="196087" y="50465"/>
                  <a:pt x="205833" y="85077"/>
                  <a:pt x="195072" y="115824"/>
                </a:cubicBezTo>
                <a:cubicBezTo>
                  <a:pt x="187134" y="138504"/>
                  <a:pt x="146518" y="142604"/>
                  <a:pt x="128016" y="146304"/>
                </a:cubicBezTo>
                <a:cubicBezTo>
                  <a:pt x="125984" y="164592"/>
                  <a:pt x="128754" y="184084"/>
                  <a:pt x="121920" y="201168"/>
                </a:cubicBezTo>
                <a:cubicBezTo>
                  <a:pt x="119534" y="207134"/>
                  <a:pt x="110058" y="207264"/>
                  <a:pt x="103632" y="207264"/>
                </a:cubicBezTo>
                <a:cubicBezTo>
                  <a:pt x="81188" y="207264"/>
                  <a:pt x="58928" y="203200"/>
                  <a:pt x="36576" y="201168"/>
                </a:cubicBezTo>
                <a:cubicBezTo>
                  <a:pt x="7784" y="193970"/>
                  <a:pt x="19686" y="198819"/>
                  <a:pt x="0" y="188976"/>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6" name="Rectangle 35">
            <a:extLst>
              <a:ext uri="{FF2B5EF4-FFF2-40B4-BE49-F238E27FC236}">
                <a16:creationId xmlns:a16="http://schemas.microsoft.com/office/drawing/2014/main" id="{D98CE7A5-1ADF-4751-B99C-14063EF6F3D0}"/>
              </a:ext>
            </a:extLst>
          </p:cNvPr>
          <p:cNvSpPr/>
          <p:nvPr/>
        </p:nvSpPr>
        <p:spPr>
          <a:xfrm rot="19381434">
            <a:off x="4704493" y="5586898"/>
            <a:ext cx="551754" cy="261610"/>
          </a:xfrm>
          <a:prstGeom prst="rect">
            <a:avLst/>
          </a:prstGeom>
        </p:spPr>
        <p:txBody>
          <a:bodyPr wrap="none">
            <a:spAutoFit/>
          </a:bodyPr>
          <a:lstStyle/>
          <a:p>
            <a:r>
              <a:rPr lang="en-US" sz="1100" dirty="0"/>
              <a:t>detect</a:t>
            </a:r>
            <a:endParaRPr lang="en-ZA" sz="1100" dirty="0"/>
          </a:p>
        </p:txBody>
      </p:sp>
      <p:cxnSp>
        <p:nvCxnSpPr>
          <p:cNvPr id="38" name="Straight Connector 37">
            <a:extLst>
              <a:ext uri="{FF2B5EF4-FFF2-40B4-BE49-F238E27FC236}">
                <a16:creationId xmlns:a16="http://schemas.microsoft.com/office/drawing/2014/main" id="{8D87F0EE-277E-4C66-A53C-2E402507DA8E}"/>
              </a:ext>
            </a:extLst>
          </p:cNvPr>
          <p:cNvCxnSpPr>
            <a:cxnSpLocks/>
          </p:cNvCxnSpPr>
          <p:nvPr/>
        </p:nvCxnSpPr>
        <p:spPr>
          <a:xfrm flipH="1">
            <a:off x="4818811" y="3719359"/>
            <a:ext cx="298707" cy="183000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435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923330"/>
          </a:xfrm>
          <a:prstGeom prst="rect">
            <a:avLst/>
          </a:prstGeom>
          <a:noFill/>
        </p:spPr>
        <p:txBody>
          <a:bodyPr wrap="square" rtlCol="0">
            <a:spAutoFit/>
          </a:bodyPr>
          <a:lstStyle/>
          <a:p>
            <a:r>
              <a:rPr lang="en-US" i="1" dirty="0"/>
              <a:t>Image sources:</a:t>
            </a:r>
          </a:p>
          <a:p>
            <a:r>
              <a:rPr lang="en-US" dirty="0"/>
              <a:t> man working on laptop – </a:t>
            </a:r>
            <a:r>
              <a:rPr lang="en-US" dirty="0" err="1"/>
              <a:t>flickr</a:t>
            </a:r>
            <a:endParaRPr lang="en-US" dirty="0"/>
          </a:p>
          <a:p>
            <a:r>
              <a:rPr lang="en-US" dirty="0"/>
              <a:t> scroll, video reel, big question mark – </a:t>
            </a:r>
            <a:r>
              <a:rPr lang="en-US" dirty="0" err="1"/>
              <a:t>Pixabay</a:t>
            </a:r>
            <a:r>
              <a:rPr lang="en-US" dirty="0"/>
              <a:t> </a:t>
            </a:r>
            <a:r>
              <a:rPr lang="en-US" dirty="0">
                <a:hlinkClick r:id="rId2"/>
              </a:rPr>
              <a:t>http://pixabay.com/</a:t>
            </a:r>
            <a:r>
              <a:rPr lang="en-US" dirty="0"/>
              <a:t>  (public domain)</a:t>
            </a:r>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particularly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20915" y="4722551"/>
            <a:ext cx="8975758" cy="646331"/>
          </a:xfrm>
          <a:prstGeom prst="rect">
            <a:avLst/>
          </a:prstGeom>
        </p:spPr>
        <p:txBody>
          <a:bodyPr wrap="square">
            <a:spAutoFit/>
          </a:bodyPr>
          <a:lstStyle/>
          <a:p>
            <a:r>
              <a:rPr lang="en-ZA" dirty="0"/>
              <a:t>References: Verilog code adapted from</a:t>
            </a:r>
            <a:br>
              <a:rPr lang="en-ZA" dirty="0"/>
            </a:br>
            <a:r>
              <a:rPr lang="en-ZA" dirty="0"/>
              <a:t>   </a:t>
            </a:r>
            <a:r>
              <a:rPr lang="en-ZA" dirty="0">
                <a:hlinkClick r:id="rId4"/>
              </a:rPr>
              <a:t>http://www.asic-world.com/examples/verilog</a:t>
            </a:r>
            <a:r>
              <a:rPr lang="en-ZA" dirty="0"/>
              <a:t> </a:t>
            </a:r>
          </a:p>
        </p:txBody>
      </p:sp>
    </p:spTree>
    <p:extLst>
      <p:ext uri="{BB962C8B-B14F-4D97-AF65-F5344CB8AC3E}">
        <p14:creationId xmlns:p14="http://schemas.microsoft.com/office/powerpoint/2010/main" val="118901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Module declaration (recap)</a:t>
            </a:r>
          </a:p>
        </p:txBody>
      </p:sp>
      <p:sp>
        <p:nvSpPr>
          <p:cNvPr id="3" name="Content Placeholder 2"/>
          <p:cNvSpPr>
            <a:spLocks noGrp="1"/>
          </p:cNvSpPr>
          <p:nvPr>
            <p:ph idx="1"/>
          </p:nvPr>
        </p:nvSpPr>
        <p:spPr>
          <a:xfrm>
            <a:off x="457200" y="1595620"/>
            <a:ext cx="8382000" cy="4519977"/>
          </a:xfrm>
        </p:spPr>
        <p:txBody>
          <a:bodyPr>
            <a:normAutofit/>
          </a:bodyPr>
          <a:lstStyle/>
          <a:p>
            <a:r>
              <a:rPr lang="en-ZA" dirty="0"/>
              <a:t>Modules are defined in Verilog as follows:</a:t>
            </a:r>
          </a:p>
          <a:p>
            <a:pPr marL="0" indent="0">
              <a:buNone/>
            </a:pPr>
            <a:endParaRPr lang="en-US" altLang="en-US" sz="1600" dirty="0">
              <a:latin typeface="Arial" panose="020B0604020202020204" pitchFamily="34" charset="0"/>
            </a:endParaRPr>
          </a:p>
          <a:p>
            <a:pPr marL="0" indent="0">
              <a:buNone/>
            </a:pPr>
            <a:r>
              <a:rPr lang="en-US" altLang="en-US" sz="2200" b="1" dirty="0">
                <a:latin typeface="Courier New" panose="02070309020205020404" pitchFamily="49" charset="0"/>
                <a:cs typeface="Courier New" panose="02070309020205020404" pitchFamily="49" charset="0"/>
              </a:rPr>
              <a:t>module</a:t>
            </a:r>
            <a:r>
              <a:rPr lang="en-US" altLang="en-US" sz="2200" dirty="0">
                <a:latin typeface="Courier New" panose="02070309020205020404" pitchFamily="49" charset="0"/>
                <a:cs typeface="Courier New" panose="02070309020205020404" pitchFamily="49" charset="0"/>
              </a:rPr>
              <a:t> </a:t>
            </a:r>
            <a:r>
              <a:rPr lang="en-US" altLang="en-US" sz="2200" dirty="0" err="1">
                <a:latin typeface="Courier New" panose="02070309020205020404" pitchFamily="49" charset="0"/>
                <a:cs typeface="Courier New" panose="02070309020205020404" pitchFamily="49" charset="0"/>
              </a:rPr>
              <a:t>mymodule</a:t>
            </a:r>
            <a:r>
              <a:rPr lang="en-US" altLang="en-US" sz="2200" dirty="0">
                <a:latin typeface="Courier New" panose="02070309020205020404" pitchFamily="49" charset="0"/>
                <a:cs typeface="Courier New" panose="02070309020205020404" pitchFamily="49" charset="0"/>
              </a:rPr>
              <a:t> (a, b, x, y);</a:t>
            </a:r>
          </a:p>
          <a:p>
            <a:pPr marL="0" indent="0">
              <a:buNone/>
            </a:pPr>
            <a:r>
              <a:rPr lang="en-US" altLang="en-US" sz="2200" dirty="0">
                <a:latin typeface="Courier New" panose="02070309020205020404" pitchFamily="49" charset="0"/>
                <a:cs typeface="Courier New" panose="02070309020205020404" pitchFamily="49" charset="0"/>
              </a:rPr>
              <a:t> </a:t>
            </a:r>
            <a:r>
              <a:rPr lang="en-US" altLang="en-US" sz="2200" b="1" dirty="0">
                <a:latin typeface="Courier New" panose="02070309020205020404" pitchFamily="49" charset="0"/>
                <a:cs typeface="Courier New" panose="02070309020205020404" pitchFamily="49" charset="0"/>
              </a:rPr>
              <a:t>input</a:t>
            </a:r>
            <a:r>
              <a:rPr lang="en-US" altLang="en-US" sz="2200" dirty="0">
                <a:latin typeface="Courier New" panose="02070309020205020404" pitchFamily="49" charset="0"/>
                <a:cs typeface="Courier New" panose="02070309020205020404" pitchFamily="49" charset="0"/>
              </a:rPr>
              <a:t> 	a, b;  </a:t>
            </a:r>
            <a:r>
              <a:rPr lang="en-US" altLang="en-US" sz="1600" dirty="0">
                <a:latin typeface="Courier New" panose="02070309020205020404" pitchFamily="49" charset="0"/>
                <a:cs typeface="Courier New" panose="02070309020205020404" pitchFamily="49" charset="0"/>
              </a:rPr>
              <a:t>// these are inputs, usually first</a:t>
            </a:r>
            <a:endParaRPr lang="en-US" altLang="en-US" sz="2200" dirty="0">
              <a:latin typeface="Courier New" panose="02070309020205020404" pitchFamily="49" charset="0"/>
              <a:cs typeface="Courier New" panose="02070309020205020404" pitchFamily="49" charset="0"/>
            </a:endParaRPr>
          </a:p>
          <a:p>
            <a:pPr marL="0" indent="0">
              <a:buNone/>
            </a:pPr>
            <a:r>
              <a:rPr lang="en-US" altLang="en-US" sz="2200" dirty="0">
                <a:latin typeface="Courier New" panose="02070309020205020404" pitchFamily="49" charset="0"/>
                <a:cs typeface="Courier New" panose="02070309020205020404" pitchFamily="49" charset="0"/>
              </a:rPr>
              <a:t> </a:t>
            </a:r>
            <a:r>
              <a:rPr lang="en-US" altLang="en-US" sz="2200" b="1" dirty="0">
                <a:latin typeface="Courier New" panose="02070309020205020404" pitchFamily="49" charset="0"/>
                <a:cs typeface="Courier New" panose="02070309020205020404" pitchFamily="49" charset="0"/>
              </a:rPr>
              <a:t>output</a:t>
            </a:r>
            <a:r>
              <a:rPr lang="en-US" altLang="en-US" sz="2200" dirty="0">
                <a:latin typeface="Courier New" panose="02070309020205020404" pitchFamily="49" charset="0"/>
                <a:cs typeface="Courier New" panose="02070309020205020404" pitchFamily="49" charset="0"/>
              </a:rPr>
              <a:t>	x, y;  </a:t>
            </a:r>
            <a:r>
              <a:rPr lang="en-US" altLang="en-US" sz="1600" dirty="0">
                <a:latin typeface="Courier New" panose="02070309020205020404" pitchFamily="49" charset="0"/>
                <a:cs typeface="Courier New" panose="02070309020205020404" pitchFamily="49" charset="0"/>
              </a:rPr>
              <a:t>// outputs, listed usually after inputs</a:t>
            </a:r>
            <a:endParaRPr lang="en-US" altLang="en-US" sz="2200" dirty="0">
              <a:latin typeface="Courier New" panose="02070309020205020404" pitchFamily="49" charset="0"/>
              <a:cs typeface="Courier New" panose="02070309020205020404" pitchFamily="49" charset="0"/>
            </a:endParaRPr>
          </a:p>
          <a:p>
            <a:pPr marL="0" indent="0">
              <a:buNone/>
            </a:pPr>
            <a:r>
              <a:rPr lang="en-US" sz="2200" dirty="0">
                <a:latin typeface="Courier New" panose="02070309020205020404" pitchFamily="49" charset="0"/>
                <a:cs typeface="Courier New" panose="02070309020205020404" pitchFamily="49" charset="0"/>
              </a:rPr>
              <a:t> x &lt;= or(</a:t>
            </a:r>
            <a:r>
              <a:rPr lang="en-US" sz="2200" dirty="0" err="1">
                <a:latin typeface="Courier New" panose="02070309020205020404" pitchFamily="49" charset="0"/>
                <a:cs typeface="Courier New" panose="02070309020205020404" pitchFamily="49" charset="0"/>
              </a:rPr>
              <a:t>a,b</a:t>
            </a:r>
            <a:r>
              <a:rPr lang="en-US" sz="22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these all executed at same time:</a:t>
            </a:r>
            <a:endParaRPr lang="en-US" sz="2200" dirty="0">
              <a:latin typeface="Courier New" panose="02070309020205020404" pitchFamily="49" charset="0"/>
              <a:cs typeface="Courier New" panose="02070309020205020404" pitchFamily="49" charset="0"/>
            </a:endParaRPr>
          </a:p>
          <a:p>
            <a:pPr marL="0" indent="0">
              <a:buNone/>
            </a:pPr>
            <a:r>
              <a:rPr lang="en-US" sz="2200" dirty="0">
                <a:latin typeface="Courier New" panose="02070309020205020404" pitchFamily="49" charset="0"/>
                <a:cs typeface="Courier New" panose="02070309020205020404" pitchFamily="49" charset="0"/>
              </a:rPr>
              <a:t> y &lt;= and(</a:t>
            </a:r>
            <a:r>
              <a:rPr lang="en-US" sz="2200" dirty="0" err="1">
                <a:latin typeface="Courier New" panose="02070309020205020404" pitchFamily="49" charset="0"/>
                <a:cs typeface="Courier New" panose="02070309020205020404" pitchFamily="49" charset="0"/>
              </a:rPr>
              <a:t>a,b</a:t>
            </a:r>
            <a:r>
              <a:rPr lang="en-US" sz="2200" dirty="0">
                <a:latin typeface="Courier New" panose="02070309020205020404" pitchFamily="49" charset="0"/>
                <a:cs typeface="Courier New" panose="02070309020205020404" pitchFamily="49" charset="0"/>
              </a:rPr>
              <a:t>);</a:t>
            </a:r>
          </a:p>
          <a:p>
            <a:pPr marL="0" indent="0">
              <a:buNone/>
            </a:pPr>
            <a:r>
              <a:rPr lang="en-US" sz="2200" b="1" dirty="0" err="1">
                <a:latin typeface="Courier New" panose="02070309020205020404" pitchFamily="49" charset="0"/>
                <a:cs typeface="Courier New" panose="02070309020205020404" pitchFamily="49" charset="0"/>
              </a:rPr>
              <a:t>endmodule</a:t>
            </a:r>
            <a:r>
              <a:rPr lang="en-US" sz="22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no semicolon needed after </a:t>
            </a:r>
            <a:r>
              <a:rPr lang="en-US" sz="1600" dirty="0" err="1">
                <a:latin typeface="Courier New" panose="02070309020205020404" pitchFamily="49" charset="0"/>
                <a:cs typeface="Courier New" panose="02070309020205020404" pitchFamily="49" charset="0"/>
              </a:rPr>
              <a:t>endmodule</a:t>
            </a:r>
            <a:endParaRPr lang="en-ZA" sz="3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5948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Initial block</a:t>
            </a:r>
          </a:p>
        </p:txBody>
      </p:sp>
      <p:sp>
        <p:nvSpPr>
          <p:cNvPr id="3" name="Content Placeholder 2"/>
          <p:cNvSpPr>
            <a:spLocks noGrp="1"/>
          </p:cNvSpPr>
          <p:nvPr>
            <p:ph idx="1"/>
          </p:nvPr>
        </p:nvSpPr>
        <p:spPr>
          <a:xfrm>
            <a:off x="304801" y="1532120"/>
            <a:ext cx="4051300" cy="4519977"/>
          </a:xfrm>
        </p:spPr>
        <p:txBody>
          <a:bodyPr>
            <a:normAutofit fontScale="92500" lnSpcReduction="20000"/>
          </a:bodyPr>
          <a:lstStyle/>
          <a:p>
            <a:r>
              <a:rPr lang="en-ZA" dirty="0"/>
              <a:t>The initial block is like a constructor for a Verilog module in simulation. It is activated the first time the module starts up.</a:t>
            </a:r>
          </a:p>
          <a:p>
            <a:r>
              <a:rPr lang="en-ZA" dirty="0"/>
              <a:t>Used in simulation to set up conditions and to implement test benches.</a:t>
            </a:r>
          </a:p>
        </p:txBody>
      </p:sp>
      <p:sp>
        <p:nvSpPr>
          <p:cNvPr id="4" name="Rectangle 3"/>
          <p:cNvSpPr/>
          <p:nvPr/>
        </p:nvSpPr>
        <p:spPr>
          <a:xfrm>
            <a:off x="4241260" y="1199546"/>
            <a:ext cx="4698459" cy="4832092"/>
          </a:xfrm>
          <a:prstGeom prst="rect">
            <a:avLst/>
          </a:prstGeom>
        </p:spPr>
        <p:txBody>
          <a:bodyPr wrap="square">
            <a:spAutoFit/>
          </a:bodyPr>
          <a:lstStyle/>
          <a:p>
            <a:r>
              <a:rPr lang="en-US" altLang="en-US" sz="1400" b="1" dirty="0">
                <a:latin typeface="Courier New" panose="02070309020205020404" pitchFamily="49" charset="0"/>
                <a:cs typeface="Courier New" panose="02070309020205020404" pitchFamily="49" charset="0"/>
              </a:rPr>
              <a:t>module</a:t>
            </a:r>
            <a:r>
              <a:rPr lang="en-US" altLang="en-US" sz="1400" dirty="0">
                <a:latin typeface="Courier New" panose="02070309020205020404" pitchFamily="49" charset="0"/>
                <a:cs typeface="Courier New" panose="02070309020205020404" pitchFamily="49" charset="0"/>
              </a:rPr>
              <a:t> testbench;   // top level module</a:t>
            </a:r>
          </a:p>
          <a:p>
            <a:r>
              <a:rPr lang="en-US" altLang="en-US" sz="1400" dirty="0">
                <a:latin typeface="Courier New" panose="02070309020205020404" pitchFamily="49" charset="0"/>
                <a:cs typeface="Courier New" panose="02070309020205020404" pitchFamily="49" charset="0"/>
              </a:rPr>
              <a:t> wire  a, b, x;     // set up some signals</a:t>
            </a:r>
          </a:p>
          <a:p>
            <a:r>
              <a:rPr lang="en-US" altLang="en-US" sz="1400" dirty="0">
                <a:latin typeface="Courier New" panose="02070309020205020404" pitchFamily="49" charset="0"/>
                <a:cs typeface="Courier New" panose="02070309020205020404" pitchFamily="49" charset="0"/>
              </a:rPr>
              <a:t> add  </a:t>
            </a:r>
            <a:r>
              <a:rPr lang="en-US" altLang="en-US" sz="1400" dirty="0" err="1">
                <a:latin typeface="Courier New" panose="02070309020205020404" pitchFamily="49" charset="0"/>
                <a:cs typeface="Courier New" panose="02070309020205020404" pitchFamily="49" charset="0"/>
              </a:rPr>
              <a:t>myadd</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a,b,x</a:t>
            </a:r>
            <a:r>
              <a:rPr lang="en-US" altLang="en-US" sz="1400" dirty="0">
                <a:latin typeface="Courier New" panose="02070309020205020404" pitchFamily="49" charset="0"/>
                <a:cs typeface="Courier New" panose="02070309020205020404" pitchFamily="49" charset="0"/>
              </a:rPr>
              <a:t>); // module to test</a:t>
            </a:r>
          </a:p>
          <a:p>
            <a:r>
              <a:rPr lang="en-US" altLang="en-US" sz="1400" dirty="0">
                <a:latin typeface="Courier New" panose="02070309020205020404" pitchFamily="49" charset="0"/>
                <a:cs typeface="Courier New" panose="02070309020205020404" pitchFamily="49" charset="0"/>
              </a:rPr>
              <a:t> myAnd_tb1 tb(a, b, x); // use this test</a:t>
            </a:r>
          </a:p>
          <a:p>
            <a:r>
              <a:rPr lang="en-US" altLang="en-US" sz="1400" b="1" dirty="0" err="1">
                <a:latin typeface="Courier New" panose="02070309020205020404" pitchFamily="49" charset="0"/>
                <a:cs typeface="Courier New" panose="02070309020205020404" pitchFamily="49" charset="0"/>
              </a:rPr>
              <a:t>endmodule</a:t>
            </a:r>
            <a:endParaRPr lang="en-US" altLang="en-US" sz="1400" dirty="0">
              <a:latin typeface="Courier New" panose="02070309020205020404" pitchFamily="49" charset="0"/>
              <a:cs typeface="Courier New" panose="02070309020205020404" pitchFamily="49" charset="0"/>
            </a:endParaRPr>
          </a:p>
          <a:p>
            <a:endParaRPr lang="en-US" altLang="en-US" sz="1400" dirty="0">
              <a:latin typeface="Courier New" panose="02070309020205020404" pitchFamily="49" charset="0"/>
              <a:cs typeface="Courier New" panose="02070309020205020404" pitchFamily="49" charset="0"/>
            </a:endParaRPr>
          </a:p>
          <a:p>
            <a:r>
              <a:rPr lang="en-US" altLang="en-US" sz="1400" b="1" dirty="0">
                <a:latin typeface="Courier New" panose="02070309020205020404" pitchFamily="49" charset="0"/>
                <a:cs typeface="Courier New" panose="02070309020205020404" pitchFamily="49" charset="0"/>
              </a:rPr>
              <a:t>module</a:t>
            </a:r>
            <a:r>
              <a:rPr lang="en-US" altLang="en-US" sz="1400" dirty="0">
                <a:latin typeface="Courier New" panose="02070309020205020404" pitchFamily="49" charset="0"/>
                <a:cs typeface="Courier New" panose="02070309020205020404" pitchFamily="49" charset="0"/>
              </a:rPr>
              <a:t> myAnd_tb1(</a:t>
            </a:r>
            <a:r>
              <a:rPr lang="en-US" altLang="en-US" sz="1400" dirty="0" err="1">
                <a:latin typeface="Courier New" panose="02070309020205020404" pitchFamily="49" charset="0"/>
                <a:cs typeface="Courier New" panose="02070309020205020404" pitchFamily="49" charset="0"/>
              </a:rPr>
              <a:t>a,b,x</a:t>
            </a:r>
            <a:r>
              <a:rPr lang="en-US" altLang="en-US" sz="1400" dirty="0">
                <a:latin typeface="Courier New" panose="02070309020205020404" pitchFamily="49" charset="0"/>
                <a:cs typeface="Courier New" panose="02070309020205020404" pitchFamily="49" charset="0"/>
              </a:rPr>
              <a:t>);</a:t>
            </a:r>
          </a:p>
          <a:p>
            <a:r>
              <a:rPr lang="en-US" altLang="en-US" sz="1400" dirty="0">
                <a:latin typeface="Courier New" panose="02070309020205020404" pitchFamily="49" charset="0"/>
                <a:cs typeface="Courier New" panose="02070309020205020404" pitchFamily="49" charset="0"/>
              </a:rPr>
              <a:t>  input </a:t>
            </a:r>
            <a:r>
              <a:rPr lang="en-US" altLang="en-US" sz="1400" dirty="0" err="1">
                <a:latin typeface="Courier New" panose="02070309020205020404" pitchFamily="49" charset="0"/>
                <a:cs typeface="Courier New" panose="02070309020205020404" pitchFamily="49" charset="0"/>
              </a:rPr>
              <a:t>a,b</a:t>
            </a:r>
            <a:r>
              <a:rPr lang="en-US" altLang="en-US" sz="1400" dirty="0">
                <a:latin typeface="Courier New" panose="02070309020205020404" pitchFamily="49" charset="0"/>
                <a:cs typeface="Courier New" panose="02070309020205020404" pitchFamily="49" charset="0"/>
              </a:rPr>
              <a:t>;</a:t>
            </a:r>
          </a:p>
          <a:p>
            <a:r>
              <a:rPr lang="en-US" altLang="en-US" sz="1400" dirty="0">
                <a:latin typeface="Courier New" panose="02070309020205020404" pitchFamily="49" charset="0"/>
                <a:cs typeface="Courier New" panose="02070309020205020404" pitchFamily="49" charset="0"/>
              </a:rPr>
              <a:t>  output x;</a:t>
            </a:r>
          </a:p>
          <a:p>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reg</a:t>
            </a:r>
            <a:r>
              <a:rPr lang="en-US" altLang="en-US" sz="1400" dirty="0">
                <a:latin typeface="Courier New" panose="02070309020205020404" pitchFamily="49" charset="0"/>
                <a:cs typeface="Courier New" panose="02070309020205020404" pitchFamily="49" charset="0"/>
              </a:rPr>
              <a:t>	a, b; // registered inputs</a:t>
            </a:r>
          </a:p>
          <a:p>
            <a:r>
              <a:rPr lang="en-US" altLang="en-US" sz="1400" dirty="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initial begin</a:t>
            </a:r>
          </a:p>
          <a:p>
            <a:r>
              <a:rPr lang="en-US" altLang="en-US" sz="1400" dirty="0">
                <a:latin typeface="Courier New" panose="02070309020205020404" pitchFamily="49" charset="0"/>
                <a:cs typeface="Courier New" panose="02070309020205020404" pitchFamily="49" charset="0"/>
              </a:rPr>
              <a:t>    // log these signals as follows:</a:t>
            </a:r>
          </a:p>
          <a:p>
            <a:r>
              <a:rPr lang="en-US" altLang="en-US" sz="1400" dirty="0">
                <a:latin typeface="Courier New" panose="02070309020205020404" pitchFamily="49" charset="0"/>
                <a:cs typeface="Courier New" panose="02070309020205020404" pitchFamily="49" charset="0"/>
              </a:rPr>
              <a:t>    $monitor ($time,</a:t>
            </a:r>
          </a:p>
          <a:p>
            <a:r>
              <a:rPr lang="en-US" altLang="en-US" sz="1400" dirty="0">
                <a:latin typeface="Courier New" panose="02070309020205020404" pitchFamily="49" charset="0"/>
                <a:cs typeface="Courier New" panose="02070309020205020404" pitchFamily="49" charset="0"/>
              </a:rPr>
              <a:t>        "a=%b, b=%b, x=%b", a, b, x);</a:t>
            </a:r>
          </a:p>
          <a:p>
            <a:r>
              <a:rPr lang="en-US" altLang="en-US" sz="1400" dirty="0">
                <a:latin typeface="Courier New" panose="02070309020205020404" pitchFamily="49" charset="0"/>
                <a:cs typeface="Courier New" panose="02070309020205020404" pitchFamily="49" charset="0"/>
              </a:rPr>
              <a:t>    // exercise the signals</a:t>
            </a:r>
          </a:p>
          <a:p>
            <a:r>
              <a:rPr lang="en-US" altLang="en-US" sz="1400" dirty="0">
                <a:latin typeface="Courier New" panose="02070309020205020404" pitchFamily="49" charset="0"/>
                <a:cs typeface="Courier New" panose="02070309020205020404" pitchFamily="49" charset="0"/>
              </a:rPr>
              <a:t>    a = 0; b = 0;</a:t>
            </a:r>
          </a:p>
          <a:p>
            <a:r>
              <a:rPr lang="en-US" altLang="en-US" sz="1400" dirty="0">
                <a:latin typeface="Courier New" panose="02070309020205020404" pitchFamily="49" charset="0"/>
                <a:cs typeface="Courier New" panose="02070309020205020404" pitchFamily="49" charset="0"/>
              </a:rPr>
              <a:t>    #10 b = 1;</a:t>
            </a:r>
          </a:p>
          <a:p>
            <a:r>
              <a:rPr lang="en-US" altLang="en-US" sz="1400" dirty="0">
                <a:latin typeface="Courier New" panose="02070309020205020404" pitchFamily="49" charset="0"/>
                <a:cs typeface="Courier New" panose="02070309020205020404" pitchFamily="49" charset="0"/>
              </a:rPr>
              <a:t>    #10 a = 1;</a:t>
            </a:r>
          </a:p>
          <a:p>
            <a:r>
              <a:rPr lang="en-US" altLang="en-US" sz="1400" dirty="0">
                <a:latin typeface="Courier New" panose="02070309020205020404" pitchFamily="49" charset="0"/>
                <a:cs typeface="Courier New" panose="02070309020205020404" pitchFamily="49" charset="0"/>
              </a:rPr>
              <a:t>    #10 b = 0;</a:t>
            </a:r>
          </a:p>
          <a:p>
            <a:r>
              <a:rPr lang="en-US" altLang="en-US" sz="1400" dirty="0">
                <a:latin typeface="Courier New" panose="02070309020205020404" pitchFamily="49" charset="0"/>
                <a:cs typeface="Courier New" panose="02070309020205020404" pitchFamily="49" charset="0"/>
              </a:rPr>
              <a:t>    #10 $finish; </a:t>
            </a:r>
            <a:r>
              <a:rPr lang="en-US" altLang="en-US" sz="1200" dirty="0">
                <a:latin typeface="Courier New" panose="02070309020205020404" pitchFamily="49" charset="0"/>
                <a:cs typeface="Courier New" panose="02070309020205020404" pitchFamily="49" charset="0"/>
              </a:rPr>
              <a:t>// tell simulator to quit</a:t>
            </a:r>
            <a:endParaRPr lang="en-US" altLang="en-US" sz="1400" dirty="0">
              <a:latin typeface="Courier New" panose="02070309020205020404" pitchFamily="49" charset="0"/>
              <a:cs typeface="Courier New" panose="02070309020205020404" pitchFamily="49" charset="0"/>
            </a:endParaRPr>
          </a:p>
          <a:p>
            <a:r>
              <a:rPr lang="en-US" altLang="en-US" sz="1400" dirty="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end // end initial</a:t>
            </a:r>
          </a:p>
          <a:p>
            <a:r>
              <a:rPr lang="en-US" altLang="en-US" sz="1400" b="1" dirty="0" err="1">
                <a:latin typeface="Courier New" panose="02070309020205020404" pitchFamily="49" charset="0"/>
                <a:cs typeface="Courier New" panose="02070309020205020404" pitchFamily="49" charset="0"/>
              </a:rPr>
              <a:t>endmodule</a:t>
            </a:r>
            <a:endParaRPr lang="en-US" altLang="en-US" sz="1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696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76821"/>
            <a:ext cx="7698306" cy="692210"/>
          </a:xfrm>
        </p:spPr>
        <p:txBody>
          <a:bodyPr>
            <a:normAutofit fontScale="90000"/>
          </a:bodyPr>
          <a:lstStyle/>
          <a:p>
            <a:r>
              <a:rPr lang="en-ZA" dirty="0"/>
              <a:t>Monitor : a standard Verilog simulation operation</a:t>
            </a:r>
          </a:p>
        </p:txBody>
      </p:sp>
      <p:sp>
        <p:nvSpPr>
          <p:cNvPr id="3" name="Content Placeholder 2"/>
          <p:cNvSpPr>
            <a:spLocks noGrp="1"/>
          </p:cNvSpPr>
          <p:nvPr>
            <p:ph idx="1"/>
          </p:nvPr>
        </p:nvSpPr>
        <p:spPr/>
        <p:txBody>
          <a:bodyPr/>
          <a:lstStyle/>
          <a:p>
            <a:r>
              <a:rPr lang="en-ZA" dirty="0"/>
              <a:t>The monitor operation is sensitive to a selection of signals. Whenever one of the signals change, it prints out whatever is requested to be printed, using a </a:t>
            </a:r>
            <a:r>
              <a:rPr lang="en-ZA" dirty="0" err="1"/>
              <a:t>printf</a:t>
            </a:r>
            <a:r>
              <a:rPr lang="en-ZA" dirty="0"/>
              <a:t> type formatting</a:t>
            </a:r>
          </a:p>
        </p:txBody>
      </p:sp>
      <p:sp>
        <p:nvSpPr>
          <p:cNvPr id="4" name="Rectangle 3"/>
          <p:cNvSpPr/>
          <p:nvPr/>
        </p:nvSpPr>
        <p:spPr>
          <a:xfrm>
            <a:off x="495217" y="4430236"/>
            <a:ext cx="8166100" cy="1200329"/>
          </a:xfrm>
          <a:prstGeom prst="rect">
            <a:avLst/>
          </a:prstGeom>
        </p:spPr>
        <p:txBody>
          <a:bodyPr wrap="square">
            <a:spAutoFit/>
          </a:bodyPr>
          <a:lstStyle/>
          <a:p>
            <a:r>
              <a:rPr lang="en-US" altLang="en-US" b="1" dirty="0">
                <a:latin typeface="Arial" panose="020B0604020202020204" pitchFamily="34" charset="0"/>
              </a:rPr>
              <a:t>$monitor(</a:t>
            </a:r>
            <a:r>
              <a:rPr lang="en-US" altLang="en-US" b="1" dirty="0" err="1">
                <a:latin typeface="Arial" panose="020B0604020202020204" pitchFamily="34" charset="0"/>
              </a:rPr>
              <a:t>text,signals</a:t>
            </a:r>
            <a:r>
              <a:rPr lang="en-US" altLang="en-US" b="1" dirty="0">
                <a:latin typeface="Arial" panose="020B0604020202020204" pitchFamily="34" charset="0"/>
              </a:rPr>
              <a:t>)</a:t>
            </a:r>
            <a:r>
              <a:rPr lang="en-US" altLang="en-US" dirty="0">
                <a:latin typeface="Arial" panose="020B0604020202020204" pitchFamily="34" charset="0"/>
              </a:rPr>
              <a:t> — give it a string (or multiple strings) followed by a list of variables.</a:t>
            </a:r>
          </a:p>
          <a:p>
            <a:r>
              <a:rPr lang="en-US" altLang="en-US" dirty="0">
                <a:latin typeface="Arial" panose="020B0604020202020204" pitchFamily="34" charset="0"/>
              </a:rPr>
              <a:t>e.g. $monitor(“</a:t>
            </a:r>
            <a:r>
              <a:rPr lang="en-US" altLang="en-US" dirty="0" err="1">
                <a:latin typeface="Arial" panose="020B0604020202020204" pitchFamily="34" charset="0"/>
              </a:rPr>
              <a:t>mysigs</a:t>
            </a:r>
            <a:r>
              <a:rPr lang="en-US" altLang="en-US" dirty="0">
                <a:latin typeface="Arial" panose="020B0604020202020204" pitchFamily="34" charset="0"/>
              </a:rPr>
              <a:t>: ”, “a=%b b=%b:”, </a:t>
            </a:r>
            <a:r>
              <a:rPr lang="en-US" altLang="en-US" dirty="0" err="1">
                <a:latin typeface="Arial" panose="020B0604020202020204" pitchFamily="34" charset="0"/>
              </a:rPr>
              <a:t>a,b</a:t>
            </a:r>
            <a:r>
              <a:rPr lang="en-US" altLang="en-US" dirty="0">
                <a:latin typeface="Arial" panose="020B0604020202020204" pitchFamily="34" charset="0"/>
              </a:rPr>
              <a:t>);</a:t>
            </a:r>
            <a:br>
              <a:rPr lang="en-US" altLang="en-US" dirty="0">
                <a:latin typeface="Arial" panose="020B0604020202020204" pitchFamily="34" charset="0"/>
              </a:rPr>
            </a:br>
            <a:endParaRPr lang="en-ZA" dirty="0"/>
          </a:p>
        </p:txBody>
      </p:sp>
      <p:sp>
        <p:nvSpPr>
          <p:cNvPr id="5" name="Rectangle 4"/>
          <p:cNvSpPr/>
          <p:nvPr/>
        </p:nvSpPr>
        <p:spPr>
          <a:xfrm>
            <a:off x="495217" y="5793648"/>
            <a:ext cx="8166100" cy="1200329"/>
          </a:xfrm>
          <a:prstGeom prst="rect">
            <a:avLst/>
          </a:prstGeom>
        </p:spPr>
        <p:txBody>
          <a:bodyPr wrap="square">
            <a:spAutoFit/>
          </a:bodyPr>
          <a:lstStyle/>
          <a:p>
            <a:r>
              <a:rPr lang="en-US" altLang="en-US" dirty="0">
                <a:latin typeface="Arial" panose="020B0604020202020204" pitchFamily="34" charset="0"/>
              </a:rPr>
              <a:t>Examples:</a:t>
            </a:r>
          </a:p>
          <a:p>
            <a:r>
              <a:rPr lang="en-US" altLang="en-US" dirty="0">
                <a:latin typeface="Arial" panose="020B0604020202020204" pitchFamily="34" charset="0"/>
              </a:rPr>
              <a:t>$monitor($</a:t>
            </a:r>
            <a:r>
              <a:rPr lang="en-US" altLang="en-US" dirty="0" err="1">
                <a:latin typeface="Arial" panose="020B0604020202020204" pitchFamily="34" charset="0"/>
              </a:rPr>
              <a:t>time,”a</a:t>
            </a:r>
            <a:r>
              <a:rPr lang="en-US" altLang="en-US" dirty="0">
                <a:latin typeface="Arial" panose="020B0604020202020204" pitchFamily="34" charset="0"/>
              </a:rPr>
              <a:t>=%</a:t>
            </a:r>
            <a:r>
              <a:rPr lang="en-US" altLang="en-US" dirty="0" err="1">
                <a:latin typeface="Arial" panose="020B0604020202020204" pitchFamily="34" charset="0"/>
              </a:rPr>
              <a:t>b”,a</a:t>
            </a:r>
            <a:r>
              <a:rPr lang="en-US" altLang="en-US" dirty="0">
                <a:latin typeface="Arial" panose="020B0604020202020204" pitchFamily="34" charset="0"/>
              </a:rPr>
              <a:t>);  // displays time value followed by a=xx  (bin </a:t>
            </a:r>
            <a:r>
              <a:rPr lang="en-US" altLang="en-US" dirty="0" err="1">
                <a:latin typeface="Arial" panose="020B0604020202020204" pitchFamily="34" charset="0"/>
              </a:rPr>
              <a:t>val</a:t>
            </a:r>
            <a:r>
              <a:rPr lang="en-US" altLang="en-US" dirty="0">
                <a:latin typeface="Arial" panose="020B0604020202020204" pitchFamily="34" charset="0"/>
              </a:rPr>
              <a:t>)</a:t>
            </a:r>
          </a:p>
          <a:p>
            <a:r>
              <a:rPr lang="en-US" altLang="en-US" dirty="0">
                <a:latin typeface="Arial" panose="020B0604020202020204" pitchFamily="34" charset="0"/>
              </a:rPr>
              <a:t>                                            // $time is actually a string value</a:t>
            </a:r>
            <a:br>
              <a:rPr lang="en-US" altLang="en-US" dirty="0">
                <a:latin typeface="Arial" panose="020B0604020202020204" pitchFamily="34" charset="0"/>
              </a:rPr>
            </a:br>
            <a:endParaRPr lang="en-ZA" dirty="0"/>
          </a:p>
        </p:txBody>
      </p:sp>
    </p:spTree>
    <p:extLst>
      <p:ext uri="{BB962C8B-B14F-4D97-AF65-F5344CB8AC3E}">
        <p14:creationId xmlns:p14="http://schemas.microsoft.com/office/powerpoint/2010/main" val="262575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The always@ (</a:t>
            </a:r>
            <a:r>
              <a:rPr lang="en-ZA" dirty="0" err="1"/>
              <a:t>sensitivity_list</a:t>
            </a:r>
            <a:r>
              <a:rPr lang="en-ZA" dirty="0"/>
              <a:t>)</a:t>
            </a:r>
          </a:p>
        </p:txBody>
      </p:sp>
      <p:sp>
        <p:nvSpPr>
          <p:cNvPr id="3" name="Content Placeholder 2"/>
          <p:cNvSpPr>
            <a:spLocks noGrp="1"/>
          </p:cNvSpPr>
          <p:nvPr>
            <p:ph idx="1"/>
          </p:nvPr>
        </p:nvSpPr>
        <p:spPr/>
        <p:txBody>
          <a:bodyPr>
            <a:normAutofit fontScale="92500"/>
          </a:bodyPr>
          <a:lstStyle/>
          <a:p>
            <a:r>
              <a:rPr lang="en-ZA" dirty="0"/>
              <a:t>The always@ expression is used within a Verilog module to group operations that activate whenever the sensitivity list is triggered</a:t>
            </a:r>
          </a:p>
          <a:p>
            <a:r>
              <a:rPr lang="en-ZA" dirty="0"/>
              <a:t>Syntax:</a:t>
            </a:r>
          </a:p>
          <a:p>
            <a:pPr>
              <a:lnSpc>
                <a:spcPct val="90000"/>
              </a:lnSpc>
              <a:buFontTx/>
              <a:buNone/>
            </a:pPr>
            <a:r>
              <a:rPr lang="en-US" altLang="en-US" dirty="0"/>
              <a:t> </a:t>
            </a:r>
            <a:r>
              <a:rPr lang="en-US" altLang="en-US" dirty="0">
                <a:solidFill>
                  <a:schemeClr val="tx1"/>
                </a:solidFill>
              </a:rPr>
              <a:t>always @ (&lt;sensitivity1, sensitivity2, …&gt;)</a:t>
            </a:r>
          </a:p>
          <a:p>
            <a:pPr>
              <a:lnSpc>
                <a:spcPct val="90000"/>
              </a:lnSpc>
              <a:buFontTx/>
              <a:buNone/>
            </a:pPr>
            <a:r>
              <a:rPr lang="en-US" altLang="en-US" dirty="0">
                <a:solidFill>
                  <a:schemeClr val="tx1"/>
                </a:solidFill>
              </a:rPr>
              <a:t>  	begin</a:t>
            </a:r>
          </a:p>
          <a:p>
            <a:pPr>
              <a:lnSpc>
                <a:spcPct val="90000"/>
              </a:lnSpc>
              <a:buFontTx/>
              <a:buNone/>
            </a:pPr>
            <a:r>
              <a:rPr lang="en-US" altLang="en-US" dirty="0">
                <a:solidFill>
                  <a:schemeClr val="tx1"/>
                </a:solidFill>
              </a:rPr>
              <a:t>		&lt;actions&gt;</a:t>
            </a:r>
          </a:p>
          <a:p>
            <a:pPr>
              <a:lnSpc>
                <a:spcPct val="90000"/>
              </a:lnSpc>
              <a:buFontTx/>
              <a:buNone/>
            </a:pPr>
            <a:r>
              <a:rPr lang="en-US" altLang="en-US" dirty="0">
                <a:solidFill>
                  <a:schemeClr val="tx1"/>
                </a:solidFill>
              </a:rPr>
              <a:t>	end</a:t>
            </a:r>
            <a:endParaRPr lang="en-ZA" dirty="0">
              <a:solidFill>
                <a:schemeClr val="tx1"/>
              </a:solidFill>
            </a:endParaRPr>
          </a:p>
        </p:txBody>
      </p:sp>
      <p:sp>
        <p:nvSpPr>
          <p:cNvPr id="4" name="Rectangle 3"/>
          <p:cNvSpPr/>
          <p:nvPr/>
        </p:nvSpPr>
        <p:spPr>
          <a:xfrm>
            <a:off x="3494375" y="6115597"/>
            <a:ext cx="4596130" cy="369332"/>
          </a:xfrm>
          <a:prstGeom prst="rect">
            <a:avLst/>
          </a:prstGeom>
        </p:spPr>
        <p:txBody>
          <a:bodyPr wrap="none">
            <a:spAutoFit/>
          </a:bodyPr>
          <a:lstStyle/>
          <a:p>
            <a:r>
              <a:rPr lang="en-ZA" dirty="0"/>
              <a:t>Example: Implementing a D-type flip-flop …</a:t>
            </a:r>
          </a:p>
        </p:txBody>
      </p:sp>
      <p:sp>
        <p:nvSpPr>
          <p:cNvPr id="5" name="Rectangle 4"/>
          <p:cNvSpPr/>
          <p:nvPr/>
        </p:nvSpPr>
        <p:spPr>
          <a:xfrm>
            <a:off x="3494375" y="5746265"/>
            <a:ext cx="5339923" cy="369332"/>
          </a:xfrm>
          <a:prstGeom prst="rect">
            <a:avLst/>
          </a:prstGeom>
        </p:spPr>
        <p:txBody>
          <a:bodyPr wrap="none">
            <a:spAutoFit/>
          </a:bodyPr>
          <a:lstStyle/>
          <a:p>
            <a:r>
              <a:rPr lang="en-ZA" dirty="0"/>
              <a:t>Used in behaviour descriptions and </a:t>
            </a:r>
            <a:r>
              <a:rPr lang="en-ZA" dirty="0" err="1"/>
              <a:t>statemachines</a:t>
            </a:r>
            <a:endParaRPr lang="en-ZA" dirty="0"/>
          </a:p>
        </p:txBody>
      </p:sp>
    </p:spTree>
    <p:extLst>
      <p:ext uri="{BB962C8B-B14F-4D97-AF65-F5344CB8AC3E}">
        <p14:creationId xmlns:p14="http://schemas.microsoft.com/office/powerpoint/2010/main" val="45354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448221"/>
            <a:ext cx="8153400" cy="692210"/>
          </a:xfrm>
        </p:spPr>
        <p:txBody>
          <a:bodyPr>
            <a:normAutofit fontScale="90000"/>
          </a:bodyPr>
          <a:lstStyle/>
          <a:p>
            <a:r>
              <a:rPr lang="en-ZA" dirty="0"/>
              <a:t>always@ Example : D-type Flip Flop</a:t>
            </a:r>
          </a:p>
        </p:txBody>
      </p:sp>
      <p:sp>
        <p:nvSpPr>
          <p:cNvPr id="3" name="Content Placeholder 2"/>
          <p:cNvSpPr>
            <a:spLocks noGrp="1"/>
          </p:cNvSpPr>
          <p:nvPr>
            <p:ph idx="1"/>
          </p:nvPr>
        </p:nvSpPr>
        <p:spPr>
          <a:xfrm>
            <a:off x="406400" y="1595620"/>
            <a:ext cx="8394699" cy="4519977"/>
          </a:xfrm>
        </p:spPr>
        <p:txBody>
          <a:bodyPr>
            <a:normAutofit fontScale="92500" lnSpcReduction="20000"/>
          </a:bodyPr>
          <a:lstStyle/>
          <a:p>
            <a:pPr>
              <a:lnSpc>
                <a:spcPct val="90000"/>
              </a:lnSpc>
              <a:buFontTx/>
              <a:buNone/>
            </a:pPr>
            <a:r>
              <a:rPr lang="en-US" altLang="en-US" dirty="0"/>
              <a:t>module </a:t>
            </a:r>
            <a:r>
              <a:rPr lang="en-US" altLang="en-US" dirty="0" err="1"/>
              <a:t>flipflop</a:t>
            </a:r>
            <a:r>
              <a:rPr lang="en-US" altLang="en-US" dirty="0"/>
              <a:t> (din, </a:t>
            </a:r>
            <a:r>
              <a:rPr lang="en-US" altLang="en-US" dirty="0" err="1"/>
              <a:t>clk</a:t>
            </a:r>
            <a:r>
              <a:rPr lang="en-US" altLang="en-US" dirty="0"/>
              <a:t>, </a:t>
            </a:r>
            <a:r>
              <a:rPr lang="en-US" altLang="en-US" dirty="0" err="1"/>
              <a:t>rst,q</a:t>
            </a:r>
            <a:r>
              <a:rPr lang="en-US" altLang="en-US" dirty="0"/>
              <a:t>);</a:t>
            </a:r>
          </a:p>
          <a:p>
            <a:pPr>
              <a:lnSpc>
                <a:spcPct val="90000"/>
              </a:lnSpc>
              <a:buFontTx/>
              <a:buNone/>
            </a:pPr>
            <a:r>
              <a:rPr lang="en-US" altLang="en-US" dirty="0"/>
              <a:t>	input din, </a:t>
            </a:r>
            <a:r>
              <a:rPr lang="en-US" altLang="en-US" dirty="0" err="1"/>
              <a:t>clk</a:t>
            </a:r>
            <a:r>
              <a:rPr lang="en-US" altLang="en-US" dirty="0"/>
              <a:t>, </a:t>
            </a:r>
            <a:r>
              <a:rPr lang="en-US" altLang="en-US" dirty="0" err="1"/>
              <a:t>rst</a:t>
            </a:r>
            <a:r>
              <a:rPr lang="en-US" altLang="en-US" dirty="0"/>
              <a:t>;</a:t>
            </a:r>
          </a:p>
          <a:p>
            <a:pPr>
              <a:lnSpc>
                <a:spcPct val="90000"/>
              </a:lnSpc>
              <a:buFontTx/>
              <a:buNone/>
            </a:pPr>
            <a:r>
              <a:rPr lang="en-US" altLang="en-US" dirty="0"/>
              <a:t>	output q;</a:t>
            </a:r>
          </a:p>
          <a:p>
            <a:pPr>
              <a:lnSpc>
                <a:spcPct val="90000"/>
              </a:lnSpc>
              <a:buFontTx/>
              <a:buNone/>
            </a:pPr>
            <a:r>
              <a:rPr lang="en-US" altLang="en-US" dirty="0"/>
              <a:t>	</a:t>
            </a:r>
            <a:r>
              <a:rPr lang="en-US" altLang="en-US" dirty="0" err="1"/>
              <a:t>reg</a:t>
            </a:r>
            <a:r>
              <a:rPr lang="en-US" altLang="en-US" dirty="0"/>
              <a:t> q; // q is a registered output</a:t>
            </a:r>
          </a:p>
          <a:p>
            <a:pPr>
              <a:lnSpc>
                <a:spcPct val="90000"/>
              </a:lnSpc>
              <a:buFontTx/>
              <a:buNone/>
            </a:pPr>
            <a:r>
              <a:rPr lang="en-US" altLang="en-US" dirty="0"/>
              <a:t>	always @ (</a:t>
            </a:r>
            <a:r>
              <a:rPr lang="en-US" altLang="en-US" dirty="0" err="1"/>
              <a:t>posedge</a:t>
            </a:r>
            <a:r>
              <a:rPr lang="en-US" altLang="en-US" dirty="0"/>
              <a:t> </a:t>
            </a:r>
            <a:r>
              <a:rPr lang="en-US" altLang="en-US" dirty="0" err="1"/>
              <a:t>clk</a:t>
            </a:r>
            <a:r>
              <a:rPr lang="en-US" altLang="en-US" dirty="0"/>
              <a:t>) // whenever </a:t>
            </a:r>
            <a:r>
              <a:rPr lang="en-US" altLang="en-US" dirty="0" err="1"/>
              <a:t>clk</a:t>
            </a:r>
            <a:endParaRPr lang="en-US" altLang="en-US" dirty="0"/>
          </a:p>
          <a:p>
            <a:pPr>
              <a:lnSpc>
                <a:spcPct val="90000"/>
              </a:lnSpc>
              <a:buFontTx/>
              <a:buNone/>
            </a:pPr>
            <a:r>
              <a:rPr lang="en-US" altLang="en-US" dirty="0"/>
              <a:t>	begin</a:t>
            </a:r>
          </a:p>
          <a:p>
            <a:pPr>
              <a:lnSpc>
                <a:spcPct val="90000"/>
              </a:lnSpc>
              <a:buFontTx/>
              <a:buNone/>
            </a:pPr>
            <a:r>
              <a:rPr lang="en-US" altLang="en-US" dirty="0"/>
              <a:t>		if (</a:t>
            </a:r>
            <a:r>
              <a:rPr lang="en-US" altLang="en-US" dirty="0" err="1"/>
              <a:t>rst</a:t>
            </a:r>
            <a:r>
              <a:rPr lang="en-US" altLang="en-US" dirty="0"/>
              <a:t> == 1) q = 0;  // keep q low in reset</a:t>
            </a:r>
          </a:p>
          <a:p>
            <a:pPr>
              <a:lnSpc>
                <a:spcPct val="90000"/>
              </a:lnSpc>
              <a:buFontTx/>
              <a:buNone/>
            </a:pPr>
            <a:r>
              <a:rPr lang="en-US" altLang="en-US" dirty="0"/>
              <a:t>		else q = din;</a:t>
            </a:r>
          </a:p>
          <a:p>
            <a:pPr>
              <a:lnSpc>
                <a:spcPct val="90000"/>
              </a:lnSpc>
              <a:buFontTx/>
              <a:buNone/>
            </a:pPr>
            <a:r>
              <a:rPr lang="en-US" altLang="en-US" dirty="0"/>
              <a:t>	end</a:t>
            </a:r>
          </a:p>
          <a:p>
            <a:pPr>
              <a:lnSpc>
                <a:spcPct val="90000"/>
              </a:lnSpc>
              <a:buFontTx/>
              <a:buNone/>
            </a:pPr>
            <a:r>
              <a:rPr lang="en-US" altLang="en-US" dirty="0" err="1"/>
              <a:t>endmodule</a:t>
            </a:r>
            <a:endParaRPr lang="en-US" altLang="en-US" dirty="0"/>
          </a:p>
        </p:txBody>
      </p:sp>
      <p:grpSp>
        <p:nvGrpSpPr>
          <p:cNvPr id="11" name="Group 10"/>
          <p:cNvGrpSpPr/>
          <p:nvPr/>
        </p:nvGrpSpPr>
        <p:grpSpPr>
          <a:xfrm>
            <a:off x="7747000" y="3137088"/>
            <a:ext cx="812800" cy="473654"/>
            <a:chOff x="7899400" y="3178754"/>
            <a:chExt cx="812800" cy="473654"/>
          </a:xfrm>
        </p:grpSpPr>
        <p:cxnSp>
          <p:nvCxnSpPr>
            <p:cNvPr id="5" name="Elbow Connector 4"/>
            <p:cNvCxnSpPr/>
            <p:nvPr/>
          </p:nvCxnSpPr>
          <p:spPr>
            <a:xfrm rot="10800000" flipV="1">
              <a:off x="7899400" y="3187700"/>
              <a:ext cx="812800" cy="46470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8305800" y="3178754"/>
              <a:ext cx="0" cy="435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2314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Busses &amp; endian</a:t>
            </a:r>
          </a:p>
        </p:txBody>
      </p:sp>
      <p:sp>
        <p:nvSpPr>
          <p:cNvPr id="3" name="Content Placeholder 2"/>
          <p:cNvSpPr>
            <a:spLocks noGrp="1"/>
          </p:cNvSpPr>
          <p:nvPr>
            <p:ph idx="1"/>
          </p:nvPr>
        </p:nvSpPr>
        <p:spPr>
          <a:xfrm>
            <a:off x="729785" y="1595620"/>
            <a:ext cx="8094726" cy="4519977"/>
          </a:xfrm>
        </p:spPr>
        <p:txBody>
          <a:bodyPr/>
          <a:lstStyle/>
          <a:p>
            <a:r>
              <a:rPr lang="en-ZA" dirty="0"/>
              <a:t>Busses or bit signal vectors are specified as follows:</a:t>
            </a:r>
          </a:p>
          <a:p>
            <a:pPr lvl="1"/>
            <a:r>
              <a:rPr lang="en-ZA" dirty="0" err="1"/>
              <a:t>reg</a:t>
            </a:r>
            <a:r>
              <a:rPr lang="en-ZA" dirty="0"/>
              <a:t> [20:0] </a:t>
            </a:r>
            <a:r>
              <a:rPr lang="en-ZA" dirty="0" err="1"/>
              <a:t>dataA</a:t>
            </a:r>
            <a:r>
              <a:rPr lang="en-ZA" dirty="0"/>
              <a:t>; // little endian LSB in bit 0</a:t>
            </a:r>
          </a:p>
          <a:p>
            <a:pPr lvl="1"/>
            <a:r>
              <a:rPr lang="en-ZA" dirty="0" err="1"/>
              <a:t>reg</a:t>
            </a:r>
            <a:r>
              <a:rPr lang="en-ZA" dirty="0"/>
              <a:t> [0:20] </a:t>
            </a:r>
            <a:r>
              <a:rPr lang="en-ZA" dirty="0" err="1"/>
              <a:t>dataB</a:t>
            </a:r>
            <a:r>
              <a:rPr lang="en-ZA" dirty="0"/>
              <a:t>;  // big endian MSB in bit 0</a:t>
            </a:r>
          </a:p>
        </p:txBody>
      </p:sp>
      <p:sp>
        <p:nvSpPr>
          <p:cNvPr id="4" name="Rectangle 3"/>
          <p:cNvSpPr/>
          <p:nvPr/>
        </p:nvSpPr>
        <p:spPr>
          <a:xfrm>
            <a:off x="729115" y="4250694"/>
            <a:ext cx="7868786" cy="646331"/>
          </a:xfrm>
          <a:prstGeom prst="rect">
            <a:avLst/>
          </a:prstGeom>
        </p:spPr>
        <p:txBody>
          <a:bodyPr wrap="square">
            <a:spAutoFit/>
          </a:bodyPr>
          <a:lstStyle/>
          <a:p>
            <a:r>
              <a:rPr lang="en-ZA" dirty="0"/>
              <a:t>It doesn’t really matter if you are using them just as busses, it is only relevant when applying operations such as add.</a:t>
            </a:r>
          </a:p>
        </p:txBody>
      </p:sp>
      <p:sp>
        <p:nvSpPr>
          <p:cNvPr id="5" name="Rectangle 4">
            <a:extLst>
              <a:ext uri="{FF2B5EF4-FFF2-40B4-BE49-F238E27FC236}">
                <a16:creationId xmlns:a16="http://schemas.microsoft.com/office/drawing/2014/main" id="{4DDD3629-C59B-4210-A30C-D6675746AD0C}"/>
              </a:ext>
            </a:extLst>
          </p:cNvPr>
          <p:cNvSpPr/>
          <p:nvPr/>
        </p:nvSpPr>
        <p:spPr>
          <a:xfrm>
            <a:off x="729115" y="5262380"/>
            <a:ext cx="7868786" cy="369332"/>
          </a:xfrm>
          <a:prstGeom prst="rect">
            <a:avLst/>
          </a:prstGeom>
        </p:spPr>
        <p:txBody>
          <a:bodyPr wrap="square">
            <a:spAutoFit/>
          </a:bodyPr>
          <a:lstStyle/>
          <a:p>
            <a:r>
              <a:rPr lang="en-ZA" dirty="0"/>
              <a:t>Question: Can you say  </a:t>
            </a:r>
            <a:r>
              <a:rPr lang="en-ZA" dirty="0" err="1"/>
              <a:t>dataA</a:t>
            </a:r>
            <a:r>
              <a:rPr lang="en-ZA" dirty="0"/>
              <a:t> &lt;= </a:t>
            </a:r>
            <a:r>
              <a:rPr lang="en-ZA" dirty="0" err="1"/>
              <a:t>dataB</a:t>
            </a:r>
            <a:r>
              <a:rPr lang="en-ZA" dirty="0"/>
              <a:t>  without an error?  </a:t>
            </a:r>
          </a:p>
        </p:txBody>
      </p:sp>
    </p:spTree>
    <p:extLst>
      <p:ext uri="{BB962C8B-B14F-4D97-AF65-F5344CB8AC3E}">
        <p14:creationId xmlns:p14="http://schemas.microsoft.com/office/powerpoint/2010/main" val="1172824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Functions in Verilog</a:t>
            </a:r>
          </a:p>
        </p:txBody>
      </p:sp>
      <p:sp>
        <p:nvSpPr>
          <p:cNvPr id="3" name="Content Placeholder 2"/>
          <p:cNvSpPr>
            <a:spLocks noGrp="1"/>
          </p:cNvSpPr>
          <p:nvPr>
            <p:ph idx="1"/>
          </p:nvPr>
        </p:nvSpPr>
        <p:spPr>
          <a:xfrm>
            <a:off x="387267" y="1161388"/>
            <a:ext cx="8511712" cy="4519977"/>
          </a:xfrm>
        </p:spPr>
        <p:txBody>
          <a:bodyPr/>
          <a:lstStyle/>
          <a:p>
            <a:r>
              <a:rPr lang="en-ZA" dirty="0"/>
              <a:t>Functions can be used as </a:t>
            </a:r>
            <a:r>
              <a:rPr lang="en-ZA" dirty="0">
                <a:solidFill>
                  <a:srgbClr val="FF0000"/>
                </a:solidFill>
              </a:rPr>
              <a:t>macros</a:t>
            </a:r>
            <a:r>
              <a:rPr lang="en-ZA" dirty="0"/>
              <a:t> within the body of a Verilog module.</a:t>
            </a:r>
          </a:p>
          <a:p>
            <a:pPr lvl="1"/>
            <a:r>
              <a:rPr lang="en-ZA" dirty="0"/>
              <a:t>These can effectively save typing.</a:t>
            </a:r>
          </a:p>
          <a:p>
            <a:pPr lvl="1"/>
            <a:r>
              <a:rPr lang="en-ZA" dirty="0"/>
              <a:t>They work differently to module instantiations.</a:t>
            </a:r>
          </a:p>
          <a:p>
            <a:pPr lvl="1"/>
            <a:r>
              <a:rPr lang="en-ZA" dirty="0"/>
              <a:t>These are defined inside a module.</a:t>
            </a:r>
          </a:p>
          <a:p>
            <a:pPr lvl="1"/>
            <a:r>
              <a:rPr lang="en-ZA" dirty="0"/>
              <a:t>Can only have input parameters</a:t>
            </a:r>
          </a:p>
          <a:p>
            <a:r>
              <a:rPr lang="en-ZA" dirty="0"/>
              <a:t>Example:</a:t>
            </a:r>
          </a:p>
        </p:txBody>
      </p:sp>
      <p:sp>
        <p:nvSpPr>
          <p:cNvPr id="4" name="Rectangle 3"/>
          <p:cNvSpPr/>
          <p:nvPr/>
        </p:nvSpPr>
        <p:spPr>
          <a:xfrm>
            <a:off x="1422400" y="4945132"/>
            <a:ext cx="4572000" cy="1200329"/>
          </a:xfrm>
          <a:prstGeom prst="rect">
            <a:avLst/>
          </a:prstGeom>
        </p:spPr>
        <p:txBody>
          <a:bodyPr>
            <a:spAutoFit/>
          </a:bodyPr>
          <a:lstStyle/>
          <a:p>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function [31:0] negate;</a:t>
            </a:r>
            <a:b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  input [31:0] a;</a:t>
            </a:r>
            <a:b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  negate = ~a;</a:t>
            </a:r>
            <a:b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n-ZA" dirty="0" err="1">
                <a:solidFill>
                  <a:srgbClr val="000000"/>
                </a:solidFill>
                <a:latin typeface="Tahoma" panose="020B0604030504040204" pitchFamily="34" charset="0"/>
                <a:ea typeface="Tahoma" panose="020B0604030504040204" pitchFamily="34" charset="0"/>
                <a:cs typeface="Tahoma" panose="020B0604030504040204" pitchFamily="34" charset="0"/>
              </a:rPr>
              <a:t>endfunction</a:t>
            </a:r>
            <a:endParaRPr lang="en-ZA"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4578266" y="4391134"/>
            <a:ext cx="3981367" cy="2308324"/>
          </a:xfrm>
          <a:prstGeom prst="rect">
            <a:avLst/>
          </a:prstGeom>
        </p:spPr>
        <p:txBody>
          <a:bodyPr wrap="square">
            <a:spAutoFit/>
          </a:bodyPr>
          <a:lstStyle/>
          <a:p>
            <a:r>
              <a:rPr lang="en-ZA" dirty="0" err="1">
                <a:solidFill>
                  <a:srgbClr val="000000"/>
                </a:solidFill>
                <a:latin typeface="Tahoma" panose="020B0604030504040204" pitchFamily="34" charset="0"/>
                <a:ea typeface="Tahoma" panose="020B0604030504040204" pitchFamily="34" charset="0"/>
                <a:cs typeface="Tahoma" panose="020B0604030504040204" pitchFamily="34" charset="0"/>
              </a:rPr>
              <a:t>reg</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 [15:0] a;</a:t>
            </a:r>
          </a:p>
          <a:p>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wire [15:0] x;</a:t>
            </a:r>
          </a:p>
          <a:p>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assign b = negate (a);</a:t>
            </a:r>
            <a:br>
              <a:rPr lang="en-ZA" dirty="0">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initial begin</a:t>
            </a:r>
            <a:br>
              <a:rPr lang="en-ZA" dirty="0">
                <a:latin typeface="Tahoma" panose="020B0604030504040204" pitchFamily="34" charset="0"/>
                <a:ea typeface="Tahoma" panose="020B0604030504040204" pitchFamily="34" charset="0"/>
                <a:cs typeface="Tahoma" panose="020B0604030504040204" pitchFamily="34" charset="0"/>
              </a:rPr>
            </a:br>
            <a:r>
              <a:rPr lang="en-ZA" dirty="0">
                <a:latin typeface="Tahoma" panose="020B0604030504040204" pitchFamily="34" charset="0"/>
                <a:ea typeface="Tahoma" panose="020B0604030504040204" pitchFamily="34" charset="0"/>
                <a:cs typeface="Tahoma" panose="020B0604030504040204" pitchFamily="34" charset="0"/>
              </a:rPr>
              <a:t>  </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a=10;</a:t>
            </a:r>
            <a:endParaRPr lang="en-ZA" dirty="0">
              <a:latin typeface="Tahoma" panose="020B0604030504040204" pitchFamily="34" charset="0"/>
              <a:ea typeface="Tahoma" panose="020B0604030504040204" pitchFamily="34" charset="0"/>
              <a:cs typeface="Tahoma" panose="020B0604030504040204" pitchFamily="34" charset="0"/>
            </a:endParaRPr>
          </a:p>
          <a:p>
            <a:r>
              <a:rPr lang="en-ZA" dirty="0">
                <a:latin typeface="Tahoma" panose="020B0604030504040204" pitchFamily="34" charset="0"/>
                <a:ea typeface="Tahoma" panose="020B0604030504040204" pitchFamily="34" charset="0"/>
                <a:cs typeface="Tahoma" panose="020B0604030504040204" pitchFamily="34" charset="0"/>
              </a:rPr>
              <a:t>  </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a = add(1, a);</a:t>
            </a:r>
            <a:br>
              <a:rPr lang="en-ZA" dirty="0">
                <a:latin typeface="Tahoma" panose="020B0604030504040204" pitchFamily="34" charset="0"/>
                <a:ea typeface="Tahoma" panose="020B0604030504040204" pitchFamily="34" charset="0"/>
                <a:cs typeface="Tahoma" panose="020B0604030504040204" pitchFamily="34" charset="0"/>
              </a:rPr>
            </a:br>
            <a:r>
              <a:rPr lang="en-ZA" dirty="0">
                <a:latin typeface="Tahoma" panose="020B0604030504040204" pitchFamily="34" charset="0"/>
                <a:ea typeface="Tahoma" panose="020B0604030504040204" pitchFamily="34" charset="0"/>
                <a:cs typeface="Tahoma" panose="020B0604030504040204" pitchFamily="34" charset="0"/>
              </a:rPr>
              <a:t>  </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$display(" a=%b -a=%b”, a, b); </a:t>
            </a:r>
            <a:br>
              <a:rPr lang="en-ZA" dirty="0">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end</a:t>
            </a:r>
            <a:endParaRPr lang="en-ZA"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5540367" y="220238"/>
            <a:ext cx="3358612" cy="954107"/>
          </a:xfrm>
          <a:prstGeom prst="rect">
            <a:avLst/>
          </a:prstGeom>
          <a:noFill/>
        </p:spPr>
        <p:txBody>
          <a:bodyPr wrap="none" lIns="91440" tIns="45720" rIns="91440" bIns="45720">
            <a:spAutoFit/>
          </a:bodyPr>
          <a:lstStyle/>
          <a:p>
            <a:pPr algn="ct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functions are not</a:t>
            </a:r>
            <a:b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b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modules in Verilog</a:t>
            </a:r>
            <a:endParaRPr lang="en-US" sz="2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561053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6297</TotalTime>
  <Words>3633</Words>
  <Application>Microsoft Office PowerPoint</Application>
  <PresentationFormat>On-screen Show (4:3)</PresentationFormat>
  <Paragraphs>444</Paragraphs>
  <Slides>29</Slides>
  <Notes>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1" baseType="lpstr">
      <vt:lpstr>Arial</vt:lpstr>
      <vt:lpstr>Arial Black</vt:lpstr>
      <vt:lpstr>Bernard MT Condensed</vt:lpstr>
      <vt:lpstr>Calibri</vt:lpstr>
      <vt:lpstr>Century Gothic</vt:lpstr>
      <vt:lpstr>Courier New</vt:lpstr>
      <vt:lpstr>Georgia</vt:lpstr>
      <vt:lpstr>Tahoma</vt:lpstr>
      <vt:lpstr>Wingdings</vt:lpstr>
      <vt:lpstr>Wingdings 2</vt:lpstr>
      <vt:lpstr>4084 Theme</vt:lpstr>
      <vt:lpstr>Packager Shell Object</vt:lpstr>
      <vt:lpstr>PowerPoint Presentation</vt:lpstr>
      <vt:lpstr>Lecture Overview</vt:lpstr>
      <vt:lpstr>Module declaration (recap)</vt:lpstr>
      <vt:lpstr>Initial block</vt:lpstr>
      <vt:lpstr>Monitor : a standard Verilog simulation operation</vt:lpstr>
      <vt:lpstr>The always@ (sensitivity_list)</vt:lpstr>
      <vt:lpstr>always@ Example : D-type Flip Flop</vt:lpstr>
      <vt:lpstr>Busses &amp; endian</vt:lpstr>
      <vt:lpstr>Functions in Verilog</vt:lpstr>
      <vt:lpstr>Example function: Converting endianness</vt:lpstr>
      <vt:lpstr>Vectors &amp; Signal concatenation { }</vt:lpstr>
      <vt:lpstr>Blocking/Non-blocking statemets</vt:lpstr>
      <vt:lpstr>Implementing a FSM</vt:lpstr>
      <vt:lpstr>Statemachines</vt:lpstr>
      <vt:lpstr>Implementing a FSM with Verilog</vt:lpstr>
      <vt:lpstr>The state register</vt:lpstr>
      <vt:lpstr>The states and state changes</vt:lpstr>
      <vt:lpstr>State-machine triggering</vt:lpstr>
      <vt:lpstr>Clock-triggered state machine</vt:lpstr>
      <vt:lpstr>Clock-disciplined state machine</vt:lpstr>
      <vt:lpstr>Event-triggered state machine</vt:lpstr>
      <vt:lpstr>Example Statemachine</vt:lpstr>
      <vt:lpstr>Create a testbench</vt:lpstr>
      <vt:lpstr>Run on iverilog  (or other sim)</vt:lpstr>
      <vt:lpstr>PowerPoint Presentation</vt:lpstr>
      <vt:lpstr>Take-home Activity</vt:lpstr>
      <vt:lpstr>PowerPoint Presentation</vt:lpstr>
      <vt:lpstr>PowerPoint Presentation</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RC Basics and the YODA Project cont</dc:subject>
  <dc:creator>Simon Winberg</dc:creator>
  <cp:lastModifiedBy>Simon Winberg</cp:lastModifiedBy>
  <cp:revision>488</cp:revision>
  <dcterms:created xsi:type="dcterms:W3CDTF">2009-02-10T02:25:54Z</dcterms:created>
  <dcterms:modified xsi:type="dcterms:W3CDTF">2023-04-11T19:02:50Z</dcterms:modified>
  <cp:category>Lectures</cp:category>
</cp:coreProperties>
</file>