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7" r:id="rId1"/>
  </p:sldMasterIdLst>
  <p:notesMasterIdLst>
    <p:notesMasterId r:id="rId33"/>
  </p:notesMasterIdLst>
  <p:sldIdLst>
    <p:sldId id="335" r:id="rId2"/>
    <p:sldId id="387" r:id="rId3"/>
    <p:sldId id="457" r:id="rId4"/>
    <p:sldId id="388" r:id="rId5"/>
    <p:sldId id="389" r:id="rId6"/>
    <p:sldId id="390" r:id="rId7"/>
    <p:sldId id="391" r:id="rId8"/>
    <p:sldId id="392" r:id="rId9"/>
    <p:sldId id="393" r:id="rId10"/>
    <p:sldId id="394" r:id="rId11"/>
    <p:sldId id="395" r:id="rId12"/>
    <p:sldId id="396" r:id="rId13"/>
    <p:sldId id="384" r:id="rId14"/>
    <p:sldId id="367" r:id="rId15"/>
    <p:sldId id="368" r:id="rId16"/>
    <p:sldId id="401" r:id="rId17"/>
    <p:sldId id="369" r:id="rId18"/>
    <p:sldId id="370" r:id="rId19"/>
    <p:sldId id="371" r:id="rId20"/>
    <p:sldId id="372" r:id="rId21"/>
    <p:sldId id="373" r:id="rId22"/>
    <p:sldId id="374" r:id="rId23"/>
    <p:sldId id="375" r:id="rId24"/>
    <p:sldId id="398" r:id="rId25"/>
    <p:sldId id="400" r:id="rId26"/>
    <p:sldId id="399" r:id="rId27"/>
    <p:sldId id="377" r:id="rId28"/>
    <p:sldId id="376" r:id="rId29"/>
    <p:sldId id="458" r:id="rId30"/>
    <p:sldId id="456" r:id="rId31"/>
    <p:sldId id="397"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8757"/>
    <a:srgbClr val="006600"/>
    <a:srgbClr val="FFFF99"/>
    <a:srgbClr val="0066FF"/>
    <a:srgbClr val="1C1C1C"/>
    <a:srgbClr val="CCECFF"/>
    <a:srgbClr val="0000FF"/>
    <a:srgbClr val="1008B8"/>
    <a:srgbClr val="CCFFFF"/>
    <a:srgbClr val="D9FF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57" autoAdjust="0"/>
    <p:restoredTop sz="90013" autoAdjust="0"/>
  </p:normalViewPr>
  <p:slideViewPr>
    <p:cSldViewPr snapToGrid="0">
      <p:cViewPr varScale="1">
        <p:scale>
          <a:sx n="78" d="100"/>
          <a:sy n="78" d="100"/>
        </p:scale>
        <p:origin x="1092" y="66"/>
      </p:cViewPr>
      <p:guideLst>
        <p:guide orient="horz" pos="2160"/>
        <p:guide pos="2880"/>
      </p:guideLst>
    </p:cSldViewPr>
  </p:slideViewPr>
  <p:outlineViewPr>
    <p:cViewPr>
      <p:scale>
        <a:sx n="33" d="100"/>
        <a:sy n="33" d="100"/>
      </p:scale>
      <p:origin x="0" y="173"/>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0F3465A-0DD1-402D-B81F-4176D818DCB1}" type="datetimeFigureOut">
              <a:rPr lang="en-US"/>
              <a:pPr>
                <a:defRPr/>
              </a:pPr>
              <a:t>3/22/2023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1C551BA-1CC4-4099-9E12-9438D4EF993B}" type="slidenum">
              <a:rPr lang="en-US"/>
              <a:pPr>
                <a:defRPr/>
              </a:pPr>
              <a:t>‹#›</a:t>
            </a:fld>
            <a:endParaRPr lang="en-US"/>
          </a:p>
        </p:txBody>
      </p:sp>
    </p:spTree>
    <p:extLst>
      <p:ext uri="{BB962C8B-B14F-4D97-AF65-F5344CB8AC3E}">
        <p14:creationId xmlns:p14="http://schemas.microsoft.com/office/powerpoint/2010/main" val="2437310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The objective of this lecture is to review different types of programmable logic devices, and to have a brief look at the internal structure of an FPGA, what makes it work.</a:t>
            </a:r>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5CE98C-24CF-4151-8932-628FB9F01F9B}" type="slidenum">
              <a:rPr lang="en-US" smtClean="0"/>
              <a:pPr/>
              <a:t>1</a:t>
            </a:fld>
            <a:endParaRPr lang="en-US"/>
          </a:p>
        </p:txBody>
      </p:sp>
    </p:spTree>
    <p:extLst>
      <p:ext uri="{BB962C8B-B14F-4D97-AF65-F5344CB8AC3E}">
        <p14:creationId xmlns:p14="http://schemas.microsoft.com/office/powerpoint/2010/main" val="3369845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885E933-E06D-4ED8-AE12-157EADF997B3}" type="slidenum">
              <a:rPr lang="en-US" smtClean="0"/>
              <a:pPr/>
              <a:t>15</a:t>
            </a:fld>
            <a:endParaRPr lang="en-US"/>
          </a:p>
        </p:txBody>
      </p:sp>
    </p:spTree>
    <p:extLst>
      <p:ext uri="{BB962C8B-B14F-4D97-AF65-F5344CB8AC3E}">
        <p14:creationId xmlns:p14="http://schemas.microsoft.com/office/powerpoint/2010/main" val="2970736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31FDFEC-78BE-42FC-85BF-B69910832E02}" type="slidenum">
              <a:rPr lang="en-US" smtClean="0"/>
              <a:pPr/>
              <a:t>17</a:t>
            </a:fld>
            <a:endParaRPr lang="en-US"/>
          </a:p>
        </p:txBody>
      </p:sp>
    </p:spTree>
    <p:extLst>
      <p:ext uri="{BB962C8B-B14F-4D97-AF65-F5344CB8AC3E}">
        <p14:creationId xmlns:p14="http://schemas.microsoft.com/office/powerpoint/2010/main" val="1133708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36C9E6C-FFC4-4078-BAF2-A945C0716EE2}" type="slidenum">
              <a:rPr lang="en-US" smtClean="0"/>
              <a:pPr/>
              <a:t>18</a:t>
            </a:fld>
            <a:endParaRPr lang="en-US"/>
          </a:p>
        </p:txBody>
      </p:sp>
    </p:spTree>
    <p:extLst>
      <p:ext uri="{BB962C8B-B14F-4D97-AF65-F5344CB8AC3E}">
        <p14:creationId xmlns:p14="http://schemas.microsoft.com/office/powerpoint/2010/main" val="2099487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57C70AC-F78E-4EC1-97E8-AAB70EB3EDFA}" type="slidenum">
              <a:rPr lang="en-US" smtClean="0"/>
              <a:pPr/>
              <a:t>19</a:t>
            </a:fld>
            <a:endParaRPr lang="en-US"/>
          </a:p>
        </p:txBody>
      </p:sp>
    </p:spTree>
    <p:extLst>
      <p:ext uri="{BB962C8B-B14F-4D97-AF65-F5344CB8AC3E}">
        <p14:creationId xmlns:p14="http://schemas.microsoft.com/office/powerpoint/2010/main" val="3328874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B8D15E9-9BBA-4D9A-81F0-E6FFCAC0DC2C}" type="slidenum">
              <a:rPr lang="en-US" smtClean="0"/>
              <a:pPr/>
              <a:t>20</a:t>
            </a:fld>
            <a:endParaRPr lang="en-US"/>
          </a:p>
        </p:txBody>
      </p:sp>
    </p:spTree>
    <p:extLst>
      <p:ext uri="{BB962C8B-B14F-4D97-AF65-F5344CB8AC3E}">
        <p14:creationId xmlns:p14="http://schemas.microsoft.com/office/powerpoint/2010/main" val="2603906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A4F9E54-9017-43FA-AE09-CB53E263C740}" type="slidenum">
              <a:rPr lang="en-US" smtClean="0"/>
              <a:pPr/>
              <a:t>21</a:t>
            </a:fld>
            <a:endParaRPr lang="en-US"/>
          </a:p>
        </p:txBody>
      </p:sp>
    </p:spTree>
    <p:extLst>
      <p:ext uri="{BB962C8B-B14F-4D97-AF65-F5344CB8AC3E}">
        <p14:creationId xmlns:p14="http://schemas.microsoft.com/office/powerpoint/2010/main" val="855669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C1515CE-3ABA-4960-8F4E-BCA6CC54B59D}" type="slidenum">
              <a:rPr lang="en-US" smtClean="0"/>
              <a:pPr/>
              <a:t>22</a:t>
            </a:fld>
            <a:endParaRPr lang="en-US"/>
          </a:p>
        </p:txBody>
      </p:sp>
    </p:spTree>
    <p:extLst>
      <p:ext uri="{BB962C8B-B14F-4D97-AF65-F5344CB8AC3E}">
        <p14:creationId xmlns:p14="http://schemas.microsoft.com/office/powerpoint/2010/main" val="2075418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428D03A-6F1C-40F3-A018-BAC1BDBE32F0}" type="slidenum">
              <a:rPr lang="en-US" smtClean="0"/>
              <a:pPr/>
              <a:t>23</a:t>
            </a:fld>
            <a:endParaRPr lang="en-US"/>
          </a:p>
        </p:txBody>
      </p:sp>
    </p:spTree>
    <p:extLst>
      <p:ext uri="{BB962C8B-B14F-4D97-AF65-F5344CB8AC3E}">
        <p14:creationId xmlns:p14="http://schemas.microsoft.com/office/powerpoint/2010/main" val="1405278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3714B99-8FA8-45BA-AE1E-ED19E5D0B7CF}" type="slidenum">
              <a:rPr lang="en-US" smtClean="0"/>
              <a:pPr/>
              <a:t>24</a:t>
            </a:fld>
            <a:endParaRPr lang="en-US"/>
          </a:p>
        </p:txBody>
      </p:sp>
    </p:spTree>
    <p:extLst>
      <p:ext uri="{BB962C8B-B14F-4D97-AF65-F5344CB8AC3E}">
        <p14:creationId xmlns:p14="http://schemas.microsoft.com/office/powerpoint/2010/main" val="3867707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630D625-67A8-4DB5-B2E4-6305EBE38A1B}" type="slidenum">
              <a:rPr lang="en-US" smtClean="0"/>
              <a:pPr/>
              <a:t>26</a:t>
            </a:fld>
            <a:endParaRPr lang="en-US"/>
          </a:p>
        </p:txBody>
      </p:sp>
    </p:spTree>
    <p:extLst>
      <p:ext uri="{BB962C8B-B14F-4D97-AF65-F5344CB8AC3E}">
        <p14:creationId xmlns:p14="http://schemas.microsoft.com/office/powerpoint/2010/main" val="2588469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There are three main categories of ‘programmable logic devices’, namely PLAs, PLDs, CPLDs, and FPGAs. Many of the pre-FPGA technologies (i.e. PLAs) are still in use and appropriate for smaller type design needs.</a:t>
            </a:r>
          </a:p>
        </p:txBody>
      </p:sp>
      <p:sp>
        <p:nvSpPr>
          <p:cNvPr id="4" name="Slide Number Placeholder 3"/>
          <p:cNvSpPr>
            <a:spLocks noGrp="1"/>
          </p:cNvSpPr>
          <p:nvPr>
            <p:ph type="sldNum" sz="quarter" idx="5"/>
          </p:nvPr>
        </p:nvSpPr>
        <p:spPr/>
        <p:txBody>
          <a:bodyPr/>
          <a:lstStyle/>
          <a:p>
            <a:pPr>
              <a:defRPr/>
            </a:pPr>
            <a:fld id="{A1C551BA-1CC4-4099-9E12-9438D4EF993B}" type="slidenum">
              <a:rPr lang="en-US" smtClean="0"/>
              <a:pPr>
                <a:defRPr/>
              </a:pPr>
              <a:t>4</a:t>
            </a:fld>
            <a:endParaRPr lang="en-US"/>
          </a:p>
        </p:txBody>
      </p:sp>
    </p:spTree>
    <p:extLst>
      <p:ext uri="{BB962C8B-B14F-4D97-AF65-F5344CB8AC3E}">
        <p14:creationId xmlns:p14="http://schemas.microsoft.com/office/powerpoint/2010/main" val="3546525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630D625-67A8-4DB5-B2E4-6305EBE38A1B}" type="slidenum">
              <a:rPr lang="en-US" smtClean="0"/>
              <a:pPr/>
              <a:t>27</a:t>
            </a:fld>
            <a:endParaRPr lang="en-US"/>
          </a:p>
        </p:txBody>
      </p:sp>
    </p:spTree>
    <p:extLst>
      <p:ext uri="{BB962C8B-B14F-4D97-AF65-F5344CB8AC3E}">
        <p14:creationId xmlns:p14="http://schemas.microsoft.com/office/powerpoint/2010/main" val="3070797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986FAC4-0883-46E5-BDB4-E90F983FBF3B}" type="slidenum">
              <a:rPr lang="en-US" smtClean="0"/>
              <a:pPr/>
              <a:t>28</a:t>
            </a:fld>
            <a:endParaRPr lang="en-US"/>
          </a:p>
        </p:txBody>
      </p:sp>
    </p:spTree>
    <p:extLst>
      <p:ext uri="{BB962C8B-B14F-4D97-AF65-F5344CB8AC3E}">
        <p14:creationId xmlns:p14="http://schemas.microsoft.com/office/powerpoint/2010/main" val="266896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E1D870-F5C8-4253-924B-E35FAB242413}" type="slidenum">
              <a:rPr lang="en-US" smtClean="0"/>
              <a:pPr/>
              <a:t>5</a:t>
            </a:fld>
            <a:endParaRPr lang="en-US"/>
          </a:p>
        </p:txBody>
      </p:sp>
    </p:spTree>
    <p:extLst>
      <p:ext uri="{BB962C8B-B14F-4D97-AF65-F5344CB8AC3E}">
        <p14:creationId xmlns:p14="http://schemas.microsoft.com/office/powerpoint/2010/main" val="818482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E1D870-F5C8-4253-924B-E35FAB242413}" type="slidenum">
              <a:rPr lang="en-US" smtClean="0"/>
              <a:pPr/>
              <a:t>6</a:t>
            </a:fld>
            <a:endParaRPr lang="en-US"/>
          </a:p>
        </p:txBody>
      </p:sp>
    </p:spTree>
    <p:extLst>
      <p:ext uri="{BB962C8B-B14F-4D97-AF65-F5344CB8AC3E}">
        <p14:creationId xmlns:p14="http://schemas.microsoft.com/office/powerpoint/2010/main" val="696188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E1D870-F5C8-4253-924B-E35FAB242413}" type="slidenum">
              <a:rPr lang="en-US" smtClean="0"/>
              <a:pPr/>
              <a:t>7</a:t>
            </a:fld>
            <a:endParaRPr lang="en-US"/>
          </a:p>
        </p:txBody>
      </p:sp>
    </p:spTree>
    <p:extLst>
      <p:ext uri="{BB962C8B-B14F-4D97-AF65-F5344CB8AC3E}">
        <p14:creationId xmlns:p14="http://schemas.microsoft.com/office/powerpoint/2010/main" val="2786790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E1D870-F5C8-4253-924B-E35FAB242413}" type="slidenum">
              <a:rPr lang="en-US" smtClean="0"/>
              <a:pPr/>
              <a:t>9</a:t>
            </a:fld>
            <a:endParaRPr lang="en-US"/>
          </a:p>
        </p:txBody>
      </p:sp>
    </p:spTree>
    <p:extLst>
      <p:ext uri="{BB962C8B-B14F-4D97-AF65-F5344CB8AC3E}">
        <p14:creationId xmlns:p14="http://schemas.microsoft.com/office/powerpoint/2010/main" val="2052765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Compared to the </a:t>
            </a:r>
            <a:r>
              <a:rPr lang="en-US" dirty="0" err="1"/>
              <a:t>the</a:t>
            </a:r>
            <a:r>
              <a:rPr lang="en-US" dirty="0"/>
              <a:t> earlier programmable logic technologies (such as PLAs), an FPGA has orders of magnitude more interconnects and complex logic (e.g. adds, floating point </a:t>
            </a:r>
            <a:r>
              <a:rPr lang="en-US" dirty="0" err="1"/>
              <a:t>dsp</a:t>
            </a:r>
            <a:r>
              <a:rPr lang="en-US" dirty="0"/>
              <a:t> modules, etc.) that can be connected together to implement sophisticated digital design. </a:t>
            </a:r>
          </a:p>
        </p:txBody>
      </p:sp>
      <p:sp>
        <p:nvSpPr>
          <p:cNvPr id="4" name="Slide Number Placeholder 3"/>
          <p:cNvSpPr>
            <a:spLocks noGrp="1"/>
          </p:cNvSpPr>
          <p:nvPr>
            <p:ph type="sldNum" sz="quarter" idx="10"/>
          </p:nvPr>
        </p:nvSpPr>
        <p:spPr/>
        <p:txBody>
          <a:bodyPr/>
          <a:lstStyle/>
          <a:p>
            <a:fld id="{12E1D870-F5C8-4253-924B-E35FAB242413}" type="slidenum">
              <a:rPr lang="en-US" smtClean="0"/>
              <a:pPr/>
              <a:t>10</a:t>
            </a:fld>
            <a:endParaRPr lang="en-US"/>
          </a:p>
        </p:txBody>
      </p:sp>
    </p:spTree>
    <p:extLst>
      <p:ext uri="{BB962C8B-B14F-4D97-AF65-F5344CB8AC3E}">
        <p14:creationId xmlns:p14="http://schemas.microsoft.com/office/powerpoint/2010/main" val="3796321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E1D870-F5C8-4253-924B-E35FAB242413}" type="slidenum">
              <a:rPr lang="en-US" smtClean="0"/>
              <a:pPr/>
              <a:t>12</a:t>
            </a:fld>
            <a:endParaRPr lang="en-US"/>
          </a:p>
        </p:txBody>
      </p:sp>
    </p:spTree>
    <p:extLst>
      <p:ext uri="{BB962C8B-B14F-4D97-AF65-F5344CB8AC3E}">
        <p14:creationId xmlns:p14="http://schemas.microsoft.com/office/powerpoint/2010/main" val="900009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3714B99-8FA8-45BA-AE1E-ED19E5D0B7CF}" type="slidenum">
              <a:rPr lang="en-US" smtClean="0"/>
              <a:pPr/>
              <a:t>14</a:t>
            </a:fld>
            <a:endParaRPr lang="en-US"/>
          </a:p>
        </p:txBody>
      </p:sp>
    </p:spTree>
    <p:extLst>
      <p:ext uri="{BB962C8B-B14F-4D97-AF65-F5344CB8AC3E}">
        <p14:creationId xmlns:p14="http://schemas.microsoft.com/office/powerpoint/2010/main" val="4182828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pPr>
              <a:defRPr/>
            </a:pP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pPr>
              <a:defRPr/>
            </a:pPr>
            <a:fld id="{2F0D8A37-C3A8-49EE-8EAA-4A6F0130AB16}" type="slidenum">
              <a:rPr lang="en-US" smtClean="0"/>
              <a:pPr>
                <a:defRPr/>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D105C730-1DB4-471D-B19D-B94542C3D89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936A608F-5873-4E37-9C1F-3E753349BA0A}"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2pPr>
              <a:defRPr>
                <a:solidFill>
                  <a:srgbClr val="126249"/>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100D2CE3-A1CB-45EE-BBFD-C19D2EBB4F92}"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BECE1F6A-29EA-4FAB-A19C-8B1CDE10AD72}"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dirty="0"/>
              <a:t>Click to edit Master title style</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F4254D2E-986A-4C1A-A47C-E2A14B82BA0E}" type="slidenum">
              <a:rPr lang="en-US" smtClean="0"/>
              <a:pPr>
                <a:defRPr/>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dirty="0"/>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pPr>
              <a:defRPr/>
            </a:pPr>
            <a:fld id="{0D9E4611-D595-4CFF-929E-41B69296D0AD}"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dirty="0"/>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pPr>
              <a:defRPr/>
            </a:pPr>
            <a:fld id="{4EBABD55-8A6B-4D6D-A6AC-501F5BFC5A7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pPr>
              <a:defRPr/>
            </a:pPr>
            <a:fld id="{CA857910-A8A5-4259-8927-FB742B01615B}"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1CCA689A-F721-4693-AD5A-7026F57F9643}" type="slidenum">
              <a:rPr lang="en-US" smtClean="0"/>
              <a:pPr>
                <a:defRPr/>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88E6C528-BBE6-4108-A022-D17289AB5C0F}"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400"/>
            </a:gs>
            <a:gs pos="62000">
              <a:srgbClr val="009900"/>
            </a:gs>
            <a:gs pos="100000">
              <a:schemeClr val="bg1"/>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275030" y="195195"/>
            <a:ext cx="8632664" cy="648300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9114" y="448221"/>
            <a:ext cx="7698306" cy="69221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729785" y="1595620"/>
            <a:ext cx="7697635" cy="4519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914955" y="624642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xStyles>
    <p:titleStyle>
      <a:lvl1pPr algn="l" defTabSz="914400" rtl="0" eaLnBrk="1" latinLnBrk="0" hangingPunct="1">
        <a:spcBef>
          <a:spcPct val="0"/>
        </a:spcBef>
        <a:buNone/>
        <a:defRPr sz="4000" b="1" kern="1200">
          <a:ln>
            <a:solidFill>
              <a:schemeClr val="tx1"/>
            </a:solidFill>
          </a:ln>
          <a:solidFill>
            <a:srgbClr val="1D8757"/>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creativecommons.org/licenses/by-sa/4.0/" TargetMode="External"/><Relationship Id="rId10" Type="http://schemas.openxmlformats.org/officeDocument/2006/relationships/image" Target="../media/image8.jpg"/><Relationship Id="rId4" Type="http://schemas.openxmlformats.org/officeDocument/2006/relationships/image" Target="../media/image3.gif"/><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xilinx.com/support/documentation/user_guides/ug364.pdf"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xilinx.com/support/documentation/user_guides/ug384.pdf"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www.asic-world.com/examples/verilog/index.html" TargetMode="External"/><Relationship Id="rId3" Type="http://schemas.openxmlformats.org/officeDocument/2006/relationships/hyperlink" Target="http://iverilog.icarus.com/" TargetMode="External"/><Relationship Id="rId7" Type="http://schemas.openxmlformats.org/officeDocument/2006/relationships/hyperlink" Target="https://www.asic-world.com/verilog/veritut.html" TargetMode="External"/><Relationship Id="rId2" Type="http://schemas.openxmlformats.org/officeDocument/2006/relationships/hyperlink" Target="https://www.xilinx.com/support/download.html" TargetMode="External"/><Relationship Id="rId1" Type="http://schemas.openxmlformats.org/officeDocument/2006/relationships/slideLayout" Target="../slideLayouts/slideLayout2.xml"/><Relationship Id="rId6" Type="http://schemas.openxmlformats.org/officeDocument/2006/relationships/hyperlink" Target="https://www.asic-world.com/verilog/questions.html" TargetMode="External"/><Relationship Id="rId5" Type="http://schemas.openxmlformats.org/officeDocument/2006/relationships/hyperlink" Target="https://www.asic-world.com/" TargetMode="External"/><Relationship Id="rId4" Type="http://schemas.openxmlformats.org/officeDocument/2006/relationships/hyperlink" Target="http://classweb.ece.umd.edu/enee359a/verilog_tutorial.pdf" TargetMode="External"/><Relationship Id="rId9" Type="http://schemas.openxmlformats.org/officeDocument/2006/relationships/image" Target="../media/image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pixabay.co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ChangeArrowheads="1"/>
          </p:cNvSpPr>
          <p:nvPr/>
        </p:nvSpPr>
        <p:spPr bwMode="auto">
          <a:xfrm>
            <a:off x="1558925" y="1851478"/>
            <a:ext cx="6775450" cy="1814513"/>
          </a:xfrm>
          <a:prstGeom prst="rect">
            <a:avLst/>
          </a:prstGeom>
          <a:blipFill dpi="0" rotWithShape="1">
            <a:blip r:embed="rId3" cstate="print">
              <a:alphaModFix amt="28000"/>
            </a:blip>
            <a:srcRect/>
            <a:tile tx="0" ty="0" sx="100000" sy="100000" flip="none" algn="tl"/>
          </a:blipFill>
          <a:ln w="9525" algn="ctr">
            <a:noFill/>
            <a:round/>
            <a:headEnd/>
            <a:tailEnd/>
          </a:ln>
        </p:spPr>
        <p:txBody>
          <a:bodyPr/>
          <a:lstStyle/>
          <a:p>
            <a:endParaRPr lang="en-US"/>
          </a:p>
        </p:txBody>
      </p:sp>
      <p:sp>
        <p:nvSpPr>
          <p:cNvPr id="5" name="Subtitle 4"/>
          <p:cNvSpPr>
            <a:spLocks noGrp="1"/>
          </p:cNvSpPr>
          <p:nvPr>
            <p:ph type="subTitle" sz="quarter" idx="4294967295"/>
          </p:nvPr>
        </p:nvSpPr>
        <p:spPr>
          <a:xfrm>
            <a:off x="374563" y="3601001"/>
            <a:ext cx="8359775" cy="1752600"/>
          </a:xfrm>
        </p:spPr>
        <p:txBody>
          <a:bodyPr>
            <a:normAutofit lnSpcReduction="10000"/>
          </a:bodyPr>
          <a:lstStyle/>
          <a:p>
            <a:pPr algn="ctr" eaLnBrk="1" hangingPunct="1">
              <a:buFont typeface="Wingdings" pitchFamily="2" charset="2"/>
              <a:buNone/>
              <a:defRPr/>
            </a:pPr>
            <a:r>
              <a:rPr lang="en-ZA" sz="3600" dirty="0">
                <a:solidFill>
                  <a:srgbClr val="FF6600"/>
                </a:solidFill>
              </a:rPr>
              <a:t>Lecture 14</a:t>
            </a:r>
          </a:p>
          <a:p>
            <a:pPr algn="ctr">
              <a:buNone/>
              <a:defRPr/>
            </a:pPr>
            <a:r>
              <a:rPr lang="en-ZA" dirty="0">
                <a:solidFill>
                  <a:srgbClr val="FF6600"/>
                </a:solidFill>
              </a:rPr>
              <a:t>Programmable Logics &amp; FPGAs (recap)</a:t>
            </a:r>
          </a:p>
          <a:p>
            <a:pPr algn="ctr">
              <a:buNone/>
              <a:defRPr/>
            </a:pPr>
            <a:r>
              <a:rPr lang="en-ZA" dirty="0">
                <a:solidFill>
                  <a:srgbClr val="FF6600"/>
                </a:solidFill>
              </a:rPr>
              <a:t>FPGA Interns</a:t>
            </a:r>
            <a:endParaRPr lang="en-US" dirty="0">
              <a:solidFill>
                <a:srgbClr val="FF6600"/>
              </a:solidFill>
            </a:endParaRPr>
          </a:p>
        </p:txBody>
      </p:sp>
      <p:sp>
        <p:nvSpPr>
          <p:cNvPr id="3076" name="Rectangle 9"/>
          <p:cNvSpPr>
            <a:spLocks noChangeArrowheads="1"/>
          </p:cNvSpPr>
          <p:nvPr/>
        </p:nvSpPr>
        <p:spPr bwMode="auto">
          <a:xfrm>
            <a:off x="1755684" y="5501387"/>
            <a:ext cx="5832475" cy="914400"/>
          </a:xfrm>
          <a:prstGeom prst="rect">
            <a:avLst/>
          </a:prstGeom>
          <a:noFill/>
          <a:ln w="9525" algn="ctr">
            <a:noFill/>
            <a:round/>
            <a:headEnd/>
            <a:tailEnd/>
          </a:ln>
        </p:spPr>
        <p:txBody>
          <a:bodyPr/>
          <a:lstStyle/>
          <a:p>
            <a:pPr algn="ctr"/>
            <a:r>
              <a:rPr lang="en-ZA" sz="2400" dirty="0"/>
              <a:t>Lecturer:</a:t>
            </a:r>
          </a:p>
          <a:p>
            <a:pPr algn="ctr"/>
            <a:r>
              <a:rPr lang="en-ZA" sz="2400" dirty="0"/>
              <a:t>Simon Winberg</a:t>
            </a:r>
            <a:endParaRPr lang="en-US" sz="2400" dirty="0"/>
          </a:p>
        </p:txBody>
      </p:sp>
      <p:sp>
        <p:nvSpPr>
          <p:cNvPr id="9" name="Rectangle 8"/>
          <p:cNvSpPr/>
          <p:nvPr/>
        </p:nvSpPr>
        <p:spPr>
          <a:xfrm>
            <a:off x="1542697" y="2026216"/>
            <a:ext cx="6790257" cy="1569660"/>
          </a:xfrm>
          <a:prstGeom prst="rect">
            <a:avLst/>
          </a:prstGeom>
          <a:noFill/>
        </p:spPr>
        <p:txBody>
          <a:bodyPr wrap="none">
            <a:spAutoFit/>
          </a:bodyPr>
          <a:lstStyle/>
          <a:p>
            <a:pPr algn="ctr">
              <a:defRPr/>
            </a:pP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High Performance</a:t>
            </a:r>
          </a:p>
          <a:p>
            <a:pPr algn="ctr">
              <a:defRPr/>
            </a:pP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Embedded Systems</a:t>
            </a:r>
          </a:p>
        </p:txBody>
      </p:sp>
      <p:sp>
        <p:nvSpPr>
          <p:cNvPr id="11" name="Rectangle 10"/>
          <p:cNvSpPr/>
          <p:nvPr/>
        </p:nvSpPr>
        <p:spPr>
          <a:xfrm>
            <a:off x="2617519" y="361295"/>
            <a:ext cx="4418197" cy="1015663"/>
          </a:xfrm>
          <a:prstGeom prst="rect">
            <a:avLst/>
          </a:prstGeom>
          <a:noFill/>
        </p:spPr>
        <p:txBody>
          <a:bodyPr wrap="none">
            <a:spAutoFit/>
          </a:bodyPr>
          <a:lstStyle/>
          <a:p>
            <a:pPr algn="ctr">
              <a:defRPr/>
            </a:pPr>
            <a:r>
              <a:rPr lang="en-US" sz="6000" b="1" dirty="0">
                <a:ln w="17780" cmpd="sng">
                  <a:solidFill>
                    <a:schemeClr val="bg1">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EEE4120F</a:t>
            </a:r>
          </a:p>
        </p:txBody>
      </p:sp>
      <p:pic>
        <p:nvPicPr>
          <p:cNvPr id="3081" name="Picture 9" descr="C:\Users\swinberg\Documents\ACTIVE\EEE4084F\Common\Images\uctlogo_sm.gif"/>
          <p:cNvPicPr>
            <a:picLocks noChangeAspect="1" noChangeArrowheads="1"/>
          </p:cNvPicPr>
          <p:nvPr/>
        </p:nvPicPr>
        <p:blipFill>
          <a:blip r:embed="rId4" cstate="print"/>
          <a:srcRect/>
          <a:stretch>
            <a:fillRect/>
          </a:stretch>
        </p:blipFill>
        <p:spPr bwMode="auto">
          <a:xfrm>
            <a:off x="7390022" y="228577"/>
            <a:ext cx="1465263" cy="1495165"/>
          </a:xfrm>
          <a:prstGeom prst="rect">
            <a:avLst/>
          </a:prstGeom>
          <a:noFill/>
        </p:spPr>
      </p:pic>
      <p:pic>
        <p:nvPicPr>
          <p:cNvPr id="12" name="Picture 3" descr="C:\Users\swinberg\Documents\ACTIVE\EEE4084F\Common\Images_open\CC-SA.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830" y="6364681"/>
            <a:ext cx="776741" cy="2736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013488" y="6466892"/>
            <a:ext cx="4572000" cy="230832"/>
          </a:xfrm>
          <a:prstGeom prst="rect">
            <a:avLst/>
          </a:prstGeom>
        </p:spPr>
        <p:txBody>
          <a:bodyPr>
            <a:spAutoFit/>
          </a:bodyPr>
          <a:lstStyle/>
          <a:p>
            <a:r>
              <a:rPr lang="en-ZA" sz="900" dirty="0"/>
              <a:t>Attribution-</a:t>
            </a:r>
            <a:r>
              <a:rPr lang="en-ZA" sz="900" dirty="0" err="1"/>
              <a:t>ShareAlike</a:t>
            </a:r>
            <a:r>
              <a:rPr lang="en-ZA" sz="900" dirty="0"/>
              <a:t> 4.0 International (CC BY-SA 4.0)</a:t>
            </a:r>
          </a:p>
        </p:txBody>
      </p:sp>
      <p:grpSp>
        <p:nvGrpSpPr>
          <p:cNvPr id="14" name="Group 7"/>
          <p:cNvGrpSpPr>
            <a:grpSpLocks/>
          </p:cNvGrpSpPr>
          <p:nvPr/>
        </p:nvGrpSpPr>
        <p:grpSpPr bwMode="auto">
          <a:xfrm>
            <a:off x="6537302" y="4867822"/>
            <a:ext cx="1221083" cy="1589933"/>
            <a:chOff x="1433145" y="3859093"/>
            <a:chExt cx="2149622" cy="2798501"/>
          </a:xfrm>
        </p:grpSpPr>
        <p:pic>
          <p:nvPicPr>
            <p:cNvPr id="15" name="Picture 5" descr="spartan-6fpga.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19298">
              <a:off x="1547089" y="5043291"/>
              <a:ext cx="1612906" cy="1614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cap.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2430557">
              <a:off x="1433145" y="3859093"/>
              <a:ext cx="2149622" cy="191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3" descr="C:\Users\swinberg\Documents\ACTIVE\EEE4084F\Common\Images_open\Programmable_logic_array-woc.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88571" y="4677071"/>
            <a:ext cx="1813392" cy="156397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9">
            <a:extLst>
              <a:ext uri="{FF2B5EF4-FFF2-40B4-BE49-F238E27FC236}">
                <a16:creationId xmlns:a16="http://schemas.microsoft.com/office/drawing/2014/main" id="{299A29C9-E6DD-3704-D7FD-17E403861D86}"/>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bwMode="auto">
          <a:xfrm>
            <a:off x="393436" y="293647"/>
            <a:ext cx="1436688" cy="141673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500"/>
                                  </p:stCondLst>
                                  <p:childTnLst>
                                    <p:set>
                                      <p:cBhvr>
                                        <p:cTn id="6" dur="1" fill="hold">
                                          <p:stCondLst>
                                            <p:cond delay="0"/>
                                          </p:stCondLst>
                                        </p:cTn>
                                        <p:tgtEl>
                                          <p:spTgt spid="14"/>
                                        </p:tgtEl>
                                        <p:attrNameLst>
                                          <p:attrName>style.visibility</p:attrName>
                                        </p:attrNameLst>
                                      </p:cBhvr>
                                      <p:to>
                                        <p:strVal val="visible"/>
                                      </p:to>
                                    </p:set>
                                    <p:animScale>
                                      <p:cBhvr>
                                        <p:cTn id="7"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4"/>
                                        </p:tgtEl>
                                        <p:attrNameLst>
                                          <p:attrName>ppt_x</p:attrName>
                                          <p:attrName>ppt_y</p:attrName>
                                        </p:attrNameLst>
                                      </p:cBhvr>
                                    </p:animMotion>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 name="Title 1"/>
          <p:cNvSpPr>
            <a:spLocks noGrp="1"/>
          </p:cNvSpPr>
          <p:nvPr>
            <p:ph type="title"/>
          </p:nvPr>
        </p:nvSpPr>
        <p:spPr>
          <a:xfrm>
            <a:off x="144016" y="116632"/>
            <a:ext cx="8820472" cy="1788368"/>
          </a:xfrm>
        </p:spPr>
        <p:txBody>
          <a:bodyPr>
            <a:normAutofit/>
          </a:bodyPr>
          <a:lstStyle/>
          <a:p>
            <a:r>
              <a:rPr lang="en-ZA" i="1" dirty="0">
                <a:solidFill>
                  <a:srgbClr val="1C1C1C"/>
                </a:solidFill>
              </a:rPr>
              <a:t>So what?</a:t>
            </a:r>
            <a:br>
              <a:rPr lang="en-ZA" dirty="0">
                <a:solidFill>
                  <a:srgbClr val="1C1C1C"/>
                </a:solidFill>
              </a:rPr>
            </a:br>
            <a:r>
              <a:rPr lang="en-ZA" sz="4000" dirty="0">
                <a:solidFill>
                  <a:srgbClr val="1C1C1C"/>
                </a:solidFill>
              </a:rPr>
              <a:t>What is so special about </a:t>
            </a:r>
            <a:r>
              <a:rPr lang="en-ZA" sz="4000" dirty="0" err="1">
                <a:solidFill>
                  <a:srgbClr val="1C1C1C"/>
                </a:solidFill>
              </a:rPr>
              <a:t>FPGAs</a:t>
            </a:r>
            <a:r>
              <a:rPr lang="en-ZA" sz="4000" dirty="0">
                <a:solidFill>
                  <a:srgbClr val="1C1C1C"/>
                </a:solidFill>
              </a:rPr>
              <a:t>?</a:t>
            </a:r>
            <a:endParaRPr lang="en-US" sz="4000" dirty="0">
              <a:solidFill>
                <a:srgbClr val="1C1C1C"/>
              </a:solidFill>
            </a:endParaRPr>
          </a:p>
        </p:txBody>
      </p:sp>
      <p:grpSp>
        <p:nvGrpSpPr>
          <p:cNvPr id="8" name="Group 7"/>
          <p:cNvGrpSpPr/>
          <p:nvPr/>
        </p:nvGrpSpPr>
        <p:grpSpPr>
          <a:xfrm>
            <a:off x="1994000" y="2017984"/>
            <a:ext cx="5170288" cy="3829491"/>
            <a:chOff x="1994000" y="2017984"/>
            <a:chExt cx="5170288" cy="3829491"/>
          </a:xfrm>
        </p:grpSpPr>
        <p:pic>
          <p:nvPicPr>
            <p:cNvPr id="4" name="Picture 3" descr="ocean.jpg"/>
            <p:cNvPicPr>
              <a:picLocks noChangeAspect="1"/>
            </p:cNvPicPr>
            <p:nvPr/>
          </p:nvPicPr>
          <p:blipFill>
            <a:blip r:embed="rId3" cstate="print"/>
            <a:stretch>
              <a:fillRect/>
            </a:stretch>
          </p:blipFill>
          <p:spPr>
            <a:xfrm>
              <a:off x="2051720" y="2017984"/>
              <a:ext cx="5112568" cy="3829491"/>
            </a:xfrm>
            <a:prstGeom prst="rect">
              <a:avLst/>
            </a:prstGeom>
          </p:spPr>
        </p:pic>
        <p:sp>
          <p:nvSpPr>
            <p:cNvPr id="5" name="Title 1"/>
            <p:cNvSpPr txBox="1">
              <a:spLocks/>
            </p:cNvSpPr>
            <p:nvPr/>
          </p:nvSpPr>
          <p:spPr>
            <a:xfrm>
              <a:off x="1994000" y="2551184"/>
              <a:ext cx="51560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5400" b="1" i="0" u="none" strike="noStrike" kern="1200" cap="none" spc="0" normalizeH="0" baseline="0" noProof="0" dirty="0">
                  <a:ln>
                    <a:noFill/>
                  </a:ln>
                  <a:effectLst>
                    <a:outerShdw blurRad="38100" dist="38100" dir="2700000" algn="tl">
                      <a:srgbClr val="000000">
                        <a:alpha val="43137"/>
                      </a:srgbClr>
                    </a:outerShdw>
                  </a:effectLst>
                  <a:uLnTx/>
                  <a:uFillTx/>
                  <a:latin typeface="Arial" pitchFamily="34" charset="0"/>
                  <a:ea typeface="+mj-ea"/>
                  <a:cs typeface="Arial" pitchFamily="34" charset="0"/>
                </a:rPr>
                <a:t>FPGA</a:t>
              </a:r>
              <a:endParaRPr kumimoji="0" lang="en-US" sz="5400" b="1" i="0" u="none" strike="noStrike" kern="1200" cap="none" spc="0" normalizeH="0" baseline="0" noProof="0" dirty="0">
                <a:ln>
                  <a:noFill/>
                </a:ln>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6" name="TextBox 5"/>
            <p:cNvSpPr txBox="1"/>
            <p:nvPr/>
          </p:nvSpPr>
          <p:spPr>
            <a:xfrm>
              <a:off x="3447097" y="3746176"/>
              <a:ext cx="2493055"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en-ZA" i="1" dirty="0">
                  <a:latin typeface="Arial" pitchFamily="34" charset="0"/>
                  <a:cs typeface="Arial" pitchFamily="34" charset="0"/>
                </a:rPr>
                <a:t>A sea of possibilities…</a:t>
              </a:r>
              <a:endParaRPr lang="en-US" i="1" dirty="0">
                <a:latin typeface="Arial" pitchFamily="34" charset="0"/>
                <a:cs typeface="Arial" pitchFamily="34" charset="0"/>
              </a:endParaRPr>
            </a:p>
          </p:txBody>
        </p:sp>
        <p:sp>
          <p:nvSpPr>
            <p:cNvPr id="7" name="TextBox 6"/>
            <p:cNvSpPr txBox="1"/>
            <p:nvPr/>
          </p:nvSpPr>
          <p:spPr>
            <a:xfrm>
              <a:off x="2483768" y="4826296"/>
              <a:ext cx="4237057" cy="923330"/>
            </a:xfrm>
            <a:prstGeom prst="rect">
              <a:avLst/>
            </a:prstGeom>
            <a:noFill/>
          </p:spPr>
          <p:txBody>
            <a:bodyPr wrap="none" rtlCol="0">
              <a:spAutoFit/>
            </a:bodyPr>
            <a:lstStyle/>
            <a:p>
              <a:r>
                <a:rPr lang="en-ZA" dirty="0">
                  <a:latin typeface="Consolas" pitchFamily="49" charset="0"/>
                </a:rPr>
                <a:t>01001010101000100101001010010100</a:t>
              </a:r>
              <a:br>
                <a:rPr lang="en-ZA" dirty="0">
                  <a:latin typeface="Consolas" pitchFamily="49" charset="0"/>
                </a:rPr>
              </a:br>
              <a:r>
                <a:rPr lang="en-ZA" dirty="0">
                  <a:latin typeface="Consolas" pitchFamily="49" charset="0"/>
                </a:rPr>
                <a:t>   10010010010100100101101001</a:t>
              </a:r>
              <a:br>
                <a:rPr lang="en-ZA" dirty="0">
                  <a:latin typeface="Consolas" pitchFamily="49" charset="0"/>
                </a:rPr>
              </a:br>
              <a:r>
                <a:rPr lang="en-ZA" dirty="0">
                  <a:latin typeface="Consolas" pitchFamily="49" charset="0"/>
                </a:rPr>
                <a:t>    100100110101011010011101</a:t>
              </a:r>
              <a:endParaRPr lang="en-US" dirty="0">
                <a:latin typeface="Consolas" pitchFamily="49" charset="0"/>
              </a:endParaRPr>
            </a:p>
          </p:txBody>
        </p:sp>
      </p:grpSp>
    </p:spTree>
    <p:extLst>
      <p:ext uri="{BB962C8B-B14F-4D97-AF65-F5344CB8AC3E}">
        <p14:creationId xmlns:p14="http://schemas.microsoft.com/office/powerpoint/2010/main" val="374060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ppt_x</p:attrName>
                                        </p:attrNameLst>
                                      </p:cBhvr>
                                      <p:tavLst>
                                        <p:tav tm="0">
                                          <p:val>
                                            <p:strVal val="#ppt_x"/>
                                          </p:val>
                                        </p:tav>
                                        <p:tav tm="100000">
                                          <p:val>
                                            <p:strVal val="#ppt_x"/>
                                          </p:val>
                                        </p:tav>
                                      </p:tavLst>
                                    </p:anim>
                                    <p:anim calcmode="lin" valueType="num">
                                      <p:cBhvr>
                                        <p:cTn id="9" dur="1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6" presetClass="entr" presetSubtype="42" fill="hold" nodeType="after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barn(outHorizontal)">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646671"/>
            <a:ext cx="7698306" cy="692210"/>
          </a:xfrm>
        </p:spPr>
        <p:txBody>
          <a:bodyPr>
            <a:normAutofit fontScale="90000"/>
          </a:bodyPr>
          <a:lstStyle/>
          <a:p>
            <a:r>
              <a:rPr lang="en-US" dirty="0"/>
              <a:t>FPGAs –</a:t>
            </a:r>
            <a:br>
              <a:rPr lang="en-US" dirty="0"/>
            </a:br>
            <a:r>
              <a:rPr lang="en-US" dirty="0"/>
              <a:t>“A sea of possibilities”</a:t>
            </a:r>
          </a:p>
        </p:txBody>
      </p:sp>
      <p:sp>
        <p:nvSpPr>
          <p:cNvPr id="3" name="Content Placeholder 2"/>
          <p:cNvSpPr>
            <a:spLocks noGrp="1"/>
          </p:cNvSpPr>
          <p:nvPr>
            <p:ph idx="1"/>
          </p:nvPr>
        </p:nvSpPr>
        <p:spPr>
          <a:xfrm>
            <a:off x="378821" y="1500052"/>
            <a:ext cx="8359933" cy="4809308"/>
          </a:xfrm>
        </p:spPr>
        <p:txBody>
          <a:bodyPr>
            <a:normAutofit/>
          </a:bodyPr>
          <a:lstStyle/>
          <a:p>
            <a:r>
              <a:rPr lang="en-US" sz="2800" dirty="0"/>
              <a:t>The huge number of logic elements (LEs) within these chips, and their many PIO pins, makes it possible to implement </a:t>
            </a:r>
            <a:r>
              <a:rPr lang="en-US" sz="2800" dirty="0">
                <a:solidFill>
                  <a:schemeClr val="accent6">
                    <a:lumMod val="50000"/>
                  </a:schemeClr>
                </a:solidFill>
              </a:rPr>
              <a:t>large &amp; complex digital systems</a:t>
            </a:r>
            <a:r>
              <a:rPr lang="en-US" sz="2800" dirty="0"/>
              <a:t> in them.</a:t>
            </a:r>
          </a:p>
          <a:p>
            <a:r>
              <a:rPr lang="en-US" sz="2800" dirty="0"/>
              <a:t>The </a:t>
            </a:r>
            <a:r>
              <a:rPr lang="en-US" sz="2800" dirty="0">
                <a:solidFill>
                  <a:schemeClr val="accent6">
                    <a:lumMod val="50000"/>
                  </a:schemeClr>
                </a:solidFill>
              </a:rPr>
              <a:t>ease and speed of programming them </a:t>
            </a:r>
            <a:r>
              <a:rPr lang="en-US" sz="2800" dirty="0"/>
              <a:t>provides the ability to rapidly change the hardware (within </a:t>
            </a:r>
            <a:r>
              <a:rPr lang="en-US" sz="2800" dirty="0" err="1"/>
              <a:t>ms</a:t>
            </a:r>
            <a:r>
              <a:rPr lang="en-US" sz="2800" dirty="0"/>
              <a:t> timing) to adapt to application needs.</a:t>
            </a:r>
          </a:p>
          <a:p>
            <a:r>
              <a:rPr lang="en-US" sz="2800" dirty="0"/>
              <a:t>Greater potential for testing and tweaking designs before fabricating them as ICs</a:t>
            </a:r>
          </a:p>
        </p:txBody>
      </p:sp>
    </p:spTree>
    <p:extLst>
      <p:ext uri="{BB962C8B-B14F-4D97-AF65-F5344CB8AC3E}">
        <p14:creationId xmlns:p14="http://schemas.microsoft.com/office/powerpoint/2010/main" val="1627105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9499"/>
            <a:ext cx="8385175" cy="677826"/>
          </a:xfrm>
        </p:spPr>
        <p:txBody>
          <a:bodyPr>
            <a:normAutofit fontScale="90000"/>
          </a:bodyPr>
          <a:lstStyle/>
          <a:p>
            <a:r>
              <a:rPr lang="en-ZA" dirty="0"/>
              <a:t>Any Drawbacks?</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5055" y="3200159"/>
            <a:ext cx="3177105" cy="2118070"/>
          </a:xfrm>
          <a:prstGeom prst="rect">
            <a:avLst/>
          </a:prstGeom>
        </p:spPr>
      </p:pic>
      <p:sp>
        <p:nvSpPr>
          <p:cNvPr id="4" name="TextBox 3"/>
          <p:cNvSpPr txBox="1"/>
          <p:nvPr/>
        </p:nvSpPr>
        <p:spPr>
          <a:xfrm>
            <a:off x="2737049" y="5441370"/>
            <a:ext cx="5401109" cy="523220"/>
          </a:xfrm>
          <a:prstGeom prst="rect">
            <a:avLst/>
          </a:prstGeom>
          <a:noFill/>
        </p:spPr>
        <p:txBody>
          <a:bodyPr wrap="square" rtlCol="0">
            <a:spAutoFit/>
          </a:bodyPr>
          <a:lstStyle/>
          <a:p>
            <a:r>
              <a:rPr lang="en-ZA" sz="2800" dirty="0"/>
              <a:t>Things can get rather… muddy!</a:t>
            </a:r>
            <a:endParaRPr lang="en-US" sz="2800" dirty="0"/>
          </a:p>
        </p:txBody>
      </p:sp>
      <p:sp>
        <p:nvSpPr>
          <p:cNvPr id="5" name="TextBox 4"/>
          <p:cNvSpPr txBox="1"/>
          <p:nvPr/>
        </p:nvSpPr>
        <p:spPr>
          <a:xfrm>
            <a:off x="347766" y="1282324"/>
            <a:ext cx="3532617" cy="1200329"/>
          </a:xfrm>
          <a:prstGeom prst="rect">
            <a:avLst/>
          </a:prstGeom>
          <a:noFill/>
        </p:spPr>
        <p:txBody>
          <a:bodyPr wrap="square" rtlCol="0">
            <a:spAutoFit/>
          </a:bodyPr>
          <a:lstStyle/>
          <a:p>
            <a:pPr>
              <a:buFont typeface="Arial" pitchFamily="34" charset="0"/>
              <a:buChar char="•"/>
            </a:pPr>
            <a:r>
              <a:rPr lang="en-ZA" dirty="0"/>
              <a:t> Only does the </a:t>
            </a:r>
            <a:r>
              <a:rPr lang="en-ZA" dirty="0">
                <a:solidFill>
                  <a:schemeClr val="tx2">
                    <a:lumMod val="75000"/>
                  </a:schemeClr>
                </a:solidFill>
              </a:rPr>
              <a:t>digital part</a:t>
            </a:r>
            <a:r>
              <a:rPr lang="en-ZA" dirty="0"/>
              <a:t> – still need analogue components, user interface, and circuitry that interacts with the outside world.</a:t>
            </a:r>
            <a:endParaRPr lang="en-US" dirty="0"/>
          </a:p>
        </p:txBody>
      </p:sp>
      <p:sp>
        <p:nvSpPr>
          <p:cNvPr id="6" name="TextBox 5"/>
          <p:cNvSpPr txBox="1"/>
          <p:nvPr/>
        </p:nvSpPr>
        <p:spPr>
          <a:xfrm>
            <a:off x="4075611" y="1261463"/>
            <a:ext cx="4990011" cy="646331"/>
          </a:xfrm>
          <a:prstGeom prst="rect">
            <a:avLst/>
          </a:prstGeom>
          <a:noFill/>
        </p:spPr>
        <p:txBody>
          <a:bodyPr wrap="square" rIns="0" rtlCol="0">
            <a:spAutoFit/>
          </a:bodyPr>
          <a:lstStyle/>
          <a:p>
            <a:pPr>
              <a:buFont typeface="Arial" pitchFamily="34" charset="0"/>
              <a:buChar char="•"/>
            </a:pPr>
            <a:r>
              <a:rPr lang="en-ZA" dirty="0"/>
              <a:t> Has a </a:t>
            </a:r>
            <a:r>
              <a:rPr lang="en-ZA" dirty="0">
                <a:solidFill>
                  <a:schemeClr val="tx2">
                    <a:lumMod val="75000"/>
                  </a:schemeClr>
                </a:solidFill>
              </a:rPr>
              <a:t>limited number of IO</a:t>
            </a:r>
            <a:br>
              <a:rPr lang="en-ZA" dirty="0">
                <a:solidFill>
                  <a:schemeClr val="tx2">
                    <a:lumMod val="75000"/>
                  </a:schemeClr>
                </a:solidFill>
              </a:rPr>
            </a:br>
            <a:r>
              <a:rPr lang="en-ZA" dirty="0">
                <a:solidFill>
                  <a:schemeClr val="tx2">
                    <a:lumMod val="75000"/>
                  </a:schemeClr>
                </a:solidFill>
              </a:rPr>
              <a:t> pins</a:t>
            </a:r>
            <a:r>
              <a:rPr lang="en-ZA" dirty="0"/>
              <a:t> that can connect up with external  signals.</a:t>
            </a:r>
          </a:p>
        </p:txBody>
      </p:sp>
      <p:sp>
        <p:nvSpPr>
          <p:cNvPr id="7" name="TextBox 6"/>
          <p:cNvSpPr txBox="1"/>
          <p:nvPr/>
        </p:nvSpPr>
        <p:spPr>
          <a:xfrm>
            <a:off x="4348984" y="1913890"/>
            <a:ext cx="4687511" cy="1200329"/>
          </a:xfrm>
          <a:prstGeom prst="rect">
            <a:avLst/>
          </a:prstGeom>
          <a:noFill/>
        </p:spPr>
        <p:txBody>
          <a:bodyPr wrap="square" rtlCol="0">
            <a:spAutoFit/>
          </a:bodyPr>
          <a:lstStyle/>
          <a:p>
            <a:pPr>
              <a:buFont typeface="Arial" pitchFamily="34" charset="0"/>
              <a:buChar char="•"/>
            </a:pPr>
            <a:r>
              <a:rPr lang="en-ZA" dirty="0"/>
              <a:t>Susceptible to </a:t>
            </a:r>
            <a:r>
              <a:rPr lang="en-ZA" dirty="0">
                <a:solidFill>
                  <a:schemeClr val="tx2">
                    <a:lumMod val="75000"/>
                  </a:schemeClr>
                </a:solidFill>
              </a:rPr>
              <a:t>EM disturbances</a:t>
            </a:r>
            <a:r>
              <a:rPr lang="en-ZA" dirty="0"/>
              <a:t>, PCB and other components needs to be suitably placed to avoid interfering with functioning of FPGA.</a:t>
            </a:r>
          </a:p>
        </p:txBody>
      </p:sp>
      <p:sp>
        <p:nvSpPr>
          <p:cNvPr id="8" name="TextBox 7"/>
          <p:cNvSpPr txBox="1"/>
          <p:nvPr/>
        </p:nvSpPr>
        <p:spPr>
          <a:xfrm>
            <a:off x="402222" y="2553555"/>
            <a:ext cx="2513593" cy="1200329"/>
          </a:xfrm>
          <a:prstGeom prst="rect">
            <a:avLst/>
          </a:prstGeom>
          <a:noFill/>
        </p:spPr>
        <p:txBody>
          <a:bodyPr wrap="square" rtlCol="0">
            <a:spAutoFit/>
          </a:bodyPr>
          <a:lstStyle/>
          <a:p>
            <a:pPr>
              <a:buFont typeface="Arial" pitchFamily="34" charset="0"/>
              <a:buChar char="•"/>
            </a:pPr>
            <a:r>
              <a:rPr lang="en-ZA" dirty="0"/>
              <a:t> Typically a </a:t>
            </a:r>
            <a:r>
              <a:rPr lang="en-ZA" dirty="0">
                <a:solidFill>
                  <a:schemeClr val="tx2">
                    <a:lumMod val="75000"/>
                  </a:schemeClr>
                </a:solidFill>
              </a:rPr>
              <a:t>slower clock</a:t>
            </a:r>
            <a:r>
              <a:rPr lang="en-ZA" dirty="0"/>
              <a:t> than most fast CPUs nowadays (e.g. 100MHz clock speed).</a:t>
            </a:r>
            <a:endParaRPr lang="en-US" dirty="0"/>
          </a:p>
        </p:txBody>
      </p:sp>
      <p:sp>
        <p:nvSpPr>
          <p:cNvPr id="9" name="TextBox 8"/>
          <p:cNvSpPr txBox="1"/>
          <p:nvPr/>
        </p:nvSpPr>
        <p:spPr>
          <a:xfrm>
            <a:off x="326020" y="3755728"/>
            <a:ext cx="2513593" cy="1477328"/>
          </a:xfrm>
          <a:prstGeom prst="rect">
            <a:avLst/>
          </a:prstGeom>
          <a:noFill/>
        </p:spPr>
        <p:txBody>
          <a:bodyPr wrap="square" rtlCol="0">
            <a:spAutoFit/>
          </a:bodyPr>
          <a:lstStyle/>
          <a:p>
            <a:pPr>
              <a:buFont typeface="Arial" pitchFamily="34" charset="0"/>
              <a:buChar char="•"/>
            </a:pPr>
            <a:r>
              <a:rPr lang="en-ZA" dirty="0"/>
              <a:t> Typically has </a:t>
            </a:r>
            <a:r>
              <a:rPr lang="en-ZA" dirty="0">
                <a:solidFill>
                  <a:schemeClr val="tx2">
                    <a:lumMod val="75000"/>
                  </a:schemeClr>
                </a:solidFill>
              </a:rPr>
              <a:t>lots of pins</a:t>
            </a:r>
            <a:r>
              <a:rPr lang="en-ZA" dirty="0"/>
              <a:t> that need to be soldered on, needing small track width and multilayer PCBs</a:t>
            </a:r>
            <a:endParaRPr lang="en-US" dirty="0"/>
          </a:p>
        </p:txBody>
      </p:sp>
      <p:sp>
        <p:nvSpPr>
          <p:cNvPr id="10" name="TextBox 9"/>
          <p:cNvSpPr txBox="1"/>
          <p:nvPr/>
        </p:nvSpPr>
        <p:spPr>
          <a:xfrm>
            <a:off x="6777064" y="2996952"/>
            <a:ext cx="2241853" cy="923330"/>
          </a:xfrm>
          <a:prstGeom prst="rect">
            <a:avLst/>
          </a:prstGeom>
          <a:noFill/>
        </p:spPr>
        <p:txBody>
          <a:bodyPr wrap="square" rtlCol="0">
            <a:spAutoFit/>
          </a:bodyPr>
          <a:lstStyle/>
          <a:p>
            <a:pPr>
              <a:buFont typeface="Arial" pitchFamily="34" charset="0"/>
              <a:buChar char="•"/>
            </a:pPr>
            <a:r>
              <a:rPr lang="en-ZA" dirty="0"/>
              <a:t> Often can’t achieve full </a:t>
            </a:r>
            <a:r>
              <a:rPr lang="en-ZA" dirty="0">
                <a:solidFill>
                  <a:schemeClr val="tx2">
                    <a:lumMod val="75000"/>
                  </a:schemeClr>
                </a:solidFill>
              </a:rPr>
              <a:t>utilization</a:t>
            </a:r>
            <a:r>
              <a:rPr lang="en-ZA" dirty="0"/>
              <a:t> of </a:t>
            </a:r>
            <a:r>
              <a:rPr lang="en-ZA" dirty="0" err="1"/>
              <a:t>PLBs</a:t>
            </a:r>
            <a:endParaRPr lang="en-US" dirty="0"/>
          </a:p>
        </p:txBody>
      </p:sp>
      <p:sp>
        <p:nvSpPr>
          <p:cNvPr id="11" name="TextBox 10"/>
          <p:cNvSpPr txBox="1"/>
          <p:nvPr/>
        </p:nvSpPr>
        <p:spPr>
          <a:xfrm>
            <a:off x="6777064" y="4528553"/>
            <a:ext cx="2241853" cy="923330"/>
          </a:xfrm>
          <a:prstGeom prst="rect">
            <a:avLst/>
          </a:prstGeom>
          <a:noFill/>
        </p:spPr>
        <p:txBody>
          <a:bodyPr wrap="square" rtlCol="0">
            <a:spAutoFit/>
          </a:bodyPr>
          <a:lstStyle/>
          <a:p>
            <a:pPr>
              <a:buFont typeface="Arial" pitchFamily="34" charset="0"/>
              <a:buChar char="•"/>
            </a:pPr>
            <a:r>
              <a:rPr lang="en-ZA" dirty="0"/>
              <a:t> Place &amp; route can take a </a:t>
            </a:r>
            <a:r>
              <a:rPr lang="en-ZA" dirty="0">
                <a:solidFill>
                  <a:schemeClr val="tx2">
                    <a:lumMod val="75000"/>
                  </a:schemeClr>
                </a:solidFill>
              </a:rPr>
              <a:t>long time</a:t>
            </a:r>
            <a:r>
              <a:rPr lang="en-ZA" dirty="0"/>
              <a:t> to complete</a:t>
            </a:r>
            <a:endParaRPr lang="en-US" dirty="0"/>
          </a:p>
        </p:txBody>
      </p:sp>
      <p:sp>
        <p:nvSpPr>
          <p:cNvPr id="12" name="TextBox 11"/>
          <p:cNvSpPr txBox="1"/>
          <p:nvPr/>
        </p:nvSpPr>
        <p:spPr>
          <a:xfrm>
            <a:off x="6777064" y="3756221"/>
            <a:ext cx="2241853" cy="923330"/>
          </a:xfrm>
          <a:prstGeom prst="rect">
            <a:avLst/>
          </a:prstGeom>
          <a:noFill/>
        </p:spPr>
        <p:txBody>
          <a:bodyPr wrap="square" rtlCol="0">
            <a:spAutoFit/>
          </a:bodyPr>
          <a:lstStyle/>
          <a:p>
            <a:pPr>
              <a:buFont typeface="Arial" pitchFamily="34" charset="0"/>
              <a:buChar char="•"/>
            </a:pPr>
            <a:r>
              <a:rPr lang="en-ZA" dirty="0"/>
              <a:t> Limitations of internal </a:t>
            </a:r>
            <a:r>
              <a:rPr lang="en-ZA" dirty="0">
                <a:solidFill>
                  <a:schemeClr val="tx2">
                    <a:lumMod val="75000"/>
                  </a:schemeClr>
                </a:solidFill>
              </a:rPr>
              <a:t>interconnects</a:t>
            </a:r>
            <a:endParaRPr lang="en-US" dirty="0">
              <a:solidFill>
                <a:schemeClr val="tx2">
                  <a:lumMod val="75000"/>
                </a:schemeClr>
              </a:solidFill>
            </a:endParaRPr>
          </a:p>
        </p:txBody>
      </p:sp>
      <p:sp>
        <p:nvSpPr>
          <p:cNvPr id="13" name="Rectangle 12"/>
          <p:cNvSpPr/>
          <p:nvPr/>
        </p:nvSpPr>
        <p:spPr>
          <a:xfrm rot="19792676">
            <a:off x="7204197" y="211399"/>
            <a:ext cx="1529907" cy="1200329"/>
          </a:xfrm>
          <a:prstGeom prst="rect">
            <a:avLst/>
          </a:prstGeom>
        </p:spPr>
        <p:txBody>
          <a:bodyPr wrap="none">
            <a:spAutoFit/>
          </a:bodyPr>
          <a:lstStyle/>
          <a:p>
            <a:pPr algn="ctr"/>
            <a:r>
              <a:rPr lang="en-ZA" sz="2400" i="1" dirty="0"/>
              <a:t>Here’s</a:t>
            </a:r>
            <a:br>
              <a:rPr lang="en-ZA" sz="2400" i="1" dirty="0"/>
            </a:br>
            <a:r>
              <a:rPr lang="en-ZA" sz="2400" i="1" dirty="0"/>
              <a:t>just a few</a:t>
            </a:r>
            <a:br>
              <a:rPr lang="en-ZA" sz="2400" i="1" dirty="0"/>
            </a:br>
            <a:r>
              <a:rPr lang="en-ZA" sz="2400" i="1" dirty="0"/>
              <a:t>drawbacks</a:t>
            </a:r>
            <a:endParaRPr lang="en-US" sz="2400" i="1" dirty="0"/>
          </a:p>
        </p:txBody>
      </p:sp>
      <p:sp>
        <p:nvSpPr>
          <p:cNvPr id="14" name="TextBox 13"/>
          <p:cNvSpPr txBox="1"/>
          <p:nvPr/>
        </p:nvSpPr>
        <p:spPr>
          <a:xfrm>
            <a:off x="304248" y="5232266"/>
            <a:ext cx="2513593" cy="1477328"/>
          </a:xfrm>
          <a:prstGeom prst="rect">
            <a:avLst/>
          </a:prstGeom>
          <a:noFill/>
        </p:spPr>
        <p:txBody>
          <a:bodyPr wrap="square" rtlCol="0">
            <a:spAutoFit/>
          </a:bodyPr>
          <a:lstStyle/>
          <a:p>
            <a:pPr>
              <a:buFont typeface="Arial" pitchFamily="34" charset="0"/>
              <a:buChar char="•"/>
            </a:pPr>
            <a:r>
              <a:rPr lang="en-ZA" dirty="0"/>
              <a:t> A specialized form of development,  combines the  challenges of both s/w and h/w</a:t>
            </a:r>
            <a:endParaRPr lang="en-US" dirty="0"/>
          </a:p>
        </p:txBody>
      </p:sp>
      <p:sp>
        <p:nvSpPr>
          <p:cNvPr id="15" name="Oval Callout 14"/>
          <p:cNvSpPr/>
          <p:nvPr/>
        </p:nvSpPr>
        <p:spPr>
          <a:xfrm>
            <a:off x="5218844" y="3122212"/>
            <a:ext cx="988161" cy="486166"/>
          </a:xfrm>
          <a:prstGeom prst="wedgeEllipseCallout">
            <a:avLst>
              <a:gd name="adj1" fmla="val -62468"/>
              <a:gd name="adj2" fmla="val 130900"/>
            </a:avLst>
          </a:prstGeom>
          <a:solidFill>
            <a:schemeClr val="accent6">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ZA" dirty="0" err="1">
                <a:solidFill>
                  <a:schemeClr val="tx1">
                    <a:lumMod val="95000"/>
                    <a:lumOff val="5000"/>
                  </a:schemeClr>
                </a:solidFill>
              </a:rPr>
              <a:t>Eeek</a:t>
            </a:r>
            <a:r>
              <a:rPr lang="en-ZA" dirty="0">
                <a:solidFill>
                  <a:schemeClr val="tx1">
                    <a:lumMod val="95000"/>
                    <a:lumOff val="5000"/>
                  </a:schemeClr>
                </a:solidFill>
              </a:rPr>
              <a:t>!</a:t>
            </a:r>
            <a:endParaRPr lang="en-US" dirty="0">
              <a:solidFill>
                <a:schemeClr val="tx1">
                  <a:lumMod val="95000"/>
                  <a:lumOff val="5000"/>
                </a:schemeClr>
              </a:solidFill>
            </a:endParaRPr>
          </a:p>
        </p:txBody>
      </p:sp>
    </p:spTree>
    <p:extLst>
      <p:ext uri="{BB962C8B-B14F-4D97-AF65-F5344CB8AC3E}">
        <p14:creationId xmlns:p14="http://schemas.microsoft.com/office/powerpoint/2010/main" val="205865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p:stCondLst>
                              <p:cond delay="1000"/>
                            </p:stCondLst>
                            <p:childTnLst>
                              <p:par>
                                <p:cTn id="14" presetID="49" presetClass="entr" presetSubtype="0" decel="100000" fill="hold" grpId="0" nodeType="afterEffect">
                                  <p:stCondLst>
                                    <p:cond delay="200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 calcmode="lin" valueType="num">
                                      <p:cBhvr>
                                        <p:cTn id="18" dur="500" fill="hold"/>
                                        <p:tgtEl>
                                          <p:spTgt spid="13"/>
                                        </p:tgtEl>
                                        <p:attrNameLst>
                                          <p:attrName>style.rotation</p:attrName>
                                        </p:attrNameLst>
                                      </p:cBhvr>
                                      <p:tavLst>
                                        <p:tav tm="0">
                                          <p:val>
                                            <p:fltVal val="360"/>
                                          </p:val>
                                        </p:tav>
                                        <p:tav tm="100000">
                                          <p:val>
                                            <p:fltVal val="0"/>
                                          </p:val>
                                        </p:tav>
                                      </p:tavLst>
                                    </p:anim>
                                    <p:animEffect transition="in" filter="fade">
                                      <p:cBhvr>
                                        <p:cTn id="19" dur="500"/>
                                        <p:tgtEl>
                                          <p:spTgt spid="13"/>
                                        </p:tgtEl>
                                      </p:cBhvr>
                                    </p:animEffect>
                                  </p:childTnLst>
                                </p:cTn>
                              </p:par>
                            </p:childTnLst>
                          </p:cTn>
                        </p:par>
                        <p:par>
                          <p:cTn id="20" fill="hold">
                            <p:stCondLst>
                              <p:cond delay="3500"/>
                            </p:stCondLst>
                            <p:childTnLst>
                              <p:par>
                                <p:cTn id="21" presetID="23" presetClass="entr" presetSubtype="16" fill="hold" grpId="0" nodeType="afterEffect">
                                  <p:stCondLst>
                                    <p:cond delay="5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childTnLst>
                                </p:cTn>
                              </p:par>
                            </p:childTnLst>
                          </p:cTn>
                        </p:par>
                        <p:par>
                          <p:cTn id="57" fill="hold">
                            <p:stCondLst>
                              <p:cond delay="4500"/>
                            </p:stCondLst>
                            <p:childTnLst>
                              <p:par>
                                <p:cTn id="58" presetID="1" presetClass="entr" presetSubtype="0" fill="hold" grpId="0" nodeType="afterEffect">
                                  <p:stCondLst>
                                    <p:cond delay="5000"/>
                                  </p:stCondLst>
                                  <p:childTnLst>
                                    <p:set>
                                      <p:cBhvr>
                                        <p:cTn id="5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Structure of FPGA</a:t>
            </a:r>
          </a:p>
        </p:txBody>
      </p:sp>
      <p:sp>
        <p:nvSpPr>
          <p:cNvPr id="5" name="Content Placeholder 4"/>
          <p:cNvSpPr>
            <a:spLocks noGrp="1"/>
          </p:cNvSpPr>
          <p:nvPr>
            <p:ph idx="1"/>
          </p:nvPr>
        </p:nvSpPr>
        <p:spPr>
          <a:xfrm>
            <a:off x="729785" y="1303520"/>
            <a:ext cx="7697635" cy="5249680"/>
          </a:xfrm>
        </p:spPr>
        <p:txBody>
          <a:bodyPr>
            <a:normAutofit fontScale="92500" lnSpcReduction="20000"/>
          </a:bodyPr>
          <a:lstStyle/>
          <a:p>
            <a:r>
              <a:rPr lang="en-ZA" dirty="0"/>
              <a:t>A  completely  different  architecture for PLAs was  introduced  in  the  mid-1980’s  that  uses </a:t>
            </a:r>
            <a:r>
              <a:rPr lang="en-ZA" dirty="0">
                <a:solidFill>
                  <a:srgbClr val="FF0000"/>
                </a:solidFill>
              </a:rPr>
              <a:t>RAM-based lookup tables </a:t>
            </a:r>
            <a:r>
              <a:rPr lang="en-ZA" dirty="0"/>
              <a:t>instead of AND-OR gates to implement combinational logic</a:t>
            </a:r>
          </a:p>
          <a:p>
            <a:r>
              <a:rPr lang="en-ZA" dirty="0"/>
              <a:t>These devices are called field programmable gate arrays (FPGAs).</a:t>
            </a:r>
          </a:p>
          <a:p>
            <a:r>
              <a:rPr lang="en-ZA" dirty="0"/>
              <a:t>The device consists of  an  array  of  configurable  logic  blocks  (CLBs)  surrounded  by  an  array  of  I/O  blocks</a:t>
            </a:r>
          </a:p>
          <a:p>
            <a:r>
              <a:rPr lang="en-ZA" dirty="0"/>
              <a:t>FPGAs really don’t have AND </a:t>
            </a:r>
            <a:r>
              <a:rPr lang="en-ZA" dirty="0" err="1"/>
              <a:t>and</a:t>
            </a:r>
            <a:r>
              <a:rPr lang="en-ZA" dirty="0"/>
              <a:t> OR gates, (they have a few) but rather just RAM look-up tables.</a:t>
            </a:r>
          </a:p>
        </p:txBody>
      </p:sp>
    </p:spTree>
    <p:extLst>
      <p:ext uri="{BB962C8B-B14F-4D97-AF65-F5344CB8AC3E}">
        <p14:creationId xmlns:p14="http://schemas.microsoft.com/office/powerpoint/2010/main" val="3223140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235123"/>
            <a:ext cx="7772400" cy="1362075"/>
          </a:xfrm>
        </p:spPr>
        <p:txBody>
          <a:bodyPr/>
          <a:lstStyle/>
          <a:p>
            <a:pPr>
              <a:defRPr/>
            </a:pPr>
            <a:r>
              <a:rPr lang="en-US" dirty="0"/>
              <a:t>FPGA Interns (recap)</a:t>
            </a:r>
          </a:p>
        </p:txBody>
      </p:sp>
      <p:sp>
        <p:nvSpPr>
          <p:cNvPr id="5" name="Text Placeholder 4"/>
          <p:cNvSpPr>
            <a:spLocks noGrp="1"/>
          </p:cNvSpPr>
          <p:nvPr>
            <p:ph type="body" idx="1"/>
          </p:nvPr>
        </p:nvSpPr>
        <p:spPr>
          <a:xfrm>
            <a:off x="722313" y="1965325"/>
            <a:ext cx="7772400" cy="1500188"/>
          </a:xfrm>
        </p:spPr>
        <p:txBody>
          <a:bodyPr/>
          <a:lstStyle/>
          <a:p>
            <a:pPr>
              <a:defRPr/>
            </a:pPr>
            <a:r>
              <a:rPr lang="en-US" dirty="0"/>
              <a:t>EEE4120F</a:t>
            </a:r>
          </a:p>
        </p:txBody>
      </p:sp>
      <p:grpSp>
        <p:nvGrpSpPr>
          <p:cNvPr id="2" name="Group 7"/>
          <p:cNvGrpSpPr>
            <a:grpSpLocks/>
          </p:cNvGrpSpPr>
          <p:nvPr/>
        </p:nvGrpSpPr>
        <p:grpSpPr bwMode="auto">
          <a:xfrm>
            <a:off x="2811463" y="3621073"/>
            <a:ext cx="2149475" cy="2798762"/>
            <a:chOff x="1433145" y="3859093"/>
            <a:chExt cx="2149622" cy="2798501"/>
          </a:xfrm>
        </p:grpSpPr>
        <p:pic>
          <p:nvPicPr>
            <p:cNvPr id="12293" name="Picture 5" descr="spartan-6fpg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19298">
              <a:off x="1547089" y="5043291"/>
              <a:ext cx="1612906" cy="1614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cap.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430557">
              <a:off x="1433145" y="3859093"/>
              <a:ext cx="2149622" cy="191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p:cNvSpPr txBox="1"/>
          <p:nvPr/>
        </p:nvSpPr>
        <p:spPr>
          <a:xfrm>
            <a:off x="5016472" y="5416022"/>
            <a:ext cx="3833614" cy="923330"/>
          </a:xfrm>
          <a:prstGeom prst="rect">
            <a:avLst/>
          </a:prstGeom>
          <a:noFill/>
        </p:spPr>
        <p:txBody>
          <a:bodyPr wrap="square" rtlCol="0">
            <a:spAutoFit/>
          </a:bodyPr>
          <a:lstStyle/>
          <a:p>
            <a:r>
              <a:rPr lang="en-US" dirty="0"/>
              <a:t>Somewhat of a recap of ES2, but scan through these slides to ensure you are well versed in these issues.</a:t>
            </a:r>
          </a:p>
        </p:txBody>
      </p:sp>
    </p:spTree>
    <p:extLst>
      <p:ext uri="{BB962C8B-B14F-4D97-AF65-F5344CB8AC3E}">
        <p14:creationId xmlns:p14="http://schemas.microsoft.com/office/powerpoint/2010/main" val="2668103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496888" y="-6315"/>
            <a:ext cx="8385175" cy="994282"/>
          </a:xfrm>
        </p:spPr>
        <p:txBody>
          <a:bodyPr>
            <a:normAutofit/>
          </a:bodyPr>
          <a:lstStyle/>
          <a:p>
            <a:pPr>
              <a:defRPr/>
            </a:pPr>
            <a:r>
              <a:rPr lang="en-US" sz="4000" dirty="0"/>
              <a:t>FPGA internal structure </a:t>
            </a:r>
            <a:r>
              <a:rPr lang="en-US" sz="2400" dirty="0"/>
              <a:t>(simplified)</a:t>
            </a:r>
            <a:endParaRPr lang="en-US" sz="4000" dirty="0"/>
          </a:p>
        </p:txBody>
      </p:sp>
      <p:graphicFrame>
        <p:nvGraphicFramePr>
          <p:cNvPr id="1026" name="Object 2"/>
          <p:cNvGraphicFramePr>
            <a:graphicFrameLocks noGrp="1" noChangeAspect="1"/>
          </p:cNvGraphicFramePr>
          <p:nvPr>
            <p:ph sz="quarter" idx="13"/>
            <p:extLst>
              <p:ext uri="{D42A27DB-BD31-4B8C-83A1-F6EECF244321}">
                <p14:modId xmlns:p14="http://schemas.microsoft.com/office/powerpoint/2010/main" val="4088195028"/>
              </p:ext>
            </p:extLst>
          </p:nvPr>
        </p:nvGraphicFramePr>
        <p:xfrm>
          <a:off x="742950" y="1154113"/>
          <a:ext cx="7183438" cy="3592512"/>
        </p:xfrm>
        <a:graphic>
          <a:graphicData uri="http://schemas.openxmlformats.org/presentationml/2006/ole">
            <mc:AlternateContent xmlns:mc="http://schemas.openxmlformats.org/markup-compatibility/2006">
              <mc:Choice xmlns:v="urn:schemas-microsoft-com:vml" Requires="v">
                <p:oleObj name="Visio" r:id="rId3" imgW="4168978" imgH="2084489" progId="Visio.Drawing.6">
                  <p:embed/>
                </p:oleObj>
              </mc:Choice>
              <mc:Fallback>
                <p:oleObj name="Visio" r:id="rId3" imgW="4168978" imgH="2084489" progId="Visio.Drawing.6">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 y="1154113"/>
                        <a:ext cx="7183438" cy="359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0"/>
          <p:cNvSpPr txBox="1">
            <a:spLocks noChangeArrowheads="1"/>
          </p:cNvSpPr>
          <p:nvPr/>
        </p:nvSpPr>
        <p:spPr bwMode="auto">
          <a:xfrm>
            <a:off x="1184275" y="4783138"/>
            <a:ext cx="2717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dirty="0"/>
              <a:t>Image adapted from Maxfield (2004)</a:t>
            </a:r>
          </a:p>
        </p:txBody>
      </p:sp>
      <p:grpSp>
        <p:nvGrpSpPr>
          <p:cNvPr id="1029" name="Group 69"/>
          <p:cNvGrpSpPr>
            <a:grpSpLocks/>
          </p:cNvGrpSpPr>
          <p:nvPr/>
        </p:nvGrpSpPr>
        <p:grpSpPr bwMode="auto">
          <a:xfrm>
            <a:off x="1214438" y="1612900"/>
            <a:ext cx="4551362" cy="2662238"/>
            <a:chOff x="1526177" y="2121853"/>
            <a:chExt cx="4343400" cy="2541587"/>
          </a:xfrm>
        </p:grpSpPr>
        <p:grpSp>
          <p:nvGrpSpPr>
            <p:cNvPr id="1035" name="Group 21"/>
            <p:cNvGrpSpPr>
              <a:grpSpLocks/>
            </p:cNvGrpSpPr>
            <p:nvPr/>
          </p:nvGrpSpPr>
          <p:grpSpPr bwMode="auto">
            <a:xfrm>
              <a:off x="5259977" y="2134553"/>
              <a:ext cx="609600" cy="685800"/>
              <a:chOff x="5638800" y="1600200"/>
              <a:chExt cx="609600" cy="685800"/>
            </a:xfrm>
          </p:grpSpPr>
          <p:sp>
            <p:nvSpPr>
              <p:cNvPr id="1086" name="Rectangle 12"/>
              <p:cNvSpPr>
                <a:spLocks noChangeArrowheads="1"/>
              </p:cNvSpPr>
              <p:nvPr/>
            </p:nvSpPr>
            <p:spPr bwMode="auto">
              <a:xfrm>
                <a:off x="5638800" y="16002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7" name="Rectangle 13"/>
              <p:cNvSpPr>
                <a:spLocks noChangeArrowheads="1"/>
              </p:cNvSpPr>
              <p:nvPr/>
            </p:nvSpPr>
            <p:spPr bwMode="auto">
              <a:xfrm>
                <a:off x="5638800" y="16764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8" name="Rectangle 14"/>
              <p:cNvSpPr>
                <a:spLocks noChangeArrowheads="1"/>
              </p:cNvSpPr>
              <p:nvPr/>
            </p:nvSpPr>
            <p:spPr bwMode="auto">
              <a:xfrm>
                <a:off x="5638800" y="17526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9" name="Rectangle 15"/>
              <p:cNvSpPr>
                <a:spLocks noChangeArrowheads="1"/>
              </p:cNvSpPr>
              <p:nvPr/>
            </p:nvSpPr>
            <p:spPr bwMode="auto">
              <a:xfrm>
                <a:off x="5638800" y="18288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0" name="Rectangle 16"/>
              <p:cNvSpPr>
                <a:spLocks noChangeArrowheads="1"/>
              </p:cNvSpPr>
              <p:nvPr/>
            </p:nvSpPr>
            <p:spPr bwMode="auto">
              <a:xfrm>
                <a:off x="5638800" y="19050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1" name="Rectangle 17"/>
              <p:cNvSpPr>
                <a:spLocks noChangeArrowheads="1"/>
              </p:cNvSpPr>
              <p:nvPr/>
            </p:nvSpPr>
            <p:spPr bwMode="auto">
              <a:xfrm>
                <a:off x="5638800" y="19812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2" name="Rectangle 18"/>
              <p:cNvSpPr>
                <a:spLocks noChangeArrowheads="1"/>
              </p:cNvSpPr>
              <p:nvPr/>
            </p:nvSpPr>
            <p:spPr bwMode="auto">
              <a:xfrm>
                <a:off x="5638800" y="20574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3" name="Rectangle 19"/>
              <p:cNvSpPr>
                <a:spLocks noChangeArrowheads="1"/>
              </p:cNvSpPr>
              <p:nvPr/>
            </p:nvSpPr>
            <p:spPr bwMode="auto">
              <a:xfrm>
                <a:off x="5638800" y="21336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4" name="Rectangle 20"/>
              <p:cNvSpPr>
                <a:spLocks noChangeArrowheads="1"/>
              </p:cNvSpPr>
              <p:nvPr/>
            </p:nvSpPr>
            <p:spPr bwMode="auto">
              <a:xfrm>
                <a:off x="5638800" y="22098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36" name="Group 22"/>
            <p:cNvGrpSpPr>
              <a:grpSpLocks/>
            </p:cNvGrpSpPr>
            <p:nvPr/>
          </p:nvGrpSpPr>
          <p:grpSpPr bwMode="auto">
            <a:xfrm>
              <a:off x="5259977" y="3977640"/>
              <a:ext cx="609600" cy="685800"/>
              <a:chOff x="5638800" y="1600200"/>
              <a:chExt cx="609600" cy="685800"/>
            </a:xfrm>
          </p:grpSpPr>
          <p:sp>
            <p:nvSpPr>
              <p:cNvPr id="1077" name="Rectangle 23"/>
              <p:cNvSpPr>
                <a:spLocks noChangeArrowheads="1"/>
              </p:cNvSpPr>
              <p:nvPr/>
            </p:nvSpPr>
            <p:spPr bwMode="auto">
              <a:xfrm>
                <a:off x="5638800" y="16002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8" name="Rectangle 24"/>
              <p:cNvSpPr>
                <a:spLocks noChangeArrowheads="1"/>
              </p:cNvSpPr>
              <p:nvPr/>
            </p:nvSpPr>
            <p:spPr bwMode="auto">
              <a:xfrm>
                <a:off x="5638800" y="16764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9" name="Rectangle 25"/>
              <p:cNvSpPr>
                <a:spLocks noChangeArrowheads="1"/>
              </p:cNvSpPr>
              <p:nvPr/>
            </p:nvSpPr>
            <p:spPr bwMode="auto">
              <a:xfrm>
                <a:off x="5638800" y="17526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0" name="Rectangle 26"/>
              <p:cNvSpPr>
                <a:spLocks noChangeArrowheads="1"/>
              </p:cNvSpPr>
              <p:nvPr/>
            </p:nvSpPr>
            <p:spPr bwMode="auto">
              <a:xfrm>
                <a:off x="5638800" y="18288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1" name="Rectangle 27"/>
              <p:cNvSpPr>
                <a:spLocks noChangeArrowheads="1"/>
              </p:cNvSpPr>
              <p:nvPr/>
            </p:nvSpPr>
            <p:spPr bwMode="auto">
              <a:xfrm>
                <a:off x="5638800" y="19050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2" name="Rectangle 28"/>
              <p:cNvSpPr>
                <a:spLocks noChangeArrowheads="1"/>
              </p:cNvSpPr>
              <p:nvPr/>
            </p:nvSpPr>
            <p:spPr bwMode="auto">
              <a:xfrm>
                <a:off x="5638800" y="19812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3" name="Rectangle 29"/>
              <p:cNvSpPr>
                <a:spLocks noChangeArrowheads="1"/>
              </p:cNvSpPr>
              <p:nvPr/>
            </p:nvSpPr>
            <p:spPr bwMode="auto">
              <a:xfrm>
                <a:off x="5638800" y="20574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4" name="Rectangle 30"/>
              <p:cNvSpPr>
                <a:spLocks noChangeArrowheads="1"/>
              </p:cNvSpPr>
              <p:nvPr/>
            </p:nvSpPr>
            <p:spPr bwMode="auto">
              <a:xfrm>
                <a:off x="5638800" y="21336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5" name="Rectangle 31"/>
              <p:cNvSpPr>
                <a:spLocks noChangeArrowheads="1"/>
              </p:cNvSpPr>
              <p:nvPr/>
            </p:nvSpPr>
            <p:spPr bwMode="auto">
              <a:xfrm>
                <a:off x="5638800" y="22098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 name="Group 32"/>
            <p:cNvGrpSpPr>
              <a:grpSpLocks/>
            </p:cNvGrpSpPr>
            <p:nvPr/>
          </p:nvGrpSpPr>
          <p:grpSpPr bwMode="auto">
            <a:xfrm>
              <a:off x="3431177" y="3977640"/>
              <a:ext cx="609600" cy="685800"/>
              <a:chOff x="5638800" y="1600200"/>
              <a:chExt cx="609600" cy="685800"/>
            </a:xfrm>
          </p:grpSpPr>
          <p:sp>
            <p:nvSpPr>
              <p:cNvPr id="1068" name="Rectangle 33"/>
              <p:cNvSpPr>
                <a:spLocks noChangeArrowheads="1"/>
              </p:cNvSpPr>
              <p:nvPr/>
            </p:nvSpPr>
            <p:spPr bwMode="auto">
              <a:xfrm>
                <a:off x="5638800" y="16002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9" name="Rectangle 34"/>
              <p:cNvSpPr>
                <a:spLocks noChangeArrowheads="1"/>
              </p:cNvSpPr>
              <p:nvPr/>
            </p:nvSpPr>
            <p:spPr bwMode="auto">
              <a:xfrm>
                <a:off x="5638800" y="16764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0" name="Rectangle 35"/>
              <p:cNvSpPr>
                <a:spLocks noChangeArrowheads="1"/>
              </p:cNvSpPr>
              <p:nvPr/>
            </p:nvSpPr>
            <p:spPr bwMode="auto">
              <a:xfrm>
                <a:off x="5638800" y="17526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1" name="Rectangle 36"/>
              <p:cNvSpPr>
                <a:spLocks noChangeArrowheads="1"/>
              </p:cNvSpPr>
              <p:nvPr/>
            </p:nvSpPr>
            <p:spPr bwMode="auto">
              <a:xfrm>
                <a:off x="5638800" y="18288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2" name="Rectangle 37"/>
              <p:cNvSpPr>
                <a:spLocks noChangeArrowheads="1"/>
              </p:cNvSpPr>
              <p:nvPr/>
            </p:nvSpPr>
            <p:spPr bwMode="auto">
              <a:xfrm>
                <a:off x="5638800" y="19050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3" name="Rectangle 38"/>
              <p:cNvSpPr>
                <a:spLocks noChangeArrowheads="1"/>
              </p:cNvSpPr>
              <p:nvPr/>
            </p:nvSpPr>
            <p:spPr bwMode="auto">
              <a:xfrm>
                <a:off x="5638800" y="19812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4" name="Rectangle 39"/>
              <p:cNvSpPr>
                <a:spLocks noChangeArrowheads="1"/>
              </p:cNvSpPr>
              <p:nvPr/>
            </p:nvSpPr>
            <p:spPr bwMode="auto">
              <a:xfrm>
                <a:off x="5638800" y="20574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5" name="Rectangle 40"/>
              <p:cNvSpPr>
                <a:spLocks noChangeArrowheads="1"/>
              </p:cNvSpPr>
              <p:nvPr/>
            </p:nvSpPr>
            <p:spPr bwMode="auto">
              <a:xfrm>
                <a:off x="5638800" y="21336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6" name="Rectangle 41"/>
              <p:cNvSpPr>
                <a:spLocks noChangeArrowheads="1"/>
              </p:cNvSpPr>
              <p:nvPr/>
            </p:nvSpPr>
            <p:spPr bwMode="auto">
              <a:xfrm>
                <a:off x="5638800" y="22098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38" name="Group 42"/>
            <p:cNvGrpSpPr>
              <a:grpSpLocks/>
            </p:cNvGrpSpPr>
            <p:nvPr/>
          </p:nvGrpSpPr>
          <p:grpSpPr bwMode="auto">
            <a:xfrm>
              <a:off x="3369265" y="2121853"/>
              <a:ext cx="609600" cy="685800"/>
              <a:chOff x="5638800" y="1600200"/>
              <a:chExt cx="609600" cy="685800"/>
            </a:xfrm>
          </p:grpSpPr>
          <p:sp>
            <p:nvSpPr>
              <p:cNvPr id="1059" name="Rectangle 43"/>
              <p:cNvSpPr>
                <a:spLocks noChangeArrowheads="1"/>
              </p:cNvSpPr>
              <p:nvPr/>
            </p:nvSpPr>
            <p:spPr bwMode="auto">
              <a:xfrm>
                <a:off x="5638800" y="16002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0" name="Rectangle 44"/>
              <p:cNvSpPr>
                <a:spLocks noChangeArrowheads="1"/>
              </p:cNvSpPr>
              <p:nvPr/>
            </p:nvSpPr>
            <p:spPr bwMode="auto">
              <a:xfrm>
                <a:off x="5638800" y="16764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1" name="Rectangle 45"/>
              <p:cNvSpPr>
                <a:spLocks noChangeArrowheads="1"/>
              </p:cNvSpPr>
              <p:nvPr/>
            </p:nvSpPr>
            <p:spPr bwMode="auto">
              <a:xfrm>
                <a:off x="5638800" y="17526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2" name="Rectangle 46"/>
              <p:cNvSpPr>
                <a:spLocks noChangeArrowheads="1"/>
              </p:cNvSpPr>
              <p:nvPr/>
            </p:nvSpPr>
            <p:spPr bwMode="auto">
              <a:xfrm>
                <a:off x="5638800" y="18288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3" name="Rectangle 47"/>
              <p:cNvSpPr>
                <a:spLocks noChangeArrowheads="1"/>
              </p:cNvSpPr>
              <p:nvPr/>
            </p:nvSpPr>
            <p:spPr bwMode="auto">
              <a:xfrm>
                <a:off x="5638800" y="19050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4" name="Rectangle 48"/>
              <p:cNvSpPr>
                <a:spLocks noChangeArrowheads="1"/>
              </p:cNvSpPr>
              <p:nvPr/>
            </p:nvSpPr>
            <p:spPr bwMode="auto">
              <a:xfrm>
                <a:off x="5638800" y="19812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5" name="Rectangle 49"/>
              <p:cNvSpPr>
                <a:spLocks noChangeArrowheads="1"/>
              </p:cNvSpPr>
              <p:nvPr/>
            </p:nvSpPr>
            <p:spPr bwMode="auto">
              <a:xfrm>
                <a:off x="5638800" y="20574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6" name="Rectangle 50"/>
              <p:cNvSpPr>
                <a:spLocks noChangeArrowheads="1"/>
              </p:cNvSpPr>
              <p:nvPr/>
            </p:nvSpPr>
            <p:spPr bwMode="auto">
              <a:xfrm>
                <a:off x="5638800" y="21336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7" name="Rectangle 51"/>
              <p:cNvSpPr>
                <a:spLocks noChangeArrowheads="1"/>
              </p:cNvSpPr>
              <p:nvPr/>
            </p:nvSpPr>
            <p:spPr bwMode="auto">
              <a:xfrm>
                <a:off x="5638800" y="22098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39" name="Group 52"/>
            <p:cNvGrpSpPr>
              <a:grpSpLocks/>
            </p:cNvGrpSpPr>
            <p:nvPr/>
          </p:nvGrpSpPr>
          <p:grpSpPr bwMode="auto">
            <a:xfrm>
              <a:off x="1526177" y="2148840"/>
              <a:ext cx="609600" cy="685800"/>
              <a:chOff x="5638800" y="1600200"/>
              <a:chExt cx="609600" cy="685800"/>
            </a:xfrm>
          </p:grpSpPr>
          <p:sp>
            <p:nvSpPr>
              <p:cNvPr id="1050" name="Rectangle 53"/>
              <p:cNvSpPr>
                <a:spLocks noChangeArrowheads="1"/>
              </p:cNvSpPr>
              <p:nvPr/>
            </p:nvSpPr>
            <p:spPr bwMode="auto">
              <a:xfrm>
                <a:off x="5638800" y="16002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1" name="Rectangle 54"/>
              <p:cNvSpPr>
                <a:spLocks noChangeArrowheads="1"/>
              </p:cNvSpPr>
              <p:nvPr/>
            </p:nvSpPr>
            <p:spPr bwMode="auto">
              <a:xfrm>
                <a:off x="5638800" y="16764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2" name="Rectangle 55"/>
              <p:cNvSpPr>
                <a:spLocks noChangeArrowheads="1"/>
              </p:cNvSpPr>
              <p:nvPr/>
            </p:nvSpPr>
            <p:spPr bwMode="auto">
              <a:xfrm>
                <a:off x="5638800" y="17526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3" name="Rectangle 56"/>
              <p:cNvSpPr>
                <a:spLocks noChangeArrowheads="1"/>
              </p:cNvSpPr>
              <p:nvPr/>
            </p:nvSpPr>
            <p:spPr bwMode="auto">
              <a:xfrm>
                <a:off x="5638800" y="18288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4" name="Rectangle 57"/>
              <p:cNvSpPr>
                <a:spLocks noChangeArrowheads="1"/>
              </p:cNvSpPr>
              <p:nvPr/>
            </p:nvSpPr>
            <p:spPr bwMode="auto">
              <a:xfrm>
                <a:off x="5638800" y="19050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5" name="Rectangle 58"/>
              <p:cNvSpPr>
                <a:spLocks noChangeArrowheads="1"/>
              </p:cNvSpPr>
              <p:nvPr/>
            </p:nvSpPr>
            <p:spPr bwMode="auto">
              <a:xfrm>
                <a:off x="5638800" y="19812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6" name="Rectangle 59"/>
              <p:cNvSpPr>
                <a:spLocks noChangeArrowheads="1"/>
              </p:cNvSpPr>
              <p:nvPr/>
            </p:nvSpPr>
            <p:spPr bwMode="auto">
              <a:xfrm>
                <a:off x="5638800" y="20574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7" name="Rectangle 60"/>
              <p:cNvSpPr>
                <a:spLocks noChangeArrowheads="1"/>
              </p:cNvSpPr>
              <p:nvPr/>
            </p:nvSpPr>
            <p:spPr bwMode="auto">
              <a:xfrm>
                <a:off x="5638800" y="21336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8" name="Rectangle 61"/>
              <p:cNvSpPr>
                <a:spLocks noChangeArrowheads="1"/>
              </p:cNvSpPr>
              <p:nvPr/>
            </p:nvSpPr>
            <p:spPr bwMode="auto">
              <a:xfrm>
                <a:off x="5638800" y="22098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40" name="Group 62"/>
            <p:cNvGrpSpPr>
              <a:grpSpLocks/>
            </p:cNvGrpSpPr>
            <p:nvPr/>
          </p:nvGrpSpPr>
          <p:grpSpPr bwMode="auto">
            <a:xfrm>
              <a:off x="1526177" y="3977640"/>
              <a:ext cx="609600" cy="685800"/>
              <a:chOff x="5638800" y="1600200"/>
              <a:chExt cx="609600" cy="685800"/>
            </a:xfrm>
          </p:grpSpPr>
          <p:sp>
            <p:nvSpPr>
              <p:cNvPr id="1041" name="Rectangle 63"/>
              <p:cNvSpPr>
                <a:spLocks noChangeArrowheads="1"/>
              </p:cNvSpPr>
              <p:nvPr/>
            </p:nvSpPr>
            <p:spPr bwMode="auto">
              <a:xfrm>
                <a:off x="5638800" y="16002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2" name="Rectangle 64"/>
              <p:cNvSpPr>
                <a:spLocks noChangeArrowheads="1"/>
              </p:cNvSpPr>
              <p:nvPr/>
            </p:nvSpPr>
            <p:spPr bwMode="auto">
              <a:xfrm>
                <a:off x="5638800" y="16764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3" name="Rectangle 65"/>
              <p:cNvSpPr>
                <a:spLocks noChangeArrowheads="1"/>
              </p:cNvSpPr>
              <p:nvPr/>
            </p:nvSpPr>
            <p:spPr bwMode="auto">
              <a:xfrm>
                <a:off x="5638800" y="17526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4" name="Rectangle 66"/>
              <p:cNvSpPr>
                <a:spLocks noChangeArrowheads="1"/>
              </p:cNvSpPr>
              <p:nvPr/>
            </p:nvSpPr>
            <p:spPr bwMode="auto">
              <a:xfrm>
                <a:off x="5638800" y="18288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5" name="Rectangle 67"/>
              <p:cNvSpPr>
                <a:spLocks noChangeArrowheads="1"/>
              </p:cNvSpPr>
              <p:nvPr/>
            </p:nvSpPr>
            <p:spPr bwMode="auto">
              <a:xfrm>
                <a:off x="5638800" y="19050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6" name="Rectangle 68"/>
              <p:cNvSpPr>
                <a:spLocks noChangeArrowheads="1"/>
              </p:cNvSpPr>
              <p:nvPr/>
            </p:nvSpPr>
            <p:spPr bwMode="auto">
              <a:xfrm>
                <a:off x="5638800" y="19812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7" name="Rectangle 69"/>
              <p:cNvSpPr>
                <a:spLocks noChangeArrowheads="1"/>
              </p:cNvSpPr>
              <p:nvPr/>
            </p:nvSpPr>
            <p:spPr bwMode="auto">
              <a:xfrm>
                <a:off x="5638800" y="20574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8" name="Rectangle 70"/>
              <p:cNvSpPr>
                <a:spLocks noChangeArrowheads="1"/>
              </p:cNvSpPr>
              <p:nvPr/>
            </p:nvSpPr>
            <p:spPr bwMode="auto">
              <a:xfrm>
                <a:off x="5638800" y="21336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9" name="Rectangle 71"/>
              <p:cNvSpPr>
                <a:spLocks noChangeArrowheads="1"/>
              </p:cNvSpPr>
              <p:nvPr/>
            </p:nvSpPr>
            <p:spPr bwMode="auto">
              <a:xfrm>
                <a:off x="5638800" y="2209800"/>
                <a:ext cx="609600" cy="76200"/>
              </a:xfrm>
              <a:prstGeom prst="rect">
                <a:avLst/>
              </a:prstGeom>
              <a:noFill/>
              <a:ln w="25400" algn="ctr">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cxnSp>
        <p:nvCxnSpPr>
          <p:cNvPr id="1037" name="Straight Arrow Connector 73"/>
          <p:cNvCxnSpPr>
            <a:cxnSpLocks noChangeShapeType="1"/>
          </p:cNvCxnSpPr>
          <p:nvPr/>
        </p:nvCxnSpPr>
        <p:spPr bwMode="auto">
          <a:xfrm rot="10800000">
            <a:off x="5564188" y="3984625"/>
            <a:ext cx="758825" cy="277813"/>
          </a:xfrm>
          <a:prstGeom prst="straightConnector1">
            <a:avLst/>
          </a:prstGeom>
          <a:noFill/>
          <a:ln w="25400" algn="ctr">
            <a:solidFill>
              <a:schemeClr val="accent4">
                <a:lumMod val="10000"/>
              </a:schemeClr>
            </a:solidFill>
            <a:round/>
            <a:headEnd/>
            <a:tailEnd type="arrow" w="med" len="med"/>
          </a:ln>
        </p:spPr>
      </p:cxnSp>
      <p:sp>
        <p:nvSpPr>
          <p:cNvPr id="1031" name="TextBox 74"/>
          <p:cNvSpPr txBox="1">
            <a:spLocks noChangeArrowheads="1"/>
          </p:cNvSpPr>
          <p:nvPr/>
        </p:nvSpPr>
        <p:spPr bwMode="auto">
          <a:xfrm>
            <a:off x="6291263" y="4116388"/>
            <a:ext cx="2286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solidFill>
                  <a:srgbClr val="1C1C1C"/>
                </a:solidFill>
              </a:rPr>
              <a:t>Programmable logic element (PLE)</a:t>
            </a:r>
            <a:br>
              <a:rPr lang="en-US">
                <a:solidFill>
                  <a:srgbClr val="1C1C1C"/>
                </a:solidFill>
              </a:rPr>
            </a:br>
            <a:r>
              <a:rPr lang="en-US">
                <a:solidFill>
                  <a:srgbClr val="1C1C1C"/>
                </a:solidFill>
              </a:rPr>
              <a:t>(or FPLE*)</a:t>
            </a:r>
          </a:p>
        </p:txBody>
      </p:sp>
      <p:sp>
        <p:nvSpPr>
          <p:cNvPr id="1032" name="Rectangle 70"/>
          <p:cNvSpPr>
            <a:spLocks noChangeArrowheads="1"/>
          </p:cNvSpPr>
          <p:nvPr/>
        </p:nvSpPr>
        <p:spPr bwMode="auto">
          <a:xfrm>
            <a:off x="5145775" y="6371089"/>
            <a:ext cx="3752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a:solidFill>
                  <a:srgbClr val="1C1C1C"/>
                </a:solidFill>
              </a:rPr>
              <a:t>* FPLE = Field Programmable Logic Element</a:t>
            </a:r>
            <a:endParaRPr lang="en-US" sz="1400" dirty="0"/>
          </a:p>
        </p:txBody>
      </p:sp>
      <p:sp>
        <p:nvSpPr>
          <p:cNvPr id="1033" name="Rectangle 71"/>
          <p:cNvSpPr>
            <a:spLocks noChangeArrowheads="1"/>
          </p:cNvSpPr>
          <p:nvPr/>
        </p:nvSpPr>
        <p:spPr bwMode="auto">
          <a:xfrm>
            <a:off x="541338" y="5125720"/>
            <a:ext cx="8061324" cy="7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600" u="sng" dirty="0"/>
              <a:t>Note:</a:t>
            </a:r>
            <a:r>
              <a:rPr lang="en-US" sz="1600" dirty="0"/>
              <a:t> one programmable logic block (PLB) may contain a complex  arrangement of programmable logic elements (PLE). </a:t>
            </a:r>
            <a:r>
              <a:rPr lang="en-US" sz="1050" dirty="0"/>
              <a:t>In this example, it suggests the PLEs are LUTs (look-up tables), and there is just one LUT per PLB; but rather assume here there are actually multiple LUTs, let’s say 9 of them, per PLB.</a:t>
            </a:r>
          </a:p>
        </p:txBody>
      </p:sp>
      <p:sp>
        <p:nvSpPr>
          <p:cNvPr id="1034" name="Rectangle 72"/>
          <p:cNvSpPr>
            <a:spLocks noChangeArrowheads="1"/>
          </p:cNvSpPr>
          <p:nvPr/>
        </p:nvSpPr>
        <p:spPr bwMode="auto">
          <a:xfrm>
            <a:off x="541338" y="5900103"/>
            <a:ext cx="8223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dirty="0"/>
              <a:t>The size of a FPGA or programmable logic device (PLD) is measured in the number of LEs (i.e., Logic Elements) that it has.</a:t>
            </a:r>
          </a:p>
        </p:txBody>
      </p:sp>
      <p:sp>
        <p:nvSpPr>
          <p:cNvPr id="71" name="TextBox 10">
            <a:extLst>
              <a:ext uri="{FF2B5EF4-FFF2-40B4-BE49-F238E27FC236}">
                <a16:creationId xmlns:a16="http://schemas.microsoft.com/office/drawing/2014/main" id="{62FD067C-DFAA-4FFC-8BC3-B02870FC9469}"/>
              </a:ext>
            </a:extLst>
          </p:cNvPr>
          <p:cNvSpPr txBox="1">
            <a:spLocks noChangeArrowheads="1"/>
          </p:cNvSpPr>
          <p:nvPr/>
        </p:nvSpPr>
        <p:spPr bwMode="auto">
          <a:xfrm>
            <a:off x="6517584" y="1016396"/>
            <a:ext cx="243056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100" i="1" u="sng" dirty="0"/>
              <a:t>Terminology note:</a:t>
            </a:r>
          </a:p>
          <a:p>
            <a:r>
              <a:rPr lang="en-US" sz="1100" dirty="0"/>
              <a:t>One often simplifies PLE to LE (i.e. logic element), and PLB to LB (or logic block). So this example has 6x LBs (assuming each block here is a LB not an LE).</a:t>
            </a:r>
          </a:p>
        </p:txBody>
      </p:sp>
    </p:spTree>
    <p:extLst>
      <p:ext uri="{BB962C8B-B14F-4D97-AF65-F5344CB8AC3E}">
        <p14:creationId xmlns:p14="http://schemas.microsoft.com/office/powerpoint/2010/main" val="1360503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B3537-2D57-4055-9648-A7F4057DF391}"/>
              </a:ext>
            </a:extLst>
          </p:cNvPr>
          <p:cNvSpPr>
            <a:spLocks noGrp="1"/>
          </p:cNvSpPr>
          <p:nvPr>
            <p:ph type="title"/>
          </p:nvPr>
        </p:nvSpPr>
        <p:spPr>
          <a:xfrm>
            <a:off x="345440" y="248990"/>
            <a:ext cx="8514080" cy="756850"/>
          </a:xfrm>
        </p:spPr>
        <p:txBody>
          <a:bodyPr>
            <a:normAutofit fontScale="90000"/>
          </a:bodyPr>
          <a:lstStyle/>
          <a:p>
            <a:r>
              <a:rPr lang="en-US" dirty="0"/>
              <a:t>FPGA internal structure</a:t>
            </a:r>
            <a:r>
              <a:rPr lang="en-US" sz="6000" dirty="0"/>
              <a:t> </a:t>
            </a:r>
            <a:r>
              <a:rPr lang="en-US" sz="3100" dirty="0"/>
              <a:t>(more accurate)</a:t>
            </a:r>
            <a:endParaRPr lang="en-ZA" sz="3100" dirty="0"/>
          </a:p>
        </p:txBody>
      </p:sp>
      <p:sp>
        <p:nvSpPr>
          <p:cNvPr id="5" name="Rectangle 4">
            <a:extLst>
              <a:ext uri="{FF2B5EF4-FFF2-40B4-BE49-F238E27FC236}">
                <a16:creationId xmlns:a16="http://schemas.microsoft.com/office/drawing/2014/main" id="{F87F0F5E-3AA2-4515-963C-574AD0220B1E}"/>
              </a:ext>
            </a:extLst>
          </p:cNvPr>
          <p:cNvSpPr/>
          <p:nvPr/>
        </p:nvSpPr>
        <p:spPr>
          <a:xfrm>
            <a:off x="457200" y="1094661"/>
            <a:ext cx="8056880" cy="4524315"/>
          </a:xfrm>
          <a:prstGeom prst="rect">
            <a:avLst/>
          </a:prstGeom>
        </p:spPr>
        <p:txBody>
          <a:bodyPr wrap="square">
            <a:spAutoFit/>
          </a:bodyPr>
          <a:lstStyle/>
          <a:p>
            <a:r>
              <a:rPr lang="en-ZA" dirty="0"/>
              <a:t>The FPGA array structure (found in more modern FPGAs) comprises:</a:t>
            </a:r>
          </a:p>
          <a:p>
            <a:pPr marL="285750" indent="-285750">
              <a:buFont typeface="Arial" panose="020B0604020202020204" pitchFamily="34" charset="0"/>
              <a:buChar char="•"/>
            </a:pPr>
            <a:r>
              <a:rPr lang="en-ZA" dirty="0"/>
              <a:t>Slices </a:t>
            </a:r>
            <a:r>
              <a:rPr lang="en-ZA" sz="1400" dirty="0"/>
              <a:t>(which comprise </a:t>
            </a:r>
            <a:r>
              <a:rPr lang="en-ZA" sz="1400" i="1" dirty="0"/>
              <a:t>one or more</a:t>
            </a:r>
            <a:r>
              <a:rPr lang="en-ZA" sz="1400" dirty="0"/>
              <a:t> PLBs, kind of like a sub-FPGA)</a:t>
            </a:r>
            <a:r>
              <a:rPr lang="en-ZA" dirty="0"/>
              <a:t>, composed of:</a:t>
            </a:r>
          </a:p>
          <a:p>
            <a:pPr marL="742950" lvl="1" indent="-285750">
              <a:buFont typeface="Arial" panose="020B0604020202020204" pitchFamily="34" charset="0"/>
              <a:buChar char="•"/>
            </a:pPr>
            <a:r>
              <a:rPr lang="en-ZA" dirty="0"/>
              <a:t>LUTs to implement combinatorial logic, but may have other ‘PLEs’</a:t>
            </a:r>
          </a:p>
          <a:p>
            <a:pPr marL="742950" lvl="1" indent="-285750">
              <a:buFont typeface="Arial" panose="020B0604020202020204" pitchFamily="34" charset="0"/>
              <a:buChar char="•"/>
            </a:pPr>
            <a:r>
              <a:rPr lang="en-ZA" dirty="0"/>
              <a:t>Flip-Flops (FF) to implement sequential logic (e.g. x=1; delay; y=1;)</a:t>
            </a:r>
          </a:p>
          <a:p>
            <a:pPr marL="285750" indent="-285750">
              <a:buFont typeface="Arial" panose="020B0604020202020204" pitchFamily="34" charset="0"/>
              <a:buChar char="•"/>
            </a:pPr>
            <a:r>
              <a:rPr lang="en-ZA" dirty="0"/>
              <a:t>Routing Network (or ‘routing net’) to interconnects logic resources / PLBs</a:t>
            </a:r>
          </a:p>
          <a:p>
            <a:pPr marL="285750" indent="-285750">
              <a:buFont typeface="Arial" panose="020B0604020202020204" pitchFamily="34" charset="0"/>
              <a:buChar char="•"/>
            </a:pPr>
            <a:r>
              <a:rPr lang="en-ZA" dirty="0"/>
              <a:t>I/O logic to communicate with the outside world (rest of the PCB)</a:t>
            </a:r>
          </a:p>
          <a:p>
            <a:pPr marL="285750" indent="-285750">
              <a:buFont typeface="Arial" panose="020B0604020202020204" pitchFamily="34" charset="0"/>
              <a:buChar char="•"/>
            </a:pPr>
            <a:r>
              <a:rPr lang="en-ZA" dirty="0"/>
              <a:t>Clock Management:</a:t>
            </a:r>
          </a:p>
          <a:p>
            <a:pPr marL="742950" lvl="1" indent="-285750">
              <a:buFont typeface="Arial" panose="020B0604020202020204" pitchFamily="34" charset="0"/>
              <a:buChar char="•"/>
            </a:pPr>
            <a:r>
              <a:rPr lang="en-ZA" dirty="0">
                <a:solidFill>
                  <a:schemeClr val="tx2">
                    <a:lumMod val="50000"/>
                  </a:schemeClr>
                </a:solidFill>
              </a:rPr>
              <a:t>Phase Locked Loops (PLLs) </a:t>
            </a:r>
          </a:p>
          <a:p>
            <a:pPr marL="742950" lvl="1" indent="-285750">
              <a:buFont typeface="Arial" panose="020B0604020202020204" pitchFamily="34" charset="0"/>
              <a:buChar char="•"/>
            </a:pPr>
            <a:r>
              <a:rPr lang="en-ZA" dirty="0">
                <a:solidFill>
                  <a:schemeClr val="tx2">
                    <a:lumMod val="50000"/>
                  </a:schemeClr>
                </a:solidFill>
              </a:rPr>
              <a:t>Digital Clock Managers (DCMs)</a:t>
            </a:r>
          </a:p>
          <a:p>
            <a:pPr marL="285750" indent="-285750">
              <a:buFont typeface="Arial" panose="020B0604020202020204" pitchFamily="34" charset="0"/>
              <a:buChar char="•"/>
            </a:pPr>
            <a:r>
              <a:rPr lang="en-ZA" dirty="0"/>
              <a:t>Hard-Macros: </a:t>
            </a:r>
            <a:r>
              <a:rPr lang="en-ZA" sz="1400" dirty="0"/>
              <a:t>(specialized resources)</a:t>
            </a:r>
          </a:p>
          <a:p>
            <a:pPr marL="742950" lvl="1" indent="-285750">
              <a:buFont typeface="Arial" panose="020B0604020202020204" pitchFamily="34" charset="0"/>
              <a:buChar char="•"/>
            </a:pPr>
            <a:r>
              <a:rPr lang="en-ZA" dirty="0">
                <a:solidFill>
                  <a:schemeClr val="tx2">
                    <a:lumMod val="50000"/>
                  </a:schemeClr>
                </a:solidFill>
              </a:rPr>
              <a:t>SRAMs blocks</a:t>
            </a:r>
          </a:p>
          <a:p>
            <a:pPr marL="742950" lvl="1" indent="-285750">
              <a:buFont typeface="Arial" panose="020B0604020202020204" pitchFamily="34" charset="0"/>
              <a:buChar char="•"/>
            </a:pPr>
            <a:r>
              <a:rPr lang="en-ZA" dirty="0">
                <a:solidFill>
                  <a:schemeClr val="tx2">
                    <a:lumMod val="50000"/>
                  </a:schemeClr>
                </a:solidFill>
              </a:rPr>
              <a:t>Digital Signal Processing</a:t>
            </a:r>
            <a:br>
              <a:rPr lang="en-ZA" dirty="0">
                <a:solidFill>
                  <a:schemeClr val="tx2">
                    <a:lumMod val="50000"/>
                  </a:schemeClr>
                </a:solidFill>
              </a:rPr>
            </a:br>
            <a:r>
              <a:rPr lang="en-ZA" dirty="0">
                <a:solidFill>
                  <a:schemeClr val="tx2">
                    <a:lumMod val="50000"/>
                  </a:schemeClr>
                </a:solidFill>
              </a:rPr>
              <a:t>(DSP) cells (e.g. multiplier)</a:t>
            </a:r>
          </a:p>
          <a:p>
            <a:pPr marL="742950" lvl="1" indent="-285750">
              <a:buFont typeface="Arial" panose="020B0604020202020204" pitchFamily="34" charset="0"/>
              <a:buChar char="•"/>
            </a:pPr>
            <a:r>
              <a:rPr lang="en-ZA" dirty="0">
                <a:solidFill>
                  <a:schemeClr val="tx2">
                    <a:lumMod val="50000"/>
                  </a:schemeClr>
                </a:solidFill>
              </a:rPr>
              <a:t>PCIe interface</a:t>
            </a:r>
          </a:p>
          <a:p>
            <a:pPr marL="742950" lvl="1" indent="-285750">
              <a:buFont typeface="Arial" panose="020B0604020202020204" pitchFamily="34" charset="0"/>
              <a:buChar char="•"/>
            </a:pPr>
            <a:r>
              <a:rPr lang="en-ZA" dirty="0">
                <a:solidFill>
                  <a:schemeClr val="tx2">
                    <a:lumMod val="50000"/>
                  </a:schemeClr>
                </a:solidFill>
              </a:rPr>
              <a:t>Gigabit Transceivers</a:t>
            </a:r>
          </a:p>
          <a:p>
            <a:pPr marL="742950" lvl="1" indent="-285750">
              <a:buFont typeface="Arial" panose="020B0604020202020204" pitchFamily="34" charset="0"/>
              <a:buChar char="•"/>
            </a:pPr>
            <a:r>
              <a:rPr lang="en-ZA" dirty="0">
                <a:solidFill>
                  <a:schemeClr val="tx2">
                    <a:lumMod val="50000"/>
                  </a:schemeClr>
                </a:solidFill>
              </a:rPr>
              <a:t>etc.</a:t>
            </a:r>
          </a:p>
        </p:txBody>
      </p:sp>
      <p:pic>
        <p:nvPicPr>
          <p:cNvPr id="7" name="Picture 6" descr="A screenshot of a cell phone&#10;&#10;Description automatically generated">
            <a:extLst>
              <a:ext uri="{FF2B5EF4-FFF2-40B4-BE49-F238E27FC236}">
                <a16:creationId xmlns:a16="http://schemas.microsoft.com/office/drawing/2014/main" id="{0F82D6B0-81AC-40DD-8C9E-4178315E0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60" y="3631753"/>
            <a:ext cx="4439860" cy="2879626"/>
          </a:xfrm>
          <a:prstGeom prst="rect">
            <a:avLst/>
          </a:prstGeom>
        </p:spPr>
      </p:pic>
      <p:sp>
        <p:nvSpPr>
          <p:cNvPr id="8" name="Rectangle 7">
            <a:extLst>
              <a:ext uri="{FF2B5EF4-FFF2-40B4-BE49-F238E27FC236}">
                <a16:creationId xmlns:a16="http://schemas.microsoft.com/office/drawing/2014/main" id="{19D34734-6D81-43D5-91DD-69C0E8C9D805}"/>
              </a:ext>
            </a:extLst>
          </p:cNvPr>
          <p:cNvSpPr/>
          <p:nvPr/>
        </p:nvSpPr>
        <p:spPr>
          <a:xfrm>
            <a:off x="457200" y="5763339"/>
            <a:ext cx="3749040" cy="830997"/>
          </a:xfrm>
          <a:prstGeom prst="rect">
            <a:avLst/>
          </a:prstGeom>
        </p:spPr>
        <p:txBody>
          <a:bodyPr wrap="square">
            <a:spAutoFit/>
          </a:bodyPr>
          <a:lstStyle/>
          <a:p>
            <a:r>
              <a:rPr lang="en-ZA" sz="1600" dirty="0"/>
              <a:t>FPGAs may have one or more type of ‘</a:t>
            </a:r>
            <a:r>
              <a:rPr lang="en-ZA" sz="1600" dirty="0">
                <a:solidFill>
                  <a:schemeClr val="tx2">
                    <a:lumMod val="75000"/>
                  </a:schemeClr>
                </a:solidFill>
              </a:rPr>
              <a:t>slice</a:t>
            </a:r>
            <a:r>
              <a:rPr lang="en-ZA" sz="1600" dirty="0"/>
              <a:t>’. A basic slice comprises Look-Up Tables (LUTs) and flip flops</a:t>
            </a:r>
          </a:p>
        </p:txBody>
      </p:sp>
    </p:spTree>
    <p:extLst>
      <p:ext uri="{BB962C8B-B14F-4D97-AF65-F5344CB8AC3E}">
        <p14:creationId xmlns:p14="http://schemas.microsoft.com/office/powerpoint/2010/main" val="3081293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646" y="172973"/>
            <a:ext cx="8863012" cy="1054599"/>
          </a:xfrm>
        </p:spPr>
        <p:txBody>
          <a:bodyPr>
            <a:normAutofit fontScale="90000"/>
          </a:bodyPr>
          <a:lstStyle/>
          <a:p>
            <a:pPr>
              <a:defRPr/>
            </a:pPr>
            <a:r>
              <a:rPr lang="en-US" dirty="0"/>
              <a:t>Logic Elements  (LEs)</a:t>
            </a:r>
            <a:br>
              <a:rPr lang="en-US" dirty="0"/>
            </a:br>
            <a:r>
              <a:rPr lang="en-US" sz="2800" dirty="0"/>
              <a:t>– Remember  your logic primitives</a:t>
            </a:r>
          </a:p>
        </p:txBody>
      </p:sp>
      <p:sp>
        <p:nvSpPr>
          <p:cNvPr id="3" name="Content Placeholder 2"/>
          <p:cNvSpPr>
            <a:spLocks noGrp="1"/>
          </p:cNvSpPr>
          <p:nvPr>
            <p:ph idx="1"/>
          </p:nvPr>
        </p:nvSpPr>
        <p:spPr>
          <a:xfrm>
            <a:off x="280761" y="1339283"/>
            <a:ext cx="8845550" cy="5262562"/>
          </a:xfrm>
        </p:spPr>
        <p:txBody>
          <a:bodyPr>
            <a:normAutofit lnSpcReduction="10000"/>
          </a:bodyPr>
          <a:lstStyle/>
          <a:p>
            <a:pPr>
              <a:defRPr/>
            </a:pPr>
            <a:r>
              <a:rPr lang="en-ZA" dirty="0"/>
              <a:t>You already know all your logic primitives…</a:t>
            </a:r>
          </a:p>
          <a:p>
            <a:pPr lvl="1">
              <a:defRPr/>
            </a:pPr>
            <a:r>
              <a:rPr lang="en-ZA" dirty="0"/>
              <a:t>The primitive logic gates</a:t>
            </a:r>
          </a:p>
          <a:p>
            <a:pPr lvl="2">
              <a:defRPr/>
            </a:pPr>
            <a:r>
              <a:rPr lang="en-ZA" dirty="0"/>
              <a:t>AND, OR, NOR, NOT, NOR, NAND, XOR</a:t>
            </a:r>
          </a:p>
          <a:p>
            <a:pPr lvl="2">
              <a:defRPr/>
            </a:pPr>
            <a:r>
              <a:rPr lang="en-ZA" dirty="0"/>
              <a:t>AND3, OR4, etc (for multiple inputs).</a:t>
            </a:r>
          </a:p>
          <a:p>
            <a:pPr lvl="1">
              <a:defRPr/>
            </a:pPr>
            <a:r>
              <a:rPr lang="en-ZA" dirty="0"/>
              <a:t>Pins / sources / terminators</a:t>
            </a:r>
          </a:p>
          <a:p>
            <a:pPr lvl="2">
              <a:defRPr/>
            </a:pPr>
            <a:r>
              <a:rPr lang="en-ZA" dirty="0"/>
              <a:t>Ground, VCC</a:t>
            </a:r>
          </a:p>
          <a:p>
            <a:pPr lvl="2">
              <a:defRPr/>
            </a:pPr>
            <a:r>
              <a:rPr lang="en-ZA" dirty="0"/>
              <a:t>Input, output</a:t>
            </a:r>
          </a:p>
          <a:p>
            <a:pPr lvl="1">
              <a:defRPr/>
            </a:pPr>
            <a:r>
              <a:rPr lang="en-ZA" dirty="0"/>
              <a:t>Storage elements</a:t>
            </a:r>
          </a:p>
          <a:p>
            <a:pPr lvl="2">
              <a:defRPr/>
            </a:pPr>
            <a:r>
              <a:rPr lang="en-ZA" dirty="0"/>
              <a:t>JK Flip Flops</a:t>
            </a:r>
          </a:p>
          <a:p>
            <a:pPr lvl="2">
              <a:defRPr/>
            </a:pPr>
            <a:r>
              <a:rPr lang="en-ZA" dirty="0"/>
              <a:t>Latches</a:t>
            </a:r>
          </a:p>
          <a:p>
            <a:pPr lvl="1">
              <a:defRPr/>
            </a:pPr>
            <a:r>
              <a:rPr lang="en-ZA" dirty="0"/>
              <a:t>Others items: delay, </a:t>
            </a:r>
            <a:r>
              <a:rPr lang="en-ZA" dirty="0" err="1"/>
              <a:t>mux</a:t>
            </a:r>
            <a:endParaRPr lang="en-ZA" dirty="0"/>
          </a:p>
        </p:txBody>
      </p:sp>
      <p:grpSp>
        <p:nvGrpSpPr>
          <p:cNvPr id="4" name="Group 8"/>
          <p:cNvGrpSpPr>
            <a:grpSpLocks/>
          </p:cNvGrpSpPr>
          <p:nvPr/>
        </p:nvGrpSpPr>
        <p:grpSpPr bwMode="auto">
          <a:xfrm>
            <a:off x="7366453" y="2734585"/>
            <a:ext cx="1411288" cy="574675"/>
            <a:chOff x="5707626" y="4630994"/>
            <a:chExt cx="1410932" cy="575187"/>
          </a:xfrm>
          <a:solidFill>
            <a:schemeClr val="tx1"/>
          </a:solidFill>
        </p:grpSpPr>
        <p:cxnSp>
          <p:nvCxnSpPr>
            <p:cNvPr id="18445" name="Straight Connector 5"/>
            <p:cNvCxnSpPr>
              <a:cxnSpLocks noChangeShapeType="1"/>
            </p:cNvCxnSpPr>
            <p:nvPr/>
          </p:nvCxnSpPr>
          <p:spPr bwMode="auto">
            <a:xfrm>
              <a:off x="5707626" y="4734232"/>
              <a:ext cx="398206" cy="1588"/>
            </a:xfrm>
            <a:prstGeom prst="line">
              <a:avLst/>
            </a:prstGeom>
            <a:grpFill/>
            <a:ln w="19050" algn="ctr">
              <a:solidFill>
                <a:schemeClr val="tx1"/>
              </a:solidFill>
              <a:round/>
              <a:headEnd/>
              <a:tailEnd/>
            </a:ln>
          </p:spPr>
        </p:cxnSp>
        <p:cxnSp>
          <p:nvCxnSpPr>
            <p:cNvPr id="18446" name="Straight Connector 6"/>
            <p:cNvCxnSpPr>
              <a:cxnSpLocks noChangeShapeType="1"/>
            </p:cNvCxnSpPr>
            <p:nvPr/>
          </p:nvCxnSpPr>
          <p:spPr bwMode="auto">
            <a:xfrm>
              <a:off x="5727294" y="5048860"/>
              <a:ext cx="398206" cy="1588"/>
            </a:xfrm>
            <a:prstGeom prst="line">
              <a:avLst/>
            </a:prstGeom>
            <a:grpFill/>
            <a:ln w="19050" algn="ctr">
              <a:solidFill>
                <a:schemeClr val="tx1"/>
              </a:solidFill>
              <a:round/>
              <a:headEnd/>
              <a:tailEnd/>
            </a:ln>
          </p:spPr>
        </p:cxnSp>
        <p:cxnSp>
          <p:nvCxnSpPr>
            <p:cNvPr id="18447" name="Straight Connector 7"/>
            <p:cNvCxnSpPr>
              <a:cxnSpLocks noChangeShapeType="1"/>
            </p:cNvCxnSpPr>
            <p:nvPr/>
          </p:nvCxnSpPr>
          <p:spPr bwMode="auto">
            <a:xfrm>
              <a:off x="6720352" y="4906292"/>
              <a:ext cx="398206" cy="1588"/>
            </a:xfrm>
            <a:prstGeom prst="line">
              <a:avLst/>
            </a:prstGeom>
            <a:grpFill/>
            <a:ln w="19050" algn="ctr">
              <a:solidFill>
                <a:schemeClr val="tx1"/>
              </a:solidFill>
              <a:round/>
              <a:headEnd/>
              <a:tailEnd/>
            </a:ln>
          </p:spPr>
        </p:cxnSp>
        <p:sp>
          <p:nvSpPr>
            <p:cNvPr id="18444" name="Flowchart: Delay 3"/>
            <p:cNvSpPr>
              <a:spLocks noChangeArrowheads="1"/>
            </p:cNvSpPr>
            <p:nvPr/>
          </p:nvSpPr>
          <p:spPr bwMode="auto">
            <a:xfrm>
              <a:off x="6105833" y="4630994"/>
              <a:ext cx="619432" cy="575187"/>
            </a:xfrm>
            <a:prstGeom prst="flowChartDelay">
              <a:avLst/>
            </a:prstGeom>
            <a:solidFill>
              <a:schemeClr val="bg1"/>
            </a:solidFill>
            <a:ln w="19050" algn="ctr">
              <a:solidFill>
                <a:schemeClr val="tx1"/>
              </a:solidFill>
              <a:round/>
              <a:headEnd/>
              <a:tailEnd/>
            </a:ln>
          </p:spPr>
          <p:txBody>
            <a:bodyPr/>
            <a:lstStyle/>
            <a:p>
              <a:pPr>
                <a:defRPr/>
              </a:pPr>
              <a:endParaRPr lang="en-US"/>
            </a:p>
          </p:txBody>
        </p:sp>
      </p:grpSp>
      <p:sp>
        <p:nvSpPr>
          <p:cNvPr id="13317" name="Rectangle 9"/>
          <p:cNvSpPr>
            <a:spLocks noChangeArrowheads="1"/>
          </p:cNvSpPr>
          <p:nvPr/>
        </p:nvSpPr>
        <p:spPr bwMode="auto">
          <a:xfrm>
            <a:off x="7839528" y="3367998"/>
            <a:ext cx="530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b="1"/>
              <a:t>OR</a:t>
            </a:r>
            <a:endParaRPr lang="en-US" b="1"/>
          </a:p>
        </p:txBody>
      </p:sp>
      <p:sp>
        <p:nvSpPr>
          <p:cNvPr id="9222" name="Pentagon 10"/>
          <p:cNvSpPr>
            <a:spLocks noChangeArrowheads="1"/>
          </p:cNvSpPr>
          <p:nvPr/>
        </p:nvSpPr>
        <p:spPr bwMode="auto">
          <a:xfrm>
            <a:off x="6726237" y="4189413"/>
            <a:ext cx="1165225" cy="323850"/>
          </a:xfrm>
          <a:prstGeom prst="homePlate">
            <a:avLst>
              <a:gd name="adj" fmla="val 50106"/>
            </a:avLst>
          </a:prstGeom>
          <a:solidFill>
            <a:schemeClr val="bg1"/>
          </a:solidFill>
          <a:ln w="19050" algn="ctr">
            <a:solidFill>
              <a:schemeClr val="tx1"/>
            </a:solidFill>
            <a:round/>
            <a:headEnd/>
            <a:tailEnd/>
          </a:ln>
        </p:spPr>
        <p:txBody>
          <a:bodyPr/>
          <a:lstStyle/>
          <a:p>
            <a:pPr>
              <a:defRPr/>
            </a:pPr>
            <a:endParaRPr lang="en-US"/>
          </a:p>
        </p:txBody>
      </p:sp>
      <p:cxnSp>
        <p:nvCxnSpPr>
          <p:cNvPr id="9223" name="Straight Connector 12"/>
          <p:cNvCxnSpPr>
            <a:cxnSpLocks noChangeShapeType="1"/>
            <a:stCxn id="9222" idx="3"/>
          </p:cNvCxnSpPr>
          <p:nvPr/>
        </p:nvCxnSpPr>
        <p:spPr bwMode="auto">
          <a:xfrm flipV="1">
            <a:off x="7891462" y="4337051"/>
            <a:ext cx="369888" cy="14287"/>
          </a:xfrm>
          <a:prstGeom prst="line">
            <a:avLst/>
          </a:prstGeom>
          <a:noFill/>
          <a:ln w="9525" algn="ctr">
            <a:solidFill>
              <a:schemeClr val="tx1"/>
            </a:solidFill>
            <a:round/>
            <a:headEnd/>
            <a:tailEnd/>
          </a:ln>
        </p:spPr>
      </p:cxnSp>
      <p:sp>
        <p:nvSpPr>
          <p:cNvPr id="13320" name="Rectangle 15"/>
          <p:cNvSpPr>
            <a:spLocks noChangeArrowheads="1"/>
          </p:cNvSpPr>
          <p:nvPr/>
        </p:nvSpPr>
        <p:spPr bwMode="auto">
          <a:xfrm>
            <a:off x="5576887" y="4173538"/>
            <a:ext cx="1171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b="1"/>
              <a:t>Input Pin</a:t>
            </a:r>
            <a:endParaRPr lang="en-US" b="1"/>
          </a:p>
        </p:txBody>
      </p:sp>
      <p:sp>
        <p:nvSpPr>
          <p:cNvPr id="9225" name="Pentagon 19"/>
          <p:cNvSpPr>
            <a:spLocks noChangeArrowheads="1"/>
          </p:cNvSpPr>
          <p:nvPr/>
        </p:nvSpPr>
        <p:spPr bwMode="auto">
          <a:xfrm rot="10800000">
            <a:off x="5576887" y="4827588"/>
            <a:ext cx="1165225" cy="325438"/>
          </a:xfrm>
          <a:prstGeom prst="homePlate">
            <a:avLst>
              <a:gd name="adj" fmla="val 49862"/>
            </a:avLst>
          </a:prstGeom>
          <a:solidFill>
            <a:schemeClr val="bg1"/>
          </a:solidFill>
          <a:ln w="19050" algn="ctr">
            <a:solidFill>
              <a:schemeClr val="tx1"/>
            </a:solidFill>
            <a:round/>
            <a:headEnd/>
            <a:tailEnd/>
          </a:ln>
        </p:spPr>
        <p:txBody>
          <a:bodyPr/>
          <a:lstStyle/>
          <a:p>
            <a:pPr>
              <a:defRPr/>
            </a:pPr>
            <a:endParaRPr lang="en-US"/>
          </a:p>
        </p:txBody>
      </p:sp>
      <p:cxnSp>
        <p:nvCxnSpPr>
          <p:cNvPr id="9226" name="Straight Connector 20"/>
          <p:cNvCxnSpPr>
            <a:cxnSpLocks noChangeShapeType="1"/>
            <a:stCxn id="13323" idx="1"/>
            <a:endCxn id="9225" idx="1"/>
          </p:cNvCxnSpPr>
          <p:nvPr/>
        </p:nvCxnSpPr>
        <p:spPr bwMode="auto">
          <a:xfrm rot="10800000" flipV="1">
            <a:off x="6742112" y="4983163"/>
            <a:ext cx="490538" cy="6350"/>
          </a:xfrm>
          <a:prstGeom prst="line">
            <a:avLst/>
          </a:prstGeom>
          <a:noFill/>
          <a:ln w="9525" algn="ctr">
            <a:solidFill>
              <a:schemeClr val="tx1"/>
            </a:solidFill>
            <a:round/>
            <a:headEnd/>
            <a:tailEnd/>
          </a:ln>
        </p:spPr>
      </p:cxnSp>
      <p:sp>
        <p:nvSpPr>
          <p:cNvPr id="13323" name="Rectangle 21"/>
          <p:cNvSpPr>
            <a:spLocks noChangeArrowheads="1"/>
          </p:cNvSpPr>
          <p:nvPr/>
        </p:nvSpPr>
        <p:spPr bwMode="auto">
          <a:xfrm>
            <a:off x="7232650" y="4797426"/>
            <a:ext cx="1365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b="1"/>
              <a:t>Output Pin</a:t>
            </a:r>
            <a:endParaRPr lang="en-US" b="1"/>
          </a:p>
        </p:txBody>
      </p:sp>
      <p:sp>
        <p:nvSpPr>
          <p:cNvPr id="13324" name="Rectangle 15"/>
          <p:cNvSpPr>
            <a:spLocks noChangeArrowheads="1"/>
          </p:cNvSpPr>
          <p:nvPr/>
        </p:nvSpPr>
        <p:spPr bwMode="auto">
          <a:xfrm>
            <a:off x="5564187" y="5218113"/>
            <a:ext cx="25781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sz="1200" b="1"/>
              <a:t>Altera Quartus II representations</a:t>
            </a:r>
            <a:endParaRPr lang="en-US" sz="1200" b="1"/>
          </a:p>
        </p:txBody>
      </p:sp>
      <p:sp>
        <p:nvSpPr>
          <p:cNvPr id="5" name="Rectangle 4">
            <a:extLst>
              <a:ext uri="{FF2B5EF4-FFF2-40B4-BE49-F238E27FC236}">
                <a16:creationId xmlns:a16="http://schemas.microsoft.com/office/drawing/2014/main" id="{95D520F2-B866-477A-8170-BD2B3E46BE2C}"/>
              </a:ext>
            </a:extLst>
          </p:cNvPr>
          <p:cNvSpPr/>
          <p:nvPr/>
        </p:nvSpPr>
        <p:spPr>
          <a:xfrm>
            <a:off x="5042346" y="5573714"/>
            <a:ext cx="3873053" cy="1061829"/>
          </a:xfrm>
          <a:prstGeom prst="rect">
            <a:avLst/>
          </a:prstGeom>
        </p:spPr>
        <p:txBody>
          <a:bodyPr wrap="square">
            <a:spAutoFit/>
          </a:bodyPr>
          <a:lstStyle/>
          <a:p>
            <a:r>
              <a:rPr lang="en-ZA" sz="1050" i="1" dirty="0">
                <a:solidFill>
                  <a:schemeClr val="tx1">
                    <a:lumMod val="75000"/>
                    <a:lumOff val="25000"/>
                  </a:schemeClr>
                </a:solidFill>
              </a:rPr>
              <a:t>Disclaimer:</a:t>
            </a:r>
            <a:r>
              <a:rPr lang="en-ZA" sz="1050" dirty="0">
                <a:solidFill>
                  <a:schemeClr val="tx1">
                    <a:lumMod val="75000"/>
                    <a:lumOff val="25000"/>
                  </a:schemeClr>
                </a:solidFill>
              </a:rPr>
              <a:t> In reality, nowadays, FPGAs often don’t comprise individually routable LEs. LUTs are a more versatile approach. Often including a number of pre-build ‘hard macros’ (e.g. adders or multipliers) in PB that are commonly used in combinational logic designs. So, we are effectively considering LEs as primitive gates for education purposes.</a:t>
            </a:r>
          </a:p>
        </p:txBody>
      </p:sp>
    </p:spTree>
    <p:extLst>
      <p:ext uri="{BB962C8B-B14F-4D97-AF65-F5344CB8AC3E}">
        <p14:creationId xmlns:p14="http://schemas.microsoft.com/office/powerpoint/2010/main" val="1984282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a:t>Look Up Tables (</a:t>
            </a:r>
            <a:r>
              <a:rPr lang="en-ZA" dirty="0" err="1"/>
              <a:t>LUTs</a:t>
            </a:r>
            <a:r>
              <a:rPr lang="en-ZA" dirty="0"/>
              <a:t>)</a:t>
            </a:r>
            <a:endParaRPr lang="en-US" dirty="0"/>
          </a:p>
        </p:txBody>
      </p:sp>
      <p:sp>
        <p:nvSpPr>
          <p:cNvPr id="3" name="Content Placeholder 2"/>
          <p:cNvSpPr>
            <a:spLocks noGrp="1"/>
          </p:cNvSpPr>
          <p:nvPr>
            <p:ph idx="1"/>
          </p:nvPr>
        </p:nvSpPr>
        <p:spPr/>
        <p:txBody>
          <a:bodyPr>
            <a:normAutofit fontScale="92500"/>
          </a:bodyPr>
          <a:lstStyle/>
          <a:p>
            <a:pPr>
              <a:defRPr/>
            </a:pPr>
            <a:r>
              <a:rPr lang="en-ZA" dirty="0"/>
              <a:t>A simple but powerful approach to FPGA design is to use </a:t>
            </a:r>
            <a:r>
              <a:rPr lang="en-ZA" i="1" dirty="0"/>
              <a:t>lookup tables</a:t>
            </a:r>
            <a:r>
              <a:rPr lang="en-ZA" dirty="0"/>
              <a:t> for the </a:t>
            </a:r>
            <a:r>
              <a:rPr lang="en-ZA" dirty="0" err="1"/>
              <a:t>PLBs</a:t>
            </a:r>
            <a:r>
              <a:rPr lang="en-ZA" dirty="0"/>
              <a:t>. These are usually implemented as a combination of a multiplexer and memory (even just using NOR gates)</a:t>
            </a:r>
          </a:p>
          <a:p>
            <a:pPr>
              <a:defRPr/>
            </a:pPr>
            <a:r>
              <a:rPr lang="en-ZA" dirty="0"/>
              <a:t>Essentially, this approach is building complex circuits using truth tables (where each LUT enumerates a truth table)</a:t>
            </a:r>
            <a:endParaRPr lang="en-US" dirty="0"/>
          </a:p>
        </p:txBody>
      </p:sp>
      <p:sp>
        <p:nvSpPr>
          <p:cNvPr id="14340" name="Rectangle 3"/>
          <p:cNvSpPr>
            <a:spLocks noChangeArrowheads="1"/>
          </p:cNvSpPr>
          <p:nvPr/>
        </p:nvSpPr>
        <p:spPr bwMode="auto">
          <a:xfrm>
            <a:off x="729114" y="1225733"/>
            <a:ext cx="4467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dirty="0"/>
              <a:t>The usual strategy for implementing PLBs</a:t>
            </a:r>
            <a:endParaRPr lang="en-US" dirty="0"/>
          </a:p>
        </p:txBody>
      </p:sp>
      <p:sp>
        <p:nvSpPr>
          <p:cNvPr id="14341" name="Rectangle 3"/>
          <p:cNvSpPr>
            <a:spLocks noChangeArrowheads="1"/>
          </p:cNvSpPr>
          <p:nvPr/>
        </p:nvSpPr>
        <p:spPr bwMode="auto">
          <a:xfrm>
            <a:off x="6662102" y="6344379"/>
            <a:ext cx="2173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dirty="0"/>
              <a:t>examples follows…</a:t>
            </a:r>
            <a:endParaRPr lang="en-US" dirty="0"/>
          </a:p>
        </p:txBody>
      </p:sp>
      <p:sp>
        <p:nvSpPr>
          <p:cNvPr id="6" name="Rectangle 3"/>
          <p:cNvSpPr>
            <a:spLocks noChangeArrowheads="1"/>
          </p:cNvSpPr>
          <p:nvPr/>
        </p:nvSpPr>
        <p:spPr bwMode="auto">
          <a:xfrm>
            <a:off x="451167" y="5436622"/>
            <a:ext cx="822261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ZA" sz="1400" i="1" dirty="0">
                <a:solidFill>
                  <a:schemeClr val="tx1">
                    <a:lumMod val="75000"/>
                    <a:lumOff val="25000"/>
                  </a:schemeClr>
                </a:solidFill>
              </a:rPr>
              <a:t>Note:</a:t>
            </a:r>
            <a:r>
              <a:rPr lang="en-ZA" sz="1400" dirty="0">
                <a:solidFill>
                  <a:schemeClr val="tx1">
                    <a:lumMod val="75000"/>
                    <a:lumOff val="25000"/>
                  </a:schemeClr>
                </a:solidFill>
              </a:rPr>
              <a:t> Most FPGAs are not really just a combination of LUTs connected with multiplexers (switching fabric). While an FPGA may well have lots of LUTs for general logic, they usually also have hardened operations / ‘hard-macros’ (usually DSP blocks) that implement efficient adders, comparators etc… see Mainstream PLBs a little later.</a:t>
            </a:r>
            <a:endParaRPr lang="en-US" sz="1400" dirty="0">
              <a:solidFill>
                <a:schemeClr val="tx1">
                  <a:lumMod val="75000"/>
                  <a:lumOff val="25000"/>
                </a:schemeClr>
              </a:solidFill>
            </a:endParaRPr>
          </a:p>
        </p:txBody>
      </p:sp>
    </p:spTree>
    <p:extLst>
      <p:ext uri="{BB962C8B-B14F-4D97-AF65-F5344CB8AC3E}">
        <p14:creationId xmlns:p14="http://schemas.microsoft.com/office/powerpoint/2010/main" val="793747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7"/>
          <p:cNvSpPr>
            <a:spLocks noChangeArrowheads="1"/>
          </p:cNvSpPr>
          <p:nvPr/>
        </p:nvSpPr>
        <p:spPr bwMode="auto">
          <a:xfrm>
            <a:off x="1238250" y="1701800"/>
            <a:ext cx="6780213" cy="4840288"/>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endParaRPr lang="en-GB"/>
          </a:p>
        </p:txBody>
      </p:sp>
      <p:sp>
        <p:nvSpPr>
          <p:cNvPr id="2" name="Title 1"/>
          <p:cNvSpPr>
            <a:spLocks noGrp="1"/>
          </p:cNvSpPr>
          <p:nvPr>
            <p:ph type="title" idx="4294967295"/>
          </p:nvPr>
        </p:nvSpPr>
        <p:spPr>
          <a:xfrm>
            <a:off x="758825" y="244475"/>
            <a:ext cx="8385175" cy="1431925"/>
          </a:xfrm>
        </p:spPr>
        <p:txBody>
          <a:bodyPr/>
          <a:lstStyle/>
          <a:p>
            <a:pPr>
              <a:defRPr/>
            </a:pPr>
            <a:r>
              <a:rPr lang="en-ZA" dirty="0"/>
              <a:t>Simple 3-LUT implementation for a PLB</a:t>
            </a:r>
            <a:endParaRPr lang="en-US" dirty="0"/>
          </a:p>
        </p:txBody>
      </p:sp>
      <p:sp>
        <p:nvSpPr>
          <p:cNvPr id="15364" name="Rectangle 3"/>
          <p:cNvSpPr>
            <a:spLocks noChangeArrowheads="1"/>
          </p:cNvSpPr>
          <p:nvPr/>
        </p:nvSpPr>
        <p:spPr bwMode="auto">
          <a:xfrm>
            <a:off x="2795588" y="2246313"/>
            <a:ext cx="717550" cy="366712"/>
          </a:xfrm>
          <a:prstGeom prst="rect">
            <a:avLst/>
          </a:prstGeom>
          <a:solidFill>
            <a:schemeClr val="bg1"/>
          </a:solidFill>
          <a:ln w="19050" algn="ctr">
            <a:solidFill>
              <a:srgbClr val="1C1C1C"/>
            </a:solidFill>
            <a:round/>
            <a:headEnd/>
            <a:tailEnd/>
          </a:ln>
        </p:spPr>
        <p:txBody>
          <a:bodyPr/>
          <a:lstStyle/>
          <a:p>
            <a:pPr algn="ctr"/>
            <a:r>
              <a:rPr lang="en-ZA">
                <a:solidFill>
                  <a:srgbClr val="1C1C1C"/>
                </a:solidFill>
              </a:rPr>
              <a:t>0</a:t>
            </a:r>
            <a:endParaRPr lang="en-US">
              <a:solidFill>
                <a:srgbClr val="1C1C1C"/>
              </a:solidFill>
            </a:endParaRPr>
          </a:p>
        </p:txBody>
      </p:sp>
      <p:sp>
        <p:nvSpPr>
          <p:cNvPr id="15365" name="Rectangle 4"/>
          <p:cNvSpPr>
            <a:spLocks noChangeArrowheads="1"/>
          </p:cNvSpPr>
          <p:nvPr/>
        </p:nvSpPr>
        <p:spPr bwMode="auto">
          <a:xfrm>
            <a:off x="2795588" y="2598738"/>
            <a:ext cx="717550" cy="366712"/>
          </a:xfrm>
          <a:prstGeom prst="rect">
            <a:avLst/>
          </a:prstGeom>
          <a:solidFill>
            <a:schemeClr val="bg1"/>
          </a:solidFill>
          <a:ln w="19050" algn="ctr">
            <a:solidFill>
              <a:srgbClr val="1C1C1C"/>
            </a:solidFill>
            <a:round/>
            <a:headEnd/>
            <a:tailEnd/>
          </a:ln>
        </p:spPr>
        <p:txBody>
          <a:bodyPr/>
          <a:lstStyle/>
          <a:p>
            <a:pPr algn="ctr"/>
            <a:r>
              <a:rPr lang="en-ZA" dirty="0">
                <a:solidFill>
                  <a:srgbClr val="1C1C1C"/>
                </a:solidFill>
              </a:rPr>
              <a:t>1</a:t>
            </a:r>
            <a:endParaRPr lang="en-US" dirty="0">
              <a:solidFill>
                <a:srgbClr val="1C1C1C"/>
              </a:solidFill>
            </a:endParaRPr>
          </a:p>
        </p:txBody>
      </p:sp>
      <p:sp>
        <p:nvSpPr>
          <p:cNvPr id="15366" name="Rectangle 5"/>
          <p:cNvSpPr>
            <a:spLocks noChangeArrowheads="1"/>
          </p:cNvSpPr>
          <p:nvPr/>
        </p:nvSpPr>
        <p:spPr bwMode="auto">
          <a:xfrm>
            <a:off x="2795588" y="2965450"/>
            <a:ext cx="717550" cy="365125"/>
          </a:xfrm>
          <a:prstGeom prst="rect">
            <a:avLst/>
          </a:prstGeom>
          <a:solidFill>
            <a:schemeClr val="bg1"/>
          </a:solidFill>
          <a:ln w="19050" algn="ctr">
            <a:solidFill>
              <a:srgbClr val="1C1C1C"/>
            </a:solidFill>
            <a:round/>
            <a:headEnd/>
            <a:tailEnd/>
          </a:ln>
        </p:spPr>
        <p:txBody>
          <a:bodyPr/>
          <a:lstStyle/>
          <a:p>
            <a:pPr algn="ctr"/>
            <a:r>
              <a:rPr lang="en-ZA">
                <a:solidFill>
                  <a:srgbClr val="1C1C1C"/>
                </a:solidFill>
              </a:rPr>
              <a:t>1</a:t>
            </a:r>
            <a:endParaRPr lang="en-US">
              <a:solidFill>
                <a:srgbClr val="1C1C1C"/>
              </a:solidFill>
            </a:endParaRPr>
          </a:p>
        </p:txBody>
      </p:sp>
      <p:sp>
        <p:nvSpPr>
          <p:cNvPr id="15367" name="Rectangle 6"/>
          <p:cNvSpPr>
            <a:spLocks noChangeArrowheads="1"/>
          </p:cNvSpPr>
          <p:nvPr/>
        </p:nvSpPr>
        <p:spPr bwMode="auto">
          <a:xfrm>
            <a:off x="2795588" y="3317875"/>
            <a:ext cx="717550" cy="365125"/>
          </a:xfrm>
          <a:prstGeom prst="rect">
            <a:avLst/>
          </a:prstGeom>
          <a:solidFill>
            <a:schemeClr val="bg1"/>
          </a:solidFill>
          <a:ln w="19050" algn="ctr">
            <a:solidFill>
              <a:srgbClr val="1C1C1C"/>
            </a:solidFill>
            <a:round/>
            <a:headEnd/>
            <a:tailEnd/>
          </a:ln>
        </p:spPr>
        <p:txBody>
          <a:bodyPr/>
          <a:lstStyle/>
          <a:p>
            <a:pPr algn="ctr"/>
            <a:r>
              <a:rPr lang="en-ZA">
                <a:solidFill>
                  <a:srgbClr val="1C1C1C"/>
                </a:solidFill>
              </a:rPr>
              <a:t>0</a:t>
            </a:r>
            <a:endParaRPr lang="en-US">
              <a:solidFill>
                <a:srgbClr val="1C1C1C"/>
              </a:solidFill>
            </a:endParaRPr>
          </a:p>
        </p:txBody>
      </p:sp>
      <p:sp>
        <p:nvSpPr>
          <p:cNvPr id="15368" name="Rectangle 7"/>
          <p:cNvSpPr>
            <a:spLocks noChangeArrowheads="1"/>
          </p:cNvSpPr>
          <p:nvPr/>
        </p:nvSpPr>
        <p:spPr bwMode="auto">
          <a:xfrm>
            <a:off x="2795588" y="3683000"/>
            <a:ext cx="717550" cy="366713"/>
          </a:xfrm>
          <a:prstGeom prst="rect">
            <a:avLst/>
          </a:prstGeom>
          <a:solidFill>
            <a:schemeClr val="bg1"/>
          </a:solidFill>
          <a:ln w="19050" algn="ctr">
            <a:solidFill>
              <a:srgbClr val="1C1C1C"/>
            </a:solidFill>
            <a:round/>
            <a:headEnd/>
            <a:tailEnd/>
          </a:ln>
        </p:spPr>
        <p:txBody>
          <a:bodyPr/>
          <a:lstStyle/>
          <a:p>
            <a:pPr algn="ctr"/>
            <a:r>
              <a:rPr lang="en-ZA">
                <a:solidFill>
                  <a:srgbClr val="1C1C1C"/>
                </a:solidFill>
              </a:rPr>
              <a:t>1</a:t>
            </a:r>
            <a:endParaRPr lang="en-US">
              <a:solidFill>
                <a:srgbClr val="1C1C1C"/>
              </a:solidFill>
            </a:endParaRPr>
          </a:p>
        </p:txBody>
      </p:sp>
      <p:sp>
        <p:nvSpPr>
          <p:cNvPr id="15369" name="Rectangle 8"/>
          <p:cNvSpPr>
            <a:spLocks noChangeArrowheads="1"/>
          </p:cNvSpPr>
          <p:nvPr/>
        </p:nvSpPr>
        <p:spPr bwMode="auto">
          <a:xfrm>
            <a:off x="2795588" y="4037013"/>
            <a:ext cx="717550" cy="365125"/>
          </a:xfrm>
          <a:prstGeom prst="rect">
            <a:avLst/>
          </a:prstGeom>
          <a:solidFill>
            <a:schemeClr val="bg1"/>
          </a:solidFill>
          <a:ln w="19050" algn="ctr">
            <a:solidFill>
              <a:srgbClr val="1C1C1C"/>
            </a:solidFill>
            <a:round/>
            <a:headEnd/>
            <a:tailEnd/>
          </a:ln>
        </p:spPr>
        <p:txBody>
          <a:bodyPr/>
          <a:lstStyle/>
          <a:p>
            <a:pPr algn="ctr"/>
            <a:r>
              <a:rPr lang="en-ZA">
                <a:solidFill>
                  <a:srgbClr val="1C1C1C"/>
                </a:solidFill>
              </a:rPr>
              <a:t>0</a:t>
            </a:r>
            <a:endParaRPr lang="en-US">
              <a:solidFill>
                <a:srgbClr val="1C1C1C"/>
              </a:solidFill>
            </a:endParaRPr>
          </a:p>
        </p:txBody>
      </p:sp>
      <p:sp>
        <p:nvSpPr>
          <p:cNvPr id="15370" name="Rectangle 9"/>
          <p:cNvSpPr>
            <a:spLocks noChangeArrowheads="1"/>
          </p:cNvSpPr>
          <p:nvPr/>
        </p:nvSpPr>
        <p:spPr bwMode="auto">
          <a:xfrm>
            <a:off x="2795588" y="4402138"/>
            <a:ext cx="717550" cy="365125"/>
          </a:xfrm>
          <a:prstGeom prst="rect">
            <a:avLst/>
          </a:prstGeom>
          <a:solidFill>
            <a:schemeClr val="bg1"/>
          </a:solidFill>
          <a:ln w="19050" algn="ctr">
            <a:solidFill>
              <a:srgbClr val="1C1C1C"/>
            </a:solidFill>
            <a:round/>
            <a:headEnd/>
            <a:tailEnd/>
          </a:ln>
        </p:spPr>
        <p:txBody>
          <a:bodyPr/>
          <a:lstStyle/>
          <a:p>
            <a:pPr algn="ctr"/>
            <a:r>
              <a:rPr lang="en-ZA">
                <a:solidFill>
                  <a:srgbClr val="1C1C1C"/>
                </a:solidFill>
              </a:rPr>
              <a:t>0</a:t>
            </a:r>
            <a:endParaRPr lang="en-US">
              <a:solidFill>
                <a:srgbClr val="1C1C1C"/>
              </a:solidFill>
            </a:endParaRPr>
          </a:p>
        </p:txBody>
      </p:sp>
      <p:sp>
        <p:nvSpPr>
          <p:cNvPr id="15371" name="Rectangle 10"/>
          <p:cNvSpPr>
            <a:spLocks noChangeArrowheads="1"/>
          </p:cNvSpPr>
          <p:nvPr/>
        </p:nvSpPr>
        <p:spPr bwMode="auto">
          <a:xfrm>
            <a:off x="2795588" y="4754563"/>
            <a:ext cx="717550" cy="366712"/>
          </a:xfrm>
          <a:prstGeom prst="rect">
            <a:avLst/>
          </a:prstGeom>
          <a:solidFill>
            <a:schemeClr val="bg1"/>
          </a:solidFill>
          <a:ln w="19050" algn="ctr">
            <a:solidFill>
              <a:srgbClr val="1C1C1C"/>
            </a:solidFill>
            <a:round/>
            <a:headEnd/>
            <a:tailEnd/>
          </a:ln>
        </p:spPr>
        <p:txBody>
          <a:bodyPr/>
          <a:lstStyle/>
          <a:p>
            <a:pPr algn="ctr"/>
            <a:r>
              <a:rPr lang="en-ZA">
                <a:solidFill>
                  <a:srgbClr val="1C1C1C"/>
                </a:solidFill>
              </a:rPr>
              <a:t>1</a:t>
            </a:r>
            <a:endParaRPr lang="en-US">
              <a:solidFill>
                <a:srgbClr val="1C1C1C"/>
              </a:solidFill>
            </a:endParaRPr>
          </a:p>
        </p:txBody>
      </p:sp>
      <p:sp>
        <p:nvSpPr>
          <p:cNvPr id="15372" name="Flowchart: Manual Operation 11"/>
          <p:cNvSpPr>
            <a:spLocks noChangeArrowheads="1"/>
          </p:cNvSpPr>
          <p:nvPr/>
        </p:nvSpPr>
        <p:spPr bwMode="auto">
          <a:xfrm rot="-5400000">
            <a:off x="2729707" y="3448844"/>
            <a:ext cx="3409950" cy="509587"/>
          </a:xfrm>
          <a:prstGeom prst="flowChartManualOperation">
            <a:avLst/>
          </a:prstGeom>
          <a:solidFill>
            <a:schemeClr val="bg1"/>
          </a:solidFill>
          <a:ln w="19050" algn="ctr">
            <a:solidFill>
              <a:srgbClr val="1C1C1C"/>
            </a:solidFill>
            <a:round/>
            <a:headEnd/>
            <a:tailEnd/>
          </a:ln>
        </p:spPr>
        <p:txBody>
          <a:bodyPr/>
          <a:lstStyle/>
          <a:p>
            <a:endParaRPr lang="en-US"/>
          </a:p>
        </p:txBody>
      </p:sp>
      <p:cxnSp>
        <p:nvCxnSpPr>
          <p:cNvPr id="15373" name="Straight Connector 12"/>
          <p:cNvCxnSpPr>
            <a:cxnSpLocks noChangeShapeType="1"/>
          </p:cNvCxnSpPr>
          <p:nvPr/>
        </p:nvCxnSpPr>
        <p:spPr bwMode="auto">
          <a:xfrm rot="10800000">
            <a:off x="3527425" y="2430463"/>
            <a:ext cx="652463" cy="0"/>
          </a:xfrm>
          <a:prstGeom prst="line">
            <a:avLst/>
          </a:prstGeom>
          <a:noFill/>
          <a:ln w="9525" algn="ctr">
            <a:solidFill>
              <a:srgbClr val="1C1C1C"/>
            </a:solidFill>
            <a:round/>
            <a:headEnd/>
            <a:tailEnd/>
          </a:ln>
          <a:extLst>
            <a:ext uri="{909E8E84-426E-40DD-AFC4-6F175D3DCCD1}">
              <a14:hiddenFill xmlns:a14="http://schemas.microsoft.com/office/drawing/2010/main">
                <a:noFill/>
              </a14:hiddenFill>
            </a:ext>
          </a:extLst>
        </p:spPr>
      </p:cxnSp>
      <p:cxnSp>
        <p:nvCxnSpPr>
          <p:cNvPr id="15374" name="Straight Connector 13"/>
          <p:cNvCxnSpPr>
            <a:cxnSpLocks noChangeShapeType="1"/>
          </p:cNvCxnSpPr>
          <p:nvPr/>
        </p:nvCxnSpPr>
        <p:spPr bwMode="auto">
          <a:xfrm rot="10800000">
            <a:off x="3527425" y="2782888"/>
            <a:ext cx="652463" cy="0"/>
          </a:xfrm>
          <a:prstGeom prst="line">
            <a:avLst/>
          </a:prstGeom>
          <a:noFill/>
          <a:ln w="9525" algn="ctr">
            <a:solidFill>
              <a:srgbClr val="1C1C1C"/>
            </a:solidFill>
            <a:round/>
            <a:headEnd/>
            <a:tailEnd/>
          </a:ln>
          <a:extLst>
            <a:ext uri="{909E8E84-426E-40DD-AFC4-6F175D3DCCD1}">
              <a14:hiddenFill xmlns:a14="http://schemas.microsoft.com/office/drawing/2010/main">
                <a:noFill/>
              </a14:hiddenFill>
            </a:ext>
          </a:extLst>
        </p:spPr>
      </p:cxnSp>
      <p:cxnSp>
        <p:nvCxnSpPr>
          <p:cNvPr id="15375" name="Straight Connector 14"/>
          <p:cNvCxnSpPr>
            <a:cxnSpLocks noChangeShapeType="1"/>
          </p:cNvCxnSpPr>
          <p:nvPr/>
        </p:nvCxnSpPr>
        <p:spPr bwMode="auto">
          <a:xfrm rot="10800000">
            <a:off x="3527425" y="3148013"/>
            <a:ext cx="652463" cy="0"/>
          </a:xfrm>
          <a:prstGeom prst="line">
            <a:avLst/>
          </a:prstGeom>
          <a:noFill/>
          <a:ln w="9525" algn="ctr">
            <a:solidFill>
              <a:srgbClr val="1C1C1C"/>
            </a:solidFill>
            <a:round/>
            <a:headEnd/>
            <a:tailEnd/>
          </a:ln>
          <a:extLst>
            <a:ext uri="{909E8E84-426E-40DD-AFC4-6F175D3DCCD1}">
              <a14:hiddenFill xmlns:a14="http://schemas.microsoft.com/office/drawing/2010/main">
                <a:noFill/>
              </a14:hiddenFill>
            </a:ext>
          </a:extLst>
        </p:spPr>
      </p:cxnSp>
      <p:cxnSp>
        <p:nvCxnSpPr>
          <p:cNvPr id="15376" name="Straight Connector 15"/>
          <p:cNvCxnSpPr>
            <a:cxnSpLocks noChangeShapeType="1"/>
          </p:cNvCxnSpPr>
          <p:nvPr/>
        </p:nvCxnSpPr>
        <p:spPr bwMode="auto">
          <a:xfrm rot="10800000">
            <a:off x="3527425" y="3500438"/>
            <a:ext cx="652463" cy="0"/>
          </a:xfrm>
          <a:prstGeom prst="line">
            <a:avLst/>
          </a:prstGeom>
          <a:noFill/>
          <a:ln w="9525" algn="ctr">
            <a:solidFill>
              <a:srgbClr val="1C1C1C"/>
            </a:solidFill>
            <a:round/>
            <a:headEnd/>
            <a:tailEnd/>
          </a:ln>
          <a:extLst>
            <a:ext uri="{909E8E84-426E-40DD-AFC4-6F175D3DCCD1}">
              <a14:hiddenFill xmlns:a14="http://schemas.microsoft.com/office/drawing/2010/main">
                <a:noFill/>
              </a14:hiddenFill>
            </a:ext>
          </a:extLst>
        </p:spPr>
      </p:cxnSp>
      <p:cxnSp>
        <p:nvCxnSpPr>
          <p:cNvPr id="15377" name="Straight Connector 16"/>
          <p:cNvCxnSpPr>
            <a:cxnSpLocks noChangeShapeType="1"/>
          </p:cNvCxnSpPr>
          <p:nvPr/>
        </p:nvCxnSpPr>
        <p:spPr bwMode="auto">
          <a:xfrm rot="10800000">
            <a:off x="3527425" y="3840163"/>
            <a:ext cx="652463" cy="0"/>
          </a:xfrm>
          <a:prstGeom prst="line">
            <a:avLst/>
          </a:prstGeom>
          <a:noFill/>
          <a:ln w="9525" algn="ctr">
            <a:solidFill>
              <a:srgbClr val="1C1C1C"/>
            </a:solidFill>
            <a:round/>
            <a:headEnd/>
            <a:tailEnd/>
          </a:ln>
          <a:extLst>
            <a:ext uri="{909E8E84-426E-40DD-AFC4-6F175D3DCCD1}">
              <a14:hiddenFill xmlns:a14="http://schemas.microsoft.com/office/drawing/2010/main">
                <a:noFill/>
              </a14:hiddenFill>
            </a:ext>
          </a:extLst>
        </p:spPr>
      </p:cxnSp>
      <p:cxnSp>
        <p:nvCxnSpPr>
          <p:cNvPr id="15378" name="Straight Connector 17"/>
          <p:cNvCxnSpPr>
            <a:cxnSpLocks noChangeShapeType="1"/>
          </p:cNvCxnSpPr>
          <p:nvPr/>
        </p:nvCxnSpPr>
        <p:spPr bwMode="auto">
          <a:xfrm rot="10800000">
            <a:off x="3527425" y="4192588"/>
            <a:ext cx="652463" cy="0"/>
          </a:xfrm>
          <a:prstGeom prst="line">
            <a:avLst/>
          </a:prstGeom>
          <a:noFill/>
          <a:ln w="9525" algn="ctr">
            <a:solidFill>
              <a:srgbClr val="1C1C1C"/>
            </a:solidFill>
            <a:round/>
            <a:headEnd/>
            <a:tailEnd/>
          </a:ln>
          <a:extLst>
            <a:ext uri="{909E8E84-426E-40DD-AFC4-6F175D3DCCD1}">
              <a14:hiddenFill xmlns:a14="http://schemas.microsoft.com/office/drawing/2010/main">
                <a:noFill/>
              </a14:hiddenFill>
            </a:ext>
          </a:extLst>
        </p:spPr>
      </p:cxnSp>
      <p:cxnSp>
        <p:nvCxnSpPr>
          <p:cNvPr id="15379" name="Straight Connector 18"/>
          <p:cNvCxnSpPr>
            <a:cxnSpLocks noChangeShapeType="1"/>
          </p:cNvCxnSpPr>
          <p:nvPr/>
        </p:nvCxnSpPr>
        <p:spPr bwMode="auto">
          <a:xfrm rot="10800000">
            <a:off x="3527425" y="4559300"/>
            <a:ext cx="652463" cy="0"/>
          </a:xfrm>
          <a:prstGeom prst="line">
            <a:avLst/>
          </a:prstGeom>
          <a:noFill/>
          <a:ln w="9525" algn="ctr">
            <a:solidFill>
              <a:srgbClr val="1C1C1C"/>
            </a:solidFill>
            <a:round/>
            <a:headEnd/>
            <a:tailEnd/>
          </a:ln>
          <a:extLst>
            <a:ext uri="{909E8E84-426E-40DD-AFC4-6F175D3DCCD1}">
              <a14:hiddenFill xmlns:a14="http://schemas.microsoft.com/office/drawing/2010/main">
                <a:noFill/>
              </a14:hiddenFill>
            </a:ext>
          </a:extLst>
        </p:spPr>
      </p:cxnSp>
      <p:cxnSp>
        <p:nvCxnSpPr>
          <p:cNvPr id="15380" name="Straight Connector 19"/>
          <p:cNvCxnSpPr>
            <a:cxnSpLocks noChangeShapeType="1"/>
          </p:cNvCxnSpPr>
          <p:nvPr/>
        </p:nvCxnSpPr>
        <p:spPr bwMode="auto">
          <a:xfrm rot="10800000">
            <a:off x="3527425" y="4911725"/>
            <a:ext cx="652463" cy="0"/>
          </a:xfrm>
          <a:prstGeom prst="line">
            <a:avLst/>
          </a:prstGeom>
          <a:noFill/>
          <a:ln w="9525" algn="ctr">
            <a:solidFill>
              <a:srgbClr val="1C1C1C"/>
            </a:solidFill>
            <a:round/>
            <a:headEnd/>
            <a:tailEnd/>
          </a:ln>
          <a:extLst>
            <a:ext uri="{909E8E84-426E-40DD-AFC4-6F175D3DCCD1}">
              <a14:hiddenFill xmlns:a14="http://schemas.microsoft.com/office/drawing/2010/main">
                <a:noFill/>
              </a14:hiddenFill>
            </a:ext>
          </a:extLst>
        </p:spPr>
      </p:cxnSp>
      <p:cxnSp>
        <p:nvCxnSpPr>
          <p:cNvPr id="15381" name="Straight Connector 20"/>
          <p:cNvCxnSpPr>
            <a:cxnSpLocks noChangeShapeType="1"/>
          </p:cNvCxnSpPr>
          <p:nvPr/>
        </p:nvCxnSpPr>
        <p:spPr bwMode="auto">
          <a:xfrm rot="10800000">
            <a:off x="4689475" y="3617913"/>
            <a:ext cx="652463" cy="0"/>
          </a:xfrm>
          <a:prstGeom prst="line">
            <a:avLst/>
          </a:prstGeom>
          <a:noFill/>
          <a:ln w="9525" algn="ctr">
            <a:solidFill>
              <a:srgbClr val="1C1C1C"/>
            </a:solidFill>
            <a:round/>
            <a:headEnd/>
            <a:tailEnd/>
          </a:ln>
          <a:extLst>
            <a:ext uri="{909E8E84-426E-40DD-AFC4-6F175D3DCCD1}">
              <a14:hiddenFill xmlns:a14="http://schemas.microsoft.com/office/drawing/2010/main">
                <a:noFill/>
              </a14:hiddenFill>
            </a:ext>
          </a:extLst>
        </p:spPr>
      </p:cxnSp>
      <p:sp>
        <p:nvSpPr>
          <p:cNvPr id="15382" name="Rectangle 21"/>
          <p:cNvSpPr>
            <a:spLocks noChangeArrowheads="1"/>
          </p:cNvSpPr>
          <p:nvPr/>
        </p:nvSpPr>
        <p:spPr bwMode="auto">
          <a:xfrm>
            <a:off x="1584325" y="5151438"/>
            <a:ext cx="2135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ZA">
                <a:solidFill>
                  <a:srgbClr val="1C1C1C"/>
                </a:solidFill>
              </a:rPr>
              <a:t>8-bit static memory</a:t>
            </a:r>
            <a:endParaRPr lang="en-US">
              <a:solidFill>
                <a:srgbClr val="1C1C1C"/>
              </a:solidFill>
            </a:endParaRPr>
          </a:p>
        </p:txBody>
      </p:sp>
      <p:cxnSp>
        <p:nvCxnSpPr>
          <p:cNvPr id="15383" name="Straight Connector 22"/>
          <p:cNvCxnSpPr>
            <a:cxnSpLocks noChangeShapeType="1"/>
          </p:cNvCxnSpPr>
          <p:nvPr/>
        </p:nvCxnSpPr>
        <p:spPr bwMode="auto">
          <a:xfrm rot="5400000" flipH="1" flipV="1">
            <a:off x="4082256" y="5426869"/>
            <a:ext cx="744538" cy="0"/>
          </a:xfrm>
          <a:prstGeom prst="line">
            <a:avLst/>
          </a:prstGeom>
          <a:noFill/>
          <a:ln w="9525" algn="ctr">
            <a:solidFill>
              <a:srgbClr val="1C1C1C"/>
            </a:solidFill>
            <a:round/>
            <a:headEnd/>
            <a:tailEnd/>
          </a:ln>
          <a:extLst>
            <a:ext uri="{909E8E84-426E-40DD-AFC4-6F175D3DCCD1}">
              <a14:hiddenFill xmlns:a14="http://schemas.microsoft.com/office/drawing/2010/main">
                <a:noFill/>
              </a14:hiddenFill>
            </a:ext>
          </a:extLst>
        </p:spPr>
      </p:cxnSp>
      <p:cxnSp>
        <p:nvCxnSpPr>
          <p:cNvPr id="15384" name="Straight Connector 24"/>
          <p:cNvCxnSpPr>
            <a:cxnSpLocks noChangeShapeType="1"/>
          </p:cNvCxnSpPr>
          <p:nvPr/>
        </p:nvCxnSpPr>
        <p:spPr bwMode="auto">
          <a:xfrm rot="10800000" flipV="1">
            <a:off x="4337050" y="5291138"/>
            <a:ext cx="274638" cy="220662"/>
          </a:xfrm>
          <a:prstGeom prst="line">
            <a:avLst/>
          </a:prstGeom>
          <a:noFill/>
          <a:ln w="9525" algn="ctr">
            <a:solidFill>
              <a:srgbClr val="1C1C1C"/>
            </a:solidFill>
            <a:round/>
            <a:headEnd/>
            <a:tailEnd/>
          </a:ln>
          <a:extLst>
            <a:ext uri="{909E8E84-426E-40DD-AFC4-6F175D3DCCD1}">
              <a14:hiddenFill xmlns:a14="http://schemas.microsoft.com/office/drawing/2010/main">
                <a:noFill/>
              </a14:hiddenFill>
            </a:ext>
          </a:extLst>
        </p:spPr>
      </p:cxnSp>
      <p:sp>
        <p:nvSpPr>
          <p:cNvPr id="15385" name="Rectangle 27"/>
          <p:cNvSpPr>
            <a:spLocks noChangeArrowheads="1"/>
          </p:cNvSpPr>
          <p:nvPr/>
        </p:nvSpPr>
        <p:spPr bwMode="auto">
          <a:xfrm>
            <a:off x="4664075" y="5151438"/>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ZA">
                <a:solidFill>
                  <a:srgbClr val="1C1C1C"/>
                </a:solidFill>
              </a:rPr>
              <a:t>3</a:t>
            </a:r>
            <a:endParaRPr lang="en-US">
              <a:solidFill>
                <a:srgbClr val="1C1C1C"/>
              </a:solidFill>
            </a:endParaRPr>
          </a:p>
        </p:txBody>
      </p:sp>
      <p:cxnSp>
        <p:nvCxnSpPr>
          <p:cNvPr id="15386" name="Straight Arrow Connector 29"/>
          <p:cNvCxnSpPr>
            <a:cxnSpLocks noChangeShapeType="1"/>
          </p:cNvCxnSpPr>
          <p:nvPr/>
        </p:nvCxnSpPr>
        <p:spPr bwMode="auto">
          <a:xfrm rot="5400000" flipH="1" flipV="1">
            <a:off x="4337844" y="5917407"/>
            <a:ext cx="241300" cy="4762"/>
          </a:xfrm>
          <a:prstGeom prst="straightConnector1">
            <a:avLst/>
          </a:prstGeom>
          <a:noFill/>
          <a:ln w="9525" algn="ctr">
            <a:solidFill>
              <a:srgbClr val="1C1C1C"/>
            </a:solidFill>
            <a:round/>
            <a:headEnd/>
            <a:tailEnd type="arrow" w="med" len="med"/>
          </a:ln>
          <a:extLst>
            <a:ext uri="{909E8E84-426E-40DD-AFC4-6F175D3DCCD1}">
              <a14:hiddenFill xmlns:a14="http://schemas.microsoft.com/office/drawing/2010/main">
                <a:noFill/>
              </a14:hiddenFill>
            </a:ext>
          </a:extLst>
        </p:spPr>
      </p:cxnSp>
      <p:sp>
        <p:nvSpPr>
          <p:cNvPr id="15387" name="Rectangle 31"/>
          <p:cNvSpPr>
            <a:spLocks noChangeArrowheads="1"/>
          </p:cNvSpPr>
          <p:nvPr/>
        </p:nvSpPr>
        <p:spPr bwMode="auto">
          <a:xfrm>
            <a:off x="3649663" y="5986463"/>
            <a:ext cx="1633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ZA">
                <a:solidFill>
                  <a:srgbClr val="1C1C1C"/>
                </a:solidFill>
              </a:rPr>
              <a:t>3-bit input bus</a:t>
            </a:r>
            <a:endParaRPr lang="en-US">
              <a:solidFill>
                <a:srgbClr val="1C1C1C"/>
              </a:solidFill>
            </a:endParaRPr>
          </a:p>
        </p:txBody>
      </p:sp>
      <p:sp>
        <p:nvSpPr>
          <p:cNvPr id="15388" name="Rectangle 32"/>
          <p:cNvSpPr>
            <a:spLocks noChangeArrowheads="1"/>
          </p:cNvSpPr>
          <p:nvPr/>
        </p:nvSpPr>
        <p:spPr bwMode="auto">
          <a:xfrm>
            <a:off x="5456238" y="3440113"/>
            <a:ext cx="1338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ZA">
                <a:solidFill>
                  <a:srgbClr val="1C1C1C"/>
                </a:solidFill>
              </a:rPr>
              <a:t>1-bit output</a:t>
            </a:r>
            <a:endParaRPr lang="en-US">
              <a:solidFill>
                <a:srgbClr val="1C1C1C"/>
              </a:solidFill>
            </a:endParaRPr>
          </a:p>
        </p:txBody>
      </p:sp>
      <p:sp>
        <p:nvSpPr>
          <p:cNvPr id="15389" name="Rectangle 33"/>
          <p:cNvSpPr>
            <a:spLocks noChangeArrowheads="1"/>
          </p:cNvSpPr>
          <p:nvPr/>
        </p:nvSpPr>
        <p:spPr bwMode="auto">
          <a:xfrm>
            <a:off x="1906588" y="2260600"/>
            <a:ext cx="719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ZA">
                <a:solidFill>
                  <a:srgbClr val="1C1C1C"/>
                </a:solidFill>
              </a:rPr>
              <a:t>000</a:t>
            </a:r>
            <a:endParaRPr lang="en-US">
              <a:solidFill>
                <a:srgbClr val="1C1C1C"/>
              </a:solidFill>
            </a:endParaRPr>
          </a:p>
        </p:txBody>
      </p:sp>
      <p:sp>
        <p:nvSpPr>
          <p:cNvPr id="15390" name="Rectangle 34"/>
          <p:cNvSpPr>
            <a:spLocks noChangeArrowheads="1"/>
          </p:cNvSpPr>
          <p:nvPr/>
        </p:nvSpPr>
        <p:spPr bwMode="auto">
          <a:xfrm>
            <a:off x="1906588" y="2586038"/>
            <a:ext cx="719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ZA">
                <a:solidFill>
                  <a:srgbClr val="1C1C1C"/>
                </a:solidFill>
              </a:rPr>
              <a:t>001</a:t>
            </a:r>
            <a:endParaRPr lang="en-US">
              <a:solidFill>
                <a:srgbClr val="1C1C1C"/>
              </a:solidFill>
            </a:endParaRPr>
          </a:p>
        </p:txBody>
      </p:sp>
      <p:sp>
        <p:nvSpPr>
          <p:cNvPr id="15391" name="Rectangle 35"/>
          <p:cNvSpPr>
            <a:spLocks noChangeArrowheads="1"/>
          </p:cNvSpPr>
          <p:nvPr/>
        </p:nvSpPr>
        <p:spPr bwMode="auto">
          <a:xfrm>
            <a:off x="1906588" y="2952750"/>
            <a:ext cx="719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ZA">
                <a:solidFill>
                  <a:srgbClr val="1C1C1C"/>
                </a:solidFill>
              </a:rPr>
              <a:t>010</a:t>
            </a:r>
            <a:endParaRPr lang="en-US">
              <a:solidFill>
                <a:srgbClr val="1C1C1C"/>
              </a:solidFill>
            </a:endParaRPr>
          </a:p>
        </p:txBody>
      </p:sp>
      <p:sp>
        <p:nvSpPr>
          <p:cNvPr id="15392" name="Rectangle 36"/>
          <p:cNvSpPr>
            <a:spLocks noChangeArrowheads="1"/>
          </p:cNvSpPr>
          <p:nvPr/>
        </p:nvSpPr>
        <p:spPr bwMode="auto">
          <a:xfrm>
            <a:off x="1906588" y="3330575"/>
            <a:ext cx="7191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ZA">
                <a:solidFill>
                  <a:srgbClr val="1C1C1C"/>
                </a:solidFill>
              </a:rPr>
              <a:t>011</a:t>
            </a:r>
            <a:endParaRPr lang="en-US">
              <a:solidFill>
                <a:srgbClr val="1C1C1C"/>
              </a:solidFill>
            </a:endParaRPr>
          </a:p>
        </p:txBody>
      </p:sp>
      <p:sp>
        <p:nvSpPr>
          <p:cNvPr id="15393" name="Rectangle 37"/>
          <p:cNvSpPr>
            <a:spLocks noChangeArrowheads="1"/>
          </p:cNvSpPr>
          <p:nvPr/>
        </p:nvSpPr>
        <p:spPr bwMode="auto">
          <a:xfrm>
            <a:off x="1906588" y="3697288"/>
            <a:ext cx="719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ZA">
                <a:solidFill>
                  <a:srgbClr val="1C1C1C"/>
                </a:solidFill>
              </a:rPr>
              <a:t>100</a:t>
            </a:r>
            <a:endParaRPr lang="en-US">
              <a:solidFill>
                <a:srgbClr val="1C1C1C"/>
              </a:solidFill>
            </a:endParaRPr>
          </a:p>
        </p:txBody>
      </p:sp>
      <p:sp>
        <p:nvSpPr>
          <p:cNvPr id="15394" name="Rectangle 38"/>
          <p:cNvSpPr>
            <a:spLocks noChangeArrowheads="1"/>
          </p:cNvSpPr>
          <p:nvPr/>
        </p:nvSpPr>
        <p:spPr bwMode="auto">
          <a:xfrm>
            <a:off x="1906588" y="4049713"/>
            <a:ext cx="719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ZA">
                <a:solidFill>
                  <a:srgbClr val="1C1C1C"/>
                </a:solidFill>
              </a:rPr>
              <a:t>101</a:t>
            </a:r>
            <a:endParaRPr lang="en-US">
              <a:solidFill>
                <a:srgbClr val="1C1C1C"/>
              </a:solidFill>
            </a:endParaRPr>
          </a:p>
        </p:txBody>
      </p:sp>
      <p:sp>
        <p:nvSpPr>
          <p:cNvPr id="15395" name="Rectangle 39"/>
          <p:cNvSpPr>
            <a:spLocks noChangeArrowheads="1"/>
          </p:cNvSpPr>
          <p:nvPr/>
        </p:nvSpPr>
        <p:spPr bwMode="auto">
          <a:xfrm>
            <a:off x="1906588" y="4402138"/>
            <a:ext cx="719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ZA">
                <a:solidFill>
                  <a:srgbClr val="1C1C1C"/>
                </a:solidFill>
              </a:rPr>
              <a:t>110</a:t>
            </a:r>
            <a:endParaRPr lang="en-US">
              <a:solidFill>
                <a:srgbClr val="1C1C1C"/>
              </a:solidFill>
            </a:endParaRPr>
          </a:p>
        </p:txBody>
      </p:sp>
      <p:sp>
        <p:nvSpPr>
          <p:cNvPr id="15396" name="Rectangle 40"/>
          <p:cNvSpPr>
            <a:spLocks noChangeArrowheads="1"/>
          </p:cNvSpPr>
          <p:nvPr/>
        </p:nvSpPr>
        <p:spPr bwMode="auto">
          <a:xfrm>
            <a:off x="1906588" y="4729163"/>
            <a:ext cx="719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ZA">
                <a:solidFill>
                  <a:srgbClr val="1C1C1C"/>
                </a:solidFill>
              </a:rPr>
              <a:t>111</a:t>
            </a:r>
            <a:endParaRPr lang="en-US">
              <a:solidFill>
                <a:srgbClr val="1C1C1C"/>
              </a:solidFill>
            </a:endParaRPr>
          </a:p>
        </p:txBody>
      </p:sp>
      <p:sp>
        <p:nvSpPr>
          <p:cNvPr id="9252" name="TextBox 41"/>
          <p:cNvSpPr txBox="1">
            <a:spLocks noChangeArrowheads="1"/>
          </p:cNvSpPr>
          <p:nvPr/>
        </p:nvSpPr>
        <p:spPr bwMode="auto">
          <a:xfrm>
            <a:off x="4976814" y="4037013"/>
            <a:ext cx="2817358" cy="1016000"/>
          </a:xfrm>
          <a:prstGeom prst="rect">
            <a:avLst/>
          </a:prstGeom>
          <a:solidFill>
            <a:srgbClr val="FFFF66"/>
          </a:solidFill>
          <a:ln w="9525">
            <a:noFill/>
            <a:miter lim="800000"/>
            <a:headEnd/>
            <a:tailEnd/>
          </a:ln>
        </p:spPr>
        <p:txBody>
          <a:bodyPr wrap="square">
            <a:spAutoFit/>
          </a:bodyPr>
          <a:lstStyle/>
          <a:p>
            <a:pPr>
              <a:defRPr/>
            </a:pPr>
            <a:r>
              <a:rPr lang="en-ZA" sz="2000" dirty="0">
                <a:solidFill>
                  <a:schemeClr val="accent4">
                    <a:lumMod val="25000"/>
                  </a:schemeClr>
                </a:solidFill>
              </a:rPr>
              <a:t>Any guesses as to what logic circuit this LUT implements?</a:t>
            </a:r>
            <a:endParaRPr lang="en-US" sz="2000" dirty="0">
              <a:solidFill>
                <a:schemeClr val="accent4">
                  <a:lumMod val="25000"/>
                </a:schemeClr>
              </a:solidFill>
            </a:endParaRPr>
          </a:p>
        </p:txBody>
      </p:sp>
      <p:sp>
        <p:nvSpPr>
          <p:cNvPr id="15398" name="Rectangle 42"/>
          <p:cNvSpPr>
            <a:spLocks noChangeArrowheads="1"/>
          </p:cNvSpPr>
          <p:nvPr/>
        </p:nvSpPr>
        <p:spPr bwMode="auto">
          <a:xfrm>
            <a:off x="1555750" y="1843088"/>
            <a:ext cx="1416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ZA">
                <a:solidFill>
                  <a:srgbClr val="1C1C1C"/>
                </a:solidFill>
              </a:rPr>
              <a:t>input values</a:t>
            </a:r>
            <a:endParaRPr lang="en-US">
              <a:solidFill>
                <a:srgbClr val="1C1C1C"/>
              </a:solidFill>
            </a:endParaRPr>
          </a:p>
        </p:txBody>
      </p:sp>
    </p:spTree>
    <p:extLst>
      <p:ext uri="{BB962C8B-B14F-4D97-AF65-F5344CB8AC3E}">
        <p14:creationId xmlns:p14="http://schemas.microsoft.com/office/powerpoint/2010/main" val="118676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Outline for today</a:t>
            </a:r>
          </a:p>
        </p:txBody>
      </p:sp>
      <p:sp>
        <p:nvSpPr>
          <p:cNvPr id="3" name="Content Placeholder 2"/>
          <p:cNvSpPr>
            <a:spLocks noGrp="1"/>
          </p:cNvSpPr>
          <p:nvPr>
            <p:ph idx="1"/>
          </p:nvPr>
        </p:nvSpPr>
        <p:spPr/>
        <p:txBody>
          <a:bodyPr>
            <a:normAutofit/>
          </a:bodyPr>
          <a:lstStyle/>
          <a:p>
            <a:r>
              <a:rPr lang="en-ZA" dirty="0"/>
              <a:t>Recommended Reading on Verilog HDL</a:t>
            </a:r>
          </a:p>
          <a:p>
            <a:r>
              <a:rPr lang="en-ZA" dirty="0"/>
              <a:t>Programmable Logic Devices</a:t>
            </a:r>
          </a:p>
          <a:p>
            <a:r>
              <a:rPr lang="en-ZA" dirty="0"/>
              <a:t>What is so special about FPGAs</a:t>
            </a:r>
          </a:p>
          <a:p>
            <a:r>
              <a:rPr lang="en-ZA" dirty="0"/>
              <a:t>FPGA interns</a:t>
            </a:r>
          </a:p>
          <a:p>
            <a:r>
              <a:rPr lang="en-ZA" dirty="0"/>
              <a:t>Xilinx Slices</a:t>
            </a:r>
          </a:p>
        </p:txBody>
      </p:sp>
    </p:spTree>
    <p:extLst>
      <p:ext uri="{BB962C8B-B14F-4D97-AF65-F5344CB8AC3E}">
        <p14:creationId xmlns:p14="http://schemas.microsoft.com/office/powerpoint/2010/main" val="3594162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5"/>
          <p:cNvSpPr>
            <a:spLocks noChangeArrowheads="1"/>
          </p:cNvSpPr>
          <p:nvPr/>
        </p:nvSpPr>
        <p:spPr bwMode="auto">
          <a:xfrm>
            <a:off x="6007100" y="3011488"/>
            <a:ext cx="1436688" cy="3290887"/>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endParaRPr lang="en-US"/>
          </a:p>
        </p:txBody>
      </p:sp>
      <p:sp>
        <p:nvSpPr>
          <p:cNvPr id="16387" name="Rectangle 45"/>
          <p:cNvSpPr>
            <a:spLocks noChangeArrowheads="1"/>
          </p:cNvSpPr>
          <p:nvPr/>
        </p:nvSpPr>
        <p:spPr bwMode="auto">
          <a:xfrm>
            <a:off x="769938" y="2533650"/>
            <a:ext cx="4492625" cy="1584325"/>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endParaRPr lang="en-US"/>
          </a:p>
        </p:txBody>
      </p:sp>
      <p:sp>
        <p:nvSpPr>
          <p:cNvPr id="2" name="Title 1"/>
          <p:cNvSpPr>
            <a:spLocks noGrp="1"/>
          </p:cNvSpPr>
          <p:nvPr>
            <p:ph type="title" idx="4294967295"/>
          </p:nvPr>
        </p:nvSpPr>
        <p:spPr>
          <a:xfrm>
            <a:off x="758825" y="244475"/>
            <a:ext cx="8385175" cy="1431925"/>
          </a:xfrm>
        </p:spPr>
        <p:txBody>
          <a:bodyPr/>
          <a:lstStyle/>
          <a:p>
            <a:pPr>
              <a:defRPr/>
            </a:pPr>
            <a:r>
              <a:rPr lang="en-ZA" dirty="0"/>
              <a:t>Simple 3-LUT implementation for a PLB</a:t>
            </a:r>
            <a:endParaRPr lang="en-US" dirty="0"/>
          </a:p>
        </p:txBody>
      </p:sp>
      <p:sp>
        <p:nvSpPr>
          <p:cNvPr id="16389" name="Rectangle 42"/>
          <p:cNvSpPr>
            <a:spLocks noChangeArrowheads="1"/>
          </p:cNvSpPr>
          <p:nvPr/>
        </p:nvSpPr>
        <p:spPr bwMode="auto">
          <a:xfrm>
            <a:off x="731838" y="3028950"/>
            <a:ext cx="1223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ZA">
                <a:solidFill>
                  <a:srgbClr val="1C1C1C"/>
                </a:solidFill>
              </a:rPr>
              <a:t>input lines</a:t>
            </a:r>
            <a:endParaRPr lang="en-US">
              <a:solidFill>
                <a:srgbClr val="1C1C1C"/>
              </a:solidFill>
            </a:endParaRPr>
          </a:p>
        </p:txBody>
      </p:sp>
      <p:sp>
        <p:nvSpPr>
          <p:cNvPr id="16390" name="TextBox 43"/>
          <p:cNvSpPr txBox="1">
            <a:spLocks noChangeArrowheads="1"/>
          </p:cNvSpPr>
          <p:nvPr/>
        </p:nvSpPr>
        <p:spPr bwMode="auto">
          <a:xfrm>
            <a:off x="5475288" y="2166938"/>
            <a:ext cx="3330575" cy="708025"/>
          </a:xfrm>
          <a:prstGeom prst="rect">
            <a:avLst/>
          </a:prstGeom>
          <a:solidFill>
            <a:srgbClr val="FFFF66"/>
          </a:solid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2000" i="1" dirty="0"/>
              <a:t>It’s an XOR of the 3 input lines!!!</a:t>
            </a:r>
            <a:endParaRPr lang="en-US" sz="2000" i="1" dirty="0"/>
          </a:p>
        </p:txBody>
      </p:sp>
      <p:pic>
        <p:nvPicPr>
          <p:cNvPr id="16391" name="Picture 44" descr="xo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0450" y="2759075"/>
            <a:ext cx="8001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392" name="Straight Connector 48"/>
          <p:cNvCxnSpPr>
            <a:cxnSpLocks noChangeShapeType="1"/>
          </p:cNvCxnSpPr>
          <p:nvPr/>
        </p:nvCxnSpPr>
        <p:spPr bwMode="auto">
          <a:xfrm rot="10800000">
            <a:off x="1971675" y="2873375"/>
            <a:ext cx="369888" cy="0"/>
          </a:xfrm>
          <a:prstGeom prst="line">
            <a:avLst/>
          </a:prstGeom>
          <a:noFill/>
          <a:ln w="9525" algn="ctr">
            <a:solidFill>
              <a:srgbClr val="1C1C1C"/>
            </a:solidFill>
            <a:round/>
            <a:headEnd/>
            <a:tailEnd/>
          </a:ln>
          <a:extLst>
            <a:ext uri="{909E8E84-426E-40DD-AFC4-6F175D3DCCD1}">
              <a14:hiddenFill xmlns:a14="http://schemas.microsoft.com/office/drawing/2010/main">
                <a:noFill/>
              </a14:hiddenFill>
            </a:ext>
          </a:extLst>
        </p:spPr>
      </p:cxnSp>
      <p:cxnSp>
        <p:nvCxnSpPr>
          <p:cNvPr id="16393" name="Straight Connector 54"/>
          <p:cNvCxnSpPr>
            <a:cxnSpLocks noChangeShapeType="1"/>
          </p:cNvCxnSpPr>
          <p:nvPr/>
        </p:nvCxnSpPr>
        <p:spPr bwMode="auto">
          <a:xfrm rot="10800000">
            <a:off x="1971675" y="3071813"/>
            <a:ext cx="369888" cy="0"/>
          </a:xfrm>
          <a:prstGeom prst="line">
            <a:avLst/>
          </a:prstGeom>
          <a:noFill/>
          <a:ln w="9525" algn="ctr">
            <a:solidFill>
              <a:srgbClr val="1C1C1C"/>
            </a:solidFill>
            <a:round/>
            <a:headEnd/>
            <a:tailEnd/>
          </a:ln>
          <a:extLst>
            <a:ext uri="{909E8E84-426E-40DD-AFC4-6F175D3DCCD1}">
              <a14:hiddenFill xmlns:a14="http://schemas.microsoft.com/office/drawing/2010/main">
                <a:noFill/>
              </a14:hiddenFill>
            </a:ext>
          </a:extLst>
        </p:spPr>
      </p:cxnSp>
      <p:cxnSp>
        <p:nvCxnSpPr>
          <p:cNvPr id="16394" name="Straight Connector 55"/>
          <p:cNvCxnSpPr>
            <a:cxnSpLocks noChangeShapeType="1"/>
          </p:cNvCxnSpPr>
          <p:nvPr/>
        </p:nvCxnSpPr>
        <p:spPr bwMode="auto">
          <a:xfrm rot="10800000">
            <a:off x="1971675" y="3675063"/>
            <a:ext cx="1320800" cy="0"/>
          </a:xfrm>
          <a:prstGeom prst="line">
            <a:avLst/>
          </a:prstGeom>
          <a:noFill/>
          <a:ln w="9525" algn="ctr">
            <a:solidFill>
              <a:srgbClr val="1C1C1C"/>
            </a:solidFill>
            <a:round/>
            <a:headEnd/>
            <a:tailEnd/>
          </a:ln>
          <a:extLst>
            <a:ext uri="{909E8E84-426E-40DD-AFC4-6F175D3DCCD1}">
              <a14:hiddenFill xmlns:a14="http://schemas.microsoft.com/office/drawing/2010/main">
                <a:noFill/>
              </a14:hiddenFill>
            </a:ext>
          </a:extLst>
        </p:spPr>
      </p:cxnSp>
      <p:cxnSp>
        <p:nvCxnSpPr>
          <p:cNvPr id="16395" name="Straight Arrow Connector 58"/>
          <p:cNvCxnSpPr>
            <a:cxnSpLocks noChangeShapeType="1"/>
          </p:cNvCxnSpPr>
          <p:nvPr/>
        </p:nvCxnSpPr>
        <p:spPr bwMode="auto">
          <a:xfrm>
            <a:off x="2078038" y="2873375"/>
            <a:ext cx="136525" cy="1588"/>
          </a:xfrm>
          <a:prstGeom prst="straightConnector1">
            <a:avLst/>
          </a:prstGeom>
          <a:noFill/>
          <a:ln w="9525" algn="ctr">
            <a:solidFill>
              <a:srgbClr val="1C1C1C"/>
            </a:solidFill>
            <a:round/>
            <a:headEnd/>
            <a:tailEnd type="arrow" w="med" len="med"/>
          </a:ln>
          <a:extLst>
            <a:ext uri="{909E8E84-426E-40DD-AFC4-6F175D3DCCD1}">
              <a14:hiddenFill xmlns:a14="http://schemas.microsoft.com/office/drawing/2010/main">
                <a:noFill/>
              </a14:hiddenFill>
            </a:ext>
          </a:extLst>
        </p:spPr>
      </p:cxnSp>
      <p:cxnSp>
        <p:nvCxnSpPr>
          <p:cNvPr id="16396" name="Straight Arrow Connector 59"/>
          <p:cNvCxnSpPr>
            <a:cxnSpLocks noChangeShapeType="1"/>
          </p:cNvCxnSpPr>
          <p:nvPr/>
        </p:nvCxnSpPr>
        <p:spPr bwMode="auto">
          <a:xfrm>
            <a:off x="2078038" y="3071813"/>
            <a:ext cx="136525" cy="1587"/>
          </a:xfrm>
          <a:prstGeom prst="straightConnector1">
            <a:avLst/>
          </a:prstGeom>
          <a:noFill/>
          <a:ln w="9525" algn="ctr">
            <a:solidFill>
              <a:srgbClr val="1C1C1C"/>
            </a:solidFill>
            <a:round/>
            <a:headEnd/>
            <a:tailEnd type="arrow" w="med" len="med"/>
          </a:ln>
          <a:extLst>
            <a:ext uri="{909E8E84-426E-40DD-AFC4-6F175D3DCCD1}">
              <a14:hiddenFill xmlns:a14="http://schemas.microsoft.com/office/drawing/2010/main">
                <a:noFill/>
              </a14:hiddenFill>
            </a:ext>
          </a:extLst>
        </p:spPr>
      </p:cxnSp>
      <p:cxnSp>
        <p:nvCxnSpPr>
          <p:cNvPr id="16397" name="Straight Arrow Connector 60"/>
          <p:cNvCxnSpPr>
            <a:cxnSpLocks noChangeShapeType="1"/>
          </p:cNvCxnSpPr>
          <p:nvPr/>
        </p:nvCxnSpPr>
        <p:spPr bwMode="auto">
          <a:xfrm>
            <a:off x="2078038" y="3675063"/>
            <a:ext cx="136525" cy="1587"/>
          </a:xfrm>
          <a:prstGeom prst="straightConnector1">
            <a:avLst/>
          </a:prstGeom>
          <a:noFill/>
          <a:ln w="9525" algn="ctr">
            <a:solidFill>
              <a:srgbClr val="1C1C1C"/>
            </a:solidFill>
            <a:round/>
            <a:headEnd/>
            <a:tailEnd type="arrow" w="med" len="med"/>
          </a:ln>
          <a:extLst>
            <a:ext uri="{909E8E84-426E-40DD-AFC4-6F175D3DCCD1}">
              <a14:hiddenFill xmlns:a14="http://schemas.microsoft.com/office/drawing/2010/main">
                <a:noFill/>
              </a14:hiddenFill>
            </a:ext>
          </a:extLst>
        </p:spPr>
      </p:cxnSp>
      <p:cxnSp>
        <p:nvCxnSpPr>
          <p:cNvPr id="16398" name="Straight Connector 61"/>
          <p:cNvCxnSpPr>
            <a:cxnSpLocks noChangeShapeType="1"/>
          </p:cNvCxnSpPr>
          <p:nvPr/>
        </p:nvCxnSpPr>
        <p:spPr bwMode="auto">
          <a:xfrm rot="5400000" flipH="1" flipV="1">
            <a:off x="2870200" y="3228975"/>
            <a:ext cx="508000" cy="0"/>
          </a:xfrm>
          <a:prstGeom prst="line">
            <a:avLst/>
          </a:prstGeom>
          <a:noFill/>
          <a:ln w="9525" algn="ctr">
            <a:solidFill>
              <a:srgbClr val="1C1C1C"/>
            </a:solidFill>
            <a:round/>
            <a:headEnd/>
            <a:tailEnd/>
          </a:ln>
          <a:extLst>
            <a:ext uri="{909E8E84-426E-40DD-AFC4-6F175D3DCCD1}">
              <a14:hiddenFill xmlns:a14="http://schemas.microsoft.com/office/drawing/2010/main">
                <a:noFill/>
              </a14:hiddenFill>
            </a:ext>
          </a:extLst>
        </p:spPr>
      </p:cxnSp>
      <p:cxnSp>
        <p:nvCxnSpPr>
          <p:cNvPr id="16399" name="Straight Connector 67"/>
          <p:cNvCxnSpPr>
            <a:cxnSpLocks noChangeShapeType="1"/>
          </p:cNvCxnSpPr>
          <p:nvPr/>
        </p:nvCxnSpPr>
        <p:spPr bwMode="auto">
          <a:xfrm rot="10800000">
            <a:off x="3119438" y="3482975"/>
            <a:ext cx="339725" cy="0"/>
          </a:xfrm>
          <a:prstGeom prst="line">
            <a:avLst/>
          </a:prstGeom>
          <a:noFill/>
          <a:ln w="9525" algn="ctr">
            <a:solidFill>
              <a:srgbClr val="1C1C1C"/>
            </a:solidFill>
            <a:round/>
            <a:headEnd/>
            <a:tailEnd/>
          </a:ln>
          <a:extLst>
            <a:ext uri="{909E8E84-426E-40DD-AFC4-6F175D3DCCD1}">
              <a14:hiddenFill xmlns:a14="http://schemas.microsoft.com/office/drawing/2010/main">
                <a:noFill/>
              </a14:hiddenFill>
            </a:ext>
          </a:extLst>
        </p:spPr>
      </p:cxnSp>
      <p:pic>
        <p:nvPicPr>
          <p:cNvPr id="16400" name="Picture 46" descr="xo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46438" y="3367088"/>
            <a:ext cx="8001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1" name="Rectangle 70"/>
          <p:cNvSpPr>
            <a:spLocks noChangeArrowheads="1"/>
          </p:cNvSpPr>
          <p:nvPr/>
        </p:nvSpPr>
        <p:spPr bwMode="auto">
          <a:xfrm>
            <a:off x="4040188" y="3375025"/>
            <a:ext cx="825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ZA">
                <a:solidFill>
                  <a:srgbClr val="1C1C1C"/>
                </a:solidFill>
              </a:rPr>
              <a:t>output</a:t>
            </a:r>
            <a:endParaRPr lang="en-US">
              <a:solidFill>
                <a:srgbClr val="1C1C1C"/>
              </a:solidFill>
            </a:endParaRPr>
          </a:p>
        </p:txBody>
      </p:sp>
      <p:sp>
        <p:nvSpPr>
          <p:cNvPr id="16402" name="Rectangle 71"/>
          <p:cNvSpPr>
            <a:spLocks noChangeArrowheads="1"/>
          </p:cNvSpPr>
          <p:nvPr/>
        </p:nvSpPr>
        <p:spPr bwMode="auto">
          <a:xfrm>
            <a:off x="6635750" y="3282950"/>
            <a:ext cx="719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ZA">
                <a:solidFill>
                  <a:srgbClr val="1C1C1C"/>
                </a:solidFill>
              </a:rPr>
              <a:t>0</a:t>
            </a:r>
            <a:endParaRPr lang="en-US">
              <a:solidFill>
                <a:srgbClr val="1C1C1C"/>
              </a:solidFill>
            </a:endParaRPr>
          </a:p>
        </p:txBody>
      </p:sp>
      <p:sp>
        <p:nvSpPr>
          <p:cNvPr id="16403" name="Rectangle 72"/>
          <p:cNvSpPr>
            <a:spLocks noChangeArrowheads="1"/>
          </p:cNvSpPr>
          <p:nvPr/>
        </p:nvSpPr>
        <p:spPr bwMode="auto">
          <a:xfrm>
            <a:off x="6635750" y="3625850"/>
            <a:ext cx="7191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ZA">
                <a:solidFill>
                  <a:srgbClr val="1C1C1C"/>
                </a:solidFill>
              </a:rPr>
              <a:t>1</a:t>
            </a:r>
            <a:endParaRPr lang="en-US">
              <a:solidFill>
                <a:srgbClr val="1C1C1C"/>
              </a:solidFill>
            </a:endParaRPr>
          </a:p>
        </p:txBody>
      </p:sp>
      <p:sp>
        <p:nvSpPr>
          <p:cNvPr id="16404" name="Rectangle 73"/>
          <p:cNvSpPr>
            <a:spLocks noChangeArrowheads="1"/>
          </p:cNvSpPr>
          <p:nvPr/>
        </p:nvSpPr>
        <p:spPr bwMode="auto">
          <a:xfrm>
            <a:off x="6635750" y="3990975"/>
            <a:ext cx="719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ZA">
                <a:solidFill>
                  <a:srgbClr val="1C1C1C"/>
                </a:solidFill>
              </a:rPr>
              <a:t>1</a:t>
            </a:r>
            <a:endParaRPr lang="en-US">
              <a:solidFill>
                <a:srgbClr val="1C1C1C"/>
              </a:solidFill>
            </a:endParaRPr>
          </a:p>
        </p:txBody>
      </p:sp>
      <p:sp>
        <p:nvSpPr>
          <p:cNvPr id="16405" name="Rectangle 74"/>
          <p:cNvSpPr>
            <a:spLocks noChangeArrowheads="1"/>
          </p:cNvSpPr>
          <p:nvPr/>
        </p:nvSpPr>
        <p:spPr bwMode="auto">
          <a:xfrm>
            <a:off x="6635750" y="4343400"/>
            <a:ext cx="719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ZA">
                <a:solidFill>
                  <a:srgbClr val="1C1C1C"/>
                </a:solidFill>
              </a:rPr>
              <a:t>0</a:t>
            </a:r>
            <a:endParaRPr lang="en-US">
              <a:solidFill>
                <a:srgbClr val="1C1C1C"/>
              </a:solidFill>
            </a:endParaRPr>
          </a:p>
        </p:txBody>
      </p:sp>
      <p:sp>
        <p:nvSpPr>
          <p:cNvPr id="16406" name="Rectangle 75"/>
          <p:cNvSpPr>
            <a:spLocks noChangeArrowheads="1"/>
          </p:cNvSpPr>
          <p:nvPr/>
        </p:nvSpPr>
        <p:spPr bwMode="auto">
          <a:xfrm>
            <a:off x="6635750" y="4710113"/>
            <a:ext cx="7191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ZA">
                <a:solidFill>
                  <a:srgbClr val="1C1C1C"/>
                </a:solidFill>
              </a:rPr>
              <a:t>1</a:t>
            </a:r>
            <a:endParaRPr lang="en-US">
              <a:solidFill>
                <a:srgbClr val="1C1C1C"/>
              </a:solidFill>
            </a:endParaRPr>
          </a:p>
        </p:txBody>
      </p:sp>
      <p:sp>
        <p:nvSpPr>
          <p:cNvPr id="16407" name="Rectangle 76"/>
          <p:cNvSpPr>
            <a:spLocks noChangeArrowheads="1"/>
          </p:cNvSpPr>
          <p:nvPr/>
        </p:nvSpPr>
        <p:spPr bwMode="auto">
          <a:xfrm>
            <a:off x="6635750" y="5062538"/>
            <a:ext cx="7191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ZA">
                <a:solidFill>
                  <a:srgbClr val="1C1C1C"/>
                </a:solidFill>
              </a:rPr>
              <a:t>0</a:t>
            </a:r>
            <a:endParaRPr lang="en-US">
              <a:solidFill>
                <a:srgbClr val="1C1C1C"/>
              </a:solidFill>
            </a:endParaRPr>
          </a:p>
        </p:txBody>
      </p:sp>
      <p:sp>
        <p:nvSpPr>
          <p:cNvPr id="16408" name="Rectangle 77"/>
          <p:cNvSpPr>
            <a:spLocks noChangeArrowheads="1"/>
          </p:cNvSpPr>
          <p:nvPr/>
        </p:nvSpPr>
        <p:spPr bwMode="auto">
          <a:xfrm>
            <a:off x="6635750" y="5427663"/>
            <a:ext cx="719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ZA">
                <a:solidFill>
                  <a:srgbClr val="1C1C1C"/>
                </a:solidFill>
              </a:rPr>
              <a:t>0</a:t>
            </a:r>
            <a:endParaRPr lang="en-US">
              <a:solidFill>
                <a:srgbClr val="1C1C1C"/>
              </a:solidFill>
            </a:endParaRPr>
          </a:p>
        </p:txBody>
      </p:sp>
      <p:sp>
        <p:nvSpPr>
          <p:cNvPr id="16409" name="Rectangle 78"/>
          <p:cNvSpPr>
            <a:spLocks noChangeArrowheads="1"/>
          </p:cNvSpPr>
          <p:nvPr/>
        </p:nvSpPr>
        <p:spPr bwMode="auto">
          <a:xfrm>
            <a:off x="6635750" y="5781675"/>
            <a:ext cx="7191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ZA">
                <a:solidFill>
                  <a:srgbClr val="1C1C1C"/>
                </a:solidFill>
              </a:rPr>
              <a:t>1</a:t>
            </a:r>
            <a:endParaRPr lang="en-US">
              <a:solidFill>
                <a:srgbClr val="1C1C1C"/>
              </a:solidFill>
            </a:endParaRPr>
          </a:p>
        </p:txBody>
      </p:sp>
      <p:sp>
        <p:nvSpPr>
          <p:cNvPr id="16410" name="Rectangle 79"/>
          <p:cNvSpPr>
            <a:spLocks noChangeArrowheads="1"/>
          </p:cNvSpPr>
          <p:nvPr/>
        </p:nvSpPr>
        <p:spPr bwMode="auto">
          <a:xfrm>
            <a:off x="6113463" y="3295650"/>
            <a:ext cx="7191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ZA">
                <a:solidFill>
                  <a:srgbClr val="1C1C1C"/>
                </a:solidFill>
              </a:rPr>
              <a:t>000</a:t>
            </a:r>
            <a:endParaRPr lang="en-US">
              <a:solidFill>
                <a:srgbClr val="1C1C1C"/>
              </a:solidFill>
            </a:endParaRPr>
          </a:p>
        </p:txBody>
      </p:sp>
      <p:sp>
        <p:nvSpPr>
          <p:cNvPr id="16411" name="Rectangle 80"/>
          <p:cNvSpPr>
            <a:spLocks noChangeArrowheads="1"/>
          </p:cNvSpPr>
          <p:nvPr/>
        </p:nvSpPr>
        <p:spPr bwMode="auto">
          <a:xfrm>
            <a:off x="6113463" y="3622675"/>
            <a:ext cx="719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ZA">
                <a:solidFill>
                  <a:srgbClr val="1C1C1C"/>
                </a:solidFill>
              </a:rPr>
              <a:t>001</a:t>
            </a:r>
            <a:endParaRPr lang="en-US">
              <a:solidFill>
                <a:srgbClr val="1C1C1C"/>
              </a:solidFill>
            </a:endParaRPr>
          </a:p>
        </p:txBody>
      </p:sp>
      <p:sp>
        <p:nvSpPr>
          <p:cNvPr id="16412" name="Rectangle 81"/>
          <p:cNvSpPr>
            <a:spLocks noChangeArrowheads="1"/>
          </p:cNvSpPr>
          <p:nvPr/>
        </p:nvSpPr>
        <p:spPr bwMode="auto">
          <a:xfrm>
            <a:off x="6113463" y="3987800"/>
            <a:ext cx="7191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ZA">
                <a:solidFill>
                  <a:srgbClr val="1C1C1C"/>
                </a:solidFill>
              </a:rPr>
              <a:t>010</a:t>
            </a:r>
            <a:endParaRPr lang="en-US">
              <a:solidFill>
                <a:srgbClr val="1C1C1C"/>
              </a:solidFill>
            </a:endParaRPr>
          </a:p>
        </p:txBody>
      </p:sp>
      <p:sp>
        <p:nvSpPr>
          <p:cNvPr id="16413" name="Rectangle 82"/>
          <p:cNvSpPr>
            <a:spLocks noChangeArrowheads="1"/>
          </p:cNvSpPr>
          <p:nvPr/>
        </p:nvSpPr>
        <p:spPr bwMode="auto">
          <a:xfrm>
            <a:off x="6113463" y="4367213"/>
            <a:ext cx="719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ZA">
                <a:solidFill>
                  <a:srgbClr val="1C1C1C"/>
                </a:solidFill>
              </a:rPr>
              <a:t>011</a:t>
            </a:r>
            <a:endParaRPr lang="en-US">
              <a:solidFill>
                <a:srgbClr val="1C1C1C"/>
              </a:solidFill>
            </a:endParaRPr>
          </a:p>
        </p:txBody>
      </p:sp>
      <p:sp>
        <p:nvSpPr>
          <p:cNvPr id="16414" name="Rectangle 83"/>
          <p:cNvSpPr>
            <a:spLocks noChangeArrowheads="1"/>
          </p:cNvSpPr>
          <p:nvPr/>
        </p:nvSpPr>
        <p:spPr bwMode="auto">
          <a:xfrm>
            <a:off x="6113463" y="4732338"/>
            <a:ext cx="719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ZA">
                <a:solidFill>
                  <a:srgbClr val="1C1C1C"/>
                </a:solidFill>
              </a:rPr>
              <a:t>100</a:t>
            </a:r>
            <a:endParaRPr lang="en-US">
              <a:solidFill>
                <a:srgbClr val="1C1C1C"/>
              </a:solidFill>
            </a:endParaRPr>
          </a:p>
        </p:txBody>
      </p:sp>
      <p:sp>
        <p:nvSpPr>
          <p:cNvPr id="16415" name="Rectangle 84"/>
          <p:cNvSpPr>
            <a:spLocks noChangeArrowheads="1"/>
          </p:cNvSpPr>
          <p:nvPr/>
        </p:nvSpPr>
        <p:spPr bwMode="auto">
          <a:xfrm>
            <a:off x="6113463" y="5086350"/>
            <a:ext cx="719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ZA">
                <a:solidFill>
                  <a:srgbClr val="1C1C1C"/>
                </a:solidFill>
              </a:rPr>
              <a:t>101</a:t>
            </a:r>
            <a:endParaRPr lang="en-US">
              <a:solidFill>
                <a:srgbClr val="1C1C1C"/>
              </a:solidFill>
            </a:endParaRPr>
          </a:p>
        </p:txBody>
      </p:sp>
      <p:sp>
        <p:nvSpPr>
          <p:cNvPr id="16416" name="Rectangle 85"/>
          <p:cNvSpPr>
            <a:spLocks noChangeArrowheads="1"/>
          </p:cNvSpPr>
          <p:nvPr/>
        </p:nvSpPr>
        <p:spPr bwMode="auto">
          <a:xfrm>
            <a:off x="6113463" y="5438775"/>
            <a:ext cx="719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ZA">
                <a:solidFill>
                  <a:srgbClr val="1C1C1C"/>
                </a:solidFill>
              </a:rPr>
              <a:t>110</a:t>
            </a:r>
            <a:endParaRPr lang="en-US">
              <a:solidFill>
                <a:srgbClr val="1C1C1C"/>
              </a:solidFill>
            </a:endParaRPr>
          </a:p>
        </p:txBody>
      </p:sp>
      <p:sp>
        <p:nvSpPr>
          <p:cNvPr id="16417" name="Rectangle 86"/>
          <p:cNvSpPr>
            <a:spLocks noChangeArrowheads="1"/>
          </p:cNvSpPr>
          <p:nvPr/>
        </p:nvSpPr>
        <p:spPr bwMode="auto">
          <a:xfrm>
            <a:off x="6113463" y="5765800"/>
            <a:ext cx="719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ZA">
                <a:solidFill>
                  <a:srgbClr val="1C1C1C"/>
                </a:solidFill>
              </a:rPr>
              <a:t>111</a:t>
            </a:r>
            <a:endParaRPr lang="en-US">
              <a:solidFill>
                <a:srgbClr val="1C1C1C"/>
              </a:solidFill>
            </a:endParaRPr>
          </a:p>
        </p:txBody>
      </p:sp>
      <p:sp>
        <p:nvSpPr>
          <p:cNvPr id="16418" name="Rectangle 87"/>
          <p:cNvSpPr>
            <a:spLocks noChangeArrowheads="1"/>
          </p:cNvSpPr>
          <p:nvPr/>
        </p:nvSpPr>
        <p:spPr bwMode="auto">
          <a:xfrm>
            <a:off x="6264275" y="3036888"/>
            <a:ext cx="1069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ZA" dirty="0">
                <a:solidFill>
                  <a:srgbClr val="1C1C1C"/>
                </a:solidFill>
              </a:rPr>
              <a:t>in      out</a:t>
            </a:r>
            <a:endParaRPr lang="en-US" dirty="0">
              <a:solidFill>
                <a:srgbClr val="1C1C1C"/>
              </a:solidFill>
            </a:endParaRPr>
          </a:p>
        </p:txBody>
      </p:sp>
    </p:spTree>
    <p:extLst>
      <p:ext uri="{BB962C8B-B14F-4D97-AF65-F5344CB8AC3E}">
        <p14:creationId xmlns:p14="http://schemas.microsoft.com/office/powerpoint/2010/main" val="1112073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5"/>
          <p:cNvSpPr>
            <a:spLocks noChangeArrowheads="1"/>
          </p:cNvSpPr>
          <p:nvPr/>
        </p:nvSpPr>
        <p:spPr bwMode="auto">
          <a:xfrm>
            <a:off x="604838" y="2025650"/>
            <a:ext cx="7723187" cy="2166938"/>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endParaRPr lang="en-US"/>
          </a:p>
        </p:txBody>
      </p:sp>
      <p:cxnSp>
        <p:nvCxnSpPr>
          <p:cNvPr id="17411" name="Straight Connector 43"/>
          <p:cNvCxnSpPr>
            <a:cxnSpLocks noChangeShapeType="1"/>
          </p:cNvCxnSpPr>
          <p:nvPr/>
        </p:nvCxnSpPr>
        <p:spPr bwMode="auto">
          <a:xfrm rot="10800000">
            <a:off x="3070225" y="2860675"/>
            <a:ext cx="3148013" cy="0"/>
          </a:xfrm>
          <a:prstGeom prst="line">
            <a:avLst/>
          </a:prstGeom>
          <a:noFill/>
          <a:ln w="9525" algn="ctr">
            <a:solidFill>
              <a:srgbClr val="1C1C1C"/>
            </a:solidFill>
            <a:round/>
            <a:headEnd/>
            <a:tailEnd/>
          </a:ln>
          <a:extLst>
            <a:ext uri="{909E8E84-426E-40DD-AFC4-6F175D3DCCD1}">
              <a14:hiddenFill xmlns:a14="http://schemas.microsoft.com/office/drawing/2010/main">
                <a:noFill/>
              </a14:hiddenFill>
            </a:ext>
          </a:extLst>
        </p:spPr>
      </p:cxnSp>
      <p:cxnSp>
        <p:nvCxnSpPr>
          <p:cNvPr id="17412" name="Straight Connector 42"/>
          <p:cNvCxnSpPr>
            <a:cxnSpLocks noChangeShapeType="1"/>
          </p:cNvCxnSpPr>
          <p:nvPr/>
        </p:nvCxnSpPr>
        <p:spPr bwMode="auto">
          <a:xfrm rot="10800000">
            <a:off x="5316538" y="3422650"/>
            <a:ext cx="966787" cy="0"/>
          </a:xfrm>
          <a:prstGeom prst="line">
            <a:avLst/>
          </a:prstGeom>
          <a:noFill/>
          <a:ln w="9525" algn="ctr">
            <a:solidFill>
              <a:srgbClr val="1C1C1C"/>
            </a:solidFill>
            <a:round/>
            <a:headEnd/>
            <a:tailEnd/>
          </a:ln>
          <a:extLst>
            <a:ext uri="{909E8E84-426E-40DD-AFC4-6F175D3DCCD1}">
              <a14:hiddenFill xmlns:a14="http://schemas.microsoft.com/office/drawing/2010/main">
                <a:noFill/>
              </a14:hiddenFill>
            </a:ext>
          </a:extLst>
        </p:spPr>
      </p:cxnSp>
      <p:sp>
        <p:nvSpPr>
          <p:cNvPr id="7170" name="Title 1"/>
          <p:cNvSpPr>
            <a:spLocks noGrp="1"/>
          </p:cNvSpPr>
          <p:nvPr>
            <p:ph type="title" idx="4294967295"/>
          </p:nvPr>
        </p:nvSpPr>
        <p:spPr>
          <a:xfrm>
            <a:off x="758825" y="244475"/>
            <a:ext cx="8385175" cy="1431925"/>
          </a:xfrm>
        </p:spPr>
        <p:txBody>
          <a:bodyPr/>
          <a:lstStyle/>
          <a:p>
            <a:pPr>
              <a:defRPr/>
            </a:pPr>
            <a:r>
              <a:rPr lang="en-US" sz="4000" dirty="0"/>
              <a:t>Mainstream* Programmable Logic Block (PLB)</a:t>
            </a:r>
          </a:p>
        </p:txBody>
      </p:sp>
      <p:pic>
        <p:nvPicPr>
          <p:cNvPr id="174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4713" y="4437063"/>
            <a:ext cx="4826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17415" name="Rectangle 7"/>
          <p:cNvSpPr>
            <a:spLocks noChangeArrowheads="1"/>
          </p:cNvSpPr>
          <p:nvPr/>
        </p:nvSpPr>
        <p:spPr bwMode="auto">
          <a:xfrm>
            <a:off x="2076450" y="2613025"/>
            <a:ext cx="1071563" cy="927100"/>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p>
            <a:pPr algn="ctr"/>
            <a:r>
              <a:rPr lang="en-ZA">
                <a:solidFill>
                  <a:srgbClr val="1C1C1C"/>
                </a:solidFill>
              </a:rPr>
              <a:t>k-input LUT</a:t>
            </a:r>
            <a:endParaRPr lang="en-US">
              <a:solidFill>
                <a:srgbClr val="1C1C1C"/>
              </a:solidFill>
            </a:endParaRPr>
          </a:p>
        </p:txBody>
      </p:sp>
      <p:sp>
        <p:nvSpPr>
          <p:cNvPr id="17416" name="Rectangle 8"/>
          <p:cNvSpPr>
            <a:spLocks noChangeArrowheads="1"/>
          </p:cNvSpPr>
          <p:nvPr/>
        </p:nvSpPr>
        <p:spPr bwMode="auto">
          <a:xfrm>
            <a:off x="4402138" y="2990850"/>
            <a:ext cx="1071562" cy="928688"/>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p>
            <a:pPr algn="ctr"/>
            <a:r>
              <a:rPr lang="en-ZA">
                <a:solidFill>
                  <a:srgbClr val="1C1C1C"/>
                </a:solidFill>
              </a:rPr>
              <a:t>DFF</a:t>
            </a:r>
            <a:endParaRPr lang="en-US">
              <a:solidFill>
                <a:srgbClr val="1C1C1C"/>
              </a:solidFill>
            </a:endParaRPr>
          </a:p>
        </p:txBody>
      </p:sp>
      <p:sp>
        <p:nvSpPr>
          <p:cNvPr id="17417" name="Isosceles Triangle 9"/>
          <p:cNvSpPr>
            <a:spLocks noChangeArrowheads="1"/>
          </p:cNvSpPr>
          <p:nvPr/>
        </p:nvSpPr>
        <p:spPr bwMode="auto">
          <a:xfrm rot="5400000">
            <a:off x="4388644" y="3631406"/>
            <a:ext cx="266700" cy="230188"/>
          </a:xfrm>
          <a:prstGeom prst="triangle">
            <a:avLst>
              <a:gd name="adj" fmla="val 50000"/>
            </a:avLst>
          </a:prstGeom>
          <a:solidFill>
            <a:schemeClr val="tx1"/>
          </a:solidFill>
          <a:ln w="9525" algn="ctr">
            <a:solidFill>
              <a:srgbClr val="1C1C1C"/>
            </a:solidFill>
            <a:round/>
            <a:headEnd/>
            <a:tailEnd/>
          </a:ln>
        </p:spPr>
        <p:txBody>
          <a:bodyPr/>
          <a:lstStyle/>
          <a:p>
            <a:endParaRPr lang="en-US"/>
          </a:p>
        </p:txBody>
      </p:sp>
      <p:sp>
        <p:nvSpPr>
          <p:cNvPr id="17418" name="Rectangle 10"/>
          <p:cNvSpPr>
            <a:spLocks noChangeArrowheads="1"/>
          </p:cNvSpPr>
          <p:nvPr/>
        </p:nvSpPr>
        <p:spPr bwMode="auto">
          <a:xfrm>
            <a:off x="3448050" y="3557588"/>
            <a:ext cx="71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solidFill>
                  <a:srgbClr val="1C1C1C"/>
                </a:solidFill>
              </a:rPr>
              <a:t>clock</a:t>
            </a:r>
            <a:endParaRPr lang="en-US"/>
          </a:p>
        </p:txBody>
      </p:sp>
      <p:cxnSp>
        <p:nvCxnSpPr>
          <p:cNvPr id="17419" name="Straight Arrow Connector 12"/>
          <p:cNvCxnSpPr>
            <a:cxnSpLocks noChangeShapeType="1"/>
            <a:stCxn id="17418" idx="3"/>
            <a:endCxn id="17417" idx="3"/>
          </p:cNvCxnSpPr>
          <p:nvPr/>
        </p:nvCxnSpPr>
        <p:spPr bwMode="auto">
          <a:xfrm>
            <a:off x="4159250" y="3741738"/>
            <a:ext cx="247650" cy="4762"/>
          </a:xfrm>
          <a:prstGeom prst="straightConnector1">
            <a:avLst/>
          </a:prstGeom>
          <a:noFill/>
          <a:ln w="9525" algn="ctr">
            <a:solidFill>
              <a:srgbClr val="1C1C1C"/>
            </a:solidFill>
            <a:round/>
            <a:headEnd/>
            <a:tailEnd type="arrow" w="med" len="med"/>
          </a:ln>
          <a:extLst>
            <a:ext uri="{909E8E84-426E-40DD-AFC4-6F175D3DCCD1}">
              <a14:hiddenFill xmlns:a14="http://schemas.microsoft.com/office/drawing/2010/main">
                <a:noFill/>
              </a14:hiddenFill>
            </a:ext>
          </a:extLst>
        </p:spPr>
      </p:cxnSp>
      <p:cxnSp>
        <p:nvCxnSpPr>
          <p:cNvPr id="17420" name="Straight Arrow Connector 16"/>
          <p:cNvCxnSpPr>
            <a:cxnSpLocks noChangeShapeType="1"/>
          </p:cNvCxnSpPr>
          <p:nvPr/>
        </p:nvCxnSpPr>
        <p:spPr bwMode="auto">
          <a:xfrm>
            <a:off x="1820863" y="2736850"/>
            <a:ext cx="247650" cy="3175"/>
          </a:xfrm>
          <a:prstGeom prst="straightConnector1">
            <a:avLst/>
          </a:prstGeom>
          <a:noFill/>
          <a:ln w="9525" algn="ctr">
            <a:solidFill>
              <a:srgbClr val="1C1C1C"/>
            </a:solidFill>
            <a:round/>
            <a:headEnd/>
            <a:tailEnd type="arrow" w="med" len="med"/>
          </a:ln>
          <a:extLst>
            <a:ext uri="{909E8E84-426E-40DD-AFC4-6F175D3DCCD1}">
              <a14:hiddenFill xmlns:a14="http://schemas.microsoft.com/office/drawing/2010/main">
                <a:noFill/>
              </a14:hiddenFill>
            </a:ext>
          </a:extLst>
        </p:spPr>
      </p:cxnSp>
      <p:cxnSp>
        <p:nvCxnSpPr>
          <p:cNvPr id="17421" name="Straight Arrow Connector 17"/>
          <p:cNvCxnSpPr>
            <a:cxnSpLocks noChangeShapeType="1"/>
          </p:cNvCxnSpPr>
          <p:nvPr/>
        </p:nvCxnSpPr>
        <p:spPr bwMode="auto">
          <a:xfrm>
            <a:off x="1828800" y="2901950"/>
            <a:ext cx="249238" cy="4763"/>
          </a:xfrm>
          <a:prstGeom prst="straightConnector1">
            <a:avLst/>
          </a:prstGeom>
          <a:noFill/>
          <a:ln w="9525" algn="ctr">
            <a:solidFill>
              <a:srgbClr val="1C1C1C"/>
            </a:solidFill>
            <a:round/>
            <a:headEnd/>
            <a:tailEnd type="arrow" w="med" len="med"/>
          </a:ln>
          <a:extLst>
            <a:ext uri="{909E8E84-426E-40DD-AFC4-6F175D3DCCD1}">
              <a14:hiddenFill xmlns:a14="http://schemas.microsoft.com/office/drawing/2010/main">
                <a:noFill/>
              </a14:hiddenFill>
            </a:ext>
          </a:extLst>
        </p:spPr>
      </p:cxnSp>
      <p:cxnSp>
        <p:nvCxnSpPr>
          <p:cNvPr id="17422" name="Straight Arrow Connector 18"/>
          <p:cNvCxnSpPr>
            <a:cxnSpLocks noChangeShapeType="1"/>
          </p:cNvCxnSpPr>
          <p:nvPr/>
        </p:nvCxnSpPr>
        <p:spPr bwMode="auto">
          <a:xfrm>
            <a:off x="1820863" y="3049588"/>
            <a:ext cx="247650" cy="4762"/>
          </a:xfrm>
          <a:prstGeom prst="straightConnector1">
            <a:avLst/>
          </a:prstGeom>
          <a:noFill/>
          <a:ln w="9525" algn="ctr">
            <a:solidFill>
              <a:srgbClr val="1C1C1C"/>
            </a:solidFill>
            <a:round/>
            <a:headEnd/>
            <a:tailEnd type="arrow" w="med" len="med"/>
          </a:ln>
          <a:extLst>
            <a:ext uri="{909E8E84-426E-40DD-AFC4-6F175D3DCCD1}">
              <a14:hiddenFill xmlns:a14="http://schemas.microsoft.com/office/drawing/2010/main">
                <a:noFill/>
              </a14:hiddenFill>
            </a:ext>
          </a:extLst>
        </p:spPr>
      </p:cxnSp>
      <p:cxnSp>
        <p:nvCxnSpPr>
          <p:cNvPr id="17423" name="Straight Arrow Connector 20"/>
          <p:cNvCxnSpPr>
            <a:cxnSpLocks noChangeShapeType="1"/>
          </p:cNvCxnSpPr>
          <p:nvPr/>
        </p:nvCxnSpPr>
        <p:spPr bwMode="auto">
          <a:xfrm>
            <a:off x="1828800" y="3451225"/>
            <a:ext cx="249238" cy="3175"/>
          </a:xfrm>
          <a:prstGeom prst="straightConnector1">
            <a:avLst/>
          </a:prstGeom>
          <a:noFill/>
          <a:ln w="9525" algn="ctr">
            <a:solidFill>
              <a:srgbClr val="1C1C1C"/>
            </a:solidFill>
            <a:round/>
            <a:headEnd/>
            <a:tailEnd type="arrow" w="med" len="med"/>
          </a:ln>
          <a:extLst>
            <a:ext uri="{909E8E84-426E-40DD-AFC4-6F175D3DCCD1}">
              <a14:hiddenFill xmlns:a14="http://schemas.microsoft.com/office/drawing/2010/main">
                <a:noFill/>
              </a14:hiddenFill>
            </a:ext>
          </a:extLst>
        </p:spPr>
      </p:cxnSp>
      <p:sp>
        <p:nvSpPr>
          <p:cNvPr id="17424" name="Rectangle 22"/>
          <p:cNvSpPr>
            <a:spLocks noChangeArrowheads="1"/>
          </p:cNvSpPr>
          <p:nvPr/>
        </p:nvSpPr>
        <p:spPr bwMode="auto">
          <a:xfrm>
            <a:off x="1697038" y="2995613"/>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solidFill>
                  <a:srgbClr val="1C1C1C"/>
                </a:solidFill>
              </a:rPr>
              <a:t>…</a:t>
            </a:r>
            <a:endParaRPr lang="en-US"/>
          </a:p>
        </p:txBody>
      </p:sp>
      <p:sp>
        <p:nvSpPr>
          <p:cNvPr id="17425" name="Rectangle 24"/>
          <p:cNvSpPr>
            <a:spLocks noChangeArrowheads="1"/>
          </p:cNvSpPr>
          <p:nvPr/>
        </p:nvSpPr>
        <p:spPr bwMode="auto">
          <a:xfrm>
            <a:off x="979488" y="2852738"/>
            <a:ext cx="801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sz="1400">
                <a:solidFill>
                  <a:srgbClr val="1C1C1C"/>
                </a:solidFill>
              </a:rPr>
              <a:t>k inputs</a:t>
            </a:r>
            <a:endParaRPr lang="en-US" sz="1400"/>
          </a:p>
        </p:txBody>
      </p:sp>
      <p:sp>
        <p:nvSpPr>
          <p:cNvPr id="17426" name="Rectangle 25"/>
          <p:cNvSpPr>
            <a:spLocks noChangeArrowheads="1"/>
          </p:cNvSpPr>
          <p:nvPr/>
        </p:nvSpPr>
        <p:spPr bwMode="auto">
          <a:xfrm>
            <a:off x="6935788" y="2917825"/>
            <a:ext cx="6810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sz="1400">
                <a:solidFill>
                  <a:srgbClr val="1C1C1C"/>
                </a:solidFill>
              </a:rPr>
              <a:t>output</a:t>
            </a:r>
            <a:endParaRPr lang="en-US" sz="1400"/>
          </a:p>
        </p:txBody>
      </p:sp>
      <p:cxnSp>
        <p:nvCxnSpPr>
          <p:cNvPr id="17427" name="Straight Arrow Connector 26"/>
          <p:cNvCxnSpPr>
            <a:cxnSpLocks noChangeShapeType="1"/>
            <a:stCxn id="17428" idx="2"/>
            <a:endCxn id="17426" idx="1"/>
          </p:cNvCxnSpPr>
          <p:nvPr/>
        </p:nvCxnSpPr>
        <p:spPr bwMode="auto">
          <a:xfrm flipV="1">
            <a:off x="6648450" y="3071813"/>
            <a:ext cx="287338" cy="4762"/>
          </a:xfrm>
          <a:prstGeom prst="straightConnector1">
            <a:avLst/>
          </a:prstGeom>
          <a:noFill/>
          <a:ln w="9525" algn="ctr">
            <a:solidFill>
              <a:srgbClr val="1C1C1C"/>
            </a:solidFill>
            <a:round/>
            <a:headEnd/>
            <a:tailEnd type="arrow" w="med" len="med"/>
          </a:ln>
          <a:extLst>
            <a:ext uri="{909E8E84-426E-40DD-AFC4-6F175D3DCCD1}">
              <a14:hiddenFill xmlns:a14="http://schemas.microsoft.com/office/drawing/2010/main">
                <a:noFill/>
              </a14:hiddenFill>
            </a:ext>
          </a:extLst>
        </p:spPr>
      </p:cxnSp>
      <p:sp>
        <p:nvSpPr>
          <p:cNvPr id="17428" name="Flowchart: Manual Operation 15"/>
          <p:cNvSpPr>
            <a:spLocks noChangeArrowheads="1"/>
          </p:cNvSpPr>
          <p:nvPr/>
        </p:nvSpPr>
        <p:spPr bwMode="auto">
          <a:xfrm rot="-5400000">
            <a:off x="5871369" y="2867819"/>
            <a:ext cx="1136650" cy="417512"/>
          </a:xfrm>
          <a:prstGeom prst="flowChartManualOperation">
            <a:avLst/>
          </a:prstGeom>
          <a:ln>
            <a:headEnd/>
            <a:tailEnd/>
          </a:ln>
        </p:spPr>
        <p:style>
          <a:lnRef idx="2">
            <a:schemeClr val="dk1"/>
          </a:lnRef>
          <a:fillRef idx="1">
            <a:schemeClr val="lt1"/>
          </a:fillRef>
          <a:effectRef idx="0">
            <a:schemeClr val="dk1"/>
          </a:effectRef>
          <a:fontRef idx="minor">
            <a:schemeClr val="dk1"/>
          </a:fontRef>
        </p:style>
        <p:txBody>
          <a:bodyPr/>
          <a:lstStyle/>
          <a:p>
            <a:endParaRPr lang="en-US"/>
          </a:p>
        </p:txBody>
      </p:sp>
      <p:cxnSp>
        <p:nvCxnSpPr>
          <p:cNvPr id="17429" name="Straight Connector 47"/>
          <p:cNvCxnSpPr>
            <a:cxnSpLocks noChangeShapeType="1"/>
          </p:cNvCxnSpPr>
          <p:nvPr/>
        </p:nvCxnSpPr>
        <p:spPr bwMode="auto">
          <a:xfrm rot="10800000">
            <a:off x="3762375" y="3370263"/>
            <a:ext cx="652463" cy="0"/>
          </a:xfrm>
          <a:prstGeom prst="line">
            <a:avLst/>
          </a:prstGeom>
          <a:noFill/>
          <a:ln w="9525" algn="ctr">
            <a:solidFill>
              <a:srgbClr val="1C1C1C"/>
            </a:solidFill>
            <a:round/>
            <a:headEnd/>
            <a:tailEnd/>
          </a:ln>
          <a:extLst>
            <a:ext uri="{909E8E84-426E-40DD-AFC4-6F175D3DCCD1}">
              <a14:hiddenFill xmlns:a14="http://schemas.microsoft.com/office/drawing/2010/main">
                <a:noFill/>
              </a14:hiddenFill>
            </a:ext>
          </a:extLst>
        </p:spPr>
      </p:cxnSp>
      <p:cxnSp>
        <p:nvCxnSpPr>
          <p:cNvPr id="17430" name="Straight Connector 49"/>
          <p:cNvCxnSpPr>
            <a:cxnSpLocks noChangeShapeType="1"/>
          </p:cNvCxnSpPr>
          <p:nvPr/>
        </p:nvCxnSpPr>
        <p:spPr bwMode="auto">
          <a:xfrm rot="5400000">
            <a:off x="3513931" y="3109119"/>
            <a:ext cx="496888" cy="0"/>
          </a:xfrm>
          <a:prstGeom prst="line">
            <a:avLst/>
          </a:prstGeom>
          <a:noFill/>
          <a:ln w="9525" algn="ctr">
            <a:solidFill>
              <a:srgbClr val="1C1C1C"/>
            </a:solidFill>
            <a:round/>
            <a:headEnd/>
            <a:tailEnd/>
          </a:ln>
          <a:extLst>
            <a:ext uri="{909E8E84-426E-40DD-AFC4-6F175D3DCCD1}">
              <a14:hiddenFill xmlns:a14="http://schemas.microsoft.com/office/drawing/2010/main">
                <a:noFill/>
              </a14:hiddenFill>
            </a:ext>
          </a:extLst>
        </p:spPr>
      </p:cxnSp>
      <p:cxnSp>
        <p:nvCxnSpPr>
          <p:cNvPr id="17431" name="Straight Arrow Connector 51"/>
          <p:cNvCxnSpPr>
            <a:cxnSpLocks noChangeShapeType="1"/>
          </p:cNvCxnSpPr>
          <p:nvPr/>
        </p:nvCxnSpPr>
        <p:spPr bwMode="auto">
          <a:xfrm rot="5400000">
            <a:off x="6332537" y="2503488"/>
            <a:ext cx="258763" cy="7938"/>
          </a:xfrm>
          <a:prstGeom prst="straightConnector1">
            <a:avLst/>
          </a:prstGeom>
          <a:noFill/>
          <a:ln w="9525" algn="ctr">
            <a:solidFill>
              <a:srgbClr val="1C1C1C"/>
            </a:solidFill>
            <a:round/>
            <a:headEnd/>
            <a:tailEnd type="arrow" w="med" len="med"/>
          </a:ln>
          <a:extLst>
            <a:ext uri="{909E8E84-426E-40DD-AFC4-6F175D3DCCD1}">
              <a14:hiddenFill xmlns:a14="http://schemas.microsoft.com/office/drawing/2010/main">
                <a:noFill/>
              </a14:hiddenFill>
            </a:ext>
          </a:extLst>
        </p:spPr>
      </p:cxnSp>
      <p:sp>
        <p:nvSpPr>
          <p:cNvPr id="17432" name="Rectangle 53"/>
          <p:cNvSpPr>
            <a:spLocks noChangeArrowheads="1"/>
          </p:cNvSpPr>
          <p:nvPr/>
        </p:nvSpPr>
        <p:spPr bwMode="auto">
          <a:xfrm>
            <a:off x="5851525" y="2120900"/>
            <a:ext cx="11699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sz="1400">
                <a:solidFill>
                  <a:srgbClr val="1C1C1C"/>
                </a:solidFill>
              </a:rPr>
              <a:t>config_sync</a:t>
            </a:r>
            <a:endParaRPr lang="en-US" sz="1400"/>
          </a:p>
        </p:txBody>
      </p:sp>
      <p:sp>
        <p:nvSpPr>
          <p:cNvPr id="55" name="Folded Corner 54"/>
          <p:cNvSpPr/>
          <p:nvPr/>
        </p:nvSpPr>
        <p:spPr bwMode="auto">
          <a:xfrm>
            <a:off x="7170738" y="1031875"/>
            <a:ext cx="1790700" cy="1503363"/>
          </a:xfrm>
          <a:prstGeom prst="foldedCorner">
            <a:avLst/>
          </a:prstGeom>
          <a:solidFill>
            <a:srgbClr val="FFFF66"/>
          </a:solidFill>
          <a:ln w="9525" cap="flat" cmpd="sng" algn="ctr">
            <a:solidFill>
              <a:srgbClr val="1C1C1C"/>
            </a:solidFill>
            <a:prstDash val="solid"/>
            <a:round/>
            <a:headEnd type="none" w="med" len="med"/>
            <a:tailEnd type="none" w="med" len="med"/>
          </a:ln>
          <a:effectLst/>
        </p:spPr>
        <p:txBody>
          <a:bodyPr/>
          <a:lstStyle/>
          <a:p>
            <a:pPr>
              <a:defRPr/>
            </a:pPr>
            <a:r>
              <a:rPr lang="en-ZA" sz="1400" dirty="0">
                <a:solidFill>
                  <a:srgbClr val="1C1C1C"/>
                </a:solidFill>
              </a:rPr>
              <a:t>Configure synchronous or asynchronous response (i.e. a line from another big LUT).</a:t>
            </a:r>
            <a:endParaRPr lang="en-US" sz="1400" dirty="0">
              <a:solidFill>
                <a:srgbClr val="1C1C1C"/>
              </a:solidFill>
            </a:endParaRPr>
          </a:p>
        </p:txBody>
      </p:sp>
      <p:cxnSp>
        <p:nvCxnSpPr>
          <p:cNvPr id="17434" name="Straight Connector 55"/>
          <p:cNvCxnSpPr>
            <a:cxnSpLocks noChangeShapeType="1"/>
            <a:stCxn id="55" idx="1"/>
          </p:cNvCxnSpPr>
          <p:nvPr/>
        </p:nvCxnSpPr>
        <p:spPr bwMode="auto">
          <a:xfrm rot="10800000" flipV="1">
            <a:off x="6623050" y="1782763"/>
            <a:ext cx="547688" cy="385762"/>
          </a:xfrm>
          <a:prstGeom prst="line">
            <a:avLst/>
          </a:prstGeom>
          <a:noFill/>
          <a:ln w="9525" algn="ctr">
            <a:solidFill>
              <a:srgbClr val="1C1C1C"/>
            </a:solidFill>
            <a:prstDash val="dash"/>
            <a:round/>
            <a:headEnd/>
            <a:tailEnd/>
          </a:ln>
          <a:extLst>
            <a:ext uri="{909E8E84-426E-40DD-AFC4-6F175D3DCCD1}">
              <a14:hiddenFill xmlns:a14="http://schemas.microsoft.com/office/drawing/2010/main">
                <a:noFill/>
              </a14:hiddenFill>
            </a:ext>
          </a:extLst>
        </p:spPr>
      </p:cxnSp>
      <p:sp>
        <p:nvSpPr>
          <p:cNvPr id="17435" name="Rectangle 58"/>
          <p:cNvSpPr>
            <a:spLocks noChangeArrowheads="1"/>
          </p:cNvSpPr>
          <p:nvPr/>
        </p:nvSpPr>
        <p:spPr bwMode="auto">
          <a:xfrm>
            <a:off x="6178550" y="2708275"/>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sz="1400">
                <a:solidFill>
                  <a:srgbClr val="1C1C1C"/>
                </a:solidFill>
              </a:rPr>
              <a:t>0</a:t>
            </a:r>
            <a:endParaRPr lang="en-US" sz="1400"/>
          </a:p>
        </p:txBody>
      </p:sp>
      <p:sp>
        <p:nvSpPr>
          <p:cNvPr id="17436" name="Rectangle 59"/>
          <p:cNvSpPr>
            <a:spLocks noChangeArrowheads="1"/>
          </p:cNvSpPr>
          <p:nvPr/>
        </p:nvSpPr>
        <p:spPr bwMode="auto">
          <a:xfrm>
            <a:off x="6178550" y="3270250"/>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sz="1400">
                <a:solidFill>
                  <a:srgbClr val="1C1C1C"/>
                </a:solidFill>
              </a:rPr>
              <a:t>1</a:t>
            </a:r>
            <a:endParaRPr lang="en-US" sz="1400"/>
          </a:p>
        </p:txBody>
      </p:sp>
      <p:sp>
        <p:nvSpPr>
          <p:cNvPr id="17437" name="TextBox 10"/>
          <p:cNvSpPr txBox="1">
            <a:spLocks noChangeArrowheads="1"/>
          </p:cNvSpPr>
          <p:nvPr/>
        </p:nvSpPr>
        <p:spPr bwMode="auto">
          <a:xfrm>
            <a:off x="321808" y="6414634"/>
            <a:ext cx="2716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dirty="0"/>
              <a:t>Image adapted from </a:t>
            </a:r>
            <a:r>
              <a:rPr lang="en-US" sz="1200" dirty="0" err="1"/>
              <a:t>Maxfield</a:t>
            </a:r>
            <a:r>
              <a:rPr lang="en-US" sz="1200" dirty="0"/>
              <a:t> (2004)</a:t>
            </a:r>
          </a:p>
        </p:txBody>
      </p:sp>
      <p:sp>
        <p:nvSpPr>
          <p:cNvPr id="17438" name="TextBox 10"/>
          <p:cNvSpPr txBox="1">
            <a:spLocks noChangeArrowheads="1"/>
          </p:cNvSpPr>
          <p:nvPr/>
        </p:nvSpPr>
        <p:spPr bwMode="auto">
          <a:xfrm>
            <a:off x="2085975" y="4176713"/>
            <a:ext cx="4354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a:t>Another example for implementing an alternate logic function.</a:t>
            </a:r>
          </a:p>
        </p:txBody>
      </p:sp>
      <p:sp>
        <p:nvSpPr>
          <p:cNvPr id="17439" name="TextBox 10"/>
          <p:cNvSpPr txBox="1">
            <a:spLocks noChangeArrowheads="1"/>
          </p:cNvSpPr>
          <p:nvPr/>
        </p:nvSpPr>
        <p:spPr bwMode="auto">
          <a:xfrm>
            <a:off x="6413948" y="6443662"/>
            <a:ext cx="2555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dirty="0"/>
              <a:t>* Used by manufacturers like Xilinx</a:t>
            </a:r>
          </a:p>
        </p:txBody>
      </p:sp>
    </p:spTree>
    <p:extLst>
      <p:ext uri="{BB962C8B-B14F-4D97-AF65-F5344CB8AC3E}">
        <p14:creationId xmlns:p14="http://schemas.microsoft.com/office/powerpoint/2010/main" val="1334168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347667" y="141288"/>
            <a:ext cx="8121423" cy="1165225"/>
          </a:xfrm>
        </p:spPr>
        <p:txBody>
          <a:bodyPr>
            <a:normAutofit fontScale="90000"/>
          </a:bodyPr>
          <a:lstStyle/>
          <a:p>
            <a:pPr>
              <a:defRPr/>
            </a:pPr>
            <a:r>
              <a:rPr lang="en-US" sz="3600" dirty="0"/>
              <a:t>Logic block clusters (LBCs) and Configurable logic blocks (CLBs)</a:t>
            </a:r>
          </a:p>
        </p:txBody>
      </p:sp>
      <p:pic>
        <p:nvPicPr>
          <p:cNvPr id="1843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1797" y="2688313"/>
            <a:ext cx="5359400"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18436" name="TextBox 7"/>
          <p:cNvSpPr txBox="1">
            <a:spLocks noChangeArrowheads="1"/>
          </p:cNvSpPr>
          <p:nvPr/>
        </p:nvSpPr>
        <p:spPr bwMode="auto">
          <a:xfrm>
            <a:off x="307737" y="1429203"/>
            <a:ext cx="85455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Arial" charset="0"/>
              <a:buChar char="•"/>
            </a:pPr>
            <a:r>
              <a:rPr lang="en-US" sz="2400" dirty="0"/>
              <a:t> Assume a k-input LUT for each logic block (LB)</a:t>
            </a:r>
          </a:p>
          <a:p>
            <a:pPr>
              <a:buFont typeface="Arial" charset="0"/>
              <a:buChar char="•"/>
            </a:pPr>
            <a:r>
              <a:rPr lang="en-US" sz="2400" dirty="0"/>
              <a:t> Assume N x LBs per logic cluster</a:t>
            </a:r>
          </a:p>
          <a:p>
            <a:pPr>
              <a:buFont typeface="Arial" charset="0"/>
              <a:buChar char="•"/>
            </a:pPr>
            <a:r>
              <a:rPr lang="en-US" sz="2400" dirty="0"/>
              <a:t> BLEs in each logic clusters are </a:t>
            </a:r>
            <a:r>
              <a:rPr lang="en-US" sz="2400" i="1" dirty="0"/>
              <a:t>fully connected </a:t>
            </a:r>
            <a:r>
              <a:rPr lang="en-US" sz="2400" dirty="0"/>
              <a:t>or </a:t>
            </a:r>
            <a:r>
              <a:rPr lang="en-US" sz="2400" i="1" dirty="0"/>
              <a:t>mostly</a:t>
            </a:r>
            <a:r>
              <a:rPr lang="en-US" sz="2400" dirty="0"/>
              <a:t> connected</a:t>
            </a:r>
          </a:p>
        </p:txBody>
      </p:sp>
      <p:sp>
        <p:nvSpPr>
          <p:cNvPr id="18437" name="Rectangle 5"/>
          <p:cNvSpPr>
            <a:spLocks noChangeArrowheads="1"/>
          </p:cNvSpPr>
          <p:nvPr/>
        </p:nvSpPr>
        <p:spPr bwMode="auto">
          <a:xfrm>
            <a:off x="1092072" y="6453641"/>
            <a:ext cx="78644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050" dirty="0"/>
              <a:t>Diagram adapted from </a:t>
            </a:r>
            <a:r>
              <a:rPr lang="en-US" sz="1050" dirty="0" err="1"/>
              <a:t>Sherief</a:t>
            </a:r>
            <a:r>
              <a:rPr lang="en-US" sz="1050" dirty="0"/>
              <a:t> </a:t>
            </a:r>
            <a:r>
              <a:rPr lang="en-US" sz="1050" dirty="0" err="1"/>
              <a:t>Reda</a:t>
            </a:r>
            <a:r>
              <a:rPr lang="en-US" sz="1050" dirty="0"/>
              <a:t> (2007), EN2911X Lecture 2 Fall07, Brown University</a:t>
            </a:r>
          </a:p>
        </p:txBody>
      </p:sp>
      <p:sp>
        <p:nvSpPr>
          <p:cNvPr id="18438" name="Rectangle 5"/>
          <p:cNvSpPr>
            <a:spLocks noChangeArrowheads="1"/>
          </p:cNvSpPr>
          <p:nvPr/>
        </p:nvSpPr>
        <p:spPr bwMode="auto">
          <a:xfrm>
            <a:off x="457881" y="3021013"/>
            <a:ext cx="237648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dirty="0"/>
              <a:t>The diagram shows the same input lines (I) are sent to each LB, in addition to each of the N LBs’ output lines. Each LB operates on 4 input lines at a time, and a MUX is used to decide which input to sample. The MUXs may be configured from a separate LUT, or could be controlled by the LB it is connected to.</a:t>
            </a:r>
          </a:p>
        </p:txBody>
      </p:sp>
      <p:sp>
        <p:nvSpPr>
          <p:cNvPr id="18439" name="Rectangle 6"/>
          <p:cNvSpPr>
            <a:spLocks noChangeArrowheads="1"/>
          </p:cNvSpPr>
          <p:nvPr/>
        </p:nvSpPr>
        <p:spPr bwMode="auto">
          <a:xfrm>
            <a:off x="5403397" y="3328076"/>
            <a:ext cx="469900" cy="496887"/>
          </a:xfrm>
          <a:prstGeom prst="rect">
            <a:avLst/>
          </a:prstGeom>
          <a:solidFill>
            <a:schemeClr val="bg1"/>
          </a:solidFill>
          <a:ln>
            <a:noFill/>
          </a:ln>
        </p:spPr>
        <p:txBody>
          <a:bodyPr/>
          <a:lstStyle/>
          <a:p>
            <a:r>
              <a:rPr lang="en-ZA" dirty="0">
                <a:solidFill>
                  <a:srgbClr val="1C1C1C"/>
                </a:solidFill>
              </a:rPr>
              <a:t>LB</a:t>
            </a:r>
            <a:endParaRPr lang="en-US" dirty="0">
              <a:solidFill>
                <a:srgbClr val="1C1C1C"/>
              </a:solidFill>
            </a:endParaRPr>
          </a:p>
        </p:txBody>
      </p:sp>
      <p:sp>
        <p:nvSpPr>
          <p:cNvPr id="18440" name="Rectangle 7"/>
          <p:cNvSpPr>
            <a:spLocks noChangeArrowheads="1"/>
          </p:cNvSpPr>
          <p:nvPr/>
        </p:nvSpPr>
        <p:spPr bwMode="auto">
          <a:xfrm>
            <a:off x="5403397" y="5091788"/>
            <a:ext cx="469900" cy="496888"/>
          </a:xfrm>
          <a:prstGeom prst="rect">
            <a:avLst/>
          </a:prstGeom>
          <a:solidFill>
            <a:schemeClr val="bg1"/>
          </a:solidFill>
          <a:ln>
            <a:noFill/>
          </a:ln>
        </p:spPr>
        <p:txBody>
          <a:bodyPr/>
          <a:lstStyle/>
          <a:p>
            <a:r>
              <a:rPr lang="en-ZA">
                <a:solidFill>
                  <a:srgbClr val="1C1C1C"/>
                </a:solidFill>
              </a:rPr>
              <a:t>LB</a:t>
            </a:r>
            <a:endParaRPr lang="en-US">
              <a:solidFill>
                <a:srgbClr val="1C1C1C"/>
              </a:solidFill>
            </a:endParaRPr>
          </a:p>
        </p:txBody>
      </p:sp>
      <p:sp>
        <p:nvSpPr>
          <p:cNvPr id="18441" name="Rectangle 8"/>
          <p:cNvSpPr>
            <a:spLocks noChangeArrowheads="1"/>
          </p:cNvSpPr>
          <p:nvPr/>
        </p:nvSpPr>
        <p:spPr bwMode="auto">
          <a:xfrm>
            <a:off x="5390697" y="4177388"/>
            <a:ext cx="1136650" cy="588963"/>
          </a:xfrm>
          <a:prstGeom prst="rect">
            <a:avLst/>
          </a:prstGeom>
          <a:solidFill>
            <a:schemeClr val="bg1"/>
          </a:solidFill>
          <a:ln>
            <a:noFill/>
          </a:ln>
        </p:spPr>
        <p:txBody>
          <a:bodyPr/>
          <a:lstStyle/>
          <a:p>
            <a:r>
              <a:rPr lang="en-ZA">
                <a:solidFill>
                  <a:srgbClr val="1C1C1C"/>
                </a:solidFill>
              </a:rPr>
              <a:t>…</a:t>
            </a:r>
          </a:p>
          <a:p>
            <a:r>
              <a:rPr lang="en-ZA" sz="1400">
                <a:solidFill>
                  <a:srgbClr val="1C1C1C"/>
                </a:solidFill>
              </a:rPr>
              <a:t>N x LBs</a:t>
            </a:r>
            <a:endParaRPr lang="en-US" sz="1400">
              <a:solidFill>
                <a:srgbClr val="1C1C1C"/>
              </a:solidFill>
            </a:endParaRPr>
          </a:p>
        </p:txBody>
      </p:sp>
    </p:spTree>
    <p:extLst>
      <p:ext uri="{BB962C8B-B14F-4D97-AF65-F5344CB8AC3E}">
        <p14:creationId xmlns:p14="http://schemas.microsoft.com/office/powerpoint/2010/main" val="3982504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223303" y="4429347"/>
            <a:ext cx="87772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dirty="0"/>
              <a:t>“Every slice contains four logic-function generators (or LUTs), eight storage elements, wide-function multiplexers, and carry logic. These elements are used by all slices to provide logic, arithmetic, and ROM functions. In addition to this, some slices support</a:t>
            </a:r>
          </a:p>
          <a:p>
            <a:r>
              <a:rPr lang="en-US" sz="1600" dirty="0"/>
              <a:t>two additional functions: storing data using distributed RAM and shifting data with 32-bit registers. Slices that support these additional functions are called SLICEM; others are called SLICEL. SLICEM represents a superset of elements and connections found in all slices. Each CLB can contain zero or one SLICEM. Every other CLB column contains a SLICEMs.</a:t>
            </a:r>
          </a:p>
          <a:p>
            <a:r>
              <a:rPr lang="en-US" sz="1600" dirty="0"/>
              <a:t>In addition, the two CLB columns to the left of the DSP48E columns both contain a SLICEL</a:t>
            </a:r>
          </a:p>
          <a:p>
            <a:r>
              <a:rPr lang="en-US" sz="1600" dirty="0"/>
              <a:t>and a SLICEM.”</a:t>
            </a:r>
          </a:p>
        </p:txBody>
      </p:sp>
      <p:sp>
        <p:nvSpPr>
          <p:cNvPr id="19460" name="Rectangle 4"/>
          <p:cNvSpPr>
            <a:spLocks noChangeArrowheads="1"/>
          </p:cNvSpPr>
          <p:nvPr/>
        </p:nvSpPr>
        <p:spPr bwMode="auto">
          <a:xfrm>
            <a:off x="3167742" y="6463390"/>
            <a:ext cx="581296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100" dirty="0"/>
              <a:t>Source: </a:t>
            </a:r>
            <a:r>
              <a:rPr lang="en-US" sz="1100" dirty="0">
                <a:hlinkClick r:id="rId3"/>
              </a:rPr>
              <a:t>http://www.xilinx.com/support/documentation/user_guides/ug364.pdf</a:t>
            </a:r>
            <a:r>
              <a:rPr lang="en-US" sz="1100" dirty="0"/>
              <a:t> </a:t>
            </a:r>
            <a:r>
              <a:rPr lang="en-US" sz="1100" dirty="0" err="1"/>
              <a:t>pg</a:t>
            </a:r>
            <a:r>
              <a:rPr lang="en-US" sz="1100" dirty="0"/>
              <a:t> 8</a:t>
            </a:r>
          </a:p>
        </p:txBody>
      </p:sp>
      <p:pic>
        <p:nvPicPr>
          <p:cNvPr id="19461" name="Picture 5" descr="slides1.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072" y="1134836"/>
            <a:ext cx="3662363"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slides_collection.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95360" y="1168174"/>
            <a:ext cx="38100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463" name="Straight Arrow Connector 8"/>
          <p:cNvCxnSpPr>
            <a:cxnSpLocks noChangeShapeType="1"/>
          </p:cNvCxnSpPr>
          <p:nvPr/>
        </p:nvCxnSpPr>
        <p:spPr bwMode="auto">
          <a:xfrm flipV="1">
            <a:off x="3966710" y="1474561"/>
            <a:ext cx="1071562" cy="169863"/>
          </a:xfrm>
          <a:prstGeom prst="straightConnector1">
            <a:avLst/>
          </a:prstGeom>
          <a:noFill/>
          <a:ln w="9525" algn="ctr">
            <a:solidFill>
              <a:srgbClr val="1C1C1C"/>
            </a:solidFill>
            <a:round/>
            <a:headEnd/>
            <a:tailEnd type="arrow" w="med" len="med"/>
          </a:ln>
          <a:extLst>
            <a:ext uri="{909E8E84-426E-40DD-AFC4-6F175D3DCCD1}">
              <a14:hiddenFill xmlns:a14="http://schemas.microsoft.com/office/drawing/2010/main">
                <a:noFill/>
              </a14:hiddenFill>
            </a:ext>
          </a:extLst>
        </p:spPr>
      </p:cxnSp>
      <p:cxnSp>
        <p:nvCxnSpPr>
          <p:cNvPr id="19464" name="Straight Arrow Connector 9"/>
          <p:cNvCxnSpPr>
            <a:cxnSpLocks noChangeShapeType="1"/>
          </p:cNvCxnSpPr>
          <p:nvPr/>
        </p:nvCxnSpPr>
        <p:spPr bwMode="auto">
          <a:xfrm flipV="1">
            <a:off x="3966710" y="2676299"/>
            <a:ext cx="1123950" cy="979487"/>
          </a:xfrm>
          <a:prstGeom prst="straightConnector1">
            <a:avLst/>
          </a:prstGeom>
          <a:noFill/>
          <a:ln w="9525" algn="ctr">
            <a:solidFill>
              <a:srgbClr val="1C1C1C"/>
            </a:solidFill>
            <a:round/>
            <a:headEnd/>
            <a:tailEnd type="arrow" w="med" len="med"/>
          </a:ln>
          <a:extLst>
            <a:ext uri="{909E8E84-426E-40DD-AFC4-6F175D3DCCD1}">
              <a14:hiddenFill xmlns:a14="http://schemas.microsoft.com/office/drawing/2010/main">
                <a:noFill/>
              </a14:hiddenFill>
            </a:ext>
          </a:extLst>
        </p:spPr>
      </p:cxnSp>
      <p:sp>
        <p:nvSpPr>
          <p:cNvPr id="3" name="Title 2"/>
          <p:cNvSpPr>
            <a:spLocks noGrp="1"/>
          </p:cNvSpPr>
          <p:nvPr>
            <p:ph type="title"/>
          </p:nvPr>
        </p:nvSpPr>
        <p:spPr>
          <a:xfrm>
            <a:off x="344619" y="43540"/>
            <a:ext cx="9144000" cy="1176338"/>
          </a:xfrm>
        </p:spPr>
        <p:txBody>
          <a:bodyPr>
            <a:normAutofit fontScale="90000"/>
          </a:bodyPr>
          <a:lstStyle/>
          <a:p>
            <a:pPr>
              <a:defRPr/>
            </a:pPr>
            <a:r>
              <a:rPr lang="en-ZA" sz="3600" dirty="0" err="1"/>
              <a:t>Xilinx</a:t>
            </a:r>
            <a:r>
              <a:rPr lang="en-ZA" sz="3600" dirty="0"/>
              <a:t> L and M Slices Approach</a:t>
            </a:r>
            <a:br>
              <a:rPr lang="en-ZA" sz="3600" dirty="0"/>
            </a:br>
            <a:r>
              <a:rPr lang="en-ZA" sz="3600" dirty="0"/>
              <a:t>for configurable logic blocks (</a:t>
            </a:r>
            <a:r>
              <a:rPr lang="en-ZA" sz="3600" dirty="0" err="1"/>
              <a:t>CLBs</a:t>
            </a:r>
            <a:r>
              <a:rPr lang="en-ZA" sz="3600" dirty="0"/>
              <a:t>)</a:t>
            </a:r>
            <a:endParaRPr lang="en-US" sz="3600" dirty="0"/>
          </a:p>
        </p:txBody>
      </p:sp>
    </p:spTree>
    <p:extLst>
      <p:ext uri="{BB962C8B-B14F-4D97-AF65-F5344CB8AC3E}">
        <p14:creationId xmlns:p14="http://schemas.microsoft.com/office/powerpoint/2010/main" val="1773282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235123"/>
            <a:ext cx="7772400" cy="1362075"/>
          </a:xfrm>
        </p:spPr>
        <p:txBody>
          <a:bodyPr/>
          <a:lstStyle/>
          <a:p>
            <a:pPr>
              <a:defRPr/>
            </a:pPr>
            <a:r>
              <a:rPr lang="en-US" dirty="0"/>
              <a:t>Xilinx Slices</a:t>
            </a:r>
          </a:p>
        </p:txBody>
      </p:sp>
      <p:sp>
        <p:nvSpPr>
          <p:cNvPr id="5" name="Text Placeholder 4"/>
          <p:cNvSpPr>
            <a:spLocks noGrp="1"/>
          </p:cNvSpPr>
          <p:nvPr>
            <p:ph type="body" idx="1"/>
          </p:nvPr>
        </p:nvSpPr>
        <p:spPr>
          <a:xfrm>
            <a:off x="722313" y="1965325"/>
            <a:ext cx="7772400" cy="1500188"/>
          </a:xfrm>
        </p:spPr>
        <p:txBody>
          <a:bodyPr/>
          <a:lstStyle/>
          <a:p>
            <a:pPr>
              <a:defRPr/>
            </a:pPr>
            <a:r>
              <a:rPr lang="en-US" dirty="0"/>
              <a:t>EEE4120F</a:t>
            </a:r>
          </a:p>
        </p:txBody>
      </p:sp>
      <p:grpSp>
        <p:nvGrpSpPr>
          <p:cNvPr id="2" name="Group 7"/>
          <p:cNvGrpSpPr>
            <a:grpSpLocks/>
          </p:cNvGrpSpPr>
          <p:nvPr/>
        </p:nvGrpSpPr>
        <p:grpSpPr bwMode="auto">
          <a:xfrm>
            <a:off x="4608513" y="3597198"/>
            <a:ext cx="2149475" cy="2798762"/>
            <a:chOff x="1433145" y="3859093"/>
            <a:chExt cx="2149622" cy="2798501"/>
          </a:xfrm>
        </p:grpSpPr>
        <p:pic>
          <p:nvPicPr>
            <p:cNvPr id="12293" name="Picture 5" descr="spartan-6fpg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19298">
              <a:off x="1547089" y="5043291"/>
              <a:ext cx="1612906" cy="1614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cap.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430557">
              <a:off x="1433145" y="3859093"/>
              <a:ext cx="2149622" cy="191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angle 2">
            <a:extLst>
              <a:ext uri="{FF2B5EF4-FFF2-40B4-BE49-F238E27FC236}">
                <a16:creationId xmlns:a16="http://schemas.microsoft.com/office/drawing/2014/main" id="{1B7FE731-2A7F-4522-AFA9-A4059CCC8198}"/>
              </a:ext>
            </a:extLst>
          </p:cNvPr>
          <p:cNvSpPr/>
          <p:nvPr/>
        </p:nvSpPr>
        <p:spPr>
          <a:xfrm>
            <a:off x="722313" y="3612595"/>
            <a:ext cx="3173412" cy="646331"/>
          </a:xfrm>
          <a:prstGeom prst="rect">
            <a:avLst/>
          </a:prstGeom>
        </p:spPr>
        <p:txBody>
          <a:bodyPr wrap="square">
            <a:spAutoFit/>
          </a:bodyPr>
          <a:lstStyle/>
          <a:p>
            <a:r>
              <a:rPr lang="en-US" dirty="0"/>
              <a:t>(A more accurate view on FPGA internal structures)</a:t>
            </a:r>
            <a:endParaRPr lang="en-ZA" dirty="0"/>
          </a:p>
        </p:txBody>
      </p:sp>
    </p:spTree>
    <p:extLst>
      <p:ext uri="{BB962C8B-B14F-4D97-AF65-F5344CB8AC3E}">
        <p14:creationId xmlns:p14="http://schemas.microsoft.com/office/powerpoint/2010/main" val="765822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850" y="222787"/>
            <a:ext cx="6995160" cy="4981599"/>
          </a:xfrm>
          <a:prstGeom prst="rect">
            <a:avLst/>
          </a:prstGeom>
        </p:spPr>
      </p:pic>
      <p:sp>
        <p:nvSpPr>
          <p:cNvPr id="7" name="TextBox 6"/>
          <p:cNvSpPr txBox="1"/>
          <p:nvPr/>
        </p:nvSpPr>
        <p:spPr>
          <a:xfrm>
            <a:off x="365760" y="5121600"/>
            <a:ext cx="8526780" cy="1569660"/>
          </a:xfrm>
          <a:prstGeom prst="rect">
            <a:avLst/>
          </a:prstGeom>
          <a:noFill/>
        </p:spPr>
        <p:txBody>
          <a:bodyPr wrap="square" rtlCol="0">
            <a:spAutoFit/>
          </a:bodyPr>
          <a:lstStyle/>
          <a:p>
            <a:r>
              <a:rPr lang="en-ZA" sz="1600" dirty="0"/>
              <a:t>The Xilinx Spartan6 is a fairly good representative of how the logic in a FPGA is structured and connected. The Xilinx FPGAs are based around slides, where a slice (a substantive portion of the FPGA) is structured to support particular design characteristics. For example </a:t>
            </a:r>
            <a:r>
              <a:rPr lang="en-ZA" sz="1600" dirty="0" err="1"/>
              <a:t>SliceX</a:t>
            </a:r>
            <a:r>
              <a:rPr lang="en-ZA" sz="1600" dirty="0"/>
              <a:t> provides maximum flexibility for arbitrary logic but not designed around carry logic; whereas the </a:t>
            </a:r>
            <a:r>
              <a:rPr lang="en-ZA" sz="1600" dirty="0" err="1"/>
              <a:t>SlideL</a:t>
            </a:r>
            <a:r>
              <a:rPr lang="en-ZA" sz="1600" dirty="0"/>
              <a:t> supports carry logic and bigger </a:t>
            </a:r>
            <a:r>
              <a:rPr lang="en-ZA" sz="1600" dirty="0" err="1"/>
              <a:t>muxes</a:t>
            </a:r>
            <a:r>
              <a:rPr lang="en-ZA" sz="1600" dirty="0"/>
              <a:t> (to allow a LB to tap into more wires) but these features might be redundant for less complex designs.</a:t>
            </a:r>
          </a:p>
        </p:txBody>
      </p:sp>
      <p:sp>
        <p:nvSpPr>
          <p:cNvPr id="2" name="Rectangle 1">
            <a:extLst>
              <a:ext uri="{FF2B5EF4-FFF2-40B4-BE49-F238E27FC236}">
                <a16:creationId xmlns:a16="http://schemas.microsoft.com/office/drawing/2014/main" id="{EEB826DE-2242-4935-ABEF-645988D4B00E}"/>
              </a:ext>
            </a:extLst>
          </p:cNvPr>
          <p:cNvSpPr/>
          <p:nvPr/>
        </p:nvSpPr>
        <p:spPr>
          <a:xfrm>
            <a:off x="7919085" y="259072"/>
            <a:ext cx="1078230" cy="1477328"/>
          </a:xfrm>
          <a:prstGeom prst="rect">
            <a:avLst/>
          </a:prstGeom>
        </p:spPr>
        <p:txBody>
          <a:bodyPr wrap="square">
            <a:spAutoFit/>
          </a:bodyPr>
          <a:lstStyle/>
          <a:p>
            <a:r>
              <a:rPr lang="en-ZA" sz="1000" i="1" u="sng" dirty="0"/>
              <a:t>Note:</a:t>
            </a:r>
            <a:r>
              <a:rPr lang="en-ZA" sz="1000" dirty="0"/>
              <a:t> Xilinx tends to use ‘CLB’ for ‘PLB’, basically means the same thing (textbooks often use the term PLB).</a:t>
            </a:r>
          </a:p>
        </p:txBody>
      </p:sp>
    </p:spTree>
    <p:extLst>
      <p:ext uri="{BB962C8B-B14F-4D97-AF65-F5344CB8AC3E}">
        <p14:creationId xmlns:p14="http://schemas.microsoft.com/office/powerpoint/2010/main" val="768651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5303838" y="612775"/>
            <a:ext cx="36449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t>SLICEX slices are generally the most basic of slices, but also the most flexible. The LEs essentially contain LUTs and flip flops (e.g. to store registers and to configure clocked or un-clocked LE operation)</a:t>
            </a:r>
          </a:p>
        </p:txBody>
      </p:sp>
      <p:sp>
        <p:nvSpPr>
          <p:cNvPr id="21508" name="Rectangle 4"/>
          <p:cNvSpPr>
            <a:spLocks noChangeArrowheads="1"/>
          </p:cNvSpPr>
          <p:nvPr/>
        </p:nvSpPr>
        <p:spPr bwMode="auto">
          <a:xfrm>
            <a:off x="3864425" y="6639447"/>
            <a:ext cx="50945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000" dirty="0">
                <a:solidFill>
                  <a:srgbClr val="1C1C1C"/>
                </a:solidFill>
              </a:rPr>
              <a:t>Source: </a:t>
            </a:r>
            <a:r>
              <a:rPr lang="en-US" sz="1000" dirty="0">
                <a:solidFill>
                  <a:srgbClr val="1C1C1C"/>
                </a:solidFill>
                <a:hlinkClick r:id="rId3"/>
              </a:rPr>
              <a:t>https://www.xilinx.com/support/documentation/user_guides/ug384.pdf</a:t>
            </a:r>
            <a:endParaRPr lang="en-US" sz="1000" dirty="0">
              <a:solidFill>
                <a:srgbClr val="1C1C1C"/>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391" y="281934"/>
            <a:ext cx="4149408" cy="6358969"/>
          </a:xfrm>
          <a:prstGeom prst="rect">
            <a:avLst/>
          </a:prstGeom>
        </p:spPr>
      </p:pic>
    </p:spTree>
    <p:extLst>
      <p:ext uri="{BB962C8B-B14F-4D97-AF65-F5344CB8AC3E}">
        <p14:creationId xmlns:p14="http://schemas.microsoft.com/office/powerpoint/2010/main" val="450841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slicel.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582" y="211677"/>
            <a:ext cx="4510528" cy="644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ChangeArrowheads="1"/>
          </p:cNvSpPr>
          <p:nvPr/>
        </p:nvSpPr>
        <p:spPr bwMode="auto">
          <a:xfrm>
            <a:off x="5075574" y="601345"/>
            <a:ext cx="36449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t>SLICEL slices contain the standard set of LEs for the particular FPGA concerned. As the diagram shows, it looks a little more complicated than the SLICEX but it is less complicated than the design of a SLICEM (see next slide).</a:t>
            </a:r>
          </a:p>
        </p:txBody>
      </p:sp>
      <p:sp>
        <p:nvSpPr>
          <p:cNvPr id="21508" name="Rectangle 4"/>
          <p:cNvSpPr>
            <a:spLocks noChangeArrowheads="1"/>
          </p:cNvSpPr>
          <p:nvPr/>
        </p:nvSpPr>
        <p:spPr bwMode="auto">
          <a:xfrm>
            <a:off x="3864425" y="6639447"/>
            <a:ext cx="50945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000" dirty="0">
                <a:solidFill>
                  <a:srgbClr val="1C1C1C"/>
                </a:solidFill>
              </a:rPr>
              <a:t>Source: http://www.xilinx.com/support/documentation/user_guides/ug364.pdf </a:t>
            </a:r>
            <a:r>
              <a:rPr lang="en-US" sz="1000" dirty="0" err="1">
                <a:solidFill>
                  <a:srgbClr val="1C1C1C"/>
                </a:solidFill>
              </a:rPr>
              <a:t>pg</a:t>
            </a:r>
            <a:r>
              <a:rPr lang="en-US" sz="1000" dirty="0">
                <a:solidFill>
                  <a:srgbClr val="1C1C1C"/>
                </a:solidFill>
              </a:rPr>
              <a:t> 10</a:t>
            </a:r>
          </a:p>
        </p:txBody>
      </p:sp>
    </p:spTree>
    <p:extLst>
      <p:ext uri="{BB962C8B-B14F-4D97-AF65-F5344CB8AC3E}">
        <p14:creationId xmlns:p14="http://schemas.microsoft.com/office/powerpoint/2010/main" val="153462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slicem.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861" y="264595"/>
            <a:ext cx="4950357" cy="6514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4"/>
          <p:cNvSpPr>
            <a:spLocks noChangeArrowheads="1"/>
          </p:cNvSpPr>
          <p:nvPr/>
        </p:nvSpPr>
        <p:spPr bwMode="auto">
          <a:xfrm>
            <a:off x="5303838" y="612775"/>
            <a:ext cx="36449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t>SLICEM slices support additional functions; they are a </a:t>
            </a:r>
            <a:r>
              <a:rPr lang="en-US" sz="2000" i="1" dirty="0"/>
              <a:t>superset</a:t>
            </a:r>
            <a:r>
              <a:rPr lang="en-US" sz="2000" dirty="0"/>
              <a:t> of SLICELs; i.e. the have all the standard LEs plus some additions.</a:t>
            </a:r>
          </a:p>
        </p:txBody>
      </p:sp>
      <p:sp>
        <p:nvSpPr>
          <p:cNvPr id="20484" name="Rectangle 6"/>
          <p:cNvSpPr>
            <a:spLocks noChangeArrowheads="1"/>
          </p:cNvSpPr>
          <p:nvPr/>
        </p:nvSpPr>
        <p:spPr bwMode="auto">
          <a:xfrm>
            <a:off x="3973965" y="6644437"/>
            <a:ext cx="49312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000" dirty="0">
                <a:solidFill>
                  <a:srgbClr val="1C1C1C"/>
                </a:solidFill>
              </a:rPr>
              <a:t>Source: http://www.xilinx.com/support/documentation/user_guides/ug364.pdf </a:t>
            </a:r>
            <a:r>
              <a:rPr lang="en-US" sz="1000" dirty="0" err="1">
                <a:solidFill>
                  <a:srgbClr val="1C1C1C"/>
                </a:solidFill>
              </a:rPr>
              <a:t>pg</a:t>
            </a:r>
            <a:r>
              <a:rPr lang="en-US" sz="1000" dirty="0">
                <a:solidFill>
                  <a:srgbClr val="1C1C1C"/>
                </a:solidFill>
              </a:rPr>
              <a:t> 9</a:t>
            </a:r>
          </a:p>
        </p:txBody>
      </p:sp>
    </p:spTree>
    <p:extLst>
      <p:ext uri="{BB962C8B-B14F-4D97-AF65-F5344CB8AC3E}">
        <p14:creationId xmlns:p14="http://schemas.microsoft.com/office/powerpoint/2010/main" val="3729300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red, curtain, computer, indoor&#10;&#10;Description automatically generated">
            <a:extLst>
              <a:ext uri="{FF2B5EF4-FFF2-40B4-BE49-F238E27FC236}">
                <a16:creationId xmlns:a16="http://schemas.microsoft.com/office/drawing/2014/main" id="{2CAC25AC-E112-F0E2-FE70-C815E482CB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616" y="-13782"/>
            <a:ext cx="11166645" cy="6871782"/>
          </a:xfrm>
          <a:prstGeom prst="rect">
            <a:avLst/>
          </a:prstGeom>
        </p:spPr>
      </p:pic>
    </p:spTree>
    <p:extLst>
      <p:ext uri="{BB962C8B-B14F-4D97-AF65-F5344CB8AC3E}">
        <p14:creationId xmlns:p14="http://schemas.microsoft.com/office/powerpoint/2010/main" val="363635798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2CE92-5AE5-4CD3-954F-F1A364432DC7}"/>
              </a:ext>
            </a:extLst>
          </p:cNvPr>
          <p:cNvSpPr>
            <a:spLocks noGrp="1"/>
          </p:cNvSpPr>
          <p:nvPr>
            <p:ph type="title"/>
          </p:nvPr>
        </p:nvSpPr>
        <p:spPr/>
        <p:txBody>
          <a:bodyPr>
            <a:normAutofit fontScale="90000"/>
          </a:bodyPr>
          <a:lstStyle/>
          <a:p>
            <a:r>
              <a:rPr lang="en-ZA" dirty="0"/>
              <a:t>Recommended Reading</a:t>
            </a:r>
          </a:p>
        </p:txBody>
      </p:sp>
      <p:sp>
        <p:nvSpPr>
          <p:cNvPr id="3" name="Content Placeholder 2">
            <a:extLst>
              <a:ext uri="{FF2B5EF4-FFF2-40B4-BE49-F238E27FC236}">
                <a16:creationId xmlns:a16="http://schemas.microsoft.com/office/drawing/2014/main" id="{519C3378-DD13-4D1B-9623-C97DDF9BD466}"/>
              </a:ext>
            </a:extLst>
          </p:cNvPr>
          <p:cNvSpPr>
            <a:spLocks noGrp="1"/>
          </p:cNvSpPr>
          <p:nvPr>
            <p:ph idx="1"/>
          </p:nvPr>
        </p:nvSpPr>
        <p:spPr>
          <a:xfrm>
            <a:off x="606052" y="1405487"/>
            <a:ext cx="8032378" cy="5014340"/>
          </a:xfrm>
        </p:spPr>
        <p:txBody>
          <a:bodyPr>
            <a:normAutofit fontScale="85000" lnSpcReduction="10000"/>
          </a:bodyPr>
          <a:lstStyle/>
          <a:p>
            <a:r>
              <a:rPr lang="en-ZA" dirty="0"/>
              <a:t>ES2* provided an introduction to HDL and the Verilog HDL, and getting started in </a:t>
            </a:r>
            <a:r>
              <a:rPr lang="en-ZA" dirty="0">
                <a:hlinkClick r:id="rId2"/>
              </a:rPr>
              <a:t>Xilinx Vivado</a:t>
            </a:r>
            <a:r>
              <a:rPr lang="en-ZA" dirty="0"/>
              <a:t> and/or the open-source </a:t>
            </a:r>
            <a:r>
              <a:rPr lang="en-ZA" dirty="0">
                <a:hlinkClick r:id="rId3"/>
              </a:rPr>
              <a:t>Icarus Verilog Simulator</a:t>
            </a:r>
            <a:endParaRPr lang="en-ZA" dirty="0"/>
          </a:p>
          <a:p>
            <a:r>
              <a:rPr lang="en-ZA" dirty="0"/>
              <a:t>If you are not already familiar with Verilog or VHDL, you are encouraged to read Deepak Tala’s (founder of ASIC-World) </a:t>
            </a:r>
            <a:r>
              <a:rPr lang="en-ZA" dirty="0">
                <a:hlinkClick r:id="rId4"/>
              </a:rPr>
              <a:t>”Verilog Tutorial and Introduction to ASIC-World”</a:t>
            </a:r>
            <a:endParaRPr lang="en-ZA" dirty="0"/>
          </a:p>
          <a:p>
            <a:r>
              <a:rPr lang="en-ZA" dirty="0"/>
              <a:t>I recommend </a:t>
            </a:r>
            <a:r>
              <a:rPr lang="en-ZA" dirty="0">
                <a:hlinkClick r:id="rId5"/>
              </a:rPr>
              <a:t>ASIC-World.com</a:t>
            </a:r>
            <a:r>
              <a:rPr lang="en-ZA" dirty="0"/>
              <a:t> as a first, go-to place for:</a:t>
            </a:r>
          </a:p>
          <a:p>
            <a:pPr lvl="1"/>
            <a:r>
              <a:rPr lang="en-ZA" dirty="0"/>
              <a:t>Solutions to </a:t>
            </a:r>
            <a:r>
              <a:rPr lang="en-ZA" dirty="0">
                <a:hlinkClick r:id="rId6"/>
              </a:rPr>
              <a:t>Common HDL Problems</a:t>
            </a:r>
            <a:r>
              <a:rPr lang="en-ZA" dirty="0"/>
              <a:t>, </a:t>
            </a:r>
          </a:p>
          <a:p>
            <a:pPr lvl="1"/>
            <a:r>
              <a:rPr lang="en-ZA" dirty="0"/>
              <a:t>Additional </a:t>
            </a:r>
            <a:r>
              <a:rPr lang="en-ZA" dirty="0">
                <a:hlinkClick r:id="rId7"/>
              </a:rPr>
              <a:t>Tutorials</a:t>
            </a:r>
            <a:r>
              <a:rPr lang="en-ZA" dirty="0"/>
              <a:t>, and </a:t>
            </a:r>
          </a:p>
          <a:p>
            <a:pPr lvl="1"/>
            <a:r>
              <a:rPr lang="en-ZA" dirty="0"/>
              <a:t>Examples of </a:t>
            </a:r>
            <a:r>
              <a:rPr lang="en-ZA" dirty="0">
                <a:hlinkClick r:id="rId8"/>
              </a:rPr>
              <a:t>Useful Modules</a:t>
            </a:r>
            <a:r>
              <a:rPr lang="en-ZA" dirty="0"/>
              <a:t> often needed in designs.</a:t>
            </a:r>
          </a:p>
        </p:txBody>
      </p:sp>
      <p:pic>
        <p:nvPicPr>
          <p:cNvPr id="7" name="Picture 6" descr="Shape&#10;&#10;Description automatically generated">
            <a:extLst>
              <a:ext uri="{FF2B5EF4-FFF2-40B4-BE49-F238E27FC236}">
                <a16:creationId xmlns:a16="http://schemas.microsoft.com/office/drawing/2014/main" id="{8CA1DFF7-9CB6-4424-991E-C7A731592C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94056" y="475634"/>
            <a:ext cx="1216898" cy="892392"/>
          </a:xfrm>
          <a:prstGeom prst="rect">
            <a:avLst/>
          </a:prstGeom>
        </p:spPr>
      </p:pic>
      <p:sp>
        <p:nvSpPr>
          <p:cNvPr id="9" name="TextBox 8">
            <a:extLst>
              <a:ext uri="{FF2B5EF4-FFF2-40B4-BE49-F238E27FC236}">
                <a16:creationId xmlns:a16="http://schemas.microsoft.com/office/drawing/2014/main" id="{097709DE-79AF-4498-A84E-FDA61ADDAC4D}"/>
              </a:ext>
            </a:extLst>
          </p:cNvPr>
          <p:cNvSpPr txBox="1"/>
          <p:nvPr/>
        </p:nvSpPr>
        <p:spPr>
          <a:xfrm>
            <a:off x="271306" y="6343191"/>
            <a:ext cx="4622242" cy="307777"/>
          </a:xfrm>
          <a:prstGeom prst="rect">
            <a:avLst/>
          </a:prstGeom>
          <a:noFill/>
        </p:spPr>
        <p:txBody>
          <a:bodyPr wrap="square">
            <a:spAutoFit/>
          </a:bodyPr>
          <a:lstStyle/>
          <a:p>
            <a:r>
              <a:rPr lang="en-ZA" sz="1400" dirty="0"/>
              <a:t>* Embedded System II EEE3096S 3</a:t>
            </a:r>
            <a:r>
              <a:rPr lang="en-ZA" sz="1400" baseline="30000" dirty="0"/>
              <a:t>rd</a:t>
            </a:r>
            <a:r>
              <a:rPr lang="en-ZA" sz="1400" dirty="0"/>
              <a:t> year course</a:t>
            </a:r>
          </a:p>
        </p:txBody>
      </p:sp>
      <p:sp>
        <p:nvSpPr>
          <p:cNvPr id="4" name="Arrow: Right 3">
            <a:extLst>
              <a:ext uri="{FF2B5EF4-FFF2-40B4-BE49-F238E27FC236}">
                <a16:creationId xmlns:a16="http://schemas.microsoft.com/office/drawing/2014/main" id="{F53948B2-FA82-0844-C622-869B2BFF7BB1}"/>
              </a:ext>
            </a:extLst>
          </p:cNvPr>
          <p:cNvSpPr/>
          <p:nvPr/>
        </p:nvSpPr>
        <p:spPr>
          <a:xfrm>
            <a:off x="134867" y="4373495"/>
            <a:ext cx="741405" cy="7377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90091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32" presetClass="emph" presetSubtype="0" fill="hold" grpId="1" nodeType="afterEffect">
                                  <p:stCondLst>
                                    <p:cond delay="1000"/>
                                  </p:stCondLst>
                                  <p:childTnLst>
                                    <p:animRot by="120000">
                                      <p:cBhvr>
                                        <p:cTn id="11" dur="100" fill="hold">
                                          <p:stCondLst>
                                            <p:cond delay="0"/>
                                          </p:stCondLst>
                                        </p:cTn>
                                        <p:tgtEl>
                                          <p:spTgt spid="4"/>
                                        </p:tgtEl>
                                        <p:attrNameLst>
                                          <p:attrName>r</p:attrName>
                                        </p:attrNameLst>
                                      </p:cBhvr>
                                    </p:animRot>
                                    <p:animRot by="-240000">
                                      <p:cBhvr>
                                        <p:cTn id="12" dur="200" fill="hold">
                                          <p:stCondLst>
                                            <p:cond delay="200"/>
                                          </p:stCondLst>
                                        </p:cTn>
                                        <p:tgtEl>
                                          <p:spTgt spid="4"/>
                                        </p:tgtEl>
                                        <p:attrNameLst>
                                          <p:attrName>r</p:attrName>
                                        </p:attrNameLst>
                                      </p:cBhvr>
                                    </p:animRot>
                                    <p:animRot by="240000">
                                      <p:cBhvr>
                                        <p:cTn id="13" dur="200" fill="hold">
                                          <p:stCondLst>
                                            <p:cond delay="400"/>
                                          </p:stCondLst>
                                        </p:cTn>
                                        <p:tgtEl>
                                          <p:spTgt spid="4"/>
                                        </p:tgtEl>
                                        <p:attrNameLst>
                                          <p:attrName>r</p:attrName>
                                        </p:attrNameLst>
                                      </p:cBhvr>
                                    </p:animRot>
                                    <p:animRot by="-240000">
                                      <p:cBhvr>
                                        <p:cTn id="14" dur="200" fill="hold">
                                          <p:stCondLst>
                                            <p:cond delay="600"/>
                                          </p:stCondLst>
                                        </p:cTn>
                                        <p:tgtEl>
                                          <p:spTgt spid="4"/>
                                        </p:tgtEl>
                                        <p:attrNameLst>
                                          <p:attrName>r</p:attrName>
                                        </p:attrNameLst>
                                      </p:cBhvr>
                                    </p:animRot>
                                    <p:animRot by="120000">
                                      <p:cBhvr>
                                        <p:cTn id="15"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6128" y="1225320"/>
            <a:ext cx="7391767" cy="2031325"/>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Schoolbook" pitchFamily="18" charset="0"/>
                <a:cs typeface="Arabic Typesetting" pitchFamily="66" charset="-78"/>
              </a:rPr>
              <a:t>next episode:</a:t>
            </a:r>
          </a:p>
          <a:p>
            <a:pPr algn="ctr"/>
            <a:r>
              <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Schoolbook" pitchFamily="18" charset="0"/>
                <a:cs typeface="Arabic Typesetting" pitchFamily="66" charset="-78"/>
              </a:rPr>
              <a:t>Verilog Coding</a:t>
            </a:r>
          </a:p>
        </p:txBody>
      </p:sp>
      <p:sp>
        <p:nvSpPr>
          <p:cNvPr id="2" name="TextBox 1">
            <a:extLst>
              <a:ext uri="{FF2B5EF4-FFF2-40B4-BE49-F238E27FC236}">
                <a16:creationId xmlns:a16="http://schemas.microsoft.com/office/drawing/2014/main" id="{77416D17-F802-4E18-B997-E89AB3AEB318}"/>
              </a:ext>
            </a:extLst>
          </p:cNvPr>
          <p:cNvSpPr txBox="1"/>
          <p:nvPr/>
        </p:nvSpPr>
        <p:spPr>
          <a:xfrm>
            <a:off x="1123521" y="4572001"/>
            <a:ext cx="6887527" cy="369332"/>
          </a:xfrm>
          <a:prstGeom prst="rect">
            <a:avLst/>
          </a:prstGeom>
          <a:noFill/>
        </p:spPr>
        <p:txBody>
          <a:bodyPr wrap="none" rtlCol="0">
            <a:spAutoFit/>
          </a:bodyPr>
          <a:lstStyle/>
          <a:p>
            <a:r>
              <a:rPr lang="en-ZA" dirty="0"/>
              <a:t>Onwards to Xilinx Vivado and [recapping] Verilog programming …</a:t>
            </a:r>
          </a:p>
        </p:txBody>
      </p:sp>
    </p:spTree>
    <p:extLst>
      <p:ext uri="{BB962C8B-B14F-4D97-AF65-F5344CB8AC3E}">
        <p14:creationId xmlns:p14="http://schemas.microsoft.com/office/powerpoint/2010/main" val="107064587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401" y="3526966"/>
            <a:ext cx="8657594" cy="1477328"/>
          </a:xfrm>
          <a:prstGeom prst="rect">
            <a:avLst/>
          </a:prstGeom>
          <a:noFill/>
        </p:spPr>
        <p:txBody>
          <a:bodyPr wrap="square" rtlCol="0">
            <a:spAutoFit/>
          </a:bodyPr>
          <a:lstStyle/>
          <a:p>
            <a:r>
              <a:rPr lang="en-US" i="1" dirty="0"/>
              <a:t>Image sources:</a:t>
            </a:r>
          </a:p>
          <a:p>
            <a:r>
              <a:rPr lang="en-US" dirty="0"/>
              <a:t> PLD illustration on title slide - Wikipedia Open Commons</a:t>
            </a:r>
          </a:p>
          <a:p>
            <a:r>
              <a:rPr lang="en-US" dirty="0"/>
              <a:t> FPGA chip illustrations - Wikipedia Open Commons</a:t>
            </a:r>
          </a:p>
          <a:p>
            <a:r>
              <a:rPr lang="en-US" dirty="0"/>
              <a:t> Stuck in Mud – </a:t>
            </a:r>
            <a:r>
              <a:rPr lang="en-US" dirty="0" err="1"/>
              <a:t>fickr</a:t>
            </a:r>
            <a:r>
              <a:rPr lang="en-US" dirty="0"/>
              <a:t> (CC2 for free reuse and modification)</a:t>
            </a:r>
          </a:p>
          <a:p>
            <a:r>
              <a:rPr lang="en-US" dirty="0"/>
              <a:t> Typing ninja – </a:t>
            </a:r>
            <a:r>
              <a:rPr lang="en-US" dirty="0" err="1"/>
              <a:t>Pixabay</a:t>
            </a:r>
            <a:r>
              <a:rPr lang="en-US" dirty="0"/>
              <a:t> </a:t>
            </a:r>
            <a:r>
              <a:rPr lang="en-US" dirty="0">
                <a:hlinkClick r:id="rId2"/>
              </a:rPr>
              <a:t>http://pixabay.com/</a:t>
            </a:r>
            <a:r>
              <a:rPr lang="en-US" dirty="0"/>
              <a:t>  (public domain)</a:t>
            </a:r>
          </a:p>
        </p:txBody>
      </p:sp>
      <p:sp>
        <p:nvSpPr>
          <p:cNvPr id="2" name="Rectangle 1"/>
          <p:cNvSpPr/>
          <p:nvPr/>
        </p:nvSpPr>
        <p:spPr>
          <a:xfrm>
            <a:off x="420915" y="443077"/>
            <a:ext cx="4929555" cy="369332"/>
          </a:xfrm>
          <a:prstGeom prst="rect">
            <a:avLst/>
          </a:prstGeom>
        </p:spPr>
        <p:txBody>
          <a:bodyPr wrap="none">
            <a:spAutoFit/>
          </a:bodyPr>
          <a:lstStyle/>
          <a:p>
            <a:r>
              <a:rPr lang="en-US" b="1" i="1" dirty="0"/>
              <a:t>Disclaimers and copyright/licensing details</a:t>
            </a:r>
          </a:p>
        </p:txBody>
      </p:sp>
      <p:sp>
        <p:nvSpPr>
          <p:cNvPr id="5" name="Rectangle 4"/>
          <p:cNvSpPr/>
          <p:nvPr/>
        </p:nvSpPr>
        <p:spPr>
          <a:xfrm>
            <a:off x="420916" y="893026"/>
            <a:ext cx="8258628" cy="2554545"/>
          </a:xfrm>
          <a:prstGeom prst="rect">
            <a:avLst/>
          </a:prstGeom>
        </p:spPr>
        <p:txBody>
          <a:bodyPr wrap="square">
            <a:spAutoFit/>
          </a:bodyPr>
          <a:lstStyle/>
          <a:p>
            <a:r>
              <a:rPr lang="en-US" sz="1600" dirty="0"/>
              <a:t>I have tried to follow the correct practices concerning copyright and licensing of material, particularly image sources that have been used in this presentation. I have put much effort into trying to make this material open access so that it can be of benefit to others in their teaching and learning practice. Any mistakes or omissions with regards to these issues I will correct when notified. To the best of my understanding the material in these slides can be shared according to the Creative Commons “</a:t>
            </a:r>
            <a:r>
              <a:rPr lang="en-ZA" sz="1600" dirty="0"/>
              <a:t>Attribution-</a:t>
            </a:r>
            <a:r>
              <a:rPr lang="en-ZA" sz="1600" dirty="0" err="1"/>
              <a:t>ShareAlike</a:t>
            </a:r>
            <a:r>
              <a:rPr lang="en-ZA" sz="1600" dirty="0"/>
              <a:t> 4.0 International (CC BY-SA 4.0)</a:t>
            </a:r>
            <a:r>
              <a:rPr lang="en-US" sz="1600" dirty="0"/>
              <a:t>” license, and that is why I selected that license to apply to this presentation (it’s not because I particulate want my slides referenced but more to acknowledge the sources and generosity of others who have provided free material such as the images I have used).</a:t>
            </a:r>
          </a:p>
        </p:txBody>
      </p:sp>
      <p:pic>
        <p:nvPicPr>
          <p:cNvPr id="3074" name="Picture 2" descr="C:\Users\swinberg\Documents\ACTIVE\EEE4084F\Common\Images_open\CC-S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1944" y="6102803"/>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412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8644" y="2900829"/>
            <a:ext cx="7653343" cy="1362075"/>
          </a:xfrm>
        </p:spPr>
        <p:txBody>
          <a:bodyPr/>
          <a:lstStyle/>
          <a:p>
            <a:r>
              <a:rPr lang="en-US" dirty="0"/>
              <a:t>Programmable Logic Devices</a:t>
            </a:r>
          </a:p>
        </p:txBody>
      </p:sp>
      <p:sp>
        <p:nvSpPr>
          <p:cNvPr id="4" name="Text Placeholder 3"/>
          <p:cNvSpPr>
            <a:spLocks noGrp="1"/>
          </p:cNvSpPr>
          <p:nvPr>
            <p:ph type="body" idx="1"/>
          </p:nvPr>
        </p:nvSpPr>
        <p:spPr/>
        <p:txBody>
          <a:bodyPr/>
          <a:lstStyle/>
          <a:p>
            <a:r>
              <a:rPr lang="en-US" dirty="0"/>
              <a:t>EEE4120F</a:t>
            </a:r>
          </a:p>
        </p:txBody>
      </p:sp>
      <p:grpSp>
        <p:nvGrpSpPr>
          <p:cNvPr id="5" name="Group 4"/>
          <p:cNvGrpSpPr/>
          <p:nvPr/>
        </p:nvGrpSpPr>
        <p:grpSpPr>
          <a:xfrm>
            <a:off x="6045209" y="5109906"/>
            <a:ext cx="1386455" cy="1401754"/>
            <a:chOff x="4270823" y="5109906"/>
            <a:chExt cx="1386455" cy="1401754"/>
          </a:xfrm>
        </p:grpSpPr>
        <p:pic>
          <p:nvPicPr>
            <p:cNvPr id="2050" name="Picture 2" descr="C:\Users\swinberg\Documents\ACTIVE\EEE4084F\Common\Images_open\Altera-Max-wo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823" y="5109906"/>
              <a:ext cx="1386455" cy="112475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49996" y="6234661"/>
              <a:ext cx="603050" cy="276999"/>
            </a:xfrm>
            <a:prstGeom prst="rect">
              <a:avLst/>
            </a:prstGeom>
          </p:spPr>
          <p:txBody>
            <a:bodyPr wrap="none">
              <a:spAutoFit/>
            </a:bodyPr>
            <a:lstStyle/>
            <a:p>
              <a:r>
                <a:rPr lang="en-ZA" sz="1200" b="1" dirty="0"/>
                <a:t>CPLD</a:t>
              </a:r>
            </a:p>
          </p:txBody>
        </p:sp>
      </p:grpSp>
      <p:grpSp>
        <p:nvGrpSpPr>
          <p:cNvPr id="6" name="Group 5"/>
          <p:cNvGrpSpPr/>
          <p:nvPr/>
        </p:nvGrpSpPr>
        <p:grpSpPr>
          <a:xfrm>
            <a:off x="4401217" y="5109905"/>
            <a:ext cx="1495081" cy="1401755"/>
            <a:chOff x="5701693" y="5109905"/>
            <a:chExt cx="1495081" cy="1401755"/>
          </a:xfrm>
        </p:grpSpPr>
        <p:pic>
          <p:nvPicPr>
            <p:cNvPr id="2051" name="Picture 3" descr="C:\Users\swinberg\Documents\ACTIVE\EEE4084F\Common\Images_open\Altera-Flex-wo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1693" y="5109905"/>
              <a:ext cx="1495081" cy="106229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022448" y="6234661"/>
              <a:ext cx="976549" cy="276999"/>
            </a:xfrm>
            <a:prstGeom prst="rect">
              <a:avLst/>
            </a:prstGeom>
          </p:spPr>
          <p:txBody>
            <a:bodyPr wrap="none">
              <a:spAutoFit/>
            </a:bodyPr>
            <a:lstStyle/>
            <a:p>
              <a:r>
                <a:rPr lang="en-ZA" sz="1200" b="1" dirty="0"/>
                <a:t>PLD + </a:t>
              </a:r>
              <a:r>
                <a:rPr lang="en-ZA" sz="1200" b="1" dirty="0" err="1"/>
                <a:t>SoC</a:t>
              </a:r>
              <a:endParaRPr lang="en-ZA" sz="1200" b="1" dirty="0"/>
            </a:p>
          </p:txBody>
        </p:sp>
      </p:grpSp>
      <p:grpSp>
        <p:nvGrpSpPr>
          <p:cNvPr id="8" name="Group 7"/>
          <p:cNvGrpSpPr/>
          <p:nvPr/>
        </p:nvGrpSpPr>
        <p:grpSpPr>
          <a:xfrm>
            <a:off x="2854106" y="5074690"/>
            <a:ext cx="1439082" cy="1436970"/>
            <a:chOff x="7237663" y="5074690"/>
            <a:chExt cx="1439082" cy="1436970"/>
          </a:xfrm>
        </p:grpSpPr>
        <p:pic>
          <p:nvPicPr>
            <p:cNvPr id="2052" name="Picture 4" descr="C:\Users\swinberg\Documents\ACTIVE\EEE4084F\Common\Images_open\PAL-wo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7663" y="5074690"/>
              <a:ext cx="1439082" cy="109751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655679" y="6234661"/>
              <a:ext cx="492443" cy="276999"/>
            </a:xfrm>
            <a:prstGeom prst="rect">
              <a:avLst/>
            </a:prstGeom>
          </p:spPr>
          <p:txBody>
            <a:bodyPr wrap="none">
              <a:spAutoFit/>
            </a:bodyPr>
            <a:lstStyle/>
            <a:p>
              <a:r>
                <a:rPr lang="en-ZA" sz="1200" b="1" dirty="0"/>
                <a:t>PLA</a:t>
              </a:r>
            </a:p>
          </p:txBody>
        </p:sp>
      </p:grpSp>
      <p:grpSp>
        <p:nvGrpSpPr>
          <p:cNvPr id="12" name="Group 11">
            <a:extLst>
              <a:ext uri="{FF2B5EF4-FFF2-40B4-BE49-F238E27FC236}">
                <a16:creationId xmlns:a16="http://schemas.microsoft.com/office/drawing/2014/main" id="{F53A512E-2951-447F-B143-32B3373A7F7F}"/>
              </a:ext>
            </a:extLst>
          </p:cNvPr>
          <p:cNvGrpSpPr/>
          <p:nvPr/>
        </p:nvGrpSpPr>
        <p:grpSpPr>
          <a:xfrm>
            <a:off x="7571758" y="5109905"/>
            <a:ext cx="1134248" cy="1398176"/>
            <a:chOff x="5876687" y="5109905"/>
            <a:chExt cx="1134248" cy="1398176"/>
          </a:xfrm>
        </p:grpSpPr>
        <p:pic>
          <p:nvPicPr>
            <p:cNvPr id="11" name="Picture 10" descr="A black sign with white text&#10;&#10;Description automatically generated">
              <a:extLst>
                <a:ext uri="{FF2B5EF4-FFF2-40B4-BE49-F238E27FC236}">
                  <a16:creationId xmlns:a16="http://schemas.microsoft.com/office/drawing/2014/main" id="{0D3A9ADF-D862-4CA3-9EA9-E45496B0E9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6687" y="5109905"/>
              <a:ext cx="1134248" cy="1124756"/>
            </a:xfrm>
            <a:prstGeom prst="rect">
              <a:avLst/>
            </a:prstGeom>
          </p:spPr>
        </p:pic>
        <p:sp>
          <p:nvSpPr>
            <p:cNvPr id="15" name="Rectangle 14">
              <a:extLst>
                <a:ext uri="{FF2B5EF4-FFF2-40B4-BE49-F238E27FC236}">
                  <a16:creationId xmlns:a16="http://schemas.microsoft.com/office/drawing/2014/main" id="{C5E8E7B7-24E8-41A2-AE1B-76AFEB8EF578}"/>
                </a:ext>
              </a:extLst>
            </p:cNvPr>
            <p:cNvSpPr/>
            <p:nvPr/>
          </p:nvSpPr>
          <p:spPr>
            <a:xfrm>
              <a:off x="6142147" y="6231082"/>
              <a:ext cx="612668" cy="276999"/>
            </a:xfrm>
            <a:prstGeom prst="rect">
              <a:avLst/>
            </a:prstGeom>
          </p:spPr>
          <p:txBody>
            <a:bodyPr wrap="none">
              <a:spAutoFit/>
            </a:bodyPr>
            <a:lstStyle/>
            <a:p>
              <a:r>
                <a:rPr lang="en-ZA" sz="1200" b="1" dirty="0"/>
                <a:t>FPGA</a:t>
              </a:r>
            </a:p>
          </p:txBody>
        </p:sp>
      </p:grpSp>
    </p:spTree>
    <p:extLst>
      <p:ext uri="{BB962C8B-B14F-4D97-AF65-F5344CB8AC3E}">
        <p14:creationId xmlns:p14="http://schemas.microsoft.com/office/powerpoint/2010/main" val="8816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2" y="274638"/>
            <a:ext cx="8441649" cy="861831"/>
          </a:xfrm>
        </p:spPr>
        <p:txBody>
          <a:bodyPr anchor="t" anchorCtr="0">
            <a:normAutofit/>
          </a:bodyPr>
          <a:lstStyle/>
          <a:p>
            <a:r>
              <a:rPr lang="en-ZA" dirty="0"/>
              <a:t>Programmable Chips</a:t>
            </a:r>
            <a:endParaRPr lang="en-US" dirty="0"/>
          </a:p>
        </p:txBody>
      </p:sp>
      <p:sp>
        <p:nvSpPr>
          <p:cNvPr id="3" name="Content Placeholder 2"/>
          <p:cNvSpPr>
            <a:spLocks noGrp="1"/>
          </p:cNvSpPr>
          <p:nvPr>
            <p:ph idx="1"/>
          </p:nvPr>
        </p:nvSpPr>
        <p:spPr>
          <a:xfrm>
            <a:off x="461555" y="1273439"/>
            <a:ext cx="8229600" cy="4713387"/>
          </a:xfrm>
        </p:spPr>
        <p:txBody>
          <a:bodyPr>
            <a:normAutofit fontScale="92500" lnSpcReduction="20000"/>
          </a:bodyPr>
          <a:lstStyle/>
          <a:p>
            <a:r>
              <a:rPr lang="en-US" dirty="0"/>
              <a:t>In comparison to hard-wired chips, a programmable chip can be </a:t>
            </a:r>
            <a:r>
              <a:rPr lang="en-US" dirty="0">
                <a:solidFill>
                  <a:srgbClr val="FF6600"/>
                </a:solidFill>
              </a:rPr>
              <a:t>reconfigured</a:t>
            </a:r>
            <a:r>
              <a:rPr lang="en-US" dirty="0"/>
              <a:t> according to application or user needs</a:t>
            </a:r>
          </a:p>
          <a:p>
            <a:r>
              <a:rPr lang="en-US" dirty="0"/>
              <a:t>Provides a means to </a:t>
            </a:r>
            <a:r>
              <a:rPr lang="en-US" dirty="0">
                <a:solidFill>
                  <a:srgbClr val="FF6600"/>
                </a:solidFill>
              </a:rPr>
              <a:t>use the same chip(s)</a:t>
            </a:r>
            <a:r>
              <a:rPr lang="en-US" dirty="0"/>
              <a:t> for a variety of different applications.</a:t>
            </a:r>
          </a:p>
          <a:p>
            <a:r>
              <a:rPr lang="en-US" dirty="0"/>
              <a:t>Makes programmable chips attractive for use in many products, e.g. </a:t>
            </a:r>
            <a:r>
              <a:rPr lang="en-US" dirty="0">
                <a:solidFill>
                  <a:srgbClr val="FF6600"/>
                </a:solidFill>
              </a:rPr>
              <a:t>prototyping products</a:t>
            </a:r>
            <a:r>
              <a:rPr lang="en-US" dirty="0"/>
              <a:t>.</a:t>
            </a:r>
          </a:p>
          <a:p>
            <a:r>
              <a:rPr lang="en-US" dirty="0"/>
              <a:t>Further benefits are:</a:t>
            </a:r>
          </a:p>
          <a:p>
            <a:pPr lvl="1"/>
            <a:r>
              <a:rPr lang="en-US" dirty="0"/>
              <a:t>Low starting cost (e.g. Web pack+ FPGA </a:t>
            </a:r>
            <a:r>
              <a:rPr lang="en-US" dirty="0" err="1"/>
              <a:t>dev</a:t>
            </a:r>
            <a:r>
              <a:rPr lang="en-US" dirty="0"/>
              <a:t> kit)</a:t>
            </a:r>
          </a:p>
          <a:p>
            <a:pPr lvl="1"/>
            <a:r>
              <a:rPr lang="en-US" dirty="0"/>
              <a:t>Risk reduction</a:t>
            </a:r>
          </a:p>
          <a:p>
            <a:pPr lvl="1"/>
            <a:r>
              <a:rPr lang="en-US" dirty="0"/>
              <a:t>Quick turnaround time</a:t>
            </a:r>
          </a:p>
          <a:p>
            <a:endParaRPr lang="en-US" dirty="0"/>
          </a:p>
        </p:txBody>
      </p:sp>
      <p:sp>
        <p:nvSpPr>
          <p:cNvPr id="4" name="Rectangle 3"/>
          <p:cNvSpPr/>
          <p:nvPr/>
        </p:nvSpPr>
        <p:spPr>
          <a:xfrm>
            <a:off x="355530" y="5862186"/>
            <a:ext cx="8441649" cy="738664"/>
          </a:xfrm>
          <a:prstGeom prst="rect">
            <a:avLst/>
          </a:prstGeom>
        </p:spPr>
        <p:txBody>
          <a:bodyPr wrap="square">
            <a:spAutoFit/>
          </a:bodyPr>
          <a:lstStyle/>
          <a:p>
            <a:r>
              <a:rPr lang="en-US" sz="1400" dirty="0"/>
              <a:t>The term PLD refers to “Programmable Logic Device” which could technically be any of the programmable devices (i.e. PLA / CPLD / FPGA), in early work it often referred to a PLA but this is no longer a correct assumption.</a:t>
            </a:r>
            <a:endParaRPr lang="en-ZA" sz="1400" dirty="0"/>
          </a:p>
        </p:txBody>
      </p:sp>
    </p:spTree>
    <p:extLst>
      <p:ext uri="{BB962C8B-B14F-4D97-AF65-F5344CB8AC3E}">
        <p14:creationId xmlns:p14="http://schemas.microsoft.com/office/powerpoint/2010/main" val="2965096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263" y="301934"/>
            <a:ext cx="8640960" cy="967308"/>
          </a:xfrm>
        </p:spPr>
        <p:txBody>
          <a:bodyPr>
            <a:normAutofit/>
          </a:bodyPr>
          <a:lstStyle/>
          <a:p>
            <a:r>
              <a:rPr lang="en-ZA" dirty="0" err="1"/>
              <a:t>ASICs</a:t>
            </a:r>
            <a:r>
              <a:rPr lang="en-ZA" dirty="0"/>
              <a:t> vs. Programmable Chips</a:t>
            </a:r>
            <a:endParaRPr lang="en-US" dirty="0"/>
          </a:p>
        </p:txBody>
      </p:sp>
      <p:sp>
        <p:nvSpPr>
          <p:cNvPr id="3" name="Content Placeholder 2"/>
          <p:cNvSpPr>
            <a:spLocks noGrp="1"/>
          </p:cNvSpPr>
          <p:nvPr>
            <p:ph idx="1"/>
          </p:nvPr>
        </p:nvSpPr>
        <p:spPr>
          <a:xfrm>
            <a:off x="576943" y="1580044"/>
            <a:ext cx="8229600" cy="4713387"/>
          </a:xfrm>
        </p:spPr>
        <p:txBody>
          <a:bodyPr>
            <a:normAutofit lnSpcReduction="10000"/>
          </a:bodyPr>
          <a:lstStyle/>
          <a:p>
            <a:r>
              <a:rPr lang="en-US" dirty="0"/>
              <a:t>Application Specific Integrated Circuit (or ASICs) have a longer </a:t>
            </a:r>
            <a:r>
              <a:rPr lang="en-US" i="1" dirty="0"/>
              <a:t>design cycle</a:t>
            </a:r>
            <a:r>
              <a:rPr lang="en-US" dirty="0"/>
              <a:t> and higher engineering cost than using programmable chips. </a:t>
            </a:r>
          </a:p>
          <a:p>
            <a:r>
              <a:rPr lang="en-US" dirty="0"/>
              <a:t>Still a </a:t>
            </a:r>
            <a:r>
              <a:rPr lang="en-US" dirty="0">
                <a:solidFill>
                  <a:srgbClr val="FF6600"/>
                </a:solidFill>
              </a:rPr>
              <a:t>need for ASIC: </a:t>
            </a:r>
            <a:r>
              <a:rPr lang="en-US" dirty="0"/>
              <a:t>faster performance and lower cost for high volume</a:t>
            </a:r>
          </a:p>
          <a:p>
            <a:r>
              <a:rPr lang="en-US" dirty="0"/>
              <a:t>Generally, programmable chips are suited to low to medium product production. (e.g. product runs needing under 10,000 chips)</a:t>
            </a:r>
          </a:p>
          <a:p>
            <a:endParaRPr lang="en-US" dirty="0"/>
          </a:p>
        </p:txBody>
      </p:sp>
    </p:spTree>
    <p:extLst>
      <p:ext uri="{BB962C8B-B14F-4D97-AF65-F5344CB8AC3E}">
        <p14:creationId xmlns:p14="http://schemas.microsoft.com/office/powerpoint/2010/main" val="234428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err="1"/>
              <a:t>PLAs</a:t>
            </a:r>
            <a:r>
              <a:rPr lang="en-ZA" dirty="0"/>
              <a:t>, </a:t>
            </a:r>
            <a:r>
              <a:rPr lang="en-ZA" dirty="0" err="1"/>
              <a:t>CPLDs</a:t>
            </a:r>
            <a:r>
              <a:rPr lang="en-ZA" dirty="0"/>
              <a:t> and </a:t>
            </a:r>
            <a:r>
              <a:rPr lang="en-ZA" dirty="0" err="1"/>
              <a:t>FPGAs</a:t>
            </a:r>
            <a:endParaRPr lang="en-US" dirty="0"/>
          </a:p>
        </p:txBody>
      </p:sp>
      <p:sp>
        <p:nvSpPr>
          <p:cNvPr id="3" name="Content Placeholder 2"/>
          <p:cNvSpPr>
            <a:spLocks noGrp="1"/>
          </p:cNvSpPr>
          <p:nvPr>
            <p:ph idx="1"/>
          </p:nvPr>
        </p:nvSpPr>
        <p:spPr>
          <a:xfrm>
            <a:off x="284016" y="1549776"/>
            <a:ext cx="8568952" cy="4525963"/>
          </a:xfrm>
        </p:spPr>
        <p:txBody>
          <a:bodyPr>
            <a:normAutofit/>
          </a:bodyPr>
          <a:lstStyle/>
          <a:p>
            <a:r>
              <a:rPr lang="en-ZA" sz="2800" dirty="0"/>
              <a:t>Programmable logic chips variety in terms</a:t>
            </a:r>
            <a:br>
              <a:rPr lang="en-ZA" sz="2800" dirty="0"/>
            </a:br>
            <a:r>
              <a:rPr lang="en-ZA" sz="2800" dirty="0"/>
              <a:t>    </a:t>
            </a:r>
            <a:r>
              <a:rPr lang="en-ZA" sz="2800" dirty="0" err="1"/>
              <a:t>simple</a:t>
            </a:r>
            <a:r>
              <a:rPr lang="en-ZA" sz="2800" dirty="0" err="1">
                <a:sym typeface="Wingdings" pitchFamily="2" charset="2"/>
              </a:rPr>
              <a:t>complex</a:t>
            </a:r>
            <a:r>
              <a:rPr lang="en-ZA" sz="2800" dirty="0">
                <a:sym typeface="Wingdings" pitchFamily="2" charset="2"/>
              </a:rPr>
              <a:t>  </a:t>
            </a:r>
            <a:r>
              <a:rPr lang="en-ZA" sz="2800" dirty="0" err="1">
                <a:sym typeface="Wingdings" pitchFamily="2" charset="2"/>
              </a:rPr>
              <a:t>cheapexpensive</a:t>
            </a:r>
            <a:endParaRPr lang="en-ZA" sz="2800" dirty="0">
              <a:sym typeface="Wingdings" pitchFamily="2" charset="2"/>
            </a:endParaRPr>
          </a:p>
          <a:p>
            <a:r>
              <a:rPr lang="en-ZA" sz="2800" b="1" dirty="0">
                <a:solidFill>
                  <a:srgbClr val="FF6600"/>
                </a:solidFill>
                <a:sym typeface="Wingdings" pitchFamily="2" charset="2"/>
              </a:rPr>
              <a:t>PLA = Programmable Logic Array</a:t>
            </a:r>
          </a:p>
          <a:p>
            <a:pPr lvl="1"/>
            <a:r>
              <a:rPr lang="en-ZA" sz="2400" dirty="0">
                <a:sym typeface="Wingdings" pitchFamily="2" charset="2"/>
              </a:rPr>
              <a:t>Simple: just AND </a:t>
            </a:r>
            <a:r>
              <a:rPr lang="en-ZA" sz="2400" dirty="0" err="1">
                <a:sym typeface="Wingdings" pitchFamily="2" charset="2"/>
              </a:rPr>
              <a:t>and</a:t>
            </a:r>
            <a:r>
              <a:rPr lang="en-ZA" sz="2400" dirty="0">
                <a:sym typeface="Wingdings" pitchFamily="2" charset="2"/>
              </a:rPr>
              <a:t> OR gates; but </a:t>
            </a:r>
            <a:r>
              <a:rPr lang="en-ZA" sz="2400" i="1" dirty="0">
                <a:sym typeface="Wingdings" pitchFamily="2" charset="2"/>
              </a:rPr>
              <a:t>Cheap</a:t>
            </a:r>
          </a:p>
          <a:p>
            <a:r>
              <a:rPr lang="en-ZA" sz="2800" b="1" dirty="0">
                <a:solidFill>
                  <a:schemeClr val="accent5">
                    <a:lumMod val="75000"/>
                  </a:schemeClr>
                </a:solidFill>
                <a:sym typeface="Wingdings" pitchFamily="2" charset="2"/>
              </a:rPr>
              <a:t>CPLA = Complex PLA</a:t>
            </a:r>
          </a:p>
          <a:p>
            <a:pPr lvl="1"/>
            <a:r>
              <a:rPr lang="en-ZA" sz="2400" dirty="0">
                <a:sym typeface="Wingdings" pitchFamily="2" charset="2"/>
              </a:rPr>
              <a:t>Midrange: compose interconnected </a:t>
            </a:r>
            <a:r>
              <a:rPr lang="en-ZA" sz="2400" dirty="0" err="1">
                <a:sym typeface="Wingdings" pitchFamily="2" charset="2"/>
              </a:rPr>
              <a:t>PLAs</a:t>
            </a:r>
            <a:endParaRPr lang="en-ZA" sz="2400" dirty="0">
              <a:sym typeface="Wingdings" pitchFamily="2" charset="2"/>
            </a:endParaRPr>
          </a:p>
          <a:p>
            <a:r>
              <a:rPr lang="en-ZA" sz="2800" b="1" dirty="0">
                <a:solidFill>
                  <a:schemeClr val="tx2">
                    <a:lumMod val="90000"/>
                  </a:schemeClr>
                </a:solidFill>
                <a:sym typeface="Wingdings" pitchFamily="2" charset="2"/>
              </a:rPr>
              <a:t>FPGA = Field Programmable Gate Array</a:t>
            </a:r>
          </a:p>
          <a:p>
            <a:pPr lvl="1"/>
            <a:r>
              <a:rPr lang="en-ZA" sz="2400" dirty="0">
                <a:sym typeface="Wingdings" pitchFamily="2" charset="2"/>
              </a:rPr>
              <a:t>Complex: programmable logic blocks and</a:t>
            </a:r>
            <a:br>
              <a:rPr lang="en-ZA" sz="2400" dirty="0">
                <a:sym typeface="Wingdings" pitchFamily="2" charset="2"/>
              </a:rPr>
            </a:br>
            <a:r>
              <a:rPr lang="en-ZA" sz="2400" dirty="0">
                <a:sym typeface="Wingdings" pitchFamily="2" charset="2"/>
              </a:rPr>
              <a:t>  programmable interconnects; but </a:t>
            </a:r>
            <a:r>
              <a:rPr lang="en-ZA" sz="2400" i="1" dirty="0">
                <a:sym typeface="Wingdings" pitchFamily="2" charset="2"/>
              </a:rPr>
              <a:t>Expensive</a:t>
            </a:r>
            <a:endParaRPr lang="en-US" sz="2400" i="1" dirty="0"/>
          </a:p>
        </p:txBody>
      </p:sp>
      <p:grpSp>
        <p:nvGrpSpPr>
          <p:cNvPr id="28" name="Group 27"/>
          <p:cNvGrpSpPr/>
          <p:nvPr/>
        </p:nvGrpSpPr>
        <p:grpSpPr>
          <a:xfrm>
            <a:off x="7226918" y="450774"/>
            <a:ext cx="1576240" cy="4059851"/>
            <a:chOff x="7226918" y="450774"/>
            <a:chExt cx="1576240" cy="4059851"/>
          </a:xfrm>
        </p:grpSpPr>
        <p:sp>
          <p:nvSpPr>
            <p:cNvPr id="4" name="Rectangle 3"/>
            <p:cNvSpPr/>
            <p:nvPr/>
          </p:nvSpPr>
          <p:spPr>
            <a:xfrm>
              <a:off x="7852132" y="965972"/>
              <a:ext cx="267458" cy="234026"/>
            </a:xfrm>
            <a:prstGeom prst="rect">
              <a:avLst/>
            </a:prstGeom>
            <a:solidFill>
              <a:srgbClr val="66FFFF"/>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7687542" y="1830068"/>
              <a:ext cx="627498" cy="522058"/>
              <a:chOff x="8244408" y="3573016"/>
              <a:chExt cx="627498" cy="522058"/>
            </a:xfrm>
          </p:grpSpPr>
          <p:sp>
            <p:nvSpPr>
              <p:cNvPr id="5" name="Rectangle 4"/>
              <p:cNvSpPr/>
              <p:nvPr/>
            </p:nvSpPr>
            <p:spPr>
              <a:xfrm>
                <a:off x="8244408" y="3573016"/>
                <a:ext cx="267458" cy="234026"/>
              </a:xfrm>
              <a:prstGeom prst="rect">
                <a:avLst/>
              </a:prstGeom>
              <a:solidFill>
                <a:schemeClr val="bg1">
                  <a:lumMod val="20000"/>
                  <a:lumOff val="8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604448" y="3573016"/>
                <a:ext cx="267458" cy="234026"/>
              </a:xfrm>
              <a:prstGeom prst="rect">
                <a:avLst/>
              </a:prstGeom>
              <a:solidFill>
                <a:schemeClr val="bg1">
                  <a:lumMod val="20000"/>
                  <a:lumOff val="8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244408" y="3861048"/>
                <a:ext cx="267458" cy="234026"/>
              </a:xfrm>
              <a:prstGeom prst="rect">
                <a:avLst/>
              </a:prstGeom>
              <a:solidFill>
                <a:schemeClr val="bg1">
                  <a:lumMod val="20000"/>
                  <a:lumOff val="8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604448" y="3861048"/>
                <a:ext cx="267458" cy="234026"/>
              </a:xfrm>
              <a:prstGeom prst="rect">
                <a:avLst/>
              </a:prstGeom>
              <a:solidFill>
                <a:schemeClr val="bg1">
                  <a:lumMod val="20000"/>
                  <a:lumOff val="8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7502285" y="2899046"/>
              <a:ext cx="1049353" cy="864096"/>
              <a:chOff x="8100392" y="4869160"/>
              <a:chExt cx="1403648" cy="1155842"/>
            </a:xfrm>
          </p:grpSpPr>
          <p:sp>
            <p:nvSpPr>
              <p:cNvPr id="9" name="Rectangle 8"/>
              <p:cNvSpPr/>
              <p:nvPr/>
            </p:nvSpPr>
            <p:spPr>
              <a:xfrm>
                <a:off x="8100392" y="4869160"/>
                <a:ext cx="267458" cy="234026"/>
              </a:xfrm>
              <a:prstGeom prst="rect">
                <a:avLst/>
              </a:prstGeom>
              <a:solidFill>
                <a:schemeClr val="tx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460432" y="4869160"/>
                <a:ext cx="267458" cy="234026"/>
              </a:xfrm>
              <a:prstGeom prst="rect">
                <a:avLst/>
              </a:prstGeom>
              <a:solidFill>
                <a:schemeClr val="tx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100392" y="5157192"/>
                <a:ext cx="267458" cy="234026"/>
              </a:xfrm>
              <a:prstGeom prst="rect">
                <a:avLst/>
              </a:prstGeom>
              <a:solidFill>
                <a:schemeClr val="tx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460432" y="5157192"/>
                <a:ext cx="267458" cy="234026"/>
              </a:xfrm>
              <a:prstGeom prst="rect">
                <a:avLst/>
              </a:prstGeom>
              <a:solidFill>
                <a:schemeClr val="tx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100392" y="5502944"/>
                <a:ext cx="267458" cy="234026"/>
              </a:xfrm>
              <a:prstGeom prst="rect">
                <a:avLst/>
              </a:prstGeom>
              <a:solidFill>
                <a:schemeClr val="tx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460432" y="5502944"/>
                <a:ext cx="267458" cy="234026"/>
              </a:xfrm>
              <a:prstGeom prst="rect">
                <a:avLst/>
              </a:prstGeom>
              <a:solidFill>
                <a:schemeClr val="tx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100392" y="5790976"/>
                <a:ext cx="267458" cy="234026"/>
              </a:xfrm>
              <a:prstGeom prst="rect">
                <a:avLst/>
              </a:prstGeom>
              <a:solidFill>
                <a:schemeClr val="tx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460432" y="5790976"/>
                <a:ext cx="267458" cy="234026"/>
              </a:xfrm>
              <a:prstGeom prst="rect">
                <a:avLst/>
              </a:prstGeom>
              <a:solidFill>
                <a:schemeClr val="tx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876542" y="4869160"/>
                <a:ext cx="267458" cy="234026"/>
              </a:xfrm>
              <a:prstGeom prst="rect">
                <a:avLst/>
              </a:prstGeom>
              <a:solidFill>
                <a:schemeClr val="tx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236582" y="4869160"/>
                <a:ext cx="267458" cy="234026"/>
              </a:xfrm>
              <a:prstGeom prst="rect">
                <a:avLst/>
              </a:prstGeom>
              <a:solidFill>
                <a:schemeClr val="tx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876542" y="5157192"/>
                <a:ext cx="267458" cy="234026"/>
              </a:xfrm>
              <a:prstGeom prst="rect">
                <a:avLst/>
              </a:prstGeom>
              <a:solidFill>
                <a:schemeClr val="tx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9236582" y="5157192"/>
                <a:ext cx="267458" cy="234026"/>
              </a:xfrm>
              <a:prstGeom prst="rect">
                <a:avLst/>
              </a:prstGeom>
              <a:solidFill>
                <a:schemeClr val="tx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876542" y="5502944"/>
                <a:ext cx="267458" cy="234026"/>
              </a:xfrm>
              <a:prstGeom prst="rect">
                <a:avLst/>
              </a:prstGeom>
              <a:solidFill>
                <a:schemeClr val="tx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9236582" y="5502944"/>
                <a:ext cx="267458" cy="234026"/>
              </a:xfrm>
              <a:prstGeom prst="rect">
                <a:avLst/>
              </a:prstGeom>
              <a:solidFill>
                <a:schemeClr val="tx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8876542" y="5790976"/>
                <a:ext cx="267458" cy="234026"/>
              </a:xfrm>
              <a:prstGeom prst="rect">
                <a:avLst/>
              </a:prstGeom>
              <a:solidFill>
                <a:schemeClr val="tx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236582" y="5790976"/>
                <a:ext cx="267458" cy="234026"/>
              </a:xfrm>
              <a:prstGeom prst="rect">
                <a:avLst/>
              </a:prstGeom>
              <a:solidFill>
                <a:schemeClr val="tx2">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0" name="Straight Arrow Connector 29"/>
            <p:cNvCxnSpPr/>
            <p:nvPr/>
          </p:nvCxnSpPr>
          <p:spPr>
            <a:xfrm rot="5400000">
              <a:off x="5750754" y="1926938"/>
              <a:ext cx="3528392" cy="576064"/>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6200000" flipH="1">
              <a:off x="6733182" y="1837182"/>
              <a:ext cx="3456384" cy="683568"/>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7227520" y="2438990"/>
              <a:ext cx="444149" cy="360040"/>
              <a:chOff x="0" y="5517232"/>
              <a:chExt cx="640136" cy="518912"/>
            </a:xfrm>
          </p:grpSpPr>
          <p:cxnSp>
            <p:nvCxnSpPr>
              <p:cNvPr id="35" name="Curved Connector 34"/>
              <p:cNvCxnSpPr/>
              <p:nvPr/>
            </p:nvCxnSpPr>
            <p:spPr>
              <a:xfrm flipV="1">
                <a:off x="0" y="5517232"/>
                <a:ext cx="611560" cy="360040"/>
              </a:xfrm>
              <a:prstGeom prst="curvedConnector3">
                <a:avLst>
                  <a:gd name="adj1" fmla="val 50000"/>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6" name="Curved Connector 35"/>
              <p:cNvCxnSpPr/>
              <p:nvPr/>
            </p:nvCxnSpPr>
            <p:spPr>
              <a:xfrm flipV="1">
                <a:off x="28576" y="5676104"/>
                <a:ext cx="611560" cy="360040"/>
              </a:xfrm>
              <a:prstGeom prst="curvedConnector3">
                <a:avLst>
                  <a:gd name="adj1" fmla="val 50000"/>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8343585" y="2381838"/>
              <a:ext cx="444149" cy="360040"/>
              <a:chOff x="0" y="5517232"/>
              <a:chExt cx="640136" cy="518912"/>
            </a:xfrm>
          </p:grpSpPr>
          <p:cxnSp>
            <p:nvCxnSpPr>
              <p:cNvPr id="39" name="Curved Connector 38"/>
              <p:cNvCxnSpPr/>
              <p:nvPr/>
            </p:nvCxnSpPr>
            <p:spPr>
              <a:xfrm flipV="1">
                <a:off x="0" y="5517232"/>
                <a:ext cx="611560" cy="360040"/>
              </a:xfrm>
              <a:prstGeom prst="curvedConnector3">
                <a:avLst>
                  <a:gd name="adj1" fmla="val 50000"/>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0" name="Curved Connector 39"/>
              <p:cNvCxnSpPr/>
              <p:nvPr/>
            </p:nvCxnSpPr>
            <p:spPr>
              <a:xfrm flipV="1">
                <a:off x="28576" y="5676104"/>
                <a:ext cx="611560" cy="360040"/>
              </a:xfrm>
              <a:prstGeom prst="curvedConnector3">
                <a:avLst>
                  <a:gd name="adj1" fmla="val 50000"/>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41" name="Rectangle 40"/>
            <p:cNvSpPr/>
            <p:nvPr/>
          </p:nvSpPr>
          <p:spPr>
            <a:xfrm>
              <a:off x="7273695" y="3864294"/>
              <a:ext cx="1442599" cy="646331"/>
            </a:xfrm>
            <a:prstGeom prst="rect">
              <a:avLst/>
            </a:prstGeom>
          </p:spPr>
          <p:txBody>
            <a:bodyPr wrap="square">
              <a:spAutoFit/>
            </a:bodyPr>
            <a:lstStyle/>
            <a:p>
              <a:pPr algn="ctr"/>
              <a:r>
                <a:rPr lang="en-ZA" sz="1200" dirty="0">
                  <a:sym typeface="Wingdings" pitchFamily="2" charset="2"/>
                </a:rPr>
                <a:t>FPGA orders of magnitude larger than CPLD</a:t>
              </a:r>
              <a:endParaRPr lang="en-US" sz="1200" dirty="0"/>
            </a:p>
          </p:txBody>
        </p:sp>
      </p:grpSp>
    </p:spTree>
    <p:extLst>
      <p:ext uri="{BB962C8B-B14F-4D97-AF65-F5344CB8AC3E}">
        <p14:creationId xmlns:p14="http://schemas.microsoft.com/office/powerpoint/2010/main" val="212455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60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swinberg\Documents\ACTIVE\EEE4084F\Common\Images_open\spartan3e-wo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9271" y="4433138"/>
            <a:ext cx="1285758" cy="12857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72970" y="410643"/>
            <a:ext cx="7698306" cy="692210"/>
          </a:xfrm>
        </p:spPr>
        <p:txBody>
          <a:bodyPr>
            <a:normAutofit fontScale="90000"/>
          </a:bodyPr>
          <a:lstStyle/>
          <a:p>
            <a:r>
              <a:rPr lang="en-ZA" dirty="0"/>
              <a:t>Some examples of PLDs</a:t>
            </a:r>
          </a:p>
        </p:txBody>
      </p:sp>
      <p:sp>
        <p:nvSpPr>
          <p:cNvPr id="5" name="Rectangle 4"/>
          <p:cNvSpPr/>
          <p:nvPr/>
        </p:nvSpPr>
        <p:spPr>
          <a:xfrm>
            <a:off x="1759906" y="1577040"/>
            <a:ext cx="4572000" cy="646331"/>
          </a:xfrm>
          <a:prstGeom prst="rect">
            <a:avLst/>
          </a:prstGeom>
        </p:spPr>
        <p:txBody>
          <a:bodyPr>
            <a:spAutoFit/>
          </a:bodyPr>
          <a:lstStyle/>
          <a:p>
            <a:r>
              <a:rPr lang="en-ZA" dirty="0"/>
              <a:t>TIBPAL22V10-7C from Texas Instruments is a commonly used</a:t>
            </a:r>
          </a:p>
        </p:txBody>
      </p:sp>
      <p:sp>
        <p:nvSpPr>
          <p:cNvPr id="6" name="Rectangle 5"/>
          <p:cNvSpPr/>
          <p:nvPr/>
        </p:nvSpPr>
        <p:spPr>
          <a:xfrm>
            <a:off x="498022" y="1438540"/>
            <a:ext cx="1261884" cy="646331"/>
          </a:xfrm>
          <a:prstGeom prst="rect">
            <a:avLst/>
          </a:prstGeom>
          <a:noFill/>
        </p:spPr>
        <p:txBody>
          <a:bodyPr wrap="none" lIns="91440" tIns="45720" rIns="91440" bIns="45720">
            <a:spAutoFit/>
          </a:bodyPr>
          <a:lstStyle/>
          <a:p>
            <a:pPr algn="ctr"/>
            <a:r>
              <a:rPr lang="en-US" sz="36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PLA:</a:t>
            </a:r>
          </a:p>
        </p:txBody>
      </p:sp>
      <p:pic>
        <p:nvPicPr>
          <p:cNvPr id="7" name="Picture 4" descr="C:\Users\swinberg\Documents\ACTIVE\EEE4084F\Common\Images_open\PAL-wo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1906" y="1397617"/>
            <a:ext cx="1439082" cy="109751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31309" y="2653564"/>
            <a:ext cx="1595309" cy="646331"/>
          </a:xfrm>
          <a:prstGeom prst="rect">
            <a:avLst/>
          </a:prstGeom>
          <a:noFill/>
        </p:spPr>
        <p:txBody>
          <a:bodyPr wrap="none" lIns="91440" tIns="45720" rIns="91440" bIns="45720">
            <a:spAutoFit/>
          </a:bodyPr>
          <a:lstStyle/>
          <a:p>
            <a:pPr algn="ctr"/>
            <a:r>
              <a:rPr lang="en-US" sz="36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CPLD:</a:t>
            </a:r>
          </a:p>
        </p:txBody>
      </p:sp>
      <p:sp>
        <p:nvSpPr>
          <p:cNvPr id="9" name="Rectangle 8"/>
          <p:cNvSpPr/>
          <p:nvPr/>
        </p:nvSpPr>
        <p:spPr>
          <a:xfrm>
            <a:off x="1926618" y="2766298"/>
            <a:ext cx="4073349" cy="646331"/>
          </a:xfrm>
          <a:prstGeom prst="rect">
            <a:avLst/>
          </a:prstGeom>
        </p:spPr>
        <p:txBody>
          <a:bodyPr wrap="square">
            <a:spAutoFit/>
          </a:bodyPr>
          <a:lstStyle/>
          <a:p>
            <a:r>
              <a:rPr lang="en-ZA" dirty="0"/>
              <a:t>The Altera MAXII and arguably the Altera FLEX as well</a:t>
            </a:r>
          </a:p>
        </p:txBody>
      </p:sp>
      <p:pic>
        <p:nvPicPr>
          <p:cNvPr id="10" name="Picture 2" descr="C:\Users\swinberg\Documents\ACTIVE\EEE4084F\Common\Images_open\Altera-Max-wo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574" y="2994805"/>
            <a:ext cx="1386455" cy="11247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swinberg\Documents\ACTIVE\EEE4084F\Common\Images_open\Altera-Flex-wo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9548" y="2653564"/>
            <a:ext cx="1495081" cy="106229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18485" y="4632676"/>
            <a:ext cx="1620957" cy="646331"/>
          </a:xfrm>
          <a:prstGeom prst="rect">
            <a:avLst/>
          </a:prstGeom>
          <a:noFill/>
        </p:spPr>
        <p:txBody>
          <a:bodyPr wrap="none" lIns="91440" tIns="45720" rIns="91440" bIns="45720">
            <a:spAutoFit/>
          </a:bodyPr>
          <a:lstStyle/>
          <a:p>
            <a:pPr algn="ctr"/>
            <a:r>
              <a:rPr lang="en-US" sz="3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FPGA</a:t>
            </a:r>
            <a:r>
              <a:rPr lang="en-US" sz="36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a:t>
            </a:r>
          </a:p>
        </p:txBody>
      </p:sp>
      <p:sp>
        <p:nvSpPr>
          <p:cNvPr id="13" name="Rectangle 12"/>
          <p:cNvSpPr/>
          <p:nvPr/>
        </p:nvSpPr>
        <p:spPr>
          <a:xfrm>
            <a:off x="1926618" y="4643248"/>
            <a:ext cx="4186083" cy="1754326"/>
          </a:xfrm>
          <a:prstGeom prst="rect">
            <a:avLst/>
          </a:prstGeom>
        </p:spPr>
        <p:txBody>
          <a:bodyPr wrap="square">
            <a:spAutoFit/>
          </a:bodyPr>
          <a:lstStyle/>
          <a:p>
            <a:r>
              <a:rPr lang="en-ZA" dirty="0"/>
              <a:t>Xilinx Spartan and </a:t>
            </a:r>
            <a:r>
              <a:rPr lang="en-ZA" dirty="0" err="1"/>
              <a:t>Virtex</a:t>
            </a:r>
            <a:r>
              <a:rPr lang="en-ZA" dirty="0"/>
              <a:t> range;</a:t>
            </a:r>
          </a:p>
          <a:p>
            <a:r>
              <a:rPr lang="en-ZA" dirty="0"/>
              <a:t>Altera Cyclone and </a:t>
            </a:r>
          </a:p>
          <a:p>
            <a:r>
              <a:rPr lang="en-ZA" dirty="0"/>
              <a:t>The Xilinx, Altera FPGA are probably the most commonly known manufacturers, others include: Lattice, </a:t>
            </a:r>
            <a:r>
              <a:rPr lang="en-ZA" dirty="0" err="1"/>
              <a:t>Microsemi</a:t>
            </a:r>
            <a:r>
              <a:rPr lang="en-ZA" dirty="0"/>
              <a:t> / </a:t>
            </a:r>
            <a:r>
              <a:rPr lang="en-ZA" dirty="0" err="1"/>
              <a:t>Actel</a:t>
            </a:r>
            <a:r>
              <a:rPr lang="en-ZA" dirty="0"/>
              <a:t>, </a:t>
            </a:r>
            <a:r>
              <a:rPr lang="en-ZA" dirty="0" err="1"/>
              <a:t>Achronix</a:t>
            </a:r>
            <a:endParaRPr lang="en-ZA" dirty="0"/>
          </a:p>
        </p:txBody>
      </p:sp>
      <p:pic>
        <p:nvPicPr>
          <p:cNvPr id="3074" name="Picture 2" descr="C:\Users\swinberg\Documents\ACTIVE\EEE4084F\Common\Images_open\xilinx virtex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7484" y="5394438"/>
            <a:ext cx="1552346" cy="118389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swinberg\Documents\ACTIVE\EEE4084F\Common\Images_open\Altera Stratix5-(cropped)-woc.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2067" y="5532224"/>
            <a:ext cx="1340811" cy="88436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7129110" y="4424180"/>
            <a:ext cx="924321" cy="916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37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5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800" decel="100000"/>
                                        <p:tgtEl>
                                          <p:spTgt spid="10"/>
                                        </p:tgtEl>
                                      </p:cBhvr>
                                    </p:animEffect>
                                    <p:anim calcmode="lin" valueType="num">
                                      <p:cBhvr>
                                        <p:cTn id="16" dur="800" decel="100000" fill="hold"/>
                                        <p:tgtEl>
                                          <p:spTgt spid="10"/>
                                        </p:tgtEl>
                                        <p:attrNameLst>
                                          <p:attrName>style.rotation</p:attrName>
                                        </p:attrNameLst>
                                      </p:cBhvr>
                                      <p:tavLst>
                                        <p:tav tm="0">
                                          <p:val>
                                            <p:fltVal val="-90"/>
                                          </p:val>
                                        </p:tav>
                                        <p:tav tm="100000">
                                          <p:val>
                                            <p:fltVal val="0"/>
                                          </p:val>
                                        </p:tav>
                                      </p:tavLst>
                                    </p:anim>
                                    <p:anim calcmode="lin" valueType="num">
                                      <p:cBhvr>
                                        <p:cTn id="17" dur="800" decel="100000" fill="hold"/>
                                        <p:tgtEl>
                                          <p:spTgt spid="10"/>
                                        </p:tgtEl>
                                        <p:attrNameLst>
                                          <p:attrName>ppt_x</p:attrName>
                                        </p:attrNameLst>
                                      </p:cBhvr>
                                      <p:tavLst>
                                        <p:tav tm="0">
                                          <p:val>
                                            <p:strVal val="#ppt_x+0.4"/>
                                          </p:val>
                                        </p:tav>
                                        <p:tav tm="100000">
                                          <p:val>
                                            <p:strVal val="#ppt_x-0.05"/>
                                          </p:val>
                                        </p:tav>
                                      </p:tavLst>
                                    </p:anim>
                                    <p:anim calcmode="lin" valueType="num">
                                      <p:cBhvr>
                                        <p:cTn id="18" dur="800" decel="100000" fill="hold"/>
                                        <p:tgtEl>
                                          <p:spTgt spid="10"/>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800" decel="100000"/>
                                        <p:tgtEl>
                                          <p:spTgt spid="11"/>
                                        </p:tgtEl>
                                      </p:cBhvr>
                                    </p:animEffect>
                                    <p:anim calcmode="lin" valueType="num">
                                      <p:cBhvr>
                                        <p:cTn id="24" dur="800" decel="100000" fill="hold"/>
                                        <p:tgtEl>
                                          <p:spTgt spid="11"/>
                                        </p:tgtEl>
                                        <p:attrNameLst>
                                          <p:attrName>style.rotation</p:attrName>
                                        </p:attrNameLst>
                                      </p:cBhvr>
                                      <p:tavLst>
                                        <p:tav tm="0">
                                          <p:val>
                                            <p:fltVal val="-90"/>
                                          </p:val>
                                        </p:tav>
                                        <p:tav tm="100000">
                                          <p:val>
                                            <p:fltVal val="0"/>
                                          </p:val>
                                        </p:tav>
                                      </p:tavLst>
                                    </p:anim>
                                    <p:anim calcmode="lin" valueType="num">
                                      <p:cBhvr>
                                        <p:cTn id="25" dur="800" decel="100000" fill="hold"/>
                                        <p:tgtEl>
                                          <p:spTgt spid="11"/>
                                        </p:tgtEl>
                                        <p:attrNameLst>
                                          <p:attrName>ppt_x</p:attrName>
                                        </p:attrNameLst>
                                      </p:cBhvr>
                                      <p:tavLst>
                                        <p:tav tm="0">
                                          <p:val>
                                            <p:strVal val="#ppt_x+0.4"/>
                                          </p:val>
                                        </p:tav>
                                        <p:tav tm="100000">
                                          <p:val>
                                            <p:strVal val="#ppt_x-0.05"/>
                                          </p:val>
                                        </p:tav>
                                      </p:tavLst>
                                    </p:anim>
                                    <p:anim calcmode="lin" valueType="num">
                                      <p:cBhvr>
                                        <p:cTn id="26" dur="800" decel="100000" fill="hold"/>
                                        <p:tgtEl>
                                          <p:spTgt spid="11"/>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500"/>
                                  </p:stCondLst>
                                  <p:childTnLst>
                                    <p:set>
                                      <p:cBhvr>
                                        <p:cTn id="30" dur="1" fill="hold">
                                          <p:stCondLst>
                                            <p:cond delay="0"/>
                                          </p:stCondLst>
                                        </p:cTn>
                                        <p:tgtEl>
                                          <p:spTgt spid="3075"/>
                                        </p:tgtEl>
                                        <p:attrNameLst>
                                          <p:attrName>style.visibility</p:attrName>
                                        </p:attrNameLst>
                                      </p:cBhvr>
                                      <p:to>
                                        <p:strVal val="visible"/>
                                      </p:to>
                                    </p:set>
                                    <p:animEffect transition="in" filter="fade">
                                      <p:cBhvr>
                                        <p:cTn id="31" dur="800" decel="100000"/>
                                        <p:tgtEl>
                                          <p:spTgt spid="3075"/>
                                        </p:tgtEl>
                                      </p:cBhvr>
                                    </p:animEffect>
                                    <p:anim calcmode="lin" valueType="num">
                                      <p:cBhvr>
                                        <p:cTn id="32" dur="800" decel="100000" fill="hold"/>
                                        <p:tgtEl>
                                          <p:spTgt spid="3075"/>
                                        </p:tgtEl>
                                        <p:attrNameLst>
                                          <p:attrName>style.rotation</p:attrName>
                                        </p:attrNameLst>
                                      </p:cBhvr>
                                      <p:tavLst>
                                        <p:tav tm="0">
                                          <p:val>
                                            <p:fltVal val="-90"/>
                                          </p:val>
                                        </p:tav>
                                        <p:tav tm="100000">
                                          <p:val>
                                            <p:fltVal val="0"/>
                                          </p:val>
                                        </p:tav>
                                      </p:tavLst>
                                    </p:anim>
                                    <p:anim calcmode="lin" valueType="num">
                                      <p:cBhvr>
                                        <p:cTn id="33" dur="800" decel="100000" fill="hold"/>
                                        <p:tgtEl>
                                          <p:spTgt spid="3075"/>
                                        </p:tgtEl>
                                        <p:attrNameLst>
                                          <p:attrName>ppt_x</p:attrName>
                                        </p:attrNameLst>
                                      </p:cBhvr>
                                      <p:tavLst>
                                        <p:tav tm="0">
                                          <p:val>
                                            <p:strVal val="#ppt_x+0.4"/>
                                          </p:val>
                                        </p:tav>
                                        <p:tav tm="100000">
                                          <p:val>
                                            <p:strVal val="#ppt_x-0.05"/>
                                          </p:val>
                                        </p:tav>
                                      </p:tavLst>
                                    </p:anim>
                                    <p:anim calcmode="lin" valueType="num">
                                      <p:cBhvr>
                                        <p:cTn id="34" dur="800" decel="100000" fill="hold"/>
                                        <p:tgtEl>
                                          <p:spTgt spid="3075"/>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3075"/>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3075"/>
                                        </p:tgtEl>
                                        <p:attrNameLst>
                                          <p:attrName>ppt_y</p:attrName>
                                        </p:attrNameLst>
                                      </p:cBhvr>
                                      <p:tavLst>
                                        <p:tav tm="0">
                                          <p:val>
                                            <p:strVal val="#ppt_y+0.1"/>
                                          </p:val>
                                        </p:tav>
                                        <p:tav tm="100000">
                                          <p:val>
                                            <p:strVal val="#ppt_y"/>
                                          </p:val>
                                        </p:tav>
                                      </p:tavLst>
                                    </p:anim>
                                  </p:childTnLst>
                                </p:cTn>
                              </p:par>
                              <p:par>
                                <p:cTn id="37" presetID="30" presetClass="entr" presetSubtype="0" fill="hold" nodeType="withEffect">
                                  <p:stCondLst>
                                    <p:cond delay="500"/>
                                  </p:stCondLst>
                                  <p:childTnLst>
                                    <p:set>
                                      <p:cBhvr>
                                        <p:cTn id="38" dur="1" fill="hold">
                                          <p:stCondLst>
                                            <p:cond delay="0"/>
                                          </p:stCondLst>
                                        </p:cTn>
                                        <p:tgtEl>
                                          <p:spTgt spid="3078"/>
                                        </p:tgtEl>
                                        <p:attrNameLst>
                                          <p:attrName>style.visibility</p:attrName>
                                        </p:attrNameLst>
                                      </p:cBhvr>
                                      <p:to>
                                        <p:strVal val="visible"/>
                                      </p:to>
                                    </p:set>
                                    <p:animEffect transition="in" filter="fade">
                                      <p:cBhvr>
                                        <p:cTn id="39" dur="800" decel="100000"/>
                                        <p:tgtEl>
                                          <p:spTgt spid="3078"/>
                                        </p:tgtEl>
                                      </p:cBhvr>
                                    </p:animEffect>
                                    <p:anim calcmode="lin" valueType="num">
                                      <p:cBhvr>
                                        <p:cTn id="40" dur="800" decel="100000" fill="hold"/>
                                        <p:tgtEl>
                                          <p:spTgt spid="3078"/>
                                        </p:tgtEl>
                                        <p:attrNameLst>
                                          <p:attrName>style.rotation</p:attrName>
                                        </p:attrNameLst>
                                      </p:cBhvr>
                                      <p:tavLst>
                                        <p:tav tm="0">
                                          <p:val>
                                            <p:fltVal val="-90"/>
                                          </p:val>
                                        </p:tav>
                                        <p:tav tm="100000">
                                          <p:val>
                                            <p:fltVal val="0"/>
                                          </p:val>
                                        </p:tav>
                                      </p:tavLst>
                                    </p:anim>
                                    <p:anim calcmode="lin" valueType="num">
                                      <p:cBhvr>
                                        <p:cTn id="41" dur="800" decel="100000" fill="hold"/>
                                        <p:tgtEl>
                                          <p:spTgt spid="3078"/>
                                        </p:tgtEl>
                                        <p:attrNameLst>
                                          <p:attrName>ppt_x</p:attrName>
                                        </p:attrNameLst>
                                      </p:cBhvr>
                                      <p:tavLst>
                                        <p:tav tm="0">
                                          <p:val>
                                            <p:strVal val="#ppt_x+0.4"/>
                                          </p:val>
                                        </p:tav>
                                        <p:tav tm="100000">
                                          <p:val>
                                            <p:strVal val="#ppt_x-0.05"/>
                                          </p:val>
                                        </p:tav>
                                      </p:tavLst>
                                    </p:anim>
                                    <p:anim calcmode="lin" valueType="num">
                                      <p:cBhvr>
                                        <p:cTn id="42" dur="800" decel="100000" fill="hold"/>
                                        <p:tgtEl>
                                          <p:spTgt spid="3078"/>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3078"/>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3078"/>
                                        </p:tgtEl>
                                        <p:attrNameLst>
                                          <p:attrName>ppt_y</p:attrName>
                                        </p:attrNameLst>
                                      </p:cBhvr>
                                      <p:tavLst>
                                        <p:tav tm="0">
                                          <p:val>
                                            <p:strVal val="#ppt_y+0.1"/>
                                          </p:val>
                                        </p:tav>
                                        <p:tav tm="100000">
                                          <p:val>
                                            <p:strVal val="#ppt_y"/>
                                          </p:val>
                                        </p:tav>
                                      </p:tavLst>
                                    </p:anim>
                                  </p:childTnLst>
                                </p:cTn>
                              </p:par>
                              <p:par>
                                <p:cTn id="45" presetID="30" presetClass="entr" presetSubtype="0" fill="hold" nodeType="withEffect">
                                  <p:stCondLst>
                                    <p:cond delay="500"/>
                                  </p:stCondLst>
                                  <p:childTnLst>
                                    <p:set>
                                      <p:cBhvr>
                                        <p:cTn id="46" dur="1" fill="hold">
                                          <p:stCondLst>
                                            <p:cond delay="0"/>
                                          </p:stCondLst>
                                        </p:cTn>
                                        <p:tgtEl>
                                          <p:spTgt spid="3076"/>
                                        </p:tgtEl>
                                        <p:attrNameLst>
                                          <p:attrName>style.visibility</p:attrName>
                                        </p:attrNameLst>
                                      </p:cBhvr>
                                      <p:to>
                                        <p:strVal val="visible"/>
                                      </p:to>
                                    </p:set>
                                    <p:animEffect transition="in" filter="fade">
                                      <p:cBhvr>
                                        <p:cTn id="47" dur="800" decel="100000"/>
                                        <p:tgtEl>
                                          <p:spTgt spid="3076"/>
                                        </p:tgtEl>
                                      </p:cBhvr>
                                    </p:animEffect>
                                    <p:anim calcmode="lin" valueType="num">
                                      <p:cBhvr>
                                        <p:cTn id="48" dur="800" decel="100000" fill="hold"/>
                                        <p:tgtEl>
                                          <p:spTgt spid="3076"/>
                                        </p:tgtEl>
                                        <p:attrNameLst>
                                          <p:attrName>style.rotation</p:attrName>
                                        </p:attrNameLst>
                                      </p:cBhvr>
                                      <p:tavLst>
                                        <p:tav tm="0">
                                          <p:val>
                                            <p:fltVal val="-90"/>
                                          </p:val>
                                        </p:tav>
                                        <p:tav tm="100000">
                                          <p:val>
                                            <p:fltVal val="0"/>
                                          </p:val>
                                        </p:tav>
                                      </p:tavLst>
                                    </p:anim>
                                    <p:anim calcmode="lin" valueType="num">
                                      <p:cBhvr>
                                        <p:cTn id="49" dur="800" decel="100000" fill="hold"/>
                                        <p:tgtEl>
                                          <p:spTgt spid="3076"/>
                                        </p:tgtEl>
                                        <p:attrNameLst>
                                          <p:attrName>ppt_x</p:attrName>
                                        </p:attrNameLst>
                                      </p:cBhvr>
                                      <p:tavLst>
                                        <p:tav tm="0">
                                          <p:val>
                                            <p:strVal val="#ppt_x+0.4"/>
                                          </p:val>
                                        </p:tav>
                                        <p:tav tm="100000">
                                          <p:val>
                                            <p:strVal val="#ppt_x-0.05"/>
                                          </p:val>
                                        </p:tav>
                                      </p:tavLst>
                                    </p:anim>
                                    <p:anim calcmode="lin" valueType="num">
                                      <p:cBhvr>
                                        <p:cTn id="50" dur="800" decel="100000" fill="hold"/>
                                        <p:tgtEl>
                                          <p:spTgt spid="3076"/>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3076"/>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3076"/>
                                        </p:tgtEl>
                                        <p:attrNameLst>
                                          <p:attrName>ppt_y</p:attrName>
                                        </p:attrNameLst>
                                      </p:cBhvr>
                                      <p:tavLst>
                                        <p:tav tm="0">
                                          <p:val>
                                            <p:strVal val="#ppt_y+0.1"/>
                                          </p:val>
                                        </p:tav>
                                        <p:tav tm="100000">
                                          <p:val>
                                            <p:strVal val="#ppt_y"/>
                                          </p:val>
                                        </p:tav>
                                      </p:tavLst>
                                    </p:anim>
                                  </p:childTnLst>
                                </p:cTn>
                              </p:par>
                              <p:par>
                                <p:cTn id="53" presetID="30" presetClass="entr" presetSubtype="0" fill="hold" nodeType="withEffect">
                                  <p:stCondLst>
                                    <p:cond delay="500"/>
                                  </p:stCondLst>
                                  <p:childTnLst>
                                    <p:set>
                                      <p:cBhvr>
                                        <p:cTn id="54" dur="1" fill="hold">
                                          <p:stCondLst>
                                            <p:cond delay="0"/>
                                          </p:stCondLst>
                                        </p:cTn>
                                        <p:tgtEl>
                                          <p:spTgt spid="3074"/>
                                        </p:tgtEl>
                                        <p:attrNameLst>
                                          <p:attrName>style.visibility</p:attrName>
                                        </p:attrNameLst>
                                      </p:cBhvr>
                                      <p:to>
                                        <p:strVal val="visible"/>
                                      </p:to>
                                    </p:set>
                                    <p:animEffect transition="in" filter="fade">
                                      <p:cBhvr>
                                        <p:cTn id="55" dur="800" decel="100000"/>
                                        <p:tgtEl>
                                          <p:spTgt spid="3074"/>
                                        </p:tgtEl>
                                      </p:cBhvr>
                                    </p:animEffect>
                                    <p:anim calcmode="lin" valueType="num">
                                      <p:cBhvr>
                                        <p:cTn id="56" dur="800" decel="100000" fill="hold"/>
                                        <p:tgtEl>
                                          <p:spTgt spid="3074"/>
                                        </p:tgtEl>
                                        <p:attrNameLst>
                                          <p:attrName>style.rotation</p:attrName>
                                        </p:attrNameLst>
                                      </p:cBhvr>
                                      <p:tavLst>
                                        <p:tav tm="0">
                                          <p:val>
                                            <p:fltVal val="-90"/>
                                          </p:val>
                                        </p:tav>
                                        <p:tav tm="100000">
                                          <p:val>
                                            <p:fltVal val="0"/>
                                          </p:val>
                                        </p:tav>
                                      </p:tavLst>
                                    </p:anim>
                                    <p:anim calcmode="lin" valueType="num">
                                      <p:cBhvr>
                                        <p:cTn id="57" dur="800" decel="100000" fill="hold"/>
                                        <p:tgtEl>
                                          <p:spTgt spid="3074"/>
                                        </p:tgtEl>
                                        <p:attrNameLst>
                                          <p:attrName>ppt_x</p:attrName>
                                        </p:attrNameLst>
                                      </p:cBhvr>
                                      <p:tavLst>
                                        <p:tav tm="0">
                                          <p:val>
                                            <p:strVal val="#ppt_x+0.4"/>
                                          </p:val>
                                        </p:tav>
                                        <p:tav tm="100000">
                                          <p:val>
                                            <p:strVal val="#ppt_x-0.05"/>
                                          </p:val>
                                        </p:tav>
                                      </p:tavLst>
                                    </p:anim>
                                    <p:anim calcmode="lin" valueType="num">
                                      <p:cBhvr>
                                        <p:cTn id="58" dur="800" decel="100000" fill="hold"/>
                                        <p:tgtEl>
                                          <p:spTgt spid="3074"/>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3074"/>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30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208" y="116632"/>
            <a:ext cx="8820472" cy="1788368"/>
          </a:xfrm>
        </p:spPr>
        <p:txBody>
          <a:bodyPr>
            <a:normAutofit/>
          </a:bodyPr>
          <a:lstStyle/>
          <a:p>
            <a:r>
              <a:rPr lang="en-ZA" i="1" dirty="0"/>
              <a:t>So what?</a:t>
            </a:r>
            <a:br>
              <a:rPr lang="en-ZA" dirty="0"/>
            </a:br>
            <a:r>
              <a:rPr lang="en-ZA" sz="4000" dirty="0"/>
              <a:t>What is so special about </a:t>
            </a:r>
            <a:r>
              <a:rPr lang="en-ZA" sz="4000" dirty="0" err="1"/>
              <a:t>FPGAs</a:t>
            </a:r>
            <a:r>
              <a:rPr lang="en-ZA" sz="4000" dirty="0"/>
              <a:t>?</a:t>
            </a:r>
            <a:endParaRPr lang="en-US" sz="4000" dirty="0"/>
          </a:p>
        </p:txBody>
      </p:sp>
      <p:sp>
        <p:nvSpPr>
          <p:cNvPr id="3" name="Rectangle 2"/>
          <p:cNvSpPr/>
          <p:nvPr/>
        </p:nvSpPr>
        <p:spPr>
          <a:xfrm>
            <a:off x="3777192" y="2804048"/>
            <a:ext cx="1469722" cy="1569660"/>
          </a:xfrm>
          <a:prstGeom prst="rect">
            <a:avLst/>
          </a:prstGeom>
          <a:noFill/>
        </p:spPr>
        <p:txBody>
          <a:bodyPr wrap="square" lIns="91440" tIns="45720" rIns="91440" bIns="45720">
            <a:spAutoFit/>
          </a:bodyPr>
          <a:lstStyle/>
          <a:p>
            <a:pPr algn="ctr"/>
            <a:r>
              <a:rPr lang="en-US" sz="9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p>
        </p:txBody>
      </p:sp>
    </p:spTree>
    <p:extLst>
      <p:ext uri="{BB962C8B-B14F-4D97-AF65-F5344CB8AC3E}">
        <p14:creationId xmlns:p14="http://schemas.microsoft.com/office/powerpoint/2010/main" val="27312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4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084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4084 Theme.thmx</Template>
  <TotalTime>5147</TotalTime>
  <Words>2613</Words>
  <Application>Microsoft Office PowerPoint</Application>
  <PresentationFormat>On-screen Show (4:3)</PresentationFormat>
  <Paragraphs>258</Paragraphs>
  <Slides>31</Slides>
  <Notes>21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2" baseType="lpstr">
      <vt:lpstr>Arial</vt:lpstr>
      <vt:lpstr>Arial Black</vt:lpstr>
      <vt:lpstr>Calibri</vt:lpstr>
      <vt:lpstr>Century Gothic</vt:lpstr>
      <vt:lpstr>Century Schoolbook</vt:lpstr>
      <vt:lpstr>Consolas</vt:lpstr>
      <vt:lpstr>Tahoma</vt:lpstr>
      <vt:lpstr>Wingdings</vt:lpstr>
      <vt:lpstr>Wingdings 2</vt:lpstr>
      <vt:lpstr>4084 Theme</vt:lpstr>
      <vt:lpstr>Visio</vt:lpstr>
      <vt:lpstr>PowerPoint Presentation</vt:lpstr>
      <vt:lpstr>Outline for today</vt:lpstr>
      <vt:lpstr>Recommended Reading</vt:lpstr>
      <vt:lpstr>Programmable Logic Devices</vt:lpstr>
      <vt:lpstr>Programmable Chips</vt:lpstr>
      <vt:lpstr>ASICs vs. Programmable Chips</vt:lpstr>
      <vt:lpstr>PLAs, CPLDs and FPGAs</vt:lpstr>
      <vt:lpstr>Some examples of PLDs</vt:lpstr>
      <vt:lpstr>So what? What is so special about FPGAs?</vt:lpstr>
      <vt:lpstr>So what? What is so special about FPGAs?</vt:lpstr>
      <vt:lpstr>FPGAs – “A sea of possibilities”</vt:lpstr>
      <vt:lpstr>Any Drawbacks?</vt:lpstr>
      <vt:lpstr>Structure of FPGA</vt:lpstr>
      <vt:lpstr>FPGA Interns (recap)</vt:lpstr>
      <vt:lpstr>FPGA internal structure (simplified)</vt:lpstr>
      <vt:lpstr>FPGA internal structure (more accurate)</vt:lpstr>
      <vt:lpstr>Logic Elements  (LEs) – Remember  your logic primitives</vt:lpstr>
      <vt:lpstr>Look Up Tables (LUTs)</vt:lpstr>
      <vt:lpstr>Simple 3-LUT implementation for a PLB</vt:lpstr>
      <vt:lpstr>Simple 3-LUT implementation for a PLB</vt:lpstr>
      <vt:lpstr>Mainstream* Programmable Logic Block (PLB)</vt:lpstr>
      <vt:lpstr>Logic block clusters (LBCs) and Configurable logic blocks (CLBs)</vt:lpstr>
      <vt:lpstr>Xilinx L and M Slices Approach for configurable logic blocks (CLBs)</vt:lpstr>
      <vt:lpstr>Xilinx Slices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Cape Town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EEE4120F HPES</dc:title>
  <dc:subject>RC Basics and the YODA Project cont</dc:subject>
  <dc:creator>Simon Winberg</dc:creator>
  <cp:lastModifiedBy>Simon Winberg</cp:lastModifiedBy>
  <cp:revision>388</cp:revision>
  <dcterms:created xsi:type="dcterms:W3CDTF">2009-02-10T02:25:54Z</dcterms:created>
  <dcterms:modified xsi:type="dcterms:W3CDTF">2023-03-22T11:14:16Z</dcterms:modified>
  <cp:category>Lectures</cp:category>
</cp:coreProperties>
</file>