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40"/>
  </p:notesMasterIdLst>
  <p:sldIdLst>
    <p:sldId id="394" r:id="rId2"/>
    <p:sldId id="273" r:id="rId3"/>
    <p:sldId id="353" r:id="rId4"/>
    <p:sldId id="355" r:id="rId5"/>
    <p:sldId id="356" r:id="rId6"/>
    <p:sldId id="357" r:id="rId7"/>
    <p:sldId id="358" r:id="rId8"/>
    <p:sldId id="359" r:id="rId9"/>
    <p:sldId id="360" r:id="rId10"/>
    <p:sldId id="362" r:id="rId11"/>
    <p:sldId id="395" r:id="rId12"/>
    <p:sldId id="363" r:id="rId13"/>
    <p:sldId id="370" r:id="rId14"/>
    <p:sldId id="371" r:id="rId15"/>
    <p:sldId id="369" r:id="rId16"/>
    <p:sldId id="396" r:id="rId17"/>
    <p:sldId id="397" r:id="rId18"/>
    <p:sldId id="398" r:id="rId19"/>
    <p:sldId id="313" r:id="rId20"/>
    <p:sldId id="375" r:id="rId21"/>
    <p:sldId id="399" r:id="rId22"/>
    <p:sldId id="309" r:id="rId23"/>
    <p:sldId id="376" r:id="rId24"/>
    <p:sldId id="346" r:id="rId25"/>
    <p:sldId id="386" r:id="rId26"/>
    <p:sldId id="387" r:id="rId27"/>
    <p:sldId id="372" r:id="rId28"/>
    <p:sldId id="304" r:id="rId29"/>
    <p:sldId id="334" r:id="rId30"/>
    <p:sldId id="308" r:id="rId31"/>
    <p:sldId id="392" r:id="rId32"/>
    <p:sldId id="393" r:id="rId33"/>
    <p:sldId id="347" r:id="rId34"/>
    <p:sldId id="385" r:id="rId35"/>
    <p:sldId id="388" r:id="rId36"/>
    <p:sldId id="389" r:id="rId37"/>
    <p:sldId id="390" r:id="rId38"/>
    <p:sldId id="39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08B8"/>
    <a:srgbClr val="1C1C1C"/>
    <a:srgbClr val="000099"/>
    <a:srgbClr val="CCFFFF"/>
    <a:srgbClr val="CCECFF"/>
    <a:srgbClr val="FFFF99"/>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88931" autoAdjust="0"/>
  </p:normalViewPr>
  <p:slideViewPr>
    <p:cSldViewPr snapToGrid="0">
      <p:cViewPr varScale="1">
        <p:scale>
          <a:sx n="93" d="100"/>
          <a:sy n="93" d="100"/>
        </p:scale>
        <p:origin x="1194" y="78"/>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3/20/2023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943470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Welcome to the YODA Project presentation. In this case, YODA does not refer to a clever green alien. Rather, it stands for  &lt;prosody rate="slow"&gt;Your Own Digital Accelerator.&lt;/prosody&gt;. And you are going to be prototyping such a thing, utilizing existing computing facilities, as opposed to building your own accelerator from scratch. Which could take a long time depending on what is involved.</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152896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Let us get you ready for your door stop. </a:t>
            </a:r>
          </a:p>
          <a:p>
            <a:pPr eaLnBrk="1" hangingPunct="1">
              <a:spcBef>
                <a:spcPct val="0"/>
              </a:spcBef>
            </a:pPr>
            <a:r>
              <a:rPr lang="en-US" dirty="0"/>
              <a:t>You will have the choice of one of two Digital Accelerator design approaches, although you might decide to do a bit of both.</a:t>
            </a:r>
          </a:p>
          <a:p>
            <a:pPr eaLnBrk="1" hangingPunct="1">
              <a:spcBef>
                <a:spcPct val="0"/>
              </a:spcBef>
            </a:pPr>
            <a:r>
              <a:rPr lang="en-US" dirty="0"/>
              <a:t>A real doorstop making use of an FPGA kit. A virtual one making use of a simulation running in </a:t>
            </a:r>
            <a:r>
              <a:rPr lang="en-US" dirty="0" err="1"/>
              <a:t>iVerilog</a:t>
            </a:r>
            <a:r>
              <a:rPr lang="en-US" dirty="0"/>
              <a:t> or Xilinx Vivado.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734B8C-5900-4E41-B252-9EB0D44D1A7A}" type="slidenum">
              <a:rPr lang="en-US" smtClean="0"/>
              <a:pPr/>
              <a:t>10</a:t>
            </a:fld>
            <a:endParaRPr lang="en-US"/>
          </a:p>
        </p:txBody>
      </p:sp>
    </p:spTree>
    <p:extLst>
      <p:ext uri="{BB962C8B-B14F-4D97-AF65-F5344CB8AC3E}">
        <p14:creationId xmlns:p14="http://schemas.microsoft.com/office/powerpoint/2010/main" val="214508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voice annotations end at this point. Please read over the next slides. Additional annotations will be added later to this lecture.</a:t>
            </a:r>
          </a:p>
        </p:txBody>
      </p:sp>
      <p:sp>
        <p:nvSpPr>
          <p:cNvPr id="4" name="Slide Number Placeholder 3"/>
          <p:cNvSpPr>
            <a:spLocks noGrp="1"/>
          </p:cNvSpPr>
          <p:nvPr>
            <p:ph type="sldNum" sz="quarter" idx="5"/>
          </p:nvPr>
        </p:nvSpPr>
        <p:spPr/>
        <p:txBody>
          <a:bodyPr/>
          <a:lstStyle/>
          <a:p>
            <a:pPr>
              <a:defRPr/>
            </a:pPr>
            <a:fld id="{A1C551BA-1CC4-4099-9E12-9438D4EF993B}" type="slidenum">
              <a:rPr lang="en-US" smtClean="0"/>
              <a:pPr>
                <a:defRPr/>
              </a:pPr>
              <a:t>11</a:t>
            </a:fld>
            <a:endParaRPr lang="en-US"/>
          </a:p>
        </p:txBody>
      </p:sp>
    </p:spTree>
    <p:extLst>
      <p:ext uri="{BB962C8B-B14F-4D97-AF65-F5344CB8AC3E}">
        <p14:creationId xmlns:p14="http://schemas.microsoft.com/office/powerpoint/2010/main" val="244973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79AE3B-D095-467F-AE7A-E06AAE9F4B1A}" type="slidenum">
              <a:rPr lang="en-US" smtClean="0"/>
              <a:pPr/>
              <a:t>12</a:t>
            </a:fld>
            <a:endParaRPr lang="en-US"/>
          </a:p>
        </p:txBody>
      </p:sp>
    </p:spTree>
    <p:extLst>
      <p:ext uri="{BB962C8B-B14F-4D97-AF65-F5344CB8AC3E}">
        <p14:creationId xmlns:p14="http://schemas.microsoft.com/office/powerpoint/2010/main" val="3215132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79AE3B-D095-467F-AE7A-E06AAE9F4B1A}" type="slidenum">
              <a:rPr lang="en-US" smtClean="0"/>
              <a:pPr/>
              <a:t>13</a:t>
            </a:fld>
            <a:endParaRPr lang="en-US"/>
          </a:p>
        </p:txBody>
      </p:sp>
    </p:spTree>
    <p:extLst>
      <p:ext uri="{BB962C8B-B14F-4D97-AF65-F5344CB8AC3E}">
        <p14:creationId xmlns:p14="http://schemas.microsoft.com/office/powerpoint/2010/main" val="35267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79AE3B-D095-467F-AE7A-E06AAE9F4B1A}" type="slidenum">
              <a:rPr lang="en-US" smtClean="0"/>
              <a:pPr/>
              <a:t>14</a:t>
            </a:fld>
            <a:endParaRPr lang="en-US"/>
          </a:p>
        </p:txBody>
      </p:sp>
    </p:spTree>
    <p:extLst>
      <p:ext uri="{BB962C8B-B14F-4D97-AF65-F5344CB8AC3E}">
        <p14:creationId xmlns:p14="http://schemas.microsoft.com/office/powerpoint/2010/main" val="105376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15</a:t>
            </a:fld>
            <a:endParaRPr lang="en-US"/>
          </a:p>
        </p:txBody>
      </p:sp>
    </p:spTree>
    <p:extLst>
      <p:ext uri="{BB962C8B-B14F-4D97-AF65-F5344CB8AC3E}">
        <p14:creationId xmlns:p14="http://schemas.microsoft.com/office/powerpoint/2010/main" val="101533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EB768-AA56-43BD-98D0-042FC21088A5}" type="slidenum">
              <a:rPr lang="en-US" smtClean="0"/>
              <a:pPr/>
              <a:t>19</a:t>
            </a:fld>
            <a:endParaRPr lang="en-US"/>
          </a:p>
        </p:txBody>
      </p:sp>
    </p:spTree>
    <p:extLst>
      <p:ext uri="{BB962C8B-B14F-4D97-AF65-F5344CB8AC3E}">
        <p14:creationId xmlns:p14="http://schemas.microsoft.com/office/powerpoint/2010/main" val="240193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201F57C-B1AD-42CE-8A45-D61EF6A43D46}" type="slidenum">
              <a:rPr lang="en-US" smtClean="0"/>
              <a:pPr>
                <a:defRPr/>
              </a:pPr>
              <a:t>20</a:t>
            </a:fld>
            <a:endParaRPr lang="en-US"/>
          </a:p>
        </p:txBody>
      </p:sp>
    </p:spTree>
    <p:extLst>
      <p:ext uri="{BB962C8B-B14F-4D97-AF65-F5344CB8AC3E}">
        <p14:creationId xmlns:p14="http://schemas.microsoft.com/office/powerpoint/2010/main" val="33758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AD3C01-AD99-4C23-BA52-56EE89160F09}" type="slidenum">
              <a:rPr lang="en-US" smtClean="0"/>
              <a:pPr/>
              <a:t>22</a:t>
            </a:fld>
            <a:endParaRPr lang="en-US"/>
          </a:p>
        </p:txBody>
      </p:sp>
    </p:spTree>
    <p:extLst>
      <p:ext uri="{BB962C8B-B14F-4D97-AF65-F5344CB8AC3E}">
        <p14:creationId xmlns:p14="http://schemas.microsoft.com/office/powerpoint/2010/main" val="19254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are the stages of the YODA project. From stage [0] to stage [5]. All the stages, except the zeroth [0] are worth marks (indeed you probably also now know that zeroth is not some sort of monster like an ancient mammoth creature – see if you can confuse anyone with that wonderful ordinal number that is before the first).</a:t>
            </a:r>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23</a:t>
            </a:fld>
            <a:endParaRPr lang="en-US"/>
          </a:p>
        </p:txBody>
      </p:sp>
    </p:spTree>
    <p:extLst>
      <p:ext uri="{BB962C8B-B14F-4D97-AF65-F5344CB8AC3E}">
        <p14:creationId xmlns:p14="http://schemas.microsoft.com/office/powerpoint/2010/main" val="412331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Here’s the outline. We will start with a scenario to set the scene… and then go into details.</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a:p>
        </p:txBody>
      </p:sp>
    </p:spTree>
    <p:extLst>
      <p:ext uri="{BB962C8B-B14F-4D97-AF65-F5344CB8AC3E}">
        <p14:creationId xmlns:p14="http://schemas.microsoft.com/office/powerpoint/2010/main" val="10160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932C1-E684-4666-86F2-77A0E7443171}" type="slidenum">
              <a:rPr lang="en-US" smtClean="0"/>
              <a:pPr/>
              <a:t>24</a:t>
            </a:fld>
            <a:endParaRPr lang="en-US"/>
          </a:p>
        </p:txBody>
      </p:sp>
    </p:spTree>
    <p:extLst>
      <p:ext uri="{BB962C8B-B14F-4D97-AF65-F5344CB8AC3E}">
        <p14:creationId xmlns:p14="http://schemas.microsoft.com/office/powerpoint/2010/main" val="134464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932C1-E684-4666-86F2-77A0E7443171}" type="slidenum">
              <a:rPr lang="en-US" smtClean="0"/>
              <a:pPr/>
              <a:t>27</a:t>
            </a:fld>
            <a:endParaRPr lang="en-US"/>
          </a:p>
        </p:txBody>
      </p:sp>
    </p:spTree>
    <p:extLst>
      <p:ext uri="{BB962C8B-B14F-4D97-AF65-F5344CB8AC3E}">
        <p14:creationId xmlns:p14="http://schemas.microsoft.com/office/powerpoint/2010/main" val="272799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ECEA5C-C4A5-49C9-B48B-33C814316871}" type="slidenum">
              <a:rPr lang="en-US" smtClean="0"/>
              <a:pPr/>
              <a:t>28</a:t>
            </a:fld>
            <a:endParaRPr lang="en-US"/>
          </a:p>
        </p:txBody>
      </p:sp>
    </p:spTree>
    <p:extLst>
      <p:ext uri="{BB962C8B-B14F-4D97-AF65-F5344CB8AC3E}">
        <p14:creationId xmlns:p14="http://schemas.microsoft.com/office/powerpoint/2010/main" val="2446570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373AD3-6C95-4FD3-8899-14F2F4D648D1}" type="slidenum">
              <a:rPr lang="en-US" smtClean="0"/>
              <a:pPr/>
              <a:t>29</a:t>
            </a:fld>
            <a:endParaRPr lang="en-US"/>
          </a:p>
        </p:txBody>
      </p:sp>
    </p:spTree>
    <p:extLst>
      <p:ext uri="{BB962C8B-B14F-4D97-AF65-F5344CB8AC3E}">
        <p14:creationId xmlns:p14="http://schemas.microsoft.com/office/powerpoint/2010/main" val="352106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6A15D7-2B6D-40BE-8FDD-6EE2D8964114}" type="slidenum">
              <a:rPr lang="en-US" smtClean="0"/>
              <a:pPr/>
              <a:t>30</a:t>
            </a:fld>
            <a:endParaRPr lang="en-US"/>
          </a:p>
        </p:txBody>
      </p:sp>
    </p:spTree>
    <p:extLst>
      <p:ext uri="{BB962C8B-B14F-4D97-AF65-F5344CB8AC3E}">
        <p14:creationId xmlns:p14="http://schemas.microsoft.com/office/powerpoint/2010/main" val="1187217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D20284-EB5C-4120-BF99-4778D7386C2F}" type="slidenum">
              <a:rPr lang="en-US" smtClean="0"/>
              <a:pPr/>
              <a:t>33</a:t>
            </a:fld>
            <a:endParaRPr lang="en-US"/>
          </a:p>
        </p:txBody>
      </p:sp>
    </p:spTree>
    <p:extLst>
      <p:ext uri="{BB962C8B-B14F-4D97-AF65-F5344CB8AC3E}">
        <p14:creationId xmlns:p14="http://schemas.microsoft.com/office/powerpoint/2010/main" val="31900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E84931-D34F-44FA-BA57-9B12A4E85CB7}" type="slidenum">
              <a:rPr lang="en-US" smtClean="0"/>
              <a:pPr/>
              <a:t>3</a:t>
            </a:fld>
            <a:endParaRPr lang="en-US"/>
          </a:p>
        </p:txBody>
      </p:sp>
    </p:spTree>
    <p:extLst>
      <p:ext uri="{BB962C8B-B14F-4D97-AF65-F5344CB8AC3E}">
        <p14:creationId xmlns:p14="http://schemas.microsoft.com/office/powerpoint/2010/main" val="425247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D6415D-7D7B-4035-9EB2-6103197D653F}" type="slidenum">
              <a:rPr lang="en-US" smtClean="0"/>
              <a:pPr/>
              <a:t>4</a:t>
            </a:fld>
            <a:endParaRPr lang="en-US"/>
          </a:p>
        </p:txBody>
      </p:sp>
    </p:spTree>
    <p:extLst>
      <p:ext uri="{BB962C8B-B14F-4D97-AF65-F5344CB8AC3E}">
        <p14:creationId xmlns:p14="http://schemas.microsoft.com/office/powerpoint/2010/main" val="92155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But what is this. This thing that lay men might colloquially call a doorstop? It may be something that starts life like a regular doorstop. Being a lump that is in the way. Although. Unlike a regular doorstop, it may achieve all sorts of potential... If you ... apply your mind. You must.</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A1B4DE-E20D-4515-9993-D7D558C3EEB4}" type="slidenum">
              <a:rPr lang="en-US" smtClean="0"/>
              <a:pPr/>
              <a:t>5</a:t>
            </a:fld>
            <a:endParaRPr lang="en-US"/>
          </a:p>
        </p:txBody>
      </p:sp>
    </p:spTree>
    <p:extLst>
      <p:ext uri="{BB962C8B-B14F-4D97-AF65-F5344CB8AC3E}">
        <p14:creationId xmlns:p14="http://schemas.microsoft.com/office/powerpoint/2010/main" val="189589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doorstop we speak of has the ability to transform from one thing ... A useless lump of metal. To another thing. That a, possibly fussy client, wants. Which might provide streaming music enhancements so that your laptop does not need to deal with decoding and producing music but can allocate that task to the doorstop.</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5BD237-F001-481E-BC50-EB562F59DDBD}" type="slidenum">
              <a:rPr lang="en-US" smtClean="0"/>
              <a:pPr/>
              <a:t>6</a:t>
            </a:fld>
            <a:endParaRPr lang="en-US"/>
          </a:p>
        </p:txBody>
      </p:sp>
    </p:spTree>
    <p:extLst>
      <p:ext uri="{BB962C8B-B14F-4D97-AF65-F5344CB8AC3E}">
        <p14:creationId xmlns:p14="http://schemas.microsoft.com/office/powerpoint/2010/main" val="397466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And it have the potential that, if your fussy client decided the doorstop should be changed to an IP phone, that is something that at least this one could provide.</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39E71-4E7A-4DFB-998C-466E3D8735E0}" type="slidenum">
              <a:rPr lang="en-US" smtClean="0"/>
              <a:pPr/>
              <a:t>7</a:t>
            </a:fld>
            <a:endParaRPr lang="en-US"/>
          </a:p>
        </p:txBody>
      </p:sp>
    </p:spTree>
    <p:extLst>
      <p:ext uri="{BB962C8B-B14F-4D97-AF65-F5344CB8AC3E}">
        <p14:creationId xmlns:p14="http://schemas.microsoft.com/office/powerpoint/2010/main" val="292089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Working for an astute development company, the management might decide to extend their product line and get increasing more, and possibly weird, clients. Such as this one who wants to have a data stream compressor for their unique communication protocol.</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64776-8C45-457A-8469-ECB9C20EDC00}" type="slidenum">
              <a:rPr lang="en-US" smtClean="0"/>
              <a:pPr/>
              <a:t>8</a:t>
            </a:fld>
            <a:endParaRPr lang="en-US"/>
          </a:p>
        </p:txBody>
      </p:sp>
    </p:spTree>
    <p:extLst>
      <p:ext uri="{BB962C8B-B14F-4D97-AF65-F5344CB8AC3E}">
        <p14:creationId xmlns:p14="http://schemas.microsoft.com/office/powerpoint/2010/main" val="315091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But my dear fellow. What is this door stop? Of which you speak? It is a door stop for your enlightenment. And education. But wait. patience you must have, as this knowledge will be revealed once you are ready. And know what you are to deal with regarding the practical assignments and project work which we will engage within term two.</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E13381-6D8C-4E07-AB33-77E25CF26F7B}" type="slidenum">
              <a:rPr lang="en-US" smtClean="0"/>
              <a:pPr/>
              <a:t>9</a:t>
            </a:fld>
            <a:endParaRPr lang="en-US"/>
          </a:p>
        </p:txBody>
      </p:sp>
    </p:spTree>
    <p:extLst>
      <p:ext uri="{BB962C8B-B14F-4D97-AF65-F5344CB8AC3E}">
        <p14:creationId xmlns:p14="http://schemas.microsoft.com/office/powerpoint/2010/main" val="416213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hyperlink" Target="http://creativecommons.org/licenses/by-sa/4.0/" TargetMode="External"/><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image" Target="../media/image2.png"/><Relationship Id="rId10"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digilent.com/reference/programmable-logic/nexys-4/reference-manual"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igilentinc.com/Products/Detail.cfm?NavPath=2,400,897&amp;Prod=NEXYS3" TargetMode="External"/><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digilentinc.com/Products/Detail.cfm?NavPath=2,400,1184&amp;Prod=NEXYS4" TargetMode="External"/><Relationship Id="rId5" Type="http://schemas.openxmlformats.org/officeDocument/2006/relationships/hyperlink" Target="http://www.digilentinc.com/Products/Detail.cfm?NavPath=2,400,1288&amp;Prod=BASYS3" TargetMode="External"/><Relationship Id="rId4" Type="http://schemas.openxmlformats.org/officeDocument/2006/relationships/hyperlink" Target="https://www.ebay.com/p/225692178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6.xml"/><Relationship Id="rId7" Type="http://schemas.openxmlformats.org/officeDocument/2006/relationships/image" Target="../media/image27.jpeg"/><Relationship Id="rId2" Type="http://schemas.microsoft.com/office/2007/relationships/media" Target="../media/media15.mp3"/><Relationship Id="rId1" Type="http://schemas.openxmlformats.org/officeDocument/2006/relationships/audio" Target="NULL" TargetMode="Externa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notesSlide" Target="../notesSlides/notesSlide19.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8.png"/><Relationship Id="rId3" Type="http://schemas.microsoft.com/office/2007/relationships/media" Target="../media/media5.mp3"/><Relationship Id="rId7" Type="http://schemas.openxmlformats.org/officeDocument/2006/relationships/audio" Target="../media/media7.mp3"/><Relationship Id="rId12" Type="http://schemas.openxmlformats.org/officeDocument/2006/relationships/image" Target="../media/image12.png"/><Relationship Id="rId2" Type="http://schemas.microsoft.com/office/2007/relationships/media" Target="../media/media4.wav"/><Relationship Id="rId1" Type="http://schemas.openxmlformats.org/officeDocument/2006/relationships/audio" Target="NULL" TargetMode="External"/><Relationship Id="rId6" Type="http://schemas.microsoft.com/office/2007/relationships/media" Target="../media/media7.mp3"/><Relationship Id="rId11" Type="http://schemas.openxmlformats.org/officeDocument/2006/relationships/image" Target="../media/image11.png"/><Relationship Id="rId5" Type="http://schemas.openxmlformats.org/officeDocument/2006/relationships/audio" Target="../media/media6.mp3"/><Relationship Id="rId10" Type="http://schemas.openxmlformats.org/officeDocument/2006/relationships/image" Target="../media/image10.jpeg"/><Relationship Id="rId4" Type="http://schemas.microsoft.com/office/2007/relationships/media" Target="../media/media6.mp3"/><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H2ftVPk-WZw" TargetMode="External"/><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5.png"/><Relationship Id="rId5" Type="http://schemas.openxmlformats.org/officeDocument/2006/relationships/audio" Target="../media/audio1.wav"/><Relationship Id="rId4" Type="http://schemas.openxmlformats.org/officeDocument/2006/relationships/notesSlide" Target="../notesSlides/notesSlide7.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6.jpeg"/><Relationship Id="rId5" Type="http://schemas.openxmlformats.org/officeDocument/2006/relationships/audio" Target="../media/audio2.wav"/><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5"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93436" y="3749639"/>
            <a:ext cx="8428945" cy="1637672"/>
          </a:xfrm>
        </p:spPr>
        <p:txBody>
          <a:bodyPr>
            <a:normAutofit lnSpcReduction="10000"/>
          </a:bodyPr>
          <a:lstStyle/>
          <a:p>
            <a:pPr algn="ctr">
              <a:buNone/>
              <a:defRPr/>
            </a:pPr>
            <a:r>
              <a:rPr lang="en-ZA"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13</a:t>
            </a:r>
          </a:p>
          <a:p>
            <a:pPr algn="ctr">
              <a:buNone/>
              <a:defRPr/>
            </a:pPr>
            <a:r>
              <a:rPr lang="en-ZA"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YODA Project &amp; Discussion of</a:t>
            </a:r>
            <a:br>
              <a:rPr lang="en-ZA"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br>
            <a:r>
              <a:rPr lang="en-ZA"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Digital Accelerators</a:t>
            </a:r>
          </a:p>
        </p:txBody>
      </p:sp>
      <p:sp>
        <p:nvSpPr>
          <p:cNvPr id="3076" name="Rectangle 9"/>
          <p:cNvSpPr>
            <a:spLocks noChangeArrowheads="1"/>
          </p:cNvSpPr>
          <p:nvPr/>
        </p:nvSpPr>
        <p:spPr bwMode="auto">
          <a:xfrm>
            <a:off x="1873250" y="5157788"/>
            <a:ext cx="5832475" cy="958850"/>
          </a:xfrm>
          <a:prstGeom prst="rect">
            <a:avLst/>
          </a:prstGeom>
          <a:noFill/>
          <a:ln w="9525" algn="ctr">
            <a:noFill/>
            <a:round/>
            <a:headEnd/>
            <a:tailEnd/>
          </a:ln>
        </p:spPr>
        <p:txBody>
          <a:bodyPr/>
          <a:lstStyle/>
          <a:p>
            <a:pPr algn="ctr"/>
            <a:r>
              <a:rPr lang="en-ZA" sz="1600" i="1"/>
              <a:t>Presented by</a:t>
            </a:r>
          </a:p>
          <a:p>
            <a:pPr algn="ctr"/>
            <a:r>
              <a:rPr lang="en-ZA" sz="2400"/>
              <a:t>Simon Winberg</a:t>
            </a:r>
            <a:endParaRPr lang="en-US" sz="2400"/>
          </a:p>
        </p:txBody>
      </p:sp>
      <p:sp>
        <p:nvSpPr>
          <p:cNvPr id="9" name="Rectangle 8"/>
          <p:cNvSpPr/>
          <p:nvPr/>
        </p:nvSpPr>
        <p:spPr>
          <a:xfrm>
            <a:off x="1372653" y="2198319"/>
            <a:ext cx="6790256"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6"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14" name="Picture 13" descr="yoda.jpg">
            <a:extLst>
              <a:ext uri="{FF2B5EF4-FFF2-40B4-BE49-F238E27FC236}">
                <a16:creationId xmlns:a16="http://schemas.microsoft.com/office/drawing/2014/main" id="{8BFB81A6-A608-4894-B91B-4FB955FB042E}"/>
              </a:ext>
            </a:extLst>
          </p:cNvPr>
          <p:cNvPicPr>
            <a:picLocks noChangeAspect="1"/>
          </p:cNvPicPr>
          <p:nvPr/>
        </p:nvPicPr>
        <p:blipFill>
          <a:blip r:embed="rId9" cstate="print"/>
          <a:srcRect/>
          <a:stretch>
            <a:fillRect/>
          </a:stretch>
        </p:blipFill>
        <p:spPr bwMode="auto">
          <a:xfrm>
            <a:off x="7213600" y="5139217"/>
            <a:ext cx="1065670" cy="1278804"/>
          </a:xfrm>
          <a:prstGeom prst="rect">
            <a:avLst/>
          </a:prstGeom>
          <a:noFill/>
          <a:ln w="9525">
            <a:noFill/>
            <a:miter lim="800000"/>
            <a:headEnd/>
            <a:tailEnd/>
          </a:ln>
        </p:spPr>
      </p:pic>
      <p:pic>
        <p:nvPicPr>
          <p:cNvPr id="3" name="Picture 2" descr="A picture containing monitor, sitting, table&#10;&#10;Description generated with high confidence">
            <a:extLst>
              <a:ext uri="{FF2B5EF4-FFF2-40B4-BE49-F238E27FC236}">
                <a16:creationId xmlns:a16="http://schemas.microsoft.com/office/drawing/2014/main" id="{59170A70-3D06-4F4A-A92A-9BF78380F8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921" y="4962376"/>
            <a:ext cx="1163342" cy="1306610"/>
          </a:xfrm>
          <a:prstGeom prst="rect">
            <a:avLst/>
          </a:prstGeom>
        </p:spPr>
      </p:pic>
      <p:pic>
        <p:nvPicPr>
          <p:cNvPr id="15" name="Picture 9">
            <a:extLst>
              <a:ext uri="{FF2B5EF4-FFF2-40B4-BE49-F238E27FC236}">
                <a16:creationId xmlns:a16="http://schemas.microsoft.com/office/drawing/2014/main" id="{D2757809-9B49-4672-80F6-018C20C9E21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auto">
          <a:xfrm>
            <a:off x="393436" y="293647"/>
            <a:ext cx="1436688" cy="1416734"/>
          </a:xfrm>
          <a:prstGeom prst="rect">
            <a:avLst/>
          </a:prstGeom>
          <a:noFill/>
          <a:ln w="9525">
            <a:noFill/>
            <a:miter lim="800000"/>
            <a:headEnd/>
            <a:tailEnd/>
          </a:ln>
        </p:spPr>
      </p:pic>
      <p:pic>
        <p:nvPicPr>
          <p:cNvPr id="4" name="L17-01">
            <a:hlinkClick r:id="" action="ppaction://media"/>
            <a:extLst>
              <a:ext uri="{FF2B5EF4-FFF2-40B4-BE49-F238E27FC236}">
                <a16:creationId xmlns:a16="http://schemas.microsoft.com/office/drawing/2014/main" id="{308A2C49-1B69-49B5-9EF1-ADAF33F0A8C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177227" y="4547957"/>
            <a:ext cx="609600" cy="609600"/>
          </a:xfrm>
          <a:prstGeom prst="rect">
            <a:avLst/>
          </a:prstGeom>
        </p:spPr>
      </p:pic>
    </p:spTree>
    <p:extLst>
      <p:ext uri="{BB962C8B-B14F-4D97-AF65-F5344CB8AC3E}">
        <p14:creationId xmlns:p14="http://schemas.microsoft.com/office/powerpoint/2010/main" val="11745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02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7421" y="1476292"/>
            <a:ext cx="7173086" cy="1362075"/>
          </a:xfrm>
        </p:spPr>
        <p:txBody>
          <a:bodyPr>
            <a:normAutofit/>
          </a:bodyPr>
          <a:lstStyle/>
          <a:p>
            <a:pPr eaLnBrk="1" hangingPunct="1">
              <a:defRPr/>
            </a:pPr>
            <a:r>
              <a:rPr lang="en-ZA" dirty="0"/>
              <a:t>Using FPGA Evaluation Kit: </a:t>
            </a:r>
            <a:br>
              <a:rPr lang="en-ZA" dirty="0"/>
            </a:br>
            <a:r>
              <a:rPr lang="en-ZA" sz="3200" dirty="0"/>
              <a:t>e.g. </a:t>
            </a:r>
            <a:r>
              <a:rPr lang="en-ZA" sz="3200" dirty="0" err="1"/>
              <a:t>Nexys</a:t>
            </a:r>
            <a:r>
              <a:rPr lang="en-ZA" sz="3200" dirty="0"/>
              <a:t> 4 or </a:t>
            </a:r>
            <a:r>
              <a:rPr lang="en-ZA" sz="3200" dirty="0" err="1"/>
              <a:t>Nexys</a:t>
            </a:r>
            <a:r>
              <a:rPr lang="en-ZA" sz="3200" dirty="0"/>
              <a:t> A7</a:t>
            </a:r>
            <a:endParaRPr lang="en-US" sz="3200" dirty="0"/>
          </a:p>
        </p:txBody>
      </p:sp>
      <p:sp>
        <p:nvSpPr>
          <p:cNvPr id="8" name="Text Placeholder 7"/>
          <p:cNvSpPr>
            <a:spLocks noGrp="1"/>
          </p:cNvSpPr>
          <p:nvPr>
            <p:ph type="body" idx="1"/>
          </p:nvPr>
        </p:nvSpPr>
        <p:spPr>
          <a:xfrm>
            <a:off x="523947" y="5844832"/>
            <a:ext cx="6637467" cy="811352"/>
          </a:xfrm>
        </p:spPr>
        <p:txBody>
          <a:bodyPr/>
          <a:lstStyle/>
          <a:p>
            <a:pPr eaLnBrk="1" hangingPunct="1">
              <a:defRPr/>
            </a:pPr>
            <a:r>
              <a:rPr lang="en-ZA" dirty="0"/>
              <a:t>Reconfigurable Computing EEE4120F</a:t>
            </a:r>
            <a:endParaRPr lang="en-US" dirty="0"/>
          </a:p>
        </p:txBody>
      </p:sp>
      <p:sp>
        <p:nvSpPr>
          <p:cNvPr id="4" name="TextBox 3"/>
          <p:cNvSpPr txBox="1"/>
          <p:nvPr/>
        </p:nvSpPr>
        <p:spPr>
          <a:xfrm>
            <a:off x="523947" y="491524"/>
            <a:ext cx="4224233" cy="400110"/>
          </a:xfrm>
          <a:prstGeom prst="rect">
            <a:avLst/>
          </a:prstGeom>
          <a:noFill/>
        </p:spPr>
        <p:txBody>
          <a:bodyPr wrap="none">
            <a:spAutoFit/>
          </a:bodyPr>
          <a:lstStyle/>
          <a:p>
            <a:pPr>
              <a:defRPr/>
            </a:pPr>
            <a:r>
              <a:rPr lang="en-ZA" sz="2000" i="1" dirty="0">
                <a:solidFill>
                  <a:schemeClr val="accent6">
                    <a:lumMod val="50000"/>
                  </a:schemeClr>
                </a:solidFill>
                <a:effectLst>
                  <a:outerShdw blurRad="38100" dist="38100" dir="2700000" algn="tl">
                    <a:srgbClr val="000000">
                      <a:alpha val="43137"/>
                    </a:srgbClr>
                  </a:outerShdw>
                </a:effectLst>
              </a:rPr>
              <a:t>Getting ready for your “doorstop”… </a:t>
            </a:r>
            <a:endParaRPr lang="en-US" sz="2000" i="1" dirty="0">
              <a:solidFill>
                <a:schemeClr val="accent6">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417714" y="6208009"/>
            <a:ext cx="6743700" cy="400050"/>
          </a:xfrm>
          <a:prstGeom prst="rect">
            <a:avLst/>
          </a:prstGeom>
          <a:noFill/>
        </p:spPr>
        <p:txBody>
          <a:bodyPr wrap="none">
            <a:spAutoFit/>
          </a:bodyPr>
          <a:lstStyle/>
          <a:p>
            <a:pPr>
              <a:defRPr/>
            </a:pPr>
            <a:r>
              <a:rPr lang="en-ZA" sz="2000" i="1" dirty="0">
                <a:effectLst>
                  <a:outerShdw blurRad="38100" dist="38100" dir="2700000" algn="tl">
                    <a:srgbClr val="000000">
                      <a:alpha val="43137"/>
                    </a:srgbClr>
                  </a:outerShdw>
                </a:effectLst>
              </a:rPr>
              <a:t>A brief overview of Reconfigurable Computing operation…</a:t>
            </a:r>
            <a:endParaRPr lang="en-US" sz="2000" i="1"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80FD8E5E-51D2-4209-ACE9-2686E9695760}"/>
              </a:ext>
            </a:extLst>
          </p:cNvPr>
          <p:cNvSpPr txBox="1"/>
          <p:nvPr/>
        </p:nvSpPr>
        <p:spPr>
          <a:xfrm>
            <a:off x="523947" y="1061293"/>
            <a:ext cx="4620126" cy="369332"/>
          </a:xfrm>
          <a:prstGeom prst="rect">
            <a:avLst/>
          </a:prstGeom>
          <a:noFill/>
        </p:spPr>
        <p:txBody>
          <a:bodyPr wrap="square">
            <a:spAutoFit/>
          </a:bodyPr>
          <a:lstStyle/>
          <a:p>
            <a:r>
              <a:rPr lang="en-ZA" sz="1800" i="1" dirty="0">
                <a:effectLst>
                  <a:outerShdw blurRad="38100" dist="38100" dir="2700000" algn="tl">
                    <a:srgbClr val="000000">
                      <a:alpha val="43137"/>
                    </a:srgbClr>
                  </a:outerShdw>
                </a:effectLst>
              </a:rPr>
              <a:t>Choice of either … </a:t>
            </a:r>
            <a:endParaRPr lang="en-ZA" dirty="0"/>
          </a:p>
        </p:txBody>
      </p:sp>
      <p:sp>
        <p:nvSpPr>
          <p:cNvPr id="10" name="Title 6">
            <a:extLst>
              <a:ext uri="{FF2B5EF4-FFF2-40B4-BE49-F238E27FC236}">
                <a16:creationId xmlns:a16="http://schemas.microsoft.com/office/drawing/2014/main" id="{890C1A95-F356-4793-A1C2-6BA11C1A8290}"/>
              </a:ext>
            </a:extLst>
          </p:cNvPr>
          <p:cNvSpPr txBox="1">
            <a:spLocks/>
          </p:cNvSpPr>
          <p:nvPr/>
        </p:nvSpPr>
        <p:spPr>
          <a:xfrm>
            <a:off x="1607421" y="3016026"/>
            <a:ext cx="7173086" cy="1362075"/>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b="0" kern="1200" cap="none" baseline="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ZA" dirty="0"/>
              <a:t>Simulation-based system </a:t>
            </a:r>
            <a:br>
              <a:rPr lang="en-ZA" dirty="0"/>
            </a:br>
            <a:r>
              <a:rPr lang="en-ZA" sz="3300" dirty="0"/>
              <a:t>e.g. </a:t>
            </a:r>
            <a:r>
              <a:rPr lang="en-ZA" sz="3300" dirty="0" err="1"/>
              <a:t>iVerilog</a:t>
            </a:r>
            <a:r>
              <a:rPr lang="en-ZA" sz="3300" dirty="0"/>
              <a:t> or Vivado Simulator</a:t>
            </a:r>
            <a:endParaRPr lang="en-US" dirty="0"/>
          </a:p>
        </p:txBody>
      </p:sp>
      <p:sp>
        <p:nvSpPr>
          <p:cNvPr id="11" name="TextBox 10">
            <a:extLst>
              <a:ext uri="{FF2B5EF4-FFF2-40B4-BE49-F238E27FC236}">
                <a16:creationId xmlns:a16="http://schemas.microsoft.com/office/drawing/2014/main" id="{AAE12EA5-1229-48C9-8DBB-F3ADA1462A57}"/>
              </a:ext>
            </a:extLst>
          </p:cNvPr>
          <p:cNvSpPr txBox="1"/>
          <p:nvPr/>
        </p:nvSpPr>
        <p:spPr>
          <a:xfrm>
            <a:off x="2926079" y="2827601"/>
            <a:ext cx="2497321" cy="461665"/>
          </a:xfrm>
          <a:prstGeom prst="rect">
            <a:avLst/>
          </a:prstGeom>
          <a:noFill/>
        </p:spPr>
        <p:txBody>
          <a:bodyPr wrap="square">
            <a:spAutoFit/>
          </a:bodyPr>
          <a:lstStyle/>
          <a:p>
            <a:r>
              <a:rPr lang="en-ZA" sz="2400" i="1" dirty="0">
                <a:effectLst>
                  <a:outerShdw blurRad="38100" dist="38100" dir="2700000" algn="tl">
                    <a:srgbClr val="000000">
                      <a:alpha val="43137"/>
                    </a:srgbClr>
                  </a:outerShdw>
                </a:effectLst>
              </a:rPr>
              <a:t>OR</a:t>
            </a:r>
            <a:endParaRPr lang="en-ZA" sz="2400" dirty="0"/>
          </a:p>
        </p:txBody>
      </p:sp>
      <p:sp>
        <p:nvSpPr>
          <p:cNvPr id="12" name="TextBox 11">
            <a:extLst>
              <a:ext uri="{FF2B5EF4-FFF2-40B4-BE49-F238E27FC236}">
                <a16:creationId xmlns:a16="http://schemas.microsoft.com/office/drawing/2014/main" id="{BB58E851-BC27-476A-8911-7EFCFF723683}"/>
              </a:ext>
            </a:extLst>
          </p:cNvPr>
          <p:cNvSpPr txBox="1"/>
          <p:nvPr/>
        </p:nvSpPr>
        <p:spPr>
          <a:xfrm>
            <a:off x="523947" y="1863403"/>
            <a:ext cx="2497321" cy="461665"/>
          </a:xfrm>
          <a:prstGeom prst="rect">
            <a:avLst/>
          </a:prstGeom>
          <a:noFill/>
        </p:spPr>
        <p:txBody>
          <a:bodyPr wrap="square">
            <a:spAutoFit/>
          </a:bodyPr>
          <a:lstStyle/>
          <a:p>
            <a:r>
              <a:rPr lang="en-ZA" sz="1200" i="1" dirty="0">
                <a:solidFill>
                  <a:schemeClr val="accent1">
                    <a:lumMod val="75000"/>
                  </a:schemeClr>
                </a:solidFill>
                <a:effectLst>
                  <a:outerShdw blurRad="38100" dist="38100" dir="2700000" algn="tl">
                    <a:srgbClr val="000000">
                      <a:alpha val="43137"/>
                    </a:srgbClr>
                  </a:outerShdw>
                </a:effectLst>
              </a:rPr>
              <a:t>A real</a:t>
            </a:r>
          </a:p>
          <a:p>
            <a:r>
              <a:rPr lang="en-ZA" sz="1200" i="1" dirty="0">
                <a:solidFill>
                  <a:schemeClr val="accent1">
                    <a:lumMod val="75000"/>
                  </a:schemeClr>
                </a:solidFill>
                <a:effectLst>
                  <a:outerShdw blurRad="38100" dist="38100" dir="2700000" algn="tl">
                    <a:srgbClr val="000000">
                      <a:alpha val="43137"/>
                    </a:srgbClr>
                  </a:outerShdw>
                </a:effectLst>
              </a:rPr>
              <a:t>doorstop …</a:t>
            </a:r>
            <a:endParaRPr lang="en-ZA" sz="1200" dirty="0">
              <a:solidFill>
                <a:schemeClr val="accent1">
                  <a:lumMod val="75000"/>
                </a:schemeClr>
              </a:solidFill>
            </a:endParaRPr>
          </a:p>
        </p:txBody>
      </p:sp>
      <p:sp>
        <p:nvSpPr>
          <p:cNvPr id="13" name="TextBox 12">
            <a:extLst>
              <a:ext uri="{FF2B5EF4-FFF2-40B4-BE49-F238E27FC236}">
                <a16:creationId xmlns:a16="http://schemas.microsoft.com/office/drawing/2014/main" id="{37EC7B42-509F-4E33-97E0-5DE90935BA22}"/>
              </a:ext>
            </a:extLst>
          </p:cNvPr>
          <p:cNvSpPr txBox="1"/>
          <p:nvPr/>
        </p:nvSpPr>
        <p:spPr>
          <a:xfrm>
            <a:off x="523947" y="3371398"/>
            <a:ext cx="1237476" cy="461665"/>
          </a:xfrm>
          <a:prstGeom prst="rect">
            <a:avLst/>
          </a:prstGeom>
          <a:noFill/>
        </p:spPr>
        <p:txBody>
          <a:bodyPr wrap="square">
            <a:spAutoFit/>
          </a:bodyPr>
          <a:lstStyle/>
          <a:p>
            <a:r>
              <a:rPr lang="en-ZA" sz="1200" i="1" dirty="0">
                <a:solidFill>
                  <a:schemeClr val="accent1">
                    <a:lumMod val="75000"/>
                  </a:schemeClr>
                </a:solidFill>
                <a:effectLst>
                  <a:outerShdw blurRad="38100" dist="38100" dir="2700000" algn="tl">
                    <a:srgbClr val="000000">
                      <a:alpha val="43137"/>
                    </a:srgbClr>
                  </a:outerShdw>
                </a:effectLst>
              </a:rPr>
              <a:t>A virtual</a:t>
            </a:r>
          </a:p>
          <a:p>
            <a:r>
              <a:rPr lang="en-ZA" sz="1200" i="1" dirty="0">
                <a:solidFill>
                  <a:schemeClr val="accent1">
                    <a:lumMod val="75000"/>
                  </a:schemeClr>
                </a:solidFill>
                <a:effectLst>
                  <a:outerShdw blurRad="38100" dist="38100" dir="2700000" algn="tl">
                    <a:srgbClr val="000000">
                      <a:alpha val="43137"/>
                    </a:srgbClr>
                  </a:outerShdw>
                </a:effectLst>
              </a:rPr>
              <a:t>doorstop</a:t>
            </a:r>
            <a:endParaRPr lang="en-ZA" sz="1200" dirty="0">
              <a:solidFill>
                <a:schemeClr val="accent1">
                  <a:lumMod val="75000"/>
                </a:schemeClr>
              </a:solidFill>
            </a:endParaRPr>
          </a:p>
        </p:txBody>
      </p:sp>
      <p:pic>
        <p:nvPicPr>
          <p:cNvPr id="3" name="ttsMP3.com_VoiceText_2023-3-20_17_6_30">
            <a:hlinkClick r:id="" action="ppaction://media"/>
            <a:extLst>
              <a:ext uri="{FF2B5EF4-FFF2-40B4-BE49-F238E27FC236}">
                <a16:creationId xmlns:a16="http://schemas.microsoft.com/office/drawing/2014/main" id="{44FF2CE8-9B0A-F9FB-9ADD-7BE26A1D77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0800" y="6842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6C0E-369F-42C3-A3BC-36CB3B7C5C23}"/>
              </a:ext>
            </a:extLst>
          </p:cNvPr>
          <p:cNvSpPr>
            <a:spLocks noGrp="1"/>
          </p:cNvSpPr>
          <p:nvPr>
            <p:ph type="title"/>
          </p:nvPr>
        </p:nvSpPr>
        <p:spPr/>
        <p:txBody>
          <a:bodyPr>
            <a:normAutofit fontScale="90000"/>
          </a:bodyPr>
          <a:lstStyle/>
          <a:p>
            <a:r>
              <a:rPr lang="en-ZA" dirty="0"/>
              <a:t>Option A:</a:t>
            </a:r>
            <a:br>
              <a:rPr lang="en-ZA" dirty="0"/>
            </a:br>
            <a:r>
              <a:rPr lang="en-ZA" dirty="0"/>
              <a:t>FPGA-based Digital Accelerator</a:t>
            </a:r>
          </a:p>
        </p:txBody>
      </p:sp>
      <p:sp>
        <p:nvSpPr>
          <p:cNvPr id="3" name="Text Placeholder 2">
            <a:extLst>
              <a:ext uri="{FF2B5EF4-FFF2-40B4-BE49-F238E27FC236}">
                <a16:creationId xmlns:a16="http://schemas.microsoft.com/office/drawing/2014/main" id="{512388DF-223B-4542-8C7C-9D311A665888}"/>
              </a:ext>
            </a:extLst>
          </p:cNvPr>
          <p:cNvSpPr>
            <a:spLocks noGrp="1"/>
          </p:cNvSpPr>
          <p:nvPr>
            <p:ph type="body" idx="1"/>
          </p:nvPr>
        </p:nvSpPr>
        <p:spPr/>
        <p:txBody>
          <a:bodyPr/>
          <a:lstStyle/>
          <a:p>
            <a:r>
              <a:rPr lang="en-ZA" dirty="0"/>
              <a:t>EEE4120F</a:t>
            </a:r>
          </a:p>
        </p:txBody>
      </p:sp>
      <p:pic>
        <p:nvPicPr>
          <p:cNvPr id="4" name="L17-11">
            <a:hlinkClick r:id="" action="ppaction://media"/>
            <a:extLst>
              <a:ext uri="{FF2B5EF4-FFF2-40B4-BE49-F238E27FC236}">
                <a16:creationId xmlns:a16="http://schemas.microsoft.com/office/drawing/2014/main" id="{B527D89C-2FE1-49AE-8680-AD1870706A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325" y="5787613"/>
            <a:ext cx="609600" cy="609600"/>
          </a:xfrm>
          <a:prstGeom prst="rect">
            <a:avLst/>
          </a:prstGeom>
        </p:spPr>
      </p:pic>
    </p:spTree>
    <p:extLst>
      <p:ext uri="{BB962C8B-B14F-4D97-AF65-F5344CB8AC3E}">
        <p14:creationId xmlns:p14="http://schemas.microsoft.com/office/powerpoint/2010/main" val="1830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schematic&#10;&#10;Description automatically generated">
            <a:extLst>
              <a:ext uri="{FF2B5EF4-FFF2-40B4-BE49-F238E27FC236}">
                <a16:creationId xmlns:a16="http://schemas.microsoft.com/office/drawing/2014/main" id="{6E64C817-8820-4435-B424-811C127F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340" y="1595624"/>
            <a:ext cx="6595230" cy="3017977"/>
          </a:xfrm>
          <a:prstGeom prst="rect">
            <a:avLst/>
          </a:prstGeom>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43540" y="3631763"/>
            <a:ext cx="4170680" cy="3364348"/>
          </a:xfrm>
          <a:prstGeom prst="rect">
            <a:avLst/>
          </a:prstGeom>
          <a:noFill/>
        </p:spPr>
      </p:pic>
      <p:sp>
        <p:nvSpPr>
          <p:cNvPr id="17413" name="TextBox 45"/>
          <p:cNvSpPr txBox="1">
            <a:spLocks noChangeArrowheads="1"/>
          </p:cNvSpPr>
          <p:nvPr/>
        </p:nvSpPr>
        <p:spPr bwMode="auto">
          <a:xfrm>
            <a:off x="3089275" y="159068"/>
            <a:ext cx="5786438" cy="1384995"/>
          </a:xfrm>
          <a:prstGeom prst="rect">
            <a:avLst/>
          </a:prstGeom>
          <a:noFill/>
          <a:ln w="9525">
            <a:noFill/>
            <a:miter lim="800000"/>
            <a:headEnd/>
            <a:tailEnd/>
          </a:ln>
        </p:spPr>
        <p:txBody>
          <a:bodyPr>
            <a:spAutoFit/>
          </a:bodyPr>
          <a:lstStyle/>
          <a:p>
            <a:r>
              <a:rPr lang="en-ZA" sz="2800" dirty="0"/>
              <a:t>Nexys4 DDR:</a:t>
            </a:r>
            <a:br>
              <a:rPr lang="en-ZA" sz="2800" dirty="0"/>
            </a:br>
            <a:r>
              <a:rPr lang="en-ZA" sz="2800" dirty="0"/>
              <a:t>The evaluation board to be used</a:t>
            </a:r>
          </a:p>
          <a:p>
            <a:r>
              <a:rPr lang="en-ZA" sz="2800" dirty="0"/>
              <a:t>in the laboratories…</a:t>
            </a:r>
            <a:endParaRPr lang="en-US" sz="2800" dirty="0"/>
          </a:p>
        </p:txBody>
      </p:sp>
      <p:pic>
        <p:nvPicPr>
          <p:cNvPr id="645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43444" y="201930"/>
            <a:ext cx="1779814" cy="1245870"/>
          </a:xfrm>
          <a:prstGeom prst="rect">
            <a:avLst/>
          </a:prstGeom>
          <a:noFill/>
        </p:spPr>
      </p:pic>
      <p:sp>
        <p:nvSpPr>
          <p:cNvPr id="51" name="Rectangle 50"/>
          <p:cNvSpPr/>
          <p:nvPr/>
        </p:nvSpPr>
        <p:spPr>
          <a:xfrm>
            <a:off x="4397009" y="4561370"/>
            <a:ext cx="4922520" cy="400110"/>
          </a:xfrm>
          <a:prstGeom prst="rect">
            <a:avLst/>
          </a:prstGeom>
        </p:spPr>
        <p:txBody>
          <a:bodyPr wrap="square">
            <a:spAutoFit/>
          </a:bodyPr>
          <a:lstStyle/>
          <a:p>
            <a:r>
              <a:rPr lang="en-GB" sz="1000" dirty="0"/>
              <a:t>Source:</a:t>
            </a:r>
          </a:p>
          <a:p>
            <a:r>
              <a:rPr lang="en-GB" sz="1000" dirty="0">
                <a:hlinkClick r:id="rId6"/>
              </a:rPr>
              <a:t>https://digilent.com/reference/programmable-logic/nexys-4/reference-manual</a:t>
            </a:r>
            <a:r>
              <a:rPr lang="en-GB" sz="1000" dirty="0"/>
              <a:t> </a:t>
            </a:r>
          </a:p>
        </p:txBody>
      </p:sp>
      <p:sp>
        <p:nvSpPr>
          <p:cNvPr id="2" name="Rectangle 1">
            <a:extLst>
              <a:ext uri="{FF2B5EF4-FFF2-40B4-BE49-F238E27FC236}">
                <a16:creationId xmlns:a16="http://schemas.microsoft.com/office/drawing/2014/main" id="{F751C91C-1D3B-4962-9B8C-4893DE094BF2}"/>
              </a:ext>
            </a:extLst>
          </p:cNvPr>
          <p:cNvSpPr/>
          <p:nvPr/>
        </p:nvSpPr>
        <p:spPr>
          <a:xfrm>
            <a:off x="268287" y="1544063"/>
            <a:ext cx="1788856" cy="430887"/>
          </a:xfrm>
          <a:prstGeom prst="rect">
            <a:avLst/>
          </a:prstGeom>
        </p:spPr>
        <p:txBody>
          <a:bodyPr wrap="square">
            <a:spAutoFit/>
          </a:bodyPr>
          <a:lstStyle/>
          <a:p>
            <a:r>
              <a:rPr lang="en-ZA" sz="1100" dirty="0"/>
              <a:t>The other </a:t>
            </a:r>
            <a:r>
              <a:rPr lang="en-ZA" sz="1100" dirty="0" err="1"/>
              <a:t>Nexys</a:t>
            </a:r>
            <a:r>
              <a:rPr lang="en-ZA" sz="1100" dirty="0"/>
              <a:t> versions are quite similar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C704BBC-37A1-44C2-BE8F-2BA46D0A8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4" y="234439"/>
            <a:ext cx="1615025" cy="1556721"/>
          </a:xfrm>
          <a:prstGeom prst="rect">
            <a:avLst/>
          </a:prstGeom>
        </p:spPr>
      </p:pic>
      <p:pic>
        <p:nvPicPr>
          <p:cNvPr id="64514" name="Picture 2" descr="C:\Users\swinberg\Documents\ACTIVE\EEE4084F\2012\LECTURES\EEE4084F-Lecture13\NEXYS3-400.jpg"/>
          <p:cNvPicPr>
            <a:picLocks noChangeAspect="1" noChangeArrowheads="1"/>
          </p:cNvPicPr>
          <p:nvPr/>
        </p:nvPicPr>
        <p:blipFill>
          <a:blip r:embed="rId4" cstate="print"/>
          <a:srcRect/>
          <a:stretch>
            <a:fillRect/>
          </a:stretch>
        </p:blipFill>
        <p:spPr bwMode="auto">
          <a:xfrm>
            <a:off x="382351" y="3550082"/>
            <a:ext cx="1836838" cy="1556721"/>
          </a:xfrm>
          <a:prstGeom prst="rect">
            <a:avLst/>
          </a:prstGeom>
          <a:noFill/>
        </p:spPr>
      </p:pic>
      <p:sp>
        <p:nvSpPr>
          <p:cNvPr id="47" name="Rectangle 46"/>
          <p:cNvSpPr/>
          <p:nvPr/>
        </p:nvSpPr>
        <p:spPr bwMode="auto">
          <a:xfrm>
            <a:off x="2457974" y="1870674"/>
            <a:ext cx="6530452" cy="479841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p>
        </p:txBody>
      </p:sp>
      <p:grpSp>
        <p:nvGrpSpPr>
          <p:cNvPr id="2" name="Group 41"/>
          <p:cNvGrpSpPr>
            <a:grpSpLocks/>
          </p:cNvGrpSpPr>
          <p:nvPr/>
        </p:nvGrpSpPr>
        <p:grpSpPr bwMode="auto">
          <a:xfrm>
            <a:off x="2275315" y="2070748"/>
            <a:ext cx="7290666" cy="4665332"/>
            <a:chOff x="-876098" y="-53535"/>
            <a:chExt cx="10826539" cy="6926999"/>
          </a:xfrm>
        </p:grpSpPr>
        <p:sp>
          <p:nvSpPr>
            <p:cNvPr id="17416" name="Rectangle 4"/>
            <p:cNvSpPr>
              <a:spLocks noChangeArrowheads="1"/>
            </p:cNvSpPr>
            <p:nvPr/>
          </p:nvSpPr>
          <p:spPr bwMode="auto">
            <a:xfrm>
              <a:off x="1928813" y="1466850"/>
              <a:ext cx="4757737" cy="3505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7" name="Text Box 5"/>
            <p:cNvSpPr txBox="1">
              <a:spLocks noChangeArrowheads="1"/>
            </p:cNvSpPr>
            <p:nvPr/>
          </p:nvSpPr>
          <p:spPr bwMode="auto">
            <a:xfrm>
              <a:off x="3560959" y="2752286"/>
              <a:ext cx="1543000" cy="685472"/>
            </a:xfrm>
            <a:prstGeom prst="rect">
              <a:avLst/>
            </a:prstGeom>
            <a:noFill/>
            <a:ln w="9525">
              <a:noFill/>
              <a:miter lim="800000"/>
              <a:headEnd/>
              <a:tailEnd/>
            </a:ln>
          </p:spPr>
          <p:txBody>
            <a:bodyPr wrap="none">
              <a:spAutoFit/>
            </a:bodyPr>
            <a:lstStyle/>
            <a:p>
              <a:r>
                <a:rPr lang="en-US" sz="2400" b="1" dirty="0">
                  <a:solidFill>
                    <a:srgbClr val="FFFF00"/>
                  </a:solidFill>
                </a:rPr>
                <a:t>FPGA</a:t>
              </a:r>
            </a:p>
          </p:txBody>
        </p:sp>
        <p:sp>
          <p:nvSpPr>
            <p:cNvPr id="17418" name="Oval 11"/>
            <p:cNvSpPr>
              <a:spLocks noChangeArrowheads="1"/>
            </p:cNvSpPr>
            <p:nvPr/>
          </p:nvSpPr>
          <p:spPr bwMode="auto">
            <a:xfrm>
              <a:off x="6654800" y="177323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19" name="Oval 12"/>
            <p:cNvSpPr>
              <a:spLocks noChangeArrowheads="1"/>
            </p:cNvSpPr>
            <p:nvPr/>
          </p:nvSpPr>
          <p:spPr bwMode="auto">
            <a:xfrm>
              <a:off x="6654800" y="209391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0" name="Oval 14"/>
            <p:cNvSpPr>
              <a:spLocks noChangeArrowheads="1"/>
            </p:cNvSpPr>
            <p:nvPr/>
          </p:nvSpPr>
          <p:spPr bwMode="auto">
            <a:xfrm>
              <a:off x="6654800" y="241458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1" name="Oval 15"/>
            <p:cNvSpPr>
              <a:spLocks noChangeArrowheads="1"/>
            </p:cNvSpPr>
            <p:nvPr/>
          </p:nvSpPr>
          <p:spPr bwMode="auto">
            <a:xfrm>
              <a:off x="6654800" y="273526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2" name="Oval 16"/>
            <p:cNvSpPr>
              <a:spLocks noChangeArrowheads="1"/>
            </p:cNvSpPr>
            <p:nvPr/>
          </p:nvSpPr>
          <p:spPr bwMode="auto">
            <a:xfrm>
              <a:off x="6654800" y="309562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3" name="Oval 17"/>
            <p:cNvSpPr>
              <a:spLocks noChangeArrowheads="1"/>
            </p:cNvSpPr>
            <p:nvPr/>
          </p:nvSpPr>
          <p:spPr bwMode="auto">
            <a:xfrm>
              <a:off x="6654800" y="341630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4" name="Oval 18"/>
            <p:cNvSpPr>
              <a:spLocks noChangeArrowheads="1"/>
            </p:cNvSpPr>
            <p:nvPr/>
          </p:nvSpPr>
          <p:spPr bwMode="auto">
            <a:xfrm>
              <a:off x="6654800" y="378777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5" name="Oval 19"/>
            <p:cNvSpPr>
              <a:spLocks noChangeArrowheads="1"/>
            </p:cNvSpPr>
            <p:nvPr/>
          </p:nvSpPr>
          <p:spPr bwMode="auto">
            <a:xfrm>
              <a:off x="6654800" y="41084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6" name="Oval 20"/>
            <p:cNvSpPr>
              <a:spLocks noChangeArrowheads="1"/>
            </p:cNvSpPr>
            <p:nvPr/>
          </p:nvSpPr>
          <p:spPr bwMode="auto">
            <a:xfrm>
              <a:off x="6637338" y="4483100"/>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7" name="Oval 21"/>
            <p:cNvSpPr>
              <a:spLocks noChangeArrowheads="1"/>
            </p:cNvSpPr>
            <p:nvPr/>
          </p:nvSpPr>
          <p:spPr bwMode="auto">
            <a:xfrm>
              <a:off x="6637338" y="4803775"/>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8" name="Oval 22"/>
            <p:cNvSpPr>
              <a:spLocks noChangeArrowheads="1"/>
            </p:cNvSpPr>
            <p:nvPr/>
          </p:nvSpPr>
          <p:spPr bwMode="auto">
            <a:xfrm>
              <a:off x="6654800" y="14668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9" name="Oval 23"/>
            <p:cNvSpPr>
              <a:spLocks noChangeArrowheads="1"/>
            </p:cNvSpPr>
            <p:nvPr/>
          </p:nvSpPr>
          <p:spPr bwMode="auto">
            <a:xfrm>
              <a:off x="1860550" y="177323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0" name="Oval 24"/>
            <p:cNvSpPr>
              <a:spLocks noChangeArrowheads="1"/>
            </p:cNvSpPr>
            <p:nvPr/>
          </p:nvSpPr>
          <p:spPr bwMode="auto">
            <a:xfrm>
              <a:off x="1860550" y="209391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1" name="Oval 25"/>
            <p:cNvSpPr>
              <a:spLocks noChangeArrowheads="1"/>
            </p:cNvSpPr>
            <p:nvPr/>
          </p:nvSpPr>
          <p:spPr bwMode="auto">
            <a:xfrm>
              <a:off x="1860550" y="241458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2" name="Oval 26"/>
            <p:cNvSpPr>
              <a:spLocks noChangeArrowheads="1"/>
            </p:cNvSpPr>
            <p:nvPr/>
          </p:nvSpPr>
          <p:spPr bwMode="auto">
            <a:xfrm>
              <a:off x="1860550" y="273526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3" name="Oval 27"/>
            <p:cNvSpPr>
              <a:spLocks noChangeArrowheads="1"/>
            </p:cNvSpPr>
            <p:nvPr/>
          </p:nvSpPr>
          <p:spPr bwMode="auto">
            <a:xfrm>
              <a:off x="1860550" y="309562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4" name="Oval 28"/>
            <p:cNvSpPr>
              <a:spLocks noChangeArrowheads="1"/>
            </p:cNvSpPr>
            <p:nvPr/>
          </p:nvSpPr>
          <p:spPr bwMode="auto">
            <a:xfrm>
              <a:off x="1860550" y="341630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5" name="Oval 29"/>
            <p:cNvSpPr>
              <a:spLocks noChangeArrowheads="1"/>
            </p:cNvSpPr>
            <p:nvPr/>
          </p:nvSpPr>
          <p:spPr bwMode="auto">
            <a:xfrm>
              <a:off x="1860550" y="378777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6" name="Oval 30"/>
            <p:cNvSpPr>
              <a:spLocks noChangeArrowheads="1"/>
            </p:cNvSpPr>
            <p:nvPr/>
          </p:nvSpPr>
          <p:spPr bwMode="auto">
            <a:xfrm>
              <a:off x="1860550" y="41084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7" name="Oval 31"/>
            <p:cNvSpPr>
              <a:spLocks noChangeArrowheads="1"/>
            </p:cNvSpPr>
            <p:nvPr/>
          </p:nvSpPr>
          <p:spPr bwMode="auto">
            <a:xfrm>
              <a:off x="1843088" y="4483100"/>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8" name="Oval 32"/>
            <p:cNvSpPr>
              <a:spLocks noChangeArrowheads="1"/>
            </p:cNvSpPr>
            <p:nvPr/>
          </p:nvSpPr>
          <p:spPr bwMode="auto">
            <a:xfrm>
              <a:off x="1843088" y="4803775"/>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9" name="Oval 33"/>
            <p:cNvSpPr>
              <a:spLocks noChangeArrowheads="1"/>
            </p:cNvSpPr>
            <p:nvPr/>
          </p:nvSpPr>
          <p:spPr bwMode="auto">
            <a:xfrm>
              <a:off x="1860550" y="14668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40" name="Line 34"/>
            <p:cNvSpPr>
              <a:spLocks noChangeShapeType="1"/>
            </p:cNvSpPr>
            <p:nvPr/>
          </p:nvSpPr>
          <p:spPr bwMode="auto">
            <a:xfrm>
              <a:off x="1267101" y="2008429"/>
              <a:ext cx="28299" cy="2963622"/>
            </a:xfrm>
            <a:prstGeom prst="line">
              <a:avLst/>
            </a:prstGeom>
            <a:noFill/>
            <a:ln w="76200">
              <a:solidFill>
                <a:srgbClr val="1C1C1C"/>
              </a:solidFill>
              <a:round/>
              <a:headEnd/>
              <a:tailEnd/>
            </a:ln>
          </p:spPr>
          <p:txBody>
            <a:bodyPr/>
            <a:lstStyle/>
            <a:p>
              <a:endParaRPr lang="en-GB"/>
            </a:p>
          </p:txBody>
        </p:sp>
        <p:sp>
          <p:nvSpPr>
            <p:cNvPr id="17441" name="Rectangle 35"/>
            <p:cNvSpPr>
              <a:spLocks noChangeArrowheads="1"/>
            </p:cNvSpPr>
            <p:nvPr/>
          </p:nvSpPr>
          <p:spPr bwMode="auto">
            <a:xfrm>
              <a:off x="2876550" y="127000"/>
              <a:ext cx="3522663" cy="9144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42" name="Text Box 37"/>
            <p:cNvSpPr txBox="1">
              <a:spLocks noChangeArrowheads="1"/>
            </p:cNvSpPr>
            <p:nvPr/>
          </p:nvSpPr>
          <p:spPr bwMode="auto">
            <a:xfrm>
              <a:off x="2851184" y="369888"/>
              <a:ext cx="3475915" cy="685471"/>
            </a:xfrm>
            <a:prstGeom prst="rect">
              <a:avLst/>
            </a:prstGeom>
            <a:noFill/>
            <a:ln w="9525">
              <a:noFill/>
              <a:miter lim="800000"/>
              <a:headEnd/>
              <a:tailEnd/>
            </a:ln>
          </p:spPr>
          <p:txBody>
            <a:bodyPr wrap="none">
              <a:spAutoFit/>
            </a:bodyPr>
            <a:lstStyle/>
            <a:p>
              <a:r>
                <a:rPr lang="en-US" sz="2400" b="1" dirty="0">
                  <a:solidFill>
                    <a:srgbClr val="FFFF00"/>
                  </a:solidFill>
                </a:rPr>
                <a:t>Flash 16MByte</a:t>
              </a:r>
            </a:p>
          </p:txBody>
        </p:sp>
        <p:sp>
          <p:nvSpPr>
            <p:cNvPr id="17443" name="Rectangle 38"/>
            <p:cNvSpPr>
              <a:spLocks noChangeArrowheads="1"/>
            </p:cNvSpPr>
            <p:nvPr/>
          </p:nvSpPr>
          <p:spPr bwMode="auto">
            <a:xfrm>
              <a:off x="6074561" y="5472088"/>
              <a:ext cx="2819399" cy="914399"/>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44" name="Text Box 39"/>
            <p:cNvSpPr txBox="1">
              <a:spLocks noChangeArrowheads="1"/>
            </p:cNvSpPr>
            <p:nvPr/>
          </p:nvSpPr>
          <p:spPr bwMode="auto">
            <a:xfrm>
              <a:off x="6760361" y="5700688"/>
              <a:ext cx="1621555" cy="685472"/>
            </a:xfrm>
            <a:prstGeom prst="rect">
              <a:avLst/>
            </a:prstGeom>
            <a:noFill/>
            <a:ln w="9525">
              <a:noFill/>
              <a:miter lim="800000"/>
              <a:headEnd/>
              <a:tailEnd/>
            </a:ln>
          </p:spPr>
          <p:txBody>
            <a:bodyPr wrap="none">
              <a:spAutoFit/>
            </a:bodyPr>
            <a:lstStyle/>
            <a:p>
              <a:r>
                <a:rPr lang="en-US" sz="2400" b="1" dirty="0">
                  <a:solidFill>
                    <a:srgbClr val="FFFF00"/>
                  </a:solidFill>
                </a:rPr>
                <a:t>SRAM</a:t>
              </a:r>
            </a:p>
          </p:txBody>
        </p:sp>
        <p:sp>
          <p:nvSpPr>
            <p:cNvPr id="17447" name="Line 42"/>
            <p:cNvSpPr>
              <a:spLocks noChangeShapeType="1"/>
            </p:cNvSpPr>
            <p:nvPr/>
          </p:nvSpPr>
          <p:spPr bwMode="auto">
            <a:xfrm flipH="1">
              <a:off x="7762253" y="1406525"/>
              <a:ext cx="10147" cy="4018741"/>
            </a:xfrm>
            <a:prstGeom prst="line">
              <a:avLst/>
            </a:prstGeom>
            <a:noFill/>
            <a:ln w="76200">
              <a:solidFill>
                <a:srgbClr val="1C1C1C"/>
              </a:solidFill>
              <a:round/>
              <a:headEnd/>
              <a:tailEnd/>
            </a:ln>
          </p:spPr>
          <p:txBody>
            <a:bodyPr/>
            <a:lstStyle/>
            <a:p>
              <a:endParaRPr lang="en-GB"/>
            </a:p>
          </p:txBody>
        </p:sp>
        <p:sp>
          <p:nvSpPr>
            <p:cNvPr id="17449" name="Line 44"/>
            <p:cNvSpPr>
              <a:spLocks noChangeShapeType="1"/>
            </p:cNvSpPr>
            <p:nvPr/>
          </p:nvSpPr>
          <p:spPr bwMode="auto">
            <a:xfrm flipH="1" flipV="1">
              <a:off x="6399213" y="609600"/>
              <a:ext cx="1373187" cy="796925"/>
            </a:xfrm>
            <a:prstGeom prst="line">
              <a:avLst/>
            </a:prstGeom>
            <a:noFill/>
            <a:ln w="76200">
              <a:solidFill>
                <a:srgbClr val="1C1C1C"/>
              </a:solidFill>
              <a:round/>
              <a:headEnd/>
              <a:tailEnd/>
            </a:ln>
          </p:spPr>
          <p:txBody>
            <a:bodyPr/>
            <a:lstStyle/>
            <a:p>
              <a:endParaRPr lang="en-GB"/>
            </a:p>
          </p:txBody>
        </p:sp>
        <p:sp>
          <p:nvSpPr>
            <p:cNvPr id="17450" name="Text Box 45"/>
            <p:cNvSpPr txBox="1">
              <a:spLocks noChangeArrowheads="1"/>
            </p:cNvSpPr>
            <p:nvPr/>
          </p:nvSpPr>
          <p:spPr bwMode="auto">
            <a:xfrm>
              <a:off x="6391086" y="2142856"/>
              <a:ext cx="3559355" cy="1508038"/>
            </a:xfrm>
            <a:prstGeom prst="rect">
              <a:avLst/>
            </a:prstGeom>
            <a:noFill/>
            <a:ln w="9525">
              <a:noFill/>
              <a:miter lim="800000"/>
              <a:headEnd/>
              <a:tailEnd/>
            </a:ln>
          </p:spPr>
          <p:txBody>
            <a:bodyPr wrap="square">
              <a:spAutoFit/>
            </a:bodyPr>
            <a:lstStyle/>
            <a:p>
              <a:pPr algn="ctr"/>
              <a:r>
                <a:rPr lang="en-US" sz="2000" b="1" dirty="0">
                  <a:ln>
                    <a:solidFill>
                      <a:schemeClr val="accent4">
                        <a:lumMod val="10000"/>
                      </a:schemeClr>
                    </a:solidFill>
                  </a:ln>
                </a:rPr>
                <a:t>45 bit memory ADDRESS </a:t>
              </a:r>
            </a:p>
            <a:p>
              <a:pPr algn="ctr"/>
              <a:r>
                <a:rPr lang="en-US" sz="2000" b="1" dirty="0">
                  <a:ln>
                    <a:solidFill>
                      <a:schemeClr val="accent4">
                        <a:lumMod val="10000"/>
                      </a:schemeClr>
                    </a:solidFill>
                  </a:ln>
                </a:rPr>
                <a:t>BUS</a:t>
              </a:r>
            </a:p>
          </p:txBody>
        </p:sp>
        <p:sp>
          <p:nvSpPr>
            <p:cNvPr id="17451" name="Text Box 46"/>
            <p:cNvSpPr txBox="1">
              <a:spLocks noChangeArrowheads="1"/>
            </p:cNvSpPr>
            <p:nvPr/>
          </p:nvSpPr>
          <p:spPr bwMode="auto">
            <a:xfrm>
              <a:off x="-853467" y="2164017"/>
              <a:ext cx="2460036" cy="2102111"/>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DATA </a:t>
              </a:r>
            </a:p>
            <a:p>
              <a:pPr algn="ctr"/>
              <a:r>
                <a:rPr lang="en-US" sz="2400" b="1" dirty="0">
                  <a:ln>
                    <a:solidFill>
                      <a:schemeClr val="accent4">
                        <a:lumMod val="10000"/>
                      </a:schemeClr>
                    </a:solidFill>
                  </a:ln>
                </a:rPr>
                <a:t>PORT BUS</a:t>
              </a:r>
            </a:p>
            <a:p>
              <a:pPr algn="ctr"/>
              <a:r>
                <a:rPr lang="en-US" sz="1400" b="1" dirty="0">
                  <a:ln>
                    <a:solidFill>
                      <a:schemeClr val="accent4">
                        <a:lumMod val="10000"/>
                      </a:schemeClr>
                    </a:solidFill>
                  </a:ln>
                </a:rPr>
                <a:t>(USB, JTAG)</a:t>
              </a:r>
            </a:p>
          </p:txBody>
        </p:sp>
        <p:sp>
          <p:nvSpPr>
            <p:cNvPr id="17452" name="Line 61"/>
            <p:cNvSpPr>
              <a:spLocks noChangeShapeType="1"/>
            </p:cNvSpPr>
            <p:nvPr/>
          </p:nvSpPr>
          <p:spPr bwMode="auto">
            <a:xfrm>
              <a:off x="1295400" y="3179763"/>
              <a:ext cx="650875" cy="0"/>
            </a:xfrm>
            <a:prstGeom prst="line">
              <a:avLst/>
            </a:prstGeom>
            <a:noFill/>
            <a:ln w="76200">
              <a:solidFill>
                <a:srgbClr val="1C1C1C"/>
              </a:solidFill>
              <a:round/>
              <a:headEnd/>
              <a:tailEnd/>
            </a:ln>
          </p:spPr>
          <p:txBody>
            <a:bodyPr/>
            <a:lstStyle/>
            <a:p>
              <a:endParaRPr lang="en-GB"/>
            </a:p>
          </p:txBody>
        </p:sp>
        <p:sp>
          <p:nvSpPr>
            <p:cNvPr id="17453" name="Line 62"/>
            <p:cNvSpPr>
              <a:spLocks noChangeShapeType="1"/>
            </p:cNvSpPr>
            <p:nvPr/>
          </p:nvSpPr>
          <p:spPr bwMode="auto">
            <a:xfrm>
              <a:off x="6745288" y="3516313"/>
              <a:ext cx="1027112" cy="0"/>
            </a:xfrm>
            <a:prstGeom prst="line">
              <a:avLst/>
            </a:prstGeom>
            <a:noFill/>
            <a:ln w="76200">
              <a:solidFill>
                <a:srgbClr val="1C1C1C"/>
              </a:solidFill>
              <a:round/>
              <a:headEnd/>
              <a:tailEnd/>
            </a:ln>
          </p:spPr>
          <p:txBody>
            <a:bodyPr/>
            <a:lstStyle/>
            <a:p>
              <a:endParaRPr lang="en-GB"/>
            </a:p>
          </p:txBody>
        </p:sp>
        <p:sp>
          <p:nvSpPr>
            <p:cNvPr id="49" name="Line 62"/>
            <p:cNvSpPr>
              <a:spLocks noChangeShapeType="1"/>
            </p:cNvSpPr>
            <p:nvPr/>
          </p:nvSpPr>
          <p:spPr bwMode="auto">
            <a:xfrm flipH="1">
              <a:off x="2172348" y="4941880"/>
              <a:ext cx="1439" cy="732294"/>
            </a:xfrm>
            <a:prstGeom prst="line">
              <a:avLst/>
            </a:prstGeom>
            <a:noFill/>
            <a:ln w="76200">
              <a:solidFill>
                <a:srgbClr val="1C1C1C"/>
              </a:solidFill>
              <a:round/>
              <a:headEnd/>
              <a:tailEnd/>
            </a:ln>
          </p:spPr>
          <p:txBody>
            <a:bodyPr/>
            <a:lstStyle/>
            <a:p>
              <a:endParaRPr lang="en-GB"/>
            </a:p>
          </p:txBody>
        </p:sp>
        <p:sp>
          <p:nvSpPr>
            <p:cNvPr id="50" name="Text Box 46"/>
            <p:cNvSpPr txBox="1">
              <a:spLocks noChangeArrowheads="1"/>
            </p:cNvSpPr>
            <p:nvPr/>
          </p:nvSpPr>
          <p:spPr bwMode="auto">
            <a:xfrm>
              <a:off x="67649" y="5639615"/>
              <a:ext cx="2964686"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32 bit LEDs, PB PIO</a:t>
              </a:r>
              <a:endParaRPr lang="en-US" sz="1400" b="1" dirty="0">
                <a:ln>
                  <a:solidFill>
                    <a:schemeClr val="accent4">
                      <a:lumMod val="10000"/>
                    </a:schemeClr>
                  </a:solidFill>
                </a:ln>
              </a:endParaRPr>
            </a:p>
          </p:txBody>
        </p:sp>
        <p:sp>
          <p:nvSpPr>
            <p:cNvPr id="51" name="Line 62"/>
            <p:cNvSpPr>
              <a:spLocks noChangeShapeType="1"/>
            </p:cNvSpPr>
            <p:nvPr/>
          </p:nvSpPr>
          <p:spPr bwMode="auto">
            <a:xfrm flipH="1">
              <a:off x="4842829" y="4941880"/>
              <a:ext cx="1439" cy="732294"/>
            </a:xfrm>
            <a:prstGeom prst="line">
              <a:avLst/>
            </a:prstGeom>
            <a:noFill/>
            <a:ln w="76200">
              <a:solidFill>
                <a:srgbClr val="1C1C1C"/>
              </a:solidFill>
              <a:round/>
              <a:headEnd/>
              <a:tailEnd/>
            </a:ln>
          </p:spPr>
          <p:txBody>
            <a:bodyPr/>
            <a:lstStyle/>
            <a:p>
              <a:endParaRPr lang="en-GB"/>
            </a:p>
          </p:txBody>
        </p:sp>
        <p:sp>
          <p:nvSpPr>
            <p:cNvPr id="52" name="Text Box 46"/>
            <p:cNvSpPr txBox="1">
              <a:spLocks noChangeArrowheads="1"/>
            </p:cNvSpPr>
            <p:nvPr/>
          </p:nvSpPr>
          <p:spPr bwMode="auto">
            <a:xfrm>
              <a:off x="2971204" y="5377203"/>
              <a:ext cx="2460036"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43 bit extra IO</a:t>
              </a:r>
              <a:endParaRPr lang="en-US" sz="1400" b="1" dirty="0">
                <a:ln>
                  <a:solidFill>
                    <a:schemeClr val="accent4">
                      <a:lumMod val="10000"/>
                    </a:schemeClr>
                  </a:solidFill>
                </a:ln>
              </a:endParaRPr>
            </a:p>
          </p:txBody>
        </p:sp>
        <p:sp>
          <p:nvSpPr>
            <p:cNvPr id="53" name="Line 61"/>
            <p:cNvSpPr>
              <a:spLocks noChangeShapeType="1"/>
            </p:cNvSpPr>
            <p:nvPr/>
          </p:nvSpPr>
          <p:spPr bwMode="auto">
            <a:xfrm>
              <a:off x="1159612" y="1256375"/>
              <a:ext cx="876948" cy="525772"/>
            </a:xfrm>
            <a:prstGeom prst="line">
              <a:avLst/>
            </a:prstGeom>
            <a:noFill/>
            <a:ln w="76200">
              <a:solidFill>
                <a:srgbClr val="1C1C1C"/>
              </a:solidFill>
              <a:round/>
              <a:headEnd/>
              <a:tailEnd/>
            </a:ln>
          </p:spPr>
          <p:txBody>
            <a:bodyPr/>
            <a:lstStyle/>
            <a:p>
              <a:endParaRPr lang="en-GB"/>
            </a:p>
          </p:txBody>
        </p:sp>
        <p:sp>
          <p:nvSpPr>
            <p:cNvPr id="54" name="Text Box 46"/>
            <p:cNvSpPr txBox="1">
              <a:spLocks noChangeArrowheads="1"/>
            </p:cNvSpPr>
            <p:nvPr/>
          </p:nvSpPr>
          <p:spPr bwMode="auto">
            <a:xfrm>
              <a:off x="-876098" y="-53535"/>
              <a:ext cx="3591595"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16 bit </a:t>
              </a:r>
              <a:r>
                <a:rPr lang="en-US" sz="2400" b="1" dirty="0" err="1">
                  <a:ln>
                    <a:solidFill>
                      <a:schemeClr val="accent4">
                        <a:lumMod val="10000"/>
                      </a:schemeClr>
                    </a:solidFill>
                  </a:ln>
                </a:rPr>
                <a:t>Pmods</a:t>
              </a:r>
              <a:r>
                <a:rPr lang="en-US" sz="2400" b="1" dirty="0">
                  <a:ln>
                    <a:solidFill>
                      <a:schemeClr val="accent4">
                        <a:lumMod val="10000"/>
                      </a:schemeClr>
                    </a:solidFill>
                  </a:ln>
                </a:rPr>
                <a:t> (4x)</a:t>
              </a:r>
              <a:endParaRPr lang="en-US" sz="1400" b="1" dirty="0">
                <a:ln>
                  <a:solidFill>
                    <a:schemeClr val="accent4">
                      <a:lumMod val="10000"/>
                    </a:schemeClr>
                  </a:solidFill>
                </a:ln>
              </a:endParaRPr>
            </a:p>
          </p:txBody>
        </p:sp>
        <p:sp>
          <p:nvSpPr>
            <p:cNvPr id="55" name="Line 61"/>
            <p:cNvSpPr>
              <a:spLocks noChangeShapeType="1"/>
            </p:cNvSpPr>
            <p:nvPr/>
          </p:nvSpPr>
          <p:spPr bwMode="auto">
            <a:xfrm>
              <a:off x="2104455" y="673372"/>
              <a:ext cx="475254" cy="769353"/>
            </a:xfrm>
            <a:prstGeom prst="line">
              <a:avLst/>
            </a:prstGeom>
            <a:noFill/>
            <a:ln w="76200">
              <a:solidFill>
                <a:srgbClr val="1C1C1C"/>
              </a:solidFill>
              <a:round/>
              <a:headEnd/>
              <a:tailEnd/>
            </a:ln>
          </p:spPr>
          <p:txBody>
            <a:bodyPr/>
            <a:lstStyle/>
            <a:p>
              <a:endParaRPr lang="en-GB"/>
            </a:p>
          </p:txBody>
        </p:sp>
        <p:sp>
          <p:nvSpPr>
            <p:cNvPr id="56" name="Line 61"/>
            <p:cNvSpPr>
              <a:spLocks noChangeShapeType="1"/>
            </p:cNvSpPr>
            <p:nvPr/>
          </p:nvSpPr>
          <p:spPr bwMode="auto">
            <a:xfrm>
              <a:off x="1810251" y="809142"/>
              <a:ext cx="407361" cy="656214"/>
            </a:xfrm>
            <a:prstGeom prst="line">
              <a:avLst/>
            </a:prstGeom>
            <a:noFill/>
            <a:ln w="76200">
              <a:solidFill>
                <a:srgbClr val="1C1C1C"/>
              </a:solidFill>
              <a:round/>
              <a:headEnd/>
              <a:tailEnd/>
            </a:ln>
          </p:spPr>
          <p:txBody>
            <a:bodyPr/>
            <a:lstStyle/>
            <a:p>
              <a:endParaRPr lang="en-GB"/>
            </a:p>
          </p:txBody>
        </p:sp>
        <p:sp>
          <p:nvSpPr>
            <p:cNvPr id="57" name="Line 61"/>
            <p:cNvSpPr>
              <a:spLocks noChangeShapeType="1"/>
            </p:cNvSpPr>
            <p:nvPr/>
          </p:nvSpPr>
          <p:spPr bwMode="auto">
            <a:xfrm>
              <a:off x="1334995" y="990165"/>
              <a:ext cx="678934" cy="588328"/>
            </a:xfrm>
            <a:prstGeom prst="line">
              <a:avLst/>
            </a:prstGeom>
            <a:noFill/>
            <a:ln w="76200">
              <a:solidFill>
                <a:srgbClr val="1C1C1C"/>
              </a:solidFill>
              <a:round/>
              <a:headEnd/>
              <a:tailEnd/>
            </a:ln>
          </p:spPr>
          <p:txBody>
            <a:bodyPr/>
            <a:lstStyle/>
            <a:p>
              <a:endParaRPr lang="en-GB"/>
            </a:p>
          </p:txBody>
        </p:sp>
      </p:grpSp>
      <p:sp>
        <p:nvSpPr>
          <p:cNvPr id="17413" name="TextBox 45"/>
          <p:cNvSpPr txBox="1">
            <a:spLocks noChangeArrowheads="1"/>
          </p:cNvSpPr>
          <p:nvPr/>
        </p:nvSpPr>
        <p:spPr bwMode="auto">
          <a:xfrm>
            <a:off x="1927670" y="168703"/>
            <a:ext cx="7303767" cy="1384995"/>
          </a:xfrm>
          <a:prstGeom prst="rect">
            <a:avLst/>
          </a:prstGeom>
          <a:noFill/>
          <a:ln w="9525">
            <a:noFill/>
            <a:miter lim="800000"/>
            <a:headEnd/>
            <a:tailEnd/>
          </a:ln>
        </p:spPr>
        <p:txBody>
          <a:bodyPr wrap="square">
            <a:spAutoFit/>
          </a:bodyPr>
          <a:lstStyle/>
          <a:p>
            <a:r>
              <a:rPr lang="en-ZA" sz="2800" dirty="0" err="1"/>
              <a:t>Nexys</a:t>
            </a:r>
            <a:r>
              <a:rPr lang="en-ZA" sz="2800" dirty="0"/>
              <a:t>:</a:t>
            </a:r>
            <a:br>
              <a:rPr lang="en-ZA" sz="2800" dirty="0"/>
            </a:br>
            <a:r>
              <a:rPr lang="en-ZA" sz="2800" dirty="0"/>
              <a:t>The evaluation board to be used</a:t>
            </a:r>
          </a:p>
          <a:p>
            <a:r>
              <a:rPr lang="en-ZA" sz="2800" dirty="0"/>
              <a:t>in the laboratories…</a:t>
            </a:r>
            <a:endParaRPr lang="en-US" sz="2800" dirty="0"/>
          </a:p>
        </p:txBody>
      </p:sp>
      <p:sp>
        <p:nvSpPr>
          <p:cNvPr id="48" name="TextBox 47"/>
          <p:cNvSpPr txBox="1">
            <a:spLocks noChangeArrowheads="1"/>
          </p:cNvSpPr>
          <p:nvPr/>
        </p:nvSpPr>
        <p:spPr bwMode="auto">
          <a:xfrm>
            <a:off x="4370388" y="1419225"/>
            <a:ext cx="2824812" cy="523220"/>
          </a:xfrm>
          <a:prstGeom prst="rect">
            <a:avLst/>
          </a:prstGeom>
          <a:noFill/>
          <a:ln w="9525">
            <a:noFill/>
            <a:miter lim="800000"/>
            <a:headEnd/>
            <a:tailEnd/>
          </a:ln>
        </p:spPr>
        <p:txBody>
          <a:bodyPr wrap="none">
            <a:spAutoFit/>
          </a:bodyPr>
          <a:lstStyle/>
          <a:p>
            <a:r>
              <a:rPr lang="en-ZA" sz="2800" dirty="0"/>
              <a:t>Simplified Model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35083EB-B524-4610-8DD9-D84E6971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08" y="252587"/>
            <a:ext cx="1399771" cy="1349238"/>
          </a:xfrm>
          <a:prstGeom prst="rect">
            <a:avLst/>
          </a:prstGeom>
        </p:spPr>
      </p:pic>
      <p:sp>
        <p:nvSpPr>
          <p:cNvPr id="47" name="Rectangle 46"/>
          <p:cNvSpPr/>
          <p:nvPr/>
        </p:nvSpPr>
        <p:spPr bwMode="auto">
          <a:xfrm>
            <a:off x="1114364" y="1548139"/>
            <a:ext cx="6783789" cy="502645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p>
        </p:txBody>
      </p:sp>
      <p:grpSp>
        <p:nvGrpSpPr>
          <p:cNvPr id="2" name="Group 41"/>
          <p:cNvGrpSpPr>
            <a:grpSpLocks/>
          </p:cNvGrpSpPr>
          <p:nvPr/>
        </p:nvGrpSpPr>
        <p:grpSpPr bwMode="auto">
          <a:xfrm>
            <a:off x="833165" y="1710296"/>
            <a:ext cx="7801045" cy="4909172"/>
            <a:chOff x="-876098" y="-53535"/>
            <a:chExt cx="11009042" cy="6926999"/>
          </a:xfrm>
        </p:grpSpPr>
        <p:sp>
          <p:nvSpPr>
            <p:cNvPr id="17416" name="Rectangle 4"/>
            <p:cNvSpPr>
              <a:spLocks noChangeArrowheads="1"/>
            </p:cNvSpPr>
            <p:nvPr/>
          </p:nvSpPr>
          <p:spPr bwMode="auto">
            <a:xfrm>
              <a:off x="1928813" y="1466850"/>
              <a:ext cx="4757737" cy="35052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17" name="Text Box 5"/>
            <p:cNvSpPr txBox="1">
              <a:spLocks noChangeArrowheads="1"/>
            </p:cNvSpPr>
            <p:nvPr/>
          </p:nvSpPr>
          <p:spPr bwMode="auto">
            <a:xfrm>
              <a:off x="3802063" y="2965450"/>
              <a:ext cx="1030287" cy="457200"/>
            </a:xfrm>
            <a:prstGeom prst="rect">
              <a:avLst/>
            </a:prstGeom>
            <a:noFill/>
            <a:ln w="9525">
              <a:noFill/>
              <a:miter lim="800000"/>
              <a:headEnd/>
              <a:tailEnd/>
            </a:ln>
          </p:spPr>
          <p:txBody>
            <a:bodyPr wrap="none">
              <a:spAutoFit/>
            </a:bodyPr>
            <a:lstStyle/>
            <a:p>
              <a:r>
                <a:rPr lang="en-US" sz="2400" b="1">
                  <a:solidFill>
                    <a:srgbClr val="1C1C1C"/>
                  </a:solidFill>
                </a:rPr>
                <a:t>FPGA</a:t>
              </a:r>
            </a:p>
          </p:txBody>
        </p:sp>
        <p:sp>
          <p:nvSpPr>
            <p:cNvPr id="17418" name="Oval 11"/>
            <p:cNvSpPr>
              <a:spLocks noChangeArrowheads="1"/>
            </p:cNvSpPr>
            <p:nvPr/>
          </p:nvSpPr>
          <p:spPr bwMode="auto">
            <a:xfrm>
              <a:off x="6654800" y="177323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19" name="Oval 12"/>
            <p:cNvSpPr>
              <a:spLocks noChangeArrowheads="1"/>
            </p:cNvSpPr>
            <p:nvPr/>
          </p:nvSpPr>
          <p:spPr bwMode="auto">
            <a:xfrm>
              <a:off x="6654800" y="209391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0" name="Oval 14"/>
            <p:cNvSpPr>
              <a:spLocks noChangeArrowheads="1"/>
            </p:cNvSpPr>
            <p:nvPr/>
          </p:nvSpPr>
          <p:spPr bwMode="auto">
            <a:xfrm>
              <a:off x="6654800" y="241458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1" name="Oval 15"/>
            <p:cNvSpPr>
              <a:spLocks noChangeArrowheads="1"/>
            </p:cNvSpPr>
            <p:nvPr/>
          </p:nvSpPr>
          <p:spPr bwMode="auto">
            <a:xfrm>
              <a:off x="6654800" y="273526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2" name="Oval 16"/>
            <p:cNvSpPr>
              <a:spLocks noChangeArrowheads="1"/>
            </p:cNvSpPr>
            <p:nvPr/>
          </p:nvSpPr>
          <p:spPr bwMode="auto">
            <a:xfrm>
              <a:off x="6654800" y="309562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3" name="Oval 17"/>
            <p:cNvSpPr>
              <a:spLocks noChangeArrowheads="1"/>
            </p:cNvSpPr>
            <p:nvPr/>
          </p:nvSpPr>
          <p:spPr bwMode="auto">
            <a:xfrm>
              <a:off x="6654800" y="341630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4" name="Oval 18"/>
            <p:cNvSpPr>
              <a:spLocks noChangeArrowheads="1"/>
            </p:cNvSpPr>
            <p:nvPr/>
          </p:nvSpPr>
          <p:spPr bwMode="auto">
            <a:xfrm>
              <a:off x="6654800" y="378777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5" name="Oval 19"/>
            <p:cNvSpPr>
              <a:spLocks noChangeArrowheads="1"/>
            </p:cNvSpPr>
            <p:nvPr/>
          </p:nvSpPr>
          <p:spPr bwMode="auto">
            <a:xfrm>
              <a:off x="6654800" y="41084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6" name="Oval 20"/>
            <p:cNvSpPr>
              <a:spLocks noChangeArrowheads="1"/>
            </p:cNvSpPr>
            <p:nvPr/>
          </p:nvSpPr>
          <p:spPr bwMode="auto">
            <a:xfrm>
              <a:off x="6637338" y="4483100"/>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7" name="Oval 21"/>
            <p:cNvSpPr>
              <a:spLocks noChangeArrowheads="1"/>
            </p:cNvSpPr>
            <p:nvPr/>
          </p:nvSpPr>
          <p:spPr bwMode="auto">
            <a:xfrm>
              <a:off x="6637338" y="4803775"/>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8" name="Oval 22"/>
            <p:cNvSpPr>
              <a:spLocks noChangeArrowheads="1"/>
            </p:cNvSpPr>
            <p:nvPr/>
          </p:nvSpPr>
          <p:spPr bwMode="auto">
            <a:xfrm>
              <a:off x="6654800" y="14668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29" name="Oval 23"/>
            <p:cNvSpPr>
              <a:spLocks noChangeArrowheads="1"/>
            </p:cNvSpPr>
            <p:nvPr/>
          </p:nvSpPr>
          <p:spPr bwMode="auto">
            <a:xfrm>
              <a:off x="1860550" y="177323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0" name="Oval 24"/>
            <p:cNvSpPr>
              <a:spLocks noChangeArrowheads="1"/>
            </p:cNvSpPr>
            <p:nvPr/>
          </p:nvSpPr>
          <p:spPr bwMode="auto">
            <a:xfrm>
              <a:off x="1860550" y="209391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1" name="Oval 25"/>
            <p:cNvSpPr>
              <a:spLocks noChangeArrowheads="1"/>
            </p:cNvSpPr>
            <p:nvPr/>
          </p:nvSpPr>
          <p:spPr bwMode="auto">
            <a:xfrm>
              <a:off x="1860550" y="2414588"/>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2" name="Oval 26"/>
            <p:cNvSpPr>
              <a:spLocks noChangeArrowheads="1"/>
            </p:cNvSpPr>
            <p:nvPr/>
          </p:nvSpPr>
          <p:spPr bwMode="auto">
            <a:xfrm>
              <a:off x="1860550" y="2735263"/>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3" name="Oval 27"/>
            <p:cNvSpPr>
              <a:spLocks noChangeArrowheads="1"/>
            </p:cNvSpPr>
            <p:nvPr/>
          </p:nvSpPr>
          <p:spPr bwMode="auto">
            <a:xfrm>
              <a:off x="1860550" y="309562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4" name="Oval 28"/>
            <p:cNvSpPr>
              <a:spLocks noChangeArrowheads="1"/>
            </p:cNvSpPr>
            <p:nvPr/>
          </p:nvSpPr>
          <p:spPr bwMode="auto">
            <a:xfrm>
              <a:off x="1860550" y="341630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5" name="Oval 29"/>
            <p:cNvSpPr>
              <a:spLocks noChangeArrowheads="1"/>
            </p:cNvSpPr>
            <p:nvPr/>
          </p:nvSpPr>
          <p:spPr bwMode="auto">
            <a:xfrm>
              <a:off x="1860550" y="3787775"/>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6" name="Oval 30"/>
            <p:cNvSpPr>
              <a:spLocks noChangeArrowheads="1"/>
            </p:cNvSpPr>
            <p:nvPr/>
          </p:nvSpPr>
          <p:spPr bwMode="auto">
            <a:xfrm>
              <a:off x="1860550" y="41084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7" name="Oval 31"/>
            <p:cNvSpPr>
              <a:spLocks noChangeArrowheads="1"/>
            </p:cNvSpPr>
            <p:nvPr/>
          </p:nvSpPr>
          <p:spPr bwMode="auto">
            <a:xfrm>
              <a:off x="1843088" y="4483100"/>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8" name="Oval 32"/>
            <p:cNvSpPr>
              <a:spLocks noChangeArrowheads="1"/>
            </p:cNvSpPr>
            <p:nvPr/>
          </p:nvSpPr>
          <p:spPr bwMode="auto">
            <a:xfrm>
              <a:off x="1843088" y="4803775"/>
              <a:ext cx="169862"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39" name="Oval 33"/>
            <p:cNvSpPr>
              <a:spLocks noChangeArrowheads="1"/>
            </p:cNvSpPr>
            <p:nvPr/>
          </p:nvSpPr>
          <p:spPr bwMode="auto">
            <a:xfrm>
              <a:off x="1860550" y="1466850"/>
              <a:ext cx="169863" cy="168275"/>
            </a:xfrm>
            <a:prstGeom prst="ellipse">
              <a:avLst/>
            </a:prstGeom>
            <a:solidFill>
              <a:srgbClr val="1C1C1C"/>
            </a:solidFill>
            <a:ln w="9525">
              <a:solidFill>
                <a:schemeClr val="tx1"/>
              </a:solidFill>
              <a:round/>
              <a:headEnd/>
              <a:tailEnd/>
            </a:ln>
          </p:spPr>
          <p:txBody>
            <a:bodyPr wrap="none" anchor="ctr"/>
            <a:lstStyle/>
            <a:p>
              <a:endParaRPr lang="en-US"/>
            </a:p>
          </p:txBody>
        </p:sp>
        <p:sp>
          <p:nvSpPr>
            <p:cNvPr id="17440" name="Line 34"/>
            <p:cNvSpPr>
              <a:spLocks noChangeShapeType="1"/>
            </p:cNvSpPr>
            <p:nvPr/>
          </p:nvSpPr>
          <p:spPr bwMode="auto">
            <a:xfrm>
              <a:off x="1267101" y="2008429"/>
              <a:ext cx="28299" cy="2963622"/>
            </a:xfrm>
            <a:prstGeom prst="line">
              <a:avLst/>
            </a:prstGeom>
            <a:noFill/>
            <a:ln w="76200">
              <a:solidFill>
                <a:srgbClr val="1C1C1C"/>
              </a:solidFill>
              <a:round/>
              <a:headEnd/>
              <a:tailEnd/>
            </a:ln>
          </p:spPr>
          <p:txBody>
            <a:bodyPr/>
            <a:lstStyle/>
            <a:p>
              <a:endParaRPr lang="en-GB"/>
            </a:p>
          </p:txBody>
        </p:sp>
        <p:sp>
          <p:nvSpPr>
            <p:cNvPr id="17441" name="Rectangle 35"/>
            <p:cNvSpPr>
              <a:spLocks noChangeArrowheads="1"/>
            </p:cNvSpPr>
            <p:nvPr/>
          </p:nvSpPr>
          <p:spPr bwMode="auto">
            <a:xfrm>
              <a:off x="2876550" y="127000"/>
              <a:ext cx="3522663" cy="9144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42" name="Text Box 37"/>
            <p:cNvSpPr txBox="1">
              <a:spLocks noChangeArrowheads="1"/>
            </p:cNvSpPr>
            <p:nvPr/>
          </p:nvSpPr>
          <p:spPr bwMode="auto">
            <a:xfrm>
              <a:off x="2851184" y="369887"/>
              <a:ext cx="3303265" cy="651424"/>
            </a:xfrm>
            <a:prstGeom prst="rect">
              <a:avLst/>
            </a:prstGeom>
            <a:noFill/>
            <a:ln w="9525">
              <a:noFill/>
              <a:miter lim="800000"/>
              <a:headEnd/>
              <a:tailEnd/>
            </a:ln>
          </p:spPr>
          <p:txBody>
            <a:bodyPr wrap="none">
              <a:spAutoFit/>
            </a:bodyPr>
            <a:lstStyle/>
            <a:p>
              <a:r>
                <a:rPr lang="en-US" sz="2400" b="1" dirty="0">
                  <a:solidFill>
                    <a:srgbClr val="FFFF00"/>
                  </a:solidFill>
                </a:rPr>
                <a:t>Flash 16MByte</a:t>
              </a:r>
            </a:p>
          </p:txBody>
        </p:sp>
        <p:sp>
          <p:nvSpPr>
            <p:cNvPr id="17443" name="Rectangle 38"/>
            <p:cNvSpPr>
              <a:spLocks noChangeArrowheads="1"/>
            </p:cNvSpPr>
            <p:nvPr/>
          </p:nvSpPr>
          <p:spPr bwMode="auto">
            <a:xfrm>
              <a:off x="6074561" y="5472088"/>
              <a:ext cx="2819399" cy="914399"/>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7444" name="Text Box 39"/>
            <p:cNvSpPr txBox="1">
              <a:spLocks noChangeArrowheads="1"/>
            </p:cNvSpPr>
            <p:nvPr/>
          </p:nvSpPr>
          <p:spPr bwMode="auto">
            <a:xfrm>
              <a:off x="6760361" y="5700688"/>
              <a:ext cx="1541011" cy="651424"/>
            </a:xfrm>
            <a:prstGeom prst="rect">
              <a:avLst/>
            </a:prstGeom>
            <a:noFill/>
            <a:ln w="9525">
              <a:noFill/>
              <a:miter lim="800000"/>
              <a:headEnd/>
              <a:tailEnd/>
            </a:ln>
          </p:spPr>
          <p:txBody>
            <a:bodyPr wrap="none">
              <a:spAutoFit/>
            </a:bodyPr>
            <a:lstStyle/>
            <a:p>
              <a:r>
                <a:rPr lang="en-US" sz="2400" b="1" dirty="0">
                  <a:solidFill>
                    <a:srgbClr val="FFFF00"/>
                  </a:solidFill>
                </a:rPr>
                <a:t>SRAM</a:t>
              </a:r>
            </a:p>
          </p:txBody>
        </p:sp>
        <p:sp>
          <p:nvSpPr>
            <p:cNvPr id="17447" name="Line 42"/>
            <p:cNvSpPr>
              <a:spLocks noChangeShapeType="1"/>
            </p:cNvSpPr>
            <p:nvPr/>
          </p:nvSpPr>
          <p:spPr bwMode="auto">
            <a:xfrm flipH="1">
              <a:off x="7762253" y="1406525"/>
              <a:ext cx="10147" cy="4018741"/>
            </a:xfrm>
            <a:prstGeom prst="line">
              <a:avLst/>
            </a:prstGeom>
            <a:noFill/>
            <a:ln w="76200">
              <a:solidFill>
                <a:srgbClr val="1C1C1C"/>
              </a:solidFill>
              <a:round/>
              <a:headEnd/>
              <a:tailEnd/>
            </a:ln>
          </p:spPr>
          <p:txBody>
            <a:bodyPr/>
            <a:lstStyle/>
            <a:p>
              <a:endParaRPr lang="en-GB"/>
            </a:p>
          </p:txBody>
        </p:sp>
        <p:sp>
          <p:nvSpPr>
            <p:cNvPr id="17449" name="Line 44"/>
            <p:cNvSpPr>
              <a:spLocks noChangeShapeType="1"/>
            </p:cNvSpPr>
            <p:nvPr/>
          </p:nvSpPr>
          <p:spPr bwMode="auto">
            <a:xfrm flipH="1" flipV="1">
              <a:off x="6399213" y="609600"/>
              <a:ext cx="1373187" cy="796925"/>
            </a:xfrm>
            <a:prstGeom prst="line">
              <a:avLst/>
            </a:prstGeom>
            <a:noFill/>
            <a:ln w="76200">
              <a:solidFill>
                <a:srgbClr val="1C1C1C"/>
              </a:solidFill>
              <a:round/>
              <a:headEnd/>
              <a:tailEnd/>
            </a:ln>
          </p:spPr>
          <p:txBody>
            <a:bodyPr/>
            <a:lstStyle/>
            <a:p>
              <a:endParaRPr lang="en-GB"/>
            </a:p>
          </p:txBody>
        </p:sp>
        <p:sp>
          <p:nvSpPr>
            <p:cNvPr id="17450" name="Text Box 45"/>
            <p:cNvSpPr txBox="1">
              <a:spLocks noChangeArrowheads="1"/>
            </p:cNvSpPr>
            <p:nvPr/>
          </p:nvSpPr>
          <p:spPr bwMode="auto">
            <a:xfrm>
              <a:off x="5974388" y="1960390"/>
              <a:ext cx="4158556" cy="1508037"/>
            </a:xfrm>
            <a:prstGeom prst="rect">
              <a:avLst/>
            </a:prstGeom>
            <a:noFill/>
            <a:ln w="9525">
              <a:noFill/>
              <a:miter lim="800000"/>
              <a:headEnd/>
              <a:tailEnd/>
            </a:ln>
          </p:spPr>
          <p:txBody>
            <a:bodyPr wrap="square">
              <a:spAutoFit/>
            </a:bodyPr>
            <a:lstStyle/>
            <a:p>
              <a:pPr algn="ctr"/>
              <a:r>
                <a:rPr lang="en-US" sz="2000" b="1" dirty="0">
                  <a:ln>
                    <a:solidFill>
                      <a:schemeClr val="accent4">
                        <a:lumMod val="10000"/>
                      </a:schemeClr>
                    </a:solidFill>
                  </a:ln>
                </a:rPr>
                <a:t>45 bit memory ADDRESS </a:t>
              </a:r>
            </a:p>
            <a:p>
              <a:pPr algn="ctr"/>
              <a:r>
                <a:rPr lang="en-US" sz="2000" b="1" dirty="0">
                  <a:ln>
                    <a:solidFill>
                      <a:schemeClr val="accent4">
                        <a:lumMod val="10000"/>
                      </a:schemeClr>
                    </a:solidFill>
                  </a:ln>
                </a:rPr>
                <a:t>BUS</a:t>
              </a:r>
            </a:p>
          </p:txBody>
        </p:sp>
        <p:sp>
          <p:nvSpPr>
            <p:cNvPr id="17451" name="Text Box 46"/>
            <p:cNvSpPr txBox="1">
              <a:spLocks noChangeArrowheads="1"/>
            </p:cNvSpPr>
            <p:nvPr/>
          </p:nvSpPr>
          <p:spPr bwMode="auto">
            <a:xfrm>
              <a:off x="-853467" y="2164017"/>
              <a:ext cx="2460036" cy="2102111"/>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DATA </a:t>
              </a:r>
            </a:p>
            <a:p>
              <a:pPr algn="ctr"/>
              <a:r>
                <a:rPr lang="en-US" sz="2400" b="1" dirty="0">
                  <a:ln>
                    <a:solidFill>
                      <a:schemeClr val="accent4">
                        <a:lumMod val="10000"/>
                      </a:schemeClr>
                    </a:solidFill>
                  </a:ln>
                </a:rPr>
                <a:t>PORT BUS</a:t>
              </a:r>
            </a:p>
            <a:p>
              <a:pPr algn="ctr"/>
              <a:r>
                <a:rPr lang="en-US" sz="1400" b="1" dirty="0">
                  <a:ln>
                    <a:solidFill>
                      <a:schemeClr val="accent4">
                        <a:lumMod val="10000"/>
                      </a:schemeClr>
                    </a:solidFill>
                  </a:ln>
                </a:rPr>
                <a:t>(USB, JTAG)</a:t>
              </a:r>
            </a:p>
          </p:txBody>
        </p:sp>
        <p:sp>
          <p:nvSpPr>
            <p:cNvPr id="17452" name="Line 61"/>
            <p:cNvSpPr>
              <a:spLocks noChangeShapeType="1"/>
            </p:cNvSpPr>
            <p:nvPr/>
          </p:nvSpPr>
          <p:spPr bwMode="auto">
            <a:xfrm>
              <a:off x="1295400" y="3179763"/>
              <a:ext cx="650875" cy="0"/>
            </a:xfrm>
            <a:prstGeom prst="line">
              <a:avLst/>
            </a:prstGeom>
            <a:noFill/>
            <a:ln w="76200">
              <a:solidFill>
                <a:srgbClr val="1C1C1C"/>
              </a:solidFill>
              <a:round/>
              <a:headEnd/>
              <a:tailEnd/>
            </a:ln>
          </p:spPr>
          <p:txBody>
            <a:bodyPr/>
            <a:lstStyle/>
            <a:p>
              <a:endParaRPr lang="en-GB"/>
            </a:p>
          </p:txBody>
        </p:sp>
        <p:sp>
          <p:nvSpPr>
            <p:cNvPr id="17453" name="Line 62"/>
            <p:cNvSpPr>
              <a:spLocks noChangeShapeType="1"/>
            </p:cNvSpPr>
            <p:nvPr/>
          </p:nvSpPr>
          <p:spPr bwMode="auto">
            <a:xfrm>
              <a:off x="6745288" y="3516313"/>
              <a:ext cx="1027112" cy="0"/>
            </a:xfrm>
            <a:prstGeom prst="line">
              <a:avLst/>
            </a:prstGeom>
            <a:noFill/>
            <a:ln w="76200">
              <a:solidFill>
                <a:srgbClr val="1C1C1C"/>
              </a:solidFill>
              <a:round/>
              <a:headEnd/>
              <a:tailEnd/>
            </a:ln>
          </p:spPr>
          <p:txBody>
            <a:bodyPr/>
            <a:lstStyle/>
            <a:p>
              <a:endParaRPr lang="en-GB"/>
            </a:p>
          </p:txBody>
        </p:sp>
        <p:sp>
          <p:nvSpPr>
            <p:cNvPr id="49" name="Line 62"/>
            <p:cNvSpPr>
              <a:spLocks noChangeShapeType="1"/>
            </p:cNvSpPr>
            <p:nvPr/>
          </p:nvSpPr>
          <p:spPr bwMode="auto">
            <a:xfrm flipH="1">
              <a:off x="2172348" y="4941880"/>
              <a:ext cx="1439" cy="732294"/>
            </a:xfrm>
            <a:prstGeom prst="line">
              <a:avLst/>
            </a:prstGeom>
            <a:noFill/>
            <a:ln w="76200">
              <a:solidFill>
                <a:srgbClr val="1C1C1C"/>
              </a:solidFill>
              <a:round/>
              <a:headEnd/>
              <a:tailEnd/>
            </a:ln>
          </p:spPr>
          <p:txBody>
            <a:bodyPr/>
            <a:lstStyle/>
            <a:p>
              <a:endParaRPr lang="en-GB"/>
            </a:p>
          </p:txBody>
        </p:sp>
        <p:sp>
          <p:nvSpPr>
            <p:cNvPr id="50" name="Text Box 46"/>
            <p:cNvSpPr txBox="1">
              <a:spLocks noChangeArrowheads="1"/>
            </p:cNvSpPr>
            <p:nvPr/>
          </p:nvSpPr>
          <p:spPr bwMode="auto">
            <a:xfrm>
              <a:off x="67649" y="5639615"/>
              <a:ext cx="2964686"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32 bit LEDs, PB PIO</a:t>
              </a:r>
              <a:endParaRPr lang="en-US" sz="1400" b="1" dirty="0">
                <a:ln>
                  <a:solidFill>
                    <a:schemeClr val="accent4">
                      <a:lumMod val="10000"/>
                    </a:schemeClr>
                  </a:solidFill>
                </a:ln>
              </a:endParaRPr>
            </a:p>
          </p:txBody>
        </p:sp>
        <p:sp>
          <p:nvSpPr>
            <p:cNvPr id="51" name="Line 62"/>
            <p:cNvSpPr>
              <a:spLocks noChangeShapeType="1"/>
            </p:cNvSpPr>
            <p:nvPr/>
          </p:nvSpPr>
          <p:spPr bwMode="auto">
            <a:xfrm flipH="1">
              <a:off x="4842829" y="4941880"/>
              <a:ext cx="1439" cy="732294"/>
            </a:xfrm>
            <a:prstGeom prst="line">
              <a:avLst/>
            </a:prstGeom>
            <a:noFill/>
            <a:ln w="76200">
              <a:solidFill>
                <a:srgbClr val="1C1C1C"/>
              </a:solidFill>
              <a:round/>
              <a:headEnd/>
              <a:tailEnd/>
            </a:ln>
          </p:spPr>
          <p:txBody>
            <a:bodyPr/>
            <a:lstStyle/>
            <a:p>
              <a:endParaRPr lang="en-GB"/>
            </a:p>
          </p:txBody>
        </p:sp>
        <p:sp>
          <p:nvSpPr>
            <p:cNvPr id="52" name="Text Box 46"/>
            <p:cNvSpPr txBox="1">
              <a:spLocks noChangeArrowheads="1"/>
            </p:cNvSpPr>
            <p:nvPr/>
          </p:nvSpPr>
          <p:spPr bwMode="auto">
            <a:xfrm>
              <a:off x="2971204" y="5377203"/>
              <a:ext cx="2460036"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43 bit extra IO</a:t>
              </a:r>
              <a:endParaRPr lang="en-US" sz="1400" b="1" dirty="0">
                <a:ln>
                  <a:solidFill>
                    <a:schemeClr val="accent4">
                      <a:lumMod val="10000"/>
                    </a:schemeClr>
                  </a:solidFill>
                </a:ln>
              </a:endParaRPr>
            </a:p>
          </p:txBody>
        </p:sp>
        <p:sp>
          <p:nvSpPr>
            <p:cNvPr id="53" name="Line 61"/>
            <p:cNvSpPr>
              <a:spLocks noChangeShapeType="1"/>
            </p:cNvSpPr>
            <p:nvPr/>
          </p:nvSpPr>
          <p:spPr bwMode="auto">
            <a:xfrm>
              <a:off x="1159612" y="1256375"/>
              <a:ext cx="876948" cy="525772"/>
            </a:xfrm>
            <a:prstGeom prst="line">
              <a:avLst/>
            </a:prstGeom>
            <a:noFill/>
            <a:ln w="76200">
              <a:solidFill>
                <a:srgbClr val="1C1C1C"/>
              </a:solidFill>
              <a:round/>
              <a:headEnd/>
              <a:tailEnd/>
            </a:ln>
          </p:spPr>
          <p:txBody>
            <a:bodyPr/>
            <a:lstStyle/>
            <a:p>
              <a:endParaRPr lang="en-GB"/>
            </a:p>
          </p:txBody>
        </p:sp>
        <p:sp>
          <p:nvSpPr>
            <p:cNvPr id="54" name="Text Box 46"/>
            <p:cNvSpPr txBox="1">
              <a:spLocks noChangeArrowheads="1"/>
            </p:cNvSpPr>
            <p:nvPr/>
          </p:nvSpPr>
          <p:spPr bwMode="auto">
            <a:xfrm>
              <a:off x="-876098" y="-53535"/>
              <a:ext cx="3591595" cy="1233849"/>
            </a:xfrm>
            <a:prstGeom prst="rect">
              <a:avLst/>
            </a:prstGeom>
            <a:noFill/>
            <a:ln w="9525">
              <a:noFill/>
              <a:miter lim="800000"/>
              <a:headEnd/>
              <a:tailEnd/>
            </a:ln>
          </p:spPr>
          <p:txBody>
            <a:bodyPr wrap="square">
              <a:spAutoFit/>
            </a:bodyPr>
            <a:lstStyle/>
            <a:p>
              <a:pPr algn="ctr"/>
              <a:r>
                <a:rPr lang="en-US" sz="2400" b="1" dirty="0">
                  <a:ln>
                    <a:solidFill>
                      <a:schemeClr val="accent4">
                        <a:lumMod val="10000"/>
                      </a:schemeClr>
                    </a:solidFill>
                  </a:ln>
                </a:rPr>
                <a:t>16 bit </a:t>
              </a:r>
              <a:r>
                <a:rPr lang="en-US" sz="2400" b="1" dirty="0" err="1">
                  <a:ln>
                    <a:solidFill>
                      <a:schemeClr val="accent4">
                        <a:lumMod val="10000"/>
                      </a:schemeClr>
                    </a:solidFill>
                  </a:ln>
                </a:rPr>
                <a:t>Pmods</a:t>
              </a:r>
              <a:r>
                <a:rPr lang="en-US" sz="2400" b="1" dirty="0">
                  <a:ln>
                    <a:solidFill>
                      <a:schemeClr val="accent4">
                        <a:lumMod val="10000"/>
                      </a:schemeClr>
                    </a:solidFill>
                  </a:ln>
                </a:rPr>
                <a:t> (4x)</a:t>
              </a:r>
              <a:endParaRPr lang="en-US" sz="1400" b="1" dirty="0">
                <a:ln>
                  <a:solidFill>
                    <a:schemeClr val="accent4">
                      <a:lumMod val="10000"/>
                    </a:schemeClr>
                  </a:solidFill>
                </a:ln>
              </a:endParaRPr>
            </a:p>
          </p:txBody>
        </p:sp>
        <p:sp>
          <p:nvSpPr>
            <p:cNvPr id="55" name="Line 61"/>
            <p:cNvSpPr>
              <a:spLocks noChangeShapeType="1"/>
            </p:cNvSpPr>
            <p:nvPr/>
          </p:nvSpPr>
          <p:spPr bwMode="auto">
            <a:xfrm>
              <a:off x="2104455" y="673372"/>
              <a:ext cx="475254" cy="769353"/>
            </a:xfrm>
            <a:prstGeom prst="line">
              <a:avLst/>
            </a:prstGeom>
            <a:noFill/>
            <a:ln w="76200">
              <a:solidFill>
                <a:srgbClr val="1C1C1C"/>
              </a:solidFill>
              <a:round/>
              <a:headEnd/>
              <a:tailEnd/>
            </a:ln>
          </p:spPr>
          <p:txBody>
            <a:bodyPr/>
            <a:lstStyle/>
            <a:p>
              <a:endParaRPr lang="en-GB"/>
            </a:p>
          </p:txBody>
        </p:sp>
        <p:sp>
          <p:nvSpPr>
            <p:cNvPr id="56" name="Line 61"/>
            <p:cNvSpPr>
              <a:spLocks noChangeShapeType="1"/>
            </p:cNvSpPr>
            <p:nvPr/>
          </p:nvSpPr>
          <p:spPr bwMode="auto">
            <a:xfrm>
              <a:off x="1810251" y="809142"/>
              <a:ext cx="407361" cy="656214"/>
            </a:xfrm>
            <a:prstGeom prst="line">
              <a:avLst/>
            </a:prstGeom>
            <a:noFill/>
            <a:ln w="76200">
              <a:solidFill>
                <a:srgbClr val="1C1C1C"/>
              </a:solidFill>
              <a:round/>
              <a:headEnd/>
              <a:tailEnd/>
            </a:ln>
          </p:spPr>
          <p:txBody>
            <a:bodyPr/>
            <a:lstStyle/>
            <a:p>
              <a:endParaRPr lang="en-GB"/>
            </a:p>
          </p:txBody>
        </p:sp>
        <p:sp>
          <p:nvSpPr>
            <p:cNvPr id="57" name="Line 61"/>
            <p:cNvSpPr>
              <a:spLocks noChangeShapeType="1"/>
            </p:cNvSpPr>
            <p:nvPr/>
          </p:nvSpPr>
          <p:spPr bwMode="auto">
            <a:xfrm>
              <a:off x="1334995" y="990165"/>
              <a:ext cx="678934" cy="588328"/>
            </a:xfrm>
            <a:prstGeom prst="line">
              <a:avLst/>
            </a:prstGeom>
            <a:noFill/>
            <a:ln w="76200">
              <a:solidFill>
                <a:srgbClr val="1C1C1C"/>
              </a:solidFill>
              <a:round/>
              <a:headEnd/>
              <a:tailEnd/>
            </a:ln>
          </p:spPr>
          <p:txBody>
            <a:bodyPr/>
            <a:lstStyle/>
            <a:p>
              <a:endParaRPr lang="en-GB"/>
            </a:p>
          </p:txBody>
        </p:sp>
      </p:grpSp>
      <p:sp>
        <p:nvSpPr>
          <p:cNvPr id="17413" name="TextBox 45"/>
          <p:cNvSpPr txBox="1">
            <a:spLocks noChangeArrowheads="1"/>
          </p:cNvSpPr>
          <p:nvPr/>
        </p:nvSpPr>
        <p:spPr bwMode="auto">
          <a:xfrm>
            <a:off x="3089275" y="159069"/>
            <a:ext cx="5786438" cy="954107"/>
          </a:xfrm>
          <a:prstGeom prst="rect">
            <a:avLst/>
          </a:prstGeom>
          <a:noFill/>
          <a:ln w="9525">
            <a:noFill/>
            <a:miter lim="800000"/>
            <a:headEnd/>
            <a:tailEnd/>
          </a:ln>
        </p:spPr>
        <p:txBody>
          <a:bodyPr wrap="square">
            <a:spAutoFit/>
          </a:bodyPr>
          <a:lstStyle/>
          <a:p>
            <a:r>
              <a:rPr lang="en-ZA" sz="2800" dirty="0" err="1"/>
              <a:t>Nexys</a:t>
            </a:r>
            <a:r>
              <a:rPr lang="en-ZA" sz="2800" dirty="0"/>
              <a:t>:</a:t>
            </a:r>
            <a:br>
              <a:rPr lang="en-ZA" sz="2800" dirty="0"/>
            </a:br>
            <a:endParaRPr lang="en-US" sz="2800" dirty="0"/>
          </a:p>
        </p:txBody>
      </p:sp>
      <p:sp>
        <p:nvSpPr>
          <p:cNvPr id="48" name="TextBox 47"/>
          <p:cNvSpPr txBox="1">
            <a:spLocks noChangeArrowheads="1"/>
          </p:cNvSpPr>
          <p:nvPr/>
        </p:nvSpPr>
        <p:spPr bwMode="auto">
          <a:xfrm>
            <a:off x="3166428" y="626745"/>
            <a:ext cx="2824812" cy="523220"/>
          </a:xfrm>
          <a:prstGeom prst="rect">
            <a:avLst/>
          </a:prstGeom>
          <a:noFill/>
          <a:ln w="9525">
            <a:noFill/>
            <a:miter lim="800000"/>
            <a:headEnd/>
            <a:tailEnd/>
          </a:ln>
        </p:spPr>
        <p:txBody>
          <a:bodyPr wrap="none">
            <a:spAutoFit/>
          </a:bodyPr>
          <a:lstStyle/>
          <a:p>
            <a:r>
              <a:rPr lang="en-ZA" sz="2800" dirty="0"/>
              <a:t>Simplified Model</a:t>
            </a:r>
            <a:endParaRPr lang="en-US" sz="2800" dirty="0"/>
          </a:p>
        </p:txBody>
      </p:sp>
      <p:sp>
        <p:nvSpPr>
          <p:cNvPr id="17415" name="Rectangle 35"/>
          <p:cNvSpPr>
            <a:spLocks noChangeArrowheads="1"/>
          </p:cNvSpPr>
          <p:nvPr/>
        </p:nvSpPr>
        <p:spPr bwMode="auto">
          <a:xfrm>
            <a:off x="2925063" y="4356010"/>
            <a:ext cx="1347787" cy="708977"/>
          </a:xfrm>
          <a:prstGeom prst="rect">
            <a:avLst/>
          </a:prstGeom>
          <a:solidFill>
            <a:srgbClr val="FFC000"/>
          </a:solidFill>
          <a:ln w="9525">
            <a:solidFill>
              <a:schemeClr val="tx1"/>
            </a:solidFill>
            <a:miter lim="800000"/>
            <a:headEnd/>
            <a:tailEnd/>
          </a:ln>
        </p:spPr>
        <p:txBody>
          <a:bodyPr wrap="none" anchor="ctr"/>
          <a:lstStyle/>
          <a:p>
            <a:pPr algn="ctr"/>
            <a:r>
              <a:rPr lang="en-ZA" sz="2000" b="1" dirty="0">
                <a:solidFill>
                  <a:srgbClr val="1C1C1C"/>
                </a:solidFill>
              </a:rPr>
              <a:t>BLOCK</a:t>
            </a:r>
            <a:br>
              <a:rPr lang="en-ZA" sz="2000" b="1" dirty="0">
                <a:solidFill>
                  <a:srgbClr val="1C1C1C"/>
                </a:solidFill>
              </a:rPr>
            </a:br>
            <a:r>
              <a:rPr lang="en-ZA" sz="2000" b="1" dirty="0">
                <a:solidFill>
                  <a:srgbClr val="1C1C1C"/>
                </a:solidFill>
              </a:rPr>
              <a:t>RAM</a:t>
            </a:r>
            <a:endParaRPr lang="en-US" sz="2000" b="1" dirty="0">
              <a:solidFill>
                <a:srgbClr val="1C1C1C"/>
              </a:solidFill>
            </a:endParaRPr>
          </a:p>
        </p:txBody>
      </p:sp>
      <p:sp>
        <p:nvSpPr>
          <p:cNvPr id="58" name="Rectangle 4"/>
          <p:cNvSpPr>
            <a:spLocks noChangeArrowheads="1"/>
          </p:cNvSpPr>
          <p:nvPr/>
        </p:nvSpPr>
        <p:spPr bwMode="auto">
          <a:xfrm>
            <a:off x="4506259" y="2891701"/>
            <a:ext cx="1420766" cy="908367"/>
          </a:xfrm>
          <a:prstGeom prst="rect">
            <a:avLst/>
          </a:prstGeom>
          <a:solidFill>
            <a:srgbClr val="0000FF"/>
          </a:solidFill>
          <a:ln w="9525">
            <a:solidFill>
              <a:schemeClr val="tx1"/>
            </a:solidFill>
            <a:miter lim="800000"/>
            <a:headEnd/>
            <a:tailEnd/>
          </a:ln>
        </p:spPr>
        <p:txBody>
          <a:bodyPr wrap="none" anchor="ctr"/>
          <a:lstStyle/>
          <a:p>
            <a:pPr algn="ctr"/>
            <a:r>
              <a:rPr lang="en-US" sz="2000" b="1" dirty="0">
                <a:solidFill>
                  <a:srgbClr val="FFFF00"/>
                </a:solidFill>
              </a:rPr>
              <a:t>Soft     </a:t>
            </a:r>
          </a:p>
          <a:p>
            <a:pPr algn="ctr"/>
            <a:r>
              <a:rPr lang="en-ZA" sz="2000" b="1" dirty="0">
                <a:solidFill>
                  <a:srgbClr val="FFFF00"/>
                </a:solidFill>
              </a:rPr>
              <a:t>Processor</a:t>
            </a:r>
            <a:endParaRPr lang="en-US" sz="2000" b="1" dirty="0">
              <a:solidFill>
                <a:srgbClr val="FFFF00"/>
              </a:solidFill>
            </a:endParaRPr>
          </a:p>
        </p:txBody>
      </p:sp>
      <p:grpSp>
        <p:nvGrpSpPr>
          <p:cNvPr id="63" name="Group 62"/>
          <p:cNvGrpSpPr/>
          <p:nvPr/>
        </p:nvGrpSpPr>
        <p:grpSpPr>
          <a:xfrm>
            <a:off x="5446329" y="1800136"/>
            <a:ext cx="2724151" cy="1494472"/>
            <a:chOff x="5394959" y="1779588"/>
            <a:chExt cx="2724151" cy="1494472"/>
          </a:xfrm>
        </p:grpSpPr>
        <p:sp>
          <p:nvSpPr>
            <p:cNvPr id="59" name="Rectangle 54"/>
            <p:cNvSpPr>
              <a:spLocks noChangeArrowheads="1"/>
            </p:cNvSpPr>
            <p:nvPr/>
          </p:nvSpPr>
          <p:spPr bwMode="auto">
            <a:xfrm>
              <a:off x="6823710" y="1779588"/>
              <a:ext cx="1295400" cy="685800"/>
            </a:xfrm>
            <a:prstGeom prst="rect">
              <a:avLst/>
            </a:prstGeom>
            <a:solidFill>
              <a:schemeClr val="tx1">
                <a:lumMod val="85000"/>
              </a:schemeClr>
            </a:solidFill>
            <a:ln w="9525">
              <a:solidFill>
                <a:schemeClr val="tx1"/>
              </a:solidFill>
              <a:prstDash val="dash"/>
              <a:miter lim="800000"/>
              <a:headEnd/>
              <a:tailEnd/>
            </a:ln>
          </p:spPr>
          <p:txBody>
            <a:bodyPr wrap="none" anchor="ctr"/>
            <a:lstStyle/>
            <a:p>
              <a:pPr algn="ctr"/>
              <a:r>
                <a:rPr lang="en-US" b="1" dirty="0">
                  <a:solidFill>
                    <a:srgbClr val="FFFF00"/>
                  </a:solidFill>
                </a:rPr>
                <a:t>USB </a:t>
              </a:r>
            </a:p>
            <a:p>
              <a:pPr algn="ctr"/>
              <a:r>
                <a:rPr lang="en-US" b="1" dirty="0">
                  <a:solidFill>
                    <a:srgbClr val="FFFF00"/>
                  </a:solidFill>
                </a:rPr>
                <a:t>DEVICE</a:t>
              </a:r>
            </a:p>
          </p:txBody>
        </p:sp>
        <p:sp>
          <p:nvSpPr>
            <p:cNvPr id="60" name="Rectangle 60"/>
            <p:cNvSpPr>
              <a:spLocks noChangeArrowheads="1"/>
            </p:cNvSpPr>
            <p:nvPr/>
          </p:nvSpPr>
          <p:spPr bwMode="auto">
            <a:xfrm>
              <a:off x="5394959" y="2899410"/>
              <a:ext cx="421005" cy="374650"/>
            </a:xfrm>
            <a:prstGeom prst="rect">
              <a:avLst/>
            </a:prstGeom>
            <a:solidFill>
              <a:srgbClr val="0000FF"/>
            </a:solidFill>
            <a:ln w="9525">
              <a:solidFill>
                <a:schemeClr val="tx1"/>
              </a:solidFill>
              <a:miter lim="800000"/>
              <a:headEnd/>
              <a:tailEnd/>
            </a:ln>
          </p:spPr>
          <p:txBody>
            <a:bodyPr wrap="none" anchor="ctr"/>
            <a:lstStyle/>
            <a:p>
              <a:pPr algn="ctr"/>
              <a:r>
                <a:rPr lang="en-US" sz="1600" b="1" dirty="0">
                  <a:solidFill>
                    <a:srgbClr val="FFFF00"/>
                  </a:solidFill>
                </a:rPr>
                <a:t>USB</a:t>
              </a:r>
            </a:p>
          </p:txBody>
        </p:sp>
        <p:cxnSp>
          <p:nvCxnSpPr>
            <p:cNvPr id="62" name="Straight Connector 61"/>
            <p:cNvCxnSpPr/>
            <p:nvPr/>
          </p:nvCxnSpPr>
          <p:spPr bwMode="auto">
            <a:xfrm rot="10800000" flipV="1">
              <a:off x="5699760" y="2316480"/>
              <a:ext cx="1219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4" name="Rectangle 50"/>
          <p:cNvSpPr>
            <a:spLocks noChangeArrowheads="1"/>
          </p:cNvSpPr>
          <p:nvPr/>
        </p:nvSpPr>
        <p:spPr bwMode="auto">
          <a:xfrm>
            <a:off x="3115245" y="3031718"/>
            <a:ext cx="974725" cy="766763"/>
          </a:xfrm>
          <a:prstGeom prst="rect">
            <a:avLst/>
          </a:prstGeom>
          <a:solidFill>
            <a:srgbClr val="0000FF"/>
          </a:solidFill>
          <a:ln w="9525">
            <a:solidFill>
              <a:schemeClr val="tx1"/>
            </a:solidFill>
            <a:miter lim="800000"/>
            <a:headEnd/>
            <a:tailEnd/>
          </a:ln>
        </p:spPr>
        <p:txBody>
          <a:bodyPr wrap="none" anchor="ctr"/>
          <a:lstStyle/>
          <a:p>
            <a:pPr algn="ctr"/>
            <a:r>
              <a:rPr lang="en-US" sz="2400" b="1" dirty="0">
                <a:solidFill>
                  <a:srgbClr val="FFFF00"/>
                </a:solidFill>
              </a:rPr>
              <a:t>Logic</a:t>
            </a:r>
          </a:p>
        </p:txBody>
      </p:sp>
      <p:grpSp>
        <p:nvGrpSpPr>
          <p:cNvPr id="68" name="Group 67"/>
          <p:cNvGrpSpPr/>
          <p:nvPr/>
        </p:nvGrpSpPr>
        <p:grpSpPr>
          <a:xfrm>
            <a:off x="255840" y="2428468"/>
            <a:ext cx="2910840" cy="922020"/>
            <a:chOff x="7092950" y="4648200"/>
            <a:chExt cx="2910840" cy="922020"/>
          </a:xfrm>
        </p:grpSpPr>
        <p:sp>
          <p:nvSpPr>
            <p:cNvPr id="65" name="Rectangle 49"/>
            <p:cNvSpPr>
              <a:spLocks noChangeArrowheads="1"/>
            </p:cNvSpPr>
            <p:nvPr/>
          </p:nvSpPr>
          <p:spPr bwMode="auto">
            <a:xfrm>
              <a:off x="7092950" y="4648200"/>
              <a:ext cx="1663700" cy="685800"/>
            </a:xfrm>
            <a:prstGeom prst="rect">
              <a:avLst/>
            </a:prstGeom>
            <a:solidFill>
              <a:schemeClr val="tx1">
                <a:lumMod val="85000"/>
              </a:schemeClr>
            </a:solidFill>
            <a:ln w="9525">
              <a:solidFill>
                <a:schemeClr val="tx1"/>
              </a:solidFill>
              <a:prstDash val="dash"/>
              <a:miter lim="800000"/>
              <a:headEnd/>
              <a:tailEnd/>
            </a:ln>
          </p:spPr>
          <p:txBody>
            <a:bodyPr wrap="none" anchor="ctr"/>
            <a:lstStyle/>
            <a:p>
              <a:pPr algn="ctr"/>
              <a:r>
                <a:rPr lang="en-US" b="1" dirty="0">
                  <a:solidFill>
                    <a:schemeClr val="bg1">
                      <a:lumMod val="85000"/>
                    </a:schemeClr>
                  </a:solidFill>
                </a:rPr>
                <a:t>ETHERNET </a:t>
              </a:r>
            </a:p>
            <a:p>
              <a:pPr algn="ctr"/>
              <a:r>
                <a:rPr lang="en-US" b="1" dirty="0">
                  <a:solidFill>
                    <a:schemeClr val="bg1">
                      <a:lumMod val="85000"/>
                    </a:schemeClr>
                  </a:solidFill>
                </a:rPr>
                <a:t>DEVICE</a:t>
              </a:r>
            </a:p>
          </p:txBody>
        </p:sp>
        <p:cxnSp>
          <p:nvCxnSpPr>
            <p:cNvPr id="67" name="Straight Connector 66"/>
            <p:cNvCxnSpPr/>
            <p:nvPr/>
          </p:nvCxnSpPr>
          <p:spPr bwMode="auto">
            <a:xfrm>
              <a:off x="8763000" y="5135880"/>
              <a:ext cx="124079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4" name="Group 73"/>
          <p:cNvGrpSpPr/>
          <p:nvPr/>
        </p:nvGrpSpPr>
        <p:grpSpPr>
          <a:xfrm>
            <a:off x="2261170" y="2641828"/>
            <a:ext cx="1036320" cy="731520"/>
            <a:chOff x="2209800" y="2621280"/>
            <a:chExt cx="1036320" cy="731520"/>
          </a:xfrm>
        </p:grpSpPr>
        <p:sp>
          <p:nvSpPr>
            <p:cNvPr id="69" name="Rectangle 68"/>
            <p:cNvSpPr/>
            <p:nvPr/>
          </p:nvSpPr>
          <p:spPr bwMode="auto">
            <a:xfrm>
              <a:off x="3032760" y="3048000"/>
              <a:ext cx="213360" cy="3048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cxnSp>
          <p:nvCxnSpPr>
            <p:cNvPr id="71" name="Straight Connector 70"/>
            <p:cNvCxnSpPr/>
            <p:nvPr/>
          </p:nvCxnSpPr>
          <p:spPr bwMode="auto">
            <a:xfrm>
              <a:off x="2209800" y="2621280"/>
              <a:ext cx="914400" cy="502920"/>
            </a:xfrm>
            <a:prstGeom prst="line">
              <a:avLst/>
            </a:prstGeom>
            <a:solidFill>
              <a:schemeClr val="accent1"/>
            </a:solidFill>
            <a:ln w="57150" cap="flat" cmpd="sng" algn="ctr">
              <a:solidFill>
                <a:srgbClr val="7030A0"/>
              </a:solidFill>
              <a:prstDash val="solid"/>
              <a:round/>
              <a:headEnd type="none" w="med" len="med"/>
              <a:tailEnd type="none" w="med" len="med"/>
            </a:ln>
            <a:effectLst/>
          </p:spPr>
        </p:cxnSp>
      </p:grpSp>
      <p:sp>
        <p:nvSpPr>
          <p:cNvPr id="75" name="Rectangle 51"/>
          <p:cNvSpPr>
            <a:spLocks noChangeArrowheads="1"/>
          </p:cNvSpPr>
          <p:nvPr/>
        </p:nvSpPr>
        <p:spPr bwMode="auto">
          <a:xfrm>
            <a:off x="4410010" y="4235043"/>
            <a:ext cx="1676401" cy="967105"/>
          </a:xfrm>
          <a:prstGeom prst="rect">
            <a:avLst/>
          </a:prstGeom>
          <a:solidFill>
            <a:srgbClr val="0000FF"/>
          </a:solidFill>
          <a:ln w="9525">
            <a:solidFill>
              <a:schemeClr val="tx1"/>
            </a:solidFill>
            <a:miter lim="800000"/>
            <a:headEnd/>
            <a:tailEnd/>
          </a:ln>
        </p:spPr>
        <p:txBody>
          <a:bodyPr wrap="none" anchor="ctr"/>
          <a:lstStyle/>
          <a:p>
            <a:pPr algn="ctr"/>
            <a:r>
              <a:rPr lang="en-US" sz="2400" b="1" dirty="0">
                <a:solidFill>
                  <a:srgbClr val="FFFF00"/>
                </a:solidFill>
              </a:rPr>
              <a:t>Your own </a:t>
            </a:r>
          </a:p>
          <a:p>
            <a:pPr algn="ctr"/>
            <a:r>
              <a:rPr lang="en-US" sz="2400" b="1" dirty="0">
                <a:solidFill>
                  <a:srgbClr val="FFFF00"/>
                </a:solidFill>
              </a:rPr>
              <a:t>peripheral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41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1500"/>
                            </p:stCondLst>
                            <p:childTnLst>
                              <p:par>
                                <p:cTn id="11" presetID="9" presetClass="entr" presetSubtype="0" fill="hold" nodeType="afterEffect">
                                  <p:stCondLst>
                                    <p:cond delay="1000"/>
                                  </p:stCondLst>
                                  <p:childTnLst>
                                    <p:set>
                                      <p:cBhvr>
                                        <p:cTn id="12" dur="1" fill="hold">
                                          <p:stCondLst>
                                            <p:cond delay="0"/>
                                          </p:stCondLst>
                                        </p:cTn>
                                        <p:tgtEl>
                                          <p:spTgt spid="63"/>
                                        </p:tgtEl>
                                        <p:attrNameLst>
                                          <p:attrName>style.visibility</p:attrName>
                                        </p:attrNameLst>
                                      </p:cBhvr>
                                      <p:to>
                                        <p:strVal val="visible"/>
                                      </p:to>
                                    </p:set>
                                    <p:animEffect transition="in" filter="dissolve">
                                      <p:cBhvr>
                                        <p:cTn id="13" dur="500"/>
                                        <p:tgtEl>
                                          <p:spTgt spid="63"/>
                                        </p:tgtEl>
                                      </p:cBhvr>
                                    </p:animEffect>
                                  </p:childTnLst>
                                </p:cTn>
                              </p:par>
                            </p:childTnLst>
                          </p:cTn>
                        </p:par>
                        <p:par>
                          <p:cTn id="14" fill="hold">
                            <p:stCondLst>
                              <p:cond delay="3000"/>
                            </p:stCondLst>
                            <p:childTnLst>
                              <p:par>
                                <p:cTn id="15" presetID="1" presetClass="entr" presetSubtype="0" fill="hold" grpId="0" nodeType="afterEffect">
                                  <p:stCondLst>
                                    <p:cond delay="1000"/>
                                  </p:stCondLst>
                                  <p:childTnLst>
                                    <p:set>
                                      <p:cBhvr>
                                        <p:cTn id="16" dur="1" fill="hold">
                                          <p:stCondLst>
                                            <p:cond delay="0"/>
                                          </p:stCondLst>
                                        </p:cTn>
                                        <p:tgtEl>
                                          <p:spTgt spid="64"/>
                                        </p:tgtEl>
                                        <p:attrNameLst>
                                          <p:attrName>style.visibility</p:attrName>
                                        </p:attrNameLst>
                                      </p:cBhvr>
                                      <p:to>
                                        <p:strVal val="visible"/>
                                      </p:to>
                                    </p:set>
                                  </p:childTnLst>
                                </p:cTn>
                              </p:par>
                            </p:childTnLst>
                          </p:cTn>
                        </p:par>
                        <p:par>
                          <p:cTn id="17" fill="hold">
                            <p:stCondLst>
                              <p:cond delay="4000"/>
                            </p:stCondLst>
                            <p:childTnLst>
                              <p:par>
                                <p:cTn id="18" presetID="9" presetClass="entr" presetSubtype="0" fill="hold" nodeType="after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dissolve">
                                      <p:cBhvr>
                                        <p:cTn id="20" dur="500"/>
                                        <p:tgtEl>
                                          <p:spTgt spid="68"/>
                                        </p:tgtEl>
                                      </p:cBhvr>
                                    </p:animEffect>
                                  </p:childTnLst>
                                </p:cTn>
                              </p:par>
                            </p:childTnLst>
                          </p:cTn>
                        </p:par>
                        <p:par>
                          <p:cTn id="21" fill="hold">
                            <p:stCondLst>
                              <p:cond delay="5500"/>
                            </p:stCondLst>
                            <p:childTnLst>
                              <p:par>
                                <p:cTn id="22" presetID="1"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childTnLst>
                          </p:cTn>
                        </p:par>
                        <p:par>
                          <p:cTn id="24" fill="hold">
                            <p:stCondLst>
                              <p:cond delay="5500"/>
                            </p:stCondLst>
                            <p:childTnLst>
                              <p:par>
                                <p:cTn id="25" presetID="49" presetClass="entr" presetSubtype="0" decel="100000" fill="hold" grpId="0" nodeType="afterEffect">
                                  <p:stCondLst>
                                    <p:cond delay="200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 calcmode="lin" valueType="num">
                                      <p:cBhvr>
                                        <p:cTn id="29" dur="500" fill="hold"/>
                                        <p:tgtEl>
                                          <p:spTgt spid="75"/>
                                        </p:tgtEl>
                                        <p:attrNameLst>
                                          <p:attrName>style.rotation</p:attrName>
                                        </p:attrNameLst>
                                      </p:cBhvr>
                                      <p:tavLst>
                                        <p:tav tm="0">
                                          <p:val>
                                            <p:fltVal val="360"/>
                                          </p:val>
                                        </p:tav>
                                        <p:tav tm="100000">
                                          <p:val>
                                            <p:fltVal val="0"/>
                                          </p:val>
                                        </p:tav>
                                      </p:tavLst>
                                    </p:anim>
                                    <p:animEffect transition="in" filter="fade">
                                      <p:cBhvr>
                                        <p:cTn id="3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58" grpId="0" animBg="1"/>
      <p:bldP spid="64"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 y="162283"/>
            <a:ext cx="8385175" cy="1235002"/>
          </a:xfrm>
        </p:spPr>
        <p:txBody>
          <a:bodyPr/>
          <a:lstStyle/>
          <a:p>
            <a:r>
              <a:rPr lang="en-ZA" dirty="0"/>
              <a:t>Want your own </a:t>
            </a:r>
            <a:r>
              <a:rPr lang="en-ZA" dirty="0" err="1"/>
              <a:t>Nexys</a:t>
            </a:r>
            <a:r>
              <a:rPr lang="en-ZA" dirty="0"/>
              <a:t>?</a:t>
            </a:r>
            <a:endParaRPr lang="en-GB" dirty="0"/>
          </a:p>
        </p:txBody>
      </p:sp>
      <p:sp>
        <p:nvSpPr>
          <p:cNvPr id="4" name="Rectangle 3"/>
          <p:cNvSpPr/>
          <p:nvPr/>
        </p:nvSpPr>
        <p:spPr>
          <a:xfrm>
            <a:off x="271190" y="6179650"/>
            <a:ext cx="6126715" cy="261610"/>
          </a:xfrm>
          <a:prstGeom prst="rect">
            <a:avLst/>
          </a:prstGeom>
        </p:spPr>
        <p:txBody>
          <a:bodyPr wrap="square">
            <a:spAutoFit/>
          </a:bodyPr>
          <a:lstStyle/>
          <a:p>
            <a:r>
              <a:rPr lang="en-GB" sz="1100" dirty="0">
                <a:hlinkClick r:id="rId3"/>
              </a:rPr>
              <a:t>http://www.digilentinc.com/Products/Detail.cfm?NavPath=2,400,897&amp;Prod=NEXYS3</a:t>
            </a:r>
            <a:endParaRPr lang="en-GB" sz="1100" dirty="0"/>
          </a:p>
        </p:txBody>
      </p:sp>
      <p:sp>
        <p:nvSpPr>
          <p:cNvPr id="6" name="TextBox 5"/>
          <p:cNvSpPr txBox="1"/>
          <p:nvPr/>
        </p:nvSpPr>
        <p:spPr>
          <a:xfrm>
            <a:off x="534257" y="1853288"/>
            <a:ext cx="8256361" cy="3970318"/>
          </a:xfrm>
          <a:prstGeom prst="rect">
            <a:avLst/>
          </a:prstGeom>
          <a:noFill/>
        </p:spPr>
        <p:txBody>
          <a:bodyPr wrap="square" rtlCol="0">
            <a:spAutoFit/>
          </a:bodyPr>
          <a:lstStyle/>
          <a:p>
            <a:r>
              <a:rPr lang="en-ZA" sz="2000" dirty="0"/>
              <a:t>If you want your own </a:t>
            </a:r>
            <a:r>
              <a:rPr lang="en-ZA" sz="2000" dirty="0" err="1"/>
              <a:t>Nexys</a:t>
            </a:r>
            <a:r>
              <a:rPr lang="en-ZA" sz="2000" dirty="0"/>
              <a:t> you can order one from the </a:t>
            </a:r>
            <a:r>
              <a:rPr lang="en-ZA" sz="2000" dirty="0" err="1"/>
              <a:t>DigilentInc</a:t>
            </a:r>
            <a:r>
              <a:rPr lang="en-ZA" sz="2000" dirty="0"/>
              <a:t> website. The </a:t>
            </a:r>
            <a:r>
              <a:rPr lang="en-ZA" sz="2000" dirty="0" err="1"/>
              <a:t>Nexys</a:t>
            </a:r>
            <a:r>
              <a:rPr lang="en-ZA" sz="2000" dirty="0"/>
              <a:t> A7 is somewhat pricier than the Nexys4 and 3 (of which stock may be limited, if not discontinued). Nexys4 about $179 with education discount. The lower cost (and simpler) option is the Basys™3 Artix-7 FPGA Board, about $79; it has much of the peripherals as the Nexys4 has but cut down in other aspects. There is of course also </a:t>
            </a:r>
            <a:r>
              <a:rPr lang="en-ZA" sz="2000" dirty="0">
                <a:hlinkClick r:id="rId4"/>
              </a:rPr>
              <a:t>ebay.com</a:t>
            </a:r>
            <a:r>
              <a:rPr lang="en-ZA" sz="2000" dirty="0"/>
              <a:t> (still pricy, maybe save 50%).</a:t>
            </a:r>
          </a:p>
          <a:p>
            <a:endParaRPr lang="en-ZA" sz="2000" dirty="0"/>
          </a:p>
          <a:p>
            <a:r>
              <a:rPr lang="en-ZA" sz="1600" dirty="0"/>
              <a:t>There are enough to go round for labs if working as teams. If enough students would like their own </a:t>
            </a:r>
            <a:r>
              <a:rPr lang="en-ZA" sz="1600" dirty="0" err="1"/>
              <a:t>Nexys</a:t>
            </a:r>
            <a:r>
              <a:rPr lang="en-ZA" sz="1600" dirty="0"/>
              <a:t> board it’s a good idea to group all into one order to save on the postage costs (the postage is about $50 or R500, only courier options are available).</a:t>
            </a:r>
          </a:p>
          <a:p>
            <a:endParaRPr lang="en-ZA" sz="1600" dirty="0"/>
          </a:p>
          <a:p>
            <a:r>
              <a:rPr lang="en-ZA" sz="1400" dirty="0"/>
              <a:t>If you decide to get your own </a:t>
            </a:r>
            <a:r>
              <a:rPr lang="en-ZA" sz="1400" dirty="0" err="1"/>
              <a:t>Nexys</a:t>
            </a:r>
            <a:r>
              <a:rPr lang="en-ZA" sz="1400" dirty="0"/>
              <a:t>, I recommend the </a:t>
            </a:r>
            <a:r>
              <a:rPr lang="en-ZA" sz="1400" dirty="0">
                <a:highlight>
                  <a:srgbClr val="FFFF00"/>
                </a:highlight>
              </a:rPr>
              <a:t>NexysA7</a:t>
            </a:r>
            <a:r>
              <a:rPr lang="en-ZA" sz="1400" dirty="0"/>
              <a:t> or lower cost the </a:t>
            </a:r>
            <a:r>
              <a:rPr lang="en-ZA" sz="1400" dirty="0">
                <a:highlight>
                  <a:srgbClr val="FFFF00"/>
                </a:highlight>
              </a:rPr>
              <a:t>CmodA7</a:t>
            </a:r>
            <a:r>
              <a:rPr lang="en-ZA" sz="1400" dirty="0"/>
              <a:t> (which I plan to use next year) if you can afford it since they’re the bigger and more fancy FPGA options.</a:t>
            </a:r>
            <a:endParaRPr lang="en-GB" sz="1400" dirty="0"/>
          </a:p>
        </p:txBody>
      </p:sp>
      <p:sp>
        <p:nvSpPr>
          <p:cNvPr id="2" name="Rectangle 1"/>
          <p:cNvSpPr/>
          <p:nvPr/>
        </p:nvSpPr>
        <p:spPr>
          <a:xfrm>
            <a:off x="275544" y="6423858"/>
            <a:ext cx="6116206" cy="261610"/>
          </a:xfrm>
          <a:prstGeom prst="rect">
            <a:avLst/>
          </a:prstGeom>
        </p:spPr>
        <p:txBody>
          <a:bodyPr wrap="square">
            <a:spAutoFit/>
          </a:bodyPr>
          <a:lstStyle/>
          <a:p>
            <a:r>
              <a:rPr lang="en-US" sz="1100" dirty="0">
                <a:hlinkClick r:id="rId5"/>
              </a:rPr>
              <a:t>http://www.digilentinc.com/Products/Detail.cfm?NavPath=2,400,1288&amp;Prod=BASYS3</a:t>
            </a:r>
            <a:endParaRPr lang="en-US" sz="1100" dirty="0"/>
          </a:p>
        </p:txBody>
      </p:sp>
      <p:sp>
        <p:nvSpPr>
          <p:cNvPr id="7" name="Rectangle 6"/>
          <p:cNvSpPr/>
          <p:nvPr/>
        </p:nvSpPr>
        <p:spPr>
          <a:xfrm>
            <a:off x="253771" y="5867370"/>
            <a:ext cx="6116207" cy="261610"/>
          </a:xfrm>
          <a:prstGeom prst="rect">
            <a:avLst/>
          </a:prstGeom>
        </p:spPr>
        <p:txBody>
          <a:bodyPr wrap="square">
            <a:spAutoFit/>
          </a:bodyPr>
          <a:lstStyle/>
          <a:p>
            <a:r>
              <a:rPr lang="en-US" sz="1100" dirty="0">
                <a:hlinkClick r:id="rId6"/>
              </a:rPr>
              <a:t>http://www.digilentinc.com/Products/Detail.cfm?NavPath=2,400,1184&amp;Prod=NEXYS4</a:t>
            </a:r>
            <a:endParaRPr lang="en-US" sz="1100" dirty="0"/>
          </a:p>
        </p:txBody>
      </p:sp>
      <p:pic>
        <p:nvPicPr>
          <p:cNvPr id="61443" name="Picture 3" descr="C:\Users\swinberg\Documents\ACTIVE\EEE4084F\2015\LECTURES\Lecture13\nexys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379887"/>
            <a:ext cx="190500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6C0E-369F-42C3-A3BC-36CB3B7C5C23}"/>
              </a:ext>
            </a:extLst>
          </p:cNvPr>
          <p:cNvSpPr>
            <a:spLocks noGrp="1"/>
          </p:cNvSpPr>
          <p:nvPr>
            <p:ph type="title"/>
          </p:nvPr>
        </p:nvSpPr>
        <p:spPr/>
        <p:txBody>
          <a:bodyPr>
            <a:normAutofit fontScale="90000"/>
          </a:bodyPr>
          <a:lstStyle/>
          <a:p>
            <a:r>
              <a:rPr lang="en-ZA" dirty="0"/>
              <a:t>Option B:</a:t>
            </a:r>
            <a:br>
              <a:rPr lang="en-ZA" dirty="0"/>
            </a:br>
            <a:r>
              <a:rPr lang="en-ZA" dirty="0"/>
              <a:t>Simulation-based Digital Accelerator</a:t>
            </a:r>
          </a:p>
        </p:txBody>
      </p:sp>
      <p:sp>
        <p:nvSpPr>
          <p:cNvPr id="3" name="Text Placeholder 2">
            <a:extLst>
              <a:ext uri="{FF2B5EF4-FFF2-40B4-BE49-F238E27FC236}">
                <a16:creationId xmlns:a16="http://schemas.microsoft.com/office/drawing/2014/main" id="{512388DF-223B-4542-8C7C-9D311A665888}"/>
              </a:ext>
            </a:extLst>
          </p:cNvPr>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218918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D66A7-2B5F-4D1B-9D2F-C506339D3861}"/>
              </a:ext>
            </a:extLst>
          </p:cNvPr>
          <p:cNvSpPr>
            <a:spLocks noGrp="1"/>
          </p:cNvSpPr>
          <p:nvPr>
            <p:ph type="title"/>
          </p:nvPr>
        </p:nvSpPr>
        <p:spPr/>
        <p:txBody>
          <a:bodyPr>
            <a:normAutofit fontScale="90000"/>
          </a:bodyPr>
          <a:lstStyle/>
          <a:p>
            <a:r>
              <a:rPr lang="en-ZA" dirty="0"/>
              <a:t>Simulated Digital Accelerator</a:t>
            </a:r>
          </a:p>
        </p:txBody>
      </p:sp>
      <p:sp>
        <p:nvSpPr>
          <p:cNvPr id="5" name="Content Placeholder 4">
            <a:extLst>
              <a:ext uri="{FF2B5EF4-FFF2-40B4-BE49-F238E27FC236}">
                <a16:creationId xmlns:a16="http://schemas.microsoft.com/office/drawing/2014/main" id="{90B0D9EC-C55E-491A-9098-EC6F6569FA66}"/>
              </a:ext>
            </a:extLst>
          </p:cNvPr>
          <p:cNvSpPr>
            <a:spLocks noGrp="1"/>
          </p:cNvSpPr>
          <p:nvPr>
            <p:ph idx="1"/>
          </p:nvPr>
        </p:nvSpPr>
        <p:spPr>
          <a:xfrm>
            <a:off x="362526" y="1308391"/>
            <a:ext cx="8064894" cy="5060292"/>
          </a:xfrm>
        </p:spPr>
        <p:txBody>
          <a:bodyPr>
            <a:normAutofit fontScale="70000" lnSpcReduction="20000"/>
          </a:bodyPr>
          <a:lstStyle/>
          <a:p>
            <a:r>
              <a:rPr lang="en-ZA" dirty="0"/>
              <a:t>The simulator can’t access real IO. You would need to plan test vectors that you somehow load into the simulator.</a:t>
            </a:r>
          </a:p>
          <a:p>
            <a:r>
              <a:rPr lang="en-ZA" dirty="0"/>
              <a:t>Similarly, if you have a front-end you may need to have a bit of a manual intervention in your demonstration, e.g.:</a:t>
            </a:r>
          </a:p>
          <a:p>
            <a:pPr lvl="1"/>
            <a:r>
              <a:rPr lang="en-ZA" dirty="0"/>
              <a:t>A simple GUI that outputs a test vector, that your testbench can then load and the simulator shows how signals change.</a:t>
            </a:r>
          </a:p>
          <a:p>
            <a:r>
              <a:rPr lang="en-ZA" dirty="0"/>
              <a:t>A simulated approach is nevertheless a useful and authentic learning experience, as this approach is often applied in industry and in research projects to inspecting viability of a potential hardware / SoC design without going to the expense of fabricating it.</a:t>
            </a:r>
          </a:p>
          <a:p>
            <a:r>
              <a:rPr lang="en-ZA" dirty="0"/>
              <a:t>For some applications, e.g. needing large input data, a simulation approach may offer much benefit and flexibility  (as the evaluation boards we use do allow for very many input or output pins which may be required for systems working with long words and large data volumes).</a:t>
            </a:r>
          </a:p>
        </p:txBody>
      </p:sp>
    </p:spTree>
    <p:extLst>
      <p:ext uri="{BB962C8B-B14F-4D97-AF65-F5344CB8AC3E}">
        <p14:creationId xmlns:p14="http://schemas.microsoft.com/office/powerpoint/2010/main" val="38150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11DD-A5DA-4A0C-AF4F-FF12BAE39D00}"/>
              </a:ext>
            </a:extLst>
          </p:cNvPr>
          <p:cNvSpPr>
            <a:spLocks noGrp="1"/>
          </p:cNvSpPr>
          <p:nvPr>
            <p:ph type="title"/>
          </p:nvPr>
        </p:nvSpPr>
        <p:spPr>
          <a:xfrm>
            <a:off x="729114" y="742403"/>
            <a:ext cx="7698306" cy="692210"/>
          </a:xfrm>
        </p:spPr>
        <p:txBody>
          <a:bodyPr>
            <a:normAutofit fontScale="90000"/>
          </a:bodyPr>
          <a:lstStyle/>
          <a:p>
            <a:r>
              <a:rPr lang="en-ZA" dirty="0"/>
              <a:t>Choosing an option:</a:t>
            </a:r>
            <a:br>
              <a:rPr lang="en-ZA" dirty="0"/>
            </a:br>
            <a:r>
              <a:rPr lang="en-ZA" dirty="0"/>
              <a:t> Arguing you case</a:t>
            </a:r>
          </a:p>
        </p:txBody>
      </p:sp>
      <p:sp>
        <p:nvSpPr>
          <p:cNvPr id="3" name="Content Placeholder 2">
            <a:extLst>
              <a:ext uri="{FF2B5EF4-FFF2-40B4-BE49-F238E27FC236}">
                <a16:creationId xmlns:a16="http://schemas.microsoft.com/office/drawing/2014/main" id="{BCDA4408-3986-462D-8996-DBAFBF12C807}"/>
              </a:ext>
            </a:extLst>
          </p:cNvPr>
          <p:cNvSpPr>
            <a:spLocks noGrp="1"/>
          </p:cNvSpPr>
          <p:nvPr>
            <p:ph idx="1"/>
          </p:nvPr>
        </p:nvSpPr>
        <p:spPr>
          <a:xfrm>
            <a:off x="547772" y="1595620"/>
            <a:ext cx="8216084" cy="4519977"/>
          </a:xfrm>
        </p:spPr>
        <p:txBody>
          <a:bodyPr>
            <a:normAutofit fontScale="92500"/>
          </a:bodyPr>
          <a:lstStyle/>
          <a:p>
            <a:r>
              <a:rPr lang="en-US" dirty="0"/>
              <a:t>Ideally, you should provide motivation for why you decided to go for Option A of using a real FPGA or Option B using a simulator (not just because you want to hone your skills in the one or the other technology)</a:t>
            </a:r>
          </a:p>
          <a:p>
            <a:pPr lvl="1"/>
            <a:r>
              <a:rPr lang="en-US" i="1" dirty="0"/>
              <a:t>Obvious crossover aspect:</a:t>
            </a:r>
            <a:r>
              <a:rPr lang="en-US" dirty="0"/>
              <a:t> generally, all projects will involve aspects of Option B… i.e. would need simulation. No coincidence for naming this one: Option B can be a backup or fallback position for an Option A project.</a:t>
            </a:r>
            <a:endParaRPr lang="en-ZA" dirty="0"/>
          </a:p>
        </p:txBody>
      </p:sp>
    </p:spTree>
    <p:extLst>
      <p:ext uri="{BB962C8B-B14F-4D97-AF65-F5344CB8AC3E}">
        <p14:creationId xmlns:p14="http://schemas.microsoft.com/office/powerpoint/2010/main" val="371069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489" y="3243816"/>
            <a:ext cx="6637468" cy="1362075"/>
          </a:xfrm>
        </p:spPr>
        <p:txBody>
          <a:bodyPr>
            <a:normAutofit fontScale="90000"/>
          </a:bodyPr>
          <a:lstStyle/>
          <a:p>
            <a:pPr>
              <a:defRPr/>
            </a:pPr>
            <a:r>
              <a:rPr lang="en-ZA" dirty="0"/>
              <a:t>YODA Project:</a:t>
            </a:r>
            <a:br>
              <a:rPr lang="en-ZA" dirty="0"/>
            </a:br>
            <a:r>
              <a:rPr lang="en-ZA" dirty="0"/>
              <a:t>Your Own Digital Accelerator</a:t>
            </a:r>
            <a:endParaRPr lang="en-US" dirty="0"/>
          </a:p>
        </p:txBody>
      </p:sp>
      <p:sp>
        <p:nvSpPr>
          <p:cNvPr id="3" name="Text Placeholder 2"/>
          <p:cNvSpPr>
            <a:spLocks noGrp="1"/>
          </p:cNvSpPr>
          <p:nvPr>
            <p:ph type="body" idx="1"/>
          </p:nvPr>
        </p:nvSpPr>
        <p:spPr>
          <a:xfrm>
            <a:off x="1183489" y="4610187"/>
            <a:ext cx="6637467" cy="1520413"/>
          </a:xfrm>
        </p:spPr>
        <p:txBody>
          <a:bodyPr/>
          <a:lstStyle/>
          <a:p>
            <a:pPr>
              <a:defRPr/>
            </a:pPr>
            <a:r>
              <a:rPr lang="en-ZA" dirty="0"/>
              <a:t>Reconfigurable Computing</a:t>
            </a:r>
            <a:endParaRPr lang="en-US" dirty="0"/>
          </a:p>
        </p:txBody>
      </p:sp>
      <p:pic>
        <p:nvPicPr>
          <p:cNvPr id="6148" name="Picture 3" descr="Yoda.jpg"/>
          <p:cNvPicPr>
            <a:picLocks noChangeAspect="1"/>
          </p:cNvPicPr>
          <p:nvPr/>
        </p:nvPicPr>
        <p:blipFill>
          <a:blip r:embed="rId3" cstate="print"/>
          <a:srcRect/>
          <a:stretch>
            <a:fillRect/>
          </a:stretch>
        </p:blipFill>
        <p:spPr bwMode="auto">
          <a:xfrm>
            <a:off x="485070" y="350154"/>
            <a:ext cx="2231540" cy="2476339"/>
          </a:xfrm>
          <a:prstGeom prst="rect">
            <a:avLst/>
          </a:prstGeom>
          <a:noFill/>
          <a:ln w="9525">
            <a:noFill/>
            <a:miter lim="800000"/>
            <a:headEnd/>
            <a:tailEnd/>
          </a:ln>
        </p:spPr>
      </p:pic>
      <p:sp>
        <p:nvSpPr>
          <p:cNvPr id="6149" name="Rectangle 4"/>
          <p:cNvSpPr>
            <a:spLocks noChangeArrowheads="1"/>
          </p:cNvSpPr>
          <p:nvPr/>
        </p:nvSpPr>
        <p:spPr bwMode="auto">
          <a:xfrm>
            <a:off x="3632634" y="6247130"/>
            <a:ext cx="5262979" cy="369332"/>
          </a:xfrm>
          <a:prstGeom prst="rect">
            <a:avLst/>
          </a:prstGeom>
          <a:noFill/>
          <a:ln w="9525">
            <a:noFill/>
            <a:miter lim="800000"/>
            <a:headEnd/>
            <a:tailEnd/>
          </a:ln>
        </p:spPr>
        <p:txBody>
          <a:bodyPr wrap="none">
            <a:spAutoFit/>
          </a:bodyPr>
          <a:lstStyle/>
          <a:p>
            <a:r>
              <a:rPr lang="en-ZA" dirty="0"/>
              <a:t>Final Hand-in date: </a:t>
            </a:r>
            <a:r>
              <a:rPr lang="en-ZA" dirty="0">
                <a:highlight>
                  <a:srgbClr val="FFFF00"/>
                </a:highlight>
              </a:rPr>
              <a:t>15 May</a:t>
            </a:r>
            <a:r>
              <a:rPr lang="en-ZA" dirty="0"/>
              <a:t> (last week of lectures)</a:t>
            </a:r>
            <a:endParaRPr lang="en-US" dirty="0"/>
          </a:p>
        </p:txBody>
      </p:sp>
      <p:pic>
        <p:nvPicPr>
          <p:cNvPr id="6150" name="Picture 6" descr="C:\Users\swinberg\Documents\ACTIVE\EEE4084F\2012\LECTURES\EEE4084F-Lecture13\about.gif"/>
          <p:cNvPicPr>
            <a:picLocks noChangeAspect="1" noChangeArrowheads="1"/>
          </p:cNvPicPr>
          <p:nvPr/>
        </p:nvPicPr>
        <p:blipFill>
          <a:blip r:embed="rId4" cstate="print"/>
          <a:srcRect/>
          <a:stretch>
            <a:fillRect/>
          </a:stretch>
        </p:blipFill>
        <p:spPr bwMode="auto">
          <a:xfrm>
            <a:off x="7563167" y="493078"/>
            <a:ext cx="1057276" cy="1057275"/>
          </a:xfrm>
          <a:prstGeom prst="rect">
            <a:avLst/>
          </a:prstGeom>
          <a:noFill/>
        </p:spPr>
      </p:pic>
      <p:sp>
        <p:nvSpPr>
          <p:cNvPr id="7" name="TextBox 6"/>
          <p:cNvSpPr txBox="1"/>
          <p:nvPr/>
        </p:nvSpPr>
        <p:spPr>
          <a:xfrm>
            <a:off x="4922520" y="640080"/>
            <a:ext cx="2353465" cy="523220"/>
          </a:xfrm>
          <a:prstGeom prst="rect">
            <a:avLst/>
          </a:prstGeom>
          <a:noFill/>
        </p:spPr>
        <p:txBody>
          <a:bodyPr wrap="none" rtlCol="0">
            <a:spAutoFit/>
          </a:bodyPr>
          <a:lstStyle/>
          <a:p>
            <a:r>
              <a:rPr lang="en-ZA" sz="2800" b="1" dirty="0"/>
              <a:t>About YODA</a:t>
            </a:r>
            <a:endParaRPr lang="en-GB"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p:txBody>
          <a:bodyPr/>
          <a:lstStyle/>
          <a:p>
            <a:pPr eaLnBrk="1" hangingPunct="1">
              <a:defRPr/>
            </a:pPr>
            <a:r>
              <a:rPr lang="en-US" dirty="0"/>
              <a:t>YODA Project</a:t>
            </a:r>
          </a:p>
          <a:p>
            <a:pPr>
              <a:defRPr/>
            </a:pPr>
            <a:r>
              <a:rPr lang="en-US" dirty="0"/>
              <a:t>Digital accelerators</a:t>
            </a:r>
          </a:p>
          <a:p>
            <a:pPr eaLnBrk="1" hangingPunct="1">
              <a:defRPr/>
            </a:pPr>
            <a:r>
              <a:rPr lang="en-US" dirty="0"/>
              <a:t>Project Milestones</a:t>
            </a:r>
          </a:p>
          <a:p>
            <a:pPr eaLnBrk="1" hangingPunct="1">
              <a:defRPr/>
            </a:pPr>
            <a:r>
              <a:rPr lang="en-US" dirty="0"/>
              <a:t>YODA ‘Conference’</a:t>
            </a:r>
          </a:p>
        </p:txBody>
      </p:sp>
      <p:pic>
        <p:nvPicPr>
          <p:cNvPr id="4099" name="Picture 3" descr="mosaic01.gif"/>
          <p:cNvPicPr>
            <a:picLocks noChangeAspect="1"/>
          </p:cNvPicPr>
          <p:nvPr/>
        </p:nvPicPr>
        <p:blipFill>
          <a:blip r:embed="rId5" cstate="print"/>
          <a:srcRect/>
          <a:stretch>
            <a:fillRect/>
          </a:stretch>
        </p:blipFill>
        <p:spPr bwMode="auto">
          <a:xfrm>
            <a:off x="4403725" y="3538538"/>
            <a:ext cx="4471988" cy="3101975"/>
          </a:xfrm>
          <a:prstGeom prst="rect">
            <a:avLst/>
          </a:prstGeom>
          <a:noFill/>
          <a:ln w="9525">
            <a:noFill/>
            <a:miter lim="800000"/>
            <a:headEnd/>
            <a:tailEnd/>
          </a:ln>
        </p:spPr>
      </p:pic>
      <p:pic>
        <p:nvPicPr>
          <p:cNvPr id="4" name="L17-02">
            <a:hlinkClick r:id="" action="ppaction://media"/>
            <a:extLst>
              <a:ext uri="{FF2B5EF4-FFF2-40B4-BE49-F238E27FC236}">
                <a16:creationId xmlns:a16="http://schemas.microsoft.com/office/drawing/2014/main" id="{752DD5C8-C6B6-4D39-8336-E8C18B3723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80302" y="63200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707666"/>
            <a:ext cx="7698306" cy="692210"/>
          </a:xfrm>
        </p:spPr>
        <p:txBody>
          <a:bodyPr>
            <a:normAutofit fontScale="90000"/>
          </a:bodyPr>
          <a:lstStyle/>
          <a:p>
            <a:r>
              <a:rPr lang="en-US" dirty="0"/>
              <a:t>What’s A Digital Application Accelerator?</a:t>
            </a:r>
          </a:p>
        </p:txBody>
      </p:sp>
      <p:sp>
        <p:nvSpPr>
          <p:cNvPr id="3" name="Content Placeholder 2"/>
          <p:cNvSpPr>
            <a:spLocks noGrp="1"/>
          </p:cNvSpPr>
          <p:nvPr>
            <p:ph idx="1"/>
          </p:nvPr>
        </p:nvSpPr>
        <p:spPr>
          <a:xfrm>
            <a:off x="579120" y="1843356"/>
            <a:ext cx="8266430" cy="4191000"/>
          </a:xfrm>
        </p:spPr>
        <p:txBody>
          <a:bodyPr/>
          <a:lstStyle/>
          <a:p>
            <a:r>
              <a:rPr lang="en-US" dirty="0"/>
              <a:t>An add-on card* or [reconfigurable] co-processor used to speed-up processing for a particular solution</a:t>
            </a:r>
          </a:p>
          <a:p>
            <a:r>
              <a:rPr lang="en-US" dirty="0"/>
              <a:t>‘Digital’ - comprises digital logic/circuitry to speed-up computation</a:t>
            </a:r>
          </a:p>
          <a:p>
            <a:r>
              <a:rPr lang="en-US" dirty="0"/>
              <a:t>A GPU could be considered an example (except GPUs often have analogue circuitry as well to connect to monitors)</a:t>
            </a:r>
          </a:p>
          <a:p>
            <a:pPr lvl="1"/>
            <a:endParaRPr lang="en-US" dirty="0"/>
          </a:p>
        </p:txBody>
      </p:sp>
    </p:spTree>
    <p:extLst>
      <p:ext uri="{BB962C8B-B14F-4D97-AF65-F5344CB8AC3E}">
        <p14:creationId xmlns:p14="http://schemas.microsoft.com/office/powerpoint/2010/main" val="367956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C797-1EDF-951E-416D-EE9209A9672A}"/>
              </a:ext>
            </a:extLst>
          </p:cNvPr>
          <p:cNvSpPr>
            <a:spLocks noGrp="1"/>
          </p:cNvSpPr>
          <p:nvPr>
            <p:ph type="title"/>
          </p:nvPr>
        </p:nvSpPr>
        <p:spPr/>
        <p:txBody>
          <a:bodyPr>
            <a:normAutofit fontScale="90000"/>
          </a:bodyPr>
          <a:lstStyle/>
          <a:p>
            <a:r>
              <a:rPr lang="en-ZA" dirty="0"/>
              <a:t>Application 1 and 2</a:t>
            </a:r>
          </a:p>
        </p:txBody>
      </p:sp>
      <p:sp>
        <p:nvSpPr>
          <p:cNvPr id="3" name="Content Placeholder 2">
            <a:extLst>
              <a:ext uri="{FF2B5EF4-FFF2-40B4-BE49-F238E27FC236}">
                <a16:creationId xmlns:a16="http://schemas.microsoft.com/office/drawing/2014/main" id="{A5A3E5AB-A336-1E0A-2FDC-44688A7B79E6}"/>
              </a:ext>
            </a:extLst>
          </p:cNvPr>
          <p:cNvSpPr>
            <a:spLocks noGrp="1"/>
          </p:cNvSpPr>
          <p:nvPr>
            <p:ph idx="1"/>
          </p:nvPr>
        </p:nvSpPr>
        <p:spPr>
          <a:xfrm>
            <a:off x="729785" y="1252349"/>
            <a:ext cx="7697635" cy="4519977"/>
          </a:xfrm>
        </p:spPr>
        <p:txBody>
          <a:bodyPr>
            <a:normAutofit/>
          </a:bodyPr>
          <a:lstStyle/>
          <a:p>
            <a:r>
              <a:rPr lang="en-ZA" dirty="0"/>
              <a:t>For the project, you are to attempt two versions of your application, namely:</a:t>
            </a:r>
          </a:p>
          <a:p>
            <a:r>
              <a:rPr lang="en-ZA" dirty="0"/>
              <a:t>Application 1:</a:t>
            </a:r>
          </a:p>
          <a:p>
            <a:pPr lvl="1"/>
            <a:r>
              <a:rPr lang="en-ZA" dirty="0"/>
              <a:t>A baseline version (i.e. what you start with) </a:t>
            </a:r>
          </a:p>
          <a:p>
            <a:r>
              <a:rPr lang="en-ZA" dirty="0"/>
              <a:t>Application 2:</a:t>
            </a:r>
          </a:p>
          <a:p>
            <a:pPr lvl="1"/>
            <a:r>
              <a:rPr lang="en-ZA" dirty="0"/>
              <a:t>An extended or enhanced version of application1 that has more functions or features (e.g. GUI) included.</a:t>
            </a:r>
          </a:p>
        </p:txBody>
      </p:sp>
      <p:sp>
        <p:nvSpPr>
          <p:cNvPr id="5" name="TextBox 4">
            <a:extLst>
              <a:ext uri="{FF2B5EF4-FFF2-40B4-BE49-F238E27FC236}">
                <a16:creationId xmlns:a16="http://schemas.microsoft.com/office/drawing/2014/main" id="{7AB51F1E-423E-8D86-9C0F-114E66D7E14B}"/>
              </a:ext>
            </a:extLst>
          </p:cNvPr>
          <p:cNvSpPr txBox="1"/>
          <p:nvPr/>
        </p:nvSpPr>
        <p:spPr>
          <a:xfrm>
            <a:off x="362366" y="5445121"/>
            <a:ext cx="8432472" cy="646331"/>
          </a:xfrm>
          <a:prstGeom prst="rect">
            <a:avLst/>
          </a:prstGeom>
          <a:noFill/>
        </p:spPr>
        <p:txBody>
          <a:bodyPr wrap="square">
            <a:spAutoFit/>
          </a:bodyPr>
          <a:lstStyle/>
          <a:p>
            <a:r>
              <a:rPr lang="en-ZA" i="1" dirty="0">
                <a:solidFill>
                  <a:schemeClr val="tx2">
                    <a:lumMod val="75000"/>
                  </a:schemeClr>
                </a:solidFill>
              </a:rPr>
              <a:t>Just to clarify:</a:t>
            </a:r>
            <a:r>
              <a:rPr lang="en-ZA" dirty="0">
                <a:solidFill>
                  <a:schemeClr val="tx2">
                    <a:lumMod val="75000"/>
                  </a:schemeClr>
                </a:solidFill>
              </a:rPr>
              <a:t> it is not really two different applications! It is rather a basic starting application that you attempt to make into a more complete application.</a:t>
            </a:r>
          </a:p>
        </p:txBody>
      </p:sp>
      <p:sp>
        <p:nvSpPr>
          <p:cNvPr id="6" name="TextBox 5">
            <a:extLst>
              <a:ext uri="{FF2B5EF4-FFF2-40B4-BE49-F238E27FC236}">
                <a16:creationId xmlns:a16="http://schemas.microsoft.com/office/drawing/2014/main" id="{16FFE3C7-5573-FB4B-406A-A0E5C936FE54}"/>
              </a:ext>
            </a:extLst>
          </p:cNvPr>
          <p:cNvSpPr txBox="1"/>
          <p:nvPr/>
        </p:nvSpPr>
        <p:spPr>
          <a:xfrm>
            <a:off x="362366" y="6058436"/>
            <a:ext cx="8432472" cy="646331"/>
          </a:xfrm>
          <a:prstGeom prst="rect">
            <a:avLst/>
          </a:prstGeom>
          <a:noFill/>
        </p:spPr>
        <p:txBody>
          <a:bodyPr wrap="square">
            <a:spAutoFit/>
          </a:bodyPr>
          <a:lstStyle/>
          <a:p>
            <a:r>
              <a:rPr lang="en-ZA" i="1" dirty="0">
                <a:solidFill>
                  <a:schemeClr val="tx2">
                    <a:lumMod val="75000"/>
                  </a:schemeClr>
                </a:solidFill>
              </a:rPr>
              <a:t>Consider application 1 worth 70% marks and application 2 the remaining 30% (i.e. increasingly high marks </a:t>
            </a:r>
            <a:r>
              <a:rPr lang="en-ZA" i="1" dirty="0">
                <a:solidFill>
                  <a:schemeClr val="tx2">
                    <a:lumMod val="75000"/>
                  </a:schemeClr>
                </a:solidFill>
                <a:sym typeface="Wingdings" panose="05000000000000000000" pitchFamily="2" charset="2"/>
              </a:rPr>
              <a:t> increasingly more effort</a:t>
            </a:r>
            <a:r>
              <a:rPr lang="en-ZA" i="1" dirty="0">
                <a:solidFill>
                  <a:schemeClr val="tx2">
                    <a:lumMod val="75000"/>
                  </a:schemeClr>
                </a:solidFill>
              </a:rPr>
              <a:t>)</a:t>
            </a:r>
            <a:endParaRPr lang="en-ZA" dirty="0">
              <a:solidFill>
                <a:schemeClr val="tx2">
                  <a:lumMod val="75000"/>
                </a:schemeClr>
              </a:solidFill>
            </a:endParaRPr>
          </a:p>
        </p:txBody>
      </p:sp>
    </p:spTree>
    <p:extLst>
      <p:ext uri="{BB962C8B-B14F-4D97-AF65-F5344CB8AC3E}">
        <p14:creationId xmlns:p14="http://schemas.microsoft.com/office/powerpoint/2010/main" val="364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YODA Example and Scenario</a:t>
            </a:r>
            <a:endParaRPr lang="en-US" dirty="0"/>
          </a:p>
        </p:txBody>
      </p:sp>
      <p:sp>
        <p:nvSpPr>
          <p:cNvPr id="5" name="Content Placeholder 4"/>
          <p:cNvSpPr>
            <a:spLocks noGrp="1"/>
          </p:cNvSpPr>
          <p:nvPr>
            <p:ph idx="1"/>
          </p:nvPr>
        </p:nvSpPr>
        <p:spPr>
          <a:xfrm>
            <a:off x="365125" y="1596991"/>
            <a:ext cx="8480425" cy="4191000"/>
          </a:xfrm>
        </p:spPr>
        <p:txBody>
          <a:bodyPr>
            <a:normAutofit fontScale="92500" lnSpcReduction="10000"/>
          </a:bodyPr>
          <a:lstStyle/>
          <a:p>
            <a:pPr>
              <a:defRPr/>
            </a:pPr>
            <a:r>
              <a:rPr lang="en-ZA" dirty="0"/>
              <a:t>Delta modulator that grabs set of 8 bytes and outputs 1 byte</a:t>
            </a:r>
          </a:p>
          <a:p>
            <a:pPr lvl="1">
              <a:defRPr/>
            </a:pPr>
            <a:r>
              <a:rPr lang="en-ZA" dirty="0"/>
              <a:t>128 | 200 | 220 | 201 | 201 | 201 | 127 | 108</a:t>
            </a:r>
          </a:p>
          <a:p>
            <a:pPr lvl="1">
              <a:defRPr/>
            </a:pPr>
            <a:r>
              <a:rPr lang="en-ZA" dirty="0"/>
              <a:t>=&gt; 100   =   01100100</a:t>
            </a:r>
            <a:r>
              <a:rPr lang="en-ZA" baseline="-25000" dirty="0"/>
              <a:t>2</a:t>
            </a:r>
            <a:r>
              <a:rPr lang="en-ZA" dirty="0"/>
              <a:t>  </a:t>
            </a:r>
          </a:p>
          <a:p>
            <a:pPr>
              <a:defRPr/>
            </a:pPr>
            <a:r>
              <a:rPr lang="en-ZA" dirty="0"/>
              <a:t>Application 1</a:t>
            </a:r>
          </a:p>
          <a:p>
            <a:pPr lvl="1">
              <a:defRPr/>
            </a:pPr>
            <a:r>
              <a:rPr lang="en-ZA" dirty="0"/>
              <a:t>Flash </a:t>
            </a:r>
            <a:r>
              <a:rPr lang="en-ZA" dirty="0" err="1"/>
              <a:t>LEDs</a:t>
            </a:r>
            <a:r>
              <a:rPr lang="en-ZA" dirty="0"/>
              <a:t> according to data send from PC</a:t>
            </a:r>
            <a:endParaRPr lang="en-US" dirty="0"/>
          </a:p>
          <a:p>
            <a:pPr>
              <a:defRPr/>
            </a:pPr>
            <a:r>
              <a:rPr lang="en-ZA" dirty="0"/>
              <a:t>Application 2</a:t>
            </a:r>
          </a:p>
          <a:p>
            <a:pPr lvl="1">
              <a:defRPr/>
            </a:pPr>
            <a:r>
              <a:rPr lang="en-ZA" dirty="0"/>
              <a:t>Perform delta compression on data sent from PC, send compressed steam back to PC</a:t>
            </a:r>
          </a:p>
        </p:txBody>
      </p:sp>
      <p:sp>
        <p:nvSpPr>
          <p:cNvPr id="6" name="TextBox 5">
            <a:extLst>
              <a:ext uri="{FF2B5EF4-FFF2-40B4-BE49-F238E27FC236}">
                <a16:creationId xmlns:a16="http://schemas.microsoft.com/office/drawing/2014/main" id="{EC573DF0-9357-47C7-96AC-56CF1CA247A6}"/>
              </a:ext>
            </a:extLst>
          </p:cNvPr>
          <p:cNvSpPr txBox="1"/>
          <p:nvPr/>
        </p:nvSpPr>
        <p:spPr>
          <a:xfrm>
            <a:off x="317633" y="5981535"/>
            <a:ext cx="8527917" cy="646331"/>
          </a:xfrm>
          <a:prstGeom prst="rect">
            <a:avLst/>
          </a:prstGeom>
          <a:noFill/>
        </p:spPr>
        <p:txBody>
          <a:bodyPr wrap="square">
            <a:spAutoFit/>
          </a:bodyPr>
          <a:lstStyle/>
          <a:p>
            <a:r>
              <a:rPr lang="en-US" sz="1200" dirty="0"/>
              <a:t>Decisions </a:t>
            </a:r>
            <a:r>
              <a:rPr lang="en-US" sz="1200" dirty="0" err="1"/>
              <a:t>decisions</a:t>
            </a:r>
            <a:r>
              <a:rPr lang="en-US" sz="1200" dirty="0"/>
              <a:t> … to use a GPU or FPGA for this? Application 1 sure would be more FPGA relevant, Application 2 looks more that a GPGPU could be a good option especially if it is just about the encryption happening on the same PC and being forwarded to one of its other (e.g. network) cards.</a:t>
            </a:r>
            <a:endParaRPr lang="en-Z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23235-65DB-B281-187A-68F718EA4C36}"/>
              </a:ext>
            </a:extLst>
          </p:cNvPr>
          <p:cNvSpPr/>
          <p:nvPr/>
        </p:nvSpPr>
        <p:spPr>
          <a:xfrm>
            <a:off x="1162009" y="5093249"/>
            <a:ext cx="4099393" cy="629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7" name="Group 26">
            <a:extLst>
              <a:ext uri="{FF2B5EF4-FFF2-40B4-BE49-F238E27FC236}">
                <a16:creationId xmlns:a16="http://schemas.microsoft.com/office/drawing/2014/main" id="{5813E64C-FBA0-392A-393B-DE01FDA140AB}"/>
              </a:ext>
            </a:extLst>
          </p:cNvPr>
          <p:cNvGrpSpPr/>
          <p:nvPr/>
        </p:nvGrpSpPr>
        <p:grpSpPr>
          <a:xfrm>
            <a:off x="516928" y="4748556"/>
            <a:ext cx="8110143" cy="2123905"/>
            <a:chOff x="478269" y="4657981"/>
            <a:chExt cx="8110143" cy="2123905"/>
          </a:xfrm>
        </p:grpSpPr>
        <p:pic>
          <p:nvPicPr>
            <p:cNvPr id="16" name="Picture 15" descr="Fireworks in the night sky&#10;&#10;Description automatically generated with medium confidence">
              <a:extLst>
                <a:ext uri="{FF2B5EF4-FFF2-40B4-BE49-F238E27FC236}">
                  <a16:creationId xmlns:a16="http://schemas.microsoft.com/office/drawing/2014/main" id="{C85B0AF3-5672-70F8-B426-36A1652FC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69" y="4657981"/>
              <a:ext cx="4044119" cy="2123905"/>
            </a:xfrm>
            <a:prstGeom prst="rect">
              <a:avLst/>
            </a:prstGeom>
          </p:spPr>
        </p:pic>
        <p:pic>
          <p:nvPicPr>
            <p:cNvPr id="17" name="Picture 16" descr="Fireworks in the night sky&#10;&#10;Description automatically generated with medium confidence">
              <a:extLst>
                <a:ext uri="{FF2B5EF4-FFF2-40B4-BE49-F238E27FC236}">
                  <a16:creationId xmlns:a16="http://schemas.microsoft.com/office/drawing/2014/main" id="{1893306B-F773-43E6-E14D-CC2E0494E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293" y="4657981"/>
              <a:ext cx="4044119" cy="2123905"/>
            </a:xfrm>
            <a:prstGeom prst="rect">
              <a:avLst/>
            </a:prstGeom>
          </p:spPr>
        </p:pic>
      </p:grpSp>
      <p:sp>
        <p:nvSpPr>
          <p:cNvPr id="2" name="Title 1"/>
          <p:cNvSpPr>
            <a:spLocks noGrp="1"/>
          </p:cNvSpPr>
          <p:nvPr>
            <p:ph type="title"/>
          </p:nvPr>
        </p:nvSpPr>
        <p:spPr>
          <a:xfrm>
            <a:off x="457200" y="-162658"/>
            <a:ext cx="8385175" cy="1040415"/>
          </a:xfrm>
        </p:spPr>
        <p:txBody>
          <a:bodyPr/>
          <a:lstStyle/>
          <a:p>
            <a:r>
              <a:rPr lang="en-ZA" dirty="0"/>
              <a:t>YODA Project Structure</a:t>
            </a:r>
            <a:endParaRPr lang="en-GB" dirty="0"/>
          </a:p>
        </p:txBody>
      </p:sp>
      <p:sp>
        <p:nvSpPr>
          <p:cNvPr id="4" name="TextBox 3"/>
          <p:cNvSpPr txBox="1"/>
          <p:nvPr/>
        </p:nvSpPr>
        <p:spPr>
          <a:xfrm>
            <a:off x="1402080" y="1616593"/>
            <a:ext cx="1210588" cy="646331"/>
          </a:xfrm>
          <a:prstGeom prst="rect">
            <a:avLst/>
          </a:prstGeom>
          <a:noFill/>
        </p:spPr>
        <p:txBody>
          <a:bodyPr wrap="none" rtlCol="0">
            <a:spAutoFit/>
          </a:bodyPr>
          <a:lstStyle/>
          <a:p>
            <a:r>
              <a:rPr lang="en-ZA" sz="3600" b="1" dirty="0" err="1"/>
              <a:t>Blog</a:t>
            </a:r>
            <a:endParaRPr lang="en-GB" sz="3600" b="1" dirty="0"/>
          </a:p>
        </p:txBody>
      </p:sp>
      <p:sp>
        <p:nvSpPr>
          <p:cNvPr id="5" name="TextBox 4"/>
          <p:cNvSpPr txBox="1"/>
          <p:nvPr/>
        </p:nvSpPr>
        <p:spPr>
          <a:xfrm>
            <a:off x="1402080" y="2264169"/>
            <a:ext cx="3288080" cy="646331"/>
          </a:xfrm>
          <a:prstGeom prst="rect">
            <a:avLst/>
          </a:prstGeom>
          <a:noFill/>
        </p:spPr>
        <p:txBody>
          <a:bodyPr wrap="none" rtlCol="0">
            <a:spAutoFit/>
          </a:bodyPr>
          <a:lstStyle/>
          <a:p>
            <a:r>
              <a:rPr lang="en-ZA" sz="3600" b="1" dirty="0"/>
              <a:t>Status Update</a:t>
            </a:r>
            <a:endParaRPr lang="en-GB" sz="3600" b="1" dirty="0"/>
          </a:p>
        </p:txBody>
      </p:sp>
      <p:grpSp>
        <p:nvGrpSpPr>
          <p:cNvPr id="10" name="Group 9"/>
          <p:cNvGrpSpPr/>
          <p:nvPr/>
        </p:nvGrpSpPr>
        <p:grpSpPr>
          <a:xfrm>
            <a:off x="2979565" y="1006513"/>
            <a:ext cx="1378439" cy="1344612"/>
            <a:chOff x="2979565" y="1078553"/>
            <a:chExt cx="1378439" cy="1344612"/>
          </a:xfrm>
        </p:grpSpPr>
        <p:pic>
          <p:nvPicPr>
            <p:cNvPr id="65538" name="Picture 2" descr="C:\Users\swinberg\Documents\ACTIVE\EEE4084F\2012\LECTURES\EEE4084F-Lecture13\bloggin.jpg"/>
            <p:cNvPicPr>
              <a:picLocks noChangeAspect="1" noChangeArrowheads="1"/>
            </p:cNvPicPr>
            <p:nvPr/>
          </p:nvPicPr>
          <p:blipFill>
            <a:blip r:embed="rId6" cstate="print"/>
            <a:srcRect/>
            <a:stretch>
              <a:fillRect/>
            </a:stretch>
          </p:blipFill>
          <p:spPr bwMode="auto">
            <a:xfrm>
              <a:off x="2979565" y="1078553"/>
              <a:ext cx="1378439" cy="1344612"/>
            </a:xfrm>
            <a:prstGeom prst="rect">
              <a:avLst/>
            </a:prstGeom>
            <a:noFill/>
          </p:spPr>
        </p:pic>
        <p:sp>
          <p:nvSpPr>
            <p:cNvPr id="9" name="TextBox 8"/>
            <p:cNvSpPr txBox="1"/>
            <p:nvPr/>
          </p:nvSpPr>
          <p:spPr>
            <a:xfrm>
              <a:off x="3185160" y="1859285"/>
              <a:ext cx="1098378" cy="369332"/>
            </a:xfrm>
            <a:prstGeom prst="rect">
              <a:avLst/>
            </a:prstGeom>
            <a:noFill/>
          </p:spPr>
          <p:txBody>
            <a:bodyPr wrap="none" rtlCol="0">
              <a:spAutoFit/>
            </a:bodyPr>
            <a:lstStyle/>
            <a:p>
              <a:r>
                <a:rPr lang="en-ZA" dirty="0">
                  <a:solidFill>
                    <a:srgbClr val="FF0000"/>
                  </a:solidFill>
                  <a:latin typeface="Square721 BT" pitchFamily="34" charset="0"/>
                </a:rPr>
                <a:t>blogging</a:t>
              </a:r>
              <a:endParaRPr lang="en-GB" dirty="0">
                <a:solidFill>
                  <a:srgbClr val="FF0000"/>
                </a:solidFill>
                <a:latin typeface="Square721 BT" pitchFamily="34" charset="0"/>
              </a:endParaRPr>
            </a:p>
          </p:txBody>
        </p:sp>
      </p:grpSp>
      <p:pic>
        <p:nvPicPr>
          <p:cNvPr id="65539" name="Picture 3" descr="C:\Users\swinberg\Documents\ACTIVE\Publication\Completed\UCT-TandL\Images\meeting.jpg"/>
          <p:cNvPicPr>
            <a:picLocks noChangeAspect="1" noChangeArrowheads="1"/>
          </p:cNvPicPr>
          <p:nvPr/>
        </p:nvPicPr>
        <p:blipFill>
          <a:blip r:embed="rId7" cstate="print"/>
          <a:srcRect/>
          <a:stretch>
            <a:fillRect/>
          </a:stretch>
        </p:blipFill>
        <p:spPr bwMode="auto">
          <a:xfrm>
            <a:off x="5066725" y="1711830"/>
            <a:ext cx="2473377" cy="1697595"/>
          </a:xfrm>
          <a:prstGeom prst="rect">
            <a:avLst/>
          </a:prstGeom>
          <a:noFill/>
        </p:spPr>
      </p:pic>
      <p:grpSp>
        <p:nvGrpSpPr>
          <p:cNvPr id="15" name="Group 14"/>
          <p:cNvGrpSpPr/>
          <p:nvPr/>
        </p:nvGrpSpPr>
        <p:grpSpPr>
          <a:xfrm>
            <a:off x="1162009" y="4766420"/>
            <a:ext cx="4037749" cy="1594120"/>
            <a:chOff x="1136609" y="5027611"/>
            <a:chExt cx="4037749" cy="1594120"/>
          </a:xfrm>
        </p:grpSpPr>
        <p:pic>
          <p:nvPicPr>
            <p:cNvPr id="65540" name="Picture 4" descr="C:\Users\swinberg\Documents\ACTIVE\Supervision\Presentation\Methodology\Images\beers.jpg"/>
            <p:cNvPicPr>
              <a:picLocks noChangeAspect="1" noChangeArrowheads="1"/>
            </p:cNvPicPr>
            <p:nvPr/>
          </p:nvPicPr>
          <p:blipFill>
            <a:blip r:embed="rId8" cstate="print"/>
            <a:srcRect/>
            <a:stretch>
              <a:fillRect/>
            </a:stretch>
          </p:blipFill>
          <p:spPr bwMode="auto">
            <a:xfrm>
              <a:off x="3554361" y="5027611"/>
              <a:ext cx="1194620" cy="1594120"/>
            </a:xfrm>
            <a:prstGeom prst="rect">
              <a:avLst/>
            </a:prstGeom>
            <a:noFill/>
          </p:spPr>
        </p:pic>
        <p:sp>
          <p:nvSpPr>
            <p:cNvPr id="13" name="TextBox 12"/>
            <p:cNvSpPr txBox="1"/>
            <p:nvPr/>
          </p:nvSpPr>
          <p:spPr>
            <a:xfrm>
              <a:off x="1136609" y="5354440"/>
              <a:ext cx="2441694" cy="646331"/>
            </a:xfrm>
            <a:prstGeom prst="rect">
              <a:avLst/>
            </a:prstGeom>
            <a:noFill/>
          </p:spPr>
          <p:txBody>
            <a:bodyPr wrap="none" rtlCol="0">
              <a:spAutoFit/>
            </a:bodyPr>
            <a:lstStyle/>
            <a:p>
              <a:r>
                <a:rPr lang="en-ZA" sz="3600" b="1" dirty="0">
                  <a:ln>
                    <a:solidFill>
                      <a:schemeClr val="bg2">
                        <a:lumMod val="90000"/>
                      </a:schemeClr>
                    </a:solidFill>
                  </a:ln>
                  <a:solidFill>
                    <a:srgbClr val="FFFF00"/>
                  </a:solidFill>
                </a:rPr>
                <a:t>(Celebrate</a:t>
              </a:r>
              <a:endParaRPr lang="en-GB" sz="3600" b="1" dirty="0">
                <a:ln>
                  <a:solidFill>
                    <a:schemeClr val="bg2">
                      <a:lumMod val="90000"/>
                    </a:schemeClr>
                  </a:solidFill>
                </a:ln>
                <a:solidFill>
                  <a:srgbClr val="FFFF00"/>
                </a:solidFill>
              </a:endParaRPr>
            </a:p>
          </p:txBody>
        </p:sp>
        <p:sp>
          <p:nvSpPr>
            <p:cNvPr id="14" name="TextBox 13"/>
            <p:cNvSpPr txBox="1"/>
            <p:nvPr/>
          </p:nvSpPr>
          <p:spPr>
            <a:xfrm>
              <a:off x="4835804" y="5344816"/>
              <a:ext cx="338554" cy="646331"/>
            </a:xfrm>
            <a:prstGeom prst="rect">
              <a:avLst/>
            </a:prstGeom>
            <a:noFill/>
          </p:spPr>
          <p:txBody>
            <a:bodyPr wrap="none" rtlCol="0">
              <a:spAutoFit/>
            </a:bodyPr>
            <a:lstStyle/>
            <a:p>
              <a:r>
                <a:rPr lang="en-ZA" sz="3600" b="1" dirty="0">
                  <a:ln>
                    <a:solidFill>
                      <a:schemeClr val="bg2">
                        <a:lumMod val="90000"/>
                      </a:schemeClr>
                    </a:solidFill>
                  </a:ln>
                  <a:solidFill>
                    <a:srgbClr val="FFFF00"/>
                  </a:solidFill>
                </a:rPr>
                <a:t>)</a:t>
              </a:r>
              <a:endParaRPr lang="en-GB" sz="3600" b="1" dirty="0">
                <a:ln>
                  <a:solidFill>
                    <a:schemeClr val="bg2">
                      <a:lumMod val="90000"/>
                    </a:schemeClr>
                  </a:solidFill>
                </a:ln>
                <a:solidFill>
                  <a:srgbClr val="FFFF00"/>
                </a:solidFill>
              </a:endParaRPr>
            </a:p>
          </p:txBody>
        </p:sp>
      </p:grpSp>
      <p:grpSp>
        <p:nvGrpSpPr>
          <p:cNvPr id="12" name="Group 11"/>
          <p:cNvGrpSpPr/>
          <p:nvPr/>
        </p:nvGrpSpPr>
        <p:grpSpPr>
          <a:xfrm>
            <a:off x="4358004" y="1086001"/>
            <a:ext cx="3717049" cy="615553"/>
            <a:chOff x="4358004" y="1390176"/>
            <a:chExt cx="3717049" cy="615553"/>
          </a:xfrm>
        </p:grpSpPr>
        <p:cxnSp>
          <p:nvCxnSpPr>
            <p:cNvPr id="8" name="Straight Connector 7"/>
            <p:cNvCxnSpPr/>
            <p:nvPr/>
          </p:nvCxnSpPr>
          <p:spPr>
            <a:xfrm>
              <a:off x="4358004" y="1661375"/>
              <a:ext cx="70872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40967" y="1390176"/>
              <a:ext cx="3034086" cy="615553"/>
            </a:xfrm>
            <a:prstGeom prst="rect">
              <a:avLst/>
            </a:prstGeom>
            <a:noFill/>
          </p:spPr>
          <p:txBody>
            <a:bodyPr wrap="square">
              <a:spAutoFit/>
            </a:bodyPr>
            <a:lstStyle/>
            <a:p>
              <a:r>
                <a:rPr lang="en-ZA" dirty="0"/>
                <a:t>YODA Feature List</a:t>
              </a:r>
            </a:p>
            <a:p>
              <a:r>
                <a:rPr lang="en-ZA" sz="1600" dirty="0"/>
                <a:t>Due: 12-Apr 11:55pm</a:t>
              </a:r>
            </a:p>
          </p:txBody>
        </p:sp>
      </p:grpSp>
      <p:sp>
        <p:nvSpPr>
          <p:cNvPr id="19" name="TextBox 18"/>
          <p:cNvSpPr txBox="1"/>
          <p:nvPr/>
        </p:nvSpPr>
        <p:spPr>
          <a:xfrm>
            <a:off x="1672466" y="4390273"/>
            <a:ext cx="3454792" cy="369332"/>
          </a:xfrm>
          <a:prstGeom prst="rect">
            <a:avLst/>
          </a:prstGeom>
          <a:noFill/>
        </p:spPr>
        <p:txBody>
          <a:bodyPr wrap="none" rtlCol="0">
            <a:spAutoFit/>
          </a:bodyPr>
          <a:lstStyle/>
          <a:p>
            <a:r>
              <a:rPr lang="en-ZA" b="1" dirty="0"/>
              <a:t>&amp; Code/Resource submission</a:t>
            </a:r>
            <a:endParaRPr lang="en-GB" b="1" dirty="0"/>
          </a:p>
        </p:txBody>
      </p:sp>
      <p:sp>
        <p:nvSpPr>
          <p:cNvPr id="6" name="TextBox 5"/>
          <p:cNvSpPr txBox="1"/>
          <p:nvPr/>
        </p:nvSpPr>
        <p:spPr>
          <a:xfrm>
            <a:off x="1392225" y="3940588"/>
            <a:ext cx="4442242" cy="646331"/>
          </a:xfrm>
          <a:prstGeom prst="rect">
            <a:avLst/>
          </a:prstGeom>
          <a:noFill/>
        </p:spPr>
        <p:txBody>
          <a:bodyPr wrap="none" rtlCol="0">
            <a:spAutoFit/>
          </a:bodyPr>
          <a:lstStyle/>
          <a:p>
            <a:r>
              <a:rPr lang="en-ZA" sz="3600" b="1" dirty="0"/>
              <a:t>Final Paper (report)</a:t>
            </a:r>
            <a:endParaRPr lang="en-GB" sz="3600" b="1" dirty="0"/>
          </a:p>
        </p:txBody>
      </p:sp>
      <p:sp>
        <p:nvSpPr>
          <p:cNvPr id="20" name="TextBox 19">
            <a:extLst>
              <a:ext uri="{FF2B5EF4-FFF2-40B4-BE49-F238E27FC236}">
                <a16:creationId xmlns:a16="http://schemas.microsoft.com/office/drawing/2014/main" id="{F1D21E01-2800-44F9-9133-9A1B0EE335EF}"/>
              </a:ext>
            </a:extLst>
          </p:cNvPr>
          <p:cNvSpPr txBox="1"/>
          <p:nvPr/>
        </p:nvSpPr>
        <p:spPr>
          <a:xfrm>
            <a:off x="1402080" y="865002"/>
            <a:ext cx="1465466" cy="830997"/>
          </a:xfrm>
          <a:prstGeom prst="rect">
            <a:avLst/>
          </a:prstGeom>
          <a:noFill/>
        </p:spPr>
        <p:txBody>
          <a:bodyPr wrap="none" rtlCol="0">
            <a:spAutoFit/>
          </a:bodyPr>
          <a:lstStyle/>
          <a:p>
            <a:r>
              <a:rPr lang="en-ZA" sz="2400" b="1" dirty="0"/>
              <a:t>(Form</a:t>
            </a:r>
          </a:p>
          <a:p>
            <a:r>
              <a:rPr lang="en-ZA" sz="2400" b="1" dirty="0"/>
              <a:t> Groups)</a:t>
            </a:r>
            <a:endParaRPr lang="en-GB" sz="2400" b="1" dirty="0"/>
          </a:p>
        </p:txBody>
      </p:sp>
      <p:sp>
        <p:nvSpPr>
          <p:cNvPr id="21" name="TextBox 20">
            <a:extLst>
              <a:ext uri="{FF2B5EF4-FFF2-40B4-BE49-F238E27FC236}">
                <a16:creationId xmlns:a16="http://schemas.microsoft.com/office/drawing/2014/main" id="{9E32AEE0-28EB-4F4A-942D-13A6E98A4E5D}"/>
              </a:ext>
            </a:extLst>
          </p:cNvPr>
          <p:cNvSpPr txBox="1"/>
          <p:nvPr/>
        </p:nvSpPr>
        <p:spPr>
          <a:xfrm>
            <a:off x="1402080" y="2795332"/>
            <a:ext cx="4079963" cy="646331"/>
          </a:xfrm>
          <a:prstGeom prst="rect">
            <a:avLst/>
          </a:prstGeom>
          <a:noFill/>
        </p:spPr>
        <p:txBody>
          <a:bodyPr wrap="none" rtlCol="0">
            <a:spAutoFit/>
          </a:bodyPr>
          <a:lstStyle/>
          <a:p>
            <a:r>
              <a:rPr lang="en-ZA" sz="3600" b="1" dirty="0"/>
              <a:t>Draft Paper </a:t>
            </a:r>
            <a:r>
              <a:rPr lang="en-ZA" sz="2800" b="1" dirty="0"/>
              <a:t>(report)</a:t>
            </a:r>
            <a:endParaRPr lang="en-GB" sz="3600" b="1" dirty="0"/>
          </a:p>
        </p:txBody>
      </p:sp>
      <p:sp>
        <p:nvSpPr>
          <p:cNvPr id="22" name="TextBox 21">
            <a:extLst>
              <a:ext uri="{FF2B5EF4-FFF2-40B4-BE49-F238E27FC236}">
                <a16:creationId xmlns:a16="http://schemas.microsoft.com/office/drawing/2014/main" id="{208B4BF7-BDBE-498B-BA55-80B69C7FA2B1}"/>
              </a:ext>
            </a:extLst>
          </p:cNvPr>
          <p:cNvSpPr txBox="1"/>
          <p:nvPr/>
        </p:nvSpPr>
        <p:spPr>
          <a:xfrm>
            <a:off x="1402080" y="3328482"/>
            <a:ext cx="7186519" cy="646331"/>
          </a:xfrm>
          <a:prstGeom prst="rect">
            <a:avLst/>
          </a:prstGeom>
          <a:noFill/>
        </p:spPr>
        <p:txBody>
          <a:bodyPr wrap="none" rtlCol="0">
            <a:spAutoFit/>
          </a:bodyPr>
          <a:lstStyle/>
          <a:p>
            <a:r>
              <a:rPr lang="en-ZA" sz="3600" b="1" dirty="0"/>
              <a:t>Demo &amp; Acceptance Test </a:t>
            </a:r>
            <a:r>
              <a:rPr lang="en-ZA" b="1" dirty="0"/>
              <a:t>(conference)</a:t>
            </a:r>
            <a:endParaRPr lang="en-GB" sz="3600" b="1" dirty="0"/>
          </a:p>
        </p:txBody>
      </p:sp>
      <p:sp>
        <p:nvSpPr>
          <p:cNvPr id="3" name="TextBox 2">
            <a:extLst>
              <a:ext uri="{FF2B5EF4-FFF2-40B4-BE49-F238E27FC236}">
                <a16:creationId xmlns:a16="http://schemas.microsoft.com/office/drawing/2014/main" id="{6ABED996-C039-455F-89DB-5D68FB138AAB}"/>
              </a:ext>
            </a:extLst>
          </p:cNvPr>
          <p:cNvSpPr txBox="1"/>
          <p:nvPr/>
        </p:nvSpPr>
        <p:spPr>
          <a:xfrm>
            <a:off x="864516" y="1006403"/>
            <a:ext cx="527709" cy="461665"/>
          </a:xfrm>
          <a:prstGeom prst="rect">
            <a:avLst/>
          </a:prstGeom>
          <a:noFill/>
        </p:spPr>
        <p:txBody>
          <a:bodyPr wrap="none" rtlCol="0">
            <a:spAutoFit/>
          </a:bodyPr>
          <a:lstStyle/>
          <a:p>
            <a:r>
              <a:rPr lang="en-ZA" sz="2400" dirty="0">
                <a:solidFill>
                  <a:schemeClr val="tx1">
                    <a:lumMod val="65000"/>
                    <a:lumOff val="35000"/>
                  </a:schemeClr>
                </a:solidFill>
              </a:rPr>
              <a:t>#0</a:t>
            </a:r>
          </a:p>
        </p:txBody>
      </p:sp>
      <p:sp>
        <p:nvSpPr>
          <p:cNvPr id="23" name="TextBox 22">
            <a:extLst>
              <a:ext uri="{FF2B5EF4-FFF2-40B4-BE49-F238E27FC236}">
                <a16:creationId xmlns:a16="http://schemas.microsoft.com/office/drawing/2014/main" id="{B41DCA79-E831-4399-9366-643FBF249AF3}"/>
              </a:ext>
            </a:extLst>
          </p:cNvPr>
          <p:cNvSpPr txBox="1"/>
          <p:nvPr/>
        </p:nvSpPr>
        <p:spPr>
          <a:xfrm>
            <a:off x="864516" y="1699247"/>
            <a:ext cx="527709" cy="461665"/>
          </a:xfrm>
          <a:prstGeom prst="rect">
            <a:avLst/>
          </a:prstGeom>
          <a:noFill/>
        </p:spPr>
        <p:txBody>
          <a:bodyPr wrap="none" rtlCol="0">
            <a:spAutoFit/>
          </a:bodyPr>
          <a:lstStyle/>
          <a:p>
            <a:r>
              <a:rPr lang="en-ZA" sz="2400" dirty="0">
                <a:solidFill>
                  <a:schemeClr val="tx1">
                    <a:lumMod val="65000"/>
                    <a:lumOff val="35000"/>
                  </a:schemeClr>
                </a:solidFill>
              </a:rPr>
              <a:t>#1</a:t>
            </a:r>
          </a:p>
        </p:txBody>
      </p:sp>
      <p:sp>
        <p:nvSpPr>
          <p:cNvPr id="24" name="TextBox 23">
            <a:extLst>
              <a:ext uri="{FF2B5EF4-FFF2-40B4-BE49-F238E27FC236}">
                <a16:creationId xmlns:a16="http://schemas.microsoft.com/office/drawing/2014/main" id="{438E8A16-AB19-4D4C-A2AD-02E290AEDD27}"/>
              </a:ext>
            </a:extLst>
          </p:cNvPr>
          <p:cNvSpPr txBox="1"/>
          <p:nvPr/>
        </p:nvSpPr>
        <p:spPr>
          <a:xfrm>
            <a:off x="864516" y="2343041"/>
            <a:ext cx="527709" cy="461665"/>
          </a:xfrm>
          <a:prstGeom prst="rect">
            <a:avLst/>
          </a:prstGeom>
          <a:noFill/>
        </p:spPr>
        <p:txBody>
          <a:bodyPr wrap="none" rtlCol="0">
            <a:spAutoFit/>
          </a:bodyPr>
          <a:lstStyle/>
          <a:p>
            <a:r>
              <a:rPr lang="en-ZA" sz="2400" dirty="0">
                <a:solidFill>
                  <a:schemeClr val="tx1">
                    <a:lumMod val="65000"/>
                    <a:lumOff val="35000"/>
                  </a:schemeClr>
                </a:solidFill>
              </a:rPr>
              <a:t>#2</a:t>
            </a:r>
          </a:p>
        </p:txBody>
      </p:sp>
      <p:sp>
        <p:nvSpPr>
          <p:cNvPr id="25" name="TextBox 24">
            <a:extLst>
              <a:ext uri="{FF2B5EF4-FFF2-40B4-BE49-F238E27FC236}">
                <a16:creationId xmlns:a16="http://schemas.microsoft.com/office/drawing/2014/main" id="{1865064A-4786-4368-BA8D-B9FD64A2E325}"/>
              </a:ext>
            </a:extLst>
          </p:cNvPr>
          <p:cNvSpPr txBox="1"/>
          <p:nvPr/>
        </p:nvSpPr>
        <p:spPr>
          <a:xfrm>
            <a:off x="864516" y="2922605"/>
            <a:ext cx="527709" cy="461665"/>
          </a:xfrm>
          <a:prstGeom prst="rect">
            <a:avLst/>
          </a:prstGeom>
          <a:noFill/>
        </p:spPr>
        <p:txBody>
          <a:bodyPr wrap="none" rtlCol="0">
            <a:spAutoFit/>
          </a:bodyPr>
          <a:lstStyle/>
          <a:p>
            <a:r>
              <a:rPr lang="en-ZA" sz="2400" dirty="0">
                <a:solidFill>
                  <a:schemeClr val="tx1">
                    <a:lumMod val="65000"/>
                    <a:lumOff val="35000"/>
                  </a:schemeClr>
                </a:solidFill>
              </a:rPr>
              <a:t>#3</a:t>
            </a:r>
          </a:p>
        </p:txBody>
      </p:sp>
      <p:sp>
        <p:nvSpPr>
          <p:cNvPr id="26" name="TextBox 25">
            <a:extLst>
              <a:ext uri="{FF2B5EF4-FFF2-40B4-BE49-F238E27FC236}">
                <a16:creationId xmlns:a16="http://schemas.microsoft.com/office/drawing/2014/main" id="{F1C81AA5-654D-4491-B254-BD7AA432ED02}"/>
              </a:ext>
            </a:extLst>
          </p:cNvPr>
          <p:cNvSpPr txBox="1"/>
          <p:nvPr/>
        </p:nvSpPr>
        <p:spPr>
          <a:xfrm>
            <a:off x="864516" y="3416312"/>
            <a:ext cx="527709" cy="461665"/>
          </a:xfrm>
          <a:prstGeom prst="rect">
            <a:avLst/>
          </a:prstGeom>
          <a:noFill/>
        </p:spPr>
        <p:txBody>
          <a:bodyPr wrap="none" rtlCol="0">
            <a:spAutoFit/>
          </a:bodyPr>
          <a:lstStyle/>
          <a:p>
            <a:r>
              <a:rPr lang="en-ZA" sz="2400" dirty="0">
                <a:solidFill>
                  <a:schemeClr val="tx1">
                    <a:lumMod val="65000"/>
                    <a:lumOff val="35000"/>
                  </a:schemeClr>
                </a:solidFill>
              </a:rPr>
              <a:t>#4</a:t>
            </a:r>
          </a:p>
        </p:txBody>
      </p:sp>
      <p:sp>
        <p:nvSpPr>
          <p:cNvPr id="28" name="TextBox 27">
            <a:extLst>
              <a:ext uri="{FF2B5EF4-FFF2-40B4-BE49-F238E27FC236}">
                <a16:creationId xmlns:a16="http://schemas.microsoft.com/office/drawing/2014/main" id="{49AC3A77-E5FD-4A9C-99F0-620F86A75E6E}"/>
              </a:ext>
            </a:extLst>
          </p:cNvPr>
          <p:cNvSpPr txBox="1"/>
          <p:nvPr/>
        </p:nvSpPr>
        <p:spPr>
          <a:xfrm>
            <a:off x="864516" y="4053244"/>
            <a:ext cx="527709" cy="461665"/>
          </a:xfrm>
          <a:prstGeom prst="rect">
            <a:avLst/>
          </a:prstGeom>
          <a:noFill/>
        </p:spPr>
        <p:txBody>
          <a:bodyPr wrap="none" rtlCol="0">
            <a:spAutoFit/>
          </a:bodyPr>
          <a:lstStyle/>
          <a:p>
            <a:r>
              <a:rPr lang="en-ZA" sz="2400" dirty="0">
                <a:solidFill>
                  <a:schemeClr val="tx1">
                    <a:lumMod val="65000"/>
                    <a:lumOff val="35000"/>
                  </a:schemeClr>
                </a:solidFill>
              </a:rPr>
              <a:t>#5</a:t>
            </a:r>
          </a:p>
        </p:txBody>
      </p:sp>
      <p:pic>
        <p:nvPicPr>
          <p:cNvPr id="7" name="folkmusik1">
            <a:hlinkClick r:id="" action="ppaction://media"/>
            <a:extLst>
              <a:ext uri="{FF2B5EF4-FFF2-40B4-BE49-F238E27FC236}">
                <a16:creationId xmlns:a16="http://schemas.microsoft.com/office/drawing/2014/main" id="{A783BC86-2CA3-F041-B1BC-5A9B29E08E4E}"/>
              </a:ext>
            </a:extLst>
          </p:cNvPr>
          <p:cNvPicPr>
            <a:picLocks noChangeAspect="1"/>
          </p:cNvPicPr>
          <p:nvPr>
            <a:audioFile r:link="rId1"/>
            <p:extLst>
              <p:ext uri="{DAA4B4D4-6D71-4841-9C94-3DE7FCFB9230}">
                <p14:media xmlns:p14="http://schemas.microsoft.com/office/powerpoint/2010/main" r:embed="rId2">
                  <p14:trim end="4853.5"/>
                  <p14:fade in="1000" out="10000"/>
                </p14:media>
              </p:ext>
            </p:extLst>
          </p:nvPr>
        </p:nvPicPr>
        <p:blipFill>
          <a:blip r:embed="rId9"/>
          <a:stretch>
            <a:fillRect/>
          </a:stretch>
        </p:blipFill>
        <p:spPr>
          <a:xfrm>
            <a:off x="8012973" y="398023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10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grpId="0" nodeType="withEffect">
                                  <p:stCondLst>
                                    <p:cond delay="30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p:stCondLst>
                                    <p:cond delay="40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p:stCondLst>
                                    <p:cond delay="60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7" presetClass="entr" presetSubtype="10" fill="hold" grpId="0" nodeType="afterEffect">
                                  <p:stCondLst>
                                    <p:cond delay="25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childTnLst>
                                </p:cTn>
                              </p:par>
                            </p:childTnLst>
                          </p:cTn>
                        </p:par>
                        <p:par>
                          <p:cTn id="34" fill="hold">
                            <p:stCondLst>
                              <p:cond delay="1250"/>
                            </p:stCondLst>
                            <p:childTnLst>
                              <p:par>
                                <p:cTn id="35" presetID="9"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par>
                          <p:cTn id="38" fill="hold">
                            <p:stCondLst>
                              <p:cond delay="175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1"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65539"/>
                                        </p:tgtEl>
                                        <p:attrNameLst>
                                          <p:attrName>style.visibility</p:attrName>
                                        </p:attrNameLst>
                                      </p:cBhvr>
                                      <p:to>
                                        <p:strVal val="visible"/>
                                      </p:to>
                                    </p:set>
                                    <p:animEffect transition="in" filter="dissolve">
                                      <p:cBhvr>
                                        <p:cTn id="51" dur="500"/>
                                        <p:tgtEl>
                                          <p:spTgt spid="65539"/>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strVal val="#ppt_h"/>
                                          </p:val>
                                        </p:tav>
                                        <p:tav tm="100000">
                                          <p:val>
                                            <p:strVal val="#ppt_h"/>
                                          </p:val>
                                        </p:tav>
                                      </p:tavLst>
                                    </p:anim>
                                  </p:childTnLst>
                                </p:cTn>
                              </p:par>
                            </p:childTnLst>
                          </p:cTn>
                        </p:par>
                        <p:par>
                          <p:cTn id="70" fill="hold">
                            <p:stCondLst>
                              <p:cond delay="500"/>
                            </p:stCondLst>
                            <p:childTnLst>
                              <p:par>
                                <p:cTn id="71" presetID="17" presetClass="entr" presetSubtype="10" fill="hold" grpId="0" nodeType="afterEffect">
                                  <p:stCondLst>
                                    <p:cond delay="50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5104" fill="hold"/>
                                        <p:tgtEl>
                                          <p:spTgt spid="7"/>
                                        </p:tgtEl>
                                      </p:cBhvr>
                                    </p:cmd>
                                  </p:childTnLst>
                                </p:cTn>
                              </p:par>
                              <p:par>
                                <p:cTn id="79" presetID="23" presetClass="entr" presetSubtype="16" fill="hold" nodeType="withEffect">
                                  <p:stCondLst>
                                    <p:cond delay="1000"/>
                                  </p:stCondLst>
                                  <p:childTnLst>
                                    <p:set>
                                      <p:cBhvr>
                                        <p:cTn id="80" dur="1" fill="hold">
                                          <p:stCondLst>
                                            <p:cond delay="0"/>
                                          </p:stCondLst>
                                        </p:cTn>
                                        <p:tgtEl>
                                          <p:spTgt spid="15"/>
                                        </p:tgtEl>
                                        <p:attrNameLst>
                                          <p:attrName>style.visibility</p:attrName>
                                        </p:attrNameLst>
                                      </p:cBhvr>
                                      <p:to>
                                        <p:strVal val="visible"/>
                                      </p:to>
                                    </p:set>
                                    <p:anim calcmode="lin" valueType="num">
                                      <p:cBhvr>
                                        <p:cTn id="81" dur="1000" fill="hold"/>
                                        <p:tgtEl>
                                          <p:spTgt spid="15"/>
                                        </p:tgtEl>
                                        <p:attrNameLst>
                                          <p:attrName>ppt_w</p:attrName>
                                        </p:attrNameLst>
                                      </p:cBhvr>
                                      <p:tavLst>
                                        <p:tav tm="0">
                                          <p:val>
                                            <p:fltVal val="0"/>
                                          </p:val>
                                        </p:tav>
                                        <p:tav tm="100000">
                                          <p:val>
                                            <p:strVal val="#ppt_w"/>
                                          </p:val>
                                        </p:tav>
                                      </p:tavLst>
                                    </p:anim>
                                    <p:anim calcmode="lin" valueType="num">
                                      <p:cBhvr>
                                        <p:cTn id="82" dur="1000" fill="hold"/>
                                        <p:tgtEl>
                                          <p:spTgt spid="15"/>
                                        </p:tgtEl>
                                        <p:attrNameLst>
                                          <p:attrName>ppt_h</p:attrName>
                                        </p:attrNameLst>
                                      </p:cBhvr>
                                      <p:tavLst>
                                        <p:tav tm="0">
                                          <p:val>
                                            <p:fltVal val="0"/>
                                          </p:val>
                                        </p:tav>
                                        <p:tav tm="100000">
                                          <p:val>
                                            <p:strVal val="#ppt_h"/>
                                          </p:val>
                                        </p:tav>
                                      </p:tavLst>
                                    </p:anim>
                                  </p:childTnLst>
                                </p:cTn>
                              </p:par>
                              <p:par>
                                <p:cTn id="83" presetID="1" presetClass="entr" presetSubtype="0" fill="hold" grpId="0" nodeType="withEffect">
                                  <p:stCondLst>
                                    <p:cond delay="1000"/>
                                  </p:stCondLst>
                                  <p:childTnLst>
                                    <p:set>
                                      <p:cBhvr>
                                        <p:cTn id="84" dur="1" fill="hold">
                                          <p:stCondLst>
                                            <p:cond delay="0"/>
                                          </p:stCondLst>
                                        </p:cTn>
                                        <p:tgtEl>
                                          <p:spTgt spid="29"/>
                                        </p:tgtEl>
                                        <p:attrNameLst>
                                          <p:attrName>style.visibility</p:attrName>
                                        </p:attrNameLst>
                                      </p:cBhvr>
                                      <p:to>
                                        <p:strVal val="visible"/>
                                      </p:to>
                                    </p:set>
                                  </p:childTnLst>
                                </p:cTn>
                              </p:par>
                              <p:par>
                                <p:cTn id="85" presetID="10" presetClass="entr" presetSubtype="0" fill="hold" nodeType="withEffect">
                                  <p:stCondLst>
                                    <p:cond delay="200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8" fill="hold" display="0">
                  <p:stCondLst>
                    <p:cond delay="indefinite"/>
                  </p:stCondLst>
                  <p:endCondLst>
                    <p:cond evt="onStopAudio" delay="0">
                      <p:tgtEl>
                        <p:sldTgt/>
                      </p:tgtEl>
                    </p:cond>
                  </p:endCondLst>
                </p:cTn>
                <p:tgtEl>
                  <p:spTgt spid="7"/>
                </p:tgtEl>
              </p:cMediaNode>
            </p:audio>
          </p:childTnLst>
        </p:cTn>
      </p:par>
    </p:tnLst>
    <p:bldLst>
      <p:bldP spid="29" grpId="0" animBg="1"/>
      <p:bldP spid="4" grpId="0"/>
      <p:bldP spid="5" grpId="1"/>
      <p:bldP spid="19" grpId="0"/>
      <p:bldP spid="6" grpId="0"/>
      <p:bldP spid="20" grpId="0"/>
      <p:bldP spid="21" grpId="0"/>
      <p:bldP spid="22" grpId="0"/>
      <p:bldP spid="3" grpId="0"/>
      <p:bldP spid="23" grpId="0"/>
      <p:bldP spid="24" grpId="0"/>
      <p:bldP spid="25" grpId="0"/>
      <p:bldP spid="2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Project Teams &amp; Marking</a:t>
            </a:r>
            <a:endParaRPr lang="en-US" dirty="0"/>
          </a:p>
        </p:txBody>
      </p:sp>
      <p:sp>
        <p:nvSpPr>
          <p:cNvPr id="5" name="Content Placeholder 4"/>
          <p:cNvSpPr>
            <a:spLocks noGrp="1"/>
          </p:cNvSpPr>
          <p:nvPr>
            <p:ph idx="1"/>
          </p:nvPr>
        </p:nvSpPr>
        <p:spPr>
          <a:xfrm>
            <a:off x="487136" y="1326696"/>
            <a:ext cx="8313964" cy="4439104"/>
          </a:xfrm>
        </p:spPr>
        <p:txBody>
          <a:bodyPr>
            <a:normAutofit/>
          </a:bodyPr>
          <a:lstStyle/>
          <a:p>
            <a:pPr>
              <a:defRPr/>
            </a:pPr>
            <a:r>
              <a:rPr lang="en-ZA" dirty="0"/>
              <a:t>Projects done as </a:t>
            </a:r>
            <a:r>
              <a:rPr lang="en-ZA" dirty="0">
                <a:solidFill>
                  <a:schemeClr val="tx2">
                    <a:lumMod val="75000"/>
                  </a:schemeClr>
                </a:solidFill>
              </a:rPr>
              <a:t>teams of 4 or 3 members</a:t>
            </a:r>
          </a:p>
          <a:p>
            <a:pPr lvl="1">
              <a:defRPr/>
            </a:pPr>
            <a:r>
              <a:rPr lang="en-ZA" dirty="0"/>
              <a:t>(confirm other team sizes with lecturer)</a:t>
            </a:r>
          </a:p>
          <a:p>
            <a:pPr>
              <a:defRPr/>
            </a:pPr>
            <a:r>
              <a:rPr lang="en-ZA" dirty="0"/>
              <a:t>Milestone Dates – </a:t>
            </a:r>
            <a:r>
              <a:rPr lang="en-ZA" sz="2200" dirty="0"/>
              <a:t>leading-up to ‘YODA Conference’</a:t>
            </a:r>
            <a:endParaRPr lang="en-ZA" dirty="0"/>
          </a:p>
          <a:p>
            <a:pPr lvl="1">
              <a:defRPr/>
            </a:pPr>
            <a:endParaRPr lang="en-ZA" dirty="0"/>
          </a:p>
        </p:txBody>
      </p:sp>
      <p:sp>
        <p:nvSpPr>
          <p:cNvPr id="2" name="Rectangle 1"/>
          <p:cNvSpPr/>
          <p:nvPr/>
        </p:nvSpPr>
        <p:spPr>
          <a:xfrm>
            <a:off x="393656" y="6161706"/>
            <a:ext cx="7866256" cy="369332"/>
          </a:xfrm>
          <a:prstGeom prst="rect">
            <a:avLst/>
          </a:prstGeom>
        </p:spPr>
        <p:txBody>
          <a:bodyPr wrap="none">
            <a:spAutoFit/>
          </a:bodyPr>
          <a:lstStyle/>
          <a:p>
            <a:r>
              <a:rPr lang="en-ZA" dirty="0">
                <a:solidFill>
                  <a:schemeClr val="tx2">
                    <a:lumMod val="90000"/>
                  </a:schemeClr>
                </a:solidFill>
              </a:rPr>
              <a:t>* Need to actually have something to show beyond just discussion of plans.</a:t>
            </a:r>
            <a:endParaRPr lang="en-US" dirty="0"/>
          </a:p>
        </p:txBody>
      </p:sp>
      <p:graphicFrame>
        <p:nvGraphicFramePr>
          <p:cNvPr id="3" name="Table 2">
            <a:extLst>
              <a:ext uri="{FF2B5EF4-FFF2-40B4-BE49-F238E27FC236}">
                <a16:creationId xmlns:a16="http://schemas.microsoft.com/office/drawing/2014/main" id="{F67D626E-FEEA-45E7-9A90-0C325B576AE5}"/>
              </a:ext>
            </a:extLst>
          </p:cNvPr>
          <p:cNvGraphicFramePr>
            <a:graphicFrameLocks noGrp="1"/>
          </p:cNvGraphicFramePr>
          <p:nvPr>
            <p:extLst>
              <p:ext uri="{D42A27DB-BD31-4B8C-83A1-F6EECF244321}">
                <p14:modId xmlns:p14="http://schemas.microsoft.com/office/powerpoint/2010/main" val="2169922138"/>
              </p:ext>
            </p:extLst>
          </p:nvPr>
        </p:nvGraphicFramePr>
        <p:xfrm>
          <a:off x="567891" y="3338066"/>
          <a:ext cx="7392202" cy="2031510"/>
        </p:xfrm>
        <a:graphic>
          <a:graphicData uri="http://schemas.openxmlformats.org/drawingml/2006/table">
            <a:tbl>
              <a:tblPr firstRow="1" firstCol="1" lastRow="1" lastCol="1" bandRow="1" bandCol="1">
                <a:tableStyleId>{5C22544A-7EE6-4342-B048-85BDC9FD1C3A}</a:tableStyleId>
              </a:tblPr>
              <a:tblGrid>
                <a:gridCol w="3830854">
                  <a:extLst>
                    <a:ext uri="{9D8B030D-6E8A-4147-A177-3AD203B41FA5}">
                      <a16:colId xmlns:a16="http://schemas.microsoft.com/office/drawing/2014/main" val="637739135"/>
                    </a:ext>
                  </a:extLst>
                </a:gridCol>
                <a:gridCol w="3561348">
                  <a:extLst>
                    <a:ext uri="{9D8B030D-6E8A-4147-A177-3AD203B41FA5}">
                      <a16:colId xmlns:a16="http://schemas.microsoft.com/office/drawing/2014/main" val="2189385428"/>
                    </a:ext>
                  </a:extLst>
                </a:gridCol>
              </a:tblGrid>
              <a:tr h="203777">
                <a:tc>
                  <a:txBody>
                    <a:bodyPr/>
                    <a:lstStyle/>
                    <a:p>
                      <a:pPr marL="36195">
                        <a:lnSpc>
                          <a:spcPct val="115000"/>
                        </a:lnSpc>
                        <a:spcAft>
                          <a:spcPts val="0"/>
                        </a:spcAft>
                      </a:pPr>
                      <a:r>
                        <a:rPr lang="en-ZA" sz="1200" dirty="0">
                          <a:solidFill>
                            <a:schemeClr val="tx1"/>
                          </a:solidFill>
                          <a:effectLst/>
                        </a:rPr>
                        <a:t>Milestone 0: Group formed and topic Selection</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a:lnSpc>
                          <a:spcPct val="115000"/>
                        </a:lnSpc>
                        <a:spcAft>
                          <a:spcPts val="0"/>
                        </a:spcAft>
                      </a:pPr>
                      <a:r>
                        <a:rPr lang="en-ZA" sz="1200" dirty="0">
                          <a:solidFill>
                            <a:schemeClr val="tx1"/>
                          </a:solidFill>
                          <a:effectLst/>
                        </a:rPr>
                        <a:t>23 Mar</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445323"/>
                  </a:ext>
                </a:extLst>
              </a:tr>
              <a:tr h="203777">
                <a:tc>
                  <a:txBody>
                    <a:bodyPr/>
                    <a:lstStyle/>
                    <a:p>
                      <a:pPr marL="36195">
                        <a:lnSpc>
                          <a:spcPct val="115000"/>
                        </a:lnSpc>
                        <a:spcAft>
                          <a:spcPts val="0"/>
                        </a:spcAft>
                      </a:pPr>
                      <a:r>
                        <a:rPr lang="en-ZA" sz="1200" dirty="0">
                          <a:solidFill>
                            <a:schemeClr val="tx1"/>
                          </a:solidFill>
                          <a:effectLst/>
                        </a:rPr>
                        <a:t>Milestone 1: Proposal Blog</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a:lnSpc>
                          <a:spcPct val="115000"/>
                        </a:lnSpc>
                        <a:spcAft>
                          <a:spcPts val="0"/>
                        </a:spcAft>
                      </a:pPr>
                      <a:r>
                        <a:rPr lang="en-ZA" sz="1200" dirty="0">
                          <a:solidFill>
                            <a:schemeClr val="tx1"/>
                          </a:solidFill>
                          <a:effectLst/>
                        </a:rPr>
                        <a:t>12 Apr </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030330"/>
                  </a:ext>
                </a:extLst>
              </a:tr>
              <a:tr h="203777">
                <a:tc>
                  <a:txBody>
                    <a:bodyPr/>
                    <a:lstStyle/>
                    <a:p>
                      <a:pPr marL="36195">
                        <a:lnSpc>
                          <a:spcPct val="115000"/>
                        </a:lnSpc>
                        <a:spcAft>
                          <a:spcPts val="0"/>
                        </a:spcAft>
                      </a:pPr>
                      <a:r>
                        <a:rPr lang="en-ZA" sz="1200" dirty="0">
                          <a:solidFill>
                            <a:schemeClr val="tx1"/>
                          </a:solidFill>
                          <a:effectLst/>
                        </a:rPr>
                        <a:t>Milestone 2: Status Update *</a:t>
                      </a:r>
                      <a:br>
                        <a:rPr lang="en-ZA" sz="1200" dirty="0">
                          <a:solidFill>
                            <a:schemeClr val="tx1"/>
                          </a:solidFill>
                          <a:effectLst/>
                        </a:rPr>
                      </a:br>
                      <a:r>
                        <a:rPr lang="en-ZA" sz="1200" dirty="0">
                          <a:solidFill>
                            <a:schemeClr val="tx1"/>
                          </a:solidFill>
                          <a:effectLst/>
                        </a:rPr>
                        <a:t>  (need to schedule with your ‘Team Manager’)</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a:ea typeface="+mn-ea"/>
                          <a:cs typeface="+mn-cs"/>
                        </a:rPr>
                        <a:t>21 Apr</a:t>
                      </a:r>
                      <a:endParaRPr kumimoji="0" lang="en-ZA"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00989"/>
                  </a:ext>
                </a:extLst>
              </a:tr>
              <a:tr h="203777">
                <a:tc>
                  <a:txBody>
                    <a:bodyPr/>
                    <a:lstStyle/>
                    <a:p>
                      <a:pPr marL="36195">
                        <a:lnSpc>
                          <a:spcPct val="115000"/>
                        </a:lnSpc>
                        <a:spcAft>
                          <a:spcPts val="0"/>
                        </a:spcAft>
                      </a:pPr>
                      <a:r>
                        <a:rPr lang="en-ZA" sz="1200" dirty="0">
                          <a:solidFill>
                            <a:schemeClr val="tx1"/>
                          </a:solidFill>
                          <a:effectLst/>
                        </a:rPr>
                        <a:t>Milestone 3: Draft paper</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a:ea typeface="+mn-ea"/>
                          <a:cs typeface="+mn-cs"/>
                        </a:rPr>
                        <a:t>28 Apr</a:t>
                      </a:r>
                      <a:endParaRPr kumimoji="0" lang="en-ZA"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467633"/>
                  </a:ext>
                </a:extLst>
              </a:tr>
              <a:tr h="203777">
                <a:tc>
                  <a:txBody>
                    <a:bodyPr/>
                    <a:lstStyle/>
                    <a:p>
                      <a:pPr marL="36195">
                        <a:lnSpc>
                          <a:spcPct val="115000"/>
                        </a:lnSpc>
                        <a:spcAft>
                          <a:spcPts val="0"/>
                        </a:spcAft>
                      </a:pPr>
                      <a:r>
                        <a:rPr lang="en-ZA" sz="1200" dirty="0">
                          <a:solidFill>
                            <a:schemeClr val="tx1"/>
                          </a:solidFill>
                          <a:effectLst/>
                        </a:rPr>
                        <a:t>Milestone 4: Demo / Acceptance Test *</a:t>
                      </a:r>
                      <a:br>
                        <a:rPr lang="en-ZA" sz="1200" dirty="0">
                          <a:solidFill>
                            <a:schemeClr val="tx1"/>
                          </a:solidFill>
                          <a:effectLst/>
                        </a:rPr>
                      </a:br>
                      <a:r>
                        <a:rPr lang="en-ZA" sz="1200" dirty="0">
                          <a:solidFill>
                            <a:schemeClr val="tx1"/>
                          </a:solidFill>
                          <a:effectLst/>
                        </a:rPr>
                        <a:t>  (need to schedule with your ‘Team Manager’,</a:t>
                      </a:r>
                      <a:br>
                        <a:rPr lang="en-ZA" sz="1200" dirty="0">
                          <a:solidFill>
                            <a:schemeClr val="tx1"/>
                          </a:solidFill>
                          <a:effectLst/>
                        </a:rPr>
                      </a:br>
                      <a:r>
                        <a:rPr lang="en-ZA" sz="1200" dirty="0">
                          <a:solidFill>
                            <a:schemeClr val="tx1"/>
                          </a:solidFill>
                          <a:effectLst/>
                        </a:rPr>
                        <a:t>   team manager from other group attend too)</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a:lnSpc>
                          <a:spcPct val="115000"/>
                        </a:lnSpc>
                        <a:spcAft>
                          <a:spcPts val="0"/>
                        </a:spcAft>
                      </a:pPr>
                      <a:r>
                        <a:rPr lang="en-ZA" sz="1200" dirty="0">
                          <a:solidFill>
                            <a:schemeClr val="tx1"/>
                          </a:solidFill>
                          <a:effectLst/>
                        </a:rPr>
                        <a:t>8 – 12 May</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463215"/>
                  </a:ext>
                </a:extLst>
              </a:tr>
              <a:tr h="203777">
                <a:tc>
                  <a:txBody>
                    <a:bodyPr/>
                    <a:lstStyle/>
                    <a:p>
                      <a:pPr marL="36195">
                        <a:lnSpc>
                          <a:spcPct val="115000"/>
                        </a:lnSpc>
                        <a:spcAft>
                          <a:spcPts val="0"/>
                        </a:spcAft>
                      </a:pPr>
                      <a:r>
                        <a:rPr lang="en-ZA" sz="1200" dirty="0">
                          <a:solidFill>
                            <a:schemeClr val="tx1"/>
                          </a:solidFill>
                          <a:effectLst/>
                        </a:rPr>
                        <a:t>Milestone 5: Final Project Report and Code Repository Hand in</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a:lnSpc>
                          <a:spcPct val="115000"/>
                        </a:lnSpc>
                        <a:spcAft>
                          <a:spcPts val="0"/>
                        </a:spcAft>
                      </a:pPr>
                      <a:r>
                        <a:rPr lang="en-ZA" sz="1200" dirty="0">
                          <a:solidFill>
                            <a:schemeClr val="tx1"/>
                          </a:solidFill>
                          <a:effectLst/>
                        </a:rPr>
                        <a:t>15 May (final submit)</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621992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68" y="448221"/>
            <a:ext cx="8044352" cy="692210"/>
          </a:xfrm>
        </p:spPr>
        <p:txBody>
          <a:bodyPr>
            <a:normAutofit fontScale="90000"/>
          </a:bodyPr>
          <a:lstStyle/>
          <a:p>
            <a:r>
              <a:rPr lang="en-ZA" dirty="0"/>
              <a:t>The ‘YODA Demo/AT’* approach</a:t>
            </a:r>
          </a:p>
        </p:txBody>
      </p:sp>
      <p:sp>
        <p:nvSpPr>
          <p:cNvPr id="3" name="Content Placeholder 2"/>
          <p:cNvSpPr>
            <a:spLocks noGrp="1"/>
          </p:cNvSpPr>
          <p:nvPr>
            <p:ph idx="1"/>
          </p:nvPr>
        </p:nvSpPr>
        <p:spPr>
          <a:xfrm>
            <a:off x="556427" y="1441993"/>
            <a:ext cx="7697635" cy="4519977"/>
          </a:xfrm>
        </p:spPr>
        <p:txBody>
          <a:bodyPr/>
          <a:lstStyle/>
          <a:p>
            <a:r>
              <a:rPr lang="en-ZA" dirty="0"/>
              <a:t>Why?</a:t>
            </a:r>
          </a:p>
          <a:p>
            <a:pPr lvl="1"/>
            <a:r>
              <a:rPr lang="en-ZA" dirty="0"/>
              <a:t>It is essentially planned around being a small scale experience of the typical ‘R&amp;D progress’ …</a:t>
            </a:r>
          </a:p>
        </p:txBody>
      </p:sp>
      <p:sp>
        <p:nvSpPr>
          <p:cNvPr id="4" name="Rectangle 3"/>
          <p:cNvSpPr/>
          <p:nvPr/>
        </p:nvSpPr>
        <p:spPr>
          <a:xfrm>
            <a:off x="473061" y="3670942"/>
            <a:ext cx="6173485" cy="369332"/>
          </a:xfrm>
          <a:prstGeom prst="rect">
            <a:avLst/>
          </a:prstGeom>
          <a:solidFill>
            <a:schemeClr val="accent6">
              <a:lumMod val="40000"/>
              <a:lumOff val="60000"/>
            </a:schemeClr>
          </a:solidFill>
        </p:spPr>
        <p:txBody>
          <a:bodyPr wrap="none">
            <a:spAutoFit/>
          </a:bodyPr>
          <a:lstStyle/>
          <a:p>
            <a:r>
              <a:rPr lang="en-ZA" dirty="0"/>
              <a:t>The usual Research &amp; Development process </a:t>
            </a:r>
            <a:r>
              <a:rPr lang="en-ZA" i="1" dirty="0"/>
              <a:t>(simplified)</a:t>
            </a:r>
            <a:r>
              <a:rPr lang="en-ZA" dirty="0"/>
              <a:t>…</a:t>
            </a:r>
          </a:p>
        </p:txBody>
      </p:sp>
      <p:sp>
        <p:nvSpPr>
          <p:cNvPr id="10" name="Rectangle 9"/>
          <p:cNvSpPr/>
          <p:nvPr/>
        </p:nvSpPr>
        <p:spPr>
          <a:xfrm>
            <a:off x="274321" y="5394369"/>
            <a:ext cx="2212609" cy="1200329"/>
          </a:xfrm>
          <a:prstGeom prst="rect">
            <a:avLst/>
          </a:prstGeom>
        </p:spPr>
        <p:txBody>
          <a:bodyPr wrap="square">
            <a:spAutoFit/>
          </a:bodyPr>
          <a:lstStyle/>
          <a:p>
            <a:r>
              <a:rPr lang="en-ZA" dirty="0"/>
              <a:t>Take on board the feedback to help decide what else to do with the solution</a:t>
            </a:r>
          </a:p>
        </p:txBody>
      </p:sp>
      <p:grpSp>
        <p:nvGrpSpPr>
          <p:cNvPr id="27" name="Group 26"/>
          <p:cNvGrpSpPr/>
          <p:nvPr/>
        </p:nvGrpSpPr>
        <p:grpSpPr>
          <a:xfrm>
            <a:off x="383068" y="4128479"/>
            <a:ext cx="2958488" cy="923330"/>
            <a:chOff x="383068" y="4128479"/>
            <a:chExt cx="2958488" cy="923330"/>
          </a:xfrm>
        </p:grpSpPr>
        <p:sp>
          <p:nvSpPr>
            <p:cNvPr id="5" name="Rectangle 4"/>
            <p:cNvSpPr/>
            <p:nvPr/>
          </p:nvSpPr>
          <p:spPr>
            <a:xfrm>
              <a:off x="383068" y="4128479"/>
              <a:ext cx="2426893" cy="923330"/>
            </a:xfrm>
            <a:prstGeom prst="rect">
              <a:avLst/>
            </a:prstGeom>
          </p:spPr>
          <p:txBody>
            <a:bodyPr wrap="square">
              <a:spAutoFit/>
            </a:bodyPr>
            <a:lstStyle/>
            <a:p>
              <a:r>
                <a:rPr lang="en-ZA" dirty="0"/>
                <a:t>Come up with an idea (or discover a problem to solve)</a:t>
              </a:r>
            </a:p>
          </p:txBody>
        </p:sp>
        <p:cxnSp>
          <p:nvCxnSpPr>
            <p:cNvPr id="12" name="Straight Arrow Connector 11"/>
            <p:cNvCxnSpPr>
              <a:stCxn id="5" idx="3"/>
              <a:endCxn id="6" idx="1"/>
            </p:cNvCxnSpPr>
            <p:nvPr/>
          </p:nvCxnSpPr>
          <p:spPr>
            <a:xfrm>
              <a:off x="2809961" y="4590144"/>
              <a:ext cx="531595" cy="4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341556" y="4128479"/>
            <a:ext cx="2658971" cy="1015663"/>
            <a:chOff x="3341556" y="4128479"/>
            <a:chExt cx="2658971" cy="1015663"/>
          </a:xfrm>
        </p:grpSpPr>
        <p:sp>
          <p:nvSpPr>
            <p:cNvPr id="6" name="Rectangle 5"/>
            <p:cNvSpPr/>
            <p:nvPr/>
          </p:nvSpPr>
          <p:spPr>
            <a:xfrm>
              <a:off x="3341556" y="4128479"/>
              <a:ext cx="2426893" cy="1015663"/>
            </a:xfrm>
            <a:prstGeom prst="rect">
              <a:avLst/>
            </a:prstGeom>
          </p:spPr>
          <p:txBody>
            <a:bodyPr wrap="square">
              <a:spAutoFit/>
            </a:bodyPr>
            <a:lstStyle/>
            <a:p>
              <a:r>
                <a:rPr lang="en-ZA" sz="1200" dirty="0"/>
                <a:t>[do research to see if the problem has been solved perfectly already, lets assume you’re taking the opinion your team wants to do it regardless]</a:t>
              </a:r>
            </a:p>
          </p:txBody>
        </p:sp>
        <p:cxnSp>
          <p:nvCxnSpPr>
            <p:cNvPr id="13" name="Straight Arrow Connector 12"/>
            <p:cNvCxnSpPr/>
            <p:nvPr/>
          </p:nvCxnSpPr>
          <p:spPr>
            <a:xfrm>
              <a:off x="5560671" y="4541630"/>
              <a:ext cx="4398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81497" y="5400995"/>
            <a:ext cx="3413593" cy="1200329"/>
            <a:chOff x="2181497" y="5400995"/>
            <a:chExt cx="3413593" cy="1200329"/>
          </a:xfrm>
        </p:grpSpPr>
        <p:sp>
          <p:nvSpPr>
            <p:cNvPr id="9" name="Rectangle 8"/>
            <p:cNvSpPr/>
            <p:nvPr/>
          </p:nvSpPr>
          <p:spPr>
            <a:xfrm>
              <a:off x="2608037" y="5400995"/>
              <a:ext cx="2987053" cy="1200329"/>
            </a:xfrm>
            <a:prstGeom prst="rect">
              <a:avLst/>
            </a:prstGeom>
          </p:spPr>
          <p:txBody>
            <a:bodyPr wrap="square">
              <a:spAutoFit/>
            </a:bodyPr>
            <a:lstStyle/>
            <a:p>
              <a:r>
                <a:rPr lang="en-ZA" dirty="0"/>
                <a:t>Write about and present what you have achieved to see what others in the feel think of it (peer review)</a:t>
              </a:r>
            </a:p>
          </p:txBody>
        </p:sp>
        <p:cxnSp>
          <p:nvCxnSpPr>
            <p:cNvPr id="16" name="Straight Arrow Connector 15"/>
            <p:cNvCxnSpPr/>
            <p:nvPr/>
          </p:nvCxnSpPr>
          <p:spPr>
            <a:xfrm flipH="1" flipV="1">
              <a:off x="2181497" y="5865223"/>
              <a:ext cx="395219" cy="13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440364" y="5539495"/>
            <a:ext cx="2754978" cy="923330"/>
            <a:chOff x="5440364" y="5539495"/>
            <a:chExt cx="2754978" cy="923330"/>
          </a:xfrm>
        </p:grpSpPr>
        <p:sp>
          <p:nvSpPr>
            <p:cNvPr id="8" name="Rectangle 7"/>
            <p:cNvSpPr/>
            <p:nvPr/>
          </p:nvSpPr>
          <p:spPr>
            <a:xfrm>
              <a:off x="5768449" y="5539495"/>
              <a:ext cx="2426893" cy="923330"/>
            </a:xfrm>
            <a:prstGeom prst="rect">
              <a:avLst/>
            </a:prstGeom>
          </p:spPr>
          <p:txBody>
            <a:bodyPr wrap="square">
              <a:spAutoFit/>
            </a:bodyPr>
            <a:lstStyle/>
            <a:p>
              <a:r>
                <a:rPr lang="en-ZA" dirty="0"/>
                <a:t>Prepare a prototype of the solution to test it out</a:t>
              </a:r>
            </a:p>
          </p:txBody>
        </p:sp>
        <p:cxnSp>
          <p:nvCxnSpPr>
            <p:cNvPr id="19" name="Straight Arrow Connector 18"/>
            <p:cNvCxnSpPr/>
            <p:nvPr/>
          </p:nvCxnSpPr>
          <p:spPr>
            <a:xfrm flipH="1" flipV="1">
              <a:off x="5440364" y="5961970"/>
              <a:ext cx="346135" cy="22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6000527" y="4059007"/>
            <a:ext cx="2426893" cy="1480488"/>
            <a:chOff x="6000527" y="4059007"/>
            <a:chExt cx="2426893" cy="1480488"/>
          </a:xfrm>
        </p:grpSpPr>
        <p:sp>
          <p:nvSpPr>
            <p:cNvPr id="7" name="Rectangle 6"/>
            <p:cNvSpPr/>
            <p:nvPr/>
          </p:nvSpPr>
          <p:spPr>
            <a:xfrm>
              <a:off x="6000527" y="4059007"/>
              <a:ext cx="2426893" cy="1200329"/>
            </a:xfrm>
            <a:prstGeom prst="rect">
              <a:avLst/>
            </a:prstGeom>
          </p:spPr>
          <p:txBody>
            <a:bodyPr wrap="square">
              <a:spAutoFit/>
            </a:bodyPr>
            <a:lstStyle/>
            <a:p>
              <a:r>
                <a:rPr lang="en-ZA" dirty="0"/>
                <a:t>Elucidate the problem and propose a solution (e.g. a conceptual design)</a:t>
              </a:r>
            </a:p>
          </p:txBody>
        </p:sp>
        <p:cxnSp>
          <p:nvCxnSpPr>
            <p:cNvPr id="20" name="Straight Arrow Connector 19"/>
            <p:cNvCxnSpPr>
              <a:endCxn id="8" idx="0"/>
            </p:cNvCxnSpPr>
            <p:nvPr/>
          </p:nvCxnSpPr>
          <p:spPr>
            <a:xfrm>
              <a:off x="6975566" y="5225143"/>
              <a:ext cx="6330" cy="31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608037" y="5382319"/>
            <a:ext cx="4227469" cy="1305131"/>
            <a:chOff x="2608037" y="5382319"/>
            <a:chExt cx="4227469" cy="1305131"/>
          </a:xfrm>
        </p:grpSpPr>
        <p:sp>
          <p:nvSpPr>
            <p:cNvPr id="32" name="Rectangle 31"/>
            <p:cNvSpPr/>
            <p:nvPr/>
          </p:nvSpPr>
          <p:spPr>
            <a:xfrm>
              <a:off x="2608037" y="5382319"/>
              <a:ext cx="2832327" cy="121900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TextBox 32"/>
            <p:cNvSpPr txBox="1"/>
            <p:nvPr/>
          </p:nvSpPr>
          <p:spPr>
            <a:xfrm>
              <a:off x="5406910" y="6410451"/>
              <a:ext cx="1428596" cy="276999"/>
            </a:xfrm>
            <a:prstGeom prst="rect">
              <a:avLst/>
            </a:prstGeom>
            <a:noFill/>
          </p:spPr>
          <p:txBody>
            <a:bodyPr wrap="none" rtlCol="0">
              <a:spAutoFit/>
            </a:bodyPr>
            <a:lstStyle/>
            <a:p>
              <a:r>
                <a:rPr lang="en-ZA" sz="1200" dirty="0">
                  <a:solidFill>
                    <a:schemeClr val="accent2">
                      <a:lumMod val="50000"/>
                    </a:schemeClr>
                  </a:solidFill>
                </a:rPr>
                <a:t>Conference/Demo</a:t>
              </a:r>
            </a:p>
          </p:txBody>
        </p:sp>
      </p:grpSp>
      <p:sp>
        <p:nvSpPr>
          <p:cNvPr id="25" name="TextBox 24">
            <a:extLst>
              <a:ext uri="{FF2B5EF4-FFF2-40B4-BE49-F238E27FC236}">
                <a16:creationId xmlns:a16="http://schemas.microsoft.com/office/drawing/2014/main" id="{6F7E95E0-3522-494B-9D18-A7FB505125CB}"/>
              </a:ext>
            </a:extLst>
          </p:cNvPr>
          <p:cNvSpPr txBox="1"/>
          <p:nvPr/>
        </p:nvSpPr>
        <p:spPr>
          <a:xfrm>
            <a:off x="3720615" y="1205848"/>
            <a:ext cx="4620126" cy="369332"/>
          </a:xfrm>
          <a:prstGeom prst="rect">
            <a:avLst/>
          </a:prstGeom>
          <a:noFill/>
        </p:spPr>
        <p:txBody>
          <a:bodyPr wrap="square">
            <a:spAutoFit/>
          </a:bodyPr>
          <a:lstStyle/>
          <a:p>
            <a:pPr algn="r"/>
            <a:r>
              <a:rPr lang="en-ZA" dirty="0">
                <a:solidFill>
                  <a:schemeClr val="accent3">
                    <a:lumMod val="50000"/>
                  </a:schemeClr>
                </a:solidFill>
              </a:rPr>
              <a:t>*AT =  Acceptance Test, used this year</a:t>
            </a:r>
          </a:p>
        </p:txBody>
      </p:sp>
    </p:spTree>
    <p:extLst>
      <p:ext uri="{BB962C8B-B14F-4D97-AF65-F5344CB8AC3E}">
        <p14:creationId xmlns:p14="http://schemas.microsoft.com/office/powerpoint/2010/main" val="21300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par>
                          <p:cTn id="38" fill="hold">
                            <p:stCondLst>
                              <p:cond delay="500"/>
                            </p:stCondLst>
                            <p:childTnLst>
                              <p:par>
                                <p:cTn id="39" presetID="16" presetClass="entr" presetSubtype="21" fill="hold" nodeType="afterEffect">
                                  <p:stCondLst>
                                    <p:cond delay="100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32" y="273410"/>
            <a:ext cx="7698306" cy="692210"/>
          </a:xfrm>
        </p:spPr>
        <p:txBody>
          <a:bodyPr>
            <a:normAutofit fontScale="90000"/>
          </a:bodyPr>
          <a:lstStyle/>
          <a:p>
            <a:r>
              <a:rPr lang="en-ZA" dirty="0"/>
              <a:t>Yoda Paper &amp; ‘Conference’</a:t>
            </a:r>
          </a:p>
        </p:txBody>
      </p:sp>
      <p:sp>
        <p:nvSpPr>
          <p:cNvPr id="3" name="Content Placeholder 2"/>
          <p:cNvSpPr>
            <a:spLocks noGrp="1"/>
          </p:cNvSpPr>
          <p:nvPr>
            <p:ph idx="1"/>
          </p:nvPr>
        </p:nvSpPr>
        <p:spPr>
          <a:xfrm>
            <a:off x="362614" y="1098081"/>
            <a:ext cx="8431306" cy="5060674"/>
          </a:xfrm>
        </p:spPr>
        <p:txBody>
          <a:bodyPr>
            <a:noAutofit/>
          </a:bodyPr>
          <a:lstStyle/>
          <a:p>
            <a:r>
              <a:rPr lang="en-ZA" sz="2000" dirty="0"/>
              <a:t>The usual process is as follows.</a:t>
            </a:r>
          </a:p>
          <a:p>
            <a:r>
              <a:rPr lang="en-ZA" sz="2000" dirty="0"/>
              <a:t>Prepare and submit an initial paper [in out case a draft]</a:t>
            </a:r>
          </a:p>
          <a:p>
            <a:pPr lvl="1"/>
            <a:r>
              <a:rPr lang="en-ZA" sz="1800" dirty="0"/>
              <a:t>Usually around 4-6 pages double column</a:t>
            </a:r>
          </a:p>
          <a:p>
            <a:pPr lvl="1"/>
            <a:r>
              <a:rPr lang="en-ZA" sz="1800" dirty="0"/>
              <a:t>Explain the solution, incl. some background.</a:t>
            </a:r>
          </a:p>
          <a:p>
            <a:pPr lvl="1"/>
            <a:r>
              <a:rPr lang="en-ZA" sz="1800" dirty="0"/>
              <a:t>Give sufficient explanation, but not too much detail</a:t>
            </a:r>
          </a:p>
          <a:p>
            <a:r>
              <a:rPr lang="en-ZA" sz="2000" dirty="0"/>
              <a:t>Get feedback from reviewers [in our case, a team manager]</a:t>
            </a:r>
          </a:p>
          <a:p>
            <a:pPr lvl="1"/>
            <a:r>
              <a:rPr lang="en-ZA" sz="1800" dirty="0"/>
              <a:t>Reviewers give feedback on what they think, any aspects they found unclear, if it is it useful / sufficiently novel, appropriateness of topic for conference, etc.</a:t>
            </a:r>
          </a:p>
          <a:p>
            <a:r>
              <a:rPr lang="en-ZA" sz="2000" dirty="0"/>
              <a:t>Revise the paper</a:t>
            </a:r>
          </a:p>
          <a:p>
            <a:pPr lvl="1"/>
            <a:r>
              <a:rPr lang="en-ZA" sz="1800" dirty="0"/>
              <a:t>Respond to reviewer requests</a:t>
            </a:r>
          </a:p>
          <a:p>
            <a:pPr lvl="1"/>
            <a:r>
              <a:rPr lang="en-ZA" sz="1800" dirty="0"/>
              <a:t>Submit revised paper + brief report describing responses made to reviewers’ comments</a:t>
            </a:r>
          </a:p>
          <a:p>
            <a:r>
              <a:rPr lang="en-ZA" sz="2000" dirty="0"/>
              <a:t>Present the paper [at an emulated conference]</a:t>
            </a:r>
          </a:p>
          <a:p>
            <a:pPr lvl="1"/>
            <a:r>
              <a:rPr lang="en-ZA" sz="1800" dirty="0"/>
              <a:t>Usually 8-15 minutes for an engineering conference presentation.</a:t>
            </a:r>
          </a:p>
          <a:p>
            <a:pPr lvl="1"/>
            <a:r>
              <a:rPr lang="en-ZA" sz="1800" dirty="0"/>
              <a:t>This larger audience (i.e. more than the reviewers) ask questions and give further insights beyond what was gained from the reviewers.</a:t>
            </a:r>
          </a:p>
        </p:txBody>
      </p:sp>
    </p:spTree>
    <p:extLst>
      <p:ext uri="{BB962C8B-B14F-4D97-AF65-F5344CB8AC3E}">
        <p14:creationId xmlns:p14="http://schemas.microsoft.com/office/powerpoint/2010/main" val="210686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304385"/>
            <a:ext cx="7698306" cy="692210"/>
          </a:xfrm>
        </p:spPr>
        <p:txBody>
          <a:bodyPr>
            <a:normAutofit fontScale="90000"/>
          </a:bodyPr>
          <a:lstStyle/>
          <a:p>
            <a:pPr>
              <a:defRPr/>
            </a:pPr>
            <a:r>
              <a:rPr lang="en-ZA" dirty="0"/>
              <a:t>Project Teams &amp; Marking</a:t>
            </a:r>
            <a:endParaRPr lang="en-US" dirty="0"/>
          </a:p>
        </p:txBody>
      </p:sp>
      <p:sp>
        <p:nvSpPr>
          <p:cNvPr id="5" name="Content Placeholder 4"/>
          <p:cNvSpPr>
            <a:spLocks noGrp="1"/>
          </p:cNvSpPr>
          <p:nvPr>
            <p:ph idx="1"/>
          </p:nvPr>
        </p:nvSpPr>
        <p:spPr>
          <a:xfrm>
            <a:off x="781050" y="1482392"/>
            <a:ext cx="8007350" cy="3634105"/>
          </a:xfrm>
        </p:spPr>
        <p:txBody>
          <a:bodyPr>
            <a:normAutofit/>
          </a:bodyPr>
          <a:lstStyle/>
          <a:p>
            <a:pPr>
              <a:defRPr/>
            </a:pPr>
            <a:r>
              <a:rPr lang="en-ZA" dirty="0"/>
              <a:t>Important: final report counts the most !</a:t>
            </a:r>
          </a:p>
          <a:p>
            <a:pPr>
              <a:defRPr/>
            </a:pPr>
            <a:r>
              <a:rPr lang="en-ZA" dirty="0"/>
              <a:t>Breakdown of marking</a:t>
            </a:r>
          </a:p>
        </p:txBody>
      </p:sp>
      <p:sp>
        <p:nvSpPr>
          <p:cNvPr id="7172" name="Rectangle 5"/>
          <p:cNvSpPr>
            <a:spLocks noChangeArrowheads="1"/>
          </p:cNvSpPr>
          <p:nvPr/>
        </p:nvSpPr>
        <p:spPr bwMode="auto">
          <a:xfrm>
            <a:off x="4330720" y="6317545"/>
            <a:ext cx="4467954" cy="369332"/>
          </a:xfrm>
          <a:prstGeom prst="rect">
            <a:avLst/>
          </a:prstGeom>
          <a:noFill/>
          <a:ln w="9525">
            <a:noFill/>
            <a:miter lim="800000"/>
            <a:headEnd/>
            <a:tailEnd/>
          </a:ln>
        </p:spPr>
        <p:txBody>
          <a:bodyPr wrap="none">
            <a:spAutoFit/>
          </a:bodyPr>
          <a:lstStyle/>
          <a:p>
            <a:r>
              <a:rPr lang="en-ZA" dirty="0"/>
              <a:t>YODA Project counts 15% of course mark</a:t>
            </a:r>
            <a:endParaRPr lang="en-US" dirty="0"/>
          </a:p>
        </p:txBody>
      </p:sp>
      <p:graphicFrame>
        <p:nvGraphicFramePr>
          <p:cNvPr id="6" name="Table 5">
            <a:extLst>
              <a:ext uri="{FF2B5EF4-FFF2-40B4-BE49-F238E27FC236}">
                <a16:creationId xmlns:a16="http://schemas.microsoft.com/office/drawing/2014/main" id="{23BD08FF-CDBC-4FDE-81CC-78AD5CE86CC3}"/>
              </a:ext>
            </a:extLst>
          </p:cNvPr>
          <p:cNvGraphicFramePr>
            <a:graphicFrameLocks noGrp="1"/>
          </p:cNvGraphicFramePr>
          <p:nvPr>
            <p:extLst>
              <p:ext uri="{D42A27DB-BD31-4B8C-83A1-F6EECF244321}">
                <p14:modId xmlns:p14="http://schemas.microsoft.com/office/powerpoint/2010/main" val="297426080"/>
              </p:ext>
            </p:extLst>
          </p:nvPr>
        </p:nvGraphicFramePr>
        <p:xfrm>
          <a:off x="729114" y="3063046"/>
          <a:ext cx="7392202" cy="2337629"/>
        </p:xfrm>
        <a:graphic>
          <a:graphicData uri="http://schemas.openxmlformats.org/drawingml/2006/table">
            <a:tbl>
              <a:tblPr firstRow="1" firstCol="1" lastRow="1" lastCol="1" bandRow="1" bandCol="1">
                <a:tableStyleId>{5C22544A-7EE6-4342-B048-85BDC9FD1C3A}</a:tableStyleId>
              </a:tblPr>
              <a:tblGrid>
                <a:gridCol w="3830854">
                  <a:extLst>
                    <a:ext uri="{9D8B030D-6E8A-4147-A177-3AD203B41FA5}">
                      <a16:colId xmlns:a16="http://schemas.microsoft.com/office/drawing/2014/main" val="637739135"/>
                    </a:ext>
                  </a:extLst>
                </a:gridCol>
                <a:gridCol w="3561348">
                  <a:extLst>
                    <a:ext uri="{9D8B030D-6E8A-4147-A177-3AD203B41FA5}">
                      <a16:colId xmlns:a16="http://schemas.microsoft.com/office/drawing/2014/main" val="2189385428"/>
                    </a:ext>
                  </a:extLst>
                </a:gridCol>
              </a:tblGrid>
              <a:tr h="203777">
                <a:tc>
                  <a:txBody>
                    <a:bodyPr/>
                    <a:lstStyle/>
                    <a:p>
                      <a:pPr marL="36195">
                        <a:lnSpc>
                          <a:spcPct val="115000"/>
                        </a:lnSpc>
                        <a:spcAft>
                          <a:spcPts val="0"/>
                        </a:spcAft>
                      </a:pPr>
                      <a:r>
                        <a:rPr lang="en-ZA" sz="1200" dirty="0">
                          <a:solidFill>
                            <a:schemeClr val="tx1"/>
                          </a:solidFill>
                          <a:effectLst/>
                        </a:rPr>
                        <a:t>Milestone 0: Group formed and topic Selection</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a:lnSpc>
                          <a:spcPct val="115000"/>
                        </a:lnSpc>
                        <a:spcAft>
                          <a:spcPts val="0"/>
                        </a:spcAft>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445323"/>
                  </a:ext>
                </a:extLst>
              </a:tr>
              <a:tr h="203777">
                <a:tc>
                  <a:txBody>
                    <a:bodyPr/>
                    <a:lstStyle/>
                    <a:p>
                      <a:pPr marL="36195">
                        <a:lnSpc>
                          <a:spcPct val="115000"/>
                        </a:lnSpc>
                        <a:spcAft>
                          <a:spcPts val="0"/>
                        </a:spcAft>
                      </a:pPr>
                      <a:r>
                        <a:rPr lang="en-ZA" sz="1200" dirty="0">
                          <a:solidFill>
                            <a:schemeClr val="tx1"/>
                          </a:solidFill>
                          <a:effectLst/>
                        </a:rPr>
                        <a:t>Milestone 1: Proposal Blog</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030330"/>
                  </a:ext>
                </a:extLst>
              </a:tr>
              <a:tr h="203777">
                <a:tc>
                  <a:txBody>
                    <a:bodyPr/>
                    <a:lstStyle/>
                    <a:p>
                      <a:pPr marL="36195">
                        <a:lnSpc>
                          <a:spcPct val="115000"/>
                        </a:lnSpc>
                        <a:spcAft>
                          <a:spcPts val="0"/>
                        </a:spcAft>
                      </a:pP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00989"/>
                  </a:ext>
                </a:extLst>
              </a:tr>
              <a:tr h="203777">
                <a:tc>
                  <a:txBody>
                    <a:bodyPr/>
                    <a:lstStyle/>
                    <a:p>
                      <a:pPr marL="36195">
                        <a:lnSpc>
                          <a:spcPct val="115000"/>
                        </a:lnSpc>
                        <a:spcAft>
                          <a:spcPts val="0"/>
                        </a:spcAft>
                      </a:pPr>
                      <a:r>
                        <a:rPr lang="en-ZA" sz="1200" dirty="0">
                          <a:solidFill>
                            <a:schemeClr val="tx1"/>
                          </a:solidFill>
                          <a:effectLst/>
                        </a:rPr>
                        <a:t>Milestone 3: Status update *</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6463215"/>
                  </a:ext>
                </a:extLst>
              </a:tr>
              <a:tr h="203777">
                <a:tc>
                  <a:txBody>
                    <a:bodyPr/>
                    <a:lstStyle/>
                    <a:p>
                      <a:pPr marL="36195">
                        <a:lnSpc>
                          <a:spcPct val="115000"/>
                        </a:lnSpc>
                        <a:spcAft>
                          <a:spcPts val="0"/>
                        </a:spcAft>
                      </a:pPr>
                      <a:r>
                        <a:rPr lang="en-ZA" sz="1200">
                          <a:solidFill>
                            <a:schemeClr val="tx1"/>
                          </a:solidFill>
                          <a:effectLst/>
                        </a:rPr>
                        <a:t>Milestone 4: Draft paper</a:t>
                      </a:r>
                      <a:endParaRPr lang="en-Z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368609"/>
                  </a:ext>
                </a:extLst>
              </a:tr>
              <a:tr h="203777">
                <a:tc>
                  <a:txBody>
                    <a:bodyPr/>
                    <a:lstStyle/>
                    <a:p>
                      <a:pPr marL="36195">
                        <a:lnSpc>
                          <a:spcPct val="115000"/>
                        </a:lnSpc>
                        <a:spcAft>
                          <a:spcPts val="0"/>
                        </a:spcAft>
                      </a:pPr>
                      <a:r>
                        <a:rPr lang="en-ZA" sz="1200" dirty="0">
                          <a:solidFill>
                            <a:schemeClr val="tx1"/>
                          </a:solidFill>
                          <a:effectLst/>
                        </a:rPr>
                        <a:t>Milestone 5: Demonstration / Acceptance Test**</a:t>
                      </a:r>
                      <a:endPar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609539"/>
                  </a:ext>
                </a:extLst>
              </a:tr>
              <a:tr h="248409">
                <a:tc>
                  <a:txBody>
                    <a:bodyPr/>
                    <a:lstStyle/>
                    <a:p>
                      <a:pPr marL="36195">
                        <a:lnSpc>
                          <a:spcPct val="115000"/>
                        </a:lnSpc>
                        <a:spcAft>
                          <a:spcPts val="0"/>
                        </a:spcAft>
                      </a:pPr>
                      <a:r>
                        <a:rPr lang="en-ZA" sz="1200">
                          <a:solidFill>
                            <a:schemeClr val="tx1"/>
                          </a:solidFill>
                          <a:effectLst/>
                        </a:rPr>
                        <a:t>Milestone 6: Final Project Report and Code Repository Hand in</a:t>
                      </a:r>
                      <a:endParaRPr lang="en-Z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95" marR="0" lvl="0" indent="0" algn="l" defTabSz="914400" rtl="0" eaLnBrk="1" fontAlgn="auto" latinLnBrk="0" hangingPunct="1">
                        <a:lnSpc>
                          <a:spcPct val="115000"/>
                        </a:lnSpc>
                        <a:spcBef>
                          <a:spcPts val="0"/>
                        </a:spcBef>
                        <a:spcAft>
                          <a:spcPts val="0"/>
                        </a:spcAft>
                        <a:buClrTx/>
                        <a:buSzTx/>
                        <a:buFontTx/>
                        <a:buNone/>
                        <a:tabLst/>
                        <a:defRPr/>
                      </a:pPr>
                      <a:r>
                        <a:rPr lang="en-Z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6219920"/>
                  </a:ext>
                </a:extLst>
              </a:tr>
            </a:tbl>
          </a:graphicData>
        </a:graphic>
      </p:graphicFrame>
      <p:sp>
        <p:nvSpPr>
          <p:cNvPr id="7" name="TextBox 6">
            <a:extLst>
              <a:ext uri="{FF2B5EF4-FFF2-40B4-BE49-F238E27FC236}">
                <a16:creationId xmlns:a16="http://schemas.microsoft.com/office/drawing/2014/main" id="{054E31C0-32A4-487A-BA5D-99B34618E8C7}"/>
              </a:ext>
            </a:extLst>
          </p:cNvPr>
          <p:cNvSpPr txBox="1"/>
          <p:nvPr/>
        </p:nvSpPr>
        <p:spPr>
          <a:xfrm>
            <a:off x="708566" y="5480440"/>
            <a:ext cx="7531308" cy="461665"/>
          </a:xfrm>
          <a:prstGeom prst="rect">
            <a:avLst/>
          </a:prstGeom>
          <a:noFill/>
        </p:spPr>
        <p:txBody>
          <a:bodyPr wrap="square">
            <a:spAutoFit/>
          </a:bodyPr>
          <a:lstStyle/>
          <a:p>
            <a:r>
              <a:rPr lang="en-ZA" sz="1200" dirty="0">
                <a:solidFill>
                  <a:schemeClr val="tx1"/>
                </a:solidFill>
                <a:effectLst/>
              </a:rPr>
              <a:t>* May be more than one ‘status update’ which carries a small mark weight, as in </a:t>
            </a:r>
            <a:r>
              <a:rPr lang="en-ZA" sz="1200" dirty="0"/>
              <a:t>sense and </a:t>
            </a:r>
            <a:r>
              <a:rPr lang="en-ZA" sz="1200" dirty="0">
                <a:solidFill>
                  <a:schemeClr val="tx1"/>
                </a:solidFill>
                <a:effectLst/>
              </a:rPr>
              <a:t>quality of teams response to queries during the project leading up to the main status update meeting.</a:t>
            </a:r>
            <a:endParaRPr lang="en-ZA" sz="1200" dirty="0"/>
          </a:p>
        </p:txBody>
      </p:sp>
      <p:sp>
        <p:nvSpPr>
          <p:cNvPr id="8" name="TextBox 7">
            <a:extLst>
              <a:ext uri="{FF2B5EF4-FFF2-40B4-BE49-F238E27FC236}">
                <a16:creationId xmlns:a16="http://schemas.microsoft.com/office/drawing/2014/main" id="{2AB1B63A-B862-4836-8350-2778CBC67225}"/>
              </a:ext>
            </a:extLst>
          </p:cNvPr>
          <p:cNvSpPr txBox="1"/>
          <p:nvPr/>
        </p:nvSpPr>
        <p:spPr>
          <a:xfrm>
            <a:off x="708566" y="5919128"/>
            <a:ext cx="7531308" cy="461665"/>
          </a:xfrm>
          <a:prstGeom prst="rect">
            <a:avLst/>
          </a:prstGeom>
          <a:noFill/>
        </p:spPr>
        <p:txBody>
          <a:bodyPr wrap="square">
            <a:spAutoFit/>
          </a:bodyPr>
          <a:lstStyle/>
          <a:p>
            <a:r>
              <a:rPr lang="en-ZA" sz="1200" dirty="0">
                <a:solidFill>
                  <a:schemeClr val="tx1"/>
                </a:solidFill>
                <a:effectLst/>
              </a:rPr>
              <a:t>** Would technically be Alpha Type Acceptance Testing, meaning it would largely have just the usual project team members, maybe some invited viewers / consu</a:t>
            </a:r>
            <a:r>
              <a:rPr lang="en-ZA" sz="1200" dirty="0"/>
              <a:t>ltants too.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YODA – Purpose</a:t>
            </a:r>
            <a:endParaRPr lang="en-US" dirty="0"/>
          </a:p>
        </p:txBody>
      </p:sp>
      <p:sp>
        <p:nvSpPr>
          <p:cNvPr id="5" name="Content Placeholder 4"/>
          <p:cNvSpPr>
            <a:spLocks noGrp="1"/>
          </p:cNvSpPr>
          <p:nvPr>
            <p:ph idx="1"/>
          </p:nvPr>
        </p:nvSpPr>
        <p:spPr>
          <a:xfrm>
            <a:off x="222250" y="1819174"/>
            <a:ext cx="8699500" cy="4335046"/>
          </a:xfrm>
        </p:spPr>
        <p:txBody>
          <a:bodyPr>
            <a:normAutofit fontScale="92500" lnSpcReduction="10000"/>
          </a:bodyPr>
          <a:lstStyle/>
          <a:p>
            <a:pPr>
              <a:defRPr/>
            </a:pPr>
            <a:r>
              <a:rPr lang="en-ZA" dirty="0"/>
              <a:t>At the end of the course you </a:t>
            </a:r>
            <a:br>
              <a:rPr lang="en-ZA" dirty="0"/>
            </a:br>
            <a:r>
              <a:rPr lang="en-ZA" dirty="0"/>
              <a:t>should have an understanding </a:t>
            </a:r>
            <a:br>
              <a:rPr lang="en-ZA" dirty="0"/>
            </a:br>
            <a:r>
              <a:rPr lang="en-ZA" dirty="0"/>
              <a:t>of how to developed an application accelerator for a PC using either</a:t>
            </a:r>
          </a:p>
          <a:p>
            <a:pPr lvl="1">
              <a:defRPr/>
            </a:pPr>
            <a:r>
              <a:rPr lang="en-ZA" dirty="0"/>
              <a:t>FPGA / FPGA-simulation and Xilinx-based development tools (and possibly evaluation board if using hardware)</a:t>
            </a:r>
          </a:p>
          <a:p>
            <a:pPr marL="365760" lvl="1" indent="0">
              <a:buNone/>
              <a:defRPr/>
            </a:pPr>
            <a:r>
              <a:rPr lang="en-ZA" i="1" dirty="0"/>
              <a:t>or</a:t>
            </a:r>
          </a:p>
          <a:p>
            <a:pPr lvl="1">
              <a:defRPr/>
            </a:pPr>
            <a:r>
              <a:rPr lang="en-ZA" dirty="0"/>
              <a:t>Good understanding of using FPGA simulation and means to tested simulated input and output</a:t>
            </a:r>
          </a:p>
        </p:txBody>
      </p:sp>
      <p:pic>
        <p:nvPicPr>
          <p:cNvPr id="3" name="Picture 2" descr="A picture containing indoor, green&#10;&#10;Description automatically generated">
            <a:extLst>
              <a:ext uri="{FF2B5EF4-FFF2-40B4-BE49-F238E27FC236}">
                <a16:creationId xmlns:a16="http://schemas.microsoft.com/office/drawing/2014/main" id="{CE941BE1-4CF6-4215-9EF4-17D679081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337508"/>
            <a:ext cx="2635784" cy="21222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YODA Design Strategy</a:t>
            </a:r>
            <a:endParaRPr lang="en-US" dirty="0"/>
          </a:p>
        </p:txBody>
      </p:sp>
      <p:sp>
        <p:nvSpPr>
          <p:cNvPr id="5" name="Content Placeholder 4"/>
          <p:cNvSpPr>
            <a:spLocks noGrp="1"/>
          </p:cNvSpPr>
          <p:nvPr>
            <p:ph idx="1"/>
          </p:nvPr>
        </p:nvSpPr>
        <p:spPr>
          <a:xfrm>
            <a:off x="255588" y="1558925"/>
            <a:ext cx="8699500" cy="5030788"/>
          </a:xfrm>
        </p:spPr>
        <p:txBody>
          <a:bodyPr/>
          <a:lstStyle/>
          <a:p>
            <a:pPr>
              <a:defRPr/>
            </a:pPr>
            <a:r>
              <a:rPr lang="en-ZA" dirty="0"/>
              <a:t>In order to trial the reconfigurable aspect, your YODA prototype should support two applications</a:t>
            </a:r>
          </a:p>
          <a:p>
            <a:pPr lvl="1">
              <a:defRPr/>
            </a:pPr>
            <a:r>
              <a:rPr lang="en-ZA" dirty="0"/>
              <a:t>Application 1: something very simple (i.e., for testing your setup, send/receive data)</a:t>
            </a:r>
          </a:p>
          <a:p>
            <a:pPr lvl="1">
              <a:defRPr/>
            </a:pPr>
            <a:r>
              <a:rPr lang="en-ZA" dirty="0"/>
              <a:t>Application 2: more sophisticated / meaningful application (e.g., parallel pattern searches)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Reconfigurable Computing</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
        <p:nvSpPr>
          <p:cNvPr id="6" name="Title 6"/>
          <p:cNvSpPr txBox="1">
            <a:spLocks/>
          </p:cNvSpPr>
          <p:nvPr/>
        </p:nvSpPr>
        <p:spPr bwMode="auto">
          <a:xfrm>
            <a:off x="2481444" y="2181860"/>
            <a:ext cx="5212579"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4800" b="1" i="0" u="none" strike="noStrike" kern="0" cap="all" spc="0" normalizeH="0" baseline="0" noProof="0" dirty="0">
                <a:ln>
                  <a:noFill/>
                </a:ln>
                <a:solidFill>
                  <a:srgbClr val="FF6600"/>
                </a:solidFill>
                <a:effectLst>
                  <a:outerShdw blurRad="38100" dist="38100" dir="2700000" algn="tl">
                    <a:srgbClr val="000000"/>
                  </a:outerShdw>
                </a:effectLst>
                <a:uLnTx/>
                <a:uFillTx/>
                <a:latin typeface="Arial Rounded MT Bold" pitchFamily="34" charset="0"/>
                <a:ea typeface="+mj-ea"/>
                <a:cs typeface="+mj-cs"/>
              </a:rPr>
              <a:t>A Scenario…</a:t>
            </a:r>
            <a:endParaRPr kumimoji="0" lang="en-US" sz="4800" b="1" i="0" u="none" strike="noStrike" kern="0" cap="all" spc="0" normalizeH="0" baseline="0" noProof="0" dirty="0">
              <a:ln>
                <a:noFill/>
              </a:ln>
              <a:solidFill>
                <a:srgbClr val="FF6600"/>
              </a:solidFill>
              <a:effectLst>
                <a:outerShdw blurRad="38100" dist="38100" dir="2700000" algn="tl">
                  <a:srgbClr val="000000"/>
                </a:outerShdw>
              </a:effectLst>
              <a:uLnTx/>
              <a:uFillTx/>
              <a:latin typeface="Arial Rounded MT Bold" pitchFamily="34" charset="0"/>
              <a:ea typeface="+mj-ea"/>
              <a:cs typeface="+mj-cs"/>
            </a:endParaRPr>
          </a:p>
        </p:txBody>
      </p:sp>
      <p:pic>
        <p:nvPicPr>
          <p:cNvPr id="2" name="L17-03">
            <a:hlinkClick r:id="" action="ppaction://media"/>
            <a:extLst>
              <a:ext uri="{FF2B5EF4-FFF2-40B4-BE49-F238E27FC236}">
                <a16:creationId xmlns:a16="http://schemas.microsoft.com/office/drawing/2014/main" id="{D6B408DD-D8E9-451C-83E3-36FAF20F01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9045" y="571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776" fill="hold"/>
                                        <p:tgtEl>
                                          <p:spTgt spid="2"/>
                                        </p:tgtEl>
                                      </p:cBhvr>
                                    </p:cmd>
                                  </p:childTnLst>
                                </p:cTn>
                              </p:par>
                              <p:par>
                                <p:cTn id="7" presetID="53" presetClass="entr" presetSubtype="16" fill="hold" grpId="0" nodeType="withEffect">
                                  <p:stCondLst>
                                    <p:cond delay="100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YODA Plan</a:t>
            </a:r>
            <a:endParaRPr lang="en-US" dirty="0"/>
          </a:p>
        </p:txBody>
      </p:sp>
      <p:sp>
        <p:nvSpPr>
          <p:cNvPr id="11267" name="Rectangle 3"/>
          <p:cNvSpPr>
            <a:spLocks noChangeArrowheads="1"/>
          </p:cNvSpPr>
          <p:nvPr/>
        </p:nvSpPr>
        <p:spPr bwMode="auto">
          <a:xfrm>
            <a:off x="3200400" y="1401763"/>
            <a:ext cx="2536825" cy="1547812"/>
          </a:xfrm>
          <a:prstGeom prst="rect">
            <a:avLst/>
          </a:prstGeom>
          <a:noFill/>
          <a:ln w="9525" algn="ctr">
            <a:solidFill>
              <a:schemeClr val="tx1"/>
            </a:solidFill>
            <a:round/>
            <a:headEnd/>
            <a:tailEnd/>
          </a:ln>
        </p:spPr>
        <p:txBody>
          <a:bodyPr anchor="ctr"/>
          <a:lstStyle/>
          <a:p>
            <a:pPr algn="ctr"/>
            <a:r>
              <a:rPr lang="en-ZA" b="1"/>
              <a:t>YODA</a:t>
            </a:r>
          </a:p>
          <a:p>
            <a:pPr algn="ctr"/>
            <a:r>
              <a:rPr lang="en-ZA"/>
              <a:t>Your Own</a:t>
            </a:r>
          </a:p>
          <a:p>
            <a:pPr algn="ctr"/>
            <a:r>
              <a:rPr lang="en-ZA"/>
              <a:t>Digital Accelerator</a:t>
            </a:r>
            <a:endParaRPr lang="en-US"/>
          </a:p>
        </p:txBody>
      </p:sp>
      <p:sp>
        <p:nvSpPr>
          <p:cNvPr id="11268" name="Rectangle 5"/>
          <p:cNvSpPr>
            <a:spLocks noChangeArrowheads="1"/>
          </p:cNvSpPr>
          <p:nvPr/>
        </p:nvSpPr>
        <p:spPr bwMode="auto">
          <a:xfrm>
            <a:off x="560388" y="3317875"/>
            <a:ext cx="1549400" cy="766763"/>
          </a:xfrm>
          <a:prstGeom prst="rect">
            <a:avLst/>
          </a:prstGeom>
          <a:noFill/>
          <a:ln w="9525" algn="ctr">
            <a:solidFill>
              <a:schemeClr val="tx1"/>
            </a:solidFill>
            <a:round/>
            <a:headEnd/>
            <a:tailEnd/>
          </a:ln>
        </p:spPr>
        <p:txBody>
          <a:bodyPr anchor="ctr"/>
          <a:lstStyle/>
          <a:p>
            <a:pPr algn="ctr"/>
            <a:r>
              <a:rPr lang="en-ZA" b="1"/>
              <a:t>YODA</a:t>
            </a:r>
          </a:p>
          <a:p>
            <a:pPr algn="ctr"/>
            <a:r>
              <a:rPr lang="en-ZA" b="1"/>
              <a:t>Form 1</a:t>
            </a:r>
          </a:p>
        </p:txBody>
      </p:sp>
      <p:sp>
        <p:nvSpPr>
          <p:cNvPr id="11269" name="Rectangle 7"/>
          <p:cNvSpPr>
            <a:spLocks noChangeArrowheads="1"/>
          </p:cNvSpPr>
          <p:nvPr/>
        </p:nvSpPr>
        <p:spPr bwMode="auto">
          <a:xfrm>
            <a:off x="7478713" y="3317875"/>
            <a:ext cx="1306512" cy="766763"/>
          </a:xfrm>
          <a:prstGeom prst="rect">
            <a:avLst/>
          </a:prstGeom>
          <a:noFill/>
          <a:ln w="9525" algn="ctr">
            <a:solidFill>
              <a:schemeClr val="tx1"/>
            </a:solidFill>
            <a:round/>
            <a:headEnd/>
            <a:tailEnd/>
          </a:ln>
        </p:spPr>
        <p:txBody>
          <a:bodyPr anchor="ctr"/>
          <a:lstStyle/>
          <a:p>
            <a:pPr algn="ctr"/>
            <a:r>
              <a:rPr lang="en-ZA" b="1"/>
              <a:t>YODA</a:t>
            </a:r>
            <a:br>
              <a:rPr lang="en-ZA" b="1"/>
            </a:br>
            <a:r>
              <a:rPr lang="en-ZA" b="1"/>
              <a:t>Form 2</a:t>
            </a:r>
          </a:p>
        </p:txBody>
      </p:sp>
      <p:sp>
        <p:nvSpPr>
          <p:cNvPr id="11270" name="Isosceles Triangle 8"/>
          <p:cNvSpPr>
            <a:spLocks noChangeArrowheads="1"/>
          </p:cNvSpPr>
          <p:nvPr/>
        </p:nvSpPr>
        <p:spPr bwMode="auto">
          <a:xfrm>
            <a:off x="2182813" y="2316163"/>
            <a:ext cx="471487" cy="427037"/>
          </a:xfrm>
          <a:prstGeom prst="triangle">
            <a:avLst>
              <a:gd name="adj" fmla="val 50000"/>
            </a:avLst>
          </a:prstGeom>
          <a:noFill/>
          <a:ln w="12700" algn="ctr">
            <a:solidFill>
              <a:schemeClr val="tx1"/>
            </a:solidFill>
            <a:round/>
            <a:headEnd/>
            <a:tailEnd/>
          </a:ln>
        </p:spPr>
        <p:txBody>
          <a:bodyPr/>
          <a:lstStyle/>
          <a:p>
            <a:endParaRPr lang="en-US"/>
          </a:p>
        </p:txBody>
      </p:sp>
      <p:sp>
        <p:nvSpPr>
          <p:cNvPr id="11271" name="Isosceles Triangle 12"/>
          <p:cNvSpPr>
            <a:spLocks noChangeArrowheads="1"/>
          </p:cNvSpPr>
          <p:nvPr/>
        </p:nvSpPr>
        <p:spPr bwMode="auto">
          <a:xfrm>
            <a:off x="6769100" y="2316163"/>
            <a:ext cx="473075" cy="427037"/>
          </a:xfrm>
          <a:prstGeom prst="triangle">
            <a:avLst>
              <a:gd name="adj" fmla="val 50000"/>
            </a:avLst>
          </a:prstGeom>
          <a:noFill/>
          <a:ln w="12700" algn="ctr">
            <a:solidFill>
              <a:schemeClr val="tx1"/>
            </a:solidFill>
            <a:round/>
            <a:headEnd/>
            <a:tailEnd/>
          </a:ln>
        </p:spPr>
        <p:txBody>
          <a:bodyPr/>
          <a:lstStyle/>
          <a:p>
            <a:endParaRPr lang="en-US"/>
          </a:p>
        </p:txBody>
      </p:sp>
      <p:sp>
        <p:nvSpPr>
          <p:cNvPr id="11272" name="Rectangle 18"/>
          <p:cNvSpPr>
            <a:spLocks noChangeArrowheads="1"/>
          </p:cNvSpPr>
          <p:nvPr/>
        </p:nvSpPr>
        <p:spPr bwMode="auto">
          <a:xfrm>
            <a:off x="3221038" y="3317875"/>
            <a:ext cx="1798637" cy="766763"/>
          </a:xfrm>
          <a:prstGeom prst="rect">
            <a:avLst/>
          </a:prstGeom>
          <a:noFill/>
          <a:ln w="9525" algn="ctr">
            <a:solidFill>
              <a:schemeClr val="tx1"/>
            </a:solidFill>
            <a:round/>
            <a:headEnd/>
            <a:tailEnd/>
          </a:ln>
        </p:spPr>
        <p:txBody>
          <a:bodyPr anchor="ctr"/>
          <a:lstStyle/>
          <a:p>
            <a:pPr algn="ctr"/>
            <a:r>
              <a:rPr lang="en-ZA" b="1"/>
              <a:t>Application 1</a:t>
            </a:r>
          </a:p>
        </p:txBody>
      </p:sp>
      <p:cxnSp>
        <p:nvCxnSpPr>
          <p:cNvPr id="11273" name="Straight Connector 20"/>
          <p:cNvCxnSpPr>
            <a:cxnSpLocks noChangeShapeType="1"/>
            <a:stCxn id="11268" idx="3"/>
            <a:endCxn id="11272" idx="1"/>
          </p:cNvCxnSpPr>
          <p:nvPr/>
        </p:nvCxnSpPr>
        <p:spPr bwMode="auto">
          <a:xfrm>
            <a:off x="2109788" y="3702050"/>
            <a:ext cx="1111250" cy="0"/>
          </a:xfrm>
          <a:prstGeom prst="line">
            <a:avLst/>
          </a:prstGeom>
          <a:noFill/>
          <a:ln w="9525" algn="ctr">
            <a:solidFill>
              <a:schemeClr val="tx1"/>
            </a:solidFill>
            <a:round/>
            <a:headEnd/>
            <a:tailEnd/>
          </a:ln>
        </p:spPr>
      </p:cxnSp>
      <p:sp>
        <p:nvSpPr>
          <p:cNvPr id="11274" name="TextBox 21"/>
          <p:cNvSpPr txBox="1">
            <a:spLocks noChangeArrowheads="1"/>
          </p:cNvSpPr>
          <p:nvPr/>
        </p:nvSpPr>
        <p:spPr bwMode="auto">
          <a:xfrm>
            <a:off x="2124075" y="3702050"/>
            <a:ext cx="1108075" cy="369888"/>
          </a:xfrm>
          <a:prstGeom prst="rect">
            <a:avLst/>
          </a:prstGeom>
          <a:noFill/>
          <a:ln w="9525">
            <a:noFill/>
            <a:miter lim="800000"/>
            <a:headEnd/>
            <a:tailEnd/>
          </a:ln>
        </p:spPr>
        <p:txBody>
          <a:bodyPr wrap="none">
            <a:spAutoFit/>
          </a:bodyPr>
          <a:lstStyle/>
          <a:p>
            <a:r>
              <a:rPr lang="en-ZA"/>
              <a:t>Supports</a:t>
            </a:r>
            <a:endParaRPr lang="en-US"/>
          </a:p>
        </p:txBody>
      </p:sp>
      <p:sp>
        <p:nvSpPr>
          <p:cNvPr id="11275" name="Rectangle 27"/>
          <p:cNvSpPr>
            <a:spLocks noChangeArrowheads="1"/>
          </p:cNvSpPr>
          <p:nvPr/>
        </p:nvSpPr>
        <p:spPr bwMode="auto">
          <a:xfrm>
            <a:off x="5475288" y="3736975"/>
            <a:ext cx="1800225" cy="768350"/>
          </a:xfrm>
          <a:prstGeom prst="rect">
            <a:avLst/>
          </a:prstGeom>
          <a:noFill/>
          <a:ln w="9525" algn="ctr">
            <a:solidFill>
              <a:schemeClr val="tx1"/>
            </a:solidFill>
            <a:round/>
            <a:headEnd/>
            <a:tailEnd/>
          </a:ln>
        </p:spPr>
        <p:txBody>
          <a:bodyPr anchor="ctr"/>
          <a:lstStyle/>
          <a:p>
            <a:pPr algn="ctr"/>
            <a:r>
              <a:rPr lang="en-ZA" b="1"/>
              <a:t>Application 2</a:t>
            </a:r>
          </a:p>
        </p:txBody>
      </p:sp>
      <p:sp>
        <p:nvSpPr>
          <p:cNvPr id="11276" name="TextBox 28"/>
          <p:cNvSpPr txBox="1">
            <a:spLocks noChangeArrowheads="1"/>
          </p:cNvSpPr>
          <p:nvPr/>
        </p:nvSpPr>
        <p:spPr bwMode="auto">
          <a:xfrm>
            <a:off x="5707063" y="3362325"/>
            <a:ext cx="1108075" cy="369888"/>
          </a:xfrm>
          <a:prstGeom prst="rect">
            <a:avLst/>
          </a:prstGeom>
          <a:noFill/>
          <a:ln w="9525">
            <a:noFill/>
            <a:miter lim="800000"/>
            <a:headEnd/>
            <a:tailEnd/>
          </a:ln>
        </p:spPr>
        <p:txBody>
          <a:bodyPr wrap="none">
            <a:spAutoFit/>
          </a:bodyPr>
          <a:lstStyle/>
          <a:p>
            <a:r>
              <a:rPr lang="en-ZA"/>
              <a:t>Supports</a:t>
            </a:r>
            <a:endParaRPr lang="en-US"/>
          </a:p>
        </p:txBody>
      </p:sp>
      <p:sp>
        <p:nvSpPr>
          <p:cNvPr id="11277" name="Rectangle 35"/>
          <p:cNvSpPr>
            <a:spLocks noChangeArrowheads="1"/>
          </p:cNvSpPr>
          <p:nvPr/>
        </p:nvSpPr>
        <p:spPr bwMode="auto">
          <a:xfrm>
            <a:off x="855663" y="4984750"/>
            <a:ext cx="1754187" cy="1298575"/>
          </a:xfrm>
          <a:prstGeom prst="rect">
            <a:avLst/>
          </a:prstGeom>
          <a:noFill/>
          <a:ln w="9525" algn="ctr">
            <a:solidFill>
              <a:schemeClr val="tx1"/>
            </a:solidFill>
            <a:round/>
            <a:headEnd/>
            <a:tailEnd/>
          </a:ln>
        </p:spPr>
        <p:txBody>
          <a:bodyPr anchor="ctr"/>
          <a:lstStyle/>
          <a:p>
            <a:pPr algn="ctr"/>
            <a:r>
              <a:rPr lang="en-ZA"/>
              <a:t>Peripherals</a:t>
            </a:r>
          </a:p>
          <a:p>
            <a:pPr algn="ctr"/>
            <a:r>
              <a:rPr lang="en-ZA"/>
              <a:t>(e.g. Ethernet device)</a:t>
            </a:r>
            <a:endParaRPr lang="en-US"/>
          </a:p>
        </p:txBody>
      </p:sp>
      <p:cxnSp>
        <p:nvCxnSpPr>
          <p:cNvPr id="11278" name="Elbow Connector 39"/>
          <p:cNvCxnSpPr>
            <a:cxnSpLocks noChangeShapeType="1"/>
            <a:stCxn id="11270" idx="3"/>
            <a:endCxn id="11268" idx="0"/>
          </p:cNvCxnSpPr>
          <p:nvPr/>
        </p:nvCxnSpPr>
        <p:spPr bwMode="auto">
          <a:xfrm rot="5400000">
            <a:off x="1589881" y="2488407"/>
            <a:ext cx="574675" cy="1084262"/>
          </a:xfrm>
          <a:prstGeom prst="bentConnector3">
            <a:avLst>
              <a:gd name="adj1" fmla="val 50000"/>
            </a:avLst>
          </a:prstGeom>
          <a:noFill/>
          <a:ln w="9525" algn="ctr">
            <a:solidFill>
              <a:schemeClr val="tx1"/>
            </a:solidFill>
            <a:round/>
            <a:headEnd/>
            <a:tailEnd/>
          </a:ln>
        </p:spPr>
      </p:cxnSp>
      <p:cxnSp>
        <p:nvCxnSpPr>
          <p:cNvPr id="11279" name="Shape 41"/>
          <p:cNvCxnSpPr>
            <a:cxnSpLocks noChangeShapeType="1"/>
            <a:stCxn id="11270" idx="0"/>
            <a:endCxn id="11267" idx="1"/>
          </p:cNvCxnSpPr>
          <p:nvPr/>
        </p:nvCxnSpPr>
        <p:spPr bwMode="auto">
          <a:xfrm rot="5400000" flipH="1" flipV="1">
            <a:off x="2739231" y="1854994"/>
            <a:ext cx="141288" cy="781050"/>
          </a:xfrm>
          <a:prstGeom prst="bentConnector2">
            <a:avLst/>
          </a:prstGeom>
          <a:noFill/>
          <a:ln w="9525" algn="ctr">
            <a:solidFill>
              <a:schemeClr val="tx1"/>
            </a:solidFill>
            <a:round/>
            <a:headEnd/>
            <a:tailEnd/>
          </a:ln>
        </p:spPr>
      </p:cxnSp>
      <p:cxnSp>
        <p:nvCxnSpPr>
          <p:cNvPr id="11280" name="Elbow Connector 42"/>
          <p:cNvCxnSpPr>
            <a:cxnSpLocks noChangeShapeType="1"/>
            <a:stCxn id="11271" idx="3"/>
            <a:endCxn id="11269" idx="0"/>
          </p:cNvCxnSpPr>
          <p:nvPr/>
        </p:nvCxnSpPr>
        <p:spPr bwMode="auto">
          <a:xfrm rot="16200000" flipH="1">
            <a:off x="7281069" y="2467769"/>
            <a:ext cx="574675" cy="1125537"/>
          </a:xfrm>
          <a:prstGeom prst="bentConnector3">
            <a:avLst>
              <a:gd name="adj1" fmla="val 50000"/>
            </a:avLst>
          </a:prstGeom>
          <a:noFill/>
          <a:ln w="9525" algn="ctr">
            <a:solidFill>
              <a:schemeClr val="tx1"/>
            </a:solidFill>
            <a:round/>
            <a:headEnd/>
            <a:tailEnd/>
          </a:ln>
        </p:spPr>
      </p:cxnSp>
      <p:cxnSp>
        <p:nvCxnSpPr>
          <p:cNvPr id="11281" name="Shape 45"/>
          <p:cNvCxnSpPr>
            <a:cxnSpLocks noChangeShapeType="1"/>
            <a:stCxn id="11267" idx="3"/>
            <a:endCxn id="11271" idx="0"/>
          </p:cNvCxnSpPr>
          <p:nvPr/>
        </p:nvCxnSpPr>
        <p:spPr bwMode="auto">
          <a:xfrm>
            <a:off x="5737225" y="2174875"/>
            <a:ext cx="1268413" cy="141288"/>
          </a:xfrm>
          <a:prstGeom prst="bentConnector2">
            <a:avLst/>
          </a:prstGeom>
          <a:noFill/>
          <a:ln w="9525" algn="ctr">
            <a:solidFill>
              <a:schemeClr val="tx1"/>
            </a:solidFill>
            <a:round/>
            <a:headEnd/>
            <a:tailEnd/>
          </a:ln>
        </p:spPr>
      </p:cxnSp>
      <p:cxnSp>
        <p:nvCxnSpPr>
          <p:cNvPr id="11282" name="Elbow Connector 48"/>
          <p:cNvCxnSpPr>
            <a:cxnSpLocks noChangeShapeType="1"/>
            <a:stCxn id="11275" idx="3"/>
            <a:endCxn id="11269" idx="1"/>
          </p:cNvCxnSpPr>
          <p:nvPr/>
        </p:nvCxnSpPr>
        <p:spPr bwMode="auto">
          <a:xfrm flipV="1">
            <a:off x="7275513" y="3702050"/>
            <a:ext cx="203200" cy="419100"/>
          </a:xfrm>
          <a:prstGeom prst="bentConnector3">
            <a:avLst>
              <a:gd name="adj1" fmla="val 50000"/>
            </a:avLst>
          </a:prstGeom>
          <a:noFill/>
          <a:ln w="9525" algn="ctr">
            <a:solidFill>
              <a:schemeClr val="tx1"/>
            </a:solidFill>
            <a:round/>
            <a:headEnd/>
            <a:tailEnd/>
          </a:ln>
        </p:spPr>
      </p:cxnSp>
      <p:sp>
        <p:nvSpPr>
          <p:cNvPr id="11283" name="Rectangle 56"/>
          <p:cNvSpPr>
            <a:spLocks noChangeArrowheads="1"/>
          </p:cNvSpPr>
          <p:nvPr/>
        </p:nvSpPr>
        <p:spPr bwMode="auto">
          <a:xfrm>
            <a:off x="88900" y="1533525"/>
            <a:ext cx="2093913" cy="869950"/>
          </a:xfrm>
          <a:prstGeom prst="rect">
            <a:avLst/>
          </a:prstGeom>
          <a:noFill/>
          <a:ln w="9525" algn="ctr">
            <a:solidFill>
              <a:schemeClr val="tx1"/>
            </a:solidFill>
            <a:round/>
            <a:headEnd/>
            <a:tailEnd/>
          </a:ln>
        </p:spPr>
        <p:txBody>
          <a:bodyPr anchor="ctr"/>
          <a:lstStyle/>
          <a:p>
            <a:pPr algn="ctr"/>
            <a:r>
              <a:rPr lang="en-ZA" b="1"/>
              <a:t>Soft processor</a:t>
            </a:r>
            <a:endParaRPr lang="en-ZA"/>
          </a:p>
        </p:txBody>
      </p:sp>
      <p:cxnSp>
        <p:nvCxnSpPr>
          <p:cNvPr id="11284" name="Elbow Connector 58"/>
          <p:cNvCxnSpPr>
            <a:cxnSpLocks noChangeShapeType="1"/>
            <a:stCxn id="11283" idx="3"/>
          </p:cNvCxnSpPr>
          <p:nvPr/>
        </p:nvCxnSpPr>
        <p:spPr bwMode="auto">
          <a:xfrm flipV="1">
            <a:off x="2182813" y="1770063"/>
            <a:ext cx="1017587" cy="198437"/>
          </a:xfrm>
          <a:prstGeom prst="bentConnector3">
            <a:avLst>
              <a:gd name="adj1" fmla="val 50000"/>
            </a:avLst>
          </a:prstGeom>
          <a:noFill/>
          <a:ln w="9525" algn="ctr">
            <a:solidFill>
              <a:schemeClr val="tx1"/>
            </a:solidFill>
            <a:round/>
            <a:headEnd/>
            <a:tailEnd/>
          </a:ln>
        </p:spPr>
      </p:cxnSp>
      <p:sp>
        <p:nvSpPr>
          <p:cNvPr id="11285" name="Flowchart: Decision 59"/>
          <p:cNvSpPr>
            <a:spLocks noChangeArrowheads="1"/>
          </p:cNvSpPr>
          <p:nvPr/>
        </p:nvSpPr>
        <p:spPr bwMode="auto">
          <a:xfrm>
            <a:off x="2963863" y="1695450"/>
            <a:ext cx="222250" cy="149225"/>
          </a:xfrm>
          <a:prstGeom prst="flowChartDecision">
            <a:avLst/>
          </a:prstGeom>
          <a:solidFill>
            <a:schemeClr val="tx1"/>
          </a:solidFill>
          <a:ln w="9525" algn="ctr">
            <a:solidFill>
              <a:schemeClr val="tx1"/>
            </a:solidFill>
            <a:round/>
            <a:headEnd/>
            <a:tailEnd/>
          </a:ln>
        </p:spPr>
        <p:txBody>
          <a:bodyPr/>
          <a:lstStyle/>
          <a:p>
            <a:endParaRPr lang="en-US"/>
          </a:p>
        </p:txBody>
      </p:sp>
      <p:sp>
        <p:nvSpPr>
          <p:cNvPr id="11286" name="Rectangle 60"/>
          <p:cNvSpPr>
            <a:spLocks noChangeArrowheads="1"/>
          </p:cNvSpPr>
          <p:nvPr/>
        </p:nvSpPr>
        <p:spPr bwMode="auto">
          <a:xfrm>
            <a:off x="6777038" y="652463"/>
            <a:ext cx="2093912" cy="869950"/>
          </a:xfrm>
          <a:prstGeom prst="rect">
            <a:avLst/>
          </a:prstGeom>
          <a:noFill/>
          <a:ln w="9525" algn="ctr">
            <a:solidFill>
              <a:schemeClr val="tx1"/>
            </a:solidFill>
            <a:round/>
            <a:headEnd/>
            <a:tailEnd/>
          </a:ln>
        </p:spPr>
        <p:txBody>
          <a:bodyPr anchor="ctr"/>
          <a:lstStyle/>
          <a:p>
            <a:pPr algn="ctr"/>
            <a:r>
              <a:rPr lang="en-ZA" b="1"/>
              <a:t>PC</a:t>
            </a:r>
          </a:p>
          <a:p>
            <a:pPr algn="ctr"/>
            <a:r>
              <a:rPr lang="en-ZA"/>
              <a:t>(Lab computer)</a:t>
            </a:r>
          </a:p>
          <a:p>
            <a:pPr algn="ctr"/>
            <a:r>
              <a:rPr lang="en-ZA"/>
              <a:t>Windows / Ubuntu</a:t>
            </a:r>
          </a:p>
        </p:txBody>
      </p:sp>
      <p:cxnSp>
        <p:nvCxnSpPr>
          <p:cNvPr id="11287" name="Elbow Connector 71"/>
          <p:cNvCxnSpPr>
            <a:cxnSpLocks noChangeShapeType="1"/>
            <a:endCxn id="11277" idx="1"/>
          </p:cNvCxnSpPr>
          <p:nvPr/>
        </p:nvCxnSpPr>
        <p:spPr bwMode="auto">
          <a:xfrm rot="16200000" flipH="1">
            <a:off x="-1054100" y="3724275"/>
            <a:ext cx="3214688" cy="604838"/>
          </a:xfrm>
          <a:prstGeom prst="bentConnector2">
            <a:avLst/>
          </a:prstGeom>
          <a:noFill/>
          <a:ln w="9525" algn="ctr">
            <a:solidFill>
              <a:schemeClr val="tx1"/>
            </a:solidFill>
            <a:round/>
            <a:headEnd/>
            <a:tailEnd/>
          </a:ln>
        </p:spPr>
      </p:cxnSp>
      <p:sp>
        <p:nvSpPr>
          <p:cNvPr id="11288" name="Flowchart: Decision 74"/>
          <p:cNvSpPr>
            <a:spLocks noChangeArrowheads="1"/>
          </p:cNvSpPr>
          <p:nvPr/>
        </p:nvSpPr>
        <p:spPr bwMode="auto">
          <a:xfrm>
            <a:off x="147638" y="2419350"/>
            <a:ext cx="220662" cy="147638"/>
          </a:xfrm>
          <a:prstGeom prst="flowChartDecision">
            <a:avLst/>
          </a:prstGeom>
          <a:solidFill>
            <a:schemeClr val="tx1"/>
          </a:solidFill>
          <a:ln w="9525" algn="ctr">
            <a:solidFill>
              <a:schemeClr val="tx1"/>
            </a:solidFill>
            <a:round/>
            <a:headEnd/>
            <a:tailEnd/>
          </a:ln>
        </p:spPr>
        <p:txBody>
          <a:bodyPr/>
          <a:lstStyle/>
          <a:p>
            <a:endParaRPr lang="en-US"/>
          </a:p>
        </p:txBody>
      </p:sp>
      <p:sp>
        <p:nvSpPr>
          <p:cNvPr id="11289" name="Rectangle 76"/>
          <p:cNvSpPr>
            <a:spLocks noChangeArrowheads="1"/>
          </p:cNvSpPr>
          <p:nvPr/>
        </p:nvSpPr>
        <p:spPr bwMode="auto">
          <a:xfrm>
            <a:off x="4321175" y="5249863"/>
            <a:ext cx="1755775" cy="1092200"/>
          </a:xfrm>
          <a:prstGeom prst="rect">
            <a:avLst/>
          </a:prstGeom>
          <a:noFill/>
          <a:ln w="9525" algn="ctr">
            <a:solidFill>
              <a:schemeClr val="tx1"/>
            </a:solidFill>
            <a:round/>
            <a:headEnd/>
            <a:tailEnd/>
          </a:ln>
        </p:spPr>
        <p:txBody>
          <a:bodyPr anchor="ctr"/>
          <a:lstStyle/>
          <a:p>
            <a:pPr algn="ctr"/>
            <a:r>
              <a:rPr lang="en-ZA"/>
              <a:t>Your VHDL or Verilog HDL code</a:t>
            </a:r>
            <a:endParaRPr lang="en-US"/>
          </a:p>
        </p:txBody>
      </p:sp>
      <p:sp>
        <p:nvSpPr>
          <p:cNvPr id="11290" name="TextBox 81"/>
          <p:cNvSpPr txBox="1">
            <a:spLocks noChangeArrowheads="1"/>
          </p:cNvSpPr>
          <p:nvPr/>
        </p:nvSpPr>
        <p:spPr bwMode="auto">
          <a:xfrm>
            <a:off x="3622675" y="4497388"/>
            <a:ext cx="2287588" cy="646112"/>
          </a:xfrm>
          <a:prstGeom prst="rect">
            <a:avLst/>
          </a:prstGeom>
          <a:noFill/>
          <a:ln w="9525">
            <a:noFill/>
            <a:miter lim="800000"/>
            <a:headEnd/>
            <a:tailEnd/>
          </a:ln>
        </p:spPr>
        <p:txBody>
          <a:bodyPr>
            <a:spAutoFit/>
          </a:bodyPr>
          <a:lstStyle/>
          <a:p>
            <a:pPr algn="r"/>
            <a:r>
              <a:rPr lang="en-ZA"/>
              <a:t>Custom logic defined using</a:t>
            </a:r>
            <a:endParaRPr lang="en-US"/>
          </a:p>
        </p:txBody>
      </p:sp>
      <p:sp>
        <p:nvSpPr>
          <p:cNvPr id="11291" name="Rectangle 84"/>
          <p:cNvSpPr>
            <a:spLocks noChangeArrowheads="1"/>
          </p:cNvSpPr>
          <p:nvPr/>
        </p:nvSpPr>
        <p:spPr bwMode="auto">
          <a:xfrm>
            <a:off x="7242175" y="4660900"/>
            <a:ext cx="1754188" cy="1268413"/>
          </a:xfrm>
          <a:prstGeom prst="rect">
            <a:avLst/>
          </a:prstGeom>
          <a:noFill/>
          <a:ln w="9525" algn="ctr">
            <a:solidFill>
              <a:schemeClr val="tx1"/>
            </a:solidFill>
            <a:round/>
            <a:headEnd/>
            <a:tailEnd/>
          </a:ln>
        </p:spPr>
        <p:txBody>
          <a:bodyPr anchor="ctr"/>
          <a:lstStyle/>
          <a:p>
            <a:pPr algn="ctr"/>
            <a:r>
              <a:rPr lang="en-ZA"/>
              <a:t>Public / freely available VHDL or Verilog HDL code</a:t>
            </a:r>
            <a:endParaRPr lang="en-US"/>
          </a:p>
        </p:txBody>
      </p:sp>
      <p:cxnSp>
        <p:nvCxnSpPr>
          <p:cNvPr id="11292" name="Elbow Connector 86"/>
          <p:cNvCxnSpPr>
            <a:cxnSpLocks noChangeShapeType="1"/>
            <a:stCxn id="11291" idx="1"/>
            <a:endCxn id="11289" idx="3"/>
          </p:cNvCxnSpPr>
          <p:nvPr/>
        </p:nvCxnSpPr>
        <p:spPr bwMode="auto">
          <a:xfrm rot="10800000" flipV="1">
            <a:off x="6076950" y="5294313"/>
            <a:ext cx="1165225" cy="501650"/>
          </a:xfrm>
          <a:prstGeom prst="bentConnector3">
            <a:avLst>
              <a:gd name="adj1" fmla="val 50000"/>
            </a:avLst>
          </a:prstGeom>
          <a:noFill/>
          <a:ln w="9525" algn="ctr">
            <a:solidFill>
              <a:schemeClr val="tx1"/>
            </a:solidFill>
            <a:round/>
            <a:headEnd/>
            <a:tailEnd/>
          </a:ln>
        </p:spPr>
      </p:cxnSp>
      <p:sp>
        <p:nvSpPr>
          <p:cNvPr id="11293" name="TextBox 87"/>
          <p:cNvSpPr txBox="1">
            <a:spLocks noChangeArrowheads="1"/>
          </p:cNvSpPr>
          <p:nvPr/>
        </p:nvSpPr>
        <p:spPr bwMode="auto">
          <a:xfrm>
            <a:off x="6105525" y="5826125"/>
            <a:ext cx="1044575" cy="646113"/>
          </a:xfrm>
          <a:prstGeom prst="rect">
            <a:avLst/>
          </a:prstGeom>
          <a:noFill/>
          <a:ln w="9525">
            <a:noFill/>
            <a:miter lim="800000"/>
            <a:headEnd/>
            <a:tailEnd/>
          </a:ln>
        </p:spPr>
        <p:txBody>
          <a:bodyPr wrap="none">
            <a:spAutoFit/>
          </a:bodyPr>
          <a:lstStyle/>
          <a:p>
            <a:r>
              <a:rPr lang="en-ZA"/>
              <a:t>Adapted</a:t>
            </a:r>
          </a:p>
          <a:p>
            <a:r>
              <a:rPr lang="en-ZA"/>
              <a:t>from</a:t>
            </a:r>
            <a:endParaRPr lang="en-US"/>
          </a:p>
        </p:txBody>
      </p:sp>
      <p:cxnSp>
        <p:nvCxnSpPr>
          <p:cNvPr id="11294" name="Straight Connector 20"/>
          <p:cNvCxnSpPr>
            <a:cxnSpLocks noChangeShapeType="1"/>
            <a:endCxn id="11272" idx="2"/>
          </p:cNvCxnSpPr>
          <p:nvPr/>
        </p:nvCxnSpPr>
        <p:spPr bwMode="auto">
          <a:xfrm rot="16200000" flipV="1">
            <a:off x="3740944" y="4464844"/>
            <a:ext cx="1169987" cy="409575"/>
          </a:xfrm>
          <a:prstGeom prst="line">
            <a:avLst/>
          </a:prstGeom>
          <a:noFill/>
          <a:ln w="9525" algn="ctr">
            <a:solidFill>
              <a:schemeClr val="tx1"/>
            </a:solidFill>
            <a:round/>
            <a:headEnd/>
            <a:tailEnd/>
          </a:ln>
        </p:spPr>
      </p:cxnSp>
      <p:cxnSp>
        <p:nvCxnSpPr>
          <p:cNvPr id="11295" name="Straight Connector 20"/>
          <p:cNvCxnSpPr>
            <a:cxnSpLocks noChangeShapeType="1"/>
            <a:endCxn id="11275" idx="2"/>
          </p:cNvCxnSpPr>
          <p:nvPr/>
        </p:nvCxnSpPr>
        <p:spPr bwMode="auto">
          <a:xfrm flipV="1">
            <a:off x="5540375" y="4505325"/>
            <a:ext cx="835025" cy="749300"/>
          </a:xfrm>
          <a:prstGeom prst="line">
            <a:avLst/>
          </a:prstGeom>
          <a:noFill/>
          <a:ln w="9525" algn="ctr">
            <a:solidFill>
              <a:schemeClr val="tx1"/>
            </a:solidFill>
            <a:round/>
            <a:headEnd/>
            <a:tailEnd/>
          </a:ln>
        </p:spPr>
      </p:cxnSp>
      <p:cxnSp>
        <p:nvCxnSpPr>
          <p:cNvPr id="11296" name="Straight Connector 20"/>
          <p:cNvCxnSpPr>
            <a:cxnSpLocks noChangeShapeType="1"/>
            <a:endCxn id="11286" idx="1"/>
          </p:cNvCxnSpPr>
          <p:nvPr/>
        </p:nvCxnSpPr>
        <p:spPr bwMode="auto">
          <a:xfrm flipV="1">
            <a:off x="5732463" y="1087438"/>
            <a:ext cx="1044575" cy="795337"/>
          </a:xfrm>
          <a:prstGeom prst="line">
            <a:avLst/>
          </a:prstGeom>
          <a:noFill/>
          <a:ln w="9525" algn="ctr">
            <a:solidFill>
              <a:schemeClr val="tx1"/>
            </a:solidFill>
            <a:round/>
            <a:headEnd/>
            <a:tailEnd/>
          </a:ln>
        </p:spPr>
      </p:cxnSp>
      <p:sp>
        <p:nvSpPr>
          <p:cNvPr id="11297" name="TextBox 81"/>
          <p:cNvSpPr txBox="1">
            <a:spLocks noChangeArrowheads="1"/>
          </p:cNvSpPr>
          <p:nvPr/>
        </p:nvSpPr>
        <p:spPr bwMode="auto">
          <a:xfrm>
            <a:off x="4484688" y="582613"/>
            <a:ext cx="2287587" cy="647700"/>
          </a:xfrm>
          <a:prstGeom prst="rect">
            <a:avLst/>
          </a:prstGeom>
          <a:noFill/>
          <a:ln w="9525">
            <a:noFill/>
            <a:miter lim="800000"/>
            <a:headEnd/>
            <a:tailEnd/>
          </a:ln>
        </p:spPr>
        <p:txBody>
          <a:bodyPr>
            <a:spAutoFit/>
          </a:bodyPr>
          <a:lstStyle/>
          <a:p>
            <a:pPr algn="r"/>
            <a:r>
              <a:rPr lang="en-ZA"/>
              <a:t>Offloads</a:t>
            </a:r>
          </a:p>
          <a:p>
            <a:pPr algn="r"/>
            <a:r>
              <a:rPr lang="en-ZA"/>
              <a:t>processing to</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4765" y="1546151"/>
            <a:ext cx="4634474" cy="2585323"/>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YODA</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Option A or 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 1 &amp; 2</a:t>
            </a:r>
          </a:p>
        </p:txBody>
      </p:sp>
      <p:sp>
        <p:nvSpPr>
          <p:cNvPr id="4" name="Title 3"/>
          <p:cNvSpPr>
            <a:spLocks noGrp="1"/>
          </p:cNvSpPr>
          <p:nvPr>
            <p:ph type="title"/>
          </p:nvPr>
        </p:nvSpPr>
        <p:spPr/>
        <p:txBody>
          <a:bodyPr>
            <a:normAutofit fontScale="90000"/>
          </a:bodyPr>
          <a:lstStyle/>
          <a:p>
            <a:endParaRPr lang="en-ZA"/>
          </a:p>
        </p:txBody>
      </p:sp>
      <p:sp>
        <p:nvSpPr>
          <p:cNvPr id="5" name="TextBox 4"/>
          <p:cNvSpPr txBox="1"/>
          <p:nvPr/>
        </p:nvSpPr>
        <p:spPr>
          <a:xfrm>
            <a:off x="758536" y="4665518"/>
            <a:ext cx="6962162" cy="646331"/>
          </a:xfrm>
          <a:prstGeom prst="rect">
            <a:avLst/>
          </a:prstGeom>
          <a:noFill/>
        </p:spPr>
        <p:txBody>
          <a:bodyPr wrap="none" rtlCol="0">
            <a:spAutoFit/>
          </a:bodyPr>
          <a:lstStyle/>
          <a:p>
            <a:r>
              <a:rPr lang="en-ZA" dirty="0"/>
              <a:t>App 2 = </a:t>
            </a:r>
            <a:r>
              <a:rPr lang="en-ZA" u="sng" dirty="0"/>
              <a:t>A</a:t>
            </a:r>
            <a:r>
              <a:rPr lang="en-ZA" dirty="0"/>
              <a:t>ll the bells and whistles, may not be sufficient time to do</a:t>
            </a:r>
          </a:p>
          <a:p>
            <a:r>
              <a:rPr lang="en-ZA" dirty="0"/>
              <a:t>App 1 = </a:t>
            </a:r>
            <a:r>
              <a:rPr lang="en-ZA" u="sng" dirty="0"/>
              <a:t>B</a:t>
            </a:r>
            <a:r>
              <a:rPr lang="en-ZA" dirty="0"/>
              <a:t>ackup / fall-back design more achievable in a short time</a:t>
            </a:r>
          </a:p>
        </p:txBody>
      </p:sp>
      <p:sp>
        <p:nvSpPr>
          <p:cNvPr id="6" name="TextBox 5"/>
          <p:cNvSpPr txBox="1"/>
          <p:nvPr/>
        </p:nvSpPr>
        <p:spPr>
          <a:xfrm>
            <a:off x="758536" y="5694218"/>
            <a:ext cx="3296736" cy="369332"/>
          </a:xfrm>
          <a:prstGeom prst="rect">
            <a:avLst/>
          </a:prstGeom>
          <a:noFill/>
        </p:spPr>
        <p:txBody>
          <a:bodyPr wrap="none" rtlCol="0">
            <a:spAutoFit/>
          </a:bodyPr>
          <a:lstStyle/>
          <a:p>
            <a:r>
              <a:rPr lang="en-ZA" dirty="0"/>
              <a:t>Let’s see possible examples…</a:t>
            </a:r>
          </a:p>
        </p:txBody>
      </p:sp>
    </p:spTree>
    <p:extLst>
      <p:ext uri="{BB962C8B-B14F-4D97-AF65-F5344CB8AC3E}">
        <p14:creationId xmlns:p14="http://schemas.microsoft.com/office/powerpoint/2010/main" val="273982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 Scenario</a:t>
            </a:r>
          </a:p>
        </p:txBody>
      </p:sp>
      <p:sp>
        <p:nvSpPr>
          <p:cNvPr id="3" name="TextBox 2"/>
          <p:cNvSpPr txBox="1"/>
          <p:nvPr/>
        </p:nvSpPr>
        <p:spPr>
          <a:xfrm>
            <a:off x="852055" y="1797627"/>
            <a:ext cx="6936514" cy="923330"/>
          </a:xfrm>
          <a:prstGeom prst="rect">
            <a:avLst/>
          </a:prstGeom>
          <a:noFill/>
        </p:spPr>
        <p:txBody>
          <a:bodyPr wrap="none" rtlCol="0">
            <a:spAutoFit/>
          </a:bodyPr>
          <a:lstStyle/>
          <a:p>
            <a:r>
              <a:rPr lang="en-ZA" dirty="0"/>
              <a:t>App 2 = Music synthesizer that can play MIDI files (or similar type)</a:t>
            </a:r>
            <a:br>
              <a:rPr lang="en-ZA" dirty="0"/>
            </a:br>
            <a:r>
              <a:rPr lang="en-ZA" dirty="0"/>
              <a:t>              and allows for multiple concurrent instruments, able to</a:t>
            </a:r>
          </a:p>
          <a:p>
            <a:r>
              <a:rPr lang="en-ZA" dirty="0"/>
              <a:t>              provide smooth sounds with a wide dynamic range.</a:t>
            </a:r>
          </a:p>
        </p:txBody>
      </p:sp>
      <p:sp>
        <p:nvSpPr>
          <p:cNvPr id="4" name="Rectangle 3"/>
          <p:cNvSpPr/>
          <p:nvPr/>
        </p:nvSpPr>
        <p:spPr>
          <a:xfrm>
            <a:off x="852054" y="3216856"/>
            <a:ext cx="6987939" cy="1200329"/>
          </a:xfrm>
          <a:prstGeom prst="rect">
            <a:avLst/>
          </a:prstGeom>
        </p:spPr>
        <p:txBody>
          <a:bodyPr wrap="square">
            <a:spAutoFit/>
          </a:bodyPr>
          <a:lstStyle/>
          <a:p>
            <a:endParaRPr lang="en-ZA" dirty="0"/>
          </a:p>
          <a:p>
            <a:r>
              <a:rPr lang="en-ZA" dirty="0"/>
              <a:t>App 1 = Music Beep Box, has a hard-coded tune sequence</a:t>
            </a:r>
          </a:p>
          <a:p>
            <a:r>
              <a:rPr lang="en-ZA" dirty="0"/>
              <a:t>              (stored in an array in BRAM) that specifies tone and</a:t>
            </a:r>
          </a:p>
          <a:p>
            <a:r>
              <a:rPr lang="en-ZA" dirty="0"/>
              <a:t>               duration. Can play one tone at a time.</a:t>
            </a:r>
          </a:p>
        </p:txBody>
      </p:sp>
      <p:sp>
        <p:nvSpPr>
          <p:cNvPr id="5" name="Rectangle 4"/>
          <p:cNvSpPr/>
          <p:nvPr/>
        </p:nvSpPr>
        <p:spPr>
          <a:xfrm>
            <a:off x="1803936" y="2733718"/>
            <a:ext cx="2338654" cy="276999"/>
          </a:xfrm>
          <a:prstGeom prst="rect">
            <a:avLst/>
          </a:prstGeom>
        </p:spPr>
        <p:txBody>
          <a:bodyPr wrap="none">
            <a:spAutoFit/>
          </a:bodyPr>
          <a:lstStyle/>
          <a:p>
            <a:r>
              <a:rPr lang="en-ZA" sz="1200" dirty="0"/>
              <a:t>FPGA Full Synth demo (A).mp4</a:t>
            </a:r>
          </a:p>
        </p:txBody>
      </p:sp>
      <p:sp>
        <p:nvSpPr>
          <p:cNvPr id="6" name="Rectangle 5"/>
          <p:cNvSpPr/>
          <p:nvPr/>
        </p:nvSpPr>
        <p:spPr>
          <a:xfrm>
            <a:off x="1803936" y="4424929"/>
            <a:ext cx="2338654" cy="276999"/>
          </a:xfrm>
          <a:prstGeom prst="rect">
            <a:avLst/>
          </a:prstGeom>
        </p:spPr>
        <p:txBody>
          <a:bodyPr wrap="none">
            <a:spAutoFit/>
          </a:bodyPr>
          <a:lstStyle/>
          <a:p>
            <a:r>
              <a:rPr lang="en-ZA" sz="1200" dirty="0"/>
              <a:t>FPGA Music Beep Box (B).mp4</a:t>
            </a:r>
          </a:p>
        </p:txBody>
      </p:sp>
    </p:spTree>
    <p:extLst>
      <p:ext uri="{BB962C8B-B14F-4D97-AF65-F5344CB8AC3E}">
        <p14:creationId xmlns:p14="http://schemas.microsoft.com/office/powerpoint/2010/main" val="641793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YODA Presentation</a:t>
            </a:r>
            <a:endParaRPr lang="en-US" dirty="0"/>
          </a:p>
        </p:txBody>
      </p:sp>
      <p:sp>
        <p:nvSpPr>
          <p:cNvPr id="3" name="Content Placeholder 2"/>
          <p:cNvSpPr>
            <a:spLocks noGrp="1"/>
          </p:cNvSpPr>
          <p:nvPr>
            <p:ph idx="1"/>
          </p:nvPr>
        </p:nvSpPr>
        <p:spPr>
          <a:xfrm>
            <a:off x="559968" y="1478054"/>
            <a:ext cx="7697635" cy="4883557"/>
          </a:xfrm>
        </p:spPr>
        <p:txBody>
          <a:bodyPr>
            <a:normAutofit lnSpcReduction="10000"/>
          </a:bodyPr>
          <a:lstStyle/>
          <a:p>
            <a:pPr>
              <a:defRPr/>
            </a:pPr>
            <a:r>
              <a:rPr lang="en-ZA" dirty="0"/>
              <a:t>The presentation gives a clear impression of what was done</a:t>
            </a:r>
          </a:p>
          <a:p>
            <a:pPr>
              <a:defRPr/>
            </a:pPr>
            <a:r>
              <a:rPr lang="en-ZA" dirty="0"/>
              <a:t>You choose what to showcase (in the short time available)</a:t>
            </a:r>
          </a:p>
          <a:p>
            <a:pPr>
              <a:defRPr/>
            </a:pPr>
            <a:r>
              <a:rPr lang="en-ZA" dirty="0"/>
              <a:t>Should be </a:t>
            </a:r>
            <a:r>
              <a:rPr lang="en-ZA" dirty="0">
                <a:solidFill>
                  <a:schemeClr val="tx2">
                    <a:lumMod val="75000"/>
                  </a:schemeClr>
                </a:solidFill>
              </a:rPr>
              <a:t>close to the final version (the resources of which are submitted to provide evidence of having completed the work)</a:t>
            </a:r>
            <a:r>
              <a:rPr lang="en-ZA" dirty="0"/>
              <a:t>, but doesn’t necessarily need to be the </a:t>
            </a:r>
            <a:r>
              <a:rPr lang="en-ZA" i="1" dirty="0"/>
              <a:t>final</a:t>
            </a:r>
            <a:r>
              <a:rPr lang="en-ZA" dirty="0"/>
              <a:t> </a:t>
            </a:r>
            <a:r>
              <a:rPr lang="en-ZA" dirty="0" err="1"/>
              <a:t>final</a:t>
            </a:r>
            <a:r>
              <a:rPr lang="en-ZA" dirty="0"/>
              <a:t> version.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733818"/>
            <a:ext cx="7698306" cy="692210"/>
          </a:xfrm>
        </p:spPr>
        <p:txBody>
          <a:bodyPr>
            <a:normAutofit fontScale="90000"/>
          </a:bodyPr>
          <a:lstStyle/>
          <a:p>
            <a:r>
              <a:rPr lang="en-US" dirty="0"/>
              <a:t>YODA Report</a:t>
            </a:r>
            <a:br>
              <a:rPr lang="en-US" dirty="0"/>
            </a:br>
            <a:r>
              <a:rPr lang="en-US" sz="3100" dirty="0"/>
              <a:t> (‘YODA conference paper’)</a:t>
            </a:r>
            <a:endParaRPr lang="en-US" dirty="0"/>
          </a:p>
        </p:txBody>
      </p:sp>
      <p:sp>
        <p:nvSpPr>
          <p:cNvPr id="3" name="Content Placeholder 2"/>
          <p:cNvSpPr>
            <a:spLocks noGrp="1"/>
          </p:cNvSpPr>
          <p:nvPr>
            <p:ph idx="1"/>
          </p:nvPr>
        </p:nvSpPr>
        <p:spPr>
          <a:xfrm>
            <a:off x="718457" y="1635033"/>
            <a:ext cx="8007350" cy="4726577"/>
          </a:xfrm>
        </p:spPr>
        <p:txBody>
          <a:bodyPr>
            <a:normAutofit fontScale="62500" lnSpcReduction="20000"/>
          </a:bodyPr>
          <a:lstStyle/>
          <a:p>
            <a:r>
              <a:rPr lang="en-US" dirty="0"/>
              <a:t>Use the paper template, and follow the guidelines for the sections (some flexibility in the headings)</a:t>
            </a:r>
          </a:p>
          <a:p>
            <a:r>
              <a:rPr lang="en-US" dirty="0"/>
              <a:t>Introduction</a:t>
            </a:r>
          </a:p>
          <a:p>
            <a:pPr lvl="1"/>
            <a:r>
              <a:rPr lang="en-US" dirty="0"/>
              <a:t>Brief indication of background / context</a:t>
            </a:r>
          </a:p>
          <a:p>
            <a:pPr lvl="1"/>
            <a:r>
              <a:rPr lang="en-US" dirty="0"/>
              <a:t>Recap your topic and purpose of the solution</a:t>
            </a:r>
          </a:p>
          <a:p>
            <a:r>
              <a:rPr lang="en-US" dirty="0"/>
              <a:t>Methodology</a:t>
            </a:r>
          </a:p>
          <a:p>
            <a:pPr lvl="1"/>
            <a:r>
              <a:rPr lang="en-US" dirty="0"/>
              <a:t>Procedure followed to design, implement and test the system</a:t>
            </a:r>
          </a:p>
          <a:p>
            <a:r>
              <a:rPr lang="en-US" dirty="0"/>
              <a:t>Design</a:t>
            </a:r>
          </a:p>
          <a:p>
            <a:pPr lvl="1"/>
            <a:r>
              <a:rPr lang="en-US" dirty="0"/>
              <a:t>High level design</a:t>
            </a:r>
          </a:p>
          <a:p>
            <a:pPr lvl="1"/>
            <a:r>
              <a:rPr lang="en-US" dirty="0"/>
              <a:t>Finite State Machine (FSM) documenting your digital accelerator operation</a:t>
            </a:r>
          </a:p>
          <a:p>
            <a:pPr lvl="1"/>
            <a:r>
              <a:rPr lang="en-US" dirty="0"/>
              <a:t>Pseudo code (if relevant)</a:t>
            </a:r>
          </a:p>
          <a:p>
            <a:pPr lvl="1"/>
            <a:r>
              <a:rPr lang="en-US" dirty="0"/>
              <a:t>VHDL / Verilog snippets (indicating how your FSM was implemented)</a:t>
            </a:r>
          </a:p>
          <a:p>
            <a:r>
              <a:rPr lang="en-US" dirty="0"/>
              <a:t>Experimentation and Testing procedure</a:t>
            </a:r>
          </a:p>
          <a:p>
            <a:r>
              <a:rPr lang="en-US" dirty="0"/>
              <a:t>Conclusion and discussion  (+ suggested future work, e.g. if another student group were to build upon the work next year)</a:t>
            </a:r>
          </a:p>
        </p:txBody>
      </p:sp>
      <p:pic>
        <p:nvPicPr>
          <p:cNvPr id="61442" name="Picture 2" descr="C:\Users\swinberg\Documents\ACTIVE\EEE4084F\2012\LECTURES\EEE4084F-Lecture13\Images\re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771" y="278946"/>
            <a:ext cx="1169081" cy="116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75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725" y="2343150"/>
            <a:ext cx="2114550" cy="2171700"/>
          </a:xfrm>
          <a:prstGeom prst="rect">
            <a:avLst/>
          </a:prstGeom>
        </p:spPr>
      </p:pic>
      <p:sp>
        <p:nvSpPr>
          <p:cNvPr id="5" name="Rectangle 4"/>
          <p:cNvSpPr/>
          <p:nvPr/>
        </p:nvSpPr>
        <p:spPr>
          <a:xfrm>
            <a:off x="728639" y="4622859"/>
            <a:ext cx="768672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What you need to do…</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1301453" y="5654198"/>
            <a:ext cx="6218369" cy="523220"/>
          </a:xfrm>
          <a:prstGeom prst="rect">
            <a:avLst/>
          </a:prstGeom>
        </p:spPr>
        <p:txBody>
          <a:bodyPr wrap="none">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rPr>
              <a:t>for the first two steps of the project</a:t>
            </a:r>
          </a:p>
        </p:txBody>
      </p:sp>
    </p:spTree>
    <p:extLst>
      <p:ext uri="{BB962C8B-B14F-4D97-AF65-F5344CB8AC3E}">
        <p14:creationId xmlns:p14="http://schemas.microsoft.com/office/powerpoint/2010/main" val="383443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First step on the YODA project</a:t>
            </a:r>
          </a:p>
        </p:txBody>
      </p:sp>
      <p:sp>
        <p:nvSpPr>
          <p:cNvPr id="4" name="Content Placeholder 3"/>
          <p:cNvSpPr>
            <a:spLocks noGrp="1"/>
          </p:cNvSpPr>
          <p:nvPr>
            <p:ph idx="1"/>
          </p:nvPr>
        </p:nvSpPr>
        <p:spPr/>
        <p:txBody>
          <a:bodyPr>
            <a:normAutofit fontScale="85000" lnSpcReduction="20000"/>
          </a:bodyPr>
          <a:lstStyle/>
          <a:p>
            <a:r>
              <a:rPr lang="en-ZA" dirty="0"/>
              <a:t>Please start trying to form a YODA team</a:t>
            </a:r>
          </a:p>
          <a:p>
            <a:r>
              <a:rPr lang="en-ZA" dirty="0"/>
              <a:t>Teams need to be 4 members (i.e. two </a:t>
            </a:r>
            <a:r>
              <a:rPr lang="en-ZA" dirty="0" err="1"/>
              <a:t>prac</a:t>
            </a:r>
            <a:r>
              <a:rPr lang="en-ZA" dirty="0"/>
              <a:t> groups joined together)</a:t>
            </a:r>
          </a:p>
          <a:p>
            <a:r>
              <a:rPr lang="en-ZA" dirty="0"/>
              <a:t>Don’t need to choose a topic yet.. can start thinking about it in your teams</a:t>
            </a:r>
          </a:p>
          <a:p>
            <a:r>
              <a:rPr lang="en-ZA" dirty="0"/>
              <a:t>Later on</a:t>
            </a:r>
          </a:p>
          <a:p>
            <a:pPr lvl="1"/>
            <a:r>
              <a:rPr lang="en-ZA" dirty="0"/>
              <a:t>If you’ve chosen your team, please update the YODA team list (Google sheet for this)</a:t>
            </a:r>
          </a:p>
          <a:p>
            <a:pPr lvl="1"/>
            <a:r>
              <a:rPr lang="en-ZA" dirty="0"/>
              <a:t>Can use the rest of the lecture to continue finding team mates or start discussing possible topics (you might need a smartphone/laptop to visit the website to facilitate this)</a:t>
            </a:r>
          </a:p>
        </p:txBody>
      </p:sp>
      <p:sp>
        <p:nvSpPr>
          <p:cNvPr id="2" name="Rectangle 1">
            <a:extLst>
              <a:ext uri="{FF2B5EF4-FFF2-40B4-BE49-F238E27FC236}">
                <a16:creationId xmlns:a16="http://schemas.microsoft.com/office/drawing/2014/main" id="{F5D9D35A-9561-4AB8-A666-D941F522529E}"/>
              </a:ext>
            </a:extLst>
          </p:cNvPr>
          <p:cNvSpPr/>
          <p:nvPr/>
        </p:nvSpPr>
        <p:spPr>
          <a:xfrm rot="16200000">
            <a:off x="-1419702" y="3019085"/>
            <a:ext cx="3773650" cy="523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latin typeface="Aharoni" panose="02010803020104030203" pitchFamily="2" charset="-79"/>
                <a:cs typeface="Aharoni" panose="02010803020104030203" pitchFamily="2" charset="-79"/>
              </a:rPr>
              <a:t>Already done?!</a:t>
            </a:r>
          </a:p>
        </p:txBody>
      </p:sp>
    </p:spTree>
    <p:extLst>
      <p:ext uri="{BB962C8B-B14F-4D97-AF65-F5344CB8AC3E}">
        <p14:creationId xmlns:p14="http://schemas.microsoft.com/office/powerpoint/2010/main" val="2858118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second step – Milestone 1</a:t>
            </a:r>
          </a:p>
        </p:txBody>
      </p:sp>
      <p:sp>
        <p:nvSpPr>
          <p:cNvPr id="4" name="Rectangle 3"/>
          <p:cNvSpPr/>
          <p:nvPr/>
        </p:nvSpPr>
        <p:spPr>
          <a:xfrm>
            <a:off x="729114" y="1140431"/>
            <a:ext cx="8038368" cy="646331"/>
          </a:xfrm>
          <a:prstGeom prst="rect">
            <a:avLst/>
          </a:prstGeom>
        </p:spPr>
        <p:txBody>
          <a:bodyPr wrap="square">
            <a:spAutoFit/>
          </a:bodyPr>
          <a:lstStyle/>
          <a:p>
            <a:r>
              <a:rPr lang="en-ZA" dirty="0"/>
              <a:t>Once you’re formed a team you need to get together a conceptual design description and add a blog entry to the </a:t>
            </a:r>
            <a:r>
              <a:rPr lang="en-ZA" dirty="0" err="1"/>
              <a:t>Vula</a:t>
            </a:r>
            <a:r>
              <a:rPr lang="en-ZA" dirty="0"/>
              <a:t> site for this</a:t>
            </a:r>
          </a:p>
        </p:txBody>
      </p:sp>
      <p:sp>
        <p:nvSpPr>
          <p:cNvPr id="6" name="Rectangle 5"/>
          <p:cNvSpPr/>
          <p:nvPr/>
        </p:nvSpPr>
        <p:spPr>
          <a:xfrm>
            <a:off x="431792" y="6270796"/>
            <a:ext cx="5134739" cy="369332"/>
          </a:xfrm>
          <a:prstGeom prst="rect">
            <a:avLst/>
          </a:prstGeom>
        </p:spPr>
        <p:txBody>
          <a:bodyPr wrap="none">
            <a:spAutoFit/>
          </a:bodyPr>
          <a:lstStyle/>
          <a:p>
            <a:r>
              <a:rPr lang="en-ZA" dirty="0"/>
              <a:t>Example of a blog entry showing what is needed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11" y="2371632"/>
            <a:ext cx="7302500" cy="3252833"/>
          </a:xfrm>
          <a:prstGeom prst="rect">
            <a:avLst/>
          </a:prstGeom>
        </p:spPr>
      </p:pic>
    </p:spTree>
    <p:extLst>
      <p:ext uri="{BB962C8B-B14F-4D97-AF65-F5344CB8AC3E}">
        <p14:creationId xmlns:p14="http://schemas.microsoft.com/office/powerpoint/2010/main" val="774505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Conclusion of</a:t>
            </a:r>
            <a:br>
              <a:rPr lang="en-ZA" dirty="0"/>
            </a:br>
            <a:r>
              <a:rPr lang="en-ZA" dirty="0"/>
              <a:t>YODA Project Intro</a:t>
            </a:r>
          </a:p>
        </p:txBody>
      </p:sp>
      <p:sp>
        <p:nvSpPr>
          <p:cNvPr id="4" name="Text Placeholder 3"/>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76125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C1C1C"/>
        </a:solidFill>
        <a:effectLst/>
      </p:bgPr>
    </p:bg>
    <p:spTree>
      <p:nvGrpSpPr>
        <p:cNvPr id="1" name=""/>
        <p:cNvGrpSpPr/>
        <p:nvPr/>
      </p:nvGrpSpPr>
      <p:grpSpPr>
        <a:xfrm>
          <a:off x="0" y="0"/>
          <a:ext cx="0" cy="0"/>
          <a:chOff x="0" y="0"/>
          <a:chExt cx="0" cy="0"/>
        </a:xfrm>
      </p:grpSpPr>
      <p:pic>
        <p:nvPicPr>
          <p:cNvPr id="62466" name="Picture 2" descr="C:\Users\swinberg\Documents\ACTIVE\EEE4084F\2012\LECTURES\EEE4084F-Lecture13\planet.jpg"/>
          <p:cNvPicPr>
            <a:picLocks noChangeAspect="1" noChangeArrowheads="1"/>
          </p:cNvPicPr>
          <p:nvPr/>
        </p:nvPicPr>
        <p:blipFill>
          <a:blip r:embed="rId10" cstate="print"/>
          <a:srcRect/>
          <a:stretch>
            <a:fillRect/>
          </a:stretch>
        </p:blipFill>
        <p:spPr bwMode="auto">
          <a:xfrm>
            <a:off x="-426720" y="0"/>
            <a:ext cx="10990576" cy="6858000"/>
          </a:xfrm>
          <a:prstGeom prst="rect">
            <a:avLst/>
          </a:prstGeom>
          <a:noFill/>
        </p:spPr>
      </p:pic>
      <p:sp>
        <p:nvSpPr>
          <p:cNvPr id="2052" name="AutoShape 4"/>
          <p:cNvSpPr>
            <a:spLocks noChangeArrowheads="1"/>
          </p:cNvSpPr>
          <p:nvPr/>
        </p:nvSpPr>
        <p:spPr bwMode="auto">
          <a:xfrm>
            <a:off x="236538" y="6772275"/>
            <a:ext cx="8672512" cy="1627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noFill/>
            <a:miter lim="800000"/>
            <a:headEnd/>
            <a:tailEnd/>
          </a:ln>
        </p:spPr>
        <p:txBody>
          <a:bodyPr>
            <a:spAutoFit/>
          </a:bodyPr>
          <a:lstStyle/>
          <a:p>
            <a:pPr algn="ctr">
              <a:spcBef>
                <a:spcPct val="50000"/>
              </a:spcBef>
            </a:pPr>
            <a:r>
              <a:rPr lang="en-US" sz="2800" b="1">
                <a:solidFill>
                  <a:srgbClr val="FFFF00"/>
                </a:solidFill>
                <a:latin typeface="Arial Black" pitchFamily="34" charset="0"/>
              </a:rPr>
              <a:t>In  the not too distant future,	</a:t>
            </a:r>
          </a:p>
        </p:txBody>
      </p:sp>
      <p:sp>
        <p:nvSpPr>
          <p:cNvPr id="2053" name="AutoShape 5"/>
          <p:cNvSpPr>
            <a:spLocks noChangeArrowheads="1"/>
          </p:cNvSpPr>
          <p:nvPr/>
        </p:nvSpPr>
        <p:spPr bwMode="auto">
          <a:xfrm>
            <a:off x="236538" y="7343775"/>
            <a:ext cx="8672512" cy="892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noFill/>
            <a:miter lim="800000"/>
            <a:headEnd/>
            <a:tailEnd/>
          </a:ln>
        </p:spPr>
        <p:txBody>
          <a:bodyPr>
            <a:spAutoFit/>
          </a:bodyPr>
          <a:lstStyle/>
          <a:p>
            <a:pPr algn="ctr">
              <a:spcBef>
                <a:spcPct val="50000"/>
              </a:spcBef>
            </a:pPr>
            <a:r>
              <a:rPr lang="en-US" sz="2800" b="1">
                <a:solidFill>
                  <a:srgbClr val="FFFF00"/>
                </a:solidFill>
                <a:latin typeface="Arial Black" pitchFamily="34" charset="0"/>
              </a:rPr>
              <a:t>In a galaxy	</a:t>
            </a:r>
          </a:p>
        </p:txBody>
      </p:sp>
      <p:sp>
        <p:nvSpPr>
          <p:cNvPr id="2054" name="AutoShape 6"/>
          <p:cNvSpPr>
            <a:spLocks noChangeArrowheads="1"/>
          </p:cNvSpPr>
          <p:nvPr/>
        </p:nvSpPr>
        <p:spPr bwMode="auto">
          <a:xfrm>
            <a:off x="236538" y="7024688"/>
            <a:ext cx="8672512" cy="892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noFill/>
            <a:miter lim="800000"/>
            <a:headEnd/>
            <a:tailEnd/>
          </a:ln>
        </p:spPr>
        <p:txBody>
          <a:bodyPr>
            <a:spAutoFit/>
          </a:bodyPr>
          <a:lstStyle/>
          <a:p>
            <a:pPr algn="ctr">
              <a:spcBef>
                <a:spcPct val="50000"/>
              </a:spcBef>
            </a:pPr>
            <a:r>
              <a:rPr lang="en-US" sz="2800" b="1" dirty="0">
                <a:solidFill>
                  <a:srgbClr val="FFFF00"/>
                </a:solidFill>
                <a:latin typeface="Arial Black" pitchFamily="34" charset="0"/>
              </a:rPr>
              <a:t>Very close to home…	</a:t>
            </a:r>
          </a:p>
        </p:txBody>
      </p:sp>
      <p:sp>
        <p:nvSpPr>
          <p:cNvPr id="2055" name="AutoShape 7"/>
          <p:cNvSpPr>
            <a:spLocks noChangeArrowheads="1"/>
          </p:cNvSpPr>
          <p:nvPr/>
        </p:nvSpPr>
        <p:spPr bwMode="auto">
          <a:xfrm>
            <a:off x="236538" y="6985000"/>
            <a:ext cx="8672512" cy="1627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noFill/>
            <a:miter lim="800000"/>
            <a:headEnd/>
            <a:tailEnd/>
          </a:ln>
        </p:spPr>
        <p:txBody>
          <a:bodyPr>
            <a:spAutoFit/>
          </a:bodyPr>
          <a:lstStyle/>
          <a:p>
            <a:pPr algn="ctr">
              <a:spcBef>
                <a:spcPct val="50000"/>
              </a:spcBef>
            </a:pPr>
            <a:r>
              <a:rPr lang="en-US" sz="2800" b="1" dirty="0">
                <a:solidFill>
                  <a:srgbClr val="FFFF00"/>
                </a:solidFill>
                <a:latin typeface="Arial Black" pitchFamily="34" charset="0"/>
              </a:rPr>
              <a:t>Indeed, your own galaxy…</a:t>
            </a:r>
          </a:p>
        </p:txBody>
      </p:sp>
      <p:sp>
        <p:nvSpPr>
          <p:cNvPr id="2056" name="AutoShape 8"/>
          <p:cNvSpPr>
            <a:spLocks noChangeArrowheads="1"/>
          </p:cNvSpPr>
          <p:nvPr/>
        </p:nvSpPr>
        <p:spPr bwMode="auto">
          <a:xfrm>
            <a:off x="236538" y="6805613"/>
            <a:ext cx="8672512" cy="892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noFill/>
            <a:miter lim="800000"/>
            <a:headEnd/>
            <a:tailEnd/>
          </a:ln>
        </p:spPr>
        <p:txBody>
          <a:bodyPr>
            <a:spAutoFit/>
          </a:bodyPr>
          <a:lstStyle/>
          <a:p>
            <a:pPr algn="ctr">
              <a:spcBef>
                <a:spcPct val="50000"/>
              </a:spcBef>
            </a:pPr>
            <a:r>
              <a:rPr lang="en-US" sz="2800" b="1" dirty="0">
                <a:solidFill>
                  <a:srgbClr val="FFFF00"/>
                </a:solidFill>
                <a:latin typeface="Arial Black" pitchFamily="34" charset="0"/>
              </a:rPr>
              <a:t>There was a device…</a:t>
            </a:r>
          </a:p>
        </p:txBody>
      </p:sp>
      <p:sp>
        <p:nvSpPr>
          <p:cNvPr id="8" name="AutoShape 4"/>
          <p:cNvSpPr>
            <a:spLocks noChangeArrowheads="1"/>
          </p:cNvSpPr>
          <p:nvPr/>
        </p:nvSpPr>
        <p:spPr bwMode="auto">
          <a:xfrm rot="465617">
            <a:off x="5748973" y="1720851"/>
            <a:ext cx="1840547" cy="2973070"/>
          </a:xfrm>
          <a:prstGeom prst="cube">
            <a:avLst>
              <a:gd name="adj" fmla="val 11798"/>
            </a:avLst>
          </a:prstGeom>
          <a:gradFill flip="none" rotWithShape="1">
            <a:gsLst>
              <a:gs pos="0">
                <a:schemeClr val="accent4">
                  <a:lumMod val="25000"/>
                </a:schemeClr>
              </a:gs>
              <a:gs pos="100000">
                <a:schemeClr val="accent4">
                  <a:lumMod val="10000"/>
                </a:schemeClr>
              </a:gs>
            </a:gsLst>
            <a:path path="circle">
              <a:fillToRect l="100000" t="100000"/>
            </a:path>
            <a:tileRect r="-100000" b="-100000"/>
          </a:gradFill>
          <a:ln w="9525">
            <a:solidFill>
              <a:schemeClr val="tx1"/>
            </a:solidFill>
            <a:miter lim="800000"/>
            <a:headEnd/>
            <a:tailEnd/>
          </a:ln>
        </p:spPr>
        <p:txBody>
          <a:bodyPr wrap="none" anchor="ctr"/>
          <a:lstStyle/>
          <a:p>
            <a:pPr algn="ctr">
              <a:defRPr/>
            </a:pPr>
            <a:endParaRPr lang="en-US"/>
          </a:p>
        </p:txBody>
      </p:sp>
      <p:sp>
        <p:nvSpPr>
          <p:cNvPr id="9" name="Text Box 6"/>
          <p:cNvSpPr txBox="1">
            <a:spLocks noChangeArrowheads="1"/>
          </p:cNvSpPr>
          <p:nvPr/>
        </p:nvSpPr>
        <p:spPr bwMode="auto">
          <a:xfrm>
            <a:off x="2415804" y="4726623"/>
            <a:ext cx="6835526" cy="523220"/>
          </a:xfrm>
          <a:prstGeom prst="rect">
            <a:avLst/>
          </a:prstGeom>
          <a:noFill/>
          <a:ln w="9525">
            <a:noFill/>
            <a:miter lim="800000"/>
            <a:headEnd/>
            <a:tailEnd/>
          </a:ln>
        </p:spPr>
        <p:txBody>
          <a:bodyPr wrap="none">
            <a:spAutoFit/>
          </a:bodyPr>
          <a:lstStyle/>
          <a:p>
            <a:r>
              <a:rPr lang="en-US" sz="2800" b="1" dirty="0">
                <a:ln>
                  <a:solidFill>
                    <a:srgbClr val="C00000"/>
                  </a:solidFill>
                </a:ln>
                <a:solidFill>
                  <a:srgbClr val="FFFF00"/>
                </a:solidFill>
                <a:effectLst>
                  <a:outerShdw blurRad="38100" dist="38100" dir="2700000" algn="tl">
                    <a:srgbClr val="000000">
                      <a:alpha val="43137"/>
                    </a:srgbClr>
                  </a:outerShdw>
                </a:effectLst>
              </a:rPr>
              <a:t>The Reconfigurable Hardware Platform</a:t>
            </a:r>
          </a:p>
        </p:txBody>
      </p:sp>
      <p:sp>
        <p:nvSpPr>
          <p:cNvPr id="10" name="Text Box 6"/>
          <p:cNvSpPr txBox="1">
            <a:spLocks noChangeArrowheads="1"/>
          </p:cNvSpPr>
          <p:nvPr/>
        </p:nvSpPr>
        <p:spPr bwMode="auto">
          <a:xfrm>
            <a:off x="4079623" y="5182553"/>
            <a:ext cx="4000500" cy="708025"/>
          </a:xfrm>
          <a:prstGeom prst="rect">
            <a:avLst/>
          </a:prstGeom>
          <a:noFill/>
          <a:ln w="9525">
            <a:noFill/>
            <a:miter lim="800000"/>
            <a:headEnd/>
            <a:tailEnd/>
          </a:ln>
        </p:spPr>
        <p:txBody>
          <a:bodyPr wrap="none">
            <a:spAutoFit/>
          </a:bodyPr>
          <a:lstStyle/>
          <a:p>
            <a:pPr>
              <a:defRPr/>
            </a:pPr>
            <a:r>
              <a:rPr lang="en-US" sz="2000" b="1" dirty="0">
                <a:solidFill>
                  <a:schemeClr val="bg1"/>
                </a:solidFill>
              </a:rPr>
              <a:t>More colloquially, at the start</a:t>
            </a:r>
          </a:p>
          <a:p>
            <a:pPr>
              <a:defRPr/>
            </a:pPr>
            <a:r>
              <a:rPr lang="en-US" sz="2000" b="1" dirty="0">
                <a:solidFill>
                  <a:schemeClr val="bg1"/>
                </a:solidFill>
              </a:rPr>
              <a:t>of the mission: “The Doorstop”</a:t>
            </a:r>
          </a:p>
        </p:txBody>
      </p:sp>
      <p:pic>
        <p:nvPicPr>
          <p:cNvPr id="3" name="starwars_full.wav">
            <a:hlinkClick r:id="" action="ppaction://media"/>
          </p:cNvPr>
          <p:cNvPicPr>
            <a:picLocks noChangeAspect="1"/>
          </p:cNvPicPr>
          <p:nvPr>
            <a:audioFile r:link="rId1"/>
            <p:extLst>
              <p:ext uri="{DAA4B4D4-6D71-4841-9C94-3DE7FCFB9230}">
                <p14:media xmlns:p14="http://schemas.microsoft.com/office/powerpoint/2010/main" r:embed="rId2">
                  <p14:trim end="23943.6735"/>
                  <p14:fade in="250" out="3000"/>
                </p14:media>
              </p:ext>
            </p:extLst>
          </p:nvPr>
        </p:nvPicPr>
        <p:blipFill>
          <a:blip r:embed="rId11"/>
          <a:stretch>
            <a:fillRect/>
          </a:stretch>
        </p:blipFill>
        <p:spPr>
          <a:xfrm>
            <a:off x="424543" y="5780314"/>
            <a:ext cx="609600" cy="609600"/>
          </a:xfrm>
          <a:prstGeom prst="rect">
            <a:avLst/>
          </a:prstGeom>
        </p:spPr>
      </p:pic>
      <p:pic>
        <p:nvPicPr>
          <p:cNvPr id="4" name="scifi071.mp3">
            <a:hlinkClick r:id="" action="ppaction://media"/>
          </p:cNvPr>
          <p:cNvPicPr>
            <a:picLocks noChangeAspect="1"/>
          </p:cNvPicPr>
          <p:nvPr>
            <a:audioFile r:link="rId1"/>
            <p:extLst>
              <p:ext uri="{DAA4B4D4-6D71-4841-9C94-3DE7FCFB9230}">
                <p14:media xmlns:p14="http://schemas.microsoft.com/office/powerpoint/2010/main" r:embed="rId3">
                  <p14:trim end="3800.5852"/>
                  <p14:fade in="750" out="1000"/>
                </p14:media>
              </p:ext>
            </p:extLst>
          </p:nvPr>
        </p:nvPicPr>
        <p:blipFill>
          <a:blip r:embed="rId12"/>
          <a:stretch>
            <a:fillRect/>
          </a:stretch>
        </p:blipFill>
        <p:spPr>
          <a:xfrm>
            <a:off x="1556657" y="5780314"/>
            <a:ext cx="609600" cy="609600"/>
          </a:xfrm>
          <a:prstGeom prst="rect">
            <a:avLst/>
          </a:prstGeom>
        </p:spPr>
      </p:pic>
      <p:pic>
        <p:nvPicPr>
          <p:cNvPr id="2" name="Ping(Idee)!">
            <a:hlinkClick r:id="" action="ppaction://media"/>
            <a:extLst>
              <a:ext uri="{FF2B5EF4-FFF2-40B4-BE49-F238E27FC236}">
                <a16:creationId xmlns:a16="http://schemas.microsoft.com/office/drawing/2014/main" id="{423F4A2A-8061-4538-8AA4-780276960D30}"/>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507538" y="6124575"/>
            <a:ext cx="609600" cy="609600"/>
          </a:xfrm>
          <a:prstGeom prst="rect">
            <a:avLst/>
          </a:prstGeom>
        </p:spPr>
      </p:pic>
      <p:pic>
        <p:nvPicPr>
          <p:cNvPr id="5" name="L17-04">
            <a:hlinkClick r:id="" action="ppaction://media"/>
            <a:extLst>
              <a:ext uri="{FF2B5EF4-FFF2-40B4-BE49-F238E27FC236}">
                <a16:creationId xmlns:a16="http://schemas.microsoft.com/office/drawing/2014/main" id="{9C1A7D26-5A47-4C7C-9EDF-B3C93036EAB0}"/>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2513340" y="578031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 fill="hold"/>
                                        <p:tgtEl>
                                          <p:spTgt spid="3"/>
                                        </p:tgtEl>
                                      </p:cBhvr>
                                    </p:cmd>
                                  </p:childTnLst>
                                </p:cTn>
                              </p:par>
                              <p:par>
                                <p:cTn id="7" presetID="64" presetClass="path" presetSubtype="0" accel="50000" decel="50000" fill="hold" grpId="0" nodeType="withEffect">
                                  <p:stCondLst>
                                    <p:cond delay="0"/>
                                  </p:stCondLst>
                                  <p:childTnLst>
                                    <p:animMotion origin="layout" path="M -4.44444E-6 5.78035E-7 L -4.44444E-6 -0.62844 " pathEditMode="relative" rAng="0" ptsTypes="AA">
                                      <p:cBhvr>
                                        <p:cTn id="8" dur="6000" fill="hold"/>
                                        <p:tgtEl>
                                          <p:spTgt spid="2052"/>
                                        </p:tgtEl>
                                        <p:attrNameLst>
                                          <p:attrName>ppt_x</p:attrName>
                                          <p:attrName>ppt_y</p:attrName>
                                        </p:attrNameLst>
                                      </p:cBhvr>
                                      <p:rCtr x="0" y="-314"/>
                                    </p:animMotion>
                                  </p:childTnLst>
                                </p:cTn>
                              </p:par>
                              <p:par>
                                <p:cTn id="9" presetID="6" presetClass="emph" presetSubtype="0" fill="hold" grpId="1" nodeType="withEffect">
                                  <p:stCondLst>
                                    <p:cond delay="3000"/>
                                  </p:stCondLst>
                                  <p:childTnLst>
                                    <p:animScale>
                                      <p:cBhvr>
                                        <p:cTn id="10" dur="6000" fill="hold"/>
                                        <p:tgtEl>
                                          <p:spTgt spid="2052"/>
                                        </p:tgtEl>
                                      </p:cBhvr>
                                      <p:by x="50000" y="50000"/>
                                    </p:animScale>
                                  </p:childTnLst>
                                </p:cTn>
                              </p:par>
                              <p:par>
                                <p:cTn id="11" presetID="10" presetClass="exit" presetSubtype="0" fill="hold" grpId="2" nodeType="withEffect">
                                  <p:stCondLst>
                                    <p:cond delay="3000"/>
                                  </p:stCondLst>
                                  <p:childTnLst>
                                    <p:animEffect transition="out" filter="fade">
                                      <p:cBhvr>
                                        <p:cTn id="12" dur="6000"/>
                                        <p:tgtEl>
                                          <p:spTgt spid="2052"/>
                                        </p:tgtEl>
                                      </p:cBhvr>
                                    </p:animEffect>
                                    <p:set>
                                      <p:cBhvr>
                                        <p:cTn id="13" dur="1" fill="hold">
                                          <p:stCondLst>
                                            <p:cond delay="5999"/>
                                          </p:stCondLst>
                                        </p:cTn>
                                        <p:tgtEl>
                                          <p:spTgt spid="2052"/>
                                        </p:tgtEl>
                                        <p:attrNameLst>
                                          <p:attrName>style.visibility</p:attrName>
                                        </p:attrNameLst>
                                      </p:cBhvr>
                                      <p:to>
                                        <p:strVal val="hidden"/>
                                      </p:to>
                                    </p:set>
                                  </p:childTnLst>
                                </p:cTn>
                              </p:par>
                              <p:par>
                                <p:cTn id="14" presetID="64" presetClass="path" presetSubtype="0" accel="50000" decel="50000" fill="hold" grpId="0" nodeType="withEffect">
                                  <p:stCondLst>
                                    <p:cond delay="3000"/>
                                  </p:stCondLst>
                                  <p:childTnLst>
                                    <p:animMotion origin="layout" path="M 5E-6 3.58382E-6 L 5E-6 -0.71353 " pathEditMode="relative" rAng="0" ptsTypes="AA">
                                      <p:cBhvr>
                                        <p:cTn id="15" dur="6000" fill="hold"/>
                                        <p:tgtEl>
                                          <p:spTgt spid="2053"/>
                                        </p:tgtEl>
                                        <p:attrNameLst>
                                          <p:attrName>ppt_x</p:attrName>
                                          <p:attrName>ppt_y</p:attrName>
                                        </p:attrNameLst>
                                      </p:cBhvr>
                                      <p:rCtr x="0" y="-357"/>
                                    </p:animMotion>
                                  </p:childTnLst>
                                </p:cTn>
                              </p:par>
                              <p:par>
                                <p:cTn id="16" presetID="6" presetClass="emph" presetSubtype="0" fill="hold" grpId="1" nodeType="withEffect">
                                  <p:stCondLst>
                                    <p:cond delay="6500"/>
                                  </p:stCondLst>
                                  <p:childTnLst>
                                    <p:animScale>
                                      <p:cBhvr>
                                        <p:cTn id="17" dur="6000" fill="hold"/>
                                        <p:tgtEl>
                                          <p:spTgt spid="2053"/>
                                        </p:tgtEl>
                                      </p:cBhvr>
                                      <p:by x="50000" y="50000"/>
                                    </p:animScale>
                                  </p:childTnLst>
                                </p:cTn>
                              </p:par>
                              <p:par>
                                <p:cTn id="18" presetID="10" presetClass="exit" presetSubtype="0" fill="hold" grpId="2" nodeType="withEffect">
                                  <p:stCondLst>
                                    <p:cond delay="6500"/>
                                  </p:stCondLst>
                                  <p:childTnLst>
                                    <p:animEffect transition="out" filter="fade">
                                      <p:cBhvr>
                                        <p:cTn id="19" dur="6000"/>
                                        <p:tgtEl>
                                          <p:spTgt spid="2053"/>
                                        </p:tgtEl>
                                      </p:cBhvr>
                                    </p:animEffect>
                                    <p:set>
                                      <p:cBhvr>
                                        <p:cTn id="20" dur="1" fill="hold">
                                          <p:stCondLst>
                                            <p:cond delay="5999"/>
                                          </p:stCondLst>
                                        </p:cTn>
                                        <p:tgtEl>
                                          <p:spTgt spid="2053"/>
                                        </p:tgtEl>
                                        <p:attrNameLst>
                                          <p:attrName>style.visibility</p:attrName>
                                        </p:attrNameLst>
                                      </p:cBhvr>
                                      <p:to>
                                        <p:strVal val="hidden"/>
                                      </p:to>
                                    </p:set>
                                  </p:childTnLst>
                                </p:cTn>
                              </p:par>
                              <p:par>
                                <p:cTn id="21" presetID="64" presetClass="path" presetSubtype="0" accel="50000" decel="50000" fill="hold" grpId="0" nodeType="withEffect">
                                  <p:stCondLst>
                                    <p:cond delay="6500"/>
                                  </p:stCondLst>
                                  <p:childTnLst>
                                    <p:animMotion origin="layout" path="M 2.22222E-6 -2.42775E-6 L 2.22222E-6 -0.66266 " pathEditMode="relative" rAng="0" ptsTypes="AA">
                                      <p:cBhvr>
                                        <p:cTn id="22" dur="6000" fill="hold"/>
                                        <p:tgtEl>
                                          <p:spTgt spid="2054"/>
                                        </p:tgtEl>
                                        <p:attrNameLst>
                                          <p:attrName>ppt_x</p:attrName>
                                          <p:attrName>ppt_y</p:attrName>
                                        </p:attrNameLst>
                                      </p:cBhvr>
                                      <p:rCtr x="0" y="-331"/>
                                    </p:animMotion>
                                  </p:childTnLst>
                                </p:cTn>
                              </p:par>
                              <p:par>
                                <p:cTn id="23" presetID="6" presetClass="emph" presetSubtype="0" fill="hold" grpId="1" nodeType="withEffect">
                                  <p:stCondLst>
                                    <p:cond delay="9400"/>
                                  </p:stCondLst>
                                  <p:childTnLst>
                                    <p:animScale>
                                      <p:cBhvr>
                                        <p:cTn id="24" dur="6000" fill="hold"/>
                                        <p:tgtEl>
                                          <p:spTgt spid="2054"/>
                                        </p:tgtEl>
                                      </p:cBhvr>
                                      <p:by x="50000" y="50000"/>
                                    </p:animScale>
                                  </p:childTnLst>
                                </p:cTn>
                              </p:par>
                              <p:par>
                                <p:cTn id="25" presetID="10" presetClass="entr" presetSubtype="0" fill="hold" nodeType="withEffect">
                                  <p:stCondLst>
                                    <p:cond delay="9400"/>
                                  </p:stCondLst>
                                  <p:childTnLst>
                                    <p:set>
                                      <p:cBhvr>
                                        <p:cTn id="26" dur="1" fill="hold">
                                          <p:stCondLst>
                                            <p:cond delay="0"/>
                                          </p:stCondLst>
                                        </p:cTn>
                                        <p:tgtEl>
                                          <p:spTgt spid="62466"/>
                                        </p:tgtEl>
                                        <p:attrNameLst>
                                          <p:attrName>style.visibility</p:attrName>
                                        </p:attrNameLst>
                                      </p:cBhvr>
                                      <p:to>
                                        <p:strVal val="visible"/>
                                      </p:to>
                                    </p:set>
                                    <p:animEffect transition="in" filter="fade">
                                      <p:cBhvr>
                                        <p:cTn id="27" dur="2000"/>
                                        <p:tgtEl>
                                          <p:spTgt spid="62466"/>
                                        </p:tgtEl>
                                      </p:cBhvr>
                                    </p:animEffect>
                                  </p:childTnLst>
                                </p:cTn>
                              </p:par>
                              <p:par>
                                <p:cTn id="28" presetID="10" presetClass="exit" presetSubtype="0" fill="hold" grpId="2" nodeType="withEffect">
                                  <p:stCondLst>
                                    <p:cond delay="9400"/>
                                  </p:stCondLst>
                                  <p:childTnLst>
                                    <p:animEffect transition="out" filter="fade">
                                      <p:cBhvr>
                                        <p:cTn id="29" dur="6000"/>
                                        <p:tgtEl>
                                          <p:spTgt spid="2054"/>
                                        </p:tgtEl>
                                      </p:cBhvr>
                                    </p:animEffect>
                                    <p:set>
                                      <p:cBhvr>
                                        <p:cTn id="30" dur="1" fill="hold">
                                          <p:stCondLst>
                                            <p:cond delay="5999"/>
                                          </p:stCondLst>
                                        </p:cTn>
                                        <p:tgtEl>
                                          <p:spTgt spid="2054"/>
                                        </p:tgtEl>
                                        <p:attrNameLst>
                                          <p:attrName>style.visibility</p:attrName>
                                        </p:attrNameLst>
                                      </p:cBhvr>
                                      <p:to>
                                        <p:strVal val="hidden"/>
                                      </p:to>
                                    </p:set>
                                  </p:childTnLst>
                                </p:cTn>
                              </p:par>
                              <p:par>
                                <p:cTn id="31" presetID="64" presetClass="path" presetSubtype="0" accel="50000" decel="50000" fill="hold" grpId="0" nodeType="withEffect">
                                  <p:stCondLst>
                                    <p:cond delay="9400"/>
                                  </p:stCondLst>
                                  <p:childTnLst>
                                    <p:animMotion origin="layout" path="M -4.44444E-6 -2.08092E-6 L -4.44444E-6 -0.63607 " pathEditMode="relative" rAng="0" ptsTypes="AA">
                                      <p:cBhvr>
                                        <p:cTn id="32" dur="6000" fill="hold"/>
                                        <p:tgtEl>
                                          <p:spTgt spid="2055"/>
                                        </p:tgtEl>
                                        <p:attrNameLst>
                                          <p:attrName>ppt_x</p:attrName>
                                          <p:attrName>ppt_y</p:attrName>
                                        </p:attrNameLst>
                                      </p:cBhvr>
                                      <p:rCtr x="0" y="-318"/>
                                    </p:animMotion>
                                  </p:childTnLst>
                                </p:cTn>
                              </p:par>
                              <p:par>
                                <p:cTn id="33" presetID="6" presetClass="emph" presetSubtype="0" fill="hold" grpId="1" nodeType="withEffect">
                                  <p:stCondLst>
                                    <p:cond delay="12800"/>
                                  </p:stCondLst>
                                  <p:childTnLst>
                                    <p:animScale>
                                      <p:cBhvr>
                                        <p:cTn id="34" dur="6000" fill="hold"/>
                                        <p:tgtEl>
                                          <p:spTgt spid="2055"/>
                                        </p:tgtEl>
                                      </p:cBhvr>
                                      <p:by x="50000" y="50000"/>
                                    </p:animScale>
                                  </p:childTnLst>
                                </p:cTn>
                              </p:par>
                              <p:par>
                                <p:cTn id="35" presetID="10" presetClass="exit" presetSubtype="0" fill="hold" grpId="2" nodeType="withEffect">
                                  <p:stCondLst>
                                    <p:cond delay="12800"/>
                                  </p:stCondLst>
                                  <p:childTnLst>
                                    <p:animEffect transition="out" filter="fade">
                                      <p:cBhvr>
                                        <p:cTn id="36" dur="6000"/>
                                        <p:tgtEl>
                                          <p:spTgt spid="2055"/>
                                        </p:tgtEl>
                                      </p:cBhvr>
                                    </p:animEffect>
                                    <p:set>
                                      <p:cBhvr>
                                        <p:cTn id="37" dur="1" fill="hold">
                                          <p:stCondLst>
                                            <p:cond delay="5999"/>
                                          </p:stCondLst>
                                        </p:cTn>
                                        <p:tgtEl>
                                          <p:spTgt spid="2055"/>
                                        </p:tgtEl>
                                        <p:attrNameLst>
                                          <p:attrName>style.visibility</p:attrName>
                                        </p:attrNameLst>
                                      </p:cBhvr>
                                      <p:to>
                                        <p:strVal val="hidden"/>
                                      </p:to>
                                    </p:set>
                                  </p:childTnLst>
                                </p:cTn>
                              </p:par>
                              <p:par>
                                <p:cTn id="38" presetID="64" presetClass="path" presetSubtype="0" accel="50000" decel="50000" fill="hold" grpId="0" nodeType="withEffect">
                                  <p:stCondLst>
                                    <p:cond delay="12900"/>
                                  </p:stCondLst>
                                  <p:childTnLst>
                                    <p:animMotion origin="layout" path="M -1.11111E-6 -4.91329E-6 L -1.11111E-6 -0.61895 " pathEditMode="relative" rAng="0" ptsTypes="AA">
                                      <p:cBhvr>
                                        <p:cTn id="39" dur="6000" fill="hold"/>
                                        <p:tgtEl>
                                          <p:spTgt spid="2056"/>
                                        </p:tgtEl>
                                        <p:attrNameLst>
                                          <p:attrName>ppt_x</p:attrName>
                                          <p:attrName>ppt_y</p:attrName>
                                        </p:attrNameLst>
                                      </p:cBhvr>
                                      <p:rCtr x="0" y="-310"/>
                                    </p:animMotion>
                                  </p:childTnLst>
                                </p:cTn>
                              </p:par>
                              <p:par>
                                <p:cTn id="40" presetID="6" presetClass="emph" presetSubtype="0" fill="hold" grpId="1" nodeType="withEffect">
                                  <p:stCondLst>
                                    <p:cond delay="12900"/>
                                  </p:stCondLst>
                                  <p:childTnLst>
                                    <p:animScale>
                                      <p:cBhvr>
                                        <p:cTn id="41" dur="6000" fill="hold"/>
                                        <p:tgtEl>
                                          <p:spTgt spid="2056"/>
                                        </p:tgtEl>
                                      </p:cBhvr>
                                      <p:by x="50000" y="50000"/>
                                    </p:animScale>
                                  </p:childTnLst>
                                </p:cTn>
                              </p:par>
                              <p:par>
                                <p:cTn id="42" presetID="10" presetClass="exit" presetSubtype="0" fill="hold" grpId="2" nodeType="withEffect">
                                  <p:stCondLst>
                                    <p:cond delay="12900"/>
                                  </p:stCondLst>
                                  <p:childTnLst>
                                    <p:animEffect transition="out" filter="fade">
                                      <p:cBhvr>
                                        <p:cTn id="43" dur="6000"/>
                                        <p:tgtEl>
                                          <p:spTgt spid="2056"/>
                                        </p:tgtEl>
                                      </p:cBhvr>
                                    </p:animEffect>
                                    <p:set>
                                      <p:cBhvr>
                                        <p:cTn id="44" dur="1" fill="hold">
                                          <p:stCondLst>
                                            <p:cond delay="5999"/>
                                          </p:stCondLst>
                                        </p:cTn>
                                        <p:tgtEl>
                                          <p:spTgt spid="2056"/>
                                        </p:tgtEl>
                                        <p:attrNameLst>
                                          <p:attrName>style.visibility</p:attrName>
                                        </p:attrNameLst>
                                      </p:cBhvr>
                                      <p:to>
                                        <p:strVal val="hidden"/>
                                      </p:to>
                                    </p:set>
                                  </p:childTnLst>
                                </p:cTn>
                              </p:par>
                            </p:childTnLst>
                          </p:cTn>
                        </p:par>
                        <p:par>
                          <p:cTn id="45" fill="hold">
                            <p:stCondLst>
                              <p:cond delay="19999"/>
                            </p:stCondLst>
                            <p:childTnLst>
                              <p:par>
                                <p:cTn id="46" presetID="1" presetClass="mediacall" presetSubtype="0" fill="hold" nodeType="afterEffect">
                                  <p:stCondLst>
                                    <p:cond delay="0"/>
                                  </p:stCondLst>
                                  <p:childTnLst>
                                    <p:cmd type="call" cmd="playFrom(0.0)">
                                      <p:cBhvr>
                                        <p:cTn id="47" dur="4715" fill="hold"/>
                                        <p:tgtEl>
                                          <p:spTgt spid="4"/>
                                        </p:tgtEl>
                                      </p:cBhvr>
                                    </p:cmd>
                                  </p:childTnLst>
                                </p:cTn>
                              </p:par>
                              <p:par>
                                <p:cTn id="48" presetID="7" presetClass="entr" presetSubtype="4"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3000" fill="hold"/>
                                        <p:tgtEl>
                                          <p:spTgt spid="8"/>
                                        </p:tgtEl>
                                        <p:attrNameLst>
                                          <p:attrName>ppt_x</p:attrName>
                                        </p:attrNameLst>
                                      </p:cBhvr>
                                      <p:tavLst>
                                        <p:tav tm="0">
                                          <p:val>
                                            <p:strVal val="#ppt_x"/>
                                          </p:val>
                                        </p:tav>
                                        <p:tav tm="100000">
                                          <p:val>
                                            <p:strVal val="#ppt_x"/>
                                          </p:val>
                                        </p:tav>
                                      </p:tavLst>
                                    </p:anim>
                                    <p:anim calcmode="lin" valueType="num">
                                      <p:cBhvr additive="base">
                                        <p:cTn id="51" dur="3000" fill="hold"/>
                                        <p:tgtEl>
                                          <p:spTgt spid="8"/>
                                        </p:tgtEl>
                                        <p:attrNameLst>
                                          <p:attrName>ppt_y</p:attrName>
                                        </p:attrNameLst>
                                      </p:cBhvr>
                                      <p:tavLst>
                                        <p:tav tm="0">
                                          <p:val>
                                            <p:strVal val="1+#ppt_h/2"/>
                                          </p:val>
                                        </p:tav>
                                        <p:tav tm="100000">
                                          <p:val>
                                            <p:strVal val="#ppt_y"/>
                                          </p:val>
                                        </p:tav>
                                      </p:tavLst>
                                    </p:anim>
                                  </p:childTnLst>
                                </p:cTn>
                              </p:par>
                            </p:childTnLst>
                          </p:cTn>
                        </p:par>
                        <p:par>
                          <p:cTn id="52" fill="hold">
                            <p:stCondLst>
                              <p:cond delay="24714"/>
                            </p:stCondLst>
                            <p:childTnLst>
                              <p:par>
                                <p:cTn id="53" presetID="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2847" fill="hold"/>
                                        <p:tgtEl>
                                          <p:spTgt spid="2"/>
                                        </p:tgtEl>
                                      </p:cBhvr>
                                    </p:cmd>
                                  </p:childTnLst>
                                </p:cTn>
                              </p:par>
                            </p:childTnLst>
                          </p:cTn>
                        </p:par>
                        <p:par>
                          <p:cTn id="57" fill="hold">
                            <p:stCondLst>
                              <p:cond delay="27561"/>
                            </p:stCondLst>
                            <p:childTnLst>
                              <p:par>
                                <p:cTn id="58" presetID="1"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mediacall" presetSubtype="0" fill="hold" nodeType="withEffect">
                                  <p:stCondLst>
                                    <p:cond delay="0"/>
                                  </p:stCondLst>
                                  <p:childTnLst>
                                    <p:cmd type="call" cmd="playFrom(0.0)">
                                      <p:cBhvr>
                                        <p:cTn id="61" dur="118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2" fill="hold" display="0">
                  <p:stCondLst>
                    <p:cond delay="indefinite"/>
                  </p:stCondLst>
                  <p:endCondLst>
                    <p:cond evt="onStopAudio" delay="0">
                      <p:tgtEl>
                        <p:sldTgt/>
                      </p:tgtEl>
                    </p:cond>
                  </p:endCondLst>
                </p:cTn>
                <p:tgtEl>
                  <p:spTgt spid="3"/>
                </p:tgtEl>
              </p:cMediaNode>
            </p:audio>
            <p:audio>
              <p:cMediaNode vol="80000" showWhenStopped="0">
                <p:cTn id="63" fill="hold" display="0">
                  <p:stCondLst>
                    <p:cond delay="indefinite"/>
                  </p:stCondLst>
                  <p:endCondLst>
                    <p:cond evt="onStopAudio" delay="0">
                      <p:tgtEl>
                        <p:sldTgt/>
                      </p:tgtEl>
                    </p:cond>
                  </p:endCondLst>
                </p:cTn>
                <p:tgtEl>
                  <p:spTgt spid="4"/>
                </p:tgtEl>
              </p:cMediaNode>
            </p:audio>
            <p:audio>
              <p:cMediaNode vol="80000" showWhenStopped="0">
                <p:cTn id="64" fill="hold" display="0">
                  <p:stCondLst>
                    <p:cond delay="indefinite"/>
                  </p:stCondLst>
                  <p:endCondLst>
                    <p:cond evt="onStopAudio" delay="0">
                      <p:tgtEl>
                        <p:sldTgt/>
                      </p:tgtEl>
                    </p:cond>
                  </p:endCondLst>
                </p:cTn>
                <p:tgtEl>
                  <p:spTgt spid="2"/>
                </p:tgtEl>
              </p:cMediaNode>
            </p:audio>
            <p:audio>
              <p:cMediaNode vol="80000">
                <p:cTn id="65" fill="hold" display="0">
                  <p:stCondLst>
                    <p:cond delay="indefinite"/>
                  </p:stCondLst>
                  <p:endCondLst>
                    <p:cond evt="onStopAudio" delay="0">
                      <p:tgtEl>
                        <p:sldTgt/>
                      </p:tgtEl>
                    </p:cond>
                  </p:endCondLst>
                </p:cTn>
                <p:tgtEl>
                  <p:spTgt spid="5"/>
                </p:tgtEl>
              </p:cMediaNode>
            </p:audio>
          </p:childTnLst>
        </p:cTn>
      </p:par>
    </p:tnLst>
    <p:bldLst>
      <p:bldP spid="2052" grpId="0"/>
      <p:bldP spid="2052" grpId="1"/>
      <p:bldP spid="2052" grpId="2"/>
      <p:bldP spid="2053" grpId="0"/>
      <p:bldP spid="2053" grpId="1"/>
      <p:bldP spid="2053" grpId="2"/>
      <p:bldP spid="2054" grpId="0"/>
      <p:bldP spid="2054" grpId="1"/>
      <p:bldP spid="2054" grpId="2"/>
      <p:bldP spid="2055" grpId="0"/>
      <p:bldP spid="2055" grpId="1"/>
      <p:bldP spid="2055" grpId="2"/>
      <p:bldP spid="2056" grpId="0"/>
      <p:bldP spid="2056" grpId="1"/>
      <p:bldP spid="2056" grpId="2"/>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3798253" y="425450"/>
            <a:ext cx="1840547" cy="2973070"/>
          </a:xfrm>
          <a:prstGeom prst="cube">
            <a:avLst>
              <a:gd name="adj" fmla="val 11798"/>
            </a:avLst>
          </a:prstGeom>
          <a:gradFill flip="none" rotWithShape="1">
            <a:gsLst>
              <a:gs pos="0">
                <a:schemeClr val="accent4">
                  <a:lumMod val="25000"/>
                </a:schemeClr>
              </a:gs>
              <a:gs pos="100000">
                <a:schemeClr val="accent4">
                  <a:lumMod val="10000"/>
                </a:schemeClr>
              </a:gs>
            </a:gsLst>
            <a:path path="circle">
              <a:fillToRect l="100000" t="100000"/>
            </a:path>
            <a:tileRect r="-100000" b="-100000"/>
          </a:gradFill>
          <a:ln w="9525">
            <a:solidFill>
              <a:schemeClr val="tx1"/>
            </a:solidFill>
            <a:miter lim="800000"/>
            <a:headEnd/>
            <a:tailEnd/>
          </a:ln>
        </p:spPr>
        <p:txBody>
          <a:bodyPr wrap="none" anchor="ctr"/>
          <a:lstStyle/>
          <a:p>
            <a:pPr algn="ctr">
              <a:defRPr/>
            </a:pPr>
            <a:endParaRPr lang="en-US"/>
          </a:p>
        </p:txBody>
      </p:sp>
      <p:sp>
        <p:nvSpPr>
          <p:cNvPr id="12292" name="Text Box 6"/>
          <p:cNvSpPr txBox="1">
            <a:spLocks noChangeArrowheads="1"/>
          </p:cNvSpPr>
          <p:nvPr/>
        </p:nvSpPr>
        <p:spPr bwMode="auto">
          <a:xfrm>
            <a:off x="1831340" y="3766503"/>
            <a:ext cx="5878532" cy="461665"/>
          </a:xfrm>
          <a:prstGeom prst="rect">
            <a:avLst/>
          </a:prstGeom>
          <a:noFill/>
          <a:ln w="9525">
            <a:noFill/>
            <a:miter lim="800000"/>
            <a:headEnd/>
            <a:tailEnd/>
          </a:ln>
        </p:spPr>
        <p:txBody>
          <a:bodyPr wrap="none">
            <a:spAutoFit/>
          </a:bodyPr>
          <a:lstStyle/>
          <a:p>
            <a:r>
              <a:rPr lang="en-US" sz="2400" b="1" dirty="0">
                <a:ln>
                  <a:solidFill>
                    <a:srgbClr val="FFC000"/>
                  </a:solidFill>
                </a:ln>
                <a:effectLst>
                  <a:outerShdw blurRad="38100" dist="38100" dir="2700000" algn="tl">
                    <a:srgbClr val="000000">
                      <a:alpha val="43137"/>
                    </a:srgbClr>
                  </a:outerShdw>
                </a:effectLst>
              </a:rPr>
              <a:t>The Reconfigurable Hardware Platform</a:t>
            </a:r>
          </a:p>
        </p:txBody>
      </p:sp>
      <p:sp>
        <p:nvSpPr>
          <p:cNvPr id="6" name="Text Box 6"/>
          <p:cNvSpPr txBox="1">
            <a:spLocks noChangeArrowheads="1"/>
          </p:cNvSpPr>
          <p:nvPr/>
        </p:nvSpPr>
        <p:spPr bwMode="auto">
          <a:xfrm>
            <a:off x="2790825" y="4176713"/>
            <a:ext cx="4000500" cy="708025"/>
          </a:xfrm>
          <a:prstGeom prst="rect">
            <a:avLst/>
          </a:prstGeom>
          <a:noFill/>
          <a:ln w="9525">
            <a:noFill/>
            <a:miter lim="800000"/>
            <a:headEnd/>
            <a:tailEnd/>
          </a:ln>
        </p:spPr>
        <p:txBody>
          <a:bodyPr wrap="none">
            <a:spAutoFit/>
          </a:bodyPr>
          <a:lstStyle/>
          <a:p>
            <a:pPr>
              <a:defRPr/>
            </a:pPr>
            <a:r>
              <a:rPr lang="en-US" sz="2000" b="1" dirty="0"/>
              <a:t>More colloquially, at the start</a:t>
            </a:r>
          </a:p>
          <a:p>
            <a:pPr>
              <a:defRPr/>
            </a:pPr>
            <a:r>
              <a:rPr lang="en-US" sz="2000" b="1" dirty="0"/>
              <a:t>of the mission: </a:t>
            </a:r>
            <a:r>
              <a:rPr lang="en-US" sz="2000" b="1" dirty="0">
                <a:solidFill>
                  <a:srgbClr val="FF6600"/>
                </a:solidFill>
              </a:rPr>
              <a:t>“The Doorstop”</a:t>
            </a:r>
          </a:p>
        </p:txBody>
      </p:sp>
      <p:sp>
        <p:nvSpPr>
          <p:cNvPr id="12294" name="Rectangle 6"/>
          <p:cNvSpPr>
            <a:spLocks noChangeArrowheads="1"/>
          </p:cNvSpPr>
          <p:nvPr/>
        </p:nvSpPr>
        <p:spPr bwMode="auto">
          <a:xfrm>
            <a:off x="1850708" y="5151438"/>
            <a:ext cx="5455340" cy="923330"/>
          </a:xfrm>
          <a:prstGeom prst="rect">
            <a:avLst/>
          </a:prstGeom>
          <a:noFill/>
          <a:ln w="9525">
            <a:noFill/>
            <a:miter lim="800000"/>
            <a:headEnd/>
            <a:tailEnd/>
          </a:ln>
        </p:spPr>
        <p:txBody>
          <a:bodyPr wrap="none">
            <a:spAutoFit/>
          </a:bodyPr>
          <a:lstStyle/>
          <a:p>
            <a:r>
              <a:rPr lang="en-US" b="1" dirty="0"/>
              <a:t>Like most doorstops, this one starts out being a</a:t>
            </a:r>
          </a:p>
          <a:p>
            <a:r>
              <a:rPr lang="en-US" b="1" dirty="0"/>
              <a:t>lump that is in the way; although it may have</a:t>
            </a:r>
          </a:p>
          <a:p>
            <a:r>
              <a:rPr lang="en-ZA" b="1" dirty="0"/>
              <a:t>all sorts of potential if you…</a:t>
            </a:r>
            <a:endParaRPr lang="en-US" dirty="0"/>
          </a:p>
        </p:txBody>
      </p:sp>
      <p:sp>
        <p:nvSpPr>
          <p:cNvPr id="8" name="Rectangle 7"/>
          <p:cNvSpPr>
            <a:spLocks noChangeArrowheads="1"/>
          </p:cNvSpPr>
          <p:nvPr/>
        </p:nvSpPr>
        <p:spPr bwMode="auto">
          <a:xfrm>
            <a:off x="3946208" y="6003925"/>
            <a:ext cx="3493264" cy="369332"/>
          </a:xfrm>
          <a:prstGeom prst="rect">
            <a:avLst/>
          </a:prstGeom>
          <a:noFill/>
          <a:ln w="9525">
            <a:noFill/>
            <a:miter lim="800000"/>
            <a:headEnd/>
            <a:tailEnd/>
          </a:ln>
        </p:spPr>
        <p:txBody>
          <a:bodyPr wrap="none">
            <a:spAutoFit/>
          </a:bodyPr>
          <a:lstStyle/>
          <a:p>
            <a:r>
              <a:rPr lang="en-ZA" b="1" dirty="0">
                <a:solidFill>
                  <a:srgbClr val="FF6600"/>
                </a:solidFill>
              </a:rPr>
              <a:t>… apply your mind, you must!</a:t>
            </a:r>
            <a:endParaRPr lang="en-US" dirty="0">
              <a:solidFill>
                <a:srgbClr val="FF6600"/>
              </a:solidFill>
            </a:endParaRPr>
          </a:p>
        </p:txBody>
      </p:sp>
      <p:pic>
        <p:nvPicPr>
          <p:cNvPr id="9" name="Picture 8" descr="yoda.jpg"/>
          <p:cNvPicPr>
            <a:picLocks noChangeAspect="1"/>
          </p:cNvPicPr>
          <p:nvPr/>
        </p:nvPicPr>
        <p:blipFill>
          <a:blip r:embed="rId5" cstate="print"/>
          <a:srcRect/>
          <a:stretch>
            <a:fillRect/>
          </a:stretch>
        </p:blipFill>
        <p:spPr bwMode="auto">
          <a:xfrm>
            <a:off x="7388225" y="4768850"/>
            <a:ext cx="1524000" cy="1828800"/>
          </a:xfrm>
          <a:prstGeom prst="rect">
            <a:avLst/>
          </a:prstGeom>
          <a:noFill/>
          <a:ln w="9525">
            <a:noFill/>
            <a:miter lim="800000"/>
            <a:headEnd/>
            <a:tailEnd/>
          </a:ln>
        </p:spPr>
      </p:pic>
      <p:pic>
        <p:nvPicPr>
          <p:cNvPr id="4" name="L17-05">
            <a:hlinkClick r:id="" action="ppaction://media"/>
            <a:extLst>
              <a:ext uri="{FF2B5EF4-FFF2-40B4-BE49-F238E27FC236}">
                <a16:creationId xmlns:a16="http://schemas.microsoft.com/office/drawing/2014/main" id="{9BA69703-88B6-4DC1-8D61-B1F7816F57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1800" y="289102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16927" fill="hold"/>
                                        <p:tgtEl>
                                          <p:spTgt spid="4"/>
                                        </p:tgtEl>
                                      </p:cBhvr>
                                    </p:cmd>
                                  </p:childTnLst>
                                </p:cTn>
                              </p:par>
                              <p:par>
                                <p:cTn id="7" presetID="1" presetClass="entr" presetSubtype="0" fill="hold" grpId="0" nodeType="withEffect">
                                  <p:stCondLst>
                                    <p:cond delay="1600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17927"/>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9" name="Object 7"/>
          <p:cNvGraphicFramePr>
            <a:graphicFrameLocks noGrp="1" noChangeAspect="1"/>
          </p:cNvGraphicFramePr>
          <p:nvPr>
            <p:ph sz="half" idx="4294967295"/>
            <p:extLst>
              <p:ext uri="{D42A27DB-BD31-4B8C-83A1-F6EECF244321}">
                <p14:modId xmlns:p14="http://schemas.microsoft.com/office/powerpoint/2010/main" val="519504622"/>
              </p:ext>
            </p:extLst>
          </p:nvPr>
        </p:nvGraphicFramePr>
        <p:xfrm>
          <a:off x="0" y="5181600"/>
          <a:ext cx="2373313" cy="1447800"/>
        </p:xfrm>
        <a:graphic>
          <a:graphicData uri="http://schemas.openxmlformats.org/presentationml/2006/ole">
            <mc:AlternateContent xmlns:mc="http://schemas.openxmlformats.org/markup-compatibility/2006">
              <mc:Choice xmlns:v="urn:schemas-microsoft-com:vml" Requires="v">
                <p:oleObj name="Bitmap Image" r:id="rId5" imgW="1123810" imgH="685714" progId="PBrush">
                  <p:embed/>
                </p:oleObj>
              </mc:Choice>
              <mc:Fallback>
                <p:oleObj name="Bitmap Image" r:id="rId5" imgW="1123810" imgH="685714" progId="PBrush">
                  <p:embed/>
                  <p:pic>
                    <p:nvPicPr>
                      <p:cNvPr id="0" name="Picture 2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23733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Line 11"/>
          <p:cNvSpPr>
            <a:spLocks noChangeShapeType="1"/>
          </p:cNvSpPr>
          <p:nvPr/>
        </p:nvSpPr>
        <p:spPr bwMode="auto">
          <a:xfrm>
            <a:off x="2812131" y="3216255"/>
            <a:ext cx="685800" cy="0"/>
          </a:xfrm>
          <a:prstGeom prst="line">
            <a:avLst/>
          </a:prstGeom>
          <a:noFill/>
          <a:ln w="76200">
            <a:solidFill>
              <a:schemeClr val="tx1"/>
            </a:solidFill>
            <a:round/>
            <a:headEnd/>
            <a:tailEnd type="triangle" w="med" len="med"/>
          </a:ln>
        </p:spPr>
        <p:txBody>
          <a:bodyPr/>
          <a:lstStyle/>
          <a:p>
            <a:endParaRPr lang="en-GB"/>
          </a:p>
        </p:txBody>
      </p:sp>
      <p:grpSp>
        <p:nvGrpSpPr>
          <p:cNvPr id="2" name="Group 19"/>
          <p:cNvGrpSpPr>
            <a:grpSpLocks/>
          </p:cNvGrpSpPr>
          <p:nvPr/>
        </p:nvGrpSpPr>
        <p:grpSpPr bwMode="auto">
          <a:xfrm>
            <a:off x="324189" y="2179315"/>
            <a:ext cx="2514600" cy="2686110"/>
            <a:chOff x="228600" y="2206050"/>
            <a:chExt cx="2514600" cy="2686110"/>
          </a:xfrm>
          <a:solidFill>
            <a:schemeClr val="accent4">
              <a:lumMod val="25000"/>
            </a:schemeClr>
          </a:solidFill>
        </p:grpSpPr>
        <p:sp>
          <p:nvSpPr>
            <p:cNvPr id="1046" name="AutoShape 4"/>
            <p:cNvSpPr>
              <a:spLocks noChangeArrowheads="1"/>
            </p:cNvSpPr>
            <p:nvPr/>
          </p:nvSpPr>
          <p:spPr bwMode="auto">
            <a:xfrm>
              <a:off x="228600" y="2206050"/>
              <a:ext cx="2514600" cy="2133600"/>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1047" name="Rectangle 5"/>
            <p:cNvSpPr>
              <a:spLocks noChangeArrowheads="1"/>
            </p:cNvSpPr>
            <p:nvPr/>
          </p:nvSpPr>
          <p:spPr bwMode="auto">
            <a:xfrm>
              <a:off x="609600" y="3196650"/>
              <a:ext cx="1143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t>LCD</a:t>
              </a:r>
            </a:p>
          </p:txBody>
        </p:sp>
        <p:sp>
          <p:nvSpPr>
            <p:cNvPr id="1048" name="Text Box 6"/>
            <p:cNvSpPr txBox="1">
              <a:spLocks noChangeArrowheads="1"/>
            </p:cNvSpPr>
            <p:nvPr/>
          </p:nvSpPr>
          <p:spPr bwMode="auto">
            <a:xfrm>
              <a:off x="457200" y="4492050"/>
              <a:ext cx="1202573" cy="400110"/>
            </a:xfrm>
            <a:prstGeom prst="rect">
              <a:avLst/>
            </a:prstGeom>
            <a:solidFill>
              <a:schemeClr val="bg1">
                <a:lumMod val="95000"/>
              </a:schemeClr>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r>
                <a:rPr lang="en-US" i="1" dirty="0">
                  <a:solidFill>
                    <a:schemeClr val="tx1"/>
                  </a:solidFill>
                </a:rPr>
                <a:t>Doorstop</a:t>
              </a:r>
              <a:endParaRPr lang="en-US" sz="2000" i="1" dirty="0">
                <a:solidFill>
                  <a:schemeClr val="tx1"/>
                </a:solidFill>
              </a:endParaRPr>
            </a:p>
          </p:txBody>
        </p:sp>
      </p:grpSp>
      <p:grpSp>
        <p:nvGrpSpPr>
          <p:cNvPr id="3" name="Group 20"/>
          <p:cNvGrpSpPr>
            <a:grpSpLocks/>
          </p:cNvGrpSpPr>
          <p:nvPr/>
        </p:nvGrpSpPr>
        <p:grpSpPr bwMode="auto">
          <a:xfrm>
            <a:off x="6172200" y="2206625"/>
            <a:ext cx="2514600" cy="2133600"/>
            <a:chOff x="6172200" y="2206050"/>
            <a:chExt cx="2514600" cy="2133600"/>
          </a:xfrm>
          <a:solidFill>
            <a:schemeClr val="accent4">
              <a:lumMod val="25000"/>
            </a:schemeClr>
          </a:solidFill>
        </p:grpSpPr>
        <p:sp>
          <p:nvSpPr>
            <p:cNvPr id="1043" name="AutoShape 13"/>
            <p:cNvSpPr>
              <a:spLocks noChangeArrowheads="1"/>
            </p:cNvSpPr>
            <p:nvPr/>
          </p:nvSpPr>
          <p:spPr bwMode="auto">
            <a:xfrm>
              <a:off x="6172200" y="2206050"/>
              <a:ext cx="2514600" cy="2133600"/>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1044" name="Rectangle 14"/>
            <p:cNvSpPr>
              <a:spLocks noChangeArrowheads="1"/>
            </p:cNvSpPr>
            <p:nvPr/>
          </p:nvSpPr>
          <p:spPr bwMode="auto">
            <a:xfrm>
              <a:off x="6629400" y="3120450"/>
              <a:ext cx="1143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t>MP3</a:t>
              </a:r>
            </a:p>
            <a:p>
              <a:pPr algn="ctr"/>
              <a:r>
                <a:rPr lang="en-US" sz="2000" b="1" dirty="0"/>
                <a:t>player</a:t>
              </a:r>
            </a:p>
          </p:txBody>
        </p:sp>
        <p:sp>
          <p:nvSpPr>
            <p:cNvPr id="1045" name="Oval 18"/>
            <p:cNvSpPr>
              <a:spLocks noChangeArrowheads="1"/>
            </p:cNvSpPr>
            <p:nvPr/>
          </p:nvSpPr>
          <p:spPr bwMode="auto">
            <a:xfrm>
              <a:off x="6248400" y="4111050"/>
              <a:ext cx="152400" cy="1524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grpSp>
      <p:grpSp>
        <p:nvGrpSpPr>
          <p:cNvPr id="4" name="Group 21"/>
          <p:cNvGrpSpPr>
            <a:grpSpLocks/>
          </p:cNvGrpSpPr>
          <p:nvPr/>
        </p:nvGrpSpPr>
        <p:grpSpPr bwMode="auto">
          <a:xfrm>
            <a:off x="2302308" y="4355334"/>
            <a:ext cx="2819088" cy="1303338"/>
            <a:chOff x="3072983" y="2323475"/>
            <a:chExt cx="2820388" cy="1304144"/>
          </a:xfrm>
          <a:solidFill>
            <a:schemeClr val="bg1">
              <a:lumMod val="95000"/>
            </a:schemeClr>
          </a:solidFill>
        </p:grpSpPr>
        <p:sp>
          <p:nvSpPr>
            <p:cNvPr id="1041" name="TextBox 19"/>
            <p:cNvSpPr txBox="1">
              <a:spLocks noChangeArrowheads="1"/>
            </p:cNvSpPr>
            <p:nvPr/>
          </p:nvSpPr>
          <p:spPr bwMode="auto">
            <a:xfrm>
              <a:off x="3177915" y="2323475"/>
              <a:ext cx="2715456" cy="400357"/>
            </a:xfrm>
            <a:prstGeom prst="rect">
              <a:avLst/>
            </a:prstGeom>
            <a:grp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r>
                <a:rPr lang="en-ZA" sz="2000" i="1" dirty="0">
                  <a:solidFill>
                    <a:schemeClr val="tx1"/>
                  </a:solidFill>
                </a:rPr>
                <a:t>Jabba the Hutt says:</a:t>
              </a:r>
              <a:endParaRPr lang="en-US" sz="2000" i="1" dirty="0">
                <a:solidFill>
                  <a:schemeClr val="tx1"/>
                </a:solidFill>
              </a:endParaRPr>
            </a:p>
          </p:txBody>
        </p:sp>
        <p:sp>
          <p:nvSpPr>
            <p:cNvPr id="1042" name="Oval Callout 20"/>
            <p:cNvSpPr>
              <a:spLocks noChangeArrowheads="1"/>
            </p:cNvSpPr>
            <p:nvPr/>
          </p:nvSpPr>
          <p:spPr bwMode="auto">
            <a:xfrm>
              <a:off x="3072983" y="2758189"/>
              <a:ext cx="2428407" cy="869430"/>
            </a:xfrm>
            <a:prstGeom prst="wedgeEllipseCallout">
              <a:avLst>
                <a:gd name="adj1" fmla="val -69550"/>
                <a:gd name="adj2" fmla="val 28535"/>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2000" dirty="0">
                  <a:solidFill>
                    <a:srgbClr val="1C1C1C"/>
                  </a:solidFill>
                </a:rPr>
                <a:t>I need a </a:t>
              </a:r>
            </a:p>
            <a:p>
              <a:pPr algn="ctr"/>
              <a:r>
                <a:rPr lang="en-US" sz="2000" dirty="0">
                  <a:solidFill>
                    <a:srgbClr val="1C1C1C"/>
                  </a:solidFill>
                </a:rPr>
                <a:t>MP3 player!</a:t>
              </a:r>
            </a:p>
            <a:p>
              <a:endParaRPr lang="en-US" sz="2000" dirty="0">
                <a:solidFill>
                  <a:srgbClr val="1C1C1C"/>
                </a:solidFill>
              </a:endParaRPr>
            </a:p>
          </p:txBody>
        </p:sp>
      </p:grpSp>
      <p:sp>
        <p:nvSpPr>
          <p:cNvPr id="23" name="TextBox 22"/>
          <p:cNvSpPr txBox="1">
            <a:spLocks noChangeArrowheads="1"/>
          </p:cNvSpPr>
          <p:nvPr/>
        </p:nvSpPr>
        <p:spPr bwMode="auto">
          <a:xfrm>
            <a:off x="5281613" y="5903913"/>
            <a:ext cx="3454400" cy="922337"/>
          </a:xfrm>
          <a:prstGeom prst="rect">
            <a:avLst/>
          </a:prstGeom>
          <a:noFill/>
          <a:ln w="9525">
            <a:noFill/>
            <a:miter lim="800000"/>
            <a:headEnd/>
            <a:tailEnd/>
          </a:ln>
        </p:spPr>
        <p:txBody>
          <a:bodyPr wrap="none">
            <a:spAutoFit/>
          </a:bodyPr>
          <a:lstStyle/>
          <a:p>
            <a:r>
              <a:rPr lang="en-ZA"/>
              <a:t>(you may need some  additional</a:t>
            </a:r>
          </a:p>
          <a:p>
            <a:r>
              <a:rPr lang="en-ZA"/>
              <a:t>external  items in order to make</a:t>
            </a:r>
          </a:p>
          <a:p>
            <a:r>
              <a:rPr lang="en-ZA"/>
              <a:t>use of the reconfigured system)</a:t>
            </a:r>
            <a:endParaRPr lang="en-US"/>
          </a:p>
        </p:txBody>
      </p:sp>
      <p:grpSp>
        <p:nvGrpSpPr>
          <p:cNvPr id="27" name="Group 26"/>
          <p:cNvGrpSpPr/>
          <p:nvPr/>
        </p:nvGrpSpPr>
        <p:grpSpPr>
          <a:xfrm>
            <a:off x="6224399" y="4166553"/>
            <a:ext cx="1827401" cy="1610734"/>
            <a:chOff x="6224399" y="4166553"/>
            <a:chExt cx="1827401" cy="1610734"/>
          </a:xfrm>
        </p:grpSpPr>
        <p:pic>
          <p:nvPicPr>
            <p:cNvPr id="60420" name="Picture 4" descr="C:\Users\swinberg\Documents\ACTIVE\EEE4084F\2012\LECTURES\EEE4084F-Lecture13\earphones.gif"/>
            <p:cNvPicPr>
              <a:picLocks noChangeAspect="1" noChangeArrowheads="1"/>
            </p:cNvPicPr>
            <p:nvPr/>
          </p:nvPicPr>
          <p:blipFill>
            <a:blip r:embed="rId7" cstate="print"/>
            <a:srcRect/>
            <a:stretch>
              <a:fillRect/>
            </a:stretch>
          </p:blipFill>
          <p:spPr bwMode="auto">
            <a:xfrm>
              <a:off x="6904673" y="4166553"/>
              <a:ext cx="913447" cy="1595124"/>
            </a:xfrm>
            <a:prstGeom prst="rect">
              <a:avLst/>
            </a:prstGeom>
            <a:noFill/>
          </p:spPr>
        </p:pic>
        <p:grpSp>
          <p:nvGrpSpPr>
            <p:cNvPr id="6" name="Group 21"/>
            <p:cNvGrpSpPr>
              <a:grpSpLocks/>
            </p:cNvGrpSpPr>
            <p:nvPr/>
          </p:nvGrpSpPr>
          <p:grpSpPr bwMode="auto">
            <a:xfrm>
              <a:off x="6829425" y="4755198"/>
              <a:ext cx="1222375" cy="989012"/>
              <a:chOff x="6906326" y="4922263"/>
              <a:chExt cx="1222375" cy="989012"/>
            </a:xfrm>
          </p:grpSpPr>
          <p:sp>
            <p:nvSpPr>
              <p:cNvPr id="8225" name="Music"/>
              <p:cNvSpPr>
                <a:spLocks noEditPoints="1" noChangeArrowheads="1"/>
              </p:cNvSpPr>
              <p:nvPr/>
            </p:nvSpPr>
            <p:spPr bwMode="auto">
              <a:xfrm rot="1999072">
                <a:off x="6906326" y="4922263"/>
                <a:ext cx="334963" cy="33496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bg2">
                  <a:lumMod val="75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8226" name="Music"/>
              <p:cNvSpPr>
                <a:spLocks noEditPoints="1" noChangeArrowheads="1"/>
              </p:cNvSpPr>
              <p:nvPr/>
            </p:nvSpPr>
            <p:spPr bwMode="auto">
              <a:xfrm rot="19489535">
                <a:off x="7485764" y="5266750"/>
                <a:ext cx="642937" cy="64452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chemeClr val="bg2">
                  <a:lumMod val="75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sp>
          <p:nvSpPr>
            <p:cNvPr id="26" name="Freeform 25"/>
            <p:cNvSpPr/>
            <p:nvPr/>
          </p:nvSpPr>
          <p:spPr bwMode="auto">
            <a:xfrm>
              <a:off x="6224399" y="4236720"/>
              <a:ext cx="755521" cy="1540567"/>
            </a:xfrm>
            <a:custGeom>
              <a:avLst/>
              <a:gdLst>
                <a:gd name="connsiteX0" fmla="*/ 130681 w 755521"/>
                <a:gd name="connsiteY0" fmla="*/ 0 h 1540567"/>
                <a:gd name="connsiteX1" fmla="*/ 84961 w 755521"/>
                <a:gd name="connsiteY1" fmla="*/ 45720 h 1540567"/>
                <a:gd name="connsiteX2" fmla="*/ 39241 w 755521"/>
                <a:gd name="connsiteY2" fmla="*/ 198120 h 1540567"/>
                <a:gd name="connsiteX3" fmla="*/ 24001 w 755521"/>
                <a:gd name="connsiteY3" fmla="*/ 243840 h 1540567"/>
                <a:gd name="connsiteX4" fmla="*/ 24001 w 755521"/>
                <a:gd name="connsiteY4" fmla="*/ 533400 h 1540567"/>
                <a:gd name="connsiteX5" fmla="*/ 39241 w 755521"/>
                <a:gd name="connsiteY5" fmla="*/ 579120 h 1540567"/>
                <a:gd name="connsiteX6" fmla="*/ 115441 w 755521"/>
                <a:gd name="connsiteY6" fmla="*/ 685800 h 1540567"/>
                <a:gd name="connsiteX7" fmla="*/ 176401 w 755521"/>
                <a:gd name="connsiteY7" fmla="*/ 731520 h 1540567"/>
                <a:gd name="connsiteX8" fmla="*/ 222121 w 755521"/>
                <a:gd name="connsiteY8" fmla="*/ 822960 h 1540567"/>
                <a:gd name="connsiteX9" fmla="*/ 191641 w 755521"/>
                <a:gd name="connsiteY9" fmla="*/ 1082040 h 1540567"/>
                <a:gd name="connsiteX10" fmla="*/ 145921 w 755521"/>
                <a:gd name="connsiteY10" fmla="*/ 1173480 h 1540567"/>
                <a:gd name="connsiteX11" fmla="*/ 145921 w 755521"/>
                <a:gd name="connsiteY11" fmla="*/ 1432560 h 1540567"/>
                <a:gd name="connsiteX12" fmla="*/ 161161 w 755521"/>
                <a:gd name="connsiteY12" fmla="*/ 1493520 h 1540567"/>
                <a:gd name="connsiteX13" fmla="*/ 206881 w 755521"/>
                <a:gd name="connsiteY13" fmla="*/ 1539240 h 1540567"/>
                <a:gd name="connsiteX14" fmla="*/ 435481 w 755521"/>
                <a:gd name="connsiteY14" fmla="*/ 1524000 h 1540567"/>
                <a:gd name="connsiteX15" fmla="*/ 496441 w 755521"/>
                <a:gd name="connsiteY15" fmla="*/ 1432560 h 1540567"/>
                <a:gd name="connsiteX16" fmla="*/ 542161 w 755521"/>
                <a:gd name="connsiteY16" fmla="*/ 1386840 h 1540567"/>
                <a:gd name="connsiteX17" fmla="*/ 725041 w 755521"/>
                <a:gd name="connsiteY17" fmla="*/ 1325880 h 1540567"/>
                <a:gd name="connsiteX18" fmla="*/ 755521 w 755521"/>
                <a:gd name="connsiteY18" fmla="*/ 1249680 h 15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521" h="1540567">
                  <a:moveTo>
                    <a:pt x="130681" y="0"/>
                  </a:moveTo>
                  <a:cubicBezTo>
                    <a:pt x="115441" y="15240"/>
                    <a:pt x="96384" y="27443"/>
                    <a:pt x="84961" y="45720"/>
                  </a:cubicBezTo>
                  <a:cubicBezTo>
                    <a:pt x="50831" y="100328"/>
                    <a:pt x="54193" y="138312"/>
                    <a:pt x="39241" y="198120"/>
                  </a:cubicBezTo>
                  <a:cubicBezTo>
                    <a:pt x="35345" y="213705"/>
                    <a:pt x="29081" y="228600"/>
                    <a:pt x="24001" y="243840"/>
                  </a:cubicBezTo>
                  <a:cubicBezTo>
                    <a:pt x="5490" y="391932"/>
                    <a:pt x="0" y="365394"/>
                    <a:pt x="24001" y="533400"/>
                  </a:cubicBezTo>
                  <a:cubicBezTo>
                    <a:pt x="26273" y="549303"/>
                    <a:pt x="32057" y="564752"/>
                    <a:pt x="39241" y="579120"/>
                  </a:cubicBezTo>
                  <a:cubicBezTo>
                    <a:pt x="47894" y="596427"/>
                    <a:pt x="108538" y="678897"/>
                    <a:pt x="115441" y="685800"/>
                  </a:cubicBezTo>
                  <a:cubicBezTo>
                    <a:pt x="133402" y="703761"/>
                    <a:pt x="158440" y="713559"/>
                    <a:pt x="176401" y="731520"/>
                  </a:cubicBezTo>
                  <a:cubicBezTo>
                    <a:pt x="205944" y="761063"/>
                    <a:pt x="209726" y="785775"/>
                    <a:pt x="222121" y="822960"/>
                  </a:cubicBezTo>
                  <a:cubicBezTo>
                    <a:pt x="220375" y="843906"/>
                    <a:pt x="212253" y="1025358"/>
                    <a:pt x="191641" y="1082040"/>
                  </a:cubicBezTo>
                  <a:cubicBezTo>
                    <a:pt x="179995" y="1114066"/>
                    <a:pt x="161161" y="1143000"/>
                    <a:pt x="145921" y="1173480"/>
                  </a:cubicBezTo>
                  <a:cubicBezTo>
                    <a:pt x="124032" y="1304815"/>
                    <a:pt x="123207" y="1262205"/>
                    <a:pt x="145921" y="1432560"/>
                  </a:cubicBezTo>
                  <a:cubicBezTo>
                    <a:pt x="148689" y="1453322"/>
                    <a:pt x="150769" y="1475334"/>
                    <a:pt x="161161" y="1493520"/>
                  </a:cubicBezTo>
                  <a:cubicBezTo>
                    <a:pt x="171854" y="1512233"/>
                    <a:pt x="191641" y="1524000"/>
                    <a:pt x="206881" y="1539240"/>
                  </a:cubicBezTo>
                  <a:cubicBezTo>
                    <a:pt x="283081" y="1534160"/>
                    <a:pt x="360930" y="1540567"/>
                    <a:pt x="435481" y="1524000"/>
                  </a:cubicBezTo>
                  <a:cubicBezTo>
                    <a:pt x="492553" y="1511317"/>
                    <a:pt x="474391" y="1465635"/>
                    <a:pt x="496441" y="1432560"/>
                  </a:cubicBezTo>
                  <a:cubicBezTo>
                    <a:pt x="508396" y="1414627"/>
                    <a:pt x="524919" y="1399772"/>
                    <a:pt x="542161" y="1386840"/>
                  </a:cubicBezTo>
                  <a:cubicBezTo>
                    <a:pt x="622727" y="1326415"/>
                    <a:pt x="621096" y="1340729"/>
                    <a:pt x="725041" y="1325880"/>
                  </a:cubicBezTo>
                  <a:cubicBezTo>
                    <a:pt x="743873" y="1269384"/>
                    <a:pt x="733097" y="1294528"/>
                    <a:pt x="755521" y="1249680"/>
                  </a:cubicBezTo>
                </a:path>
              </a:pathLst>
            </a:custGeom>
            <a:noFill/>
            <a:ln w="19050" cap="flat" cmpd="sng" algn="ctr">
              <a:solidFill>
                <a:srgbClr val="1C1C1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sp>
        <p:nvSpPr>
          <p:cNvPr id="8200" name="Rectangle 8"/>
          <p:cNvSpPr>
            <a:spLocks noGrp="1" noRot="1" noChangeArrowheads="1"/>
          </p:cNvSpPr>
          <p:nvPr>
            <p:ph type="title" idx="4294967295"/>
          </p:nvPr>
        </p:nvSpPr>
        <p:spPr>
          <a:xfrm>
            <a:off x="0" y="203200"/>
            <a:ext cx="8385175" cy="1431925"/>
          </a:xfrm>
        </p:spPr>
        <p:txBody>
          <a:bodyPr/>
          <a:lstStyle/>
          <a:p>
            <a:pPr algn="ctr" eaLnBrk="1" hangingPunct="1">
              <a:defRPr/>
            </a:pPr>
            <a:r>
              <a:rPr lang="en-US" dirty="0"/>
              <a:t>Scenario:</a:t>
            </a:r>
            <a:br>
              <a:rPr lang="en-US" dirty="0"/>
            </a:br>
            <a:r>
              <a:rPr lang="en-US" dirty="0"/>
              <a:t> Reconfigurable platform</a:t>
            </a:r>
          </a:p>
        </p:txBody>
      </p:sp>
      <p:sp>
        <p:nvSpPr>
          <p:cNvPr id="25" name="Line 11"/>
          <p:cNvSpPr>
            <a:spLocks noChangeShapeType="1"/>
          </p:cNvSpPr>
          <p:nvPr/>
        </p:nvSpPr>
        <p:spPr bwMode="auto">
          <a:xfrm>
            <a:off x="5486400" y="3216255"/>
            <a:ext cx="685800" cy="0"/>
          </a:xfrm>
          <a:prstGeom prst="line">
            <a:avLst/>
          </a:prstGeom>
          <a:noFill/>
          <a:ln w="76200">
            <a:solidFill>
              <a:schemeClr val="tx1"/>
            </a:solidFill>
            <a:round/>
            <a:headEnd/>
            <a:tailEnd type="triangle" w="med" len="med"/>
          </a:ln>
        </p:spPr>
        <p:txBody>
          <a:bodyPr/>
          <a:lstStyle/>
          <a:p>
            <a:endParaRPr lang="en-GB"/>
          </a:p>
        </p:txBody>
      </p:sp>
      <p:sp>
        <p:nvSpPr>
          <p:cNvPr id="5" name="TextBox 4"/>
          <p:cNvSpPr txBox="1"/>
          <p:nvPr/>
        </p:nvSpPr>
        <p:spPr>
          <a:xfrm>
            <a:off x="3679372" y="3053127"/>
            <a:ext cx="1338828" cy="369332"/>
          </a:xfrm>
          <a:prstGeom prst="rect">
            <a:avLst/>
          </a:prstGeom>
          <a:noFill/>
        </p:spPr>
        <p:txBody>
          <a:bodyPr wrap="none" rtlCol="0">
            <a:spAutoFit/>
          </a:bodyPr>
          <a:lstStyle/>
          <a:p>
            <a:r>
              <a:rPr lang="en-US" dirty="0"/>
              <a:t>reconfigure</a:t>
            </a:r>
          </a:p>
        </p:txBody>
      </p:sp>
      <p:pic>
        <p:nvPicPr>
          <p:cNvPr id="8" name="L17-06">
            <a:hlinkClick r:id="" action="ppaction://media"/>
            <a:extLst>
              <a:ext uri="{FF2B5EF4-FFF2-40B4-BE49-F238E27FC236}">
                <a16:creationId xmlns:a16="http://schemas.microsoft.com/office/drawing/2014/main" id="{5C7A957D-4313-416C-B1BD-2F79436AC4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2789" y="10255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750"/>
                                  </p:stCondLst>
                                  <p:childTnLst>
                                    <p:cmd type="call" cmd="playFrom(0.0)">
                                      <p:cBhvr>
                                        <p:cTn id="6" dur="17658" fill="hold"/>
                                        <p:tgtEl>
                                          <p:spTgt spid="8"/>
                                        </p:tgtEl>
                                      </p:cBhvr>
                                    </p:cmd>
                                  </p:childTnLst>
                                </p:cTn>
                              </p:par>
                              <p:par>
                                <p:cTn id="7" presetID="53" presetClass="entr" presetSubtype="0" fill="hold" nodeType="withEffect">
                                  <p:stCondLst>
                                    <p:cond delay="8750"/>
                                  </p:stCondLst>
                                  <p:childTnLst>
                                    <p:set>
                                      <p:cBhvr>
                                        <p:cTn id="8" dur="1" fill="hold">
                                          <p:stCondLst>
                                            <p:cond delay="0"/>
                                          </p:stCondLst>
                                        </p:cTn>
                                        <p:tgtEl>
                                          <p:spTgt spid="8199"/>
                                        </p:tgtEl>
                                        <p:attrNameLst>
                                          <p:attrName>style.visibility</p:attrName>
                                        </p:attrNameLst>
                                      </p:cBhvr>
                                      <p:to>
                                        <p:strVal val="visible"/>
                                      </p:to>
                                    </p:set>
                                    <p:anim calcmode="lin" valueType="num">
                                      <p:cBhvr>
                                        <p:cTn id="9" dur="500" fill="hold"/>
                                        <p:tgtEl>
                                          <p:spTgt spid="8199"/>
                                        </p:tgtEl>
                                        <p:attrNameLst>
                                          <p:attrName>ppt_w</p:attrName>
                                        </p:attrNameLst>
                                      </p:cBhvr>
                                      <p:tavLst>
                                        <p:tav tm="0">
                                          <p:val>
                                            <p:fltVal val="0"/>
                                          </p:val>
                                        </p:tav>
                                        <p:tav tm="100000">
                                          <p:val>
                                            <p:strVal val="#ppt_w"/>
                                          </p:val>
                                        </p:tav>
                                      </p:tavLst>
                                    </p:anim>
                                    <p:anim calcmode="lin" valueType="num">
                                      <p:cBhvr>
                                        <p:cTn id="10" dur="500" fill="hold"/>
                                        <p:tgtEl>
                                          <p:spTgt spid="8199"/>
                                        </p:tgtEl>
                                        <p:attrNameLst>
                                          <p:attrName>ppt_h</p:attrName>
                                        </p:attrNameLst>
                                      </p:cBhvr>
                                      <p:tavLst>
                                        <p:tav tm="0">
                                          <p:val>
                                            <p:fltVal val="0"/>
                                          </p:val>
                                        </p:tav>
                                        <p:tav tm="100000">
                                          <p:val>
                                            <p:strVal val="#ppt_h"/>
                                          </p:val>
                                        </p:tav>
                                      </p:tavLst>
                                    </p:anim>
                                    <p:animEffect transition="in" filter="fade">
                                      <p:cBhvr>
                                        <p:cTn id="11" dur="500"/>
                                        <p:tgtEl>
                                          <p:spTgt spid="8199"/>
                                        </p:tgtEl>
                                      </p:cBhvr>
                                    </p:animEffect>
                                  </p:childTnLst>
                                </p:cTn>
                              </p:par>
                              <p:par>
                                <p:cTn id="12" presetID="1" presetClass="entr" presetSubtype="0" fill="hold" nodeType="withEffect">
                                  <p:stCondLst>
                                    <p:cond delay="9250"/>
                                  </p:stCondLst>
                                  <p:childTnLst>
                                    <p:set>
                                      <p:cBhvr>
                                        <p:cTn id="13" dur="1" fill="hold">
                                          <p:stCondLst>
                                            <p:cond delay="0"/>
                                          </p:stCondLst>
                                        </p:cTn>
                                        <p:tgtEl>
                                          <p:spTgt spid="4"/>
                                        </p:tgtEl>
                                        <p:attrNameLst>
                                          <p:attrName>style.visibility</p:attrName>
                                        </p:attrNameLst>
                                      </p:cBhvr>
                                      <p:to>
                                        <p:strVal val="visible"/>
                                      </p:to>
                                    </p:set>
                                  </p:childTnLst>
                                </p:cTn>
                              </p:par>
                              <p:par>
                                <p:cTn id="14" presetID="22" presetClass="entr" presetSubtype="8" fill="hold" grpId="0" nodeType="withEffect">
                                  <p:stCondLst>
                                    <p:cond delay="1000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4" fill="hold" grpId="0" nodeType="withEffect">
                                  <p:stCondLst>
                                    <p:cond delay="110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8408"/>
                            </p:stCondLst>
                            <p:childTnLst>
                              <p:par>
                                <p:cTn id="21" presetID="1" presetClass="exit" presetSubtype="0" fill="hold" nodeType="afterEffect">
                                  <p:stCondLst>
                                    <p:cond delay="500"/>
                                  </p:stCondLst>
                                  <p:childTnLst>
                                    <p:set>
                                      <p:cBhvr>
                                        <p:cTn id="22" dur="1" fill="hold">
                                          <p:stCondLst>
                                            <p:cond delay="0"/>
                                          </p:stCondLst>
                                        </p:cTn>
                                        <p:tgtEl>
                                          <p:spTgt spid="2"/>
                                        </p:tgtEl>
                                        <p:attrNameLst>
                                          <p:attrName>style.visibility</p:attrName>
                                        </p:attrNameLst>
                                      </p:cBhvr>
                                      <p:to>
                                        <p:strVal val="hidden"/>
                                      </p:to>
                                    </p:set>
                                  </p:childTnLst>
                                </p:cTn>
                              </p:par>
                            </p:childTnLst>
                          </p:cTn>
                        </p:par>
                        <p:par>
                          <p:cTn id="23" fill="hold">
                            <p:stCondLst>
                              <p:cond delay="18908"/>
                            </p:stCondLst>
                            <p:childTnLst>
                              <p:par>
                                <p:cTn id="24" presetID="1" presetClass="exit" presetSubtype="0" fill="hold" grpId="1" nodeType="afterEffect">
                                  <p:stCondLst>
                                    <p:cond delay="0"/>
                                  </p:stCondLst>
                                  <p:childTnLst>
                                    <p:set>
                                      <p:cBhvr>
                                        <p:cTn id="25" dur="1" fill="hold">
                                          <p:stCondLst>
                                            <p:cond delay="0"/>
                                          </p:stCondLst>
                                        </p:cTn>
                                        <p:tgtEl>
                                          <p:spTgt spid="28"/>
                                        </p:tgtEl>
                                        <p:attrNameLst>
                                          <p:attrName>style.visibility</p:attrName>
                                        </p:attrNameLst>
                                      </p:cBhvr>
                                      <p:to>
                                        <p:strVal val="hidden"/>
                                      </p:to>
                                    </p:set>
                                  </p:childTnLst>
                                </p:cTn>
                              </p:par>
                            </p:childTnLst>
                          </p:cTn>
                        </p:par>
                        <p:par>
                          <p:cTn id="26" fill="hold">
                            <p:stCondLst>
                              <p:cond delay="18908"/>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19408"/>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19908"/>
                            </p:stCondLst>
                            <p:childTnLst>
                              <p:par>
                                <p:cTn id="37" presetID="1"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9908"/>
                            </p:stCondLst>
                            <p:childTnLst>
                              <p:par>
                                <p:cTn id="40" presetID="9"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8"/>
                </p:tgtEl>
              </p:cMediaNode>
            </p:audio>
          </p:childTnLst>
        </p:cTn>
      </p:par>
    </p:tnLst>
    <p:bldLst>
      <p:bldP spid="28" grpId="0" animBg="1"/>
      <p:bldP spid="28" grpId="1" animBg="1"/>
      <p:bldP spid="23" grpId="0"/>
      <p:bldP spid="25" grpId="0" animBg="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566738" y="1592263"/>
            <a:ext cx="2514600" cy="2133600"/>
            <a:chOff x="261938" y="1592263"/>
            <a:chExt cx="2514600" cy="2133600"/>
          </a:xfrm>
          <a:solidFill>
            <a:schemeClr val="accent4">
              <a:lumMod val="10000"/>
            </a:schemeClr>
          </a:solidFill>
        </p:grpSpPr>
        <p:sp>
          <p:nvSpPr>
            <p:cNvPr id="2068" name="AutoShape 4"/>
            <p:cNvSpPr>
              <a:spLocks noChangeArrowheads="1"/>
            </p:cNvSpPr>
            <p:nvPr/>
          </p:nvSpPr>
          <p:spPr bwMode="auto">
            <a:xfrm>
              <a:off x="261938" y="1592263"/>
              <a:ext cx="2514600" cy="2133600"/>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2069" name="Rectangle 5"/>
            <p:cNvSpPr>
              <a:spLocks noChangeArrowheads="1"/>
            </p:cNvSpPr>
            <p:nvPr/>
          </p:nvSpPr>
          <p:spPr bwMode="auto">
            <a:xfrm>
              <a:off x="719138" y="2430463"/>
              <a:ext cx="1143000" cy="6858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t>MP3</a:t>
              </a:r>
            </a:p>
            <a:p>
              <a:pPr algn="ctr"/>
              <a:r>
                <a:rPr lang="en-US" sz="2000" b="1" dirty="0"/>
                <a:t>player</a:t>
              </a:r>
            </a:p>
          </p:txBody>
        </p:sp>
      </p:grpSp>
      <p:sp>
        <p:nvSpPr>
          <p:cNvPr id="2052" name="Line 8"/>
          <p:cNvSpPr>
            <a:spLocks noChangeShapeType="1"/>
          </p:cNvSpPr>
          <p:nvPr/>
        </p:nvSpPr>
        <p:spPr bwMode="auto">
          <a:xfrm>
            <a:off x="3040373" y="2506663"/>
            <a:ext cx="609600" cy="0"/>
          </a:xfrm>
          <a:prstGeom prst="line">
            <a:avLst/>
          </a:prstGeom>
          <a:noFill/>
          <a:ln w="76200">
            <a:solidFill>
              <a:schemeClr val="tx1"/>
            </a:solidFill>
            <a:round/>
            <a:headEnd/>
            <a:tailEnd type="triangle" w="med" len="med"/>
          </a:ln>
        </p:spPr>
        <p:txBody>
          <a:bodyPr/>
          <a:lstStyle/>
          <a:p>
            <a:endParaRPr lang="en-GB"/>
          </a:p>
        </p:txBody>
      </p:sp>
      <p:pic>
        <p:nvPicPr>
          <p:cNvPr id="2053" name="Picture 28"/>
          <p:cNvPicPr>
            <a:picLocks noGrp="1" noChangeAspect="1" noChangeArrowheads="1"/>
          </p:cNvPicPr>
          <p:nvPr>
            <p:ph idx="4294967295"/>
          </p:nvPr>
        </p:nvPicPr>
        <p:blipFill>
          <a:blip r:embed="rId6" cstate="print"/>
          <a:srcRect/>
          <a:stretch>
            <a:fillRect/>
          </a:stretch>
        </p:blipFill>
        <p:spPr>
          <a:xfrm>
            <a:off x="0" y="4929981"/>
            <a:ext cx="2306638" cy="1674813"/>
          </a:xfrm>
          <a:noFill/>
        </p:spPr>
      </p:pic>
      <p:grpSp>
        <p:nvGrpSpPr>
          <p:cNvPr id="3" name="Group 20"/>
          <p:cNvGrpSpPr>
            <a:grpSpLocks/>
          </p:cNvGrpSpPr>
          <p:nvPr/>
        </p:nvGrpSpPr>
        <p:grpSpPr bwMode="auto">
          <a:xfrm>
            <a:off x="5282902" y="1515741"/>
            <a:ext cx="3438525" cy="3253802"/>
            <a:chOff x="5738813" y="1543050"/>
            <a:chExt cx="3438525" cy="3253802"/>
          </a:xfrm>
        </p:grpSpPr>
        <p:sp>
          <p:nvSpPr>
            <p:cNvPr id="2059" name="Line 20"/>
            <p:cNvSpPr>
              <a:spLocks noChangeShapeType="1"/>
            </p:cNvSpPr>
            <p:nvPr/>
          </p:nvSpPr>
          <p:spPr bwMode="auto">
            <a:xfrm>
              <a:off x="5738813" y="2549525"/>
              <a:ext cx="685800" cy="0"/>
            </a:xfrm>
            <a:prstGeom prst="line">
              <a:avLst/>
            </a:prstGeom>
            <a:noFill/>
            <a:ln w="76200">
              <a:solidFill>
                <a:schemeClr val="tx1"/>
              </a:solidFill>
              <a:round/>
              <a:headEnd/>
              <a:tailEnd type="triangle" w="med" len="med"/>
            </a:ln>
          </p:spPr>
          <p:txBody>
            <a:bodyPr/>
            <a:lstStyle/>
            <a:p>
              <a:endParaRPr lang="en-GB"/>
            </a:p>
          </p:txBody>
        </p:sp>
        <p:sp>
          <p:nvSpPr>
            <p:cNvPr id="2060" name="AutoShape 21"/>
            <p:cNvSpPr>
              <a:spLocks noChangeArrowheads="1"/>
            </p:cNvSpPr>
            <p:nvPr/>
          </p:nvSpPr>
          <p:spPr bwMode="auto">
            <a:xfrm>
              <a:off x="6424613" y="1543050"/>
              <a:ext cx="2514600" cy="2133600"/>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2061" name="Oval 23"/>
            <p:cNvSpPr>
              <a:spLocks noChangeArrowheads="1"/>
            </p:cNvSpPr>
            <p:nvPr/>
          </p:nvSpPr>
          <p:spPr bwMode="auto">
            <a:xfrm>
              <a:off x="6500813" y="3463925"/>
              <a:ext cx="152400" cy="1524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062" name="Rectangle 12"/>
            <p:cNvSpPr>
              <a:spLocks noChangeArrowheads="1"/>
            </p:cNvSpPr>
            <p:nvPr/>
          </p:nvSpPr>
          <p:spPr bwMode="auto">
            <a:xfrm>
              <a:off x="6838950" y="2516188"/>
              <a:ext cx="11430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t>IP phone</a:t>
              </a:r>
            </a:p>
          </p:txBody>
        </p:sp>
        <p:sp>
          <p:nvSpPr>
            <p:cNvPr id="2063" name="Oval 26"/>
            <p:cNvSpPr>
              <a:spLocks noChangeArrowheads="1"/>
            </p:cNvSpPr>
            <p:nvPr/>
          </p:nvSpPr>
          <p:spPr bwMode="auto">
            <a:xfrm>
              <a:off x="8567738" y="3014663"/>
              <a:ext cx="134937" cy="18573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2064" name="Line 27"/>
            <p:cNvSpPr>
              <a:spLocks noChangeShapeType="1"/>
            </p:cNvSpPr>
            <p:nvPr/>
          </p:nvSpPr>
          <p:spPr bwMode="auto">
            <a:xfrm>
              <a:off x="8651875" y="3098800"/>
              <a:ext cx="525463" cy="0"/>
            </a:xfrm>
            <a:prstGeom prst="line">
              <a:avLst/>
            </a:prstGeom>
            <a:noFill/>
            <a:ln w="38100">
              <a:solidFill>
                <a:srgbClr val="1C1C1C"/>
              </a:solidFill>
              <a:round/>
              <a:headEnd/>
              <a:tailEnd/>
            </a:ln>
          </p:spPr>
          <p:txBody>
            <a:bodyPr/>
            <a:lstStyle/>
            <a:p>
              <a:endParaRPr lang="en-GB"/>
            </a:p>
          </p:txBody>
        </p:sp>
        <p:grpSp>
          <p:nvGrpSpPr>
            <p:cNvPr id="4" name="Group 19"/>
            <p:cNvGrpSpPr>
              <a:grpSpLocks/>
            </p:cNvGrpSpPr>
            <p:nvPr/>
          </p:nvGrpSpPr>
          <p:grpSpPr bwMode="auto">
            <a:xfrm>
              <a:off x="6203430" y="3445847"/>
              <a:ext cx="679673" cy="1351005"/>
              <a:chOff x="6203430" y="3445847"/>
              <a:chExt cx="679673" cy="1351005"/>
            </a:xfrm>
          </p:grpSpPr>
          <p:sp>
            <p:nvSpPr>
              <p:cNvPr id="2066" name="Oval 23"/>
              <p:cNvSpPr>
                <a:spLocks noChangeArrowheads="1"/>
              </p:cNvSpPr>
              <p:nvPr/>
            </p:nvSpPr>
            <p:spPr bwMode="auto">
              <a:xfrm>
                <a:off x="6730703" y="3445847"/>
                <a:ext cx="152400" cy="1524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9" name="Freeform 18"/>
              <p:cNvSpPr/>
              <p:nvPr/>
            </p:nvSpPr>
            <p:spPr bwMode="auto">
              <a:xfrm>
                <a:off x="6203950" y="3565525"/>
                <a:ext cx="608013" cy="1231900"/>
              </a:xfrm>
              <a:custGeom>
                <a:avLst/>
                <a:gdLst>
                  <a:gd name="connsiteX0" fmla="*/ 557134 w 572124"/>
                  <a:gd name="connsiteY0" fmla="*/ 0 h 1079292"/>
                  <a:gd name="connsiteX1" fmla="*/ 2498 w 572124"/>
                  <a:gd name="connsiteY1" fmla="*/ 809469 h 1079292"/>
                  <a:gd name="connsiteX2" fmla="*/ 572124 w 572124"/>
                  <a:gd name="connsiteY2" fmla="*/ 1079292 h 1079292"/>
                </a:gdLst>
                <a:ahLst/>
                <a:cxnLst>
                  <a:cxn ang="0">
                    <a:pos x="connsiteX0" y="connsiteY0"/>
                  </a:cxn>
                  <a:cxn ang="0">
                    <a:pos x="connsiteX1" y="connsiteY1"/>
                  </a:cxn>
                  <a:cxn ang="0">
                    <a:pos x="connsiteX2" y="connsiteY2"/>
                  </a:cxn>
                </a:cxnLst>
                <a:rect l="l" t="t" r="r" b="b"/>
                <a:pathLst>
                  <a:path w="572124" h="1079292">
                    <a:moveTo>
                      <a:pt x="557134" y="0"/>
                    </a:moveTo>
                    <a:cubicBezTo>
                      <a:pt x="278567" y="314793"/>
                      <a:pt x="0" y="629587"/>
                      <a:pt x="2498" y="809469"/>
                    </a:cubicBezTo>
                    <a:cubicBezTo>
                      <a:pt x="4996" y="989351"/>
                      <a:pt x="288560" y="1034321"/>
                      <a:pt x="572124" y="1079292"/>
                    </a:cubicBezTo>
                  </a:path>
                </a:pathLst>
              </a:custGeom>
              <a:noFill/>
              <a:ln w="2857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grpSp>
      </p:grpSp>
      <p:grpSp>
        <p:nvGrpSpPr>
          <p:cNvPr id="5" name="Group 19"/>
          <p:cNvGrpSpPr>
            <a:grpSpLocks/>
          </p:cNvGrpSpPr>
          <p:nvPr/>
        </p:nvGrpSpPr>
        <p:grpSpPr bwMode="auto">
          <a:xfrm>
            <a:off x="2411260" y="3933736"/>
            <a:ext cx="3070937" cy="2204329"/>
            <a:chOff x="3072983" y="2226612"/>
            <a:chExt cx="3021089" cy="1401007"/>
          </a:xfrm>
        </p:grpSpPr>
        <p:sp>
          <p:nvSpPr>
            <p:cNvPr id="2057" name="TextBox 20"/>
            <p:cNvSpPr txBox="1">
              <a:spLocks noChangeArrowheads="1"/>
            </p:cNvSpPr>
            <p:nvPr/>
          </p:nvSpPr>
          <p:spPr bwMode="auto">
            <a:xfrm>
              <a:off x="3177915" y="2226612"/>
              <a:ext cx="2916157" cy="449912"/>
            </a:xfrm>
            <a:prstGeom prst="rect">
              <a:avLst/>
            </a:prstGeom>
            <a:solidFill>
              <a:schemeClr val="bg1">
                <a:lumMod val="95000"/>
              </a:schemeClr>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r>
                <a:rPr lang="en-ZA" sz="2000" i="1" dirty="0">
                  <a:solidFill>
                    <a:schemeClr val="tx1"/>
                  </a:solidFill>
                </a:rPr>
                <a:t>The Hutt is satisfied.</a:t>
              </a:r>
            </a:p>
            <a:p>
              <a:r>
                <a:rPr lang="en-ZA" sz="2000" i="1" dirty="0">
                  <a:solidFill>
                    <a:schemeClr val="tx1"/>
                  </a:solidFill>
                </a:rPr>
                <a:t>But now wants more…</a:t>
              </a:r>
              <a:endParaRPr lang="en-US" sz="2000" i="1" dirty="0">
                <a:solidFill>
                  <a:schemeClr val="tx1"/>
                </a:solidFill>
              </a:endParaRPr>
            </a:p>
          </p:txBody>
        </p:sp>
        <p:sp>
          <p:nvSpPr>
            <p:cNvPr id="2058" name="Oval Callout 21"/>
            <p:cNvSpPr>
              <a:spLocks noChangeArrowheads="1"/>
            </p:cNvSpPr>
            <p:nvPr/>
          </p:nvSpPr>
          <p:spPr bwMode="auto">
            <a:xfrm>
              <a:off x="3072983" y="2758189"/>
              <a:ext cx="2428407" cy="869430"/>
            </a:xfrm>
            <a:prstGeom prst="wedgeEllipseCallout">
              <a:avLst>
                <a:gd name="adj1" fmla="val -63435"/>
                <a:gd name="adj2" fmla="val 11701"/>
              </a:avLst>
            </a:prstGeom>
            <a:solidFill>
              <a:schemeClr val="bg1">
                <a:lumMod val="9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r>
                <a:rPr lang="en-US" sz="2000">
                  <a:solidFill>
                    <a:schemeClr val="tx1"/>
                  </a:solidFill>
                </a:rPr>
                <a:t>Now I need a</a:t>
              </a:r>
              <a:r>
                <a:rPr lang="en-ZA" sz="2000">
                  <a:solidFill>
                    <a:schemeClr val="tx1"/>
                  </a:solidFill>
                </a:rPr>
                <a:t>n IP phone!</a:t>
              </a:r>
              <a:endParaRPr lang="en-US" sz="2000">
                <a:solidFill>
                  <a:schemeClr val="tx1"/>
                </a:solidFill>
              </a:endParaRPr>
            </a:p>
            <a:p>
              <a:endParaRPr lang="en-US" sz="2000">
                <a:solidFill>
                  <a:schemeClr val="tx1"/>
                </a:solidFill>
              </a:endParaRPr>
            </a:p>
          </p:txBody>
        </p:sp>
      </p:grpSp>
      <p:sp>
        <p:nvSpPr>
          <p:cNvPr id="23" name="TextBox 22"/>
          <p:cNvSpPr txBox="1">
            <a:spLocks noChangeArrowheads="1"/>
          </p:cNvSpPr>
          <p:nvPr/>
        </p:nvSpPr>
        <p:spPr bwMode="auto">
          <a:xfrm>
            <a:off x="6934537" y="4745038"/>
            <a:ext cx="1142172" cy="369332"/>
          </a:xfrm>
          <a:prstGeom prst="rect">
            <a:avLst/>
          </a:prstGeom>
          <a:noFill/>
          <a:ln w="9525">
            <a:noFill/>
            <a:miter lim="800000"/>
            <a:headEnd/>
            <a:tailEnd/>
          </a:ln>
        </p:spPr>
        <p:txBody>
          <a:bodyPr wrap="none">
            <a:spAutoFit/>
          </a:bodyPr>
          <a:lstStyle/>
          <a:p>
            <a:r>
              <a:rPr lang="en-ZA" dirty="0">
                <a:solidFill>
                  <a:srgbClr val="1C1C1C"/>
                </a:solidFill>
              </a:rPr>
              <a:t>Yak </a:t>
            </a:r>
            <a:r>
              <a:rPr lang="en-ZA" dirty="0" err="1">
                <a:solidFill>
                  <a:srgbClr val="1C1C1C"/>
                </a:solidFill>
              </a:rPr>
              <a:t>yak</a:t>
            </a:r>
            <a:r>
              <a:rPr lang="en-ZA" dirty="0">
                <a:solidFill>
                  <a:srgbClr val="1C1C1C"/>
                </a:solidFill>
              </a:rPr>
              <a:t> *</a:t>
            </a:r>
            <a:endParaRPr lang="en-US" dirty="0">
              <a:solidFill>
                <a:srgbClr val="1C1C1C"/>
              </a:solidFill>
            </a:endParaRPr>
          </a:p>
        </p:txBody>
      </p:sp>
      <p:grpSp>
        <p:nvGrpSpPr>
          <p:cNvPr id="34" name="Group 33"/>
          <p:cNvGrpSpPr/>
          <p:nvPr/>
        </p:nvGrpSpPr>
        <p:grpSpPr>
          <a:xfrm>
            <a:off x="6207305" y="3739833"/>
            <a:ext cx="944402" cy="1595124"/>
            <a:chOff x="6629878" y="3739833"/>
            <a:chExt cx="944402" cy="1595124"/>
          </a:xfrm>
        </p:grpSpPr>
        <p:pic>
          <p:nvPicPr>
            <p:cNvPr id="24" name="Picture 4" descr="C:\Users\swinberg\Documents\ACTIVE\EEE4084F\2012\LECTURES\EEE4084F-Lecture13\earphones.gif"/>
            <p:cNvPicPr>
              <a:picLocks noChangeAspect="1" noChangeArrowheads="1"/>
            </p:cNvPicPr>
            <p:nvPr/>
          </p:nvPicPr>
          <p:blipFill>
            <a:blip r:embed="rId7" cstate="print"/>
            <a:srcRect/>
            <a:stretch>
              <a:fillRect/>
            </a:stretch>
          </p:blipFill>
          <p:spPr bwMode="auto">
            <a:xfrm>
              <a:off x="6660833" y="3739833"/>
              <a:ext cx="913447" cy="1595124"/>
            </a:xfrm>
            <a:prstGeom prst="rect">
              <a:avLst/>
            </a:prstGeom>
            <a:noFill/>
          </p:spPr>
        </p:pic>
        <p:cxnSp>
          <p:nvCxnSpPr>
            <p:cNvPr id="30" name="Straight Connector 29"/>
            <p:cNvCxnSpPr/>
            <p:nvPr/>
          </p:nvCxnSpPr>
          <p:spPr bwMode="auto">
            <a:xfrm rot="10800000" flipV="1">
              <a:off x="6629878" y="5227319"/>
              <a:ext cx="517683" cy="107637"/>
            </a:xfrm>
            <a:prstGeom prst="line">
              <a:avLst/>
            </a:prstGeom>
            <a:solidFill>
              <a:schemeClr val="accent1"/>
            </a:solidFill>
            <a:ln w="12700" cap="flat" cmpd="sng" algn="ctr">
              <a:solidFill>
                <a:srgbClr val="1C1C1C"/>
              </a:solidFill>
              <a:prstDash val="solid"/>
              <a:round/>
              <a:headEnd type="none" w="med" len="med"/>
              <a:tailEnd type="oval" w="med" len="med"/>
            </a:ln>
            <a:effectLst/>
          </p:spPr>
        </p:cxnSp>
      </p:grpSp>
      <p:sp>
        <p:nvSpPr>
          <p:cNvPr id="25" name="TextBox 24"/>
          <p:cNvSpPr txBox="1"/>
          <p:nvPr/>
        </p:nvSpPr>
        <p:spPr>
          <a:xfrm>
            <a:off x="3692284" y="2397875"/>
            <a:ext cx="1338828" cy="369332"/>
          </a:xfrm>
          <a:prstGeom prst="rect">
            <a:avLst/>
          </a:prstGeom>
          <a:noFill/>
        </p:spPr>
        <p:txBody>
          <a:bodyPr wrap="none" rtlCol="0">
            <a:spAutoFit/>
          </a:bodyPr>
          <a:lstStyle/>
          <a:p>
            <a:r>
              <a:rPr lang="en-US" dirty="0"/>
              <a:t>reconfigure</a:t>
            </a:r>
          </a:p>
        </p:txBody>
      </p:sp>
      <p:sp>
        <p:nvSpPr>
          <p:cNvPr id="6" name="Rectangle 5"/>
          <p:cNvSpPr/>
          <p:nvPr/>
        </p:nvSpPr>
        <p:spPr>
          <a:xfrm>
            <a:off x="2541606" y="6240590"/>
            <a:ext cx="6449993" cy="461665"/>
          </a:xfrm>
          <a:prstGeom prst="rect">
            <a:avLst/>
          </a:prstGeom>
        </p:spPr>
        <p:txBody>
          <a:bodyPr wrap="square">
            <a:spAutoFit/>
          </a:bodyPr>
          <a:lstStyle/>
          <a:p>
            <a:r>
              <a:rPr lang="en-ZA" sz="1200" dirty="0"/>
              <a:t>In case you’re wondering what sort of client Jabber is like, especially if he had an MP3 player, you could watch this amusing skit: </a:t>
            </a:r>
            <a:r>
              <a:rPr lang="en-ZA" sz="1200" dirty="0">
                <a:hlinkClick r:id="rId8"/>
              </a:rPr>
              <a:t>https://www.youtube.com/watch?v=H2ftVPk-WZw</a:t>
            </a:r>
            <a:endParaRPr lang="en-ZA" sz="1200" dirty="0"/>
          </a:p>
        </p:txBody>
      </p:sp>
      <p:pic>
        <p:nvPicPr>
          <p:cNvPr id="7" name="L17-07">
            <a:hlinkClick r:id="" action="ppaction://media"/>
            <a:extLst>
              <a:ext uri="{FF2B5EF4-FFF2-40B4-BE49-F238E27FC236}">
                <a16:creationId xmlns:a16="http://schemas.microsoft.com/office/drawing/2014/main" id="{70B7CA9A-203A-4A17-B5DD-8AF5C2D7E68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43136" y="415416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
                                          </p:val>
                                        </p:tav>
                                        <p:tav tm="100000">
                                          <p:val>
                                            <p:strVal val="#ppt_x"/>
                                          </p:val>
                                        </p:tav>
                                      </p:tavLst>
                                    </p:anim>
                                    <p:anim calcmode="lin" valueType="num">
                                      <p:cBhvr>
                                        <p:cTn id="9" dur="1000" fill="hold"/>
                                        <p:tgtEl>
                                          <p:spTgt spid="20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Jabber.wav"/>
                                        </p:tgtEl>
                                      </p:cMediaNode>
                                    </p:audio>
                                  </p:subTnLst>
                                </p:cTn>
                              </p:par>
                            </p:childTnLst>
                          </p:cTn>
                        </p:par>
                        <p:par>
                          <p:cTn id="10" fill="hold">
                            <p:stCondLst>
                              <p:cond delay="1000"/>
                            </p:stCondLst>
                            <p:childTnLst>
                              <p:par>
                                <p:cTn id="11" presetID="1" presetClass="mediacall" presetSubtype="0" fill="hold" nodeType="afterEffect">
                                  <p:stCondLst>
                                    <p:cond delay="750"/>
                                  </p:stCondLst>
                                  <p:childTnLst>
                                    <p:cmd type="call" cmd="playFrom(0.0)">
                                      <p:cBhvr>
                                        <p:cTn id="12" dur="7810" fill="hold"/>
                                        <p:tgtEl>
                                          <p:spTgt spid="7"/>
                                        </p:tgtEl>
                                      </p:cBhvr>
                                    </p:cmd>
                                  </p:childTnLst>
                                </p:cTn>
                              </p:par>
                              <p:par>
                                <p:cTn id="13" presetID="22" presetClass="entr" presetSubtype="4" fill="hold" grpId="0" nodeType="withEffect">
                                  <p:stCondLst>
                                    <p:cond delay="500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1" presetClass="exit" presetSubtype="0" fill="hold" nodeType="withEffect">
                                  <p:stCondLst>
                                    <p:cond delay="600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nodeType="withEffect">
                                  <p:stCondLst>
                                    <p:cond delay="700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xit" presetSubtype="0" fill="hold" grpId="0" nodeType="withEffect">
                                  <p:stCondLst>
                                    <p:cond delay="7500"/>
                                  </p:stCondLst>
                                  <p:childTnLst>
                                    <p:set>
                                      <p:cBhvr>
                                        <p:cTn id="21" dur="1" fill="hold">
                                          <p:stCondLst>
                                            <p:cond delay="0"/>
                                          </p:stCondLst>
                                        </p:cTn>
                                        <p:tgtEl>
                                          <p:spTgt spid="2052"/>
                                        </p:tgtEl>
                                        <p:attrNameLst>
                                          <p:attrName>style.visibility</p:attrName>
                                        </p:attrNameLst>
                                      </p:cBhvr>
                                      <p:to>
                                        <p:strVal val="hidden"/>
                                      </p:to>
                                    </p:set>
                                  </p:childTnLst>
                                </p:cTn>
                              </p:par>
                            </p:childTnLst>
                          </p:cTn>
                        </p:par>
                        <p:par>
                          <p:cTn id="22" fill="hold">
                            <p:stCondLst>
                              <p:cond delay="9560"/>
                            </p:stCondLst>
                            <p:childTnLst>
                              <p:par>
                                <p:cTn id="23" presetID="10" presetClass="exit" presetSubtype="0" fill="hold" grpId="1" nodeType="after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par>
                          <p:cTn id="26" fill="hold">
                            <p:stCondLst>
                              <p:cond delay="10060"/>
                            </p:stCondLst>
                            <p:childTnLst>
                              <p:par>
                                <p:cTn id="27" presetID="9"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childTnLst>
                          </p:cTn>
                        </p:par>
                        <p:par>
                          <p:cTn id="30" fill="hold">
                            <p:stCondLst>
                              <p:cond delay="10560"/>
                            </p:stCondLst>
                            <p:childTnLst>
                              <p:par>
                                <p:cTn id="31" presetID="1" presetClass="entr" presetSubtype="0" fill="hold" grpId="0" nodeType="afterEffect">
                                  <p:stCondLst>
                                    <p:cond delay="50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7"/>
                </p:tgtEl>
              </p:cMediaNode>
            </p:audio>
          </p:childTnLst>
        </p:cTn>
      </p:par>
    </p:tnLst>
    <p:bldLst>
      <p:bldP spid="2052" grpId="0" animBg="1"/>
      <p:bldP spid="23" grpId="0"/>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Line 12"/>
          <p:cNvSpPr>
            <a:spLocks noChangeShapeType="1"/>
          </p:cNvSpPr>
          <p:nvPr/>
        </p:nvSpPr>
        <p:spPr bwMode="auto">
          <a:xfrm>
            <a:off x="2957184" y="2497366"/>
            <a:ext cx="609600" cy="0"/>
          </a:xfrm>
          <a:prstGeom prst="line">
            <a:avLst/>
          </a:prstGeom>
          <a:noFill/>
          <a:ln w="76200">
            <a:solidFill>
              <a:schemeClr val="tx1"/>
            </a:solidFill>
            <a:round/>
            <a:headEnd/>
            <a:tailEnd type="triangle" w="med" len="med"/>
          </a:ln>
        </p:spPr>
        <p:txBody>
          <a:bodyPr/>
          <a:lstStyle/>
          <a:p>
            <a:endParaRPr lang="en-GB"/>
          </a:p>
        </p:txBody>
      </p:sp>
      <p:sp>
        <p:nvSpPr>
          <p:cNvPr id="13336" name="Line 14"/>
          <p:cNvSpPr>
            <a:spLocks noChangeShapeType="1"/>
          </p:cNvSpPr>
          <p:nvPr/>
        </p:nvSpPr>
        <p:spPr bwMode="auto">
          <a:xfrm>
            <a:off x="5492813" y="2566988"/>
            <a:ext cx="685800" cy="0"/>
          </a:xfrm>
          <a:prstGeom prst="line">
            <a:avLst/>
          </a:prstGeom>
          <a:noFill/>
          <a:ln w="76200">
            <a:solidFill>
              <a:schemeClr val="tx1"/>
            </a:solidFill>
            <a:round/>
            <a:headEnd/>
            <a:tailEnd type="triangle" w="med" len="med"/>
          </a:ln>
        </p:spPr>
        <p:txBody>
          <a:bodyPr/>
          <a:lstStyle/>
          <a:p>
            <a:endParaRPr lang="en-GB"/>
          </a:p>
        </p:txBody>
      </p:sp>
      <p:grpSp>
        <p:nvGrpSpPr>
          <p:cNvPr id="3" name="Group 28"/>
          <p:cNvGrpSpPr>
            <a:grpSpLocks/>
          </p:cNvGrpSpPr>
          <p:nvPr/>
        </p:nvGrpSpPr>
        <p:grpSpPr bwMode="auto">
          <a:xfrm>
            <a:off x="341375" y="1593850"/>
            <a:ext cx="2752725" cy="2874963"/>
            <a:chOff x="0" y="1593850"/>
            <a:chExt cx="2752725" cy="2874963"/>
          </a:xfrm>
        </p:grpSpPr>
        <p:sp>
          <p:nvSpPr>
            <p:cNvPr id="13328" name="AutoShape 21"/>
            <p:cNvSpPr>
              <a:spLocks noChangeArrowheads="1"/>
            </p:cNvSpPr>
            <p:nvPr/>
          </p:nvSpPr>
          <p:spPr bwMode="auto">
            <a:xfrm>
              <a:off x="0" y="1593850"/>
              <a:ext cx="2514600" cy="2133600"/>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13329" name="Oval 22"/>
            <p:cNvSpPr>
              <a:spLocks noChangeArrowheads="1"/>
            </p:cNvSpPr>
            <p:nvPr/>
          </p:nvSpPr>
          <p:spPr bwMode="auto">
            <a:xfrm>
              <a:off x="76200" y="3514725"/>
              <a:ext cx="152400" cy="1524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3330" name="Rectangle 23"/>
            <p:cNvSpPr>
              <a:spLocks noChangeArrowheads="1"/>
            </p:cNvSpPr>
            <p:nvPr/>
          </p:nvSpPr>
          <p:spPr bwMode="auto">
            <a:xfrm>
              <a:off x="414338" y="2566988"/>
              <a:ext cx="11430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solidFill>
                    <a:schemeClr val="accent4">
                      <a:lumMod val="10000"/>
                    </a:schemeClr>
                  </a:solidFill>
                </a:rPr>
                <a:t>IP phone</a:t>
              </a:r>
            </a:p>
          </p:txBody>
        </p:sp>
        <p:sp>
          <p:nvSpPr>
            <p:cNvPr id="13331" name="Oval 24"/>
            <p:cNvSpPr>
              <a:spLocks noChangeArrowheads="1"/>
            </p:cNvSpPr>
            <p:nvPr/>
          </p:nvSpPr>
          <p:spPr bwMode="auto">
            <a:xfrm>
              <a:off x="2143125" y="3065463"/>
              <a:ext cx="134938" cy="18573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3332" name="Line 25"/>
            <p:cNvSpPr>
              <a:spLocks noChangeShapeType="1"/>
            </p:cNvSpPr>
            <p:nvPr/>
          </p:nvSpPr>
          <p:spPr bwMode="auto">
            <a:xfrm>
              <a:off x="2227263" y="3149600"/>
              <a:ext cx="525462" cy="0"/>
            </a:xfrm>
            <a:prstGeom prst="line">
              <a:avLst/>
            </a:prstGeom>
            <a:noFill/>
            <a:ln w="38100">
              <a:solidFill>
                <a:srgbClr val="1C1C1C"/>
              </a:solidFill>
              <a:round/>
              <a:headEnd/>
              <a:tailEnd/>
            </a:ln>
          </p:spPr>
          <p:txBody>
            <a:bodyPr/>
            <a:lstStyle/>
            <a:p>
              <a:endParaRPr lang="en-GB"/>
            </a:p>
          </p:txBody>
        </p:sp>
        <p:sp>
          <p:nvSpPr>
            <p:cNvPr id="13333" name="Line 26"/>
            <p:cNvSpPr>
              <a:spLocks noChangeShapeType="1"/>
            </p:cNvSpPr>
            <p:nvPr/>
          </p:nvSpPr>
          <p:spPr bwMode="auto">
            <a:xfrm>
              <a:off x="2743200" y="3132138"/>
              <a:ext cx="0" cy="1320800"/>
            </a:xfrm>
            <a:prstGeom prst="line">
              <a:avLst/>
            </a:prstGeom>
            <a:noFill/>
            <a:ln w="28575">
              <a:solidFill>
                <a:srgbClr val="1C1C1C"/>
              </a:solidFill>
              <a:round/>
              <a:headEnd/>
              <a:tailEnd/>
            </a:ln>
          </p:spPr>
          <p:txBody>
            <a:bodyPr/>
            <a:lstStyle/>
            <a:p>
              <a:endParaRPr lang="en-GB"/>
            </a:p>
          </p:txBody>
        </p:sp>
        <p:sp>
          <p:nvSpPr>
            <p:cNvPr id="13334" name="Line 28"/>
            <p:cNvSpPr>
              <a:spLocks noChangeShapeType="1"/>
            </p:cNvSpPr>
            <p:nvPr/>
          </p:nvSpPr>
          <p:spPr bwMode="auto">
            <a:xfrm flipH="1">
              <a:off x="0" y="4468813"/>
              <a:ext cx="2743200" cy="0"/>
            </a:xfrm>
            <a:prstGeom prst="line">
              <a:avLst/>
            </a:prstGeom>
            <a:noFill/>
            <a:ln w="28575">
              <a:solidFill>
                <a:srgbClr val="1C1C1C"/>
              </a:solidFill>
              <a:round/>
              <a:headEnd/>
              <a:tailEnd/>
            </a:ln>
          </p:spPr>
          <p:txBody>
            <a:bodyPr/>
            <a:lstStyle/>
            <a:p>
              <a:endParaRPr lang="en-GB"/>
            </a:p>
          </p:txBody>
        </p:sp>
      </p:grpSp>
      <p:grpSp>
        <p:nvGrpSpPr>
          <p:cNvPr id="4" name="Group 28"/>
          <p:cNvGrpSpPr>
            <a:grpSpLocks/>
          </p:cNvGrpSpPr>
          <p:nvPr/>
        </p:nvGrpSpPr>
        <p:grpSpPr bwMode="auto">
          <a:xfrm>
            <a:off x="6213538" y="1543050"/>
            <a:ext cx="2514600" cy="2133600"/>
            <a:chOff x="5872558" y="1543050"/>
            <a:chExt cx="2514798" cy="2133421"/>
          </a:xfrm>
          <a:solidFill>
            <a:schemeClr val="accent4">
              <a:lumMod val="25000"/>
            </a:schemeClr>
          </a:solidFill>
        </p:grpSpPr>
        <p:sp>
          <p:nvSpPr>
            <p:cNvPr id="13324" name="AutoShape 15"/>
            <p:cNvSpPr>
              <a:spLocks noChangeArrowheads="1"/>
            </p:cNvSpPr>
            <p:nvPr/>
          </p:nvSpPr>
          <p:spPr bwMode="auto">
            <a:xfrm>
              <a:off x="5872558" y="1543050"/>
              <a:ext cx="2514798" cy="2133421"/>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13325" name="Rectangle 17"/>
            <p:cNvSpPr>
              <a:spLocks noChangeArrowheads="1"/>
            </p:cNvSpPr>
            <p:nvPr/>
          </p:nvSpPr>
          <p:spPr bwMode="auto">
            <a:xfrm>
              <a:off x="6067835" y="2516107"/>
              <a:ext cx="1530470" cy="60954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sz="2000" b="1" dirty="0"/>
                <a:t>Compressor</a:t>
              </a:r>
            </a:p>
          </p:txBody>
        </p:sp>
        <p:sp>
          <p:nvSpPr>
            <p:cNvPr id="13326" name="Oval 18"/>
            <p:cNvSpPr>
              <a:spLocks noChangeArrowheads="1"/>
            </p:cNvSpPr>
            <p:nvPr/>
          </p:nvSpPr>
          <p:spPr bwMode="auto">
            <a:xfrm>
              <a:off x="8015851" y="3014540"/>
              <a:ext cx="134948" cy="18572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3327" name="Oval 29"/>
            <p:cNvSpPr>
              <a:spLocks noChangeArrowheads="1"/>
            </p:cNvSpPr>
            <p:nvPr/>
          </p:nvSpPr>
          <p:spPr bwMode="auto">
            <a:xfrm>
              <a:off x="6058966" y="3431415"/>
              <a:ext cx="134949" cy="18572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grpSp>
      <p:sp>
        <p:nvSpPr>
          <p:cNvPr id="4112" name="TextBox 26"/>
          <p:cNvSpPr txBox="1">
            <a:spLocks noChangeArrowheads="1"/>
          </p:cNvSpPr>
          <p:nvPr/>
        </p:nvSpPr>
        <p:spPr bwMode="auto">
          <a:xfrm>
            <a:off x="6153364" y="4185897"/>
            <a:ext cx="1009650" cy="9239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r>
              <a:rPr lang="en-ZA">
                <a:solidFill>
                  <a:srgbClr val="1C1C1C"/>
                </a:solidFill>
              </a:rPr>
              <a:t>110111001101</a:t>
            </a:r>
          </a:p>
          <a:p>
            <a:endParaRPr lang="en-US">
              <a:solidFill>
                <a:srgbClr val="1C1C1C"/>
              </a:solidFill>
            </a:endParaRPr>
          </a:p>
        </p:txBody>
      </p:sp>
      <p:grpSp>
        <p:nvGrpSpPr>
          <p:cNvPr id="5" name="Group 4"/>
          <p:cNvGrpSpPr/>
          <p:nvPr/>
        </p:nvGrpSpPr>
        <p:grpSpPr>
          <a:xfrm>
            <a:off x="1823306" y="3170238"/>
            <a:ext cx="3669507" cy="3261179"/>
            <a:chOff x="1823306" y="3170238"/>
            <a:chExt cx="3669507" cy="3261179"/>
          </a:xfrm>
        </p:grpSpPr>
        <p:pic>
          <p:nvPicPr>
            <p:cNvPr id="13318" name="Picture 23" descr="r2d2.jpg"/>
            <p:cNvPicPr>
              <a:picLocks noChangeAspect="1"/>
            </p:cNvPicPr>
            <p:nvPr/>
          </p:nvPicPr>
          <p:blipFill>
            <a:blip r:embed="rId6" cstate="print"/>
            <a:srcRect/>
            <a:stretch>
              <a:fillRect/>
            </a:stretch>
          </p:blipFill>
          <p:spPr bwMode="auto">
            <a:xfrm>
              <a:off x="4019613" y="3170238"/>
              <a:ext cx="1473200" cy="18415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25" name="Rectangular Callout 24"/>
            <p:cNvSpPr/>
            <p:nvPr/>
          </p:nvSpPr>
          <p:spPr bwMode="auto">
            <a:xfrm>
              <a:off x="1823306" y="4791529"/>
              <a:ext cx="2065338" cy="1639888"/>
            </a:xfrm>
            <a:prstGeom prst="wedgeRectCallout">
              <a:avLst>
                <a:gd name="adj1" fmla="val 50811"/>
                <a:gd name="adj2" fmla="val -95368"/>
              </a:avLst>
            </a:prstGeom>
            <a:solidFill>
              <a:schemeClr val="bg1">
                <a:lumMod val="9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defRPr/>
              </a:pPr>
              <a:r>
                <a:rPr lang="en-US" sz="2000" dirty="0">
                  <a:solidFill>
                    <a:schemeClr val="tx1"/>
                  </a:solidFill>
                </a:rPr>
                <a:t>But I (beep </a:t>
              </a:r>
              <a:r>
                <a:rPr lang="en-US" sz="2000" dirty="0" err="1">
                  <a:solidFill>
                    <a:schemeClr val="tx1"/>
                  </a:solidFill>
                </a:rPr>
                <a:t>beep</a:t>
              </a:r>
              <a:r>
                <a:rPr lang="en-US" sz="2000" dirty="0">
                  <a:solidFill>
                    <a:schemeClr val="tx1"/>
                  </a:solidFill>
                </a:rPr>
                <a:t>) need a </a:t>
              </a:r>
            </a:p>
            <a:p>
              <a:pPr algn="ctr">
                <a:defRPr/>
              </a:pPr>
              <a:r>
                <a:rPr lang="en-US" sz="2000" dirty="0">
                  <a:solidFill>
                    <a:schemeClr val="tx1"/>
                  </a:solidFill>
                </a:rPr>
                <a:t>data stream </a:t>
              </a:r>
            </a:p>
            <a:p>
              <a:pPr algn="ctr">
                <a:defRPr/>
              </a:pPr>
              <a:r>
                <a:rPr lang="en-US" sz="2000" dirty="0">
                  <a:solidFill>
                    <a:schemeClr val="tx1"/>
                  </a:solidFill>
                </a:rPr>
                <a:t>compressor</a:t>
              </a:r>
            </a:p>
            <a:p>
              <a:pPr algn="ctr">
                <a:defRPr/>
              </a:pPr>
              <a:r>
                <a:rPr lang="en-ZA" sz="2000" dirty="0">
                  <a:solidFill>
                    <a:schemeClr val="tx1"/>
                  </a:solidFill>
                </a:rPr>
                <a:t>(click squeak)</a:t>
              </a:r>
              <a:endParaRPr lang="en-US" sz="2000" dirty="0">
                <a:solidFill>
                  <a:schemeClr val="tx1"/>
                </a:solidFill>
              </a:endParaRPr>
            </a:p>
          </p:txBody>
        </p:sp>
      </p:grpSp>
      <p:sp>
        <p:nvSpPr>
          <p:cNvPr id="28" name="Freeform 27"/>
          <p:cNvSpPr>
            <a:spLocks noChangeArrowheads="1"/>
          </p:cNvSpPr>
          <p:nvPr/>
        </p:nvSpPr>
        <p:spPr bwMode="auto">
          <a:xfrm>
            <a:off x="4756213" y="3578225"/>
            <a:ext cx="1701800" cy="869950"/>
          </a:xfrm>
          <a:custGeom>
            <a:avLst/>
            <a:gdLst>
              <a:gd name="T0" fmla="*/ 0 w 1702676"/>
              <a:gd name="T1" fmla="*/ 868853 h 869731"/>
              <a:gd name="T2" fmla="*/ 1224658 w 1702676"/>
              <a:gd name="T3" fmla="*/ 726678 h 869731"/>
              <a:gd name="T4" fmla="*/ 1695680 w 1702676"/>
              <a:gd name="T5" fmla="*/ 0 h 869731"/>
              <a:gd name="T6" fmla="*/ 0 60000 65536"/>
              <a:gd name="T7" fmla="*/ 0 60000 65536"/>
              <a:gd name="T8" fmla="*/ 0 60000 65536"/>
              <a:gd name="T9" fmla="*/ 0 w 1702676"/>
              <a:gd name="T10" fmla="*/ 0 h 869731"/>
              <a:gd name="T11" fmla="*/ 1702676 w 1702676"/>
              <a:gd name="T12" fmla="*/ 869731 h 869731"/>
            </a:gdLst>
            <a:ahLst/>
            <a:cxnLst>
              <a:cxn ang="T6">
                <a:pos x="T0" y="T1"/>
              </a:cxn>
              <a:cxn ang="T7">
                <a:pos x="T2" y="T3"/>
              </a:cxn>
              <a:cxn ang="T8">
                <a:pos x="T4" y="T5"/>
              </a:cxn>
            </a:cxnLst>
            <a:rect l="T9" t="T10" r="T11" b="T12"/>
            <a:pathLst>
              <a:path w="1702676" h="869731">
                <a:moveTo>
                  <a:pt x="0" y="867104"/>
                </a:moveTo>
                <a:cubicBezTo>
                  <a:pt x="472965" y="868417"/>
                  <a:pt x="945931" y="869731"/>
                  <a:pt x="1229710" y="725214"/>
                </a:cubicBezTo>
                <a:cubicBezTo>
                  <a:pt x="1513489" y="580697"/>
                  <a:pt x="1608082" y="290348"/>
                  <a:pt x="1702676" y="0"/>
                </a:cubicBezTo>
              </a:path>
            </a:pathLst>
          </a:custGeom>
          <a:noFill/>
          <a:ln w="25400" algn="ctr">
            <a:solidFill>
              <a:srgbClr val="0070C0"/>
            </a:solidFill>
            <a:round/>
            <a:headEnd type="oval" w="med" len="med"/>
            <a:tailEnd type="arrow" w="med" len="med"/>
          </a:ln>
        </p:spPr>
        <p:txBody>
          <a:bodyPr/>
          <a:lstStyle/>
          <a:p>
            <a:endParaRPr lang="en-GB"/>
          </a:p>
        </p:txBody>
      </p:sp>
      <p:sp>
        <p:nvSpPr>
          <p:cNvPr id="13323" name="TextBox 25"/>
          <p:cNvSpPr txBox="1">
            <a:spLocks noChangeArrowheads="1"/>
          </p:cNvSpPr>
          <p:nvPr/>
        </p:nvSpPr>
        <p:spPr bwMode="auto">
          <a:xfrm>
            <a:off x="7851850" y="4185897"/>
            <a:ext cx="1009623" cy="6461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r>
              <a:rPr lang="en-ZA" dirty="0">
                <a:solidFill>
                  <a:srgbClr val="1C1C1C"/>
                </a:solidFill>
              </a:rPr>
              <a:t>110100</a:t>
            </a:r>
          </a:p>
          <a:p>
            <a:endParaRPr lang="en-US" dirty="0">
              <a:solidFill>
                <a:srgbClr val="1C1C1C"/>
              </a:solidFill>
            </a:endParaRPr>
          </a:p>
        </p:txBody>
      </p:sp>
      <p:sp>
        <p:nvSpPr>
          <p:cNvPr id="26" name="Freeform 25"/>
          <p:cNvSpPr>
            <a:spLocks noChangeArrowheads="1"/>
          </p:cNvSpPr>
          <p:nvPr/>
        </p:nvSpPr>
        <p:spPr bwMode="auto">
          <a:xfrm flipV="1">
            <a:off x="8491599" y="3125789"/>
            <a:ext cx="45719" cy="1042080"/>
          </a:xfrm>
          <a:custGeom>
            <a:avLst/>
            <a:gdLst>
              <a:gd name="T0" fmla="*/ 0 w 1702676"/>
              <a:gd name="T1" fmla="*/ 868853 h 869731"/>
              <a:gd name="T2" fmla="*/ 1224658 w 1702676"/>
              <a:gd name="T3" fmla="*/ 726678 h 869731"/>
              <a:gd name="T4" fmla="*/ 1695680 w 1702676"/>
              <a:gd name="T5" fmla="*/ 0 h 869731"/>
              <a:gd name="T6" fmla="*/ 0 60000 65536"/>
              <a:gd name="T7" fmla="*/ 0 60000 65536"/>
              <a:gd name="T8" fmla="*/ 0 60000 65536"/>
              <a:gd name="T9" fmla="*/ 0 w 1702676"/>
              <a:gd name="T10" fmla="*/ 0 h 869731"/>
              <a:gd name="T11" fmla="*/ 1702676 w 1702676"/>
              <a:gd name="T12" fmla="*/ 869731 h 869731"/>
            </a:gdLst>
            <a:ahLst/>
            <a:cxnLst>
              <a:cxn ang="T6">
                <a:pos x="T0" y="T1"/>
              </a:cxn>
              <a:cxn ang="T7">
                <a:pos x="T2" y="T3"/>
              </a:cxn>
              <a:cxn ang="T8">
                <a:pos x="T4" y="T5"/>
              </a:cxn>
            </a:cxnLst>
            <a:rect l="T9" t="T10" r="T11" b="T12"/>
            <a:pathLst>
              <a:path w="1702676" h="869731">
                <a:moveTo>
                  <a:pt x="0" y="867104"/>
                </a:moveTo>
                <a:cubicBezTo>
                  <a:pt x="472965" y="868417"/>
                  <a:pt x="945931" y="869731"/>
                  <a:pt x="1229710" y="725214"/>
                </a:cubicBezTo>
                <a:cubicBezTo>
                  <a:pt x="1513489" y="580697"/>
                  <a:pt x="1608082" y="290348"/>
                  <a:pt x="1702676" y="0"/>
                </a:cubicBezTo>
              </a:path>
            </a:pathLst>
          </a:custGeom>
          <a:noFill/>
          <a:ln w="25400" algn="ctr">
            <a:solidFill>
              <a:srgbClr val="0070C0"/>
            </a:solidFill>
            <a:round/>
            <a:headEnd type="oval" w="med" len="med"/>
            <a:tailEnd type="arrow" w="med" len="med"/>
          </a:ln>
        </p:spPr>
        <p:txBody>
          <a:bodyPr/>
          <a:lstStyle/>
          <a:p>
            <a:endParaRPr lang="en-GB"/>
          </a:p>
        </p:txBody>
      </p:sp>
      <p:sp>
        <p:nvSpPr>
          <p:cNvPr id="2" name="Rectangle 1"/>
          <p:cNvSpPr/>
          <p:nvPr/>
        </p:nvSpPr>
        <p:spPr>
          <a:xfrm>
            <a:off x="417576" y="264081"/>
            <a:ext cx="8443898" cy="646331"/>
          </a:xfrm>
          <a:prstGeom prst="rect">
            <a:avLst/>
          </a:prstGeom>
        </p:spPr>
        <p:txBody>
          <a:bodyPr wrap="square">
            <a:spAutoFit/>
          </a:bodyPr>
          <a:lstStyle/>
          <a:p>
            <a:r>
              <a:rPr lang="en-US" dirty="0"/>
              <a:t>With the expanding product line your RC development firm is likely to get more and more (and even more unlikely) clients… such as</a:t>
            </a:r>
            <a:endParaRPr lang="en-ZA" dirty="0"/>
          </a:p>
        </p:txBody>
      </p:sp>
      <p:pic>
        <p:nvPicPr>
          <p:cNvPr id="6" name="L17-08">
            <a:hlinkClick r:id="" action="ppaction://media"/>
            <a:extLst>
              <a:ext uri="{FF2B5EF4-FFF2-40B4-BE49-F238E27FC236}">
                <a16:creationId xmlns:a16="http://schemas.microsoft.com/office/drawing/2014/main" id="{76D04ADA-D238-4E7F-B78E-01DF06DD4C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7575" y="582181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91" fill="hold"/>
                                        <p:tgtEl>
                                          <p:spTgt spid="6"/>
                                        </p:tgtEl>
                                      </p:cBhvr>
                                    </p:cmd>
                                  </p:childTnLst>
                                </p:cTn>
                              </p:par>
                            </p:childTnLst>
                          </p:cTn>
                        </p:par>
                        <p:par>
                          <p:cTn id="7" fill="hold">
                            <p:stCondLst>
                              <p:cond delay="13191"/>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5" name="R2D2a.wav"/>
                                        </p:tgtEl>
                                      </p:cMediaNode>
                                    </p:audio>
                                  </p:subTnLst>
                                </p:cTn>
                              </p:par>
                            </p:childTnLst>
                          </p:cTn>
                        </p:par>
                        <p:par>
                          <p:cTn id="10" fill="hold">
                            <p:stCondLst>
                              <p:cond delay="13191"/>
                            </p:stCondLst>
                            <p:childTnLst>
                              <p:par>
                                <p:cTn id="11" presetID="1" presetClass="exit" presetSubtype="0" fill="hold" nodeType="afterEffect">
                                  <p:stCondLst>
                                    <p:cond delay="200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2200"/>
                                  </p:stCondLst>
                                  <p:childTnLst>
                                    <p:set>
                                      <p:cBhvr>
                                        <p:cTn id="14" dur="1" fill="hold">
                                          <p:stCondLst>
                                            <p:cond delay="0"/>
                                          </p:stCondLst>
                                        </p:cTn>
                                        <p:tgtEl>
                                          <p:spTgt spid="13335"/>
                                        </p:tgtEl>
                                        <p:attrNameLst>
                                          <p:attrName>style.visibility</p:attrName>
                                        </p:attrNameLst>
                                      </p:cBhvr>
                                      <p:to>
                                        <p:strVal val="visible"/>
                                      </p:to>
                                    </p:set>
                                  </p:childTnLst>
                                </p:cTn>
                              </p:par>
                            </p:childTnLst>
                          </p:cTn>
                        </p:par>
                        <p:par>
                          <p:cTn id="15" fill="hold">
                            <p:stCondLst>
                              <p:cond delay="15391"/>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336"/>
                                        </p:tgtEl>
                                        <p:attrNameLst>
                                          <p:attrName>style.visibility</p:attrName>
                                        </p:attrNameLst>
                                      </p:cBhvr>
                                      <p:to>
                                        <p:strVal val="visible"/>
                                      </p:to>
                                    </p:set>
                                  </p:childTnLst>
                                </p:cTn>
                              </p:par>
                            </p:childTnLst>
                          </p:cTn>
                        </p:par>
                        <p:par>
                          <p:cTn id="20" fill="hold">
                            <p:stCondLst>
                              <p:cond delay="15391"/>
                            </p:stCondLst>
                            <p:childTnLst>
                              <p:par>
                                <p:cTn id="21" presetID="1" presetClass="exit" presetSubtype="0" fill="hold" grpId="1" nodeType="afterEffect">
                                  <p:stCondLst>
                                    <p:cond delay="0"/>
                                  </p:stCondLst>
                                  <p:childTnLst>
                                    <p:set>
                                      <p:cBhvr>
                                        <p:cTn id="22" dur="1" fill="hold">
                                          <p:stCondLst>
                                            <p:cond delay="0"/>
                                          </p:stCondLst>
                                        </p:cTn>
                                        <p:tgtEl>
                                          <p:spTgt spid="13335"/>
                                        </p:tgtEl>
                                        <p:attrNameLst>
                                          <p:attrName>style.visibility</p:attrName>
                                        </p:attrNameLst>
                                      </p:cBhvr>
                                      <p:to>
                                        <p:strVal val="hidden"/>
                                      </p:to>
                                    </p:set>
                                  </p:childTnLst>
                                </p:cTn>
                              </p:par>
                            </p:childTnLst>
                          </p:cTn>
                        </p:par>
                        <p:par>
                          <p:cTn id="23" fill="hold">
                            <p:stCondLst>
                              <p:cond delay="15391"/>
                            </p:stCondLst>
                            <p:childTnLst>
                              <p:par>
                                <p:cTn id="24" presetID="22" presetClass="entr" presetSubtype="4" fill="hold" grpId="0" nodeType="after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par>
                          <p:cTn id="27" fill="hold">
                            <p:stCondLst>
                              <p:cond delay="16891"/>
                            </p:stCondLst>
                            <p:childTnLst>
                              <p:par>
                                <p:cTn id="28" presetID="1" presetClass="entr" presetSubtype="0" fill="hold" grpId="0" nodeType="afterEffect">
                                  <p:stCondLst>
                                    <p:cond delay="0"/>
                                  </p:stCondLst>
                                  <p:childTnLst>
                                    <p:set>
                                      <p:cBhvr>
                                        <p:cTn id="29" dur="1" fill="hold">
                                          <p:stCondLst>
                                            <p:cond delay="0"/>
                                          </p:stCondLst>
                                        </p:cTn>
                                        <p:tgtEl>
                                          <p:spTgt spid="4112"/>
                                        </p:tgtEl>
                                        <p:attrNameLst>
                                          <p:attrName>style.visibility</p:attrName>
                                        </p:attrNameLst>
                                      </p:cBhvr>
                                      <p:to>
                                        <p:strVal val="visible"/>
                                      </p:to>
                                    </p:set>
                                  </p:childTnLst>
                                </p:cTn>
                              </p:par>
                            </p:childTnLst>
                          </p:cTn>
                        </p:par>
                        <p:par>
                          <p:cTn id="30" fill="hold">
                            <p:stCondLst>
                              <p:cond delay="16891"/>
                            </p:stCondLst>
                            <p:childTnLst>
                              <p:par>
                                <p:cTn id="31" presetID="22" presetClass="entr" presetSubtype="1" fill="hold" grpId="0" nodeType="after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18391"/>
                            </p:stCondLst>
                            <p:childTnLst>
                              <p:par>
                                <p:cTn id="35" presetID="1" presetClass="entr" presetSubtype="0" fill="hold" grpId="0" nodeType="afterEffect">
                                  <p:stCondLst>
                                    <p:cond delay="0"/>
                                  </p:stCondLst>
                                  <p:childTnLst>
                                    <p:set>
                                      <p:cBhvr>
                                        <p:cTn id="36" dur="1" fill="hold">
                                          <p:stCondLst>
                                            <p:cond delay="0"/>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6"/>
                </p:tgtEl>
              </p:cMediaNode>
            </p:audio>
          </p:childTnLst>
        </p:cTn>
      </p:par>
    </p:tnLst>
    <p:bldLst>
      <p:bldP spid="13335" grpId="0" animBg="1"/>
      <p:bldP spid="13335" grpId="1" animBg="1"/>
      <p:bldP spid="13336" grpId="0" animBg="1"/>
      <p:bldP spid="4112" grpId="0" animBg="1"/>
      <p:bldP spid="28" grpId="0" animBg="1"/>
      <p:bldP spid="1332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3"/>
          <p:cNvSpPr txBox="1">
            <a:spLocks noChangeArrowheads="1"/>
          </p:cNvSpPr>
          <p:nvPr/>
        </p:nvSpPr>
        <p:spPr bwMode="auto">
          <a:xfrm>
            <a:off x="608483" y="5773738"/>
            <a:ext cx="8125942" cy="830997"/>
          </a:xfrm>
          <a:prstGeom prst="rect">
            <a:avLst/>
          </a:prstGeom>
          <a:noFill/>
          <a:ln w="9525">
            <a:noFill/>
            <a:miter lim="800000"/>
            <a:headEnd/>
            <a:tailEnd/>
          </a:ln>
        </p:spPr>
        <p:txBody>
          <a:bodyPr wrap="none">
            <a:spAutoFit/>
          </a:bodyPr>
          <a:lstStyle/>
          <a:p>
            <a:r>
              <a:rPr lang="en-ZA" sz="2400" i="1" dirty="0"/>
              <a:t>But first: patience you must have as this knowledge will be</a:t>
            </a:r>
          </a:p>
          <a:p>
            <a:r>
              <a:rPr lang="en-ZA" sz="2400" i="1" dirty="0"/>
              <a:t>revealed once you are ready…</a:t>
            </a:r>
            <a:endParaRPr lang="en-US" sz="2400" i="1" dirty="0"/>
          </a:p>
        </p:txBody>
      </p:sp>
      <p:sp>
        <p:nvSpPr>
          <p:cNvPr id="5" name="Rectangle 4"/>
          <p:cNvSpPr>
            <a:spLocks noChangeArrowheads="1"/>
          </p:cNvSpPr>
          <p:nvPr/>
        </p:nvSpPr>
        <p:spPr bwMode="auto">
          <a:xfrm>
            <a:off x="741363" y="4965700"/>
            <a:ext cx="7993062" cy="461963"/>
          </a:xfrm>
          <a:prstGeom prst="rect">
            <a:avLst/>
          </a:prstGeom>
          <a:noFill/>
          <a:ln w="9525">
            <a:noFill/>
            <a:miter lim="800000"/>
            <a:headEnd/>
            <a:tailEnd/>
          </a:ln>
        </p:spPr>
        <p:txBody>
          <a:bodyPr>
            <a:spAutoFit/>
          </a:bodyPr>
          <a:lstStyle/>
          <a:p>
            <a:r>
              <a:rPr lang="en-ZA" sz="2400" i="1" dirty="0"/>
              <a:t>A “doorstop” for your </a:t>
            </a:r>
            <a:r>
              <a:rPr lang="en-ZA" sz="2400" i="1" dirty="0">
                <a:solidFill>
                  <a:srgbClr val="0000FF"/>
                </a:solidFill>
              </a:rPr>
              <a:t>enlightenment</a:t>
            </a:r>
            <a:r>
              <a:rPr lang="en-ZA" sz="2400" i="1" dirty="0"/>
              <a:t> and </a:t>
            </a:r>
            <a:r>
              <a:rPr lang="en-ZA" sz="2400" i="1" dirty="0">
                <a:solidFill>
                  <a:srgbClr val="0000FF"/>
                </a:solidFill>
              </a:rPr>
              <a:t>education</a:t>
            </a:r>
            <a:r>
              <a:rPr lang="en-ZA" sz="2400" i="1" dirty="0"/>
              <a:t>…</a:t>
            </a:r>
          </a:p>
        </p:txBody>
      </p:sp>
      <p:grpSp>
        <p:nvGrpSpPr>
          <p:cNvPr id="6" name="Group 5">
            <a:extLst>
              <a:ext uri="{FF2B5EF4-FFF2-40B4-BE49-F238E27FC236}">
                <a16:creationId xmlns:a16="http://schemas.microsoft.com/office/drawing/2014/main" id="{8C6F61AE-4273-4FDE-BE9A-3CB26FA29F99}"/>
              </a:ext>
            </a:extLst>
          </p:cNvPr>
          <p:cNvGrpSpPr/>
          <p:nvPr/>
        </p:nvGrpSpPr>
        <p:grpSpPr>
          <a:xfrm>
            <a:off x="3390900" y="1369339"/>
            <a:ext cx="2514317" cy="2686105"/>
            <a:chOff x="3390900" y="1369339"/>
            <a:chExt cx="2514317" cy="2686105"/>
          </a:xfrm>
        </p:grpSpPr>
        <p:sp>
          <p:nvSpPr>
            <p:cNvPr id="14342" name="AutoShape 4"/>
            <p:cNvSpPr>
              <a:spLocks noChangeArrowheads="1"/>
            </p:cNvSpPr>
            <p:nvPr/>
          </p:nvSpPr>
          <p:spPr bwMode="auto">
            <a:xfrm>
              <a:off x="3390900" y="1369339"/>
              <a:ext cx="2514317" cy="2133643"/>
            </a:xfrm>
            <a:prstGeom prst="cub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a:p>
          </p:txBody>
        </p:sp>
        <p:sp>
          <p:nvSpPr>
            <p:cNvPr id="14343" name="Text Box 6"/>
            <p:cNvSpPr txBox="1">
              <a:spLocks noChangeArrowheads="1"/>
            </p:cNvSpPr>
            <p:nvPr/>
          </p:nvSpPr>
          <p:spPr bwMode="auto">
            <a:xfrm>
              <a:off x="3619474" y="3655386"/>
              <a:ext cx="1963517" cy="400058"/>
            </a:xfrm>
            <a:prstGeom prst="rect">
              <a:avLst/>
            </a:prstGeom>
            <a:noFill/>
            <a:ln w="9525">
              <a:noFill/>
              <a:miter lim="800000"/>
              <a:headEnd/>
              <a:tailEnd/>
            </a:ln>
          </p:spPr>
          <p:txBody>
            <a:bodyPr wrap="none">
              <a:spAutoFit/>
            </a:bodyPr>
            <a:lstStyle/>
            <a:p>
              <a:r>
                <a:rPr lang="en-US" sz="2000" b="1" dirty="0"/>
                <a:t>Your Doorstop</a:t>
              </a:r>
            </a:p>
          </p:txBody>
        </p:sp>
      </p:grpSp>
      <p:pic>
        <p:nvPicPr>
          <p:cNvPr id="14344" name="Picture 5" descr="Skywalker_1bg.gif"/>
          <p:cNvPicPr>
            <a:picLocks noChangeAspect="1"/>
          </p:cNvPicPr>
          <p:nvPr/>
        </p:nvPicPr>
        <p:blipFill>
          <a:blip r:embed="rId5" cstate="print"/>
          <a:srcRect/>
          <a:stretch>
            <a:fillRect/>
          </a:stretch>
        </p:blipFill>
        <p:spPr bwMode="auto">
          <a:xfrm>
            <a:off x="5411677" y="1120775"/>
            <a:ext cx="3014773" cy="3783013"/>
          </a:xfrm>
          <a:prstGeom prst="rect">
            <a:avLst/>
          </a:prstGeom>
          <a:noFill/>
          <a:ln w="9525">
            <a:noFill/>
            <a:miter lim="800000"/>
            <a:headEnd/>
            <a:tailEnd/>
          </a:ln>
        </p:spPr>
      </p:pic>
      <p:sp>
        <p:nvSpPr>
          <p:cNvPr id="14341" name="Rectangle 6"/>
          <p:cNvSpPr>
            <a:spLocks noChangeArrowheads="1"/>
          </p:cNvSpPr>
          <p:nvPr/>
        </p:nvSpPr>
        <p:spPr bwMode="auto">
          <a:xfrm>
            <a:off x="741363" y="331788"/>
            <a:ext cx="7993062" cy="522287"/>
          </a:xfrm>
          <a:prstGeom prst="rect">
            <a:avLst/>
          </a:prstGeom>
          <a:noFill/>
          <a:ln w="9525">
            <a:noFill/>
            <a:miter lim="800000"/>
            <a:headEnd/>
            <a:tailEnd/>
          </a:ln>
        </p:spPr>
        <p:txBody>
          <a:bodyPr>
            <a:spAutoFit/>
          </a:bodyPr>
          <a:lstStyle/>
          <a:p>
            <a:r>
              <a:rPr lang="en-ZA" sz="2800" i="1"/>
              <a:t>But what is this “doorstop” of which you speak?</a:t>
            </a:r>
          </a:p>
        </p:txBody>
      </p:sp>
      <p:pic>
        <p:nvPicPr>
          <p:cNvPr id="4" name="L17-09">
            <a:hlinkClick r:id="" action="ppaction://media"/>
            <a:extLst>
              <a:ext uri="{FF2B5EF4-FFF2-40B4-BE49-F238E27FC236}">
                <a16:creationId xmlns:a16="http://schemas.microsoft.com/office/drawing/2014/main" id="{E9FE4831-9488-4F93-9FFF-93ED7F5A90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8483" y="106453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46" fill="hold"/>
                                        <p:tgtEl>
                                          <p:spTgt spid="4"/>
                                        </p:tgtEl>
                                      </p:cBhvr>
                                    </p:cmd>
                                  </p:childTnLst>
                                </p:cTn>
                              </p:par>
                              <p:par>
                                <p:cTn id="7" presetID="14" presetClass="entr" presetSubtype="10" fill="hold" nodeType="withEffect">
                                  <p:stCondLst>
                                    <p:cond delay="500"/>
                                  </p:stCondLst>
                                  <p:childTnLst>
                                    <p:set>
                                      <p:cBhvr>
                                        <p:cTn id="8" dur="1" fill="hold">
                                          <p:stCondLst>
                                            <p:cond delay="0"/>
                                          </p:stCondLst>
                                        </p:cTn>
                                        <p:tgtEl>
                                          <p:spTgt spid="14344"/>
                                        </p:tgtEl>
                                        <p:attrNameLst>
                                          <p:attrName>style.visibility</p:attrName>
                                        </p:attrNameLst>
                                      </p:cBhvr>
                                      <p:to>
                                        <p:strVal val="visible"/>
                                      </p:to>
                                    </p:set>
                                    <p:animEffect transition="in" filter="randombar(horizontal)">
                                      <p:cBhvr>
                                        <p:cTn id="9" dur="500"/>
                                        <p:tgtEl>
                                          <p:spTgt spid="14344"/>
                                        </p:tgtEl>
                                      </p:cBhvr>
                                    </p:animEffect>
                                  </p:childTnLst>
                                </p:cTn>
                              </p:par>
                              <p:par>
                                <p:cTn id="10" presetID="1" presetClass="entr" presetSubtype="0" fill="hold" nodeType="withEffect">
                                  <p:stCondLst>
                                    <p:cond delay="12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500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8250"/>
                                  </p:stCondLst>
                                  <p:childTnLst>
                                    <p:set>
                                      <p:cBhvr>
                                        <p:cTn id="15"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13316"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4290</TotalTime>
  <Words>3257</Words>
  <Application>Microsoft Office PowerPoint</Application>
  <PresentationFormat>On-screen Show (4:3)</PresentationFormat>
  <Paragraphs>366</Paragraphs>
  <Slides>38</Slides>
  <Notes>25</Notes>
  <HiddenSlides>0</HiddenSlides>
  <MMClips>15</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Aharoni</vt:lpstr>
      <vt:lpstr>Arial</vt:lpstr>
      <vt:lpstr>Arial Black</vt:lpstr>
      <vt:lpstr>Arial Rounded MT Bold</vt:lpstr>
      <vt:lpstr>Calibri</vt:lpstr>
      <vt:lpstr>Century Gothic</vt:lpstr>
      <vt:lpstr>Square721 BT</vt:lpstr>
      <vt:lpstr>Tahoma</vt:lpstr>
      <vt:lpstr>Times New Roman</vt:lpstr>
      <vt:lpstr>Wingdings 2</vt:lpstr>
      <vt:lpstr>4084 Theme</vt:lpstr>
      <vt:lpstr>Bitmap Image</vt:lpstr>
      <vt:lpstr>PowerPoint Presentation</vt:lpstr>
      <vt:lpstr>Lecture Overview</vt:lpstr>
      <vt:lpstr>Reconfigurable Computing</vt:lpstr>
      <vt:lpstr>PowerPoint Presentation</vt:lpstr>
      <vt:lpstr>PowerPoint Presentation</vt:lpstr>
      <vt:lpstr>Scenario:  Reconfigurable platform</vt:lpstr>
      <vt:lpstr>PowerPoint Presentation</vt:lpstr>
      <vt:lpstr>PowerPoint Presentation</vt:lpstr>
      <vt:lpstr>PowerPoint Presentation</vt:lpstr>
      <vt:lpstr>Using FPGA Evaluation Kit:  e.g. Nexys 4 or Nexys A7</vt:lpstr>
      <vt:lpstr>Option A: FPGA-based Digital Accelerator</vt:lpstr>
      <vt:lpstr>PowerPoint Presentation</vt:lpstr>
      <vt:lpstr>PowerPoint Presentation</vt:lpstr>
      <vt:lpstr>PowerPoint Presentation</vt:lpstr>
      <vt:lpstr>Want your own Nexys?</vt:lpstr>
      <vt:lpstr>Option B: Simulation-based Digital Accelerator</vt:lpstr>
      <vt:lpstr>Simulated Digital Accelerator</vt:lpstr>
      <vt:lpstr>Choosing an option:  Arguing you case</vt:lpstr>
      <vt:lpstr>YODA Project: Your Own Digital Accelerator</vt:lpstr>
      <vt:lpstr>What’s A Digital Application Accelerator?</vt:lpstr>
      <vt:lpstr>Application 1 and 2</vt:lpstr>
      <vt:lpstr>YODA Example and Scenario</vt:lpstr>
      <vt:lpstr>YODA Project Structure</vt:lpstr>
      <vt:lpstr>Project Teams &amp; Marking</vt:lpstr>
      <vt:lpstr>The ‘YODA Demo/AT’* approach</vt:lpstr>
      <vt:lpstr>Yoda Paper &amp; ‘Conference’</vt:lpstr>
      <vt:lpstr>Project Teams &amp; Marking</vt:lpstr>
      <vt:lpstr>YODA – Purpose</vt:lpstr>
      <vt:lpstr>YODA Design Strategy</vt:lpstr>
      <vt:lpstr>YODA Plan</vt:lpstr>
      <vt:lpstr>PowerPoint Presentation</vt:lpstr>
      <vt:lpstr>Example Scenario</vt:lpstr>
      <vt:lpstr>YODA Presentation</vt:lpstr>
      <vt:lpstr>YODA Report  (‘YODA conference paper’)</vt:lpstr>
      <vt:lpstr>PowerPoint Presentation</vt:lpstr>
      <vt:lpstr>First step on the YODA project</vt:lpstr>
      <vt:lpstr>The second step – Milestone 1</vt:lpstr>
      <vt:lpstr>Conclusion of YODA Project Intro</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RC Basics and the YODA Project cont</dc:subject>
  <dc:creator>Simon Winberg</dc:creator>
  <cp:lastModifiedBy>Simon Winberg</cp:lastModifiedBy>
  <cp:revision>336</cp:revision>
  <dcterms:created xsi:type="dcterms:W3CDTF">2009-02-10T02:25:54Z</dcterms:created>
  <dcterms:modified xsi:type="dcterms:W3CDTF">2023-03-20T21:30:36Z</dcterms:modified>
  <cp:category>Lectures</cp:category>
</cp:coreProperties>
</file>