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26"/>
  </p:notesMasterIdLst>
  <p:sldIdLst>
    <p:sldId id="324" r:id="rId2"/>
    <p:sldId id="493" r:id="rId3"/>
    <p:sldId id="495" r:id="rId4"/>
    <p:sldId id="524" r:id="rId5"/>
    <p:sldId id="496" r:id="rId6"/>
    <p:sldId id="497" r:id="rId7"/>
    <p:sldId id="498" r:id="rId8"/>
    <p:sldId id="499" r:id="rId9"/>
    <p:sldId id="500" r:id="rId10"/>
    <p:sldId id="525" r:id="rId11"/>
    <p:sldId id="501" r:id="rId12"/>
    <p:sldId id="526" r:id="rId13"/>
    <p:sldId id="527" r:id="rId14"/>
    <p:sldId id="528" r:id="rId15"/>
    <p:sldId id="529" r:id="rId16"/>
    <p:sldId id="530" r:id="rId17"/>
    <p:sldId id="531" r:id="rId18"/>
    <p:sldId id="532" r:id="rId19"/>
    <p:sldId id="533" r:id="rId20"/>
    <p:sldId id="534" r:id="rId21"/>
    <p:sldId id="537" r:id="rId22"/>
    <p:sldId id="535" r:id="rId23"/>
    <p:sldId id="536" r:id="rId24"/>
    <p:sldId id="49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1CF"/>
    <a:srgbClr val="FF6600"/>
    <a:srgbClr val="FFFF81"/>
    <a:srgbClr val="FFFF00"/>
    <a:srgbClr val="7030A0"/>
    <a:srgbClr val="126249"/>
    <a:srgbClr val="006600"/>
    <a:srgbClr val="1D8757"/>
    <a:srgbClr val="1C1C1C"/>
    <a:srgbClr val="23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3588" autoAdjust="0"/>
  </p:normalViewPr>
  <p:slideViewPr>
    <p:cSldViewPr snapToGrid="0">
      <p:cViewPr varScale="1">
        <p:scale>
          <a:sx n="88" d="100"/>
          <a:sy n="88" d="100"/>
        </p:scale>
        <p:origin x="2052" y="66"/>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Winberg" userId="ef354fbcb70741f5" providerId="LiveId" clId="{ABF7AD27-37A3-4F3C-857A-0884D110990E}"/>
    <pc:docChg chg="modSld">
      <pc:chgData name="Simon Winberg" userId="ef354fbcb70741f5" providerId="LiveId" clId="{ABF7AD27-37A3-4F3C-857A-0884D110990E}" dt="2026-03-19T21:22:31.569" v="2" actId="20577"/>
      <pc:docMkLst>
        <pc:docMk/>
      </pc:docMkLst>
      <pc:sldChg chg="modSp mod">
        <pc:chgData name="Simon Winberg" userId="ef354fbcb70741f5" providerId="LiveId" clId="{ABF7AD27-37A3-4F3C-857A-0884D110990E}" dt="2026-03-19T21:22:31.569" v="2" actId="20577"/>
        <pc:sldMkLst>
          <pc:docMk/>
          <pc:sldMk cId="0" sldId="324"/>
        </pc:sldMkLst>
        <pc:spChg chg="mod">
          <ac:chgData name="Simon Winberg" userId="ef354fbcb70741f5" providerId="LiveId" clId="{ABF7AD27-37A3-4F3C-857A-0884D110990E}" dt="2026-03-19T21:22:31.569" v="2" actId="20577"/>
          <ac:spMkLst>
            <pc:docMk/>
            <pc:sldMk cId="0" sldId="324"/>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3/19/2026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Greetings students, this lecture is about distributed memory and shared memory. These terms do not refer to the same thing, even though at first glance it may sound that way. Distributed memory is split between machines, whereas shared memory is located on a machine and shared between multiple processors.</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Now, let us switch over to consideration for a shared memory computing infrastructure …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10</a:t>
            </a:fld>
            <a:endParaRPr lang="en-US"/>
          </a:p>
        </p:txBody>
      </p:sp>
    </p:spTree>
    <p:extLst>
      <p:ext uri="{BB962C8B-B14F-4D97-AF65-F5344CB8AC3E}">
        <p14:creationId xmlns:p14="http://schemas.microsoft.com/office/powerpoint/2010/main" val="181461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ZA" dirty="0"/>
              <a:t>The shared model can be more accurately </a:t>
            </a:r>
            <a:r>
              <a:rPr lang="en-US" dirty="0"/>
              <a:t>described as a computer system with a shared memory address space that is accessible by all processors.  Just to say this in another way, to be even clearer, these computer system have at least some, not necessarily all, of its memory that can be accessed directly by other processors on the same platform. </a:t>
            </a:r>
          </a:p>
          <a:p>
            <a:r>
              <a:rPr lang="en-US" dirty="0"/>
              <a:t>A model of this structure is given below.</a:t>
            </a:r>
          </a:p>
          <a:p>
            <a:r>
              <a:rPr lang="en-US" dirty="0"/>
              <a:t>As shown, there is an interconnect hardware structure that enables the processors to directly access shared memory. The shared memory is accessible by all the processors using the same addresses. The sophistication of this interconnect might differ significantly between architectures. A simple approach would be that only one processor can connect to the interconnect for either read or write at a time. This may involve a  interconnect request instruction, and once access is provided the processor does a read or write operation, possibly both at the same time if there are separate address and data lines for this. Note that this is not the same as the get or put as in the distributed memory case; these reads or writes for shared memory would not involve asking another processor to do those operations, the processor would be connecting directly to the memory.</a:t>
            </a:r>
          </a:p>
          <a:p>
            <a:r>
              <a:rPr lang="en-US" dirty="0"/>
              <a:t>Further point is that this model is a bit of a simplification, for a case of instruction-based processors. Nowadays (or the past decade or so) it would be unusual for a CPU, in a multicore architecture, not to have some sort of local, non-shared memory dedicated to it, at least cache memory. Although this model, as is with only shared memory, sometimes does applies to FPGA-based computing where it may be effective for all sorts of processing elements to connect to a block of shared memory without having dedicated local memory.</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11</a:t>
            </a:fld>
            <a:endParaRPr lang="en-US"/>
          </a:p>
        </p:txBody>
      </p:sp>
    </p:spTree>
    <p:extLst>
      <p:ext uri="{BB962C8B-B14F-4D97-AF65-F5344CB8AC3E}">
        <p14:creationId xmlns:p14="http://schemas.microsoft.com/office/powerpoint/2010/main" val="20472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12</a:t>
            </a:fld>
            <a:endParaRPr lang="en-US"/>
          </a:p>
        </p:txBody>
      </p:sp>
    </p:spTree>
    <p:extLst>
      <p:ext uri="{BB962C8B-B14F-4D97-AF65-F5344CB8AC3E}">
        <p14:creationId xmlns:p14="http://schemas.microsoft.com/office/powerpoint/2010/main" val="52145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13</a:t>
            </a:fld>
            <a:endParaRPr lang="en-US"/>
          </a:p>
        </p:txBody>
      </p:sp>
    </p:spTree>
    <p:extLst>
      <p:ext uri="{BB962C8B-B14F-4D97-AF65-F5344CB8AC3E}">
        <p14:creationId xmlns:p14="http://schemas.microsoft.com/office/powerpoint/2010/main" val="48097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advantages of shared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Global address space is more user-friendly for the programmer.</a:t>
            </a:r>
          </a:p>
          <a:p>
            <a:endParaRPr lang="en-US" dirty="0"/>
          </a:p>
          <a:p>
            <a:r>
              <a:rPr lang="en-US" dirty="0"/>
              <a:t>Allows potential to use data structures, possibly even reusing the code without needing much if any changes… since the shared memory libraries are typically about supporting memory or pointer type access to the shared memory. </a:t>
            </a:r>
          </a:p>
          <a:p>
            <a:endParaRPr lang="en-US" dirty="0"/>
          </a:p>
          <a:p>
            <a:r>
              <a:rPr lang="en-US" dirty="0"/>
              <a:t>Overall, it is typically easier to program methods that use share memory competed needing explicit messaging and memory transfer techniques for distributed memory,</a:t>
            </a:r>
          </a:p>
          <a:p>
            <a:endParaRPr lang="en-US" dirty="0"/>
          </a:p>
          <a:p>
            <a:r>
              <a:rPr lang="en-US" dirty="0"/>
              <a:t>Shared memory still needs explicit synchronization and/or semaphores to manage access to the memory. This is something that can be more implicit, as in non-programmed, when using distributed memory since it involves processors ‘talking’ with one another to get and put data.</a:t>
            </a:r>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14</a:t>
            </a:fld>
            <a:endParaRPr lang="en-US"/>
          </a:p>
        </p:txBody>
      </p:sp>
    </p:spTree>
    <p:extLst>
      <p:ext uri="{BB962C8B-B14F-4D97-AF65-F5344CB8AC3E}">
        <p14:creationId xmlns:p14="http://schemas.microsoft.com/office/powerpoint/2010/main" val="91469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Shared Memory – some Disadvantages</a:t>
            </a:r>
          </a:p>
          <a:p>
            <a:pPr marL="171450" indent="-171450">
              <a:buFont typeface="Arial" panose="020B0604020202020204" pitchFamily="34" charset="0"/>
              <a:buChar char="•"/>
            </a:pPr>
            <a:r>
              <a:rPr lang="en-US" dirty="0"/>
              <a:t>Needs specialized and likely expensive hardware for efficient and scalable memory access together with cache coherence.</a:t>
            </a:r>
          </a:p>
          <a:p>
            <a:pPr marL="171450" indent="-171450">
              <a:buFont typeface="Arial" panose="020B0604020202020204" pitchFamily="34" charset="0"/>
              <a:buChar char="•"/>
            </a:pPr>
            <a:r>
              <a:rPr lang="en-US" dirty="0"/>
              <a:t>Tends not to be as scalable as distributed memory (for instance limited to around maximum of 10s of nodes otherwise the memory interconnects become prohibitively complex and expensive. </a:t>
            </a:r>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15</a:t>
            </a:fld>
            <a:endParaRPr lang="en-US"/>
          </a:p>
        </p:txBody>
      </p:sp>
    </p:spTree>
    <p:extLst>
      <p:ext uri="{BB962C8B-B14F-4D97-AF65-F5344CB8AC3E}">
        <p14:creationId xmlns:p14="http://schemas.microsoft.com/office/powerpoint/2010/main" val="336655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Illustration?!</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16</a:t>
            </a:fld>
            <a:endParaRPr lang="en-US"/>
          </a:p>
        </p:txBody>
      </p:sp>
    </p:spTree>
    <p:extLst>
      <p:ext uri="{BB962C8B-B14F-4D97-AF65-F5344CB8AC3E}">
        <p14:creationId xmlns:p14="http://schemas.microsoft.com/office/powerpoint/2010/main" val="2136013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Illustration?!</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17</a:t>
            </a:fld>
            <a:endParaRPr lang="en-US"/>
          </a:p>
        </p:txBody>
      </p:sp>
    </p:spTree>
    <p:extLst>
      <p:ext uri="{BB962C8B-B14F-4D97-AF65-F5344CB8AC3E}">
        <p14:creationId xmlns:p14="http://schemas.microsoft.com/office/powerpoint/2010/main" val="3102923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the MPI vs. </a:t>
            </a:r>
            <a:r>
              <a:rPr lang="en-ZA" dirty="0" err="1"/>
              <a:t>OpenMPI</a:t>
            </a:r>
            <a:r>
              <a:rPr lang="en-ZA" dirty="0"/>
              <a:t> </a:t>
            </a:r>
            <a:r>
              <a:rPr lang="en-ZA" dirty="0" err="1"/>
              <a:t>lecure</a:t>
            </a:r>
            <a:r>
              <a:rPr lang="en-ZA" dirty="0"/>
              <a:t> was not given this year (to cut down on content) you can still ask for these slides and related links to be shared with you (this could be useful for preparing for a career direction where you would be keen on using these commonly used tools and libraries, there are many industries that look for developers that have this experience.</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18</a:t>
            </a:fld>
            <a:endParaRPr lang="en-US"/>
          </a:p>
        </p:txBody>
      </p:sp>
    </p:spTree>
    <p:extLst>
      <p:ext uri="{BB962C8B-B14F-4D97-AF65-F5344CB8AC3E}">
        <p14:creationId xmlns:p14="http://schemas.microsoft.com/office/powerpoint/2010/main" val="3134125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19</a:t>
            </a:fld>
            <a:endParaRPr lang="en-US"/>
          </a:p>
        </p:txBody>
      </p:sp>
    </p:spTree>
    <p:extLst>
      <p:ext uri="{BB962C8B-B14F-4D97-AF65-F5344CB8AC3E}">
        <p14:creationId xmlns:p14="http://schemas.microsoft.com/office/powerpoint/2010/main" val="287755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Here’s the overview of this lecture. </a:t>
            </a:r>
          </a:p>
          <a:p>
            <a:pPr eaLnBrk="1" hangingPunct="1">
              <a:spcBef>
                <a:spcPct val="0"/>
              </a:spcBef>
            </a:pPr>
            <a:r>
              <a:rPr lang="en-US" dirty="0"/>
              <a:t>These terms are not limited to thinking about parallel computing, they are also useful in referring to computer system design and application program design strategies. When you use a distributed memory library in software, you of course need underlying and hardware and computing infrastructure to accommodate such needs. Similarly for shared memory, you can only use a software library like </a:t>
            </a:r>
            <a:r>
              <a:rPr lang="en-US" dirty="0" err="1"/>
              <a:t>OpenML</a:t>
            </a:r>
            <a:r>
              <a:rPr lang="en-US" dirty="0"/>
              <a:t> if you have some sort of underlying shared memory infrastructure on the platform used.</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of Memory Management Units (or MMUs), Direct Memory Access and other specialized memory hardware facilities.</a:t>
            </a:r>
          </a:p>
          <a:p>
            <a:r>
              <a:rPr lang="en-ZA" dirty="0"/>
              <a:t>Well, this lecture has intentionally not gone into issues of </a:t>
            </a:r>
            <a:r>
              <a:rPr lang="en-ZA" dirty="0" err="1"/>
              <a:t>datapaths</a:t>
            </a:r>
            <a:r>
              <a:rPr lang="en-ZA" dirty="0"/>
              <a:t> and ways of connecting memory or FPGA memory solutions for Digital Accelerators.</a:t>
            </a:r>
          </a:p>
          <a:p>
            <a:r>
              <a:rPr lang="en-ZA" dirty="0"/>
              <a:t>I’m taking something of a top-down approach in this course. We’ve looked at high-levels of connecting and using memory, we are yet to go into implementation and hardware design specifics for this.</a:t>
            </a:r>
          </a:p>
          <a:p>
            <a:r>
              <a:rPr lang="en-ZA" dirty="0"/>
              <a:t>So, this has been something of a mild warm-up to get you thinking about memory models, as well as terms that are used in discussing memory design strategies.</a:t>
            </a:r>
          </a:p>
          <a:p>
            <a:r>
              <a:rPr lang="en-ZA" dirty="0"/>
              <a:t>This lecture bridges towards more Verilog and digital hardware design issues that is a major focus of next term.</a:t>
            </a:r>
          </a:p>
          <a:p>
            <a:r>
              <a:rPr lang="en-ZA" dirty="0"/>
              <a:t>On that issue, major points about memory that are discussed next term include:</a:t>
            </a:r>
          </a:p>
          <a:p>
            <a:pPr marL="171450" indent="-171450">
              <a:buFont typeface="Arial" panose="020B0604020202020204" pitchFamily="34" charset="0"/>
              <a:buChar char="•"/>
            </a:pPr>
            <a:r>
              <a:rPr lang="en-ZA" dirty="0"/>
              <a:t>Essentials for Memory Management Units (or moos and I sometimes call them)</a:t>
            </a:r>
          </a:p>
          <a:p>
            <a:pPr marL="171450" indent="-171450">
              <a:buFont typeface="Arial" panose="020B0604020202020204" pitchFamily="34" charset="0"/>
              <a:buChar char="•"/>
            </a:pPr>
            <a:r>
              <a:rPr lang="en-ZA" dirty="0"/>
              <a:t>Flavours of DMA  (most of which are an acquired taste and hardly sweat)</a:t>
            </a:r>
          </a:p>
          <a:p>
            <a:pPr marL="171450" indent="-171450">
              <a:buFont typeface="Arial" panose="020B0604020202020204" pitchFamily="34" charset="0"/>
              <a:buChar char="•"/>
            </a:pPr>
            <a:r>
              <a:rPr lang="en-ZA" dirty="0"/>
              <a:t>And other memory related considerations. </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20</a:t>
            </a:fld>
            <a:endParaRPr lang="en-US"/>
          </a:p>
        </p:txBody>
      </p:sp>
    </p:spTree>
    <p:extLst>
      <p:ext uri="{BB962C8B-B14F-4D97-AF65-F5344CB8AC3E}">
        <p14:creationId xmlns:p14="http://schemas.microsoft.com/office/powerpoint/2010/main" val="301961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21</a:t>
            </a:fld>
            <a:endParaRPr lang="en-US"/>
          </a:p>
        </p:txBody>
      </p:sp>
    </p:spTree>
    <p:extLst>
      <p:ext uri="{BB962C8B-B14F-4D97-AF65-F5344CB8AC3E}">
        <p14:creationId xmlns:p14="http://schemas.microsoft.com/office/powerpoint/2010/main" val="322350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22</a:t>
            </a:fld>
            <a:endParaRPr lang="en-US"/>
          </a:p>
        </p:txBody>
      </p:sp>
    </p:spTree>
    <p:extLst>
      <p:ext uri="{BB962C8B-B14F-4D97-AF65-F5344CB8AC3E}">
        <p14:creationId xmlns:p14="http://schemas.microsoft.com/office/powerpoint/2010/main" val="78391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23</a:t>
            </a:fld>
            <a:endParaRPr lang="en-US"/>
          </a:p>
        </p:txBody>
      </p:sp>
    </p:spTree>
    <p:extLst>
      <p:ext uri="{BB962C8B-B14F-4D97-AF65-F5344CB8AC3E}">
        <p14:creationId xmlns:p14="http://schemas.microsoft.com/office/powerpoint/2010/main" val="35402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24</a:t>
            </a:fld>
            <a:endParaRPr lang="en-US"/>
          </a:p>
        </p:txBody>
      </p:sp>
    </p:spTree>
    <p:extLst>
      <p:ext uri="{BB962C8B-B14F-4D97-AF65-F5344CB8AC3E}">
        <p14:creationId xmlns:p14="http://schemas.microsoft.com/office/powerpoint/2010/main" val="113558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lecture 11 there was a brief mention of visibility of communications regarding shared memory, more specifically the visibility of communication in shared memory systems versus distributed memory systems. </a:t>
            </a:r>
          </a:p>
          <a:p>
            <a:r>
              <a:rPr lang="en-ZA" dirty="0"/>
              <a:t>Message passing, which is often used in distributed memory, have more visible communication… then compared to shared memory which may have entirely invisible communications.</a:t>
            </a:r>
          </a:p>
          <a:p>
            <a:r>
              <a:rPr lang="en-ZA" dirty="0"/>
              <a:t>But what are the hardware approaches to implement shared versus distributed memory systems? </a:t>
            </a:r>
          </a:p>
          <a:p>
            <a:r>
              <a:rPr lang="en-ZA" dirty="0"/>
              <a:t>The aim of this lecture is to touch on these aspects briefly so that you have an understanding of how this cab be done.</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3</a:t>
            </a:fld>
            <a:endParaRPr lang="en-US"/>
          </a:p>
        </p:txBody>
      </p:sp>
    </p:spTree>
    <p:extLst>
      <p:ext uri="{BB962C8B-B14F-4D97-AF65-F5344CB8AC3E}">
        <p14:creationId xmlns:p14="http://schemas.microsoft.com/office/powerpoint/2010/main" val="67898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We’re going into distributed memory first. In terms of infrastructure, this tends to demand less complex hardware. Certainly, even an old-style Von Neumann could probably provide an adequate – if slow and cumbersome - infrastructure on which a distributed memory application program could run.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4</a:t>
            </a:fld>
            <a:endParaRPr lang="en-US"/>
          </a:p>
        </p:txBody>
      </p:sp>
    </p:spTree>
    <p:extLst>
      <p:ext uri="{BB962C8B-B14F-4D97-AF65-F5344CB8AC3E}">
        <p14:creationId xmlns:p14="http://schemas.microsoft.com/office/powerpoint/2010/main" val="122243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distribution memory model is based around interconnected processing nodes. Each node has a processor and memory that is it directly attached to, as is illustrated in the model below.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we think, for a moment, about processor and memory interaction, such as a link, P1 to M1, this goes though some sort of direct memory control interface. This memory interface is only accessible by P1, not any of the other processors. Clearly, this alludes to a simpler design. In a typical Von Neuman for example, you’d just need instructions for load and store (e.g. LDR and STR in the ARM instruction set). There is no need for specific instructions to request access to the memory interface, because it is only the processor that is using it. You might be wondering about DMA peripherals – in other words direct memory access peripherals like a GPU – guess what; that’s generally not classified as distributed memory because the GPU generally has access to memory that is shared with the processor (and indeed in that situation there is need for additional instructions for memory sharing).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My reasoning for mentioning this is because you should be thinking of computer architecture, not just memory use at the software level.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summary, distributed memory can be considered both an architectural approach as well as a software approach, in which the memory concerned is only accessed directly – as in via a connected address bus – by one of the processors in the system.</a:t>
            </a:r>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5</a:t>
            </a:fld>
            <a:endParaRPr lang="en-US"/>
          </a:p>
        </p:txBody>
      </p:sp>
    </p:spTree>
    <p:extLst>
      <p:ext uri="{BB962C8B-B14F-4D97-AF65-F5344CB8AC3E}">
        <p14:creationId xmlns:p14="http://schemas.microsoft.com/office/powerpoint/2010/main" val="207099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advantages of distributed memory…</a:t>
            </a:r>
          </a:p>
          <a:p>
            <a:pPr marL="171450" indent="-171450">
              <a:buFont typeface="Arial" panose="020B0604020202020204" pitchFamily="34" charset="0"/>
              <a:buChar char="•"/>
            </a:pPr>
            <a:r>
              <a:rPr lang="en-US" dirty="0"/>
              <a:t>It is scalable but limited by number of connected processors in the connected system.</a:t>
            </a:r>
          </a:p>
          <a:p>
            <a:pPr marL="171450" indent="-171450">
              <a:buFont typeface="Arial" panose="020B0604020202020204" pitchFamily="34" charset="0"/>
              <a:buChar char="•"/>
            </a:pPr>
            <a:r>
              <a:rPr lang="en-US" dirty="0"/>
              <a:t>This approach is highly scalable, it can be used for building very large systems, possibly even 1000s of processing nodes.</a:t>
            </a:r>
          </a:p>
          <a:p>
            <a:pPr marL="171450" indent="-171450">
              <a:buFont typeface="Arial" panose="020B0604020202020204" pitchFamily="34" charset="0"/>
              <a:buChar char="•"/>
            </a:pPr>
            <a:r>
              <a:rPr lang="en-US" dirty="0"/>
              <a:t>Each processor has rapid access to </a:t>
            </a:r>
            <a:r>
              <a:rPr lang="en-US" i="1" dirty="0"/>
              <a:t>its own memory</a:t>
            </a:r>
            <a:r>
              <a:rPr lang="en-US" dirty="0"/>
              <a:t> without interference or cache coherency problems cause by other processors accessing the same memory.</a:t>
            </a:r>
          </a:p>
          <a:p>
            <a:pPr marL="171450" indent="-171450">
              <a:buFont typeface="Arial" panose="020B0604020202020204" pitchFamily="34" charset="0"/>
              <a:buChar char="•"/>
            </a:pPr>
            <a:r>
              <a:rPr lang="en-US" dirty="0"/>
              <a:t>It is cost effective. Easier to build, for instance just using off-the-shelf parts connected using a network protocols like TCP/IP – or an API library such as the Message Passing Interface (MPI) that provides functions for distributed memory.</a:t>
            </a:r>
            <a:endParaRPr lang="en-ZA" dirty="0"/>
          </a:p>
          <a:p>
            <a:endParaRPr lang="en-ZA" dirty="0"/>
          </a:p>
          <a:p>
            <a:r>
              <a:rPr lang="en-US" b="1" i="0" dirty="0">
                <a:solidFill>
                  <a:srgbClr val="1F1F1F"/>
                </a:solidFill>
                <a:effectLst/>
                <a:latin typeface="Google Sans"/>
              </a:rPr>
              <a:t>Reminder about Horizontal vs. Vertical scalability of computing.</a:t>
            </a:r>
            <a:r>
              <a:rPr lang="en-US" b="0" i="0" dirty="0">
                <a:solidFill>
                  <a:srgbClr val="1F1F1F"/>
                </a:solidFill>
                <a:effectLst/>
                <a:latin typeface="Google Sans"/>
              </a:rPr>
              <a:t> The primary difference is: </a:t>
            </a:r>
          </a:p>
          <a:p>
            <a:r>
              <a:rPr lang="en-US" b="0" i="0" dirty="0">
                <a:solidFill>
                  <a:srgbClr val="1F1F1F"/>
                </a:solidFill>
                <a:effectLst/>
                <a:latin typeface="Google Sans"/>
              </a:rPr>
              <a:t> </a:t>
            </a:r>
            <a:r>
              <a:rPr lang="en-US" b="0" i="0" u="sng" dirty="0">
                <a:solidFill>
                  <a:srgbClr val="040C28"/>
                </a:solidFill>
                <a:effectLst/>
                <a:latin typeface="Google Sans"/>
              </a:rPr>
              <a:t>Horizontal scaling</a:t>
            </a:r>
            <a:r>
              <a:rPr lang="en-US" b="0" i="0" dirty="0">
                <a:solidFill>
                  <a:srgbClr val="040C28"/>
                </a:solidFill>
                <a:effectLst/>
                <a:latin typeface="Google Sans"/>
              </a:rPr>
              <a:t> involves adding more machines or nodes to a system</a:t>
            </a:r>
          </a:p>
          <a:p>
            <a:r>
              <a:rPr lang="en-US" b="0" i="0" dirty="0">
                <a:solidFill>
                  <a:srgbClr val="040C28"/>
                </a:solidFill>
                <a:effectLst/>
                <a:latin typeface="Google Sans"/>
              </a:rPr>
              <a:t> </a:t>
            </a:r>
            <a:r>
              <a:rPr lang="en-US" b="0" i="0" u="sng" dirty="0">
                <a:solidFill>
                  <a:srgbClr val="040C28"/>
                </a:solidFill>
                <a:effectLst/>
                <a:latin typeface="Google Sans"/>
              </a:rPr>
              <a:t>Vertical scaling</a:t>
            </a:r>
            <a:r>
              <a:rPr lang="en-US" b="0" i="0" dirty="0">
                <a:solidFill>
                  <a:srgbClr val="040C28"/>
                </a:solidFill>
                <a:effectLst/>
                <a:latin typeface="Google Sans"/>
              </a:rPr>
              <a:t> involves adding more power (more CPU or RAM/storage, etc.) to the existing machine (or replacing / upgrading the machine)</a:t>
            </a:r>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6</a:t>
            </a:fld>
            <a:endParaRPr lang="en-US"/>
          </a:p>
        </p:txBody>
      </p:sp>
    </p:spTree>
    <p:extLst>
      <p:ext uri="{BB962C8B-B14F-4D97-AF65-F5344CB8AC3E}">
        <p14:creationId xmlns:p14="http://schemas.microsoft.com/office/powerpoint/2010/main" val="346005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Main disadvantages of distributed memory…</a:t>
            </a:r>
          </a:p>
          <a:p>
            <a:pPr marL="228600" indent="-228600">
              <a:buFont typeface="Arial" panose="020B0604020202020204" pitchFamily="34" charset="0"/>
              <a:buChar char="•"/>
            </a:pPr>
            <a:r>
              <a:rPr lang="en-ZA" dirty="0"/>
              <a:t>Needing to send messages between processors to read or write data.</a:t>
            </a:r>
          </a:p>
          <a:p>
            <a:pPr marL="228600" indent="-228600">
              <a:buFont typeface="Arial" panose="020B0604020202020204" pitchFamily="34" charset="0"/>
              <a:buChar char="•"/>
            </a:pPr>
            <a:r>
              <a:rPr lang="en-ZA" dirty="0"/>
              <a:t>Need to keep track of where memory is, and likely software-level management of who currently has write and/or read access to it.</a:t>
            </a:r>
          </a:p>
          <a:p>
            <a:pPr marL="228600" indent="-228600">
              <a:buFont typeface="Arial" panose="020B0604020202020204" pitchFamily="34" charset="0"/>
              <a:buChar char="•"/>
            </a:pPr>
            <a:r>
              <a:rPr lang="en-ZA" dirty="0"/>
              <a:t>Programmer has responsibility for providing ways to access and manage the distributed memory.</a:t>
            </a:r>
          </a:p>
          <a:p>
            <a:pPr marL="228600" indent="-228600">
              <a:buFont typeface="Arial" panose="020B0604020202020204" pitchFamily="34" charset="0"/>
              <a:buChar char="•"/>
            </a:pPr>
            <a:r>
              <a:rPr lang="en-ZA" dirty="0"/>
              <a:t>May be difficult to distribute a complex data structure, such as one that depends on many pointers that could link to pieces of data that reside on various machines.</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7</a:t>
            </a:fld>
            <a:endParaRPr lang="en-US"/>
          </a:p>
        </p:txBody>
      </p:sp>
    </p:spTree>
    <p:extLst>
      <p:ext uri="{BB962C8B-B14F-4D97-AF65-F5344CB8AC3E}">
        <p14:creationId xmlns:p14="http://schemas.microsoft.com/office/powerpoint/2010/main" val="235349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are some popular distributed memory programming models.</a:t>
            </a:r>
          </a:p>
          <a:p>
            <a:r>
              <a:rPr lang="en-ZA" dirty="0"/>
              <a:t>The most significant and most commonly used ne is the MPI, the Message Passing Interface. </a:t>
            </a:r>
          </a:p>
          <a:p>
            <a:r>
              <a:rPr lang="en-ZA" dirty="0"/>
              <a:t>Other libraries include:</a:t>
            </a:r>
          </a:p>
          <a:p>
            <a:r>
              <a:rPr lang="en-ZA" dirty="0"/>
              <a:t>  The Parallel Virtual Machine, or PVM, libraries</a:t>
            </a:r>
          </a:p>
          <a:p>
            <a:r>
              <a:rPr lang="en-ZA" dirty="0"/>
              <a:t>  Lib DSM  and  Open SH MEM (this last one being somewhat like an extension of MPI)</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8</a:t>
            </a:fld>
            <a:endParaRPr lang="en-US"/>
          </a:p>
        </p:txBody>
      </p:sp>
    </p:spTree>
    <p:extLst>
      <p:ext uri="{BB962C8B-B14F-4D97-AF65-F5344CB8AC3E}">
        <p14:creationId xmlns:p14="http://schemas.microsoft.com/office/powerpoint/2010/main" val="151510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Distributed memory models can generally be divided into two forms:</a:t>
            </a:r>
          </a:p>
          <a:p>
            <a:r>
              <a:rPr lang="en-ZA" dirty="0"/>
              <a:t> NORMA  or RMA</a:t>
            </a:r>
          </a:p>
          <a:p>
            <a:r>
              <a:rPr lang="en-ZA" dirty="0"/>
              <a:t>NORMA stands for NO remote memory access. This is where nodes are generally connected via network adapters.  A basic von Neumann would fit into this class. This tends to imply a simpler architecture design, where each processor may be on a separate machine that is connected to a network.</a:t>
            </a:r>
          </a:p>
          <a:p>
            <a:endParaRPr lang="en-ZA" dirty="0"/>
          </a:p>
          <a:p>
            <a:r>
              <a:rPr lang="en-ZA" dirty="0"/>
              <a:t>RMA stands for the Remote Memory Access model.  This is where processing nodes connect via special interconnection hardware… so this implied a potentially complex computer architecture and specialized instructions. But this is not deemed shared memory because the processors need to chat a bit to handle transfers. This tends to involve one processor asking another one to do a get or put of data. So this is </a:t>
            </a:r>
            <a:r>
              <a:rPr lang="en-ZA" b="1" dirty="0"/>
              <a:t>effectively </a:t>
            </a:r>
            <a:r>
              <a:rPr lang="en-ZA" b="1" u="sng" dirty="0"/>
              <a:t>not</a:t>
            </a:r>
            <a:r>
              <a:rPr lang="en-ZA" b="1" dirty="0"/>
              <a:t> shared memory </a:t>
            </a:r>
            <a:r>
              <a:rPr lang="en-ZA" dirty="0"/>
              <a:t>as multiple processors cannot directly access all parts of a shared block of memory. For a processor to access a block of memory it is not directly connected to, it would need to get another processor involved in assisting with the data transfer. </a:t>
            </a:r>
          </a:p>
          <a:p>
            <a:endParaRPr lang="en-ZA" dirty="0"/>
          </a:p>
          <a:p>
            <a:r>
              <a:rPr lang="en-ZA" dirty="0"/>
              <a:t>(Illustration needed? Tend to scribble something on the board. Bit too much detail perhaps).</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9</a:t>
            </a:fld>
            <a:endParaRPr lang="en-US"/>
          </a:p>
        </p:txBody>
      </p:sp>
    </p:spTree>
    <p:extLst>
      <p:ext uri="{BB962C8B-B14F-4D97-AF65-F5344CB8AC3E}">
        <p14:creationId xmlns:p14="http://schemas.microsoft.com/office/powerpoint/2010/main" val="39960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reativecommons.org/licenses/by-sa/4.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Lei_de_moore_2006.pn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arallel_Virtual_Machin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penshmem.org/site/About" TargetMode="External"/><Relationship Id="rId4" Type="http://schemas.openxmlformats.org/officeDocument/2006/relationships/hyperlink" Target="https://github.com/Micrified/libds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433983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12a:</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Distributed and Shared Memory</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Architectures</a:t>
            </a:r>
          </a:p>
        </p:txBody>
      </p:sp>
      <p:sp>
        <p:nvSpPr>
          <p:cNvPr id="3076" name="Rectangle 9"/>
          <p:cNvSpPr>
            <a:spLocks noChangeArrowheads="1"/>
          </p:cNvSpPr>
          <p:nvPr/>
        </p:nvSpPr>
        <p:spPr bwMode="auto">
          <a:xfrm>
            <a:off x="1662113" y="5819207"/>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4"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2" name="TextBox 1">
            <a:extLst>
              <a:ext uri="{FF2B5EF4-FFF2-40B4-BE49-F238E27FC236}">
                <a16:creationId xmlns:a16="http://schemas.microsoft.com/office/drawing/2014/main" id="{1D48611D-097D-413C-B74F-D78F97750280}"/>
              </a:ext>
            </a:extLst>
          </p:cNvPr>
          <p:cNvSpPr txBox="1"/>
          <p:nvPr/>
        </p:nvSpPr>
        <p:spPr>
          <a:xfrm>
            <a:off x="311830" y="5403737"/>
            <a:ext cx="2654890" cy="646331"/>
          </a:xfrm>
          <a:prstGeom prst="rect">
            <a:avLst/>
          </a:prstGeom>
          <a:noFill/>
        </p:spPr>
        <p:txBody>
          <a:bodyPr wrap="square" rtlCol="0">
            <a:spAutoFit/>
          </a:bodyPr>
          <a:lstStyle/>
          <a:p>
            <a:r>
              <a:rPr lang="en-ZA" sz="1200" dirty="0">
                <a:solidFill>
                  <a:schemeClr val="accent5">
                    <a:lumMod val="50000"/>
                  </a:schemeClr>
                </a:solidFill>
              </a:rPr>
              <a:t>(This provides a fairly high-level discussion of these issues which are explored in more depth next term)</a:t>
            </a:r>
          </a:p>
        </p:txBody>
      </p:sp>
      <p:pic>
        <p:nvPicPr>
          <p:cNvPr id="14" name="Picture 9">
            <a:extLst>
              <a:ext uri="{FF2B5EF4-FFF2-40B4-BE49-F238E27FC236}">
                <a16:creationId xmlns:a16="http://schemas.microsoft.com/office/drawing/2014/main" id="{9A462F5E-530F-4888-840D-CAEFF55ABBE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491624" y="385797"/>
            <a:ext cx="1436688" cy="141673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25924"/>
    </mc:Choice>
    <mc:Fallback xmlns="">
      <p:transition spd="slow" advTm="259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4" y="2900829"/>
            <a:ext cx="7519596" cy="1362075"/>
          </a:xfrm>
        </p:spPr>
        <p:txBody>
          <a:bodyPr/>
          <a:lstStyle/>
          <a:p>
            <a:pPr>
              <a:defRPr/>
            </a:pPr>
            <a:r>
              <a:rPr lang="en-ZA" dirty="0"/>
              <a:t>Shared memory infrastructure</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extLst>
      <p:ext uri="{BB962C8B-B14F-4D97-AF65-F5344CB8AC3E}">
        <p14:creationId xmlns:p14="http://schemas.microsoft.com/office/powerpoint/2010/main" val="4158719604"/>
      </p:ext>
    </p:extLst>
  </p:cSld>
  <p:clrMapOvr>
    <a:masterClrMapping/>
  </p:clrMapOvr>
  <mc:AlternateContent xmlns:mc="http://schemas.openxmlformats.org/markup-compatibility/2006" xmlns:p14="http://schemas.microsoft.com/office/powerpoint/2010/main">
    <mc:Choice Requires="p14">
      <p:transition spd="slow" p14:dur="2000" advTm="5887"/>
    </mc:Choice>
    <mc:Fallback xmlns="">
      <p:transition spd="slow" advTm="588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F696-0C85-486D-8150-470D48969282}"/>
              </a:ext>
            </a:extLst>
          </p:cNvPr>
          <p:cNvSpPr>
            <a:spLocks noGrp="1"/>
          </p:cNvSpPr>
          <p:nvPr>
            <p:ph type="title"/>
          </p:nvPr>
        </p:nvSpPr>
        <p:spPr/>
        <p:txBody>
          <a:bodyPr>
            <a:normAutofit fontScale="90000"/>
          </a:bodyPr>
          <a:lstStyle/>
          <a:p>
            <a:r>
              <a:rPr lang="en-ZA" dirty="0"/>
              <a:t>Shared Memory – the model</a:t>
            </a:r>
          </a:p>
        </p:txBody>
      </p:sp>
      <p:sp>
        <p:nvSpPr>
          <p:cNvPr id="3" name="Content Placeholder 2">
            <a:extLst>
              <a:ext uri="{FF2B5EF4-FFF2-40B4-BE49-F238E27FC236}">
                <a16:creationId xmlns:a16="http://schemas.microsoft.com/office/drawing/2014/main" id="{C9C5B559-DD4E-449B-8B9C-8FD4F9F93EA7}"/>
              </a:ext>
            </a:extLst>
          </p:cNvPr>
          <p:cNvSpPr>
            <a:spLocks noGrp="1"/>
          </p:cNvSpPr>
          <p:nvPr>
            <p:ph idx="1"/>
          </p:nvPr>
        </p:nvSpPr>
        <p:spPr/>
        <p:txBody>
          <a:bodyPr/>
          <a:lstStyle/>
          <a:p>
            <a:r>
              <a:rPr lang="en-US" dirty="0"/>
              <a:t>To be more precise, this is more accurately described as “shared memory address space accessible by all processors”</a:t>
            </a:r>
          </a:p>
        </p:txBody>
      </p:sp>
      <p:sp>
        <p:nvSpPr>
          <p:cNvPr id="5" name="TextBox 4">
            <a:extLst>
              <a:ext uri="{FF2B5EF4-FFF2-40B4-BE49-F238E27FC236}">
                <a16:creationId xmlns:a16="http://schemas.microsoft.com/office/drawing/2014/main" id="{3978FFF1-A525-484E-AED6-C2109E564FCB}"/>
              </a:ext>
            </a:extLst>
          </p:cNvPr>
          <p:cNvSpPr txBox="1"/>
          <p:nvPr/>
        </p:nvSpPr>
        <p:spPr>
          <a:xfrm>
            <a:off x="96520" y="4361271"/>
            <a:ext cx="3896360" cy="1754326"/>
          </a:xfrm>
          <a:prstGeom prst="rect">
            <a:avLst/>
          </a:prstGeom>
          <a:noFill/>
        </p:spPr>
        <p:txBody>
          <a:bodyPr wrap="square">
            <a:spAutoFit/>
          </a:bodyPr>
          <a:lstStyle/>
          <a:p>
            <a:pPr lvl="1"/>
            <a:r>
              <a:rPr lang="en-US" dirty="0"/>
              <a:t>The physical memory hardware modules storing the data may still be distributed somehow, but the different processing nodes use the same address to access a particular data item.</a:t>
            </a:r>
          </a:p>
        </p:txBody>
      </p:sp>
      <p:sp>
        <p:nvSpPr>
          <p:cNvPr id="6" name="Rectangle 5">
            <a:extLst>
              <a:ext uri="{FF2B5EF4-FFF2-40B4-BE49-F238E27FC236}">
                <a16:creationId xmlns:a16="http://schemas.microsoft.com/office/drawing/2014/main" id="{68699AAF-69C0-48AC-8FB5-BC073D93EA24}"/>
              </a:ext>
            </a:extLst>
          </p:cNvPr>
          <p:cNvSpPr/>
          <p:nvPr/>
        </p:nvSpPr>
        <p:spPr>
          <a:xfrm>
            <a:off x="4626145" y="4761840"/>
            <a:ext cx="3268494" cy="525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Interconnect</a:t>
            </a:r>
          </a:p>
        </p:txBody>
      </p:sp>
      <p:sp>
        <p:nvSpPr>
          <p:cNvPr id="7" name="Rectangle 6">
            <a:extLst>
              <a:ext uri="{FF2B5EF4-FFF2-40B4-BE49-F238E27FC236}">
                <a16:creationId xmlns:a16="http://schemas.microsoft.com/office/drawing/2014/main" id="{05A85FC5-EEE0-44A3-B54E-69257EC87C72}"/>
              </a:ext>
            </a:extLst>
          </p:cNvPr>
          <p:cNvSpPr/>
          <p:nvPr/>
        </p:nvSpPr>
        <p:spPr>
          <a:xfrm>
            <a:off x="4626145" y="556923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P1</a:t>
            </a:r>
          </a:p>
        </p:txBody>
      </p:sp>
      <p:sp>
        <p:nvSpPr>
          <p:cNvPr id="8" name="Rectangle 7">
            <a:extLst>
              <a:ext uri="{FF2B5EF4-FFF2-40B4-BE49-F238E27FC236}">
                <a16:creationId xmlns:a16="http://schemas.microsoft.com/office/drawing/2014/main" id="{C63E5C39-95BD-4C90-BB32-0001A02503FC}"/>
              </a:ext>
            </a:extLst>
          </p:cNvPr>
          <p:cNvSpPr/>
          <p:nvPr/>
        </p:nvSpPr>
        <p:spPr>
          <a:xfrm>
            <a:off x="5579455" y="556923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P2</a:t>
            </a:r>
          </a:p>
        </p:txBody>
      </p:sp>
      <p:sp>
        <p:nvSpPr>
          <p:cNvPr id="9" name="Rectangle 8">
            <a:extLst>
              <a:ext uri="{FF2B5EF4-FFF2-40B4-BE49-F238E27FC236}">
                <a16:creationId xmlns:a16="http://schemas.microsoft.com/office/drawing/2014/main" id="{8F3FB28E-5695-4C3F-AE14-F0C547C8CEDC}"/>
              </a:ext>
            </a:extLst>
          </p:cNvPr>
          <p:cNvSpPr/>
          <p:nvPr/>
        </p:nvSpPr>
        <p:spPr>
          <a:xfrm>
            <a:off x="7301252" y="556923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solidFill>
                  <a:schemeClr val="tx1"/>
                </a:solidFill>
              </a:rPr>
              <a:t>Pn</a:t>
            </a:r>
            <a:endParaRPr lang="en-ZA" dirty="0">
              <a:solidFill>
                <a:schemeClr val="tx1"/>
              </a:solidFill>
            </a:endParaRPr>
          </a:p>
        </p:txBody>
      </p:sp>
      <p:sp>
        <p:nvSpPr>
          <p:cNvPr id="10" name="Rectangle 9">
            <a:extLst>
              <a:ext uri="{FF2B5EF4-FFF2-40B4-BE49-F238E27FC236}">
                <a16:creationId xmlns:a16="http://schemas.microsoft.com/office/drawing/2014/main" id="{5E52F086-C3ED-40BB-BD35-0F0471CD6761}"/>
              </a:ext>
            </a:extLst>
          </p:cNvPr>
          <p:cNvSpPr/>
          <p:nvPr/>
        </p:nvSpPr>
        <p:spPr>
          <a:xfrm>
            <a:off x="4626145" y="3955821"/>
            <a:ext cx="3268494"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Shared Memory</a:t>
            </a:r>
          </a:p>
        </p:txBody>
      </p:sp>
      <p:cxnSp>
        <p:nvCxnSpPr>
          <p:cNvPr id="13" name="Straight Connector 12">
            <a:extLst>
              <a:ext uri="{FF2B5EF4-FFF2-40B4-BE49-F238E27FC236}">
                <a16:creationId xmlns:a16="http://schemas.microsoft.com/office/drawing/2014/main" id="{4D1D2640-0052-4869-947A-C56861AE360A}"/>
              </a:ext>
            </a:extLst>
          </p:cNvPr>
          <p:cNvCxnSpPr/>
          <p:nvPr/>
        </p:nvCxnSpPr>
        <p:spPr>
          <a:xfrm flipV="1">
            <a:off x="4931657" y="528713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A598A6-8309-4593-88A1-25ECD140BCFD}"/>
              </a:ext>
            </a:extLst>
          </p:cNvPr>
          <p:cNvCxnSpPr/>
          <p:nvPr/>
        </p:nvCxnSpPr>
        <p:spPr>
          <a:xfrm flipV="1">
            <a:off x="5855582" y="528713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86B79-0326-4E13-A3F3-62C7645EF7DE}"/>
              </a:ext>
            </a:extLst>
          </p:cNvPr>
          <p:cNvCxnSpPr/>
          <p:nvPr/>
        </p:nvCxnSpPr>
        <p:spPr>
          <a:xfrm flipV="1">
            <a:off x="7574844" y="528713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B3E309-84ED-4D2B-A655-7CA473A68929}"/>
              </a:ext>
            </a:extLst>
          </p:cNvPr>
          <p:cNvSpPr txBox="1"/>
          <p:nvPr/>
        </p:nvSpPr>
        <p:spPr>
          <a:xfrm>
            <a:off x="6532765" y="5592323"/>
            <a:ext cx="533498" cy="369332"/>
          </a:xfrm>
          <a:prstGeom prst="rect">
            <a:avLst/>
          </a:prstGeom>
          <a:noFill/>
        </p:spPr>
        <p:txBody>
          <a:bodyPr wrap="square">
            <a:spAutoFit/>
          </a:bodyPr>
          <a:lstStyle/>
          <a:p>
            <a:r>
              <a:rPr lang="en-ZA" dirty="0">
                <a:solidFill>
                  <a:schemeClr val="tx1"/>
                </a:solidFill>
              </a:rPr>
              <a:t>…</a:t>
            </a:r>
            <a:endParaRPr lang="en-ZA" dirty="0"/>
          </a:p>
        </p:txBody>
      </p:sp>
      <p:cxnSp>
        <p:nvCxnSpPr>
          <p:cNvPr id="21" name="Straight Connector 20">
            <a:extLst>
              <a:ext uri="{FF2B5EF4-FFF2-40B4-BE49-F238E27FC236}">
                <a16:creationId xmlns:a16="http://schemas.microsoft.com/office/drawing/2014/main" id="{07B41E7E-22CC-4735-A7CE-FE67998774F2}"/>
              </a:ext>
            </a:extLst>
          </p:cNvPr>
          <p:cNvCxnSpPr/>
          <p:nvPr/>
        </p:nvCxnSpPr>
        <p:spPr>
          <a:xfrm flipV="1">
            <a:off x="4931657" y="4479738"/>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4528DC-A420-4BD6-BFD4-5881BFDFD4E3}"/>
              </a:ext>
            </a:extLst>
          </p:cNvPr>
          <p:cNvCxnSpPr/>
          <p:nvPr/>
        </p:nvCxnSpPr>
        <p:spPr>
          <a:xfrm flipV="1">
            <a:off x="5855582" y="4479738"/>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4DE25F-F847-4810-AC7E-8BB740A99E33}"/>
              </a:ext>
            </a:extLst>
          </p:cNvPr>
          <p:cNvCxnSpPr/>
          <p:nvPr/>
        </p:nvCxnSpPr>
        <p:spPr>
          <a:xfrm flipV="1">
            <a:off x="7574844" y="4479738"/>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46C9F9B-F896-4A0E-B59B-73BF36AF6C79}"/>
              </a:ext>
            </a:extLst>
          </p:cNvPr>
          <p:cNvSpPr txBox="1"/>
          <p:nvPr/>
        </p:nvSpPr>
        <p:spPr>
          <a:xfrm>
            <a:off x="6532765" y="4349580"/>
            <a:ext cx="533498" cy="369332"/>
          </a:xfrm>
          <a:prstGeom prst="rect">
            <a:avLst/>
          </a:prstGeom>
          <a:noFill/>
        </p:spPr>
        <p:txBody>
          <a:bodyPr wrap="square">
            <a:spAutoFit/>
          </a:bodyPr>
          <a:lstStyle/>
          <a:p>
            <a:r>
              <a:rPr lang="en-ZA" dirty="0">
                <a:solidFill>
                  <a:schemeClr val="tx1"/>
                </a:solidFill>
              </a:rPr>
              <a:t>…</a:t>
            </a:r>
            <a:endParaRPr lang="en-ZA" dirty="0"/>
          </a:p>
        </p:txBody>
      </p:sp>
    </p:spTree>
    <p:extLst>
      <p:ext uri="{BB962C8B-B14F-4D97-AF65-F5344CB8AC3E}">
        <p14:creationId xmlns:p14="http://schemas.microsoft.com/office/powerpoint/2010/main" val="1325121448"/>
      </p:ext>
    </p:extLst>
  </p:cSld>
  <p:clrMapOvr>
    <a:masterClrMapping/>
  </p:clrMapOvr>
  <mc:AlternateContent xmlns:mc="http://schemas.openxmlformats.org/markup-compatibility/2006" xmlns:p14="http://schemas.microsoft.com/office/powerpoint/2010/main">
    <mc:Choice Requires="p14">
      <p:transition spd="slow" p14:dur="2000" advTm="70412"/>
    </mc:Choice>
    <mc:Fallback xmlns="">
      <p:transition spd="slow" advTm="7041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97-1F61-43EE-8861-287FB16BCAC5}"/>
              </a:ext>
            </a:extLst>
          </p:cNvPr>
          <p:cNvSpPr>
            <a:spLocks noGrp="1"/>
          </p:cNvSpPr>
          <p:nvPr>
            <p:ph type="title"/>
          </p:nvPr>
        </p:nvSpPr>
        <p:spPr>
          <a:xfrm>
            <a:off x="729114" y="742403"/>
            <a:ext cx="7698306" cy="692210"/>
          </a:xfrm>
        </p:spPr>
        <p:txBody>
          <a:bodyPr>
            <a:normAutofit fontScale="90000"/>
          </a:bodyPr>
          <a:lstStyle/>
          <a:p>
            <a:r>
              <a:rPr lang="en-ZA" dirty="0"/>
              <a:t>Shared Memory – complications for cache and local memory</a:t>
            </a:r>
          </a:p>
        </p:txBody>
      </p:sp>
      <p:sp>
        <p:nvSpPr>
          <p:cNvPr id="3" name="Content Placeholder 2">
            <a:extLst>
              <a:ext uri="{FF2B5EF4-FFF2-40B4-BE49-F238E27FC236}">
                <a16:creationId xmlns:a16="http://schemas.microsoft.com/office/drawing/2014/main" id="{34ED0754-FB36-463B-8510-1BB2BB7C2F53}"/>
              </a:ext>
            </a:extLst>
          </p:cNvPr>
          <p:cNvSpPr>
            <a:spLocks noGrp="1"/>
          </p:cNvSpPr>
          <p:nvPr>
            <p:ph idx="1"/>
          </p:nvPr>
        </p:nvSpPr>
        <p:spPr/>
        <p:txBody>
          <a:bodyPr/>
          <a:lstStyle/>
          <a:p>
            <a:r>
              <a:rPr lang="en-US" dirty="0"/>
              <a:t>The processors may have their own local memory (e.g. caches) to hold copies of some global memory to boost performance.</a:t>
            </a:r>
          </a:p>
          <a:p>
            <a:r>
              <a:rPr lang="en-US" dirty="0"/>
              <a:t>Maintaining the consistency of such copies (caches) is usually done by specialized hardware</a:t>
            </a:r>
            <a:endParaRPr lang="en-ZA" dirty="0"/>
          </a:p>
        </p:txBody>
      </p:sp>
    </p:spTree>
    <p:extLst>
      <p:ext uri="{BB962C8B-B14F-4D97-AF65-F5344CB8AC3E}">
        <p14:creationId xmlns:p14="http://schemas.microsoft.com/office/powerpoint/2010/main" val="285807556"/>
      </p:ext>
    </p:extLst>
  </p:cSld>
  <p:clrMapOvr>
    <a:masterClrMapping/>
  </p:clrMapOvr>
  <mc:AlternateContent xmlns:mc="http://schemas.openxmlformats.org/markup-compatibility/2006" xmlns:p14="http://schemas.microsoft.com/office/powerpoint/2010/main">
    <mc:Choice Requires="p14">
      <p:transition spd="slow" p14:dur="2000" advTm="12410"/>
    </mc:Choice>
    <mc:Fallback xmlns="">
      <p:transition spd="slow" advTm="124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Shared Memory – Programming Models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9" y="1595620"/>
            <a:ext cx="7795122" cy="4519977"/>
          </a:xfrm>
        </p:spPr>
        <p:txBody>
          <a:bodyPr>
            <a:normAutofit/>
          </a:bodyPr>
          <a:lstStyle/>
          <a:p>
            <a:r>
              <a:rPr lang="en-ZA" dirty="0"/>
              <a:t>You already know about the most popular ones: </a:t>
            </a:r>
          </a:p>
          <a:p>
            <a:pPr lvl="1"/>
            <a:r>
              <a:rPr lang="en-ZA" dirty="0" err="1"/>
              <a:t>pThreads</a:t>
            </a:r>
            <a:r>
              <a:rPr lang="en-ZA" dirty="0"/>
              <a:t> (in Linux)</a:t>
            </a:r>
          </a:p>
          <a:p>
            <a:pPr lvl="1"/>
            <a:r>
              <a:rPr lang="en-ZA" dirty="0"/>
              <a:t>OpenMP</a:t>
            </a:r>
          </a:p>
          <a:p>
            <a:pPr lvl="1"/>
            <a:r>
              <a:rPr lang="en-ZA" dirty="0"/>
              <a:t>(not necessarily MPI… although it might end up using shared memory, possibility not knowing it is shared memory, or the library might be design to leverage shared memory for nodes that can access it)</a:t>
            </a:r>
          </a:p>
        </p:txBody>
      </p:sp>
    </p:spTree>
    <p:extLst>
      <p:ext uri="{BB962C8B-B14F-4D97-AF65-F5344CB8AC3E}">
        <p14:creationId xmlns:p14="http://schemas.microsoft.com/office/powerpoint/2010/main" val="3330827720"/>
      </p:ext>
    </p:extLst>
  </p:cSld>
  <p:clrMapOvr>
    <a:masterClrMapping/>
  </p:clrMapOvr>
  <mc:AlternateContent xmlns:mc="http://schemas.openxmlformats.org/markup-compatibility/2006" xmlns:p14="http://schemas.microsoft.com/office/powerpoint/2010/main">
    <mc:Choice Requires="p14">
      <p:transition spd="slow" p14:dur="2000" advTm="16527"/>
    </mc:Choice>
    <mc:Fallback xmlns="">
      <p:transition spd="slow" advTm="1652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Shared Memory – Advantages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8" y="1595620"/>
            <a:ext cx="8065387" cy="4881380"/>
          </a:xfrm>
        </p:spPr>
        <p:txBody>
          <a:bodyPr>
            <a:normAutofit fontScale="70000" lnSpcReduction="20000"/>
          </a:bodyPr>
          <a:lstStyle/>
          <a:p>
            <a:r>
              <a:rPr lang="en-US" dirty="0"/>
              <a:t>Global address space is </a:t>
            </a:r>
            <a:r>
              <a:rPr lang="en-US" dirty="0">
                <a:solidFill>
                  <a:srgbClr val="C00000"/>
                </a:solidFill>
              </a:rPr>
              <a:t>more user-friendly</a:t>
            </a:r>
            <a:r>
              <a:rPr lang="en-US" dirty="0"/>
              <a:t> for the programmer.</a:t>
            </a:r>
          </a:p>
          <a:p>
            <a:r>
              <a:rPr lang="en-US" dirty="0"/>
              <a:t>Allows potential to use </a:t>
            </a:r>
            <a:r>
              <a:rPr lang="en-US" dirty="0">
                <a:solidFill>
                  <a:srgbClr val="C00000"/>
                </a:solidFill>
              </a:rPr>
              <a:t>data structures</a:t>
            </a:r>
            <a:r>
              <a:rPr lang="en-US" dirty="0"/>
              <a:t>, possibly even reusing the code without needing changes, and for the programmer to do so efficiently and with little modification</a:t>
            </a:r>
          </a:p>
          <a:p>
            <a:r>
              <a:rPr lang="en-US" dirty="0"/>
              <a:t>Overall, Typically easier to program, less worry about explicit messaging between processors; provides:</a:t>
            </a:r>
          </a:p>
          <a:p>
            <a:pPr lvl="1"/>
            <a:r>
              <a:rPr lang="en-US" dirty="0"/>
              <a:t>Implicit communication in response to use of shared data (i.e. happens behind-the scenes, out of sight of programmer)</a:t>
            </a:r>
          </a:p>
          <a:p>
            <a:pPr lvl="1"/>
            <a:r>
              <a:rPr lang="en-US" dirty="0"/>
              <a:t>May, highly likely, will still need explicit synchronization and/or use of semaphores (i.e. to avoid multiple processors writing to the same location at once)</a:t>
            </a:r>
          </a:p>
          <a:p>
            <a:r>
              <a:rPr lang="en-US" dirty="0"/>
              <a:t>Data sharing (communication) between tasks is very fast (not needing to be packed into messages send between processors)</a:t>
            </a:r>
          </a:p>
          <a:p>
            <a:r>
              <a:rPr lang="en-US" dirty="0"/>
              <a:t>(Many of these points are mentioned in the OpenMP lecture)</a:t>
            </a:r>
            <a:endParaRPr lang="en-ZA" dirty="0"/>
          </a:p>
        </p:txBody>
      </p:sp>
    </p:spTree>
    <p:extLst>
      <p:ext uri="{BB962C8B-B14F-4D97-AF65-F5344CB8AC3E}">
        <p14:creationId xmlns:p14="http://schemas.microsoft.com/office/powerpoint/2010/main" val="3217141495"/>
      </p:ext>
    </p:extLst>
  </p:cSld>
  <p:clrMapOvr>
    <a:masterClrMapping/>
  </p:clrMapOvr>
  <mc:AlternateContent xmlns:mc="http://schemas.openxmlformats.org/markup-compatibility/2006" xmlns:p14="http://schemas.microsoft.com/office/powerpoint/2010/main">
    <mc:Choice Requires="p14">
      <p:transition spd="slow" p14:dur="2000" advTm="53722"/>
    </mc:Choice>
    <mc:Fallback xmlns="">
      <p:transition spd="slow" advTm="537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Shared Memory – Disadvantages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9" y="1595620"/>
            <a:ext cx="7795122" cy="4519977"/>
          </a:xfrm>
        </p:spPr>
        <p:txBody>
          <a:bodyPr>
            <a:normAutofit fontScale="92500" lnSpcReduction="10000"/>
          </a:bodyPr>
          <a:lstStyle/>
          <a:p>
            <a:r>
              <a:rPr lang="en-US" dirty="0"/>
              <a:t>Needs specialized and likely expensive hardware for efficient (and scalable) memory access and cache coherence</a:t>
            </a:r>
          </a:p>
          <a:p>
            <a:r>
              <a:rPr lang="en-US" dirty="0"/>
              <a:t>Tends </a:t>
            </a:r>
            <a:r>
              <a:rPr lang="en-US" dirty="0">
                <a:solidFill>
                  <a:srgbClr val="C00000"/>
                </a:solidFill>
              </a:rPr>
              <a:t>not to be so scalable</a:t>
            </a:r>
            <a:r>
              <a:rPr lang="en-US" dirty="0"/>
              <a:t>, may be limited to what is provided by the computer system (e.g. limited to say 10s to 100s of nodes; although in the case of GPUs many 100s available … but GPU kernels are usually much smaller and more focused than full application programs)</a:t>
            </a:r>
            <a:endParaRPr lang="en-ZA" dirty="0"/>
          </a:p>
        </p:txBody>
      </p:sp>
    </p:spTree>
    <p:extLst>
      <p:ext uri="{BB962C8B-B14F-4D97-AF65-F5344CB8AC3E}">
        <p14:creationId xmlns:p14="http://schemas.microsoft.com/office/powerpoint/2010/main" val="3018408460"/>
      </p:ext>
    </p:extLst>
  </p:cSld>
  <p:clrMapOvr>
    <a:masterClrMapping/>
  </p:clrMapOvr>
  <mc:AlternateContent xmlns:mc="http://schemas.openxmlformats.org/markup-compatibility/2006" xmlns:p14="http://schemas.microsoft.com/office/powerpoint/2010/main">
    <mc:Choice Requires="p14">
      <p:transition spd="slow" p14:dur="2000" advTm="26154"/>
    </mc:Choice>
    <mc:Fallback xmlns="">
      <p:transition spd="slow" advTm="2615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C5F-0C83-4975-A69E-304E35DD9437}"/>
              </a:ext>
            </a:extLst>
          </p:cNvPr>
          <p:cNvSpPr>
            <a:spLocks noGrp="1"/>
          </p:cNvSpPr>
          <p:nvPr>
            <p:ph type="title"/>
          </p:nvPr>
        </p:nvSpPr>
        <p:spPr>
          <a:xfrm>
            <a:off x="729114" y="742403"/>
            <a:ext cx="7698306" cy="692210"/>
          </a:xfrm>
        </p:spPr>
        <p:txBody>
          <a:bodyPr>
            <a:normAutofit fontScale="90000"/>
          </a:bodyPr>
          <a:lstStyle/>
          <a:p>
            <a:r>
              <a:rPr lang="en-ZA" dirty="0"/>
              <a:t>Shared Memory – </a:t>
            </a:r>
            <a:br>
              <a:rPr lang="en-ZA" dirty="0"/>
            </a:br>
            <a:r>
              <a:rPr lang="en-ZA" dirty="0"/>
              <a:t>Access Time Classifications</a:t>
            </a:r>
          </a:p>
        </p:txBody>
      </p:sp>
      <p:sp>
        <p:nvSpPr>
          <p:cNvPr id="3" name="Content Placeholder 2">
            <a:extLst>
              <a:ext uri="{FF2B5EF4-FFF2-40B4-BE49-F238E27FC236}">
                <a16:creationId xmlns:a16="http://schemas.microsoft.com/office/drawing/2014/main" id="{A9B2E89C-D3DB-4483-9787-01F7895598C7}"/>
              </a:ext>
            </a:extLst>
          </p:cNvPr>
          <p:cNvSpPr>
            <a:spLocks noGrp="1"/>
          </p:cNvSpPr>
          <p:nvPr>
            <p:ph idx="1"/>
          </p:nvPr>
        </p:nvSpPr>
        <p:spPr/>
        <p:txBody>
          <a:bodyPr>
            <a:normAutofit fontScale="85000" lnSpcReduction="10000"/>
          </a:bodyPr>
          <a:lstStyle/>
          <a:p>
            <a:r>
              <a:rPr lang="en-US" dirty="0"/>
              <a:t>UMA (Uniform Memory Access)</a:t>
            </a:r>
          </a:p>
          <a:p>
            <a:pPr lvl="1"/>
            <a:r>
              <a:rPr lang="en-US" dirty="0"/>
              <a:t>Equal access times to memory from each processor (most SMP provide this)</a:t>
            </a:r>
          </a:p>
          <a:p>
            <a:pPr lvl="1"/>
            <a:r>
              <a:rPr lang="en-US" dirty="0"/>
              <a:t>Almost always cache-coherent</a:t>
            </a:r>
          </a:p>
          <a:p>
            <a:pPr lvl="1"/>
            <a:r>
              <a:rPr lang="en-US" dirty="0"/>
              <a:t>Interconnects tends to be either*:</a:t>
            </a:r>
          </a:p>
          <a:p>
            <a:pPr lvl="2"/>
            <a:r>
              <a:rPr lang="en-US" dirty="0"/>
              <a:t>Bus: easier, and cheaper, but less scalable access time. (i.e. multiple processors share common memory bus to access global memory).</a:t>
            </a:r>
          </a:p>
          <a:p>
            <a:pPr lvl="2"/>
            <a:r>
              <a:rPr lang="en-US" dirty="0"/>
              <a:t>Crossbar: more difficult to implement, and more expensive (e.g. on FPGA takes more logic, essentially an exponential growth problem) but the very scalable speed.</a:t>
            </a:r>
            <a:endParaRPr lang="en-ZA" dirty="0"/>
          </a:p>
        </p:txBody>
      </p:sp>
      <p:sp>
        <p:nvSpPr>
          <p:cNvPr id="5" name="TextBox 4">
            <a:extLst>
              <a:ext uri="{FF2B5EF4-FFF2-40B4-BE49-F238E27FC236}">
                <a16:creationId xmlns:a16="http://schemas.microsoft.com/office/drawing/2014/main" id="{2B9F83B3-4D98-4055-9252-8E074F1142E4}"/>
              </a:ext>
            </a:extLst>
          </p:cNvPr>
          <p:cNvSpPr txBox="1"/>
          <p:nvPr/>
        </p:nvSpPr>
        <p:spPr>
          <a:xfrm>
            <a:off x="231140" y="6115597"/>
            <a:ext cx="8780780" cy="600164"/>
          </a:xfrm>
          <a:prstGeom prst="rect">
            <a:avLst/>
          </a:prstGeom>
          <a:noFill/>
        </p:spPr>
        <p:txBody>
          <a:bodyPr wrap="square">
            <a:spAutoFit/>
          </a:bodyPr>
          <a:lstStyle/>
          <a:p>
            <a:r>
              <a:rPr lang="en-US" sz="1100" dirty="0"/>
              <a:t>* This is one of the important trade-off decision in designing these systems… A bus is highly scalable for adding systems, but not scalable in speed: more systems means more traffic and likelihood of slower transfers. Whereas the crossbar is the option: a specific crossbar design is fixed to connect only the chosen number of nodes, but provide good speed between any of the nodes wanting to connect.</a:t>
            </a:r>
            <a:endParaRPr lang="en-ZA" sz="1100" dirty="0"/>
          </a:p>
        </p:txBody>
      </p:sp>
    </p:spTree>
    <p:extLst>
      <p:ext uri="{BB962C8B-B14F-4D97-AF65-F5344CB8AC3E}">
        <p14:creationId xmlns:p14="http://schemas.microsoft.com/office/powerpoint/2010/main" val="1441036771"/>
      </p:ext>
    </p:extLst>
  </p:cSld>
  <p:clrMapOvr>
    <a:masterClrMapping/>
  </p:clrMapOvr>
  <mc:AlternateContent xmlns:mc="http://schemas.openxmlformats.org/markup-compatibility/2006" xmlns:p14="http://schemas.microsoft.com/office/powerpoint/2010/main">
    <mc:Choice Requires="p14">
      <p:transition spd="slow" p14:dur="2000" advTm="28783"/>
    </mc:Choice>
    <mc:Fallback xmlns="">
      <p:transition spd="slow" advTm="287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C5F-0C83-4975-A69E-304E35DD9437}"/>
              </a:ext>
            </a:extLst>
          </p:cNvPr>
          <p:cNvSpPr>
            <a:spLocks noGrp="1"/>
          </p:cNvSpPr>
          <p:nvPr>
            <p:ph type="title"/>
          </p:nvPr>
        </p:nvSpPr>
        <p:spPr>
          <a:xfrm>
            <a:off x="729114" y="742403"/>
            <a:ext cx="7698306" cy="692210"/>
          </a:xfrm>
        </p:spPr>
        <p:txBody>
          <a:bodyPr>
            <a:normAutofit fontScale="90000"/>
          </a:bodyPr>
          <a:lstStyle/>
          <a:p>
            <a:r>
              <a:rPr lang="en-ZA" dirty="0"/>
              <a:t>Shared Memory – </a:t>
            </a:r>
            <a:br>
              <a:rPr lang="en-ZA" dirty="0"/>
            </a:br>
            <a:r>
              <a:rPr lang="en-ZA" dirty="0"/>
              <a:t>Access Time Classifications</a:t>
            </a:r>
          </a:p>
        </p:txBody>
      </p:sp>
      <p:sp>
        <p:nvSpPr>
          <p:cNvPr id="3" name="Content Placeholder 2">
            <a:extLst>
              <a:ext uri="{FF2B5EF4-FFF2-40B4-BE49-F238E27FC236}">
                <a16:creationId xmlns:a16="http://schemas.microsoft.com/office/drawing/2014/main" id="{A9B2E89C-D3DB-4483-9787-01F7895598C7}"/>
              </a:ext>
            </a:extLst>
          </p:cNvPr>
          <p:cNvSpPr>
            <a:spLocks noGrp="1"/>
          </p:cNvSpPr>
          <p:nvPr>
            <p:ph idx="1"/>
          </p:nvPr>
        </p:nvSpPr>
        <p:spPr>
          <a:xfrm>
            <a:off x="436880" y="1595620"/>
            <a:ext cx="8168639" cy="4519977"/>
          </a:xfrm>
        </p:spPr>
        <p:txBody>
          <a:bodyPr>
            <a:normAutofit fontScale="92500"/>
          </a:bodyPr>
          <a:lstStyle/>
          <a:p>
            <a:r>
              <a:rPr lang="en-US" dirty="0"/>
              <a:t>NUMA (Non-Uniform Memory Access)</a:t>
            </a:r>
          </a:p>
          <a:p>
            <a:pPr lvl="1"/>
            <a:r>
              <a:rPr lang="en-US" dirty="0"/>
              <a:t>Usually this is just a linking of multiple UMA nodes with a switching network (much like the Hybrid model which is next)</a:t>
            </a:r>
          </a:p>
          <a:p>
            <a:pPr lvl="1"/>
            <a:r>
              <a:rPr lang="en-US" dirty="0"/>
              <a:t>Nodes that share UMA can share memory more efficiently… but there may still be issues of synchronizing with all the other nodes / maintaining </a:t>
            </a:r>
            <a:r>
              <a:rPr lang="en-US" dirty="0" err="1"/>
              <a:t>chace</a:t>
            </a:r>
            <a:r>
              <a:rPr lang="en-US" dirty="0"/>
              <a:t> coherence on other machines</a:t>
            </a:r>
          </a:p>
          <a:p>
            <a:pPr lvl="1"/>
            <a:r>
              <a:rPr lang="en-US" dirty="0"/>
              <a:t>The cc-NUMA: a NUMA system enhanced to maintain fast cache coherence with other nodes.</a:t>
            </a:r>
            <a:endParaRPr lang="en-ZA" dirty="0"/>
          </a:p>
        </p:txBody>
      </p:sp>
      <p:sp>
        <p:nvSpPr>
          <p:cNvPr id="5" name="TextBox 4">
            <a:extLst>
              <a:ext uri="{FF2B5EF4-FFF2-40B4-BE49-F238E27FC236}">
                <a16:creationId xmlns:a16="http://schemas.microsoft.com/office/drawing/2014/main" id="{2B9F83B3-4D98-4055-9252-8E074F1142E4}"/>
              </a:ext>
            </a:extLst>
          </p:cNvPr>
          <p:cNvSpPr txBox="1"/>
          <p:nvPr/>
        </p:nvSpPr>
        <p:spPr>
          <a:xfrm>
            <a:off x="231140" y="6115597"/>
            <a:ext cx="8780780" cy="600164"/>
          </a:xfrm>
          <a:prstGeom prst="rect">
            <a:avLst/>
          </a:prstGeom>
          <a:noFill/>
        </p:spPr>
        <p:txBody>
          <a:bodyPr wrap="square">
            <a:spAutoFit/>
          </a:bodyPr>
          <a:lstStyle/>
          <a:p>
            <a:r>
              <a:rPr lang="en-US" sz="1100" dirty="0"/>
              <a:t>* This is one of the important trade-off decision in designing these systems… A bus is highly scalable for adding systems, but not scalable in speed: more systems means more traffic and likelihood of slower transfers. Whereas the crossbar is the option: a specific crossbar design is fixed to connect only the chosen number of nodes, but provide good speed between any of the nodes wanting to connect.</a:t>
            </a:r>
            <a:endParaRPr lang="en-ZA" sz="1100" dirty="0"/>
          </a:p>
        </p:txBody>
      </p:sp>
    </p:spTree>
    <p:extLst>
      <p:ext uri="{BB962C8B-B14F-4D97-AF65-F5344CB8AC3E}">
        <p14:creationId xmlns:p14="http://schemas.microsoft.com/office/powerpoint/2010/main" val="2813611223"/>
      </p:ext>
    </p:extLst>
  </p:cSld>
  <p:clrMapOvr>
    <a:masterClrMapping/>
  </p:clrMapOvr>
  <mc:AlternateContent xmlns:mc="http://schemas.openxmlformats.org/markup-compatibility/2006" xmlns:p14="http://schemas.microsoft.com/office/powerpoint/2010/main">
    <mc:Choice Requires="p14">
      <p:transition spd="slow" p14:dur="2000" advTm="14409"/>
    </mc:Choice>
    <mc:Fallback xmlns="">
      <p:transition spd="slow" advTm="1440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E4D0-E092-471E-9BBC-690969555B8B}"/>
              </a:ext>
            </a:extLst>
          </p:cNvPr>
          <p:cNvSpPr>
            <a:spLocks noGrp="1"/>
          </p:cNvSpPr>
          <p:nvPr>
            <p:ph type="title"/>
          </p:nvPr>
        </p:nvSpPr>
        <p:spPr/>
        <p:txBody>
          <a:bodyPr>
            <a:normAutofit fontScale="90000"/>
          </a:bodyPr>
          <a:lstStyle/>
          <a:p>
            <a:r>
              <a:rPr lang="en-ZA" dirty="0"/>
              <a:t>Hybrid Memory</a:t>
            </a:r>
          </a:p>
        </p:txBody>
      </p:sp>
      <p:sp>
        <p:nvSpPr>
          <p:cNvPr id="3" name="Content Placeholder 2">
            <a:extLst>
              <a:ext uri="{FF2B5EF4-FFF2-40B4-BE49-F238E27FC236}">
                <a16:creationId xmlns:a16="http://schemas.microsoft.com/office/drawing/2014/main" id="{4BF87EEF-70CA-4437-8E13-53B4D8B8FE82}"/>
              </a:ext>
            </a:extLst>
          </p:cNvPr>
          <p:cNvSpPr>
            <a:spLocks noGrp="1"/>
          </p:cNvSpPr>
          <p:nvPr>
            <p:ph idx="1"/>
          </p:nvPr>
        </p:nvSpPr>
        <p:spPr/>
        <p:txBody>
          <a:bodyPr>
            <a:normAutofit lnSpcReduction="10000"/>
          </a:bodyPr>
          <a:lstStyle/>
          <a:p>
            <a:r>
              <a:rPr lang="en-US" dirty="0"/>
              <a:t>Hybrid Memory is the logical extension of </a:t>
            </a:r>
            <a:r>
              <a:rPr lang="en-US" dirty="0">
                <a:solidFill>
                  <a:srgbClr val="C00000"/>
                </a:solidFill>
              </a:rPr>
              <a:t>combining the best aspects </a:t>
            </a:r>
            <a:r>
              <a:rPr lang="en-US" dirty="0"/>
              <a:t>of the distributed and shared memory architectures</a:t>
            </a:r>
          </a:p>
          <a:p>
            <a:r>
              <a:rPr lang="en-US" dirty="0"/>
              <a:t>This brings us back to the ideal coupling of the MPI and the OpenMP households… essentially uses:</a:t>
            </a:r>
          </a:p>
          <a:p>
            <a:pPr lvl="1"/>
            <a:r>
              <a:rPr lang="en-US" dirty="0"/>
              <a:t>Message passing between nodes + </a:t>
            </a:r>
            <a:br>
              <a:rPr lang="en-US" dirty="0"/>
            </a:br>
            <a:r>
              <a:rPr lang="en-US" dirty="0"/>
              <a:t>Multi-threading within nodes</a:t>
            </a:r>
            <a:endParaRPr lang="en-ZA" dirty="0"/>
          </a:p>
        </p:txBody>
      </p:sp>
      <p:sp>
        <p:nvSpPr>
          <p:cNvPr id="5" name="TextBox 4">
            <a:extLst>
              <a:ext uri="{FF2B5EF4-FFF2-40B4-BE49-F238E27FC236}">
                <a16:creationId xmlns:a16="http://schemas.microsoft.com/office/drawing/2014/main" id="{FAB194F8-875F-412A-93F5-2217A923DC35}"/>
              </a:ext>
            </a:extLst>
          </p:cNvPr>
          <p:cNvSpPr txBox="1"/>
          <p:nvPr/>
        </p:nvSpPr>
        <p:spPr>
          <a:xfrm>
            <a:off x="553720" y="6040447"/>
            <a:ext cx="6995160" cy="646331"/>
          </a:xfrm>
          <a:prstGeom prst="rect">
            <a:avLst/>
          </a:prstGeom>
          <a:noFill/>
        </p:spPr>
        <p:txBody>
          <a:bodyPr wrap="square">
            <a:spAutoFit/>
          </a:bodyPr>
          <a:lstStyle/>
          <a:p>
            <a:r>
              <a:rPr lang="en-ZA" dirty="0"/>
              <a:t>Other (commercial) examples of using Hybrid memory:</a:t>
            </a:r>
            <a:br>
              <a:rPr lang="en-ZA" dirty="0"/>
            </a:br>
            <a:r>
              <a:rPr lang="en-ZA" dirty="0"/>
              <a:t>  IBM </a:t>
            </a:r>
            <a:r>
              <a:rPr lang="en-ZA" dirty="0" err="1"/>
              <a:t>BlueGene</a:t>
            </a:r>
            <a:r>
              <a:rPr lang="en-ZA" dirty="0"/>
              <a:t>/P;    Cray XT4 </a:t>
            </a:r>
          </a:p>
        </p:txBody>
      </p:sp>
    </p:spTree>
    <p:extLst>
      <p:ext uri="{BB962C8B-B14F-4D97-AF65-F5344CB8AC3E}">
        <p14:creationId xmlns:p14="http://schemas.microsoft.com/office/powerpoint/2010/main" val="2248898813"/>
      </p:ext>
    </p:extLst>
  </p:cSld>
  <p:clrMapOvr>
    <a:masterClrMapping/>
  </p:clrMapOvr>
  <mc:AlternateContent xmlns:mc="http://schemas.openxmlformats.org/markup-compatibility/2006" xmlns:p14="http://schemas.microsoft.com/office/powerpoint/2010/main">
    <mc:Choice Requires="p14">
      <p:transition spd="slow" p14:dur="2000" advTm="22124"/>
    </mc:Choice>
    <mc:Fallback xmlns="">
      <p:transition spd="slow" advTm="2212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BDAF-3A8D-430F-931D-69EA08189C56}"/>
              </a:ext>
            </a:extLst>
          </p:cNvPr>
          <p:cNvSpPr>
            <a:spLocks noGrp="1"/>
          </p:cNvSpPr>
          <p:nvPr>
            <p:ph type="title"/>
          </p:nvPr>
        </p:nvSpPr>
        <p:spPr/>
        <p:txBody>
          <a:bodyPr>
            <a:normAutofit fontScale="90000"/>
          </a:bodyPr>
          <a:lstStyle/>
          <a:p>
            <a:r>
              <a:rPr lang="en-ZA" dirty="0"/>
              <a:t>Hybrid Memory</a:t>
            </a:r>
          </a:p>
        </p:txBody>
      </p:sp>
      <p:sp>
        <p:nvSpPr>
          <p:cNvPr id="3" name="Content Placeholder 2">
            <a:extLst>
              <a:ext uri="{FF2B5EF4-FFF2-40B4-BE49-F238E27FC236}">
                <a16:creationId xmlns:a16="http://schemas.microsoft.com/office/drawing/2014/main" id="{456566B6-09E5-48A4-BA2C-B2F947C70F58}"/>
              </a:ext>
            </a:extLst>
          </p:cNvPr>
          <p:cNvSpPr>
            <a:spLocks noGrp="1"/>
          </p:cNvSpPr>
          <p:nvPr>
            <p:ph idx="1"/>
          </p:nvPr>
        </p:nvSpPr>
        <p:spPr>
          <a:xfrm>
            <a:off x="548641" y="1350818"/>
            <a:ext cx="8209280" cy="5378834"/>
          </a:xfrm>
        </p:spPr>
        <p:txBody>
          <a:bodyPr>
            <a:normAutofit fontScale="85000" lnSpcReduction="10000"/>
          </a:bodyPr>
          <a:lstStyle/>
          <a:p>
            <a:pPr marL="0" indent="0">
              <a:buNone/>
            </a:pPr>
            <a:r>
              <a:rPr lang="en-ZA" dirty="0"/>
              <a:t>Two typical forms of hybrid memory…</a:t>
            </a:r>
          </a:p>
          <a:p>
            <a:r>
              <a:rPr lang="en-ZA" dirty="0"/>
              <a:t>Clusters of shared memory nodes, where:</a:t>
            </a:r>
          </a:p>
          <a:p>
            <a:pPr lvl="1"/>
            <a:r>
              <a:rPr lang="en-ZA" dirty="0"/>
              <a:t>Number of nodes &gt;&gt; number processors within node</a:t>
            </a:r>
          </a:p>
          <a:p>
            <a:pPr lvl="1"/>
            <a:r>
              <a:rPr lang="en-ZA" dirty="0"/>
              <a:t>Often use small, cheap SMP nodes (rack-mounted) </a:t>
            </a:r>
          </a:p>
          <a:p>
            <a:pPr lvl="1"/>
            <a:r>
              <a:rPr lang="en-ZA" dirty="0"/>
              <a:t>(These are sometimes called clumps within a cluster)</a:t>
            </a:r>
          </a:p>
          <a:p>
            <a:pPr lvl="1"/>
            <a:r>
              <a:rPr lang="en-ZA" dirty="0"/>
              <a:t>Commonly uses a standard network (e.g., Gigabit Ethernet) </a:t>
            </a:r>
          </a:p>
          <a:p>
            <a:r>
              <a:rPr lang="en-US" dirty="0"/>
              <a:t>Constellation systems</a:t>
            </a:r>
          </a:p>
          <a:p>
            <a:pPr lvl="1"/>
            <a:r>
              <a:rPr lang="en-US" dirty="0"/>
              <a:t>Number of processors inside node &gt; number of nodes</a:t>
            </a:r>
          </a:p>
          <a:p>
            <a:pPr lvl="1"/>
            <a:r>
              <a:rPr lang="en-US" dirty="0"/>
              <a:t>Comprises larger, more costly UMA or </a:t>
            </a:r>
            <a:br>
              <a:rPr lang="en-US" dirty="0"/>
            </a:br>
            <a:r>
              <a:rPr lang="en-US" dirty="0"/>
              <a:t>cc-NUMA nodes</a:t>
            </a:r>
          </a:p>
          <a:p>
            <a:pPr lvl="1"/>
            <a:r>
              <a:rPr lang="en-US" dirty="0"/>
              <a:t>Commonly uses special high-speed </a:t>
            </a:r>
            <a:br>
              <a:rPr lang="en-US" dirty="0"/>
            </a:br>
            <a:r>
              <a:rPr lang="en-US" dirty="0"/>
              <a:t>interconnects</a:t>
            </a:r>
            <a:endParaRPr lang="en-ZA" dirty="0"/>
          </a:p>
        </p:txBody>
      </p:sp>
      <p:pic>
        <p:nvPicPr>
          <p:cNvPr id="9" name="Picture 8">
            <a:extLst>
              <a:ext uri="{FF2B5EF4-FFF2-40B4-BE49-F238E27FC236}">
                <a16:creationId xmlns:a16="http://schemas.microsoft.com/office/drawing/2014/main" id="{A33059A7-A0FF-0B7B-4093-D1E87FE45E92}"/>
              </a:ext>
            </a:extLst>
          </p:cNvPr>
          <p:cNvPicPr>
            <a:picLocks noChangeAspect="1"/>
          </p:cNvPicPr>
          <p:nvPr/>
        </p:nvPicPr>
        <p:blipFill>
          <a:blip r:embed="rId3"/>
          <a:stretch>
            <a:fillRect/>
          </a:stretch>
        </p:blipFill>
        <p:spPr>
          <a:xfrm>
            <a:off x="7030440" y="5053379"/>
            <a:ext cx="528742" cy="820941"/>
          </a:xfrm>
          <a:prstGeom prst="rect">
            <a:avLst/>
          </a:prstGeom>
        </p:spPr>
      </p:pic>
      <p:pic>
        <p:nvPicPr>
          <p:cNvPr id="10" name="Picture 9">
            <a:extLst>
              <a:ext uri="{FF2B5EF4-FFF2-40B4-BE49-F238E27FC236}">
                <a16:creationId xmlns:a16="http://schemas.microsoft.com/office/drawing/2014/main" id="{CE8DD597-C16F-B25A-4C17-7BDD0B9FC93F}"/>
              </a:ext>
            </a:extLst>
          </p:cNvPr>
          <p:cNvPicPr>
            <a:picLocks noChangeAspect="1"/>
          </p:cNvPicPr>
          <p:nvPr/>
        </p:nvPicPr>
        <p:blipFill>
          <a:blip r:embed="rId3"/>
          <a:stretch>
            <a:fillRect/>
          </a:stretch>
        </p:blipFill>
        <p:spPr>
          <a:xfrm>
            <a:off x="6501698" y="5053378"/>
            <a:ext cx="528742" cy="820941"/>
          </a:xfrm>
          <a:prstGeom prst="rect">
            <a:avLst/>
          </a:prstGeom>
        </p:spPr>
      </p:pic>
      <p:sp>
        <p:nvSpPr>
          <p:cNvPr id="12" name="TextBox 11">
            <a:extLst>
              <a:ext uri="{FF2B5EF4-FFF2-40B4-BE49-F238E27FC236}">
                <a16:creationId xmlns:a16="http://schemas.microsoft.com/office/drawing/2014/main" id="{2C02EB3E-1329-A805-4395-441CAEF1CEC1}"/>
              </a:ext>
            </a:extLst>
          </p:cNvPr>
          <p:cNvSpPr txBox="1"/>
          <p:nvPr/>
        </p:nvSpPr>
        <p:spPr>
          <a:xfrm>
            <a:off x="6374152" y="5874320"/>
            <a:ext cx="2432406" cy="369332"/>
          </a:xfrm>
          <a:prstGeom prst="rect">
            <a:avLst/>
          </a:prstGeom>
          <a:noFill/>
        </p:spPr>
        <p:txBody>
          <a:bodyPr wrap="square">
            <a:spAutoFit/>
          </a:bodyPr>
          <a:lstStyle/>
          <a:p>
            <a:r>
              <a:rPr lang="en-US" dirty="0"/>
              <a:t>Jellybean bags case</a:t>
            </a:r>
            <a:endParaRPr lang="en-ZA" dirty="0"/>
          </a:p>
        </p:txBody>
      </p:sp>
      <p:pic>
        <p:nvPicPr>
          <p:cNvPr id="13" name="Picture 12">
            <a:extLst>
              <a:ext uri="{FF2B5EF4-FFF2-40B4-BE49-F238E27FC236}">
                <a16:creationId xmlns:a16="http://schemas.microsoft.com/office/drawing/2014/main" id="{B996AFAF-DEF3-B33C-FD82-BC682C6B7CEB}"/>
              </a:ext>
            </a:extLst>
          </p:cNvPr>
          <p:cNvPicPr>
            <a:picLocks noChangeAspect="1"/>
          </p:cNvPicPr>
          <p:nvPr/>
        </p:nvPicPr>
        <p:blipFill>
          <a:blip r:embed="rId3"/>
          <a:stretch>
            <a:fillRect/>
          </a:stretch>
        </p:blipFill>
        <p:spPr>
          <a:xfrm>
            <a:off x="7559182" y="5053379"/>
            <a:ext cx="528742" cy="820941"/>
          </a:xfrm>
          <a:prstGeom prst="rect">
            <a:avLst/>
          </a:prstGeom>
        </p:spPr>
      </p:pic>
      <p:pic>
        <p:nvPicPr>
          <p:cNvPr id="14" name="Picture 13">
            <a:extLst>
              <a:ext uri="{FF2B5EF4-FFF2-40B4-BE49-F238E27FC236}">
                <a16:creationId xmlns:a16="http://schemas.microsoft.com/office/drawing/2014/main" id="{5F488CBA-91E8-BCD1-4FBE-BAD619EC24D8}"/>
              </a:ext>
            </a:extLst>
          </p:cNvPr>
          <p:cNvPicPr>
            <a:picLocks noChangeAspect="1"/>
          </p:cNvPicPr>
          <p:nvPr/>
        </p:nvPicPr>
        <p:blipFill>
          <a:blip r:embed="rId3"/>
          <a:stretch>
            <a:fillRect/>
          </a:stretch>
        </p:blipFill>
        <p:spPr>
          <a:xfrm>
            <a:off x="8076206" y="5053379"/>
            <a:ext cx="528742" cy="820941"/>
          </a:xfrm>
          <a:prstGeom prst="rect">
            <a:avLst/>
          </a:prstGeom>
        </p:spPr>
      </p:pic>
    </p:spTree>
    <p:extLst>
      <p:ext uri="{BB962C8B-B14F-4D97-AF65-F5344CB8AC3E}">
        <p14:creationId xmlns:p14="http://schemas.microsoft.com/office/powerpoint/2010/main" val="2137248057"/>
      </p:ext>
    </p:extLst>
  </p:cSld>
  <p:clrMapOvr>
    <a:masterClrMapping/>
  </p:clrMapOvr>
  <mc:AlternateContent xmlns:mc="http://schemas.openxmlformats.org/markup-compatibility/2006" xmlns:p14="http://schemas.microsoft.com/office/powerpoint/2010/main">
    <mc:Choice Requires="p14">
      <p:transition spd="slow" p14:dur="2000" advTm="23166"/>
    </mc:Choice>
    <mc:Fallback xmlns="">
      <p:transition spd="slow" advTm="231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255436"/>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355187" y="1002014"/>
            <a:ext cx="8208955" cy="5343029"/>
          </a:xfrm>
        </p:spPr>
        <p:txBody>
          <a:bodyPr>
            <a:normAutofit/>
          </a:bodyPr>
          <a:lstStyle/>
          <a:p>
            <a:pPr>
              <a:defRPr/>
            </a:pPr>
            <a:r>
              <a:rPr lang="en-ZA" dirty="0"/>
              <a:t>Distributed memory infrastructure</a:t>
            </a:r>
          </a:p>
          <a:p>
            <a:pPr>
              <a:defRPr/>
            </a:pPr>
            <a:r>
              <a:rPr lang="en-ZA" dirty="0"/>
              <a:t>Shared memory infrastructure</a:t>
            </a:r>
          </a:p>
          <a:p>
            <a:pPr>
              <a:defRPr/>
            </a:pPr>
            <a:r>
              <a:rPr lang="en-ZA" dirty="0"/>
              <a:t>Hybrid memory infrastructure</a:t>
            </a:r>
          </a:p>
          <a:p>
            <a:pPr>
              <a:defRPr/>
            </a:pPr>
            <a:r>
              <a:rPr lang="en-ZA" dirty="0"/>
              <a:t>Warming up for </a:t>
            </a:r>
            <a:r>
              <a:rPr lang="en-US" dirty="0"/>
              <a:t>MMU, DMA and memory considerations to get into next term</a:t>
            </a:r>
            <a:endParaRPr lang="en-ZA" dirty="0"/>
          </a:p>
        </p:txBody>
      </p:sp>
      <p:pic>
        <p:nvPicPr>
          <p:cNvPr id="4099" name="Picture 3" descr="mosaic01.gif"/>
          <p:cNvPicPr>
            <a:picLocks noChangeAspect="1"/>
          </p:cNvPicPr>
          <p:nvPr/>
        </p:nvPicPr>
        <p:blipFill>
          <a:blip r:embed="rId3" cstate="print"/>
          <a:srcRect/>
          <a:stretch>
            <a:fillRect/>
          </a:stretch>
        </p:blipFill>
        <p:spPr bwMode="auto">
          <a:xfrm>
            <a:off x="4711365" y="3785041"/>
            <a:ext cx="4144354" cy="2874713"/>
          </a:xfrm>
          <a:prstGeom prst="rect">
            <a:avLst/>
          </a:prstGeom>
          <a:noFill/>
          <a:ln w="9525">
            <a:noFill/>
            <a:miter lim="800000"/>
            <a:headEnd/>
            <a:tailEnd/>
          </a:ln>
        </p:spPr>
      </p:pic>
      <p:sp>
        <p:nvSpPr>
          <p:cNvPr id="5" name="TextBox 4">
            <a:extLst>
              <a:ext uri="{FF2B5EF4-FFF2-40B4-BE49-F238E27FC236}">
                <a16:creationId xmlns:a16="http://schemas.microsoft.com/office/drawing/2014/main" id="{A289A447-4317-B54A-4FE7-822E09322D10}"/>
              </a:ext>
            </a:extLst>
          </p:cNvPr>
          <p:cNvSpPr txBox="1"/>
          <p:nvPr/>
        </p:nvSpPr>
        <p:spPr>
          <a:xfrm>
            <a:off x="355187" y="6090161"/>
            <a:ext cx="3493332" cy="523220"/>
          </a:xfrm>
          <a:prstGeom prst="rect">
            <a:avLst/>
          </a:prstGeom>
          <a:noFill/>
        </p:spPr>
        <p:txBody>
          <a:bodyPr wrap="square">
            <a:spAutoFit/>
          </a:bodyPr>
          <a:lstStyle/>
          <a:p>
            <a:r>
              <a:rPr lang="en-ZA" sz="1400" dirty="0"/>
              <a:t>(this version does not include Verilog scenarios, those moved to later lecture)</a:t>
            </a:r>
          </a:p>
        </p:txBody>
      </p:sp>
    </p:spTree>
  </p:cSld>
  <p:clrMapOvr>
    <a:masterClrMapping/>
  </p:clrMapOvr>
  <mc:AlternateContent xmlns:mc="http://schemas.openxmlformats.org/markup-compatibility/2006" xmlns:p14="http://schemas.microsoft.com/office/powerpoint/2010/main">
    <mc:Choice Requires="p14">
      <p:transition spd="slow" p14:dur="2000" advTm="36284"/>
    </mc:Choice>
    <mc:Fallback xmlns="">
      <p:transition spd="slow" advTm="3628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8A0E-1E7C-4A57-BC93-DB3E10491770}"/>
              </a:ext>
            </a:extLst>
          </p:cNvPr>
          <p:cNvSpPr>
            <a:spLocks noGrp="1"/>
          </p:cNvSpPr>
          <p:nvPr>
            <p:ph type="title"/>
          </p:nvPr>
        </p:nvSpPr>
        <p:spPr>
          <a:xfrm>
            <a:off x="729114" y="641260"/>
            <a:ext cx="7698306" cy="852259"/>
          </a:xfrm>
        </p:spPr>
        <p:txBody>
          <a:bodyPr>
            <a:normAutofit fontScale="90000"/>
          </a:bodyPr>
          <a:lstStyle/>
          <a:p>
            <a:r>
              <a:rPr lang="en-ZA" dirty="0"/>
              <a:t>MMU, DMA and other specialized memory hardware facilities …</a:t>
            </a:r>
          </a:p>
        </p:txBody>
      </p:sp>
      <p:sp>
        <p:nvSpPr>
          <p:cNvPr id="3" name="Content Placeholder 2">
            <a:extLst>
              <a:ext uri="{FF2B5EF4-FFF2-40B4-BE49-F238E27FC236}">
                <a16:creationId xmlns:a16="http://schemas.microsoft.com/office/drawing/2014/main" id="{9B14BE52-727C-4AAF-8DA3-B8608AD98FAB}"/>
              </a:ext>
            </a:extLst>
          </p:cNvPr>
          <p:cNvSpPr>
            <a:spLocks noGrp="1"/>
          </p:cNvSpPr>
          <p:nvPr>
            <p:ph idx="1"/>
          </p:nvPr>
        </p:nvSpPr>
        <p:spPr/>
        <p:txBody>
          <a:bodyPr>
            <a:normAutofit fontScale="85000" lnSpcReduction="20000"/>
          </a:bodyPr>
          <a:lstStyle/>
          <a:p>
            <a:r>
              <a:rPr lang="en-US" dirty="0"/>
              <a:t>This lecture has </a:t>
            </a:r>
            <a:r>
              <a:rPr lang="en-US" dirty="0">
                <a:solidFill>
                  <a:srgbClr val="C00000"/>
                </a:solidFill>
              </a:rPr>
              <a:t>intentionally</a:t>
            </a:r>
            <a:r>
              <a:rPr lang="en-US" dirty="0"/>
              <a:t> </a:t>
            </a:r>
            <a:r>
              <a:rPr lang="en-US" dirty="0">
                <a:solidFill>
                  <a:srgbClr val="C00000"/>
                </a:solidFill>
              </a:rPr>
              <a:t>not gone into issues of </a:t>
            </a:r>
            <a:r>
              <a:rPr lang="en-US" dirty="0" err="1">
                <a:solidFill>
                  <a:srgbClr val="C00000"/>
                </a:solidFill>
              </a:rPr>
              <a:t>datapaths</a:t>
            </a:r>
            <a:r>
              <a:rPr lang="en-US" dirty="0">
                <a:solidFill>
                  <a:srgbClr val="C00000"/>
                </a:solidFill>
              </a:rPr>
              <a:t> </a:t>
            </a:r>
            <a:r>
              <a:rPr lang="en-US" dirty="0"/>
              <a:t>connecting with memory, FPGA memory solutions, or Digital Accelerators and memory … it is just a mild warm-up to get you thinking about these memory models and ways to share memory between collaborating processors (not necessary just CPUs)</a:t>
            </a:r>
          </a:p>
          <a:p>
            <a:r>
              <a:rPr lang="en-US" dirty="0"/>
              <a:t>Topics that will be covered next term include:</a:t>
            </a:r>
          </a:p>
          <a:p>
            <a:pPr lvl="1"/>
            <a:r>
              <a:rPr lang="en-US" dirty="0"/>
              <a:t>Memory Management Units (essential component of implementing an effective memory architecture for a computer or digital accelerator)</a:t>
            </a:r>
          </a:p>
          <a:p>
            <a:pPr lvl="1"/>
            <a:r>
              <a:rPr lang="en-US" dirty="0"/>
              <a:t>Direct Memory Access (DMA) and their flavors</a:t>
            </a:r>
          </a:p>
          <a:p>
            <a:pPr lvl="1"/>
            <a:r>
              <a:rPr lang="en-US" dirty="0"/>
              <a:t>Other considerations for memory</a:t>
            </a:r>
            <a:endParaRPr lang="en-ZA" dirty="0"/>
          </a:p>
        </p:txBody>
      </p:sp>
    </p:spTree>
    <p:extLst>
      <p:ext uri="{BB962C8B-B14F-4D97-AF65-F5344CB8AC3E}">
        <p14:creationId xmlns:p14="http://schemas.microsoft.com/office/powerpoint/2010/main" val="2515736898"/>
      </p:ext>
    </p:extLst>
  </p:cSld>
  <p:clrMapOvr>
    <a:masterClrMapping/>
  </p:clrMapOvr>
  <mc:AlternateContent xmlns:mc="http://schemas.openxmlformats.org/markup-compatibility/2006" xmlns:p14="http://schemas.microsoft.com/office/powerpoint/2010/main">
    <mc:Choice Requires="p14">
      <p:transition spd="slow" p14:dur="2000" advTm="65153"/>
    </mc:Choice>
    <mc:Fallback xmlns="">
      <p:transition spd="slow" advTm="651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253D-08C1-B73B-3EA5-A00FA5A37D53}"/>
              </a:ext>
            </a:extLst>
          </p:cNvPr>
          <p:cNvSpPr>
            <a:spLocks noGrp="1"/>
          </p:cNvSpPr>
          <p:nvPr>
            <p:ph type="title"/>
          </p:nvPr>
        </p:nvSpPr>
        <p:spPr>
          <a:xfrm>
            <a:off x="729114" y="665935"/>
            <a:ext cx="7698306" cy="692210"/>
          </a:xfrm>
        </p:spPr>
        <p:txBody>
          <a:bodyPr>
            <a:normAutofit fontScale="90000"/>
          </a:bodyPr>
          <a:lstStyle/>
          <a:p>
            <a:r>
              <a:rPr lang="en-ZA" dirty="0"/>
              <a:t>Concluding high-level system design considerations</a:t>
            </a:r>
          </a:p>
        </p:txBody>
      </p:sp>
      <p:sp>
        <p:nvSpPr>
          <p:cNvPr id="3" name="Content Placeholder 2">
            <a:extLst>
              <a:ext uri="{FF2B5EF4-FFF2-40B4-BE49-F238E27FC236}">
                <a16:creationId xmlns:a16="http://schemas.microsoft.com/office/drawing/2014/main" id="{77880BB4-7722-3641-4455-B18B6CDCF40F}"/>
              </a:ext>
            </a:extLst>
          </p:cNvPr>
          <p:cNvSpPr>
            <a:spLocks noGrp="1"/>
          </p:cNvSpPr>
          <p:nvPr>
            <p:ph idx="1"/>
          </p:nvPr>
        </p:nvSpPr>
        <p:spPr/>
        <p:txBody>
          <a:bodyPr/>
          <a:lstStyle/>
          <a:p>
            <a:r>
              <a:rPr lang="en-ZA" dirty="0"/>
              <a:t>This lecture concludes high-level design concepts for parallel systems</a:t>
            </a:r>
          </a:p>
          <a:p>
            <a:r>
              <a:rPr lang="en-ZA" dirty="0"/>
              <a:t>You might now be wondering what is next in this course…</a:t>
            </a:r>
            <a:br>
              <a:rPr lang="en-ZA" dirty="0"/>
            </a:br>
            <a:r>
              <a:rPr lang="en-ZA" dirty="0"/>
              <a:t>let’s get directly into that!</a:t>
            </a:r>
          </a:p>
        </p:txBody>
      </p:sp>
    </p:spTree>
    <p:extLst>
      <p:ext uri="{BB962C8B-B14F-4D97-AF65-F5344CB8AC3E}">
        <p14:creationId xmlns:p14="http://schemas.microsoft.com/office/powerpoint/2010/main" val="831751277"/>
      </p:ext>
    </p:extLst>
  </p:cSld>
  <p:clrMapOvr>
    <a:masterClrMapping/>
  </p:clrMapOvr>
  <mc:AlternateContent xmlns:mc="http://schemas.openxmlformats.org/markup-compatibility/2006" xmlns:p14="http://schemas.microsoft.com/office/powerpoint/2010/main">
    <mc:Choice Requires="p14">
      <p:transition spd="slow" p14:dur="2000" advTm="13013"/>
    </mc:Choice>
    <mc:Fallback xmlns="">
      <p:transition spd="slow" advTm="1301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Audio 37">
            <a:hlinkClick r:id="" action="ppaction://media"/>
            <a:extLst>
              <a:ext uri="{FF2B5EF4-FFF2-40B4-BE49-F238E27FC236}">
                <a16:creationId xmlns:a16="http://schemas.microsoft.com/office/drawing/2014/main" id="{850E2C80-2F0B-B1D8-D644-E730BDA30C6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6039164" y="5102800"/>
            <a:ext cx="2057400" cy="2057400"/>
          </a:xfrm>
          <a:prstGeom prst="ellipse">
            <a:avLst/>
          </a:prstGeom>
        </p:spPr>
      </p:pic>
      <p:pic>
        <p:nvPicPr>
          <p:cNvPr id="3" name="Picture 2" descr="A picture containing outdoor object, star, rain, light&#10;&#10;Description automatically generated">
            <a:extLst>
              <a:ext uri="{FF2B5EF4-FFF2-40B4-BE49-F238E27FC236}">
                <a16:creationId xmlns:a16="http://schemas.microsoft.com/office/drawing/2014/main" id="{BB0FD851-CAF6-9828-96CD-0DB8320008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644" y="0"/>
            <a:ext cx="10582170" cy="7054780"/>
          </a:xfrm>
          <a:prstGeom prst="rect">
            <a:avLst/>
          </a:prstGeom>
        </p:spPr>
      </p:pic>
      <p:pic>
        <p:nvPicPr>
          <p:cNvPr id="6" name="Picture 5">
            <a:extLst>
              <a:ext uri="{FF2B5EF4-FFF2-40B4-BE49-F238E27FC236}">
                <a16:creationId xmlns:a16="http://schemas.microsoft.com/office/drawing/2014/main" id="{0F63F085-F729-79D9-2D59-D005B2C293A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91396" y="2409217"/>
            <a:ext cx="2761207" cy="4094020"/>
          </a:xfrm>
          <a:prstGeom prst="rect">
            <a:avLst/>
          </a:prstGeom>
        </p:spPr>
      </p:pic>
      <p:sp>
        <p:nvSpPr>
          <p:cNvPr id="7" name="Rectangle 6">
            <a:extLst>
              <a:ext uri="{FF2B5EF4-FFF2-40B4-BE49-F238E27FC236}">
                <a16:creationId xmlns:a16="http://schemas.microsoft.com/office/drawing/2014/main" id="{891A01E4-2F55-4C6D-7230-0437B63021EA}"/>
              </a:ext>
            </a:extLst>
          </p:cNvPr>
          <p:cNvSpPr/>
          <p:nvPr/>
        </p:nvSpPr>
        <p:spPr>
          <a:xfrm>
            <a:off x="1243621" y="354762"/>
            <a:ext cx="6898042"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ready for launch into…</a:t>
            </a:r>
          </a:p>
        </p:txBody>
      </p:sp>
      <p:sp>
        <p:nvSpPr>
          <p:cNvPr id="8" name="Rectangle 7">
            <a:extLst>
              <a:ext uri="{FF2B5EF4-FFF2-40B4-BE49-F238E27FC236}">
                <a16:creationId xmlns:a16="http://schemas.microsoft.com/office/drawing/2014/main" id="{B67D9D3A-58CB-87C3-633F-DD3B3E5474EC}"/>
              </a:ext>
            </a:extLst>
          </p:cNvPr>
          <p:cNvSpPr/>
          <p:nvPr/>
        </p:nvSpPr>
        <p:spPr>
          <a:xfrm>
            <a:off x="1018463" y="1185759"/>
            <a:ext cx="7348358" cy="1384995"/>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HDL, FPGA &amp;</a:t>
            </a:r>
          </a:p>
          <a:p>
            <a:pPr algn="ctr"/>
            <a:r>
              <a:rPr lang="en-US" sz="4400" b="1" dirty="0">
                <a:ln w="9525">
                  <a:solidFill>
                    <a:schemeClr val="bg1"/>
                  </a:solidFill>
                  <a:prstDash val="solid"/>
                </a:ln>
                <a:effectLst>
                  <a:outerShdw blurRad="12700" dist="38100" dir="2700000" algn="tl" rotWithShape="0">
                    <a:schemeClr val="bg1">
                      <a:lumMod val="50000"/>
                    </a:schemeClr>
                  </a:outerShdw>
                </a:effectLst>
              </a:rPr>
              <a:t>Digital Accelerator Design</a:t>
            </a: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pic>
        <p:nvPicPr>
          <p:cNvPr id="5" name="Picture 4">
            <a:extLst>
              <a:ext uri="{FF2B5EF4-FFF2-40B4-BE49-F238E27FC236}">
                <a16:creationId xmlns:a16="http://schemas.microsoft.com/office/drawing/2014/main" id="{BE99B685-DD0F-9F14-1046-6447215EAB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563" y="0"/>
            <a:ext cx="11334541" cy="7549957"/>
          </a:xfrm>
          <a:prstGeom prst="rect">
            <a:avLst/>
          </a:prstGeom>
        </p:spPr>
      </p:pic>
    </p:spTree>
    <p:extLst>
      <p:ext uri="{BB962C8B-B14F-4D97-AF65-F5344CB8AC3E}">
        <p14:creationId xmlns:p14="http://schemas.microsoft.com/office/powerpoint/2010/main" val="349597514"/>
      </p:ext>
    </p:extLst>
  </p:cSld>
  <p:clrMapOvr>
    <a:masterClrMapping/>
  </p:clrMapOvr>
  <mc:AlternateContent xmlns:mc="http://schemas.openxmlformats.org/markup-compatibility/2006" xmlns:p14="http://schemas.microsoft.com/office/powerpoint/2010/main">
    <mc:Choice Requires="p14">
      <p:transition spd="slow" p14:dur="2000" advTm="10187"/>
    </mc:Choice>
    <mc:Fallback xmlns="">
      <p:transition spd="slow" advTm="10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700"/>
                            </p:stCondLst>
                            <p:childTnLst>
                              <p:par>
                                <p:cTn id="9" presetID="2" presetClass="entr" presetSubtype="4"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100" fill="hold"/>
                                        <p:tgtEl>
                                          <p:spTgt spid="6"/>
                                        </p:tgtEl>
                                        <p:attrNameLst>
                                          <p:attrName>ppt_x</p:attrName>
                                        </p:attrNameLst>
                                      </p:cBhvr>
                                      <p:tavLst>
                                        <p:tav tm="0">
                                          <p:val>
                                            <p:strVal val="#ppt_x"/>
                                          </p:val>
                                        </p:tav>
                                        <p:tav tm="100000">
                                          <p:val>
                                            <p:strVal val="#ppt_x"/>
                                          </p:val>
                                        </p:tav>
                                      </p:tavLst>
                                    </p:anim>
                                    <p:anim calcmode="lin" valueType="num">
                                      <p:cBhvr additive="base">
                                        <p:cTn id="12" dur="11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3700"/>
                            </p:stCondLst>
                            <p:childTnLst>
                              <p:par>
                                <p:cTn id="17" presetID="42" presetClass="entr" presetSubtype="0" fill="hold" grpId="0" nodeType="after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6" presetClass="entr" presetSubtype="32" fill="hold" nodeType="withEffect">
                                  <p:stCondLst>
                                    <p:cond delay="4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8"/>
                </p:tgtEl>
              </p:cMediaNode>
            </p:audio>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2BD4-2994-18CA-D480-C4623C8201A9}"/>
              </a:ext>
            </a:extLst>
          </p:cNvPr>
          <p:cNvSpPr>
            <a:spLocks noGrp="1"/>
          </p:cNvSpPr>
          <p:nvPr>
            <p:ph type="title"/>
          </p:nvPr>
        </p:nvSpPr>
        <p:spPr/>
        <p:txBody>
          <a:bodyPr>
            <a:normAutofit fontScale="90000"/>
          </a:bodyPr>
          <a:lstStyle/>
          <a:p>
            <a:r>
              <a:rPr lang="en-ZA" dirty="0"/>
              <a:t>Next week (next term!) plans …</a:t>
            </a:r>
          </a:p>
        </p:txBody>
      </p:sp>
      <p:sp>
        <p:nvSpPr>
          <p:cNvPr id="3" name="Content Placeholder 2">
            <a:extLst>
              <a:ext uri="{FF2B5EF4-FFF2-40B4-BE49-F238E27FC236}">
                <a16:creationId xmlns:a16="http://schemas.microsoft.com/office/drawing/2014/main" id="{FDF68261-A525-5AA2-CB67-11C74600DFCC}"/>
              </a:ext>
            </a:extLst>
          </p:cNvPr>
          <p:cNvSpPr>
            <a:spLocks noGrp="1"/>
          </p:cNvSpPr>
          <p:nvPr>
            <p:ph idx="1"/>
          </p:nvPr>
        </p:nvSpPr>
        <p:spPr/>
        <p:txBody>
          <a:bodyPr/>
          <a:lstStyle/>
          <a:p>
            <a:r>
              <a:rPr lang="en-ZA" dirty="0"/>
              <a:t>The YODA mission begins!</a:t>
            </a:r>
          </a:p>
          <a:p>
            <a:r>
              <a:rPr lang="en-ZA" dirty="0"/>
              <a:t>Thoughts of using </a:t>
            </a:r>
            <a:r>
              <a:rPr lang="en-ZA" dirty="0" err="1"/>
              <a:t>iVerilog</a:t>
            </a:r>
            <a:br>
              <a:rPr lang="en-ZA" dirty="0"/>
            </a:br>
            <a:r>
              <a:rPr lang="en-ZA" dirty="0"/>
              <a:t>and where and how that can </a:t>
            </a:r>
            <a:br>
              <a:rPr lang="en-ZA" dirty="0"/>
            </a:br>
            <a:r>
              <a:rPr lang="en-ZA" dirty="0"/>
              <a:t>be used in exploring digital system / SoC design</a:t>
            </a:r>
          </a:p>
        </p:txBody>
      </p:sp>
      <p:pic>
        <p:nvPicPr>
          <p:cNvPr id="11" name="Picture 10" descr="Icon&#10;&#10;Description automatically generated">
            <a:extLst>
              <a:ext uri="{FF2B5EF4-FFF2-40B4-BE49-F238E27FC236}">
                <a16:creationId xmlns:a16="http://schemas.microsoft.com/office/drawing/2014/main" id="{4E3DF9E4-B3A3-2A85-387A-DFBC0DBB1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807" y="1208702"/>
            <a:ext cx="2002747" cy="1376459"/>
          </a:xfrm>
          <a:prstGeom prst="rect">
            <a:avLst/>
          </a:prstGeom>
        </p:spPr>
      </p:pic>
    </p:spTree>
    <p:extLst>
      <p:ext uri="{BB962C8B-B14F-4D97-AF65-F5344CB8AC3E}">
        <p14:creationId xmlns:p14="http://schemas.microsoft.com/office/powerpoint/2010/main" val="3446492920"/>
      </p:ext>
    </p:extLst>
  </p:cSld>
  <p:clrMapOvr>
    <a:masterClrMapping/>
  </p:clrMapOvr>
  <mc:AlternateContent xmlns:mc="http://schemas.openxmlformats.org/markup-compatibility/2006" xmlns:p14="http://schemas.microsoft.com/office/powerpoint/2010/main">
    <mc:Choice Requires="p14">
      <p:transition spd="slow" p14:dur="2000" advTm="18232"/>
    </mc:Choice>
    <mc:Fallback xmlns="">
      <p:transition spd="slow" advTm="182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200329"/>
          </a:xfrm>
          <a:prstGeom prst="rect">
            <a:avLst/>
          </a:prstGeom>
          <a:noFill/>
        </p:spPr>
        <p:txBody>
          <a:bodyPr wrap="square" rtlCol="0">
            <a:spAutoFit/>
          </a:bodyPr>
          <a:lstStyle/>
          <a:p>
            <a:r>
              <a:rPr lang="en-US" i="1" dirty="0"/>
              <a:t>Image sources:</a:t>
            </a:r>
          </a:p>
          <a:p>
            <a:r>
              <a:rPr lang="en-US" dirty="0"/>
              <a:t> </a:t>
            </a:r>
            <a:r>
              <a:rPr lang="en-US" dirty="0" err="1"/>
              <a:t>Pixabay</a:t>
            </a:r>
            <a:endParaRPr lang="en-US" dirty="0"/>
          </a:p>
          <a:p>
            <a:r>
              <a:rPr lang="en-US" dirty="0"/>
              <a:t> </a:t>
            </a:r>
            <a:r>
              <a:rPr lang="en-US" dirty="0">
                <a:hlinkClick r:id="rId3"/>
              </a:rPr>
              <a:t>commons.wikimedia.org</a:t>
            </a:r>
            <a:endParaRPr lang="en-US" dirty="0"/>
          </a:p>
          <a:p>
            <a:r>
              <a:rPr lang="en-US" dirty="0"/>
              <a:t> Images from </a:t>
            </a:r>
            <a:r>
              <a:rPr lang="en-US" dirty="0" err="1"/>
              <a:t>flickr</a:t>
            </a:r>
            <a:endParaRPr lang="en-US" dirty="0"/>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8CFF-E0F8-4C8D-A871-3327896D5F92}"/>
              </a:ext>
            </a:extLst>
          </p:cNvPr>
          <p:cNvSpPr>
            <a:spLocks noGrp="1"/>
          </p:cNvSpPr>
          <p:nvPr>
            <p:ph type="title"/>
          </p:nvPr>
        </p:nvSpPr>
        <p:spPr/>
        <p:txBody>
          <a:bodyPr>
            <a:normAutofit fontScale="90000"/>
          </a:bodyPr>
          <a:lstStyle/>
          <a:p>
            <a:r>
              <a:rPr lang="en-ZA" dirty="0"/>
              <a:t>Distributed vs. Shared Memory</a:t>
            </a:r>
          </a:p>
        </p:txBody>
      </p:sp>
      <p:sp>
        <p:nvSpPr>
          <p:cNvPr id="3" name="Content Placeholder 2">
            <a:extLst>
              <a:ext uri="{FF2B5EF4-FFF2-40B4-BE49-F238E27FC236}">
                <a16:creationId xmlns:a16="http://schemas.microsoft.com/office/drawing/2014/main" id="{436ECBD8-7370-4612-B13A-A6C5CD102CE8}"/>
              </a:ext>
            </a:extLst>
          </p:cNvPr>
          <p:cNvSpPr>
            <a:spLocks noGrp="1"/>
          </p:cNvSpPr>
          <p:nvPr>
            <p:ph idx="1"/>
          </p:nvPr>
        </p:nvSpPr>
        <p:spPr>
          <a:xfrm>
            <a:off x="475785" y="1595620"/>
            <a:ext cx="8312615" cy="4519977"/>
          </a:xfrm>
        </p:spPr>
        <p:txBody>
          <a:bodyPr>
            <a:normAutofit fontScale="92500" lnSpcReduction="10000"/>
          </a:bodyPr>
          <a:lstStyle/>
          <a:p>
            <a:r>
              <a:rPr lang="en-ZA" dirty="0"/>
              <a:t>We discussed communication for shared memory in Lecture 11… and that such communication is likely invisible. </a:t>
            </a:r>
          </a:p>
          <a:p>
            <a:r>
              <a:rPr lang="en-ZA" dirty="0"/>
              <a:t>Message passing, often used in distributed memory, is often more visible communication.</a:t>
            </a:r>
          </a:p>
          <a:p>
            <a:r>
              <a:rPr lang="en-ZA" dirty="0"/>
              <a:t>But what are the hardware approaches to implement shared and distributed memory?</a:t>
            </a:r>
          </a:p>
          <a:p>
            <a:r>
              <a:rPr lang="en-ZA" dirty="0"/>
              <a:t>The aim of this lecture is to touch on those aspects briefly so that you have an understanding of how it can be done.</a:t>
            </a:r>
          </a:p>
        </p:txBody>
      </p:sp>
    </p:spTree>
    <p:extLst>
      <p:ext uri="{BB962C8B-B14F-4D97-AF65-F5344CB8AC3E}">
        <p14:creationId xmlns:p14="http://schemas.microsoft.com/office/powerpoint/2010/main" val="677250519"/>
      </p:ext>
    </p:extLst>
  </p:cSld>
  <p:clrMapOvr>
    <a:masterClrMapping/>
  </p:clrMapOvr>
  <mc:AlternateContent xmlns:mc="http://schemas.openxmlformats.org/markup-compatibility/2006" xmlns:p14="http://schemas.microsoft.com/office/powerpoint/2010/main">
    <mc:Choice Requires="p14">
      <p:transition spd="slow" p14:dur="2000" advTm="36041"/>
    </mc:Choice>
    <mc:Fallback xmlns="">
      <p:transition spd="slow" advTm="360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4" y="2900829"/>
            <a:ext cx="7123355" cy="1362075"/>
          </a:xfrm>
        </p:spPr>
        <p:txBody>
          <a:bodyPr>
            <a:normAutofit/>
          </a:bodyPr>
          <a:lstStyle/>
          <a:p>
            <a:pPr>
              <a:defRPr/>
            </a:pPr>
            <a:r>
              <a:rPr lang="en-ZA" dirty="0"/>
              <a:t>Distributed memory infrastructure</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extLst>
      <p:ext uri="{BB962C8B-B14F-4D97-AF65-F5344CB8AC3E}">
        <p14:creationId xmlns:p14="http://schemas.microsoft.com/office/powerpoint/2010/main" val="4137926466"/>
      </p:ext>
    </p:extLst>
  </p:cSld>
  <p:clrMapOvr>
    <a:masterClrMapping/>
  </p:clrMapOvr>
  <mc:AlternateContent xmlns:mc="http://schemas.openxmlformats.org/markup-compatibility/2006" xmlns:p14="http://schemas.microsoft.com/office/powerpoint/2010/main">
    <mc:Choice Requires="p14">
      <p:transition spd="slow" p14:dur="2000" advTm="19800"/>
    </mc:Choice>
    <mc:Fallback xmlns="">
      <p:transition spd="slow" advTm="198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3D61-3A0B-4EC2-B143-4A33CE327B09}"/>
              </a:ext>
            </a:extLst>
          </p:cNvPr>
          <p:cNvSpPr>
            <a:spLocks noGrp="1"/>
          </p:cNvSpPr>
          <p:nvPr>
            <p:ph type="title"/>
          </p:nvPr>
        </p:nvSpPr>
        <p:spPr/>
        <p:txBody>
          <a:bodyPr>
            <a:normAutofit fontScale="90000"/>
          </a:bodyPr>
          <a:lstStyle/>
          <a:p>
            <a:r>
              <a:rPr lang="en-ZA" dirty="0"/>
              <a:t>Distributed Memory – the model</a:t>
            </a:r>
          </a:p>
        </p:txBody>
      </p:sp>
      <p:sp>
        <p:nvSpPr>
          <p:cNvPr id="3" name="Content Placeholder 2">
            <a:extLst>
              <a:ext uri="{FF2B5EF4-FFF2-40B4-BE49-F238E27FC236}">
                <a16:creationId xmlns:a16="http://schemas.microsoft.com/office/drawing/2014/main" id="{836DF6BF-7DD3-44F4-8FE9-AC720DB345C9}"/>
              </a:ext>
            </a:extLst>
          </p:cNvPr>
          <p:cNvSpPr>
            <a:spLocks noGrp="1"/>
          </p:cNvSpPr>
          <p:nvPr>
            <p:ph idx="1"/>
          </p:nvPr>
        </p:nvSpPr>
        <p:spPr>
          <a:xfrm>
            <a:off x="729785" y="1335884"/>
            <a:ext cx="7697635" cy="4519977"/>
          </a:xfrm>
        </p:spPr>
        <p:txBody>
          <a:bodyPr>
            <a:normAutofit/>
          </a:bodyPr>
          <a:lstStyle/>
          <a:p>
            <a:r>
              <a:rPr lang="en-ZA" sz="2800" dirty="0"/>
              <a:t>The distributed model of memory is based around interconnected processing nodes, each having have their own memory. It involves: interconnects, the processors, and the processors’ memory, as illustrated:</a:t>
            </a:r>
          </a:p>
        </p:txBody>
      </p:sp>
      <p:sp>
        <p:nvSpPr>
          <p:cNvPr id="5" name="TextBox 4">
            <a:extLst>
              <a:ext uri="{FF2B5EF4-FFF2-40B4-BE49-F238E27FC236}">
                <a16:creationId xmlns:a16="http://schemas.microsoft.com/office/drawing/2014/main" id="{38687819-9E1B-430D-854D-786044ED3513}"/>
              </a:ext>
            </a:extLst>
          </p:cNvPr>
          <p:cNvSpPr txBox="1"/>
          <p:nvPr/>
        </p:nvSpPr>
        <p:spPr>
          <a:xfrm>
            <a:off x="812259" y="5714810"/>
            <a:ext cx="1989307" cy="600164"/>
          </a:xfrm>
          <a:prstGeom prst="rect">
            <a:avLst/>
          </a:prstGeom>
          <a:noFill/>
        </p:spPr>
        <p:txBody>
          <a:bodyPr wrap="square">
            <a:spAutoFit/>
          </a:bodyPr>
          <a:lstStyle/>
          <a:p>
            <a:r>
              <a:rPr lang="en-ZA" sz="1100" dirty="0"/>
              <a:t>These processing nodes only have direct access to memory that they control.</a:t>
            </a:r>
          </a:p>
        </p:txBody>
      </p:sp>
      <p:sp>
        <p:nvSpPr>
          <p:cNvPr id="6" name="Rectangle 5">
            <a:extLst>
              <a:ext uri="{FF2B5EF4-FFF2-40B4-BE49-F238E27FC236}">
                <a16:creationId xmlns:a16="http://schemas.microsoft.com/office/drawing/2014/main" id="{33B5A4BF-943E-4D0F-B4C8-615ACA3936F0}"/>
              </a:ext>
            </a:extLst>
          </p:cNvPr>
          <p:cNvSpPr/>
          <p:nvPr/>
        </p:nvSpPr>
        <p:spPr>
          <a:xfrm>
            <a:off x="3171217" y="4241260"/>
            <a:ext cx="3268494" cy="525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Interconnect</a:t>
            </a:r>
          </a:p>
        </p:txBody>
      </p:sp>
      <p:sp>
        <p:nvSpPr>
          <p:cNvPr id="7" name="Rectangle 6">
            <a:extLst>
              <a:ext uri="{FF2B5EF4-FFF2-40B4-BE49-F238E27FC236}">
                <a16:creationId xmlns:a16="http://schemas.microsoft.com/office/drawing/2014/main" id="{25C0AB16-B797-4070-A02B-3875A6BF0B96}"/>
              </a:ext>
            </a:extLst>
          </p:cNvPr>
          <p:cNvSpPr/>
          <p:nvPr/>
        </p:nvSpPr>
        <p:spPr>
          <a:xfrm>
            <a:off x="3171217" y="504865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P1</a:t>
            </a:r>
          </a:p>
        </p:txBody>
      </p:sp>
      <p:sp>
        <p:nvSpPr>
          <p:cNvPr id="8" name="Rectangle 7">
            <a:extLst>
              <a:ext uri="{FF2B5EF4-FFF2-40B4-BE49-F238E27FC236}">
                <a16:creationId xmlns:a16="http://schemas.microsoft.com/office/drawing/2014/main" id="{71ECD405-2B68-487A-9AD2-4BA859851812}"/>
              </a:ext>
            </a:extLst>
          </p:cNvPr>
          <p:cNvSpPr/>
          <p:nvPr/>
        </p:nvSpPr>
        <p:spPr>
          <a:xfrm>
            <a:off x="4124527" y="504865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P2</a:t>
            </a:r>
          </a:p>
        </p:txBody>
      </p:sp>
      <p:sp>
        <p:nvSpPr>
          <p:cNvPr id="9" name="Rectangle 8">
            <a:extLst>
              <a:ext uri="{FF2B5EF4-FFF2-40B4-BE49-F238E27FC236}">
                <a16:creationId xmlns:a16="http://schemas.microsoft.com/office/drawing/2014/main" id="{3EACF492-096F-471C-850A-A7B61AA6AF50}"/>
              </a:ext>
            </a:extLst>
          </p:cNvPr>
          <p:cNvSpPr/>
          <p:nvPr/>
        </p:nvSpPr>
        <p:spPr>
          <a:xfrm>
            <a:off x="5846324" y="504865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solidFill>
                  <a:schemeClr val="tx1"/>
                </a:solidFill>
              </a:rPr>
              <a:t>Pn</a:t>
            </a:r>
            <a:endParaRPr lang="en-ZA" dirty="0">
              <a:solidFill>
                <a:schemeClr val="tx1"/>
              </a:solidFill>
            </a:endParaRPr>
          </a:p>
        </p:txBody>
      </p:sp>
      <p:sp>
        <p:nvSpPr>
          <p:cNvPr id="10" name="Rectangle 9">
            <a:extLst>
              <a:ext uri="{FF2B5EF4-FFF2-40B4-BE49-F238E27FC236}">
                <a16:creationId xmlns:a16="http://schemas.microsoft.com/office/drawing/2014/main" id="{E1F2E50B-B7B3-41F8-88CC-14D538092D64}"/>
              </a:ext>
            </a:extLst>
          </p:cNvPr>
          <p:cNvSpPr/>
          <p:nvPr/>
        </p:nvSpPr>
        <p:spPr>
          <a:xfrm>
            <a:off x="3171217" y="5856918"/>
            <a:ext cx="593387"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M1</a:t>
            </a:r>
          </a:p>
        </p:txBody>
      </p:sp>
      <p:sp>
        <p:nvSpPr>
          <p:cNvPr id="11" name="Rectangle 10">
            <a:extLst>
              <a:ext uri="{FF2B5EF4-FFF2-40B4-BE49-F238E27FC236}">
                <a16:creationId xmlns:a16="http://schemas.microsoft.com/office/drawing/2014/main" id="{C54D1450-22F6-4E6C-B4C5-CFBC7F3D8156}"/>
              </a:ext>
            </a:extLst>
          </p:cNvPr>
          <p:cNvSpPr/>
          <p:nvPr/>
        </p:nvSpPr>
        <p:spPr>
          <a:xfrm>
            <a:off x="4124527" y="5856918"/>
            <a:ext cx="593387"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M2</a:t>
            </a:r>
          </a:p>
        </p:txBody>
      </p:sp>
      <p:sp>
        <p:nvSpPr>
          <p:cNvPr id="12" name="Rectangle 11">
            <a:extLst>
              <a:ext uri="{FF2B5EF4-FFF2-40B4-BE49-F238E27FC236}">
                <a16:creationId xmlns:a16="http://schemas.microsoft.com/office/drawing/2014/main" id="{9692CC27-6C5E-4975-9D36-3D95756F908B}"/>
              </a:ext>
            </a:extLst>
          </p:cNvPr>
          <p:cNvSpPr/>
          <p:nvPr/>
        </p:nvSpPr>
        <p:spPr>
          <a:xfrm>
            <a:off x="5846324" y="5856918"/>
            <a:ext cx="593387"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Mn</a:t>
            </a:r>
          </a:p>
        </p:txBody>
      </p:sp>
      <p:cxnSp>
        <p:nvCxnSpPr>
          <p:cNvPr id="14" name="Straight Connector 13">
            <a:extLst>
              <a:ext uri="{FF2B5EF4-FFF2-40B4-BE49-F238E27FC236}">
                <a16:creationId xmlns:a16="http://schemas.microsoft.com/office/drawing/2014/main" id="{43B75A47-2242-41F9-B8C5-A86C51490904}"/>
              </a:ext>
            </a:extLst>
          </p:cNvPr>
          <p:cNvCxnSpPr/>
          <p:nvPr/>
        </p:nvCxnSpPr>
        <p:spPr>
          <a:xfrm flipV="1">
            <a:off x="3476729" y="476655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4162DF-2769-45FF-97B3-789F41BE2695}"/>
              </a:ext>
            </a:extLst>
          </p:cNvPr>
          <p:cNvCxnSpPr/>
          <p:nvPr/>
        </p:nvCxnSpPr>
        <p:spPr>
          <a:xfrm flipV="1">
            <a:off x="4400654" y="476655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1EF478-3378-408E-A6D5-FA5A0326E0C3}"/>
              </a:ext>
            </a:extLst>
          </p:cNvPr>
          <p:cNvCxnSpPr/>
          <p:nvPr/>
        </p:nvCxnSpPr>
        <p:spPr>
          <a:xfrm flipV="1">
            <a:off x="6119916" y="476655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E66AF3-82BD-4460-9B4A-119EAA3017E4}"/>
              </a:ext>
            </a:extLst>
          </p:cNvPr>
          <p:cNvCxnSpPr/>
          <p:nvPr/>
        </p:nvCxnSpPr>
        <p:spPr>
          <a:xfrm flipV="1">
            <a:off x="3476729" y="5573759"/>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7F1D66-90E5-4E4F-B5E7-8C1AD4E5E878}"/>
              </a:ext>
            </a:extLst>
          </p:cNvPr>
          <p:cNvCxnSpPr/>
          <p:nvPr/>
        </p:nvCxnSpPr>
        <p:spPr>
          <a:xfrm flipV="1">
            <a:off x="4400654" y="5573759"/>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ECC732-8675-4CEA-B928-FE5F9C8FD29F}"/>
              </a:ext>
            </a:extLst>
          </p:cNvPr>
          <p:cNvCxnSpPr/>
          <p:nvPr/>
        </p:nvCxnSpPr>
        <p:spPr>
          <a:xfrm flipV="1">
            <a:off x="6119916" y="5573759"/>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132CAB-B782-4AB6-8190-4484702398BC}"/>
              </a:ext>
            </a:extLst>
          </p:cNvPr>
          <p:cNvSpPr txBox="1"/>
          <p:nvPr/>
        </p:nvSpPr>
        <p:spPr>
          <a:xfrm>
            <a:off x="5077837" y="5071743"/>
            <a:ext cx="533498" cy="369332"/>
          </a:xfrm>
          <a:prstGeom prst="rect">
            <a:avLst/>
          </a:prstGeom>
          <a:noFill/>
        </p:spPr>
        <p:txBody>
          <a:bodyPr wrap="square">
            <a:spAutoFit/>
          </a:bodyPr>
          <a:lstStyle/>
          <a:p>
            <a:r>
              <a:rPr lang="en-ZA" dirty="0">
                <a:solidFill>
                  <a:schemeClr val="tx1"/>
                </a:solidFill>
              </a:rPr>
              <a:t>…</a:t>
            </a:r>
            <a:endParaRPr lang="en-ZA" dirty="0"/>
          </a:p>
        </p:txBody>
      </p:sp>
      <p:sp>
        <p:nvSpPr>
          <p:cNvPr id="22" name="TextBox 21">
            <a:extLst>
              <a:ext uri="{FF2B5EF4-FFF2-40B4-BE49-F238E27FC236}">
                <a16:creationId xmlns:a16="http://schemas.microsoft.com/office/drawing/2014/main" id="{41E3E67C-78C3-482B-8B5D-C118104DF526}"/>
              </a:ext>
            </a:extLst>
          </p:cNvPr>
          <p:cNvSpPr txBox="1"/>
          <p:nvPr/>
        </p:nvSpPr>
        <p:spPr>
          <a:xfrm>
            <a:off x="5077837" y="5898860"/>
            <a:ext cx="533498" cy="369332"/>
          </a:xfrm>
          <a:prstGeom prst="rect">
            <a:avLst/>
          </a:prstGeom>
          <a:noFill/>
        </p:spPr>
        <p:txBody>
          <a:bodyPr wrap="square">
            <a:spAutoFit/>
          </a:bodyPr>
          <a:lstStyle/>
          <a:p>
            <a:r>
              <a:rPr lang="en-ZA" dirty="0">
                <a:solidFill>
                  <a:schemeClr val="tx1"/>
                </a:solidFill>
              </a:rPr>
              <a:t>…</a:t>
            </a:r>
            <a:endParaRPr lang="en-ZA" dirty="0"/>
          </a:p>
        </p:txBody>
      </p:sp>
      <p:cxnSp>
        <p:nvCxnSpPr>
          <p:cNvPr id="24" name="Straight Arrow Connector 23">
            <a:extLst>
              <a:ext uri="{FF2B5EF4-FFF2-40B4-BE49-F238E27FC236}">
                <a16:creationId xmlns:a16="http://schemas.microsoft.com/office/drawing/2014/main" id="{D82EE708-37F9-4FF1-9F71-AB58B6D78A46}"/>
              </a:ext>
            </a:extLst>
          </p:cNvPr>
          <p:cNvCxnSpPr>
            <a:cxnSpLocks/>
            <a:endCxn id="10" idx="1"/>
          </p:cNvCxnSpPr>
          <p:nvPr/>
        </p:nvCxnSpPr>
        <p:spPr>
          <a:xfrm>
            <a:off x="2516576" y="5883303"/>
            <a:ext cx="654641" cy="236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279990"/>
      </p:ext>
    </p:extLst>
  </p:cSld>
  <p:clrMapOvr>
    <a:masterClrMapping/>
  </p:clrMapOvr>
  <mc:AlternateContent xmlns:mc="http://schemas.openxmlformats.org/markup-compatibility/2006" xmlns:p14="http://schemas.microsoft.com/office/powerpoint/2010/main">
    <mc:Choice Requires="p14">
      <p:transition spd="slow" p14:dur="2000" advTm="104099"/>
    </mc:Choice>
    <mc:Fallback xmlns="">
      <p:transition spd="slow" advTm="1040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B5F6-0075-48F4-B981-6FB72276E50B}"/>
              </a:ext>
            </a:extLst>
          </p:cNvPr>
          <p:cNvSpPr>
            <a:spLocks noGrp="1"/>
          </p:cNvSpPr>
          <p:nvPr>
            <p:ph type="title"/>
          </p:nvPr>
        </p:nvSpPr>
        <p:spPr/>
        <p:txBody>
          <a:bodyPr>
            <a:normAutofit fontScale="90000"/>
          </a:bodyPr>
          <a:lstStyle/>
          <a:p>
            <a:r>
              <a:rPr lang="en-ZA" dirty="0"/>
              <a:t>Distributed Memory – advantages</a:t>
            </a:r>
          </a:p>
        </p:txBody>
      </p:sp>
      <p:sp>
        <p:nvSpPr>
          <p:cNvPr id="3" name="Content Placeholder 2">
            <a:extLst>
              <a:ext uri="{FF2B5EF4-FFF2-40B4-BE49-F238E27FC236}">
                <a16:creationId xmlns:a16="http://schemas.microsoft.com/office/drawing/2014/main" id="{63C1DC95-51F1-4A32-9CE9-8C313C91A903}"/>
              </a:ext>
            </a:extLst>
          </p:cNvPr>
          <p:cNvSpPr>
            <a:spLocks noGrp="1"/>
          </p:cNvSpPr>
          <p:nvPr>
            <p:ph idx="1"/>
          </p:nvPr>
        </p:nvSpPr>
        <p:spPr/>
        <p:txBody>
          <a:bodyPr>
            <a:normAutofit fontScale="85000" lnSpcReduction="10000"/>
          </a:bodyPr>
          <a:lstStyle/>
          <a:p>
            <a:r>
              <a:rPr lang="en-US" dirty="0"/>
              <a:t>Main advantages of distributed memory:</a:t>
            </a:r>
          </a:p>
          <a:p>
            <a:pPr lvl="1"/>
            <a:r>
              <a:rPr lang="en-US" dirty="0"/>
              <a:t>Memory is </a:t>
            </a:r>
            <a:r>
              <a:rPr lang="en-US" u="sng" dirty="0"/>
              <a:t>scalable</a:t>
            </a:r>
            <a:r>
              <a:rPr lang="en-US" dirty="0"/>
              <a:t>, although limited by number of connected processors (i.e. can add processors with memory to the network to get more memory)</a:t>
            </a:r>
          </a:p>
          <a:p>
            <a:r>
              <a:rPr lang="en-US" dirty="0"/>
              <a:t>Can build very large systems, possibly many 1000s of processing nodes!</a:t>
            </a:r>
          </a:p>
          <a:p>
            <a:r>
              <a:rPr lang="en-US" dirty="0"/>
              <a:t>Each processor has rapid access to </a:t>
            </a:r>
            <a:r>
              <a:rPr lang="en-US" i="1" dirty="0"/>
              <a:t>its own memory</a:t>
            </a:r>
            <a:r>
              <a:rPr lang="en-US" dirty="0"/>
              <a:t> without interference or cache coherency problems cause by other processors</a:t>
            </a:r>
          </a:p>
          <a:p>
            <a:r>
              <a:rPr lang="en-US" dirty="0"/>
              <a:t>Cost effective. Easier to build (just use off-the-shelf / easily purchased parts)</a:t>
            </a:r>
            <a:endParaRPr lang="en-ZA" dirty="0"/>
          </a:p>
        </p:txBody>
      </p:sp>
    </p:spTree>
    <p:extLst>
      <p:ext uri="{BB962C8B-B14F-4D97-AF65-F5344CB8AC3E}">
        <p14:creationId xmlns:p14="http://schemas.microsoft.com/office/powerpoint/2010/main" val="3302438012"/>
      </p:ext>
    </p:extLst>
  </p:cSld>
  <p:clrMapOvr>
    <a:masterClrMapping/>
  </p:clrMapOvr>
  <mc:AlternateContent xmlns:mc="http://schemas.openxmlformats.org/markup-compatibility/2006" xmlns:p14="http://schemas.microsoft.com/office/powerpoint/2010/main">
    <mc:Choice Requires="p14">
      <p:transition spd="slow" p14:dur="2000" advTm="50388"/>
    </mc:Choice>
    <mc:Fallback xmlns="">
      <p:transition spd="slow" advTm="503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B5F6-0075-48F4-B981-6FB72276E50B}"/>
              </a:ext>
            </a:extLst>
          </p:cNvPr>
          <p:cNvSpPr>
            <a:spLocks noGrp="1"/>
          </p:cNvSpPr>
          <p:nvPr>
            <p:ph type="title"/>
          </p:nvPr>
        </p:nvSpPr>
        <p:spPr>
          <a:xfrm>
            <a:off x="466928" y="448221"/>
            <a:ext cx="8346332" cy="692210"/>
          </a:xfrm>
        </p:spPr>
        <p:txBody>
          <a:bodyPr>
            <a:normAutofit fontScale="90000"/>
          </a:bodyPr>
          <a:lstStyle/>
          <a:p>
            <a:r>
              <a:rPr lang="en-ZA" dirty="0"/>
              <a:t>Distributed Memory – disadvantages</a:t>
            </a:r>
          </a:p>
        </p:txBody>
      </p:sp>
      <p:sp>
        <p:nvSpPr>
          <p:cNvPr id="3" name="Content Placeholder 2">
            <a:extLst>
              <a:ext uri="{FF2B5EF4-FFF2-40B4-BE49-F238E27FC236}">
                <a16:creationId xmlns:a16="http://schemas.microsoft.com/office/drawing/2014/main" id="{63C1DC95-51F1-4A32-9CE9-8C313C91A903}"/>
              </a:ext>
            </a:extLst>
          </p:cNvPr>
          <p:cNvSpPr>
            <a:spLocks noGrp="1"/>
          </p:cNvSpPr>
          <p:nvPr>
            <p:ph idx="1"/>
          </p:nvPr>
        </p:nvSpPr>
        <p:spPr/>
        <p:txBody>
          <a:bodyPr>
            <a:normAutofit fontScale="70000" lnSpcReduction="20000"/>
          </a:bodyPr>
          <a:lstStyle/>
          <a:p>
            <a:r>
              <a:rPr lang="en-US" dirty="0"/>
              <a:t>To read or write information from/to </a:t>
            </a:r>
            <a:r>
              <a:rPr lang="en-US" dirty="0">
                <a:solidFill>
                  <a:srgbClr val="C00000"/>
                </a:solidFill>
              </a:rPr>
              <a:t>another processor’s memory, </a:t>
            </a:r>
            <a:r>
              <a:rPr lang="en-US" dirty="0"/>
              <a:t>a message must be sent over the network to processor concerned.</a:t>
            </a:r>
          </a:p>
          <a:p>
            <a:r>
              <a:rPr lang="en-US" dirty="0"/>
              <a:t>Need to keep </a:t>
            </a:r>
            <a:r>
              <a:rPr lang="en-US" dirty="0">
                <a:solidFill>
                  <a:srgbClr val="C00000"/>
                </a:solidFill>
              </a:rPr>
              <a:t>track somehow of where the memory is</a:t>
            </a:r>
            <a:r>
              <a:rPr lang="en-US" dirty="0"/>
              <a:t>, i.e. who has it. (although things like memory brokers can be used instead to offload this task)</a:t>
            </a:r>
          </a:p>
          <a:p>
            <a:r>
              <a:rPr lang="en-US" dirty="0"/>
              <a:t>Programmer is responsible for many of the details of the memory access and possibly communication – more places that mistakes can creep in</a:t>
            </a:r>
          </a:p>
          <a:p>
            <a:r>
              <a:rPr lang="en-US" dirty="0"/>
              <a:t>May be </a:t>
            </a:r>
            <a:r>
              <a:rPr lang="en-US" dirty="0">
                <a:solidFill>
                  <a:srgbClr val="C00000"/>
                </a:solidFill>
              </a:rPr>
              <a:t>difficult to distribute a complex data structure</a:t>
            </a:r>
            <a:r>
              <a:rPr lang="en-US" dirty="0"/>
              <a:t>, and parallelize how maintenance and synchronization of such a data structure is done (e.g., think of possibly many processor working collaborating on an image, there may be stages where multiple processors are contending for access simultaneously).</a:t>
            </a:r>
            <a:endParaRPr lang="en-ZA" dirty="0"/>
          </a:p>
        </p:txBody>
      </p:sp>
    </p:spTree>
    <p:extLst>
      <p:ext uri="{BB962C8B-B14F-4D97-AF65-F5344CB8AC3E}">
        <p14:creationId xmlns:p14="http://schemas.microsoft.com/office/powerpoint/2010/main" val="1040252247"/>
      </p:ext>
    </p:extLst>
  </p:cSld>
  <p:clrMapOvr>
    <a:masterClrMapping/>
  </p:clrMapOvr>
  <mc:AlternateContent xmlns:mc="http://schemas.openxmlformats.org/markup-compatibility/2006" xmlns:p14="http://schemas.microsoft.com/office/powerpoint/2010/main">
    <mc:Choice Requires="p14">
      <p:transition spd="slow" p14:dur="2000" advTm="38870"/>
    </mc:Choice>
    <mc:Fallback xmlns="">
      <p:transition spd="slow" advTm="388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Distributed Memory – Programming Models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9" y="1595620"/>
            <a:ext cx="7795122" cy="4519977"/>
          </a:xfrm>
        </p:spPr>
        <p:txBody>
          <a:bodyPr>
            <a:normAutofit fontScale="92500" lnSpcReduction="10000"/>
          </a:bodyPr>
          <a:lstStyle/>
          <a:p>
            <a:r>
              <a:rPr lang="en-ZA" dirty="0"/>
              <a:t>You might already know about the most popular one: </a:t>
            </a:r>
          </a:p>
          <a:p>
            <a:pPr lvl="1"/>
            <a:r>
              <a:rPr lang="en-ZA" dirty="0"/>
              <a:t>Message Passing Interface (MPI)</a:t>
            </a:r>
          </a:p>
          <a:p>
            <a:r>
              <a:rPr lang="en-ZA" dirty="0"/>
              <a:t>Others:</a:t>
            </a:r>
          </a:p>
          <a:p>
            <a:pPr lvl="1"/>
            <a:r>
              <a:rPr lang="en-ZA" dirty="0"/>
              <a:t>Parallel Virtual Machine (PVM): </a:t>
            </a:r>
            <a:r>
              <a:rPr lang="en-ZA" sz="2000" dirty="0">
                <a:hlinkClick r:id="rId3"/>
              </a:rPr>
              <a:t>https://en.wikipedia.org/wiki/Parallel_Virtual_Machine</a:t>
            </a:r>
            <a:r>
              <a:rPr lang="en-ZA" dirty="0"/>
              <a:t> </a:t>
            </a:r>
          </a:p>
          <a:p>
            <a:pPr lvl="1"/>
            <a:r>
              <a:rPr lang="en-ZA" dirty="0" err="1"/>
              <a:t>LibDSM</a:t>
            </a:r>
            <a:r>
              <a:rPr lang="en-ZA" dirty="0"/>
              <a:t>: (quite different to MPI):</a:t>
            </a:r>
            <a:br>
              <a:rPr lang="en-ZA" dirty="0"/>
            </a:br>
            <a:r>
              <a:rPr lang="en-ZA" sz="2000" dirty="0">
                <a:hlinkClick r:id="rId4"/>
              </a:rPr>
              <a:t>https://github.com/Micrified/libdsm</a:t>
            </a:r>
            <a:endParaRPr lang="en-ZA" dirty="0"/>
          </a:p>
          <a:p>
            <a:pPr lvl="1"/>
            <a:r>
              <a:rPr lang="en-ZA" dirty="0" err="1"/>
              <a:t>OpenSHMEM</a:t>
            </a:r>
            <a:r>
              <a:rPr lang="en-ZA" dirty="0"/>
              <a:t> (some similarities to MPI, at least </a:t>
            </a:r>
            <a:r>
              <a:rPr lang="en-ZA" dirty="0" err="1"/>
              <a:t>OpenMPI</a:t>
            </a:r>
            <a:r>
              <a:rPr lang="en-ZA" dirty="0"/>
              <a:t> and can translate between easily):</a:t>
            </a:r>
            <a:br>
              <a:rPr lang="en-ZA" dirty="0"/>
            </a:br>
            <a:r>
              <a:rPr lang="en-ZA" sz="2000" dirty="0">
                <a:hlinkClick r:id="rId5"/>
              </a:rPr>
              <a:t>http://openshmem.org/site/About</a:t>
            </a:r>
            <a:endParaRPr lang="en-ZA" dirty="0"/>
          </a:p>
        </p:txBody>
      </p:sp>
    </p:spTree>
    <p:extLst>
      <p:ext uri="{BB962C8B-B14F-4D97-AF65-F5344CB8AC3E}">
        <p14:creationId xmlns:p14="http://schemas.microsoft.com/office/powerpoint/2010/main" val="1261465525"/>
      </p:ext>
    </p:extLst>
  </p:cSld>
  <p:clrMapOvr>
    <a:masterClrMapping/>
  </p:clrMapOvr>
  <mc:AlternateContent xmlns:mc="http://schemas.openxmlformats.org/markup-compatibility/2006" xmlns:p14="http://schemas.microsoft.com/office/powerpoint/2010/main">
    <mc:Choice Requires="p14">
      <p:transition spd="slow" p14:dur="2000" advTm="32695"/>
    </mc:Choice>
    <mc:Fallback xmlns="">
      <p:transition spd="slow" advTm="326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AC20-E9A4-4BC6-A8A2-5F34399775E9}"/>
              </a:ext>
            </a:extLst>
          </p:cNvPr>
          <p:cNvSpPr>
            <a:spLocks noGrp="1"/>
          </p:cNvSpPr>
          <p:nvPr>
            <p:ph type="title"/>
          </p:nvPr>
        </p:nvSpPr>
        <p:spPr>
          <a:xfrm>
            <a:off x="729785" y="742403"/>
            <a:ext cx="7698306" cy="692210"/>
          </a:xfrm>
        </p:spPr>
        <p:txBody>
          <a:bodyPr>
            <a:normAutofit fontScale="90000"/>
          </a:bodyPr>
          <a:lstStyle/>
          <a:p>
            <a:r>
              <a:rPr lang="en-ZA" dirty="0"/>
              <a:t>Distributed Memory – is it </a:t>
            </a:r>
            <a:br>
              <a:rPr lang="en-ZA" dirty="0"/>
            </a:br>
            <a:r>
              <a:rPr lang="en-ZA" dirty="0"/>
              <a:t>  No Remote or Remote?</a:t>
            </a:r>
          </a:p>
        </p:txBody>
      </p:sp>
      <p:sp>
        <p:nvSpPr>
          <p:cNvPr id="3" name="Content Placeholder 2">
            <a:extLst>
              <a:ext uri="{FF2B5EF4-FFF2-40B4-BE49-F238E27FC236}">
                <a16:creationId xmlns:a16="http://schemas.microsoft.com/office/drawing/2014/main" id="{FE21C5F4-8D2E-485E-B24A-19A2FA4766F6}"/>
              </a:ext>
            </a:extLst>
          </p:cNvPr>
          <p:cNvSpPr>
            <a:spLocks noGrp="1"/>
          </p:cNvSpPr>
          <p:nvPr>
            <p:ph idx="1"/>
          </p:nvPr>
        </p:nvSpPr>
        <p:spPr>
          <a:xfrm>
            <a:off x="729785" y="1595620"/>
            <a:ext cx="7918104" cy="4921912"/>
          </a:xfrm>
        </p:spPr>
        <p:txBody>
          <a:bodyPr>
            <a:normAutofit lnSpcReduction="10000"/>
          </a:bodyPr>
          <a:lstStyle/>
          <a:p>
            <a:r>
              <a:rPr lang="en-US" dirty="0"/>
              <a:t>Basically indicate if an external network, e.g. needing switches, are involved…</a:t>
            </a:r>
          </a:p>
          <a:p>
            <a:r>
              <a:rPr lang="en-US" dirty="0"/>
              <a:t>NORMA = NO Remote Memory Access</a:t>
            </a:r>
          </a:p>
          <a:p>
            <a:pPr lvl="1"/>
            <a:r>
              <a:rPr lang="en-US" dirty="0"/>
              <a:t>Nodes connected via network adaptors to external switches </a:t>
            </a:r>
          </a:p>
          <a:p>
            <a:r>
              <a:rPr lang="en-US" dirty="0"/>
              <a:t>RMA = Remote Memory Access</a:t>
            </a:r>
          </a:p>
          <a:p>
            <a:pPr lvl="1"/>
            <a:r>
              <a:rPr lang="en-US" dirty="0"/>
              <a:t>Processing nodes connected via internal special interconnect hardware (e.g. SMP)</a:t>
            </a:r>
          </a:p>
          <a:p>
            <a:pPr lvl="1"/>
            <a:r>
              <a:rPr lang="en-US" dirty="0"/>
              <a:t>Often allows one-sided memory transfers (i.e. a get, or a put at a time)</a:t>
            </a:r>
          </a:p>
        </p:txBody>
      </p:sp>
    </p:spTree>
    <p:extLst>
      <p:ext uri="{BB962C8B-B14F-4D97-AF65-F5344CB8AC3E}">
        <p14:creationId xmlns:p14="http://schemas.microsoft.com/office/powerpoint/2010/main" val="267907651"/>
      </p:ext>
    </p:extLst>
  </p:cSld>
  <p:clrMapOvr>
    <a:masterClrMapping/>
  </p:clrMapOvr>
  <mc:AlternateContent xmlns:mc="http://schemas.openxmlformats.org/markup-compatibility/2006" xmlns:p14="http://schemas.microsoft.com/office/powerpoint/2010/main">
    <mc:Choice Requires="p14">
      <p:transition spd="slow" p14:dur="2000" advTm="81332"/>
    </mc:Choice>
    <mc:Fallback xmlns="">
      <p:transition spd="slow" advTm="81332"/>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10436</TotalTime>
  <Words>3764</Words>
  <Application>Microsoft Office PowerPoint</Application>
  <PresentationFormat>On-screen Show (4:3)</PresentationFormat>
  <Paragraphs>235</Paragraphs>
  <Slides>24</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Century Gothic</vt:lpstr>
      <vt:lpstr>Google Sans</vt:lpstr>
      <vt:lpstr>Tahoma</vt:lpstr>
      <vt:lpstr>Wingdings 2</vt:lpstr>
      <vt:lpstr>4084 Theme</vt:lpstr>
      <vt:lpstr>PowerPoint Presentation</vt:lpstr>
      <vt:lpstr>Lecture Overview</vt:lpstr>
      <vt:lpstr>Distributed vs. Shared Memory</vt:lpstr>
      <vt:lpstr>Distributed memory infrastructure</vt:lpstr>
      <vt:lpstr>Distributed Memory – the model</vt:lpstr>
      <vt:lpstr>Distributed Memory – advantages</vt:lpstr>
      <vt:lpstr>Distributed Memory – disadvantages</vt:lpstr>
      <vt:lpstr>Distributed Memory – Programming Models</vt:lpstr>
      <vt:lpstr>Distributed Memory – is it    No Remote or Remote?</vt:lpstr>
      <vt:lpstr>Shared memory infrastructure</vt:lpstr>
      <vt:lpstr>Shared Memory – the model</vt:lpstr>
      <vt:lpstr>Shared Memory – complications for cache and local memory</vt:lpstr>
      <vt:lpstr>Shared Memory – Programming Models</vt:lpstr>
      <vt:lpstr>Shared Memory – Advantages</vt:lpstr>
      <vt:lpstr>Shared Memory – Disadvantages</vt:lpstr>
      <vt:lpstr>Shared Memory –  Access Time Classifications</vt:lpstr>
      <vt:lpstr>Shared Memory –  Access Time Classifications</vt:lpstr>
      <vt:lpstr>Hybrid Memory</vt:lpstr>
      <vt:lpstr>Hybrid Memory</vt:lpstr>
      <vt:lpstr>MMU, DMA and other specialized memory hardware facilities …</vt:lpstr>
      <vt:lpstr>Concluding high-level system design considerations</vt:lpstr>
      <vt:lpstr>PowerPoint Presentation</vt:lpstr>
      <vt:lpstr>Next week (next term!) plans …</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Computing Fundamentals</dc:subject>
  <dc:creator>Simon Winberg</dc:creator>
  <cp:lastModifiedBy>Simon Winberg</cp:lastModifiedBy>
  <cp:revision>605</cp:revision>
  <cp:lastPrinted>2024-03-19T13:38:58Z</cp:lastPrinted>
  <dcterms:created xsi:type="dcterms:W3CDTF">2009-02-10T02:25:54Z</dcterms:created>
  <dcterms:modified xsi:type="dcterms:W3CDTF">2026-03-19T21:22:33Z</dcterms:modified>
  <cp:category>Lectures</cp:category>
</cp:coreProperties>
</file>