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Lst>
  <p:notesMasterIdLst>
    <p:notesMasterId r:id="rId35"/>
  </p:notesMasterIdLst>
  <p:sldIdLst>
    <p:sldId id="324" r:id="rId2"/>
    <p:sldId id="348" r:id="rId3"/>
    <p:sldId id="327" r:id="rId4"/>
    <p:sldId id="493" r:id="rId5"/>
    <p:sldId id="524" r:id="rId6"/>
    <p:sldId id="349" r:id="rId7"/>
    <p:sldId id="353" r:id="rId8"/>
    <p:sldId id="515" r:id="rId9"/>
    <p:sldId id="527" r:id="rId10"/>
    <p:sldId id="374" r:id="rId11"/>
    <p:sldId id="375" r:id="rId12"/>
    <p:sldId id="376" r:id="rId13"/>
    <p:sldId id="377" r:id="rId14"/>
    <p:sldId id="529" r:id="rId15"/>
    <p:sldId id="366" r:id="rId16"/>
    <p:sldId id="367" r:id="rId17"/>
    <p:sldId id="368" r:id="rId18"/>
    <p:sldId id="525" r:id="rId19"/>
    <p:sldId id="526" r:id="rId20"/>
    <p:sldId id="369" r:id="rId21"/>
    <p:sldId id="370" r:id="rId22"/>
    <p:sldId id="371" r:id="rId23"/>
    <p:sldId id="372" r:id="rId24"/>
    <p:sldId id="528" r:id="rId25"/>
    <p:sldId id="378" r:id="rId26"/>
    <p:sldId id="379" r:id="rId27"/>
    <p:sldId id="380" r:id="rId28"/>
    <p:sldId id="381" r:id="rId29"/>
    <p:sldId id="382" r:id="rId30"/>
    <p:sldId id="383" r:id="rId31"/>
    <p:sldId id="384" r:id="rId32"/>
    <p:sldId id="456" r:id="rId33"/>
    <p:sldId id="494"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1"/>
    <a:srgbClr val="5BA1CF"/>
    <a:srgbClr val="FF6600"/>
    <a:srgbClr val="FFFF00"/>
    <a:srgbClr val="7030A0"/>
    <a:srgbClr val="126249"/>
    <a:srgbClr val="006600"/>
    <a:srgbClr val="1D8757"/>
    <a:srgbClr val="1C1C1C"/>
    <a:srgbClr val="23F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3343" autoAdjust="0"/>
  </p:normalViewPr>
  <p:slideViewPr>
    <p:cSldViewPr snapToGrid="0">
      <p:cViewPr varScale="1">
        <p:scale>
          <a:sx n="98" d="100"/>
          <a:sy n="98" d="100"/>
        </p:scale>
        <p:origin x="1710" y="72"/>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174BBCF-0BDB-4E2C-87C1-3B59551A21DC}" type="datetimeFigureOut">
              <a:rPr lang="en-US"/>
              <a:pPr>
                <a:defRPr/>
              </a:pPr>
              <a:t>3/15/2023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4344F12-B8EC-44B1-8A42-C01DD67DE0AF}" type="slidenum">
              <a:rPr lang="en-US"/>
              <a:pPr>
                <a:defRPr/>
              </a:pPr>
              <a:t>‹#›</a:t>
            </a:fld>
            <a:endParaRPr lang="en-US"/>
          </a:p>
        </p:txBody>
      </p:sp>
    </p:spTree>
    <p:extLst>
      <p:ext uri="{BB962C8B-B14F-4D97-AF65-F5344CB8AC3E}">
        <p14:creationId xmlns:p14="http://schemas.microsoft.com/office/powerpoint/2010/main" val="3185011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844785-57CF-423B-9BD3-439C568A7EBB}" type="slidenum">
              <a:rPr lang="en-US" smtClean="0"/>
              <a:pPr/>
              <a:t>1</a:t>
            </a:fld>
            <a:endParaRPr lang="en-US"/>
          </a:p>
        </p:txBody>
      </p:sp>
    </p:spTree>
    <p:extLst>
      <p:ext uri="{BB962C8B-B14F-4D97-AF65-F5344CB8AC3E}">
        <p14:creationId xmlns:p14="http://schemas.microsoft.com/office/powerpoint/2010/main" val="4026159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7239CEC-E3EB-4849-B523-D70105478441}" type="slidenum">
              <a:rPr lang="en-US" smtClean="0"/>
              <a:pPr/>
              <a:t>14</a:t>
            </a:fld>
            <a:endParaRPr lang="en-US"/>
          </a:p>
        </p:txBody>
      </p:sp>
    </p:spTree>
    <p:extLst>
      <p:ext uri="{BB962C8B-B14F-4D97-AF65-F5344CB8AC3E}">
        <p14:creationId xmlns:p14="http://schemas.microsoft.com/office/powerpoint/2010/main" val="3213961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7239CEC-E3EB-4849-B523-D70105478441}" type="slidenum">
              <a:rPr lang="en-US" smtClean="0"/>
              <a:pPr/>
              <a:t>15</a:t>
            </a:fld>
            <a:endParaRPr lang="en-US"/>
          </a:p>
        </p:txBody>
      </p:sp>
    </p:spTree>
    <p:extLst>
      <p:ext uri="{BB962C8B-B14F-4D97-AF65-F5344CB8AC3E}">
        <p14:creationId xmlns:p14="http://schemas.microsoft.com/office/powerpoint/2010/main" val="778650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F5ABA5-FFA5-47C4-AA4F-90727A932154}" type="slidenum">
              <a:rPr lang="en-US" smtClean="0"/>
              <a:pPr/>
              <a:t>22</a:t>
            </a:fld>
            <a:endParaRPr lang="en-US"/>
          </a:p>
        </p:txBody>
      </p:sp>
    </p:spTree>
    <p:extLst>
      <p:ext uri="{BB962C8B-B14F-4D97-AF65-F5344CB8AC3E}">
        <p14:creationId xmlns:p14="http://schemas.microsoft.com/office/powerpoint/2010/main" val="1194454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EDEF8C-97B4-4203-AEB5-432E80C2A9FD}" type="slidenum">
              <a:rPr lang="en-US" smtClean="0"/>
              <a:pPr/>
              <a:t>23</a:t>
            </a:fld>
            <a:endParaRPr lang="en-US"/>
          </a:p>
        </p:txBody>
      </p:sp>
    </p:spTree>
    <p:extLst>
      <p:ext uri="{BB962C8B-B14F-4D97-AF65-F5344CB8AC3E}">
        <p14:creationId xmlns:p14="http://schemas.microsoft.com/office/powerpoint/2010/main" val="813832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EDEF8C-97B4-4203-AEB5-432E80C2A9FD}" type="slidenum">
              <a:rPr lang="en-US" smtClean="0"/>
              <a:pPr/>
              <a:t>24</a:t>
            </a:fld>
            <a:endParaRPr lang="en-US"/>
          </a:p>
        </p:txBody>
      </p:sp>
    </p:spTree>
    <p:extLst>
      <p:ext uri="{BB962C8B-B14F-4D97-AF65-F5344CB8AC3E}">
        <p14:creationId xmlns:p14="http://schemas.microsoft.com/office/powerpoint/2010/main" val="2969116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C0CB8B0-A377-4092-B334-656921599810}" type="slidenum">
              <a:rPr lang="en-US" smtClean="0"/>
              <a:pPr/>
              <a:t>25</a:t>
            </a:fld>
            <a:endParaRPr lang="en-US"/>
          </a:p>
        </p:txBody>
      </p:sp>
    </p:spTree>
    <p:extLst>
      <p:ext uri="{BB962C8B-B14F-4D97-AF65-F5344CB8AC3E}">
        <p14:creationId xmlns:p14="http://schemas.microsoft.com/office/powerpoint/2010/main" val="65439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4EB2354-83C1-4C3E-A401-0A1FB9955049}" type="slidenum">
              <a:rPr lang="en-US" smtClean="0"/>
              <a:pPr/>
              <a:t>26</a:t>
            </a:fld>
            <a:endParaRPr lang="en-US"/>
          </a:p>
        </p:txBody>
      </p:sp>
    </p:spTree>
    <p:extLst>
      <p:ext uri="{BB962C8B-B14F-4D97-AF65-F5344CB8AC3E}">
        <p14:creationId xmlns:p14="http://schemas.microsoft.com/office/powerpoint/2010/main" val="4069091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88F8972-EB2C-494E-BE4B-4B743F4533EB}" type="slidenum">
              <a:rPr lang="en-US" smtClean="0"/>
              <a:pPr/>
              <a:t>27</a:t>
            </a:fld>
            <a:endParaRPr lang="en-US"/>
          </a:p>
        </p:txBody>
      </p:sp>
    </p:spTree>
    <p:extLst>
      <p:ext uri="{BB962C8B-B14F-4D97-AF65-F5344CB8AC3E}">
        <p14:creationId xmlns:p14="http://schemas.microsoft.com/office/powerpoint/2010/main" val="4018661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5F9392A-8F98-4973-BB2D-3290F1507E90}" type="slidenum">
              <a:rPr lang="en-US" smtClean="0"/>
              <a:pPr/>
              <a:t>28</a:t>
            </a:fld>
            <a:endParaRPr lang="en-US"/>
          </a:p>
        </p:txBody>
      </p:sp>
    </p:spTree>
    <p:extLst>
      <p:ext uri="{BB962C8B-B14F-4D97-AF65-F5344CB8AC3E}">
        <p14:creationId xmlns:p14="http://schemas.microsoft.com/office/powerpoint/2010/main" val="892447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A4E7BF-7694-4E49-9AA0-861420F65766}" type="slidenum">
              <a:rPr lang="en-US" smtClean="0"/>
              <a:pPr/>
              <a:t>29</a:t>
            </a:fld>
            <a:endParaRPr lang="en-US"/>
          </a:p>
        </p:txBody>
      </p:sp>
    </p:spTree>
    <p:extLst>
      <p:ext uri="{BB962C8B-B14F-4D97-AF65-F5344CB8AC3E}">
        <p14:creationId xmlns:p14="http://schemas.microsoft.com/office/powerpoint/2010/main" val="30775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33BBA1E-0BE1-4B66-85D2-439607387640}" type="slidenum">
              <a:rPr lang="en-US" smtClean="0"/>
              <a:pPr/>
              <a:t>3</a:t>
            </a:fld>
            <a:endParaRPr lang="en-US"/>
          </a:p>
        </p:txBody>
      </p:sp>
    </p:spTree>
    <p:extLst>
      <p:ext uri="{BB962C8B-B14F-4D97-AF65-F5344CB8AC3E}">
        <p14:creationId xmlns:p14="http://schemas.microsoft.com/office/powerpoint/2010/main" val="3061886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6F566AC-9DF4-404C-B84D-16208046AE08}" type="slidenum">
              <a:rPr lang="en-US" smtClean="0"/>
              <a:pPr/>
              <a:t>30</a:t>
            </a:fld>
            <a:endParaRPr lang="en-US"/>
          </a:p>
        </p:txBody>
      </p:sp>
    </p:spTree>
    <p:extLst>
      <p:ext uri="{BB962C8B-B14F-4D97-AF65-F5344CB8AC3E}">
        <p14:creationId xmlns:p14="http://schemas.microsoft.com/office/powerpoint/2010/main" val="403488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398EAD-91F8-46AA-95BA-B93AE93CDB63}" type="slidenum">
              <a:rPr lang="en-US" smtClean="0"/>
              <a:pPr/>
              <a:t>31</a:t>
            </a:fld>
            <a:endParaRPr lang="en-US"/>
          </a:p>
        </p:txBody>
      </p:sp>
    </p:spTree>
    <p:extLst>
      <p:ext uri="{BB962C8B-B14F-4D97-AF65-F5344CB8AC3E}">
        <p14:creationId xmlns:p14="http://schemas.microsoft.com/office/powerpoint/2010/main" val="392025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E2BDAD-629C-4378-ABA9-87A314B84EB4}" type="slidenum">
              <a:rPr lang="en-US" smtClean="0"/>
              <a:pPr/>
              <a:t>4</a:t>
            </a:fld>
            <a:endParaRPr lang="en-US"/>
          </a:p>
        </p:txBody>
      </p:sp>
    </p:spTree>
    <p:extLst>
      <p:ext uri="{BB962C8B-B14F-4D97-AF65-F5344CB8AC3E}">
        <p14:creationId xmlns:p14="http://schemas.microsoft.com/office/powerpoint/2010/main" val="261103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410C86-19C3-436A-9DE6-0F3A5743BFE5}" type="slidenum">
              <a:rPr lang="en-US" smtClean="0"/>
              <a:pPr/>
              <a:t>5</a:t>
            </a:fld>
            <a:endParaRPr lang="en-US"/>
          </a:p>
        </p:txBody>
      </p:sp>
    </p:spTree>
    <p:extLst>
      <p:ext uri="{BB962C8B-B14F-4D97-AF65-F5344CB8AC3E}">
        <p14:creationId xmlns:p14="http://schemas.microsoft.com/office/powerpoint/2010/main" val="122243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410C86-19C3-436A-9DE6-0F3A5743BFE5}" type="slidenum">
              <a:rPr lang="en-US" smtClean="0"/>
              <a:pPr/>
              <a:t>8</a:t>
            </a:fld>
            <a:endParaRPr lang="en-US"/>
          </a:p>
        </p:txBody>
      </p:sp>
    </p:spTree>
    <p:extLst>
      <p:ext uri="{BB962C8B-B14F-4D97-AF65-F5344CB8AC3E}">
        <p14:creationId xmlns:p14="http://schemas.microsoft.com/office/powerpoint/2010/main" val="2500060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6D7D3E8-07D7-4A4A-925A-D42D6F27C8D7}" type="slidenum">
              <a:rPr lang="en-US" smtClean="0"/>
              <a:pPr/>
              <a:t>10</a:t>
            </a:fld>
            <a:endParaRPr lang="en-US"/>
          </a:p>
        </p:txBody>
      </p:sp>
    </p:spTree>
    <p:extLst>
      <p:ext uri="{BB962C8B-B14F-4D97-AF65-F5344CB8AC3E}">
        <p14:creationId xmlns:p14="http://schemas.microsoft.com/office/powerpoint/2010/main" val="986448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E82FC4D-FF6C-4975-9272-3F52C0CD9C86}" type="slidenum">
              <a:rPr lang="en-US" smtClean="0"/>
              <a:pPr/>
              <a:t>11</a:t>
            </a:fld>
            <a:endParaRPr lang="en-US"/>
          </a:p>
        </p:txBody>
      </p:sp>
    </p:spTree>
    <p:extLst>
      <p:ext uri="{BB962C8B-B14F-4D97-AF65-F5344CB8AC3E}">
        <p14:creationId xmlns:p14="http://schemas.microsoft.com/office/powerpoint/2010/main" val="27048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33E5E18-70DA-42E2-9D68-CE5F15A6C595}" type="slidenum">
              <a:rPr lang="en-US" smtClean="0"/>
              <a:pPr/>
              <a:t>12</a:t>
            </a:fld>
            <a:endParaRPr lang="en-US"/>
          </a:p>
        </p:txBody>
      </p:sp>
    </p:spTree>
    <p:extLst>
      <p:ext uri="{BB962C8B-B14F-4D97-AF65-F5344CB8AC3E}">
        <p14:creationId xmlns:p14="http://schemas.microsoft.com/office/powerpoint/2010/main" val="1253085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23D905D-6232-4967-9DAB-3C53284A3394}" type="slidenum">
              <a:rPr lang="en-US" smtClean="0"/>
              <a:pPr/>
              <a:t>13</a:t>
            </a:fld>
            <a:endParaRPr lang="en-US"/>
          </a:p>
        </p:txBody>
      </p:sp>
    </p:spTree>
    <p:extLst>
      <p:ext uri="{BB962C8B-B14F-4D97-AF65-F5344CB8AC3E}">
        <p14:creationId xmlns:p14="http://schemas.microsoft.com/office/powerpoint/2010/main" val="1226621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13D45263-F346-4D9E-B8FA-2F485AC7207D}"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7510FC7E-DEFB-4C84-BAF7-FE809330A2A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DA851F78-B96F-4EA5-8C1A-F38CD6BF9E1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a:t>Click to edit Master title style</a:t>
            </a:r>
          </a:p>
        </p:txBody>
      </p:sp>
      <p:sp>
        <p:nvSpPr>
          <p:cNvPr id="3" name="Rectangle 4">
            <a:extLst>
              <a:ext uri="{FF2B5EF4-FFF2-40B4-BE49-F238E27FC236}">
                <a16:creationId xmlns:a16="http://schemas.microsoft.com/office/drawing/2014/main" id="{FB3E3B65-06A2-4B16-8A5C-4FFB54576782}"/>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0BD2DD0-E2B8-41AC-A185-7B19B54183C1}"/>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17B23D5-D9C9-4338-A4CF-1DFEDBF7565E}"/>
              </a:ext>
            </a:extLst>
          </p:cNvPr>
          <p:cNvSpPr>
            <a:spLocks noGrp="1" noChangeArrowheads="1"/>
          </p:cNvSpPr>
          <p:nvPr>
            <p:ph type="sldNum" idx="12"/>
          </p:nvPr>
        </p:nvSpPr>
        <p:spPr>
          <a:ln/>
        </p:spPr>
        <p:txBody>
          <a:bodyPr/>
          <a:lstStyle>
            <a:lvl1pPr>
              <a:defRPr/>
            </a:lvl1pPr>
          </a:lstStyle>
          <a:p>
            <a:fld id="{98010F35-31BD-4BC2-8111-B65E30BA75B4}" type="slidenum">
              <a:rPr lang="en-US" altLang="en-US"/>
              <a:pPr/>
              <a:t>‹#›</a:t>
            </a:fld>
            <a:endParaRPr lang="en-US" altLang="en-US"/>
          </a:p>
        </p:txBody>
      </p:sp>
    </p:spTree>
    <p:extLst>
      <p:ext uri="{BB962C8B-B14F-4D97-AF65-F5344CB8AC3E}">
        <p14:creationId xmlns:p14="http://schemas.microsoft.com/office/powerpoint/2010/main" val="288308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274FF3A-3FE4-4D8F-AA06-87E135E6607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01C96025-340B-40B4-836B-E4BDBF013AD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FDBCA43E-5CB6-44A4-980B-984EBA9F71FD}"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2B34780E-716E-419B-8793-28982462ED9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3505D5CF-0518-4AF4-8FF0-0687688E33F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2A1C3099-69CD-491D-89ED-86489FC0533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95CCE3D7-173E-4B1A-99C5-0EB9C11487CC}"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EE036589-D1A4-4F47-97A1-4373B165AB5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creativecommons.org/licenses/by-sa/4.0/" TargetMode="Externa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en.wikipedia.org/wiki/Bau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en.wikipedia.org/wiki/Bau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Baud"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Hamming_code" TargetMode="External"/><Relationship Id="rId2" Type="http://schemas.openxmlformats.org/officeDocument/2006/relationships/hyperlink" Target="http://en.wikipedia.org/wiki/PCI_Express" TargetMode="Externa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hyperlink" Target="http://en.wikipedia.org/wiki/Reed%E2%80%93Solomon_error_correcti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pxfuel.com/" TargetMode="External"/><Relationship Id="rId2" Type="http://schemas.openxmlformats.org/officeDocument/2006/relationships/hyperlink" Target="http://pixabay.com/"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commons.wikimedia.org/wiki/File:Lei_de_moore_2006.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gif"/><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hyperlink" Target="https://youtu.be/Fo3ndxVOZEo" TargetMode="Externa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youtu.be/jk-gP8oBihA" TargetMode="External"/><Relationship Id="rId11" Type="http://schemas.openxmlformats.org/officeDocument/2006/relationships/image" Target="../media/image24.png"/><Relationship Id="rId5" Type="http://schemas.openxmlformats.org/officeDocument/2006/relationships/image" Target="../media/image19.jpeg"/><Relationship Id="rId10" Type="http://schemas.openxmlformats.org/officeDocument/2006/relationships/image" Target="../media/image23.png"/><Relationship Id="rId4" Type="http://schemas.openxmlformats.org/officeDocument/2006/relationships/image" Target="../media/image18.jpeg"/><Relationship Id="rId9"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398504" y="2006934"/>
            <a:ext cx="6775450" cy="1814513"/>
          </a:xfrm>
          <a:prstGeom prst="rect">
            <a:avLst/>
          </a:prstGeom>
          <a:blipFill dpi="0" rotWithShape="1">
            <a:blip r:embed="rId3"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372155" y="4339830"/>
            <a:ext cx="8128000" cy="1894904"/>
          </a:xfrm>
        </p:spPr>
        <p:txBody>
          <a:bodyPr>
            <a:normAutofit/>
          </a:bodyPr>
          <a:lstStyle/>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Lecture 11:</a:t>
            </a:r>
          </a:p>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Design of</a:t>
            </a:r>
          </a:p>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Parallel Systems</a:t>
            </a:r>
          </a:p>
        </p:txBody>
      </p:sp>
      <p:sp>
        <p:nvSpPr>
          <p:cNvPr id="3076" name="Rectangle 9"/>
          <p:cNvSpPr>
            <a:spLocks noChangeArrowheads="1"/>
          </p:cNvSpPr>
          <p:nvPr/>
        </p:nvSpPr>
        <p:spPr bwMode="auto">
          <a:xfrm>
            <a:off x="1662113" y="5819207"/>
            <a:ext cx="5832475" cy="958850"/>
          </a:xfrm>
          <a:prstGeom prst="rect">
            <a:avLst/>
          </a:prstGeom>
          <a:noFill/>
          <a:ln w="9525" algn="ctr">
            <a:noFill/>
            <a:round/>
            <a:headEnd/>
            <a:tailEnd/>
          </a:ln>
        </p:spPr>
        <p:txBody>
          <a:bodyPr/>
          <a:lstStyle/>
          <a:p>
            <a:pPr algn="ctr"/>
            <a:r>
              <a:rPr lang="en-ZA" sz="1600" i="1" dirty="0"/>
              <a:t>Presented by</a:t>
            </a:r>
          </a:p>
          <a:p>
            <a:pPr algn="ctr"/>
            <a:r>
              <a:rPr lang="en-ZA" sz="2400" dirty="0"/>
              <a:t>Simon Winberg</a:t>
            </a:r>
            <a:endParaRPr lang="en-US" sz="2400" dirty="0"/>
          </a:p>
        </p:txBody>
      </p:sp>
      <p:pic>
        <p:nvPicPr>
          <p:cNvPr id="3077" name="Picture 9"/>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491624" y="385797"/>
            <a:ext cx="1436688" cy="1416734"/>
          </a:xfrm>
          <a:prstGeom prst="rect">
            <a:avLst/>
          </a:prstGeom>
          <a:noFill/>
          <a:ln w="9525">
            <a:noFill/>
            <a:miter lim="800000"/>
            <a:headEnd/>
            <a:tailEnd/>
          </a:ln>
        </p:spPr>
      </p:pic>
      <p:sp>
        <p:nvSpPr>
          <p:cNvPr id="9" name="Rectangle 8"/>
          <p:cNvSpPr/>
          <p:nvPr/>
        </p:nvSpPr>
        <p:spPr>
          <a:xfrm>
            <a:off x="1656653" y="2273696"/>
            <a:ext cx="6241517" cy="1446550"/>
          </a:xfrm>
          <a:prstGeom prst="rect">
            <a:avLst/>
          </a:prstGeom>
          <a:noFill/>
        </p:spPr>
        <p:txBody>
          <a:bodyPr wrap="none">
            <a:spAutoFit/>
          </a:bodyPr>
          <a:lstStyle/>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High Performance</a:t>
            </a:r>
          </a:p>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Embedded Systems</a:t>
            </a:r>
          </a:p>
        </p:txBody>
      </p:sp>
      <p:sp>
        <p:nvSpPr>
          <p:cNvPr id="11" name="Rectangle 10"/>
          <p:cNvSpPr/>
          <p:nvPr/>
        </p:nvSpPr>
        <p:spPr>
          <a:xfrm>
            <a:off x="2376893" y="561822"/>
            <a:ext cx="4418196"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EEE4120F</a:t>
            </a:r>
          </a:p>
        </p:txBody>
      </p:sp>
      <p:pic>
        <p:nvPicPr>
          <p:cNvPr id="3081" name="Picture 11" descr="uctlogo.png"/>
          <p:cNvPicPr>
            <a:picLocks noChangeAspect="1"/>
          </p:cNvPicPr>
          <p:nvPr/>
        </p:nvPicPr>
        <p:blipFill>
          <a:blip r:embed="rId5" cstate="print"/>
          <a:srcRect/>
          <a:stretch>
            <a:fillRect/>
          </a:stretch>
        </p:blipFill>
        <p:spPr bwMode="auto">
          <a:xfrm>
            <a:off x="7213600" y="413418"/>
            <a:ext cx="1433513" cy="1463675"/>
          </a:xfrm>
          <a:prstGeom prst="rect">
            <a:avLst/>
          </a:prstGeom>
          <a:noFill/>
          <a:ln w="9525">
            <a:noFill/>
            <a:miter lim="800000"/>
            <a:headEnd/>
            <a:tailEnd/>
          </a:ln>
        </p:spPr>
      </p:pic>
      <p:pic>
        <p:nvPicPr>
          <p:cNvPr id="12" name="Picture 3" descr="C:\Users\swinberg\Documents\ACTIVE\EEE4084F\Common\Images_open\CC-SA.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830" y="6363938"/>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37552" y="641802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grpSp>
        <p:nvGrpSpPr>
          <p:cNvPr id="15" name="Group 42">
            <a:extLst>
              <a:ext uri="{FF2B5EF4-FFF2-40B4-BE49-F238E27FC236}">
                <a16:creationId xmlns:a16="http://schemas.microsoft.com/office/drawing/2014/main" id="{35BE5004-E0A0-4265-96A8-217577B9572E}"/>
              </a:ext>
            </a:extLst>
          </p:cNvPr>
          <p:cNvGrpSpPr>
            <a:grpSpLocks/>
          </p:cNvGrpSpPr>
          <p:nvPr/>
        </p:nvGrpSpPr>
        <p:grpSpPr bwMode="auto">
          <a:xfrm>
            <a:off x="355793" y="4792133"/>
            <a:ext cx="2498725" cy="1549400"/>
            <a:chOff x="300446" y="4825639"/>
            <a:chExt cx="2497971" cy="1549036"/>
          </a:xfrm>
        </p:grpSpPr>
        <p:grpSp>
          <p:nvGrpSpPr>
            <p:cNvPr id="17" name="Group 38">
              <a:extLst>
                <a:ext uri="{FF2B5EF4-FFF2-40B4-BE49-F238E27FC236}">
                  <a16:creationId xmlns:a16="http://schemas.microsoft.com/office/drawing/2014/main" id="{CD0C238A-9000-4CD8-B480-06D2F8CBCDF6}"/>
                </a:ext>
              </a:extLst>
            </p:cNvPr>
            <p:cNvGrpSpPr>
              <a:grpSpLocks/>
            </p:cNvGrpSpPr>
            <p:nvPr/>
          </p:nvGrpSpPr>
          <p:grpSpPr bwMode="auto">
            <a:xfrm>
              <a:off x="2510248" y="4825639"/>
              <a:ext cx="288169" cy="371201"/>
              <a:chOff x="300446" y="5381898"/>
              <a:chExt cx="770709" cy="992777"/>
            </a:xfrm>
          </p:grpSpPr>
          <p:sp>
            <p:nvSpPr>
              <p:cNvPr id="42" name="Rectangle 41">
                <a:extLst>
                  <a:ext uri="{FF2B5EF4-FFF2-40B4-BE49-F238E27FC236}">
                    <a16:creationId xmlns:a16="http://schemas.microsoft.com/office/drawing/2014/main" id="{DC94FC71-D844-474B-898C-C4CFD3F2A20C}"/>
                  </a:ext>
                </a:extLst>
              </p:cNvPr>
              <p:cNvSpPr/>
              <p:nvPr/>
            </p:nvSpPr>
            <p:spPr bwMode="auto">
              <a:xfrm>
                <a:off x="298657" y="6010124"/>
                <a:ext cx="772498" cy="36505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43" name="Oval 42">
                <a:extLst>
                  <a:ext uri="{FF2B5EF4-FFF2-40B4-BE49-F238E27FC236}">
                    <a16:creationId xmlns:a16="http://schemas.microsoft.com/office/drawing/2014/main" id="{AF5422A7-EA1F-4E48-8761-FC869C4469F8}"/>
                  </a:ext>
                </a:extLst>
              </p:cNvPr>
              <p:cNvSpPr/>
              <p:nvPr/>
            </p:nvSpPr>
            <p:spPr bwMode="auto">
              <a:xfrm>
                <a:off x="485415" y="5381898"/>
                <a:ext cx="407471" cy="403255"/>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44" name="Straight Arrow Connector 43">
                <a:extLst>
                  <a:ext uri="{FF2B5EF4-FFF2-40B4-BE49-F238E27FC236}">
                    <a16:creationId xmlns:a16="http://schemas.microsoft.com/office/drawing/2014/main" id="{32253873-7830-4E76-86C4-CD526F152389}"/>
                  </a:ext>
                </a:extLst>
              </p:cNvPr>
              <p:cNvCxnSpPr>
                <a:stCxn id="43" idx="4"/>
                <a:endCxn id="42" idx="0"/>
              </p:cNvCxnSpPr>
              <p:nvPr/>
            </p:nvCxnSpPr>
            <p:spPr bwMode="auto">
              <a:xfrm rot="5400000">
                <a:off x="574541" y="5895517"/>
                <a:ext cx="224972" cy="4246"/>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18" name="Group 34">
              <a:extLst>
                <a:ext uri="{FF2B5EF4-FFF2-40B4-BE49-F238E27FC236}">
                  <a16:creationId xmlns:a16="http://schemas.microsoft.com/office/drawing/2014/main" id="{B8702A15-BB06-42AA-B43F-8F8749A834D1}"/>
                </a:ext>
              </a:extLst>
            </p:cNvPr>
            <p:cNvGrpSpPr>
              <a:grpSpLocks/>
            </p:cNvGrpSpPr>
            <p:nvPr/>
          </p:nvGrpSpPr>
          <p:grpSpPr bwMode="auto">
            <a:xfrm>
              <a:off x="2220688" y="4848499"/>
              <a:ext cx="353240" cy="455021"/>
              <a:chOff x="300446" y="5381898"/>
              <a:chExt cx="770709" cy="992777"/>
            </a:xfrm>
          </p:grpSpPr>
          <p:sp>
            <p:nvSpPr>
              <p:cNvPr id="39" name="Rectangle 38">
                <a:extLst>
                  <a:ext uri="{FF2B5EF4-FFF2-40B4-BE49-F238E27FC236}">
                    <a16:creationId xmlns:a16="http://schemas.microsoft.com/office/drawing/2014/main" id="{88D5A422-AF1A-46A0-BCEE-6D9E920B5A2D}"/>
                  </a:ext>
                </a:extLst>
              </p:cNvPr>
              <p:cNvSpPr/>
              <p:nvPr/>
            </p:nvSpPr>
            <p:spPr bwMode="auto">
              <a:xfrm>
                <a:off x="300562" y="6007276"/>
                <a:ext cx="772159" cy="36706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40" name="Oval 39">
                <a:extLst>
                  <a:ext uri="{FF2B5EF4-FFF2-40B4-BE49-F238E27FC236}">
                    <a16:creationId xmlns:a16="http://schemas.microsoft.com/office/drawing/2014/main" id="{AFAB2106-0770-477B-9CE5-7BFBB307F0A1}"/>
                  </a:ext>
                </a:extLst>
              </p:cNvPr>
              <p:cNvSpPr/>
              <p:nvPr/>
            </p:nvSpPr>
            <p:spPr bwMode="auto">
              <a:xfrm>
                <a:off x="487542" y="5380502"/>
                <a:ext cx="408587" cy="405153"/>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41" name="Straight Arrow Connector 40">
                <a:extLst>
                  <a:ext uri="{FF2B5EF4-FFF2-40B4-BE49-F238E27FC236}">
                    <a16:creationId xmlns:a16="http://schemas.microsoft.com/office/drawing/2014/main" id="{718106AF-867A-45DA-BA8D-F4DD7053090D}"/>
                  </a:ext>
                </a:extLst>
              </p:cNvPr>
              <p:cNvCxnSpPr>
                <a:stCxn id="40" idx="4"/>
                <a:endCxn id="39" idx="0"/>
              </p:cNvCxnSpPr>
              <p:nvPr/>
            </p:nvCxnSpPr>
            <p:spPr bwMode="auto">
              <a:xfrm rot="5400000">
                <a:off x="579294" y="5894734"/>
                <a:ext cx="221621" cy="3462"/>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19" name="Group 30">
              <a:extLst>
                <a:ext uri="{FF2B5EF4-FFF2-40B4-BE49-F238E27FC236}">
                  <a16:creationId xmlns:a16="http://schemas.microsoft.com/office/drawing/2014/main" id="{18F39275-7F8B-4AAE-9001-FA02FF69B9E2}"/>
                </a:ext>
              </a:extLst>
            </p:cNvPr>
            <p:cNvGrpSpPr>
              <a:grpSpLocks/>
            </p:cNvGrpSpPr>
            <p:nvPr/>
          </p:nvGrpSpPr>
          <p:grpSpPr bwMode="auto">
            <a:xfrm>
              <a:off x="1931128" y="4917079"/>
              <a:ext cx="400564" cy="515981"/>
              <a:chOff x="300446" y="5381898"/>
              <a:chExt cx="770709" cy="992777"/>
            </a:xfrm>
          </p:grpSpPr>
          <p:sp>
            <p:nvSpPr>
              <p:cNvPr id="36" name="Rectangle 35">
                <a:extLst>
                  <a:ext uri="{FF2B5EF4-FFF2-40B4-BE49-F238E27FC236}">
                    <a16:creationId xmlns:a16="http://schemas.microsoft.com/office/drawing/2014/main" id="{963F7B9D-3DAC-4439-8C16-BF8D1C0644A0}"/>
                  </a:ext>
                </a:extLst>
              </p:cNvPr>
              <p:cNvSpPr/>
              <p:nvPr/>
            </p:nvSpPr>
            <p:spPr bwMode="auto">
              <a:xfrm>
                <a:off x="301939" y="6009094"/>
                <a:ext cx="769488" cy="366447"/>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37" name="Oval 36">
                <a:extLst>
                  <a:ext uri="{FF2B5EF4-FFF2-40B4-BE49-F238E27FC236}">
                    <a16:creationId xmlns:a16="http://schemas.microsoft.com/office/drawing/2014/main" id="{DA07FC65-68B0-4EB2-83E6-B9AEB0BAD714}"/>
                  </a:ext>
                </a:extLst>
              </p:cNvPr>
              <p:cNvSpPr/>
              <p:nvPr/>
            </p:nvSpPr>
            <p:spPr bwMode="auto">
              <a:xfrm>
                <a:off x="491257" y="5383079"/>
                <a:ext cx="403065" cy="406146"/>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38" name="Straight Arrow Connector 37">
                <a:extLst>
                  <a:ext uri="{FF2B5EF4-FFF2-40B4-BE49-F238E27FC236}">
                    <a16:creationId xmlns:a16="http://schemas.microsoft.com/office/drawing/2014/main" id="{A4FE3953-4090-4D84-A34A-4EB6CBD97C9B}"/>
                  </a:ext>
                </a:extLst>
              </p:cNvPr>
              <p:cNvCxnSpPr>
                <a:stCxn id="37" idx="4"/>
                <a:endCxn id="36" idx="0"/>
              </p:cNvCxnSpPr>
              <p:nvPr/>
            </p:nvCxnSpPr>
            <p:spPr bwMode="auto">
              <a:xfrm rot="5400000">
                <a:off x="579803" y="5896105"/>
                <a:ext cx="219868" cy="610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20" name="Group 26">
              <a:extLst>
                <a:ext uri="{FF2B5EF4-FFF2-40B4-BE49-F238E27FC236}">
                  <a16:creationId xmlns:a16="http://schemas.microsoft.com/office/drawing/2014/main" id="{2391861D-3105-4569-9642-B573106B2EEF}"/>
                </a:ext>
              </a:extLst>
            </p:cNvPr>
            <p:cNvGrpSpPr>
              <a:grpSpLocks/>
            </p:cNvGrpSpPr>
            <p:nvPr/>
          </p:nvGrpSpPr>
          <p:grpSpPr bwMode="auto">
            <a:xfrm>
              <a:off x="1557747" y="4970419"/>
              <a:ext cx="465635" cy="599801"/>
              <a:chOff x="300446" y="5381898"/>
              <a:chExt cx="770709" cy="992777"/>
            </a:xfrm>
          </p:grpSpPr>
          <p:sp>
            <p:nvSpPr>
              <p:cNvPr id="33" name="Rectangle 32">
                <a:extLst>
                  <a:ext uri="{FF2B5EF4-FFF2-40B4-BE49-F238E27FC236}">
                    <a16:creationId xmlns:a16="http://schemas.microsoft.com/office/drawing/2014/main" id="{F5A06583-8CC2-4EF8-AE68-6198A2B845E8}"/>
                  </a:ext>
                </a:extLst>
              </p:cNvPr>
              <p:cNvSpPr/>
              <p:nvPr/>
            </p:nvSpPr>
            <p:spPr bwMode="auto">
              <a:xfrm>
                <a:off x="299816" y="6009164"/>
                <a:ext cx="772279" cy="36515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34" name="Oval 33">
                <a:extLst>
                  <a:ext uri="{FF2B5EF4-FFF2-40B4-BE49-F238E27FC236}">
                    <a16:creationId xmlns:a16="http://schemas.microsoft.com/office/drawing/2014/main" id="{A968D4F0-BFAE-47EB-BAB8-745C91297B80}"/>
                  </a:ext>
                </a:extLst>
              </p:cNvPr>
              <p:cNvSpPr/>
              <p:nvPr/>
            </p:nvSpPr>
            <p:spPr bwMode="auto">
              <a:xfrm>
                <a:off x="488945" y="5381317"/>
                <a:ext cx="404527" cy="404554"/>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35" name="Straight Arrow Connector 34">
                <a:extLst>
                  <a:ext uri="{FF2B5EF4-FFF2-40B4-BE49-F238E27FC236}">
                    <a16:creationId xmlns:a16="http://schemas.microsoft.com/office/drawing/2014/main" id="{615B3218-3648-4BBB-B453-74A417B30557}"/>
                  </a:ext>
                </a:extLst>
              </p:cNvPr>
              <p:cNvCxnSpPr>
                <a:stCxn id="34" idx="4"/>
                <a:endCxn id="33" idx="0"/>
              </p:cNvCxnSpPr>
              <p:nvPr/>
            </p:nvCxnSpPr>
            <p:spPr bwMode="auto">
              <a:xfrm rot="5400000">
                <a:off x="576935" y="5894891"/>
                <a:ext cx="223292" cy="5254"/>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21" name="Group 22">
              <a:extLst>
                <a:ext uri="{FF2B5EF4-FFF2-40B4-BE49-F238E27FC236}">
                  <a16:creationId xmlns:a16="http://schemas.microsoft.com/office/drawing/2014/main" id="{18CE59E9-8221-481A-B555-428E575D98FD}"/>
                </a:ext>
              </a:extLst>
            </p:cNvPr>
            <p:cNvGrpSpPr>
              <a:grpSpLocks/>
            </p:cNvGrpSpPr>
            <p:nvPr/>
          </p:nvGrpSpPr>
          <p:grpSpPr bwMode="auto">
            <a:xfrm>
              <a:off x="1191987" y="5046619"/>
              <a:ext cx="518875" cy="668381"/>
              <a:chOff x="300446" y="5381898"/>
              <a:chExt cx="770709" cy="992777"/>
            </a:xfrm>
          </p:grpSpPr>
          <p:sp>
            <p:nvSpPr>
              <p:cNvPr id="30" name="Rectangle 29">
                <a:extLst>
                  <a:ext uri="{FF2B5EF4-FFF2-40B4-BE49-F238E27FC236}">
                    <a16:creationId xmlns:a16="http://schemas.microsoft.com/office/drawing/2014/main" id="{E2405DD0-1E03-4FCA-817B-1092529FFEEE}"/>
                  </a:ext>
                </a:extLst>
              </p:cNvPr>
              <p:cNvSpPr/>
              <p:nvPr/>
            </p:nvSpPr>
            <p:spPr bwMode="auto">
              <a:xfrm>
                <a:off x="300988" y="6008427"/>
                <a:ext cx="770828" cy="36540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31" name="Oval 30">
                <a:extLst>
                  <a:ext uri="{FF2B5EF4-FFF2-40B4-BE49-F238E27FC236}">
                    <a16:creationId xmlns:a16="http://schemas.microsoft.com/office/drawing/2014/main" id="{26CB4290-512C-4AB6-9B5B-4D44DF843792}"/>
                  </a:ext>
                </a:extLst>
              </p:cNvPr>
              <p:cNvSpPr/>
              <p:nvPr/>
            </p:nvSpPr>
            <p:spPr bwMode="auto">
              <a:xfrm>
                <a:off x="489570" y="5381350"/>
                <a:ext cx="405451" cy="40547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32" name="Straight Arrow Connector 31">
                <a:extLst>
                  <a:ext uri="{FF2B5EF4-FFF2-40B4-BE49-F238E27FC236}">
                    <a16:creationId xmlns:a16="http://schemas.microsoft.com/office/drawing/2014/main" id="{12385C4A-F4E9-42C3-BCB3-1BAE8ACBBB72}"/>
                  </a:ext>
                </a:extLst>
              </p:cNvPr>
              <p:cNvCxnSpPr>
                <a:stCxn id="31" idx="4"/>
                <a:endCxn id="30" idx="0"/>
              </p:cNvCxnSpPr>
              <p:nvPr/>
            </p:nvCxnSpPr>
            <p:spPr bwMode="auto">
              <a:xfrm rot="5400000">
                <a:off x="579139" y="5895271"/>
                <a:ext cx="221599" cy="4715"/>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22" name="Group 18">
              <a:extLst>
                <a:ext uri="{FF2B5EF4-FFF2-40B4-BE49-F238E27FC236}">
                  <a16:creationId xmlns:a16="http://schemas.microsoft.com/office/drawing/2014/main" id="{FC1AC274-8943-4A75-A23F-7482D3B0CF77}"/>
                </a:ext>
              </a:extLst>
            </p:cNvPr>
            <p:cNvGrpSpPr>
              <a:grpSpLocks/>
            </p:cNvGrpSpPr>
            <p:nvPr/>
          </p:nvGrpSpPr>
          <p:grpSpPr bwMode="auto">
            <a:xfrm>
              <a:off x="765267" y="5237119"/>
              <a:ext cx="644434" cy="830118"/>
              <a:chOff x="300446" y="5381898"/>
              <a:chExt cx="770709" cy="992777"/>
            </a:xfrm>
          </p:grpSpPr>
          <p:sp>
            <p:nvSpPr>
              <p:cNvPr id="27" name="Rectangle 26">
                <a:extLst>
                  <a:ext uri="{FF2B5EF4-FFF2-40B4-BE49-F238E27FC236}">
                    <a16:creationId xmlns:a16="http://schemas.microsoft.com/office/drawing/2014/main" id="{5D931DD2-DE33-4A26-8A41-37B459652431}"/>
                  </a:ext>
                </a:extLst>
              </p:cNvPr>
              <p:cNvSpPr/>
              <p:nvPr/>
            </p:nvSpPr>
            <p:spPr bwMode="auto">
              <a:xfrm>
                <a:off x="300656" y="6007783"/>
                <a:ext cx="770585" cy="366337"/>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8" name="Oval 27">
                <a:extLst>
                  <a:ext uri="{FF2B5EF4-FFF2-40B4-BE49-F238E27FC236}">
                    <a16:creationId xmlns:a16="http://schemas.microsoft.com/office/drawing/2014/main" id="{A486F020-D60B-4C9C-A315-770447BF512C}"/>
                  </a:ext>
                </a:extLst>
              </p:cNvPr>
              <p:cNvSpPr/>
              <p:nvPr/>
            </p:nvSpPr>
            <p:spPr bwMode="auto">
              <a:xfrm>
                <a:off x="488558" y="5381403"/>
                <a:ext cx="406170" cy="404299"/>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29" name="Straight Arrow Connector 28">
                <a:extLst>
                  <a:ext uri="{FF2B5EF4-FFF2-40B4-BE49-F238E27FC236}">
                    <a16:creationId xmlns:a16="http://schemas.microsoft.com/office/drawing/2014/main" id="{7A7B3A4D-1293-455E-85B8-20D16A7453AC}"/>
                  </a:ext>
                </a:extLst>
              </p:cNvPr>
              <p:cNvCxnSpPr>
                <a:stCxn id="28" idx="4"/>
                <a:endCxn id="27" idx="0"/>
              </p:cNvCxnSpPr>
              <p:nvPr/>
            </p:nvCxnSpPr>
            <p:spPr bwMode="auto">
              <a:xfrm rot="5400000">
                <a:off x="577756" y="5893896"/>
                <a:ext cx="222081" cy="5693"/>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23" name="Group 17">
              <a:extLst>
                <a:ext uri="{FF2B5EF4-FFF2-40B4-BE49-F238E27FC236}">
                  <a16:creationId xmlns:a16="http://schemas.microsoft.com/office/drawing/2014/main" id="{FA393C8E-AE36-48CA-9D52-F9D4E20CBFB1}"/>
                </a:ext>
              </a:extLst>
            </p:cNvPr>
            <p:cNvGrpSpPr>
              <a:grpSpLocks/>
            </p:cNvGrpSpPr>
            <p:nvPr/>
          </p:nvGrpSpPr>
          <p:grpSpPr bwMode="auto">
            <a:xfrm>
              <a:off x="300446" y="5381898"/>
              <a:ext cx="770709" cy="992777"/>
              <a:chOff x="300446" y="5381898"/>
              <a:chExt cx="770709" cy="992777"/>
            </a:xfrm>
          </p:grpSpPr>
          <p:sp>
            <p:nvSpPr>
              <p:cNvPr id="24" name="Rectangle 23">
                <a:extLst>
                  <a:ext uri="{FF2B5EF4-FFF2-40B4-BE49-F238E27FC236}">
                    <a16:creationId xmlns:a16="http://schemas.microsoft.com/office/drawing/2014/main" id="{358A2834-8CD8-4A4D-BB8E-5F84C0882320}"/>
                  </a:ext>
                </a:extLst>
              </p:cNvPr>
              <p:cNvSpPr/>
              <p:nvPr/>
            </p:nvSpPr>
            <p:spPr bwMode="auto">
              <a:xfrm>
                <a:off x="300446" y="6008049"/>
                <a:ext cx="771292" cy="366626"/>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5" name="Oval 24">
                <a:extLst>
                  <a:ext uri="{FF2B5EF4-FFF2-40B4-BE49-F238E27FC236}">
                    <a16:creationId xmlns:a16="http://schemas.microsoft.com/office/drawing/2014/main" id="{06690F57-EB37-408F-B307-284C5E4018B9}"/>
                  </a:ext>
                </a:extLst>
              </p:cNvPr>
              <p:cNvSpPr/>
              <p:nvPr/>
            </p:nvSpPr>
            <p:spPr bwMode="auto">
              <a:xfrm>
                <a:off x="489301" y="5381133"/>
                <a:ext cx="404691" cy="40471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26" name="Straight Arrow Connector 25">
                <a:extLst>
                  <a:ext uri="{FF2B5EF4-FFF2-40B4-BE49-F238E27FC236}">
                    <a16:creationId xmlns:a16="http://schemas.microsoft.com/office/drawing/2014/main" id="{2B11EBBB-6249-4451-9E42-E8D7209BFA64}"/>
                  </a:ext>
                </a:extLst>
              </p:cNvPr>
              <p:cNvCxnSpPr>
                <a:stCxn id="25" idx="4"/>
                <a:endCxn id="24" idx="0"/>
              </p:cNvCxnSpPr>
              <p:nvPr/>
            </p:nvCxnSpPr>
            <p:spPr bwMode="auto">
              <a:xfrm rot="5400000">
                <a:off x="577374" y="5894569"/>
                <a:ext cx="222198" cy="4762"/>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grpSp>
        <p:nvGrpSpPr>
          <p:cNvPr id="45" name="Group 43">
            <a:extLst>
              <a:ext uri="{FF2B5EF4-FFF2-40B4-BE49-F238E27FC236}">
                <a16:creationId xmlns:a16="http://schemas.microsoft.com/office/drawing/2014/main" id="{07E0B915-D86D-4A1F-8E72-D0E1E1A587AD}"/>
              </a:ext>
            </a:extLst>
          </p:cNvPr>
          <p:cNvGrpSpPr>
            <a:grpSpLocks/>
          </p:cNvGrpSpPr>
          <p:nvPr/>
        </p:nvGrpSpPr>
        <p:grpSpPr bwMode="auto">
          <a:xfrm flipH="1">
            <a:off x="6191250" y="4792133"/>
            <a:ext cx="2625725" cy="1549400"/>
            <a:chOff x="300446" y="4825639"/>
            <a:chExt cx="2497971" cy="1549036"/>
          </a:xfrm>
        </p:grpSpPr>
        <p:grpSp>
          <p:nvGrpSpPr>
            <p:cNvPr id="46" name="Group 44">
              <a:extLst>
                <a:ext uri="{FF2B5EF4-FFF2-40B4-BE49-F238E27FC236}">
                  <a16:creationId xmlns:a16="http://schemas.microsoft.com/office/drawing/2014/main" id="{7D37B99F-0EEE-485E-9094-38E0FD1DFDAF}"/>
                </a:ext>
              </a:extLst>
            </p:cNvPr>
            <p:cNvGrpSpPr>
              <a:grpSpLocks/>
            </p:cNvGrpSpPr>
            <p:nvPr/>
          </p:nvGrpSpPr>
          <p:grpSpPr bwMode="auto">
            <a:xfrm>
              <a:off x="2510248" y="4825634"/>
              <a:ext cx="288169" cy="371200"/>
              <a:chOff x="300446" y="5381898"/>
              <a:chExt cx="770709" cy="992777"/>
            </a:xfrm>
          </p:grpSpPr>
          <p:sp>
            <p:nvSpPr>
              <p:cNvPr id="71" name="Rectangle 70">
                <a:extLst>
                  <a:ext uri="{FF2B5EF4-FFF2-40B4-BE49-F238E27FC236}">
                    <a16:creationId xmlns:a16="http://schemas.microsoft.com/office/drawing/2014/main" id="{0C681BF1-D5FE-4904-AB65-986E5AD8A5DC}"/>
                  </a:ext>
                </a:extLst>
              </p:cNvPr>
              <p:cNvSpPr/>
              <p:nvPr/>
            </p:nvSpPr>
            <p:spPr bwMode="auto">
              <a:xfrm>
                <a:off x="299667" y="6010140"/>
                <a:ext cx="771488" cy="365052"/>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72" name="Oval 71">
                <a:extLst>
                  <a:ext uri="{FF2B5EF4-FFF2-40B4-BE49-F238E27FC236}">
                    <a16:creationId xmlns:a16="http://schemas.microsoft.com/office/drawing/2014/main" id="{197BB71A-9E14-4330-99CB-FC45A31E0035}"/>
                  </a:ext>
                </a:extLst>
              </p:cNvPr>
              <p:cNvSpPr/>
              <p:nvPr/>
            </p:nvSpPr>
            <p:spPr bwMode="auto">
              <a:xfrm>
                <a:off x="489511" y="5381911"/>
                <a:ext cx="403920" cy="403256"/>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73" name="Straight Arrow Connector 72">
                <a:extLst>
                  <a:ext uri="{FF2B5EF4-FFF2-40B4-BE49-F238E27FC236}">
                    <a16:creationId xmlns:a16="http://schemas.microsoft.com/office/drawing/2014/main" id="{AE00FA68-66AC-4C89-AA98-7F8E9A40F7E1}"/>
                  </a:ext>
                </a:extLst>
              </p:cNvPr>
              <p:cNvCxnSpPr>
                <a:stCxn id="72" idx="4"/>
                <a:endCxn id="71" idx="0"/>
              </p:cNvCxnSpPr>
              <p:nvPr/>
            </p:nvCxnSpPr>
            <p:spPr bwMode="auto">
              <a:xfrm rot="5400000">
                <a:off x="576966" y="5895635"/>
                <a:ext cx="224972" cy="404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47" name="Group 45">
              <a:extLst>
                <a:ext uri="{FF2B5EF4-FFF2-40B4-BE49-F238E27FC236}">
                  <a16:creationId xmlns:a16="http://schemas.microsoft.com/office/drawing/2014/main" id="{B9F26DD6-E9CA-4C9A-9F39-AD60D3B5210A}"/>
                </a:ext>
              </a:extLst>
            </p:cNvPr>
            <p:cNvGrpSpPr>
              <a:grpSpLocks/>
            </p:cNvGrpSpPr>
            <p:nvPr/>
          </p:nvGrpSpPr>
          <p:grpSpPr bwMode="auto">
            <a:xfrm>
              <a:off x="2220688" y="4848494"/>
              <a:ext cx="353240" cy="455020"/>
              <a:chOff x="300446" y="5381898"/>
              <a:chExt cx="770709" cy="992777"/>
            </a:xfrm>
          </p:grpSpPr>
          <p:sp>
            <p:nvSpPr>
              <p:cNvPr id="68" name="Rectangle 67">
                <a:extLst>
                  <a:ext uri="{FF2B5EF4-FFF2-40B4-BE49-F238E27FC236}">
                    <a16:creationId xmlns:a16="http://schemas.microsoft.com/office/drawing/2014/main" id="{1A133F82-F8BC-476B-AC76-4C04589CA4E3}"/>
                  </a:ext>
                </a:extLst>
              </p:cNvPr>
              <p:cNvSpPr/>
              <p:nvPr/>
            </p:nvSpPr>
            <p:spPr bwMode="auto">
              <a:xfrm>
                <a:off x="298916" y="6007289"/>
                <a:ext cx="771060" cy="36706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9" name="Oval 68">
                <a:extLst>
                  <a:ext uri="{FF2B5EF4-FFF2-40B4-BE49-F238E27FC236}">
                    <a16:creationId xmlns:a16="http://schemas.microsoft.com/office/drawing/2014/main" id="{4E8083F0-E782-4C4F-B7D1-2E7635174970}"/>
                  </a:ext>
                </a:extLst>
              </p:cNvPr>
              <p:cNvSpPr/>
              <p:nvPr/>
            </p:nvSpPr>
            <p:spPr bwMode="auto">
              <a:xfrm>
                <a:off x="486740" y="5380513"/>
                <a:ext cx="405300" cy="405154"/>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70" name="Straight Arrow Connector 69">
                <a:extLst>
                  <a:ext uri="{FF2B5EF4-FFF2-40B4-BE49-F238E27FC236}">
                    <a16:creationId xmlns:a16="http://schemas.microsoft.com/office/drawing/2014/main" id="{402055D5-1FE1-4432-9B49-6C7D21F76E04}"/>
                  </a:ext>
                </a:extLst>
              </p:cNvPr>
              <p:cNvCxnSpPr>
                <a:stCxn id="69" idx="4"/>
                <a:endCxn id="68" idx="0"/>
              </p:cNvCxnSpPr>
              <p:nvPr/>
            </p:nvCxnSpPr>
            <p:spPr bwMode="auto">
              <a:xfrm rot="5400000">
                <a:off x="576930" y="5893181"/>
                <a:ext cx="221622" cy="659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48" name="Group 46">
              <a:extLst>
                <a:ext uri="{FF2B5EF4-FFF2-40B4-BE49-F238E27FC236}">
                  <a16:creationId xmlns:a16="http://schemas.microsoft.com/office/drawing/2014/main" id="{4EED795A-6890-40CB-9652-E2D804AE7859}"/>
                </a:ext>
              </a:extLst>
            </p:cNvPr>
            <p:cNvGrpSpPr>
              <a:grpSpLocks/>
            </p:cNvGrpSpPr>
            <p:nvPr/>
          </p:nvGrpSpPr>
          <p:grpSpPr bwMode="auto">
            <a:xfrm>
              <a:off x="1931128" y="4917074"/>
              <a:ext cx="400564" cy="515980"/>
              <a:chOff x="300446" y="5381898"/>
              <a:chExt cx="770709" cy="992777"/>
            </a:xfrm>
          </p:grpSpPr>
          <p:sp>
            <p:nvSpPr>
              <p:cNvPr id="65" name="Rectangle 64">
                <a:extLst>
                  <a:ext uri="{FF2B5EF4-FFF2-40B4-BE49-F238E27FC236}">
                    <a16:creationId xmlns:a16="http://schemas.microsoft.com/office/drawing/2014/main" id="{E0F8448F-4C3C-4959-B742-23C1477C8D4E}"/>
                  </a:ext>
                </a:extLst>
              </p:cNvPr>
              <p:cNvSpPr/>
              <p:nvPr/>
            </p:nvSpPr>
            <p:spPr bwMode="auto">
              <a:xfrm>
                <a:off x="301215" y="6009104"/>
                <a:ext cx="770045" cy="366448"/>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6" name="Oval 65">
                <a:extLst>
                  <a:ext uri="{FF2B5EF4-FFF2-40B4-BE49-F238E27FC236}">
                    <a16:creationId xmlns:a16="http://schemas.microsoft.com/office/drawing/2014/main" id="{CF89B609-2E62-4854-9576-51AB5122270E}"/>
                  </a:ext>
                </a:extLst>
              </p:cNvPr>
              <p:cNvSpPr/>
              <p:nvPr/>
            </p:nvSpPr>
            <p:spPr bwMode="auto">
              <a:xfrm>
                <a:off x="490093" y="5383089"/>
                <a:ext cx="403912" cy="406147"/>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7" name="Straight Arrow Connector 66">
                <a:extLst>
                  <a:ext uri="{FF2B5EF4-FFF2-40B4-BE49-F238E27FC236}">
                    <a16:creationId xmlns:a16="http://schemas.microsoft.com/office/drawing/2014/main" id="{97C69185-3423-4FB1-BE32-B76490148B92}"/>
                  </a:ext>
                </a:extLst>
              </p:cNvPr>
              <p:cNvCxnSpPr>
                <a:stCxn id="66" idx="4"/>
                <a:endCxn id="65" idx="0"/>
              </p:cNvCxnSpPr>
              <p:nvPr/>
            </p:nvCxnSpPr>
            <p:spPr bwMode="auto">
              <a:xfrm rot="5400000">
                <a:off x="579209" y="5897717"/>
                <a:ext cx="219869" cy="290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49" name="Group 47">
              <a:extLst>
                <a:ext uri="{FF2B5EF4-FFF2-40B4-BE49-F238E27FC236}">
                  <a16:creationId xmlns:a16="http://schemas.microsoft.com/office/drawing/2014/main" id="{584A9A29-2CDD-4CA2-B446-E7B9983DCCBA}"/>
                </a:ext>
              </a:extLst>
            </p:cNvPr>
            <p:cNvGrpSpPr>
              <a:grpSpLocks/>
            </p:cNvGrpSpPr>
            <p:nvPr/>
          </p:nvGrpSpPr>
          <p:grpSpPr bwMode="auto">
            <a:xfrm>
              <a:off x="1557747" y="4970414"/>
              <a:ext cx="465635" cy="599800"/>
              <a:chOff x="300446" y="5381898"/>
              <a:chExt cx="770709" cy="992777"/>
            </a:xfrm>
          </p:grpSpPr>
          <p:sp>
            <p:nvSpPr>
              <p:cNvPr id="62" name="Rectangle 61">
                <a:extLst>
                  <a:ext uri="{FF2B5EF4-FFF2-40B4-BE49-F238E27FC236}">
                    <a16:creationId xmlns:a16="http://schemas.microsoft.com/office/drawing/2014/main" id="{A66AD37A-B847-4F7F-A3BB-B9695C525DFF}"/>
                  </a:ext>
                </a:extLst>
              </p:cNvPr>
              <p:cNvSpPr/>
              <p:nvPr/>
            </p:nvSpPr>
            <p:spPr bwMode="auto">
              <a:xfrm>
                <a:off x="301681" y="6009173"/>
                <a:ext cx="769923" cy="36515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3" name="Oval 62">
                <a:extLst>
                  <a:ext uri="{FF2B5EF4-FFF2-40B4-BE49-F238E27FC236}">
                    <a16:creationId xmlns:a16="http://schemas.microsoft.com/office/drawing/2014/main" id="{EB60C8C1-E770-4762-A8AD-692EB18CF695}"/>
                  </a:ext>
                </a:extLst>
              </p:cNvPr>
              <p:cNvSpPr/>
              <p:nvPr/>
            </p:nvSpPr>
            <p:spPr bwMode="auto">
              <a:xfrm>
                <a:off x="489163" y="5381325"/>
                <a:ext cx="404960" cy="404555"/>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4" name="Straight Arrow Connector 63">
                <a:extLst>
                  <a:ext uri="{FF2B5EF4-FFF2-40B4-BE49-F238E27FC236}">
                    <a16:creationId xmlns:a16="http://schemas.microsoft.com/office/drawing/2014/main" id="{2945BCF8-3BD3-4A99-BFF4-B4063F96F9B2}"/>
                  </a:ext>
                </a:extLst>
              </p:cNvPr>
              <p:cNvCxnSpPr>
                <a:stCxn id="63" idx="4"/>
                <a:endCxn id="62" idx="0"/>
              </p:cNvCxnSpPr>
              <p:nvPr/>
            </p:nvCxnSpPr>
            <p:spPr bwMode="auto">
              <a:xfrm rot="5400000">
                <a:off x="577496" y="5895027"/>
                <a:ext cx="223293" cy="500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50" name="Group 48">
              <a:extLst>
                <a:ext uri="{FF2B5EF4-FFF2-40B4-BE49-F238E27FC236}">
                  <a16:creationId xmlns:a16="http://schemas.microsoft.com/office/drawing/2014/main" id="{391D8EF4-8E63-400A-A22A-9EEB6EF22B92}"/>
                </a:ext>
              </a:extLst>
            </p:cNvPr>
            <p:cNvGrpSpPr>
              <a:grpSpLocks/>
            </p:cNvGrpSpPr>
            <p:nvPr/>
          </p:nvGrpSpPr>
          <p:grpSpPr bwMode="auto">
            <a:xfrm>
              <a:off x="1191987" y="5046625"/>
              <a:ext cx="518875" cy="668382"/>
              <a:chOff x="300446" y="5381898"/>
              <a:chExt cx="770709" cy="992777"/>
            </a:xfrm>
          </p:grpSpPr>
          <p:sp>
            <p:nvSpPr>
              <p:cNvPr id="59" name="Rectangle 58">
                <a:extLst>
                  <a:ext uri="{FF2B5EF4-FFF2-40B4-BE49-F238E27FC236}">
                    <a16:creationId xmlns:a16="http://schemas.microsoft.com/office/drawing/2014/main" id="{5F99C133-09B8-42FF-94CC-B800E483A908}"/>
                  </a:ext>
                </a:extLst>
              </p:cNvPr>
              <p:cNvSpPr/>
              <p:nvPr/>
            </p:nvSpPr>
            <p:spPr bwMode="auto">
              <a:xfrm>
                <a:off x="299723" y="6008417"/>
                <a:ext cx="771681" cy="36540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0" name="Oval 59">
                <a:extLst>
                  <a:ext uri="{FF2B5EF4-FFF2-40B4-BE49-F238E27FC236}">
                    <a16:creationId xmlns:a16="http://schemas.microsoft.com/office/drawing/2014/main" id="{38A22337-0D23-4650-9AF6-A4C6EEC8E1B9}"/>
                  </a:ext>
                </a:extLst>
              </p:cNvPr>
              <p:cNvSpPr/>
              <p:nvPr/>
            </p:nvSpPr>
            <p:spPr bwMode="auto">
              <a:xfrm>
                <a:off x="488156" y="5381341"/>
                <a:ext cx="406029" cy="40547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1" name="Straight Arrow Connector 60">
                <a:extLst>
                  <a:ext uri="{FF2B5EF4-FFF2-40B4-BE49-F238E27FC236}">
                    <a16:creationId xmlns:a16="http://schemas.microsoft.com/office/drawing/2014/main" id="{6F227076-0685-45DD-8F69-8433ED3053D9}"/>
                  </a:ext>
                </a:extLst>
              </p:cNvPr>
              <p:cNvCxnSpPr>
                <a:stCxn id="60" idx="4"/>
                <a:endCxn id="59" idx="0"/>
              </p:cNvCxnSpPr>
              <p:nvPr/>
            </p:nvCxnSpPr>
            <p:spPr bwMode="auto">
              <a:xfrm rot="5400000">
                <a:off x="577007" y="5895375"/>
                <a:ext cx="221598" cy="448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51" name="Group 49">
              <a:extLst>
                <a:ext uri="{FF2B5EF4-FFF2-40B4-BE49-F238E27FC236}">
                  <a16:creationId xmlns:a16="http://schemas.microsoft.com/office/drawing/2014/main" id="{A5D9F7A1-157B-4500-95EA-7D933B3391DB}"/>
                </a:ext>
              </a:extLst>
            </p:cNvPr>
            <p:cNvGrpSpPr>
              <a:grpSpLocks/>
            </p:cNvGrpSpPr>
            <p:nvPr/>
          </p:nvGrpSpPr>
          <p:grpSpPr bwMode="auto">
            <a:xfrm>
              <a:off x="765267" y="5237119"/>
              <a:ext cx="644434" cy="830118"/>
              <a:chOff x="300446" y="5381898"/>
              <a:chExt cx="770709" cy="992777"/>
            </a:xfrm>
          </p:grpSpPr>
          <p:sp>
            <p:nvSpPr>
              <p:cNvPr id="56" name="Rectangle 55">
                <a:extLst>
                  <a:ext uri="{FF2B5EF4-FFF2-40B4-BE49-F238E27FC236}">
                    <a16:creationId xmlns:a16="http://schemas.microsoft.com/office/drawing/2014/main" id="{47998E9F-1DA1-4524-A4F1-3D5D16398683}"/>
                  </a:ext>
                </a:extLst>
              </p:cNvPr>
              <p:cNvSpPr/>
              <p:nvPr/>
            </p:nvSpPr>
            <p:spPr bwMode="auto">
              <a:xfrm>
                <a:off x="300851" y="6007783"/>
                <a:ext cx="769438" cy="366337"/>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57" name="Oval 56">
                <a:extLst>
                  <a:ext uri="{FF2B5EF4-FFF2-40B4-BE49-F238E27FC236}">
                    <a16:creationId xmlns:a16="http://schemas.microsoft.com/office/drawing/2014/main" id="{C1911146-4247-4365-9342-49884FD6ADB3}"/>
                  </a:ext>
                </a:extLst>
              </p:cNvPr>
              <p:cNvSpPr/>
              <p:nvPr/>
            </p:nvSpPr>
            <p:spPr bwMode="auto">
              <a:xfrm>
                <a:off x="488695" y="5381403"/>
                <a:ext cx="404587" cy="404299"/>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58" name="Straight Arrow Connector 57">
                <a:extLst>
                  <a:ext uri="{FF2B5EF4-FFF2-40B4-BE49-F238E27FC236}">
                    <a16:creationId xmlns:a16="http://schemas.microsoft.com/office/drawing/2014/main" id="{F6012E4B-EB04-4484-9B84-8FEEAB8E60B0}"/>
                  </a:ext>
                </a:extLst>
              </p:cNvPr>
              <p:cNvCxnSpPr>
                <a:stCxn id="57" idx="4"/>
                <a:endCxn id="56" idx="0"/>
              </p:cNvCxnSpPr>
              <p:nvPr/>
            </p:nvCxnSpPr>
            <p:spPr bwMode="auto">
              <a:xfrm rot="5400000">
                <a:off x="577238" y="5894032"/>
                <a:ext cx="222081" cy="5419"/>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52" name="Group 50">
              <a:extLst>
                <a:ext uri="{FF2B5EF4-FFF2-40B4-BE49-F238E27FC236}">
                  <a16:creationId xmlns:a16="http://schemas.microsoft.com/office/drawing/2014/main" id="{ED5481E5-9718-4A31-A3F5-494931D4F27A}"/>
                </a:ext>
              </a:extLst>
            </p:cNvPr>
            <p:cNvGrpSpPr>
              <a:grpSpLocks/>
            </p:cNvGrpSpPr>
            <p:nvPr/>
          </p:nvGrpSpPr>
          <p:grpSpPr bwMode="auto">
            <a:xfrm>
              <a:off x="300446" y="5381898"/>
              <a:ext cx="770709" cy="992777"/>
              <a:chOff x="300446" y="5381898"/>
              <a:chExt cx="770709" cy="992777"/>
            </a:xfrm>
          </p:grpSpPr>
          <p:sp>
            <p:nvSpPr>
              <p:cNvPr id="53" name="Rectangle 52">
                <a:extLst>
                  <a:ext uri="{FF2B5EF4-FFF2-40B4-BE49-F238E27FC236}">
                    <a16:creationId xmlns:a16="http://schemas.microsoft.com/office/drawing/2014/main" id="{BBF8A9F9-BD1A-4912-9399-FB0218A5B67C}"/>
                  </a:ext>
                </a:extLst>
              </p:cNvPr>
              <p:cNvSpPr/>
              <p:nvPr/>
            </p:nvSpPr>
            <p:spPr bwMode="auto">
              <a:xfrm>
                <a:off x="300446" y="6008049"/>
                <a:ext cx="770233" cy="366626"/>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54" name="Oval 53">
                <a:extLst>
                  <a:ext uri="{FF2B5EF4-FFF2-40B4-BE49-F238E27FC236}">
                    <a16:creationId xmlns:a16="http://schemas.microsoft.com/office/drawing/2014/main" id="{A96270FF-8717-417A-8CEB-4A6F11E1933B}"/>
                  </a:ext>
                </a:extLst>
              </p:cNvPr>
              <p:cNvSpPr/>
              <p:nvPr/>
            </p:nvSpPr>
            <p:spPr bwMode="auto">
              <a:xfrm>
                <a:off x="489228" y="5381133"/>
                <a:ext cx="404750" cy="40471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55" name="Straight Arrow Connector 54">
                <a:extLst>
                  <a:ext uri="{FF2B5EF4-FFF2-40B4-BE49-F238E27FC236}">
                    <a16:creationId xmlns:a16="http://schemas.microsoft.com/office/drawing/2014/main" id="{3B469714-0D63-47BF-83B1-9D1B78AF633D}"/>
                  </a:ext>
                </a:extLst>
              </p:cNvPr>
              <p:cNvCxnSpPr>
                <a:stCxn id="54" idx="4"/>
                <a:endCxn id="53" idx="0"/>
              </p:cNvCxnSpPr>
              <p:nvPr/>
            </p:nvCxnSpPr>
            <p:spPr bwMode="auto">
              <a:xfrm rot="5400000">
                <a:off x="577484" y="5893930"/>
                <a:ext cx="222198" cy="6041"/>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sp>
        <p:nvSpPr>
          <p:cNvPr id="74" name="Rectangle 73">
            <a:extLst>
              <a:ext uri="{FF2B5EF4-FFF2-40B4-BE49-F238E27FC236}">
                <a16:creationId xmlns:a16="http://schemas.microsoft.com/office/drawing/2014/main" id="{8A366ED2-7E19-4FE1-8D9E-9CF701AB0DAB}"/>
              </a:ext>
            </a:extLst>
          </p:cNvPr>
          <p:cNvSpPr/>
          <p:nvPr/>
        </p:nvSpPr>
        <p:spPr>
          <a:xfrm rot="19767647">
            <a:off x="571887" y="4601470"/>
            <a:ext cx="1180644" cy="369332"/>
          </a:xfrm>
          <a:prstGeom prst="rect">
            <a:avLst/>
          </a:prstGeom>
        </p:spPr>
        <p:txBody>
          <a:bodyPr wrap="none">
            <a:spAutoFit/>
          </a:bodyPr>
          <a:lstStyle/>
          <a:p>
            <a:r>
              <a:rPr lang="en-ZA" b="1" dirty="0">
                <a:solidFill>
                  <a:schemeClr val="accent3">
                    <a:lumMod val="75000"/>
                  </a:schemeClr>
                </a:solidFill>
              </a:rPr>
              <a:t>PART 3/3</a:t>
            </a:r>
            <a:endParaRPr lang="en-GB" b="1" dirty="0">
              <a:solidFill>
                <a:schemeClr val="accent3">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Step 4: Communications</a:t>
            </a:r>
            <a:endParaRPr lang="en-US" dirty="0"/>
          </a:p>
        </p:txBody>
      </p:sp>
      <p:sp>
        <p:nvSpPr>
          <p:cNvPr id="3" name="Content Placeholder 2"/>
          <p:cNvSpPr>
            <a:spLocks noGrp="1"/>
          </p:cNvSpPr>
          <p:nvPr>
            <p:ph idx="1"/>
          </p:nvPr>
        </p:nvSpPr>
        <p:spPr>
          <a:xfrm>
            <a:off x="838200" y="1536153"/>
            <a:ext cx="8007350" cy="4953000"/>
          </a:xfrm>
        </p:spPr>
        <p:txBody>
          <a:bodyPr>
            <a:normAutofit lnSpcReduction="10000"/>
          </a:bodyPr>
          <a:lstStyle/>
          <a:p>
            <a:pPr>
              <a:defRPr/>
            </a:pPr>
            <a:r>
              <a:rPr lang="en-US" dirty="0"/>
              <a:t>The </a:t>
            </a:r>
            <a:r>
              <a:rPr lang="en-US" dirty="0">
                <a:solidFill>
                  <a:srgbClr val="FF0000"/>
                </a:solidFill>
              </a:rPr>
              <a:t>communications needs </a:t>
            </a:r>
            <a:r>
              <a:rPr lang="en-US" dirty="0"/>
              <a:t>between tasks </a:t>
            </a:r>
            <a:r>
              <a:rPr lang="en-US" dirty="0">
                <a:solidFill>
                  <a:srgbClr val="FF0000"/>
                </a:solidFill>
              </a:rPr>
              <a:t>depends on your solution</a:t>
            </a:r>
            <a:r>
              <a:rPr lang="en-US" dirty="0"/>
              <a:t>:</a:t>
            </a:r>
          </a:p>
          <a:p>
            <a:pPr>
              <a:defRPr/>
            </a:pPr>
            <a:r>
              <a:rPr lang="en-US" dirty="0"/>
              <a:t>Communications </a:t>
            </a:r>
            <a:r>
              <a:rPr lang="en-US" b="1" dirty="0"/>
              <a:t>not</a:t>
            </a:r>
            <a:r>
              <a:rPr lang="en-US" dirty="0"/>
              <a:t> needed for</a:t>
            </a:r>
          </a:p>
          <a:p>
            <a:pPr lvl="1">
              <a:defRPr/>
            </a:pPr>
            <a:r>
              <a:rPr lang="en-US" dirty="0"/>
              <a:t>Minimal or no shared data or results </a:t>
            </a:r>
          </a:p>
          <a:p>
            <a:pPr lvl="2">
              <a:defRPr/>
            </a:pPr>
            <a:r>
              <a:rPr lang="en-US" dirty="0"/>
              <a:t>E.g., an image processing routine where each pixel is dimmed (e.g., 50% dim). Here, the image can easily be separated between many tasks that act entirely independently of one other.</a:t>
            </a:r>
          </a:p>
          <a:p>
            <a:pPr lvl="1">
              <a:defRPr/>
            </a:pPr>
            <a:r>
              <a:rPr lang="en-ZA" dirty="0"/>
              <a:t>Usually the case for embarrassingly parallel solutions4</a:t>
            </a:r>
            <a:endParaRPr lang="en-US" dirty="0"/>
          </a:p>
        </p:txBody>
      </p:sp>
    </p:spTree>
    <p:extLst>
      <p:ext uri="{BB962C8B-B14F-4D97-AF65-F5344CB8AC3E}">
        <p14:creationId xmlns:p14="http://schemas.microsoft.com/office/powerpoint/2010/main" val="317036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Communications</a:t>
            </a:r>
            <a:endParaRPr lang="en-US" dirty="0"/>
          </a:p>
        </p:txBody>
      </p:sp>
      <p:sp>
        <p:nvSpPr>
          <p:cNvPr id="3" name="Content Placeholder 2"/>
          <p:cNvSpPr>
            <a:spLocks noGrp="1"/>
          </p:cNvSpPr>
          <p:nvPr>
            <p:ph idx="1"/>
          </p:nvPr>
        </p:nvSpPr>
        <p:spPr>
          <a:xfrm>
            <a:off x="838200" y="1557338"/>
            <a:ext cx="8007350" cy="4191000"/>
          </a:xfrm>
        </p:spPr>
        <p:txBody>
          <a:bodyPr>
            <a:normAutofit fontScale="85000" lnSpcReduction="10000"/>
          </a:bodyPr>
          <a:lstStyle/>
          <a:p>
            <a:pPr>
              <a:defRPr/>
            </a:pPr>
            <a:r>
              <a:rPr lang="en-US" dirty="0"/>
              <a:t>The communications needs</a:t>
            </a:r>
            <a:br>
              <a:rPr lang="en-US" dirty="0"/>
            </a:br>
            <a:r>
              <a:rPr lang="en-US" dirty="0"/>
              <a:t>between tasks depends on</a:t>
            </a:r>
            <a:br>
              <a:rPr lang="en-US" dirty="0"/>
            </a:br>
            <a:r>
              <a:rPr lang="en-US" dirty="0"/>
              <a:t>your solution:</a:t>
            </a:r>
          </a:p>
          <a:p>
            <a:pPr>
              <a:defRPr/>
            </a:pPr>
            <a:r>
              <a:rPr lang="en-US" dirty="0"/>
              <a:t>Communications </a:t>
            </a:r>
            <a:r>
              <a:rPr lang="en-US" i="1" dirty="0"/>
              <a:t>is</a:t>
            </a:r>
            <a:r>
              <a:rPr lang="en-US" dirty="0"/>
              <a:t> needed for…</a:t>
            </a:r>
          </a:p>
          <a:p>
            <a:pPr lvl="1">
              <a:defRPr/>
            </a:pPr>
            <a:r>
              <a:rPr lang="en-US" dirty="0"/>
              <a:t>Parallel applications that need to </a:t>
            </a:r>
            <a:r>
              <a:rPr lang="en-US" dirty="0">
                <a:solidFill>
                  <a:schemeClr val="tx2">
                    <a:lumMod val="75000"/>
                  </a:schemeClr>
                </a:solidFill>
              </a:rPr>
              <a:t>share results</a:t>
            </a:r>
            <a:r>
              <a:rPr lang="en-US" dirty="0"/>
              <a:t> or </a:t>
            </a:r>
            <a:r>
              <a:rPr lang="en-US" dirty="0">
                <a:solidFill>
                  <a:schemeClr val="tx2">
                    <a:lumMod val="75000"/>
                  </a:schemeClr>
                </a:solidFill>
              </a:rPr>
              <a:t>boundary information</a:t>
            </a:r>
            <a:r>
              <a:rPr lang="en-US" dirty="0"/>
              <a:t>. E.g.,</a:t>
            </a:r>
          </a:p>
          <a:p>
            <a:pPr lvl="2">
              <a:defRPr/>
            </a:pPr>
            <a:r>
              <a:rPr lang="en-US" dirty="0"/>
              <a:t>E.g., modeling 2D heat diffusion over time – this could divide into multiple parts, but boundary results need to be shared. Changes to an elements in the middle of the partition only has an effect on the boundary after some time.</a:t>
            </a:r>
          </a:p>
        </p:txBody>
      </p:sp>
      <p:pic>
        <p:nvPicPr>
          <p:cNvPr id="23556" name="Picture 3" descr="CLOUD.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9226" y="228603"/>
            <a:ext cx="286385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784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742403"/>
            <a:ext cx="7698306" cy="692210"/>
          </a:xfrm>
        </p:spPr>
        <p:txBody>
          <a:bodyPr>
            <a:normAutofit fontScale="90000"/>
          </a:bodyPr>
          <a:lstStyle/>
          <a:p>
            <a:pPr>
              <a:defRPr/>
            </a:pPr>
            <a:r>
              <a:rPr lang="en-ZA" dirty="0"/>
              <a:t>Factors related to Communication</a:t>
            </a:r>
            <a:endParaRPr lang="en-US" dirty="0"/>
          </a:p>
        </p:txBody>
      </p:sp>
      <p:sp>
        <p:nvSpPr>
          <p:cNvPr id="3" name="Content Placeholder 2"/>
          <p:cNvSpPr>
            <a:spLocks noGrp="1"/>
          </p:cNvSpPr>
          <p:nvPr>
            <p:ph idx="1"/>
          </p:nvPr>
        </p:nvSpPr>
        <p:spPr/>
        <p:txBody>
          <a:bodyPr>
            <a:normAutofit lnSpcReduction="10000"/>
          </a:bodyPr>
          <a:lstStyle/>
          <a:p>
            <a:pPr>
              <a:defRPr/>
            </a:pPr>
            <a:r>
              <a:rPr lang="en-US" dirty="0"/>
              <a:t>Cost of communications</a:t>
            </a:r>
          </a:p>
          <a:p>
            <a:pPr>
              <a:defRPr/>
            </a:pPr>
            <a:r>
              <a:rPr lang="en-US" dirty="0"/>
              <a:t>Latency vs. Bandwidth</a:t>
            </a:r>
          </a:p>
          <a:p>
            <a:pPr>
              <a:defRPr/>
            </a:pPr>
            <a:r>
              <a:rPr lang="en-US" dirty="0"/>
              <a:t>Visibility of communications</a:t>
            </a:r>
          </a:p>
          <a:p>
            <a:pPr>
              <a:defRPr/>
            </a:pPr>
            <a:r>
              <a:rPr lang="en-US" dirty="0"/>
              <a:t>Synchronous vs. asynchronous communications</a:t>
            </a:r>
          </a:p>
          <a:p>
            <a:pPr>
              <a:defRPr/>
            </a:pPr>
            <a:r>
              <a:rPr lang="en-US" dirty="0"/>
              <a:t>Scope of communications</a:t>
            </a:r>
          </a:p>
          <a:p>
            <a:pPr>
              <a:defRPr/>
            </a:pPr>
            <a:r>
              <a:rPr lang="en-US" dirty="0"/>
              <a:t>Efficiency of communications</a:t>
            </a:r>
          </a:p>
          <a:p>
            <a:pPr>
              <a:defRPr/>
            </a:pPr>
            <a:r>
              <a:rPr lang="en-US" dirty="0"/>
              <a:t>Overhead and Complexity</a:t>
            </a:r>
          </a:p>
        </p:txBody>
      </p:sp>
    </p:spTree>
    <p:extLst>
      <p:ext uri="{BB962C8B-B14F-4D97-AF65-F5344CB8AC3E}">
        <p14:creationId xmlns:p14="http://schemas.microsoft.com/office/powerpoint/2010/main" val="321372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Cost of communications</a:t>
            </a:r>
            <a:endParaRPr lang="en-US" dirty="0"/>
          </a:p>
        </p:txBody>
      </p:sp>
      <p:sp>
        <p:nvSpPr>
          <p:cNvPr id="3" name="Content Placeholder 2"/>
          <p:cNvSpPr>
            <a:spLocks noGrp="1"/>
          </p:cNvSpPr>
          <p:nvPr>
            <p:ph idx="1"/>
          </p:nvPr>
        </p:nvSpPr>
        <p:spPr>
          <a:xfrm>
            <a:off x="485261" y="1360478"/>
            <a:ext cx="8007350" cy="5313362"/>
          </a:xfrm>
        </p:spPr>
        <p:txBody>
          <a:bodyPr/>
          <a:lstStyle/>
          <a:p>
            <a:pPr>
              <a:defRPr/>
            </a:pPr>
            <a:r>
              <a:rPr lang="en-US" dirty="0"/>
              <a:t>Communication between tasks has some kind of overheads, such as:</a:t>
            </a:r>
          </a:p>
          <a:p>
            <a:pPr lvl="1">
              <a:defRPr/>
            </a:pPr>
            <a:r>
              <a:rPr lang="en-US" dirty="0"/>
              <a:t>CPU cycles, memory and other resources that could be used for computation are instead used to package and transmit data.</a:t>
            </a:r>
          </a:p>
          <a:p>
            <a:pPr lvl="1">
              <a:defRPr/>
            </a:pPr>
            <a:r>
              <a:rPr lang="en-ZA" dirty="0"/>
              <a:t>Also needs </a:t>
            </a:r>
            <a:r>
              <a:rPr lang="en-US" dirty="0"/>
              <a:t>synchronization between tasks, which may result in tasks spending time waiting instead of working.</a:t>
            </a:r>
          </a:p>
          <a:p>
            <a:pPr lvl="1">
              <a:defRPr/>
            </a:pPr>
            <a:r>
              <a:rPr lang="en-US" dirty="0"/>
              <a:t>Competing communication traffic could also saturate the network bandwidth, causing performance loss.</a:t>
            </a:r>
          </a:p>
        </p:txBody>
      </p:sp>
    </p:spTree>
    <p:extLst>
      <p:ext uri="{BB962C8B-B14F-4D97-AF65-F5344CB8AC3E}">
        <p14:creationId xmlns:p14="http://schemas.microsoft.com/office/powerpoint/2010/main" val="191447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809"/>
            <a:ext cx="8385175" cy="704286"/>
          </a:xfrm>
        </p:spPr>
        <p:txBody>
          <a:bodyPr/>
          <a:lstStyle/>
          <a:p>
            <a:pPr>
              <a:defRPr/>
            </a:pPr>
            <a:r>
              <a:rPr lang="en-ZA" dirty="0"/>
              <a:t>Latency vs. Bandwidth</a:t>
            </a:r>
            <a:endParaRPr lang="en-US" dirty="0"/>
          </a:p>
        </p:txBody>
      </p:sp>
      <p:sp>
        <p:nvSpPr>
          <p:cNvPr id="3" name="Content Placeholder 2"/>
          <p:cNvSpPr>
            <a:spLocks noGrp="1"/>
          </p:cNvSpPr>
          <p:nvPr>
            <p:ph idx="1"/>
          </p:nvPr>
        </p:nvSpPr>
        <p:spPr>
          <a:xfrm>
            <a:off x="510041" y="1247775"/>
            <a:ext cx="8007350" cy="5102225"/>
          </a:xfrm>
        </p:spPr>
        <p:txBody>
          <a:bodyPr/>
          <a:lstStyle/>
          <a:p>
            <a:pPr>
              <a:defRPr/>
            </a:pPr>
            <a:r>
              <a:rPr lang="en-US" sz="2800" dirty="0">
                <a:solidFill>
                  <a:schemeClr val="tx2">
                    <a:lumMod val="75000"/>
                  </a:schemeClr>
                </a:solidFill>
              </a:rPr>
              <a:t>Communication Latency</a:t>
            </a:r>
            <a:r>
              <a:rPr lang="en-US" sz="2800" dirty="0"/>
              <a:t> =</a:t>
            </a:r>
          </a:p>
          <a:p>
            <a:pPr lvl="1">
              <a:defRPr/>
            </a:pPr>
            <a:r>
              <a:rPr lang="en-US" sz="2400" dirty="0"/>
              <a:t>Time it takes to send a minimal length (e.g., 0 byte) message from one task to another. Usually expressed as </a:t>
            </a:r>
            <a:r>
              <a:rPr lang="en-US" sz="2400" dirty="0">
                <a:solidFill>
                  <a:schemeClr val="tx2">
                    <a:lumMod val="75000"/>
                  </a:schemeClr>
                </a:solidFill>
              </a:rPr>
              <a:t>microseconds</a:t>
            </a:r>
            <a:r>
              <a:rPr lang="en-US" sz="2400" dirty="0"/>
              <a:t>.</a:t>
            </a:r>
          </a:p>
          <a:p>
            <a:pPr>
              <a:defRPr/>
            </a:pPr>
            <a:r>
              <a:rPr lang="en-US" sz="2800" dirty="0">
                <a:solidFill>
                  <a:schemeClr val="tx2">
                    <a:lumMod val="75000"/>
                  </a:schemeClr>
                </a:solidFill>
              </a:rPr>
              <a:t>Bandwidth</a:t>
            </a:r>
            <a:r>
              <a:rPr lang="en-US" sz="2800" dirty="0"/>
              <a:t> =</a:t>
            </a:r>
          </a:p>
          <a:p>
            <a:pPr lvl="1">
              <a:defRPr/>
            </a:pPr>
            <a:r>
              <a:rPr lang="en-US" sz="2400" dirty="0"/>
              <a:t>The </a:t>
            </a:r>
            <a:r>
              <a:rPr lang="en-US" sz="2400" dirty="0">
                <a:solidFill>
                  <a:schemeClr val="tx2">
                    <a:lumMod val="75000"/>
                  </a:schemeClr>
                </a:solidFill>
              </a:rPr>
              <a:t>amount of data</a:t>
            </a:r>
            <a:r>
              <a:rPr lang="en-US" sz="2400" dirty="0"/>
              <a:t> that can be sent per unit of time. Usually expressed as </a:t>
            </a:r>
            <a:r>
              <a:rPr lang="en-US" sz="2400" dirty="0">
                <a:solidFill>
                  <a:schemeClr val="tx2">
                    <a:lumMod val="75000"/>
                  </a:schemeClr>
                </a:solidFill>
              </a:rPr>
              <a:t>bits per second (bps)</a:t>
            </a:r>
            <a:r>
              <a:rPr lang="en-US" sz="2400" dirty="0"/>
              <a:t> or </a:t>
            </a:r>
            <a:br>
              <a:rPr lang="en-US" sz="2400" dirty="0"/>
            </a:br>
            <a:r>
              <a:rPr lang="en-US" sz="2400" dirty="0">
                <a:solidFill>
                  <a:schemeClr val="tx2">
                    <a:lumMod val="75000"/>
                  </a:schemeClr>
                </a:solidFill>
              </a:rPr>
              <a:t>megabits/sec</a:t>
            </a:r>
            <a:r>
              <a:rPr lang="en-US" sz="2400" dirty="0"/>
              <a:t>, and</a:t>
            </a:r>
            <a:br>
              <a:rPr lang="en-US" sz="2400" dirty="0"/>
            </a:br>
            <a:r>
              <a:rPr lang="en-US" sz="2400" dirty="0"/>
              <a:t>sometimes for </a:t>
            </a:r>
            <a:br>
              <a:rPr lang="en-US" sz="2400" dirty="0"/>
            </a:br>
            <a:r>
              <a:rPr lang="en-US" sz="2400" dirty="0"/>
              <a:t>convenience as</a:t>
            </a:r>
            <a:br>
              <a:rPr lang="en-US" sz="2400" dirty="0">
                <a:solidFill>
                  <a:schemeClr val="tx2">
                    <a:lumMod val="75000"/>
                  </a:schemeClr>
                </a:solidFill>
              </a:rPr>
            </a:br>
            <a:r>
              <a:rPr lang="en-US" sz="2400" dirty="0">
                <a:solidFill>
                  <a:schemeClr val="tx2">
                    <a:lumMod val="75000"/>
                  </a:schemeClr>
                </a:solidFill>
              </a:rPr>
              <a:t>megabytes/sec</a:t>
            </a:r>
            <a:r>
              <a:rPr lang="en-US" sz="2400" dirty="0"/>
              <a:t> or</a:t>
            </a:r>
            <a:br>
              <a:rPr lang="en-US" sz="2400" dirty="0"/>
            </a:br>
            <a:r>
              <a:rPr lang="en-US" sz="2400" dirty="0">
                <a:solidFill>
                  <a:schemeClr val="tx2">
                    <a:lumMod val="75000"/>
                  </a:schemeClr>
                </a:solidFill>
              </a:rPr>
              <a:t>gigabytes/sec</a:t>
            </a:r>
            <a:r>
              <a:rPr lang="en-US" sz="2400"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6944" y="4309427"/>
            <a:ext cx="1448735" cy="220459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9444" y="4372877"/>
            <a:ext cx="2765183" cy="2086792"/>
          </a:xfrm>
          <a:prstGeom prst="rect">
            <a:avLst/>
          </a:prstGeom>
        </p:spPr>
      </p:pic>
    </p:spTree>
    <p:extLst>
      <p:ext uri="{BB962C8B-B14F-4D97-AF65-F5344CB8AC3E}">
        <p14:creationId xmlns:p14="http://schemas.microsoft.com/office/powerpoint/2010/main" val="176730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5175" cy="1431925"/>
          </a:xfrm>
        </p:spPr>
        <p:txBody>
          <a:bodyPr/>
          <a:lstStyle/>
          <a:p>
            <a:pPr>
              <a:defRPr/>
            </a:pPr>
            <a:r>
              <a:rPr lang="en-ZA" dirty="0"/>
              <a:t>Latency vs. Bandwidth</a:t>
            </a:r>
            <a:endParaRPr lang="en-US" dirty="0"/>
          </a:p>
        </p:txBody>
      </p:sp>
      <p:sp>
        <p:nvSpPr>
          <p:cNvPr id="3" name="Content Placeholder 2"/>
          <p:cNvSpPr>
            <a:spLocks noGrp="1"/>
          </p:cNvSpPr>
          <p:nvPr>
            <p:ph idx="1"/>
          </p:nvPr>
        </p:nvSpPr>
        <p:spPr>
          <a:xfrm>
            <a:off x="684213" y="1578525"/>
            <a:ext cx="8007350" cy="5102225"/>
          </a:xfrm>
        </p:spPr>
        <p:txBody>
          <a:bodyPr/>
          <a:lstStyle/>
          <a:p>
            <a:pPr>
              <a:defRPr/>
            </a:pPr>
            <a:r>
              <a:rPr lang="en-US" sz="2800" dirty="0"/>
              <a:t>Many </a:t>
            </a:r>
            <a:r>
              <a:rPr lang="en-US" sz="2800" dirty="0">
                <a:solidFill>
                  <a:schemeClr val="accent6">
                    <a:lumMod val="50000"/>
                  </a:schemeClr>
                </a:solidFill>
              </a:rPr>
              <a:t>small messages </a:t>
            </a:r>
            <a:r>
              <a:rPr lang="en-US" sz="2800" dirty="0"/>
              <a:t>can result in latency dominating communication overheads.</a:t>
            </a:r>
          </a:p>
          <a:p>
            <a:pPr>
              <a:defRPr/>
            </a:pPr>
            <a:r>
              <a:rPr lang="en-US" sz="2800" dirty="0"/>
              <a:t>If many small messages are needed:</a:t>
            </a:r>
          </a:p>
          <a:p>
            <a:pPr lvl="1">
              <a:defRPr/>
            </a:pPr>
            <a:r>
              <a:rPr lang="en-US" sz="2400" dirty="0"/>
              <a:t>It can be more efficient to package small messages into a larger ones, to increasing the </a:t>
            </a:r>
            <a:r>
              <a:rPr lang="en-US" sz="2400" dirty="0">
                <a:solidFill>
                  <a:schemeClr val="accent6">
                    <a:lumMod val="50000"/>
                  </a:schemeClr>
                </a:solidFill>
              </a:rPr>
              <a:t>effective bandwidth*</a:t>
            </a:r>
            <a:r>
              <a:rPr lang="en-US" sz="2400" dirty="0"/>
              <a:t> of communications.</a:t>
            </a:r>
          </a:p>
        </p:txBody>
      </p:sp>
      <p:sp>
        <p:nvSpPr>
          <p:cNvPr id="4" name="Rectangle 3">
            <a:extLst>
              <a:ext uri="{FF2B5EF4-FFF2-40B4-BE49-F238E27FC236}">
                <a16:creationId xmlns:a16="http://schemas.microsoft.com/office/drawing/2014/main" id="{20D30B67-3769-4A21-A9ED-5DC213698EA5}"/>
              </a:ext>
            </a:extLst>
          </p:cNvPr>
          <p:cNvSpPr/>
          <p:nvPr/>
        </p:nvSpPr>
        <p:spPr>
          <a:xfrm>
            <a:off x="340924" y="6277964"/>
            <a:ext cx="1579278" cy="307777"/>
          </a:xfrm>
          <a:prstGeom prst="rect">
            <a:avLst/>
          </a:prstGeom>
        </p:spPr>
        <p:txBody>
          <a:bodyPr wrap="none">
            <a:spAutoFit/>
          </a:bodyPr>
          <a:lstStyle/>
          <a:p>
            <a:r>
              <a:rPr lang="en-US" sz="1400" dirty="0"/>
              <a:t>* Explained soon!</a:t>
            </a:r>
            <a:endParaRPr lang="en-ZA" sz="1400" dirty="0"/>
          </a:p>
        </p:txBody>
      </p:sp>
    </p:spTree>
    <p:extLst>
      <p:ext uri="{BB962C8B-B14F-4D97-AF65-F5344CB8AC3E}">
        <p14:creationId xmlns:p14="http://schemas.microsoft.com/office/powerpoint/2010/main" val="9099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swinberg\Documents\ACTIVE\EEE4084F\2015\LECTURES\Lecture08\Images\Trådtelef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405034" y="4423967"/>
            <a:ext cx="3092873" cy="210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52202" y="329310"/>
            <a:ext cx="7698306" cy="692210"/>
          </a:xfrm>
        </p:spPr>
        <p:txBody>
          <a:bodyPr>
            <a:normAutofit fontScale="90000"/>
          </a:bodyPr>
          <a:lstStyle/>
          <a:p>
            <a:r>
              <a:rPr lang="en-ZA" dirty="0"/>
              <a:t>Baud rate vs. Bandwidth</a:t>
            </a:r>
          </a:p>
        </p:txBody>
      </p:sp>
      <p:sp>
        <p:nvSpPr>
          <p:cNvPr id="3" name="Content Placeholder 2"/>
          <p:cNvSpPr>
            <a:spLocks noGrp="1"/>
          </p:cNvSpPr>
          <p:nvPr>
            <p:ph idx="1"/>
          </p:nvPr>
        </p:nvSpPr>
        <p:spPr>
          <a:xfrm>
            <a:off x="413586" y="1072451"/>
            <a:ext cx="7697635" cy="4519977"/>
          </a:xfrm>
        </p:spPr>
        <p:txBody>
          <a:bodyPr>
            <a:normAutofit/>
          </a:bodyPr>
          <a:lstStyle/>
          <a:p>
            <a:r>
              <a:rPr lang="en-ZA" dirty="0"/>
              <a:t>Avoid misuse of these terms by using them interchangeably</a:t>
            </a:r>
          </a:p>
          <a:p>
            <a:pPr lvl="1"/>
            <a:r>
              <a:rPr lang="en-ZA" dirty="0"/>
              <a:t>The general public seem to think these refer to the same thing, and in some cases, from a user perspective, this may be OK.</a:t>
            </a:r>
          </a:p>
        </p:txBody>
      </p:sp>
      <p:sp>
        <p:nvSpPr>
          <p:cNvPr id="4" name="Oval Callout 3"/>
          <p:cNvSpPr/>
          <p:nvPr/>
        </p:nvSpPr>
        <p:spPr>
          <a:xfrm>
            <a:off x="4080436" y="4138302"/>
            <a:ext cx="1801265" cy="1151466"/>
          </a:xfrm>
          <a:prstGeom prst="wedgeEllipseCallout">
            <a:avLst>
              <a:gd name="adj1" fmla="val 58369"/>
              <a:gd name="adj2" fmla="val 1063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143423" y="4356655"/>
            <a:ext cx="1884504" cy="738664"/>
          </a:xfrm>
          <a:prstGeom prst="rect">
            <a:avLst/>
          </a:prstGeom>
        </p:spPr>
        <p:txBody>
          <a:bodyPr wrap="square">
            <a:spAutoFit/>
          </a:bodyPr>
          <a:lstStyle/>
          <a:p>
            <a:r>
              <a:rPr lang="en-ZA" sz="1400" dirty="0"/>
              <a:t>I say, Beatrice, how is the baud rate on your end?</a:t>
            </a:r>
          </a:p>
        </p:txBody>
      </p:sp>
      <p:sp>
        <p:nvSpPr>
          <p:cNvPr id="10" name="Rectangle 9"/>
          <p:cNvSpPr/>
          <p:nvPr/>
        </p:nvSpPr>
        <p:spPr>
          <a:xfrm>
            <a:off x="6432082" y="4498591"/>
            <a:ext cx="121828" cy="215444"/>
          </a:xfrm>
          <a:prstGeom prst="rect">
            <a:avLst/>
          </a:prstGeom>
          <a:solidFill>
            <a:schemeClr val="bg1"/>
          </a:solidFill>
        </p:spPr>
        <p:txBody>
          <a:bodyPr wrap="none" lIns="0" tIns="0" rIns="0" bIns="0">
            <a:spAutoFit/>
          </a:bodyPr>
          <a:lstStyle/>
          <a:p>
            <a:r>
              <a:rPr lang="en-ZA" sz="1400" dirty="0">
                <a:latin typeface="Constantia" panose="02030602050306030303" pitchFamily="18" charset="0"/>
              </a:rPr>
              <a:t>A</a:t>
            </a:r>
          </a:p>
        </p:txBody>
      </p:sp>
      <p:sp>
        <p:nvSpPr>
          <p:cNvPr id="11" name="Rectangle 10"/>
          <p:cNvSpPr/>
          <p:nvPr/>
        </p:nvSpPr>
        <p:spPr>
          <a:xfrm>
            <a:off x="7776084" y="4490649"/>
            <a:ext cx="112689" cy="215444"/>
          </a:xfrm>
          <a:prstGeom prst="rect">
            <a:avLst/>
          </a:prstGeom>
          <a:solidFill>
            <a:schemeClr val="bg1"/>
          </a:solidFill>
        </p:spPr>
        <p:txBody>
          <a:bodyPr wrap="square" lIns="0" tIns="0" rIns="0" bIns="0">
            <a:spAutoFit/>
          </a:bodyPr>
          <a:lstStyle/>
          <a:p>
            <a:r>
              <a:rPr lang="en-ZA" sz="1400" dirty="0">
                <a:latin typeface="Constantia" panose="02030602050306030303" pitchFamily="18" charset="0"/>
              </a:rPr>
              <a:t>B</a:t>
            </a:r>
          </a:p>
        </p:txBody>
      </p:sp>
      <p:sp>
        <p:nvSpPr>
          <p:cNvPr id="12" name="Oval Callout 11"/>
          <p:cNvSpPr/>
          <p:nvPr/>
        </p:nvSpPr>
        <p:spPr>
          <a:xfrm>
            <a:off x="6519726" y="3427572"/>
            <a:ext cx="2367900" cy="1020347"/>
          </a:xfrm>
          <a:prstGeom prst="wedgeEllipseCallout">
            <a:avLst>
              <a:gd name="adj1" fmla="val 10920"/>
              <a:gd name="adj2" fmla="val 6276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6640082" y="3503773"/>
            <a:ext cx="2273181" cy="861774"/>
          </a:xfrm>
          <a:prstGeom prst="rect">
            <a:avLst/>
          </a:prstGeom>
        </p:spPr>
        <p:txBody>
          <a:bodyPr wrap="square" lIns="0" tIns="0" rIns="0" bIns="0">
            <a:spAutoFit/>
          </a:bodyPr>
          <a:lstStyle/>
          <a:p>
            <a:r>
              <a:rPr lang="en-ZA" sz="1400" dirty="0"/>
              <a:t>         My dear Alice, it</a:t>
            </a:r>
            <a:br>
              <a:rPr lang="en-ZA" sz="1400" dirty="0"/>
            </a:br>
            <a:r>
              <a:rPr lang="en-ZA" sz="1400" dirty="0"/>
              <a:t>is much the same as your end. About 200 Southern</a:t>
            </a:r>
            <a:br>
              <a:rPr lang="en-ZA" sz="1400" dirty="0"/>
            </a:br>
            <a:r>
              <a:rPr lang="en-ZA" sz="1400" dirty="0"/>
              <a:t>       twangs per minute.</a:t>
            </a:r>
          </a:p>
        </p:txBody>
      </p:sp>
      <p:sp>
        <p:nvSpPr>
          <p:cNvPr id="6" name="Rectangle 5"/>
          <p:cNvSpPr/>
          <p:nvPr/>
        </p:nvSpPr>
        <p:spPr>
          <a:xfrm>
            <a:off x="272331" y="3632264"/>
            <a:ext cx="4676607" cy="3046988"/>
          </a:xfrm>
          <a:prstGeom prst="rect">
            <a:avLst/>
          </a:prstGeom>
        </p:spPr>
        <p:txBody>
          <a:bodyPr wrap="square">
            <a:spAutoFit/>
          </a:bodyPr>
          <a:lstStyle/>
          <a:p>
            <a:r>
              <a:rPr lang="en-ZA" sz="1600" b="1" dirty="0">
                <a:solidFill>
                  <a:srgbClr val="C00000"/>
                </a:solidFill>
              </a:rPr>
              <a:t>Nevertheless an engineer should know that:</a:t>
            </a:r>
            <a:r>
              <a:rPr lang="en-ZA" sz="1600" dirty="0"/>
              <a:t> baud specifies the symbol rate (or signal changes) per unit of time, and this could</a:t>
            </a:r>
            <a:br>
              <a:rPr lang="en-ZA" sz="1600" dirty="0"/>
            </a:br>
            <a:r>
              <a:rPr lang="en-ZA" sz="1600" dirty="0"/>
              <a:t>be an entirely analogue measure. </a:t>
            </a:r>
          </a:p>
          <a:p>
            <a:br>
              <a:rPr lang="en-ZA" sz="1400" dirty="0"/>
            </a:br>
            <a:r>
              <a:rPr lang="en-ZA" sz="1600" dirty="0"/>
              <a:t>Bandwidth is different depending</a:t>
            </a:r>
            <a:r>
              <a:rPr lang="en-ZA" sz="1400" dirty="0"/>
              <a:t> whether</a:t>
            </a:r>
            <a:br>
              <a:rPr lang="en-ZA" sz="1400" dirty="0"/>
            </a:br>
            <a:r>
              <a:rPr lang="en-ZA" sz="1400" dirty="0"/>
              <a:t>you are considering computer networks/telecoms</a:t>
            </a:r>
            <a:br>
              <a:rPr lang="en-ZA" sz="1400" dirty="0"/>
            </a:br>
            <a:r>
              <a:rPr lang="en-ZA" sz="1400" dirty="0"/>
              <a:t>or signals more generally (e.g. in a RF system). For</a:t>
            </a:r>
            <a:br>
              <a:rPr lang="en-ZA" sz="1400" dirty="0"/>
            </a:br>
            <a:r>
              <a:rPr lang="en-ZA" sz="1400" dirty="0"/>
              <a:t>computing Bandwidth is a measure of data rate in bits per second. But more generally in the electrical engineering Bandwidth refers to the frequency range within a particular band (typically a band that is used for transmitting some sort of signal).</a:t>
            </a:r>
          </a:p>
        </p:txBody>
      </p:sp>
    </p:spTree>
    <p:extLst>
      <p:ext uri="{BB962C8B-B14F-4D97-AF65-F5344CB8AC3E}">
        <p14:creationId xmlns:p14="http://schemas.microsoft.com/office/powerpoint/2010/main" val="215789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a:t>Baudrate</a:t>
            </a:r>
            <a:r>
              <a:rPr lang="en-ZA" dirty="0"/>
              <a:t> – an issue of standards</a:t>
            </a:r>
            <a:br>
              <a:rPr lang="en-ZA" dirty="0"/>
            </a:br>
            <a:r>
              <a:rPr lang="en-ZA" sz="2200" dirty="0"/>
              <a:t>(from a computing/telecoms perspective)</a:t>
            </a:r>
            <a:endParaRPr lang="en-ZA" dirty="0"/>
          </a:p>
        </p:txBody>
      </p:sp>
      <p:sp>
        <p:nvSpPr>
          <p:cNvPr id="4" name="Content Placeholder 3">
            <a:extLst>
              <a:ext uri="{FF2B5EF4-FFF2-40B4-BE49-F238E27FC236}">
                <a16:creationId xmlns:a16="http://schemas.microsoft.com/office/drawing/2014/main" id="{FA5EE69E-084B-4146-BC3E-AAE300290FBC}"/>
              </a:ext>
            </a:extLst>
          </p:cNvPr>
          <p:cNvSpPr>
            <a:spLocks noGrp="1"/>
          </p:cNvSpPr>
          <p:nvPr>
            <p:ph idx="1"/>
          </p:nvPr>
        </p:nvSpPr>
        <p:spPr/>
        <p:txBody>
          <a:bodyPr/>
          <a:lstStyle/>
          <a:p>
            <a:r>
              <a:rPr lang="en-US" dirty="0" err="1"/>
              <a:t>Baudrate</a:t>
            </a:r>
            <a:r>
              <a:rPr lang="en-US" dirty="0"/>
              <a:t> is </a:t>
            </a:r>
            <a:r>
              <a:rPr lang="en-US" dirty="0">
                <a:solidFill>
                  <a:schemeClr val="accent6">
                    <a:lumMod val="50000"/>
                  </a:schemeClr>
                </a:solidFill>
              </a:rPr>
              <a:t>not always interpreted the same way for all applications</a:t>
            </a:r>
            <a:r>
              <a:rPr lang="en-US" dirty="0"/>
              <a:t> when it comes to deciding the amount of bytes that the link provides. </a:t>
            </a:r>
          </a:p>
          <a:p>
            <a:r>
              <a:rPr lang="en-US" dirty="0"/>
              <a:t>This is due to other aspects of the protocol used, e.g. if each byte is surrounded by error detection bits.</a:t>
            </a:r>
            <a:endParaRPr lang="en-ZA" dirty="0"/>
          </a:p>
        </p:txBody>
      </p:sp>
      <p:sp>
        <p:nvSpPr>
          <p:cNvPr id="5" name="Rectangle 4"/>
          <p:cNvSpPr/>
          <p:nvPr/>
        </p:nvSpPr>
        <p:spPr>
          <a:xfrm>
            <a:off x="406855" y="6243908"/>
            <a:ext cx="4113627" cy="307777"/>
          </a:xfrm>
          <a:prstGeom prst="rect">
            <a:avLst/>
          </a:prstGeom>
        </p:spPr>
        <p:txBody>
          <a:bodyPr wrap="none">
            <a:spAutoFit/>
          </a:bodyPr>
          <a:lstStyle/>
          <a:p>
            <a:r>
              <a:rPr lang="en-ZA" sz="1400" dirty="0"/>
              <a:t>Further reading: </a:t>
            </a:r>
            <a:r>
              <a:rPr lang="en-ZA" sz="1400" dirty="0">
                <a:hlinkClick r:id="rId2"/>
              </a:rPr>
              <a:t>http://en.wikipedia.org/wiki/Baud</a:t>
            </a:r>
            <a:r>
              <a:rPr lang="en-ZA" sz="1400" dirty="0"/>
              <a:t> </a:t>
            </a:r>
          </a:p>
        </p:txBody>
      </p:sp>
      <p:sp>
        <p:nvSpPr>
          <p:cNvPr id="6" name="AutoShape 3" descr="Image result for monty python fo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val="4265322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a:t>Baudrate</a:t>
            </a:r>
            <a:r>
              <a:rPr lang="en-ZA" dirty="0"/>
              <a:t> – an issue of standards</a:t>
            </a:r>
            <a:br>
              <a:rPr lang="en-ZA" dirty="0"/>
            </a:br>
            <a:r>
              <a:rPr lang="en-ZA" sz="2200" dirty="0"/>
              <a:t>(from a computing/telecoms perspective)</a:t>
            </a:r>
            <a:endParaRPr lang="en-ZA" dirty="0"/>
          </a:p>
        </p:txBody>
      </p:sp>
      <p:sp>
        <p:nvSpPr>
          <p:cNvPr id="4" name="Content Placeholder 3">
            <a:extLst>
              <a:ext uri="{FF2B5EF4-FFF2-40B4-BE49-F238E27FC236}">
                <a16:creationId xmlns:a16="http://schemas.microsoft.com/office/drawing/2014/main" id="{EBDBA5BE-6A86-4179-8869-3069A8C7A52A}"/>
              </a:ext>
            </a:extLst>
          </p:cNvPr>
          <p:cNvSpPr>
            <a:spLocks noGrp="1"/>
          </p:cNvSpPr>
          <p:nvPr>
            <p:ph idx="1"/>
          </p:nvPr>
        </p:nvSpPr>
        <p:spPr>
          <a:xfrm>
            <a:off x="460375" y="1316839"/>
            <a:ext cx="7967045" cy="4519977"/>
          </a:xfrm>
        </p:spPr>
        <p:txBody>
          <a:bodyPr>
            <a:normAutofit fontScale="85000" lnSpcReduction="20000"/>
          </a:bodyPr>
          <a:lstStyle/>
          <a:p>
            <a:r>
              <a:rPr lang="en-US" dirty="0"/>
              <a:t>Remember:</a:t>
            </a:r>
          </a:p>
          <a:p>
            <a:pPr lvl="1"/>
            <a:r>
              <a:rPr lang="en-US" dirty="0"/>
              <a:t>A byte is always understood as 8 bits – but the byte is just the ‘useful data’ that is being transferred.</a:t>
            </a:r>
          </a:p>
          <a:p>
            <a:r>
              <a:rPr lang="en-US" dirty="0"/>
              <a:t>If the connection is specified as a speed in bits per second, then it is 8 bits per byte. </a:t>
            </a:r>
          </a:p>
          <a:p>
            <a:pPr lvl="1"/>
            <a:r>
              <a:rPr lang="en-US" dirty="0"/>
              <a:t>When you specify the speed in baud rate, you're specifying symbol rate (see previous slide) in which case you might be using 10 symbols to a byte when using start-data-stop or 8b/10b encoding schemes.</a:t>
            </a:r>
          </a:p>
          <a:p>
            <a:pPr lvl="1"/>
            <a:r>
              <a:rPr lang="en-US" dirty="0"/>
              <a:t>So, in other words you may quite likely find yourself in a situation where you have a bandwidth of say</a:t>
            </a:r>
            <a:br>
              <a:rPr lang="en-US" dirty="0"/>
            </a:br>
            <a:r>
              <a:rPr lang="en-US" dirty="0"/>
              <a:t>1Mbps but a baud rate of 1.25 mega symbols per second.</a:t>
            </a:r>
          </a:p>
        </p:txBody>
      </p:sp>
      <p:sp>
        <p:nvSpPr>
          <p:cNvPr id="5" name="Rectangle 4"/>
          <p:cNvSpPr/>
          <p:nvPr/>
        </p:nvSpPr>
        <p:spPr>
          <a:xfrm>
            <a:off x="406855" y="6243908"/>
            <a:ext cx="4113627" cy="307777"/>
          </a:xfrm>
          <a:prstGeom prst="rect">
            <a:avLst/>
          </a:prstGeom>
        </p:spPr>
        <p:txBody>
          <a:bodyPr wrap="none">
            <a:spAutoFit/>
          </a:bodyPr>
          <a:lstStyle/>
          <a:p>
            <a:r>
              <a:rPr lang="en-ZA" sz="1400" dirty="0"/>
              <a:t>Further reading: </a:t>
            </a:r>
            <a:r>
              <a:rPr lang="en-ZA" sz="1400" dirty="0">
                <a:hlinkClick r:id="rId2"/>
              </a:rPr>
              <a:t>http://en.wikipedia.org/wiki/Baud</a:t>
            </a:r>
            <a:r>
              <a:rPr lang="en-ZA" sz="1400" dirty="0"/>
              <a:t> </a:t>
            </a:r>
          </a:p>
        </p:txBody>
      </p:sp>
      <p:sp>
        <p:nvSpPr>
          <p:cNvPr id="6" name="AutoShape 3" descr="Image result for monty python fo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val="1725609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161375" y="3508286"/>
            <a:ext cx="1607604" cy="2524125"/>
            <a:chOff x="7161375" y="1036119"/>
            <a:chExt cx="1607604" cy="2524125"/>
          </a:xfrm>
        </p:grpSpPr>
        <p:pic>
          <p:nvPicPr>
            <p:cNvPr id="2052" name="Picture 4" descr="C:\Users\swinberg\Documents\ACTIVE\EEE4084F\2015\LECTURES\Lecture08\Images\fo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161375" y="1036119"/>
              <a:ext cx="1607604" cy="25241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778226" y="2979415"/>
              <a:ext cx="774571" cy="369332"/>
            </a:xfrm>
            <a:prstGeom prst="rect">
              <a:avLst/>
            </a:prstGeom>
          </p:spPr>
          <p:txBody>
            <a:bodyPr wrap="none">
              <a:spAutoFit/>
            </a:bodyPr>
            <a:lstStyle/>
            <a:p>
              <a:r>
                <a:rPr lang="en-ZA" dirty="0" err="1"/>
                <a:t>MBps</a:t>
              </a:r>
              <a:endParaRPr lang="en-ZA" dirty="0"/>
            </a:p>
          </p:txBody>
        </p:sp>
      </p:grpSp>
      <p:sp>
        <p:nvSpPr>
          <p:cNvPr id="2" name="Title 1"/>
          <p:cNvSpPr>
            <a:spLocks noGrp="1"/>
          </p:cNvSpPr>
          <p:nvPr>
            <p:ph type="title"/>
          </p:nvPr>
        </p:nvSpPr>
        <p:spPr/>
        <p:txBody>
          <a:bodyPr>
            <a:normAutofit fontScale="90000"/>
          </a:bodyPr>
          <a:lstStyle/>
          <a:p>
            <a:r>
              <a:rPr lang="en-ZA" dirty="0" err="1"/>
              <a:t>Baudrate</a:t>
            </a:r>
            <a:r>
              <a:rPr lang="en-ZA" dirty="0"/>
              <a:t> – an issue of standards</a:t>
            </a:r>
            <a:br>
              <a:rPr lang="en-ZA" dirty="0"/>
            </a:br>
            <a:r>
              <a:rPr lang="en-ZA" sz="2200" dirty="0"/>
              <a:t>(from a computing/telecoms perspective)</a:t>
            </a:r>
            <a:endParaRPr lang="en-ZA" dirty="0"/>
          </a:p>
        </p:txBody>
      </p:sp>
      <p:sp>
        <p:nvSpPr>
          <p:cNvPr id="4" name="Content Placeholder 3">
            <a:extLst>
              <a:ext uri="{FF2B5EF4-FFF2-40B4-BE49-F238E27FC236}">
                <a16:creationId xmlns:a16="http://schemas.microsoft.com/office/drawing/2014/main" id="{69774843-07F2-4665-B742-FF7CD9B74DB1}"/>
              </a:ext>
            </a:extLst>
          </p:cNvPr>
          <p:cNvSpPr>
            <a:spLocks noGrp="1"/>
          </p:cNvSpPr>
          <p:nvPr>
            <p:ph idx="1"/>
          </p:nvPr>
        </p:nvSpPr>
        <p:spPr>
          <a:xfrm>
            <a:off x="591203" y="1328257"/>
            <a:ext cx="7961594" cy="4727824"/>
          </a:xfrm>
        </p:spPr>
        <p:txBody>
          <a:bodyPr>
            <a:normAutofit fontScale="77500" lnSpcReduction="20000"/>
          </a:bodyPr>
          <a:lstStyle/>
          <a:p>
            <a:r>
              <a:rPr lang="en-US" dirty="0"/>
              <a:t>There is even an official SI unit for “baud”</a:t>
            </a:r>
          </a:p>
          <a:p>
            <a:r>
              <a:rPr lang="en-US" dirty="0"/>
              <a:t>It is written as "Bd" units for specifying symbol rate</a:t>
            </a:r>
          </a:p>
          <a:p>
            <a:r>
              <a:rPr lang="en-US" dirty="0"/>
              <a:t>This should not be confused with the more commonly known bps (bits per second) or Bps (bytes per second). </a:t>
            </a:r>
          </a:p>
          <a:p>
            <a:r>
              <a:rPr lang="en-US" i="1" dirty="0"/>
              <a:t>So you should now know:</a:t>
            </a:r>
            <a:br>
              <a:rPr lang="en-US" dirty="0"/>
            </a:br>
            <a:r>
              <a:rPr lang="en-US" dirty="0"/>
              <a:t>           x </a:t>
            </a:r>
            <a:r>
              <a:rPr lang="en-US" dirty="0" err="1"/>
              <a:t>MBd</a:t>
            </a:r>
            <a:r>
              <a:rPr lang="en-US" dirty="0"/>
              <a:t> is not always = x Mbps</a:t>
            </a:r>
          </a:p>
          <a:p>
            <a:r>
              <a:rPr lang="en-US" dirty="0"/>
              <a:t>Example:</a:t>
            </a:r>
          </a:p>
          <a:p>
            <a:pPr lvl="1"/>
            <a:r>
              <a:rPr lang="en-US" dirty="0"/>
              <a:t>If you have an 8b/10b encoded line that has a </a:t>
            </a:r>
            <a:br>
              <a:rPr lang="en-US" dirty="0"/>
            </a:br>
            <a:r>
              <a:rPr lang="en-US" dirty="0"/>
              <a:t>bandwidth of 10 </a:t>
            </a:r>
            <a:r>
              <a:rPr lang="en-US" dirty="0" err="1"/>
              <a:t>MBd</a:t>
            </a:r>
            <a:r>
              <a:rPr lang="en-US" dirty="0"/>
              <a:t>, you can automatically say </a:t>
            </a:r>
            <a:br>
              <a:rPr lang="en-US" dirty="0"/>
            </a:br>
            <a:r>
              <a:rPr lang="en-US" dirty="0"/>
              <a:t>that it has a bandwidth of 8 Mb/s, or 1 MB/s </a:t>
            </a:r>
            <a:br>
              <a:rPr lang="en-US" dirty="0"/>
            </a:br>
            <a:r>
              <a:rPr lang="en-US" dirty="0"/>
              <a:t>(excluding other overhead such as packet headers, </a:t>
            </a:r>
            <a:br>
              <a:rPr lang="en-US" dirty="0"/>
            </a:br>
            <a:r>
              <a:rPr lang="en-US" dirty="0"/>
              <a:t>of course).</a:t>
            </a:r>
            <a:endParaRPr lang="en-ZA" dirty="0"/>
          </a:p>
        </p:txBody>
      </p:sp>
      <p:sp>
        <p:nvSpPr>
          <p:cNvPr id="5" name="Rectangle 4"/>
          <p:cNvSpPr/>
          <p:nvPr/>
        </p:nvSpPr>
        <p:spPr>
          <a:xfrm>
            <a:off x="406855" y="6243908"/>
            <a:ext cx="4113627" cy="307777"/>
          </a:xfrm>
          <a:prstGeom prst="rect">
            <a:avLst/>
          </a:prstGeom>
        </p:spPr>
        <p:txBody>
          <a:bodyPr wrap="none">
            <a:spAutoFit/>
          </a:bodyPr>
          <a:lstStyle/>
          <a:p>
            <a:r>
              <a:rPr lang="en-ZA" sz="1400" dirty="0"/>
              <a:t>Further reading: </a:t>
            </a:r>
            <a:r>
              <a:rPr lang="en-ZA" sz="1400" dirty="0">
                <a:hlinkClick r:id="rId3"/>
              </a:rPr>
              <a:t>http://en.wikipedia.org/wiki/Baud</a:t>
            </a:r>
            <a:r>
              <a:rPr lang="en-ZA" sz="1400" dirty="0"/>
              <a:t> </a:t>
            </a:r>
          </a:p>
        </p:txBody>
      </p:sp>
      <p:sp>
        <p:nvSpPr>
          <p:cNvPr id="6" name="AutoShape 3" descr="Image result for monty python fo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2054" name="Picture 6" descr="C:\Users\swinberg\Documents\ACTIVE\EEE4084F\2015\LECTURES\Lecture08\Images\sho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3168" y="5899960"/>
            <a:ext cx="1942346" cy="7400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104358" y="6107807"/>
            <a:ext cx="622286" cy="307777"/>
          </a:xfrm>
          <a:prstGeom prst="rect">
            <a:avLst/>
          </a:prstGeom>
        </p:spPr>
        <p:txBody>
          <a:bodyPr wrap="none">
            <a:spAutoFit/>
          </a:bodyPr>
          <a:lstStyle/>
          <a:p>
            <a:r>
              <a:rPr lang="en-ZA" sz="1400" dirty="0"/>
              <a:t>Mbps</a:t>
            </a:r>
          </a:p>
        </p:txBody>
      </p:sp>
    </p:spTree>
    <p:extLst>
      <p:ext uri="{BB962C8B-B14F-4D97-AF65-F5344CB8AC3E}">
        <p14:creationId xmlns:p14="http://schemas.microsoft.com/office/powerpoint/2010/main" val="3959487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winberg\Documents\ACTIVE\EEE4084F\Common\Images_open\himalayas-climber2-pd-Flick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6433" y="1162006"/>
            <a:ext cx="3261776" cy="24463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idx="4294967295"/>
          </p:nvPr>
        </p:nvSpPr>
        <p:spPr>
          <a:xfrm>
            <a:off x="360944" y="325481"/>
            <a:ext cx="8399463" cy="1098550"/>
          </a:xfrm>
        </p:spPr>
        <p:txBody>
          <a:bodyPr anchor="t" anchorCtr="0">
            <a:normAutofit/>
          </a:bodyPr>
          <a:lstStyle/>
          <a:p>
            <a:pPr algn="ctr"/>
            <a:r>
              <a:rPr lang="en-US" sz="3600" dirty="0"/>
              <a:t>Steps in Designing Parallel Programs</a:t>
            </a:r>
          </a:p>
        </p:txBody>
      </p:sp>
      <p:sp>
        <p:nvSpPr>
          <p:cNvPr id="2" name="TextBox 1"/>
          <p:cNvSpPr txBox="1"/>
          <p:nvPr/>
        </p:nvSpPr>
        <p:spPr>
          <a:xfrm rot="20097745">
            <a:off x="175449" y="1995155"/>
            <a:ext cx="3818700" cy="954107"/>
          </a:xfrm>
          <a:prstGeom prst="rect">
            <a:avLst/>
          </a:prstGeom>
          <a:noFill/>
        </p:spPr>
        <p:txBody>
          <a:bodyPr wrap="square" rtlCol="0">
            <a:spAutoFit/>
          </a:bodyPr>
          <a:lstStyle/>
          <a:p>
            <a:pPr algn="ctr"/>
            <a:r>
              <a:rPr lang="en-US" sz="2800" b="1" i="1" dirty="0">
                <a:solidFill>
                  <a:srgbClr val="FF0000"/>
                </a:solidFill>
              </a:rPr>
              <a:t>Continuing the path </a:t>
            </a:r>
            <a:r>
              <a:rPr lang="en-US" sz="2800" b="1" i="1">
                <a:solidFill>
                  <a:srgbClr val="FF0000"/>
                </a:solidFill>
              </a:rPr>
              <a:t>to HPES Applications</a:t>
            </a:r>
            <a:endParaRPr lang="en-US" sz="2800" b="1" i="1" dirty="0">
              <a:solidFill>
                <a:srgbClr val="FF0000"/>
              </a:solidFill>
            </a:endParaRPr>
          </a:p>
        </p:txBody>
      </p:sp>
      <p:sp>
        <p:nvSpPr>
          <p:cNvPr id="9" name="Striped Right Arrow 8"/>
          <p:cNvSpPr/>
          <p:nvPr/>
        </p:nvSpPr>
        <p:spPr bwMode="auto">
          <a:xfrm rot="19652205">
            <a:off x="3226952" y="3431177"/>
            <a:ext cx="1664156" cy="752354"/>
          </a:xfrm>
          <a:prstGeom prst="stripedRightArrow">
            <a:avLst/>
          </a:prstGeom>
          <a:gradFill flip="none" rotWithShape="1">
            <a:gsLst>
              <a:gs pos="0">
                <a:schemeClr val="tx2">
                  <a:lumMod val="75000"/>
                </a:schemeClr>
              </a:gs>
              <a:gs pos="50000">
                <a:schemeClr val="tx2">
                  <a:lumMod val="40000"/>
                  <a:lumOff val="60000"/>
                </a:schemeClr>
              </a:gs>
              <a:gs pos="100000">
                <a:schemeClr val="accent1">
                  <a:lumMod val="40000"/>
                  <a:lumOff val="60000"/>
                </a:schemeClr>
              </a:gs>
            </a:gsLst>
            <a:lin ang="0" scaled="1"/>
            <a:tileRect/>
          </a:gradFill>
          <a:ln w="12700"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p:cNvSpPr/>
          <p:nvPr/>
        </p:nvSpPr>
        <p:spPr>
          <a:xfrm>
            <a:off x="7230786" y="1453902"/>
            <a:ext cx="1792565" cy="2154436"/>
          </a:xfrm>
          <a:prstGeom prst="rect">
            <a:avLst/>
          </a:prstGeom>
        </p:spPr>
        <p:txBody>
          <a:bodyPr wrap="square">
            <a:spAutoFit/>
          </a:bodyPr>
          <a:lstStyle/>
          <a:p>
            <a:r>
              <a:rPr lang="en-US" sz="2000" dirty="0">
                <a:solidFill>
                  <a:srgbClr val="FF6600"/>
                </a:solidFill>
              </a:rPr>
              <a:t>Hardcore competent HPES programmers</a:t>
            </a:r>
          </a:p>
          <a:p>
            <a:r>
              <a:rPr lang="en-US" dirty="0">
                <a:solidFill>
                  <a:srgbClr val="FF6600"/>
                </a:solidFill>
              </a:rPr>
              <a:t>(leading the way to greater feats)</a:t>
            </a:r>
          </a:p>
        </p:txBody>
      </p:sp>
      <p:sp>
        <p:nvSpPr>
          <p:cNvPr id="11" name="Rectangle 10"/>
          <p:cNvSpPr/>
          <p:nvPr/>
        </p:nvSpPr>
        <p:spPr>
          <a:xfrm>
            <a:off x="3705487" y="5390930"/>
            <a:ext cx="3355148" cy="707886"/>
          </a:xfrm>
          <a:prstGeom prst="rect">
            <a:avLst/>
          </a:prstGeom>
        </p:spPr>
        <p:txBody>
          <a:bodyPr wrap="square">
            <a:spAutoFit/>
          </a:bodyPr>
          <a:lstStyle/>
          <a:p>
            <a:r>
              <a:rPr lang="en-US" sz="2000" dirty="0">
                <a:solidFill>
                  <a:srgbClr val="FF6600"/>
                </a:solidFill>
              </a:rPr>
              <a:t>Sequential programmers in their comfort zone.</a:t>
            </a:r>
          </a:p>
        </p:txBody>
      </p:sp>
      <p:sp>
        <p:nvSpPr>
          <p:cNvPr id="6" name="Rectangle 5"/>
          <p:cNvSpPr/>
          <p:nvPr/>
        </p:nvSpPr>
        <p:spPr>
          <a:xfrm rot="19620533">
            <a:off x="3344097" y="3645247"/>
            <a:ext cx="1300356" cy="369332"/>
          </a:xfrm>
          <a:prstGeom prst="rect">
            <a:avLst/>
          </a:prstGeom>
        </p:spPr>
        <p:txBody>
          <a:bodyPr wrap="none">
            <a:spAutoFit/>
          </a:bodyPr>
          <a:lstStyle/>
          <a:p>
            <a:r>
              <a:rPr lang="en-US" dirty="0"/>
              <a:t>EEE4120F</a:t>
            </a:r>
          </a:p>
        </p:txBody>
      </p:sp>
      <p:cxnSp>
        <p:nvCxnSpPr>
          <p:cNvPr id="12" name="Straight Arrow Connector 11"/>
          <p:cNvCxnSpPr>
            <a:stCxn id="11" idx="1"/>
          </p:cNvCxnSpPr>
          <p:nvPr/>
        </p:nvCxnSpPr>
        <p:spPr>
          <a:xfrm flipH="1">
            <a:off x="3310644" y="5744873"/>
            <a:ext cx="394843"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473600" y="2243587"/>
            <a:ext cx="757186" cy="53701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swinberg\Documents\ACTIVE\EEE4084F\Common\Images_open\beach2-P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1111" y="3762992"/>
            <a:ext cx="1741138" cy="26035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ilhouette of a person&#10;&#10;Description automatically generated">
            <a:extLst>
              <a:ext uri="{FF2B5EF4-FFF2-40B4-BE49-F238E27FC236}">
                <a16:creationId xmlns:a16="http://schemas.microsoft.com/office/drawing/2014/main" id="{1101EADE-CD50-4AAC-B3E0-FDE33539B9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73319" flipH="1">
            <a:off x="4148109" y="4024315"/>
            <a:ext cx="428920" cy="861374"/>
          </a:xfrm>
          <a:prstGeom prst="rect">
            <a:avLst/>
          </a:prstGeom>
        </p:spPr>
      </p:pic>
    </p:spTree>
    <p:extLst>
      <p:ext uri="{BB962C8B-B14F-4D97-AF65-F5344CB8AC3E}">
        <p14:creationId xmlns:p14="http://schemas.microsoft.com/office/powerpoint/2010/main" val="3004991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55" y="231353"/>
            <a:ext cx="8560106" cy="1063314"/>
          </a:xfrm>
        </p:spPr>
        <p:txBody>
          <a:bodyPr>
            <a:normAutofit fontScale="90000"/>
          </a:bodyPr>
          <a:lstStyle/>
          <a:p>
            <a:r>
              <a:rPr lang="en-ZA" dirty="0"/>
              <a:t>Suggested further reading on baud rate and bandwidth</a:t>
            </a:r>
          </a:p>
        </p:txBody>
      </p:sp>
      <p:sp>
        <p:nvSpPr>
          <p:cNvPr id="4" name="Rectangle 3"/>
          <p:cNvSpPr/>
          <p:nvPr/>
        </p:nvSpPr>
        <p:spPr>
          <a:xfrm>
            <a:off x="391098" y="1382803"/>
            <a:ext cx="8279176" cy="4524315"/>
          </a:xfrm>
          <a:prstGeom prst="rect">
            <a:avLst/>
          </a:prstGeom>
        </p:spPr>
        <p:txBody>
          <a:bodyPr wrap="square">
            <a:spAutoFit/>
          </a:bodyPr>
          <a:lstStyle/>
          <a:p>
            <a:r>
              <a:rPr lang="en-ZA" dirty="0"/>
              <a:t>If you’re one of those super keen students, you might like to look at these nuggets of knowledge and web pages for further reading on this topic:</a:t>
            </a:r>
          </a:p>
          <a:p>
            <a:pPr marL="285750" indent="-285750">
              <a:buFont typeface="Arial" panose="020B0604020202020204" pitchFamily="34" charset="0"/>
              <a:buChar char="•"/>
            </a:pPr>
            <a:r>
              <a:rPr lang="en-ZA" dirty="0" err="1"/>
              <a:t>PCIe</a:t>
            </a:r>
            <a:r>
              <a:rPr lang="en-ZA" dirty="0"/>
              <a:t> 1.0 and 2.0 (including Ethernet and USB) uses </a:t>
            </a:r>
            <a:r>
              <a:rPr lang="en-ZA" dirty="0">
                <a:solidFill>
                  <a:schemeClr val="accent2">
                    <a:lumMod val="75000"/>
                  </a:schemeClr>
                </a:solidFill>
              </a:rPr>
              <a:t>8b/10b encoding</a:t>
            </a:r>
            <a:r>
              <a:rPr lang="en-ZA" dirty="0"/>
              <a:t>. </a:t>
            </a:r>
            <a:r>
              <a:rPr lang="en-ZA" dirty="0" err="1"/>
              <a:t>PCIe</a:t>
            </a:r>
            <a:r>
              <a:rPr lang="en-ZA" dirty="0"/>
              <a:t> 3.0 and 4.0 uses </a:t>
            </a:r>
            <a:r>
              <a:rPr lang="en-ZA" dirty="0">
                <a:solidFill>
                  <a:schemeClr val="accent2">
                    <a:lumMod val="75000"/>
                  </a:schemeClr>
                </a:solidFill>
              </a:rPr>
              <a:t>128b/130b encoding</a:t>
            </a:r>
            <a:r>
              <a:rPr lang="en-ZA" dirty="0"/>
              <a:t>. Read more at: </a:t>
            </a:r>
            <a:r>
              <a:rPr lang="en-ZA" sz="1200" dirty="0">
                <a:hlinkClick r:id="rId2"/>
              </a:rPr>
              <a:t>http://en.wikipedia.org/wiki/PCI_Express#History_and_revisions</a:t>
            </a:r>
            <a:r>
              <a:rPr lang="en-ZA" dirty="0"/>
              <a:t> </a:t>
            </a:r>
          </a:p>
          <a:p>
            <a:pPr marL="285750" indent="-285750">
              <a:buFont typeface="Arial" panose="020B0604020202020204" pitchFamily="34" charset="0"/>
              <a:buChar char="•"/>
            </a:pPr>
            <a:r>
              <a:rPr lang="en-ZA" dirty="0"/>
              <a:t>Historically, </a:t>
            </a:r>
            <a:r>
              <a:rPr lang="en-ZA" dirty="0">
                <a:solidFill>
                  <a:schemeClr val="accent2">
                    <a:lumMod val="75000"/>
                  </a:schemeClr>
                </a:solidFill>
              </a:rPr>
              <a:t>Hamming code</a:t>
            </a:r>
            <a:r>
              <a:rPr lang="en-ZA" dirty="0"/>
              <a:t> refers to the Hamming (7, 4) code, which uses 7 symbols for every 4 data bits. There are many other variations on this which you can explore at </a:t>
            </a:r>
            <a:r>
              <a:rPr lang="en-ZA" sz="1200" dirty="0">
                <a:hlinkClick r:id="rId3"/>
              </a:rPr>
              <a:t>http://en.wikipedia.org/wiki/Hamming_code</a:t>
            </a:r>
            <a:endParaRPr lang="en-ZA" dirty="0"/>
          </a:p>
          <a:p>
            <a:pPr marL="285750" indent="-285750">
              <a:buFont typeface="Arial" panose="020B0604020202020204" pitchFamily="34" charset="0"/>
              <a:buChar char="•"/>
            </a:pPr>
            <a:r>
              <a:rPr lang="en-ZA" dirty="0"/>
              <a:t>DVD encoding uses </a:t>
            </a:r>
            <a:r>
              <a:rPr lang="en-ZA" dirty="0">
                <a:solidFill>
                  <a:schemeClr val="accent2">
                    <a:lumMod val="75000"/>
                  </a:schemeClr>
                </a:solidFill>
              </a:rPr>
              <a:t>Reed-Solomon error correction</a:t>
            </a:r>
            <a:r>
              <a:rPr lang="en-ZA" dirty="0"/>
              <a:t> in two stages (note, in case you were wondering, this encoding has nothing to do with grass or mines) read more at </a:t>
            </a:r>
            <a:r>
              <a:rPr lang="en-ZA" sz="1100" dirty="0">
                <a:hlinkClick r:id="rId4"/>
              </a:rPr>
              <a:t>http://en.wikipedia.org/wiki/Reed%E2%80%93Solomon_error_correction#Data_storage</a:t>
            </a:r>
            <a:r>
              <a:rPr lang="en-ZA" dirty="0"/>
              <a:t>.</a:t>
            </a:r>
          </a:p>
          <a:p>
            <a:pPr marL="285750" indent="-285750">
              <a:buFont typeface="Arial" panose="020B0604020202020204" pitchFamily="34" charset="0"/>
              <a:buChar char="•"/>
            </a:pPr>
            <a:r>
              <a:rPr lang="en-ZA" dirty="0"/>
              <a:t>There are even more interesting cases where </a:t>
            </a:r>
            <a:r>
              <a:rPr lang="en-ZA" dirty="0">
                <a:solidFill>
                  <a:schemeClr val="accent2">
                    <a:lumMod val="75000"/>
                  </a:schemeClr>
                </a:solidFill>
              </a:rPr>
              <a:t>run-length limited codes</a:t>
            </a:r>
            <a:r>
              <a:rPr lang="en-ZA" dirty="0"/>
              <a:t> are used with error correction and (for argument sake) 16 QAM signal encoding. 1 </a:t>
            </a:r>
            <a:r>
              <a:rPr lang="en-ZA" dirty="0" err="1"/>
              <a:t>MBd</a:t>
            </a:r>
            <a:r>
              <a:rPr lang="en-ZA" dirty="0"/>
              <a:t> 16 QAM has a bandwidth of 4 Mb/s (rather interesting case because the baud rate here is a quarter of the bit-rate! You also get 32, 64, 128 and 256 QAM systems....)</a:t>
            </a:r>
          </a:p>
        </p:txBody>
      </p:sp>
      <p:sp>
        <p:nvSpPr>
          <p:cNvPr id="5" name="Rectangle 4"/>
          <p:cNvSpPr/>
          <p:nvPr/>
        </p:nvSpPr>
        <p:spPr>
          <a:xfrm>
            <a:off x="2761438" y="6434360"/>
            <a:ext cx="6201762" cy="276999"/>
          </a:xfrm>
          <a:prstGeom prst="rect">
            <a:avLst/>
          </a:prstGeom>
        </p:spPr>
        <p:txBody>
          <a:bodyPr wrap="none">
            <a:spAutoFit/>
          </a:bodyPr>
          <a:lstStyle/>
          <a:p>
            <a:r>
              <a:rPr lang="en-ZA" sz="1200" dirty="0">
                <a:solidFill>
                  <a:schemeClr val="accent3">
                    <a:lumMod val="50000"/>
                  </a:schemeClr>
                </a:solidFill>
              </a:rPr>
              <a:t>Acknowledgement: thanks to John-Philip Taylor for these interesting reading suggestions.</a:t>
            </a:r>
          </a:p>
        </p:txBody>
      </p:sp>
      <p:sp>
        <p:nvSpPr>
          <p:cNvPr id="6" name="Rectangle 5"/>
          <p:cNvSpPr/>
          <p:nvPr/>
        </p:nvSpPr>
        <p:spPr>
          <a:xfrm>
            <a:off x="297455" y="5986073"/>
            <a:ext cx="3698448" cy="369332"/>
          </a:xfrm>
          <a:prstGeom prst="rect">
            <a:avLst/>
          </a:prstGeom>
        </p:spPr>
        <p:txBody>
          <a:bodyPr wrap="none">
            <a:spAutoFit/>
          </a:bodyPr>
          <a:lstStyle/>
          <a:p>
            <a:r>
              <a:rPr lang="en-ZA" dirty="0">
                <a:solidFill>
                  <a:schemeClr val="accent5">
                    <a:lumMod val="75000"/>
                  </a:schemeClr>
                </a:solidFill>
              </a:rPr>
              <a:t>(these readings are not examined)</a:t>
            </a:r>
          </a:p>
        </p:txBody>
      </p:sp>
      <p:grpSp>
        <p:nvGrpSpPr>
          <p:cNvPr id="7" name="Group 6">
            <a:extLst>
              <a:ext uri="{FF2B5EF4-FFF2-40B4-BE49-F238E27FC236}">
                <a16:creationId xmlns:a16="http://schemas.microsoft.com/office/drawing/2014/main" id="{E8E1069E-D7DF-4D68-B946-D101545FFFA8}"/>
              </a:ext>
            </a:extLst>
          </p:cNvPr>
          <p:cNvGrpSpPr/>
          <p:nvPr/>
        </p:nvGrpSpPr>
        <p:grpSpPr>
          <a:xfrm>
            <a:off x="7975861" y="737163"/>
            <a:ext cx="881700" cy="854430"/>
            <a:chOff x="7309114" y="321251"/>
            <a:chExt cx="1630383" cy="1579956"/>
          </a:xfrm>
        </p:grpSpPr>
        <p:pic>
          <p:nvPicPr>
            <p:cNvPr id="8" name="Picture 7" descr="A picture containing table, food, computer&#10;&#10;Description automatically generated">
              <a:extLst>
                <a:ext uri="{FF2B5EF4-FFF2-40B4-BE49-F238E27FC236}">
                  <a16:creationId xmlns:a16="http://schemas.microsoft.com/office/drawing/2014/main" id="{EFC8C1A9-A1DD-494E-A851-51D819530B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9" name="Rectangle 8">
              <a:extLst>
                <a:ext uri="{FF2B5EF4-FFF2-40B4-BE49-F238E27FC236}">
                  <a16:creationId xmlns:a16="http://schemas.microsoft.com/office/drawing/2014/main" id="{828B7DC5-F047-4860-8F5C-AD250BFB3C6A}"/>
                </a:ext>
              </a:extLst>
            </p:cNvPr>
            <p:cNvSpPr/>
            <p:nvPr/>
          </p:nvSpPr>
          <p:spPr>
            <a:xfrm>
              <a:off x="7309114" y="1275175"/>
              <a:ext cx="1630383" cy="626032"/>
            </a:xfrm>
            <a:prstGeom prst="rect">
              <a:avLst/>
            </a:prstGeom>
            <a:solidFill>
              <a:schemeClr val="accent5">
                <a:lumMod val="20000"/>
                <a:lumOff val="80000"/>
              </a:schemeClr>
            </a:solidFill>
          </p:spPr>
          <p:txBody>
            <a:bodyPr wrap="square">
              <a:spAutoFit/>
            </a:bodyPr>
            <a:lstStyle/>
            <a:p>
              <a:pPr algn="ctr"/>
              <a:r>
                <a:rPr lang="en-ZA" sz="800" dirty="0"/>
                <a:t>Supplementary reading</a:t>
              </a:r>
            </a:p>
          </p:txBody>
        </p:sp>
      </p:grpSp>
    </p:spTree>
    <p:extLst>
      <p:ext uri="{BB962C8B-B14F-4D97-AF65-F5344CB8AC3E}">
        <p14:creationId xmlns:p14="http://schemas.microsoft.com/office/powerpoint/2010/main" val="2646145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492" y="-197906"/>
            <a:ext cx="10327136" cy="7215648"/>
          </a:xfrm>
          <a:prstGeom prst="rect">
            <a:avLst/>
          </a:prstGeom>
        </p:spPr>
      </p:pic>
      <p:pic>
        <p:nvPicPr>
          <p:cNvPr id="1026" name="Picture 2" descr="C:\Users\swinberg\Downloads\Effective Bandwidth - 204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763" y="2228079"/>
            <a:ext cx="6336209" cy="208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30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2178" y="2991556"/>
            <a:ext cx="7800622" cy="272237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a:defRPr/>
            </a:pPr>
            <a:r>
              <a:rPr lang="en-ZA" dirty="0"/>
              <a:t>Effective bandwidth</a:t>
            </a:r>
            <a:endParaRPr lang="en-US" dirty="0"/>
          </a:p>
        </p:txBody>
      </p:sp>
      <p:sp>
        <p:nvSpPr>
          <p:cNvPr id="8195" name="Rectangle 3"/>
          <p:cNvSpPr>
            <a:spLocks noChangeArrowheads="1"/>
          </p:cNvSpPr>
          <p:nvPr/>
        </p:nvSpPr>
        <p:spPr bwMode="auto">
          <a:xfrm>
            <a:off x="522288" y="1701800"/>
            <a:ext cx="321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Total latency =</a:t>
            </a:r>
            <a:endParaRPr lang="en-US" dirty="0"/>
          </a:p>
        </p:txBody>
      </p:sp>
      <p:sp>
        <p:nvSpPr>
          <p:cNvPr id="8196" name="Rectangle 4"/>
          <p:cNvSpPr>
            <a:spLocks noChangeArrowheads="1"/>
          </p:cNvSpPr>
          <p:nvPr/>
        </p:nvSpPr>
        <p:spPr bwMode="auto">
          <a:xfrm>
            <a:off x="2132013" y="17018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Sending overhead + Transmission time + time of flight + Receiver overhead</a:t>
            </a:r>
            <a:endParaRPr lang="en-US" dirty="0"/>
          </a:p>
        </p:txBody>
      </p:sp>
      <p:sp>
        <p:nvSpPr>
          <p:cNvPr id="8197" name="Rectangle 5"/>
          <p:cNvSpPr>
            <a:spLocks noChangeArrowheads="1"/>
          </p:cNvSpPr>
          <p:nvPr/>
        </p:nvSpPr>
        <p:spPr bwMode="auto">
          <a:xfrm>
            <a:off x="534988" y="2474913"/>
            <a:ext cx="7553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Effective bandwidth = Message size / total latency</a:t>
            </a:r>
            <a:endParaRPr lang="en-US" dirty="0"/>
          </a:p>
        </p:txBody>
      </p:sp>
      <p:cxnSp>
        <p:nvCxnSpPr>
          <p:cNvPr id="9" name="Straight Arrow Connector 8"/>
          <p:cNvCxnSpPr/>
          <p:nvPr/>
        </p:nvCxnSpPr>
        <p:spPr bwMode="auto">
          <a:xfrm>
            <a:off x="1866900" y="3619500"/>
            <a:ext cx="1208088" cy="1588"/>
          </a:xfrm>
          <a:prstGeom prst="straightConnector1">
            <a:avLst/>
          </a:prstGeom>
          <a:solidFill>
            <a:schemeClr val="accent1"/>
          </a:solidFill>
          <a:ln w="19050" cap="flat" cmpd="sng" algn="ctr">
            <a:solidFill>
              <a:schemeClr val="accent6">
                <a:lumMod val="60000"/>
                <a:lumOff val="40000"/>
              </a:schemeClr>
            </a:solidFill>
            <a:prstDash val="solid"/>
            <a:round/>
            <a:headEnd type="none" w="med" len="med"/>
            <a:tailEnd type="arrow"/>
          </a:ln>
          <a:effectLst/>
        </p:spPr>
      </p:cxnSp>
      <p:cxnSp>
        <p:nvCxnSpPr>
          <p:cNvPr id="8199" name="Straight Arrow Connector 9"/>
          <p:cNvCxnSpPr>
            <a:cxnSpLocks noChangeShapeType="1"/>
          </p:cNvCxnSpPr>
          <p:nvPr/>
        </p:nvCxnSpPr>
        <p:spPr bwMode="auto">
          <a:xfrm>
            <a:off x="3057525" y="3619500"/>
            <a:ext cx="1206500" cy="1588"/>
          </a:xfrm>
          <a:prstGeom prst="straightConnector1">
            <a:avLst/>
          </a:prstGeom>
          <a:noFill/>
          <a:ln w="19050" algn="ctr">
            <a:solidFill>
              <a:srgbClr val="B7B7FF"/>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10"/>
          <p:cNvCxnSpPr/>
          <p:nvPr/>
        </p:nvCxnSpPr>
        <p:spPr bwMode="auto">
          <a:xfrm>
            <a:off x="3057525" y="4368800"/>
            <a:ext cx="639763" cy="3175"/>
          </a:xfrm>
          <a:prstGeom prst="straightConnector1">
            <a:avLst/>
          </a:prstGeom>
          <a:solidFill>
            <a:schemeClr val="accent1"/>
          </a:solidFill>
          <a:ln w="19050" cap="flat" cmpd="sng" algn="ctr">
            <a:solidFill>
              <a:schemeClr val="bg1">
                <a:lumMod val="60000"/>
                <a:lumOff val="40000"/>
              </a:schemeClr>
            </a:solidFill>
            <a:prstDash val="solid"/>
            <a:round/>
            <a:headEnd type="none" w="med" len="med"/>
            <a:tailEnd type="arrow"/>
          </a:ln>
          <a:effectLst/>
        </p:spPr>
      </p:cxnSp>
      <p:cxnSp>
        <p:nvCxnSpPr>
          <p:cNvPr id="13" name="Straight Arrow Connector 12"/>
          <p:cNvCxnSpPr/>
          <p:nvPr/>
        </p:nvCxnSpPr>
        <p:spPr bwMode="auto">
          <a:xfrm>
            <a:off x="3678238" y="4699000"/>
            <a:ext cx="1208087" cy="1588"/>
          </a:xfrm>
          <a:prstGeom prst="straightConnector1">
            <a:avLst/>
          </a:prstGeom>
          <a:solidFill>
            <a:schemeClr val="accent1"/>
          </a:solidFill>
          <a:ln w="19050" cap="flat" cmpd="sng" algn="ctr">
            <a:solidFill>
              <a:schemeClr val="bg1">
                <a:lumMod val="60000"/>
                <a:lumOff val="40000"/>
              </a:schemeClr>
            </a:solidFill>
            <a:prstDash val="solid"/>
            <a:round/>
            <a:headEnd type="none" w="med" len="med"/>
            <a:tailEnd type="arrow"/>
          </a:ln>
          <a:effectLst/>
        </p:spPr>
      </p:cxnSp>
      <p:cxnSp>
        <p:nvCxnSpPr>
          <p:cNvPr id="14" name="Straight Arrow Connector 13"/>
          <p:cNvCxnSpPr/>
          <p:nvPr/>
        </p:nvCxnSpPr>
        <p:spPr bwMode="auto">
          <a:xfrm>
            <a:off x="4886325" y="4699000"/>
            <a:ext cx="1208088" cy="1588"/>
          </a:xfrm>
          <a:prstGeom prst="straightConnector1">
            <a:avLst/>
          </a:prstGeom>
          <a:solidFill>
            <a:schemeClr val="accent1"/>
          </a:solidFill>
          <a:ln w="19050" cap="flat" cmpd="sng" algn="ctr">
            <a:solidFill>
              <a:schemeClr val="bg1">
                <a:lumMod val="60000"/>
                <a:lumOff val="40000"/>
              </a:schemeClr>
            </a:solidFill>
            <a:prstDash val="solid"/>
            <a:round/>
            <a:headEnd type="none" w="med" len="med"/>
            <a:tailEnd type="arrow"/>
          </a:ln>
          <a:effectLst/>
        </p:spPr>
      </p:cxnSp>
      <p:sp>
        <p:nvSpPr>
          <p:cNvPr id="15" name="Rectangle 14"/>
          <p:cNvSpPr/>
          <p:nvPr/>
        </p:nvSpPr>
        <p:spPr>
          <a:xfrm>
            <a:off x="1365250" y="3348038"/>
            <a:ext cx="1636713" cy="306387"/>
          </a:xfrm>
          <a:prstGeom prst="rect">
            <a:avLst/>
          </a:prstGeom>
        </p:spPr>
        <p:txBody>
          <a:bodyPr wrap="none">
            <a:spAutoFit/>
          </a:bodyPr>
          <a:lstStyle/>
          <a:p>
            <a:pPr>
              <a:defRPr/>
            </a:pPr>
            <a:r>
              <a:rPr lang="en-ZA" sz="1400" dirty="0">
                <a:solidFill>
                  <a:schemeClr val="accent6">
                    <a:lumMod val="60000"/>
                    <a:lumOff val="40000"/>
                  </a:schemeClr>
                </a:solidFill>
              </a:rPr>
              <a:t>Sending overhead</a:t>
            </a:r>
            <a:endParaRPr lang="en-US" sz="1400" dirty="0">
              <a:solidFill>
                <a:schemeClr val="accent6">
                  <a:lumMod val="60000"/>
                  <a:lumOff val="40000"/>
                </a:schemeClr>
              </a:solidFill>
            </a:endParaRPr>
          </a:p>
        </p:txBody>
      </p:sp>
      <p:sp>
        <p:nvSpPr>
          <p:cNvPr id="8204" name="Rectangle 16"/>
          <p:cNvSpPr>
            <a:spLocks noChangeArrowheads="1"/>
          </p:cNvSpPr>
          <p:nvPr/>
        </p:nvSpPr>
        <p:spPr bwMode="auto">
          <a:xfrm>
            <a:off x="3078163" y="3348038"/>
            <a:ext cx="16303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dirty="0">
                <a:solidFill>
                  <a:srgbClr val="BCCAEA"/>
                </a:solidFill>
              </a:rPr>
              <a:t>Transmission time</a:t>
            </a:r>
            <a:endParaRPr lang="en-US" sz="1400" dirty="0">
              <a:solidFill>
                <a:srgbClr val="BCCAEA"/>
              </a:solidFill>
            </a:endParaRPr>
          </a:p>
        </p:txBody>
      </p:sp>
      <p:cxnSp>
        <p:nvCxnSpPr>
          <p:cNvPr id="8205" name="Straight Connector 18"/>
          <p:cNvCxnSpPr>
            <a:cxnSpLocks noChangeShapeType="1"/>
          </p:cNvCxnSpPr>
          <p:nvPr/>
        </p:nvCxnSpPr>
        <p:spPr bwMode="auto">
          <a:xfrm rot="5400000" flipH="1" flipV="1">
            <a:off x="2144713" y="4243388"/>
            <a:ext cx="1816100" cy="0"/>
          </a:xfrm>
          <a:prstGeom prst="line">
            <a:avLst/>
          </a:prstGeom>
          <a:noFill/>
          <a:ln w="19050" algn="ctr">
            <a:solidFill>
              <a:schemeClr val="bg1">
                <a:lumMod val="95000"/>
              </a:schemeClr>
            </a:solidFill>
            <a:prstDash val="dash"/>
            <a:round/>
            <a:headEnd/>
            <a:tailEnd/>
          </a:ln>
          <a:extLst>
            <a:ext uri="{909E8E84-426E-40DD-AFC4-6F175D3DCCD1}">
              <a14:hiddenFill xmlns:a14="http://schemas.microsoft.com/office/drawing/2010/main">
                <a:noFill/>
              </a14:hiddenFill>
            </a:ext>
          </a:extLst>
        </p:spPr>
      </p:cxnSp>
      <p:sp>
        <p:nvSpPr>
          <p:cNvPr id="8206" name="Rectangle 19"/>
          <p:cNvSpPr>
            <a:spLocks noChangeArrowheads="1"/>
          </p:cNvSpPr>
          <p:nvPr/>
        </p:nvSpPr>
        <p:spPr bwMode="auto">
          <a:xfrm>
            <a:off x="3025775" y="4094163"/>
            <a:ext cx="1203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a:solidFill>
                  <a:srgbClr val="BDEEF9"/>
                </a:solidFill>
              </a:rPr>
              <a:t>Time of flight</a:t>
            </a:r>
            <a:endParaRPr lang="en-US" sz="1400">
              <a:solidFill>
                <a:srgbClr val="BDEEF9"/>
              </a:solidFill>
            </a:endParaRPr>
          </a:p>
        </p:txBody>
      </p:sp>
      <p:sp>
        <p:nvSpPr>
          <p:cNvPr id="8207" name="Rectangle 21"/>
          <p:cNvSpPr>
            <a:spLocks noChangeArrowheads="1"/>
          </p:cNvSpPr>
          <p:nvPr/>
        </p:nvSpPr>
        <p:spPr bwMode="auto">
          <a:xfrm>
            <a:off x="3025775" y="4867275"/>
            <a:ext cx="15824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dirty="0">
                <a:solidFill>
                  <a:srgbClr val="FF6600"/>
                </a:solidFill>
              </a:rPr>
              <a:t>Transport</a:t>
            </a:r>
            <a:r>
              <a:rPr lang="en-ZA" sz="1400" dirty="0">
                <a:solidFill>
                  <a:srgbClr val="FFFF00"/>
                </a:solidFill>
              </a:rPr>
              <a:t> </a:t>
            </a:r>
            <a:r>
              <a:rPr lang="en-ZA" sz="1400" dirty="0">
                <a:solidFill>
                  <a:srgbClr val="FF6600"/>
                </a:solidFill>
              </a:rPr>
              <a:t>latency</a:t>
            </a:r>
            <a:endParaRPr lang="en-US" sz="1400" dirty="0">
              <a:solidFill>
                <a:srgbClr val="FF6600"/>
              </a:solidFill>
            </a:endParaRPr>
          </a:p>
        </p:txBody>
      </p:sp>
      <p:cxnSp>
        <p:nvCxnSpPr>
          <p:cNvPr id="8208" name="Straight Connector 22"/>
          <p:cNvCxnSpPr>
            <a:cxnSpLocks noChangeShapeType="1"/>
          </p:cNvCxnSpPr>
          <p:nvPr/>
        </p:nvCxnSpPr>
        <p:spPr bwMode="auto">
          <a:xfrm rot="5400000" flipH="1" flipV="1">
            <a:off x="3467100" y="4581525"/>
            <a:ext cx="431800" cy="0"/>
          </a:xfrm>
          <a:prstGeom prst="line">
            <a:avLst/>
          </a:prstGeom>
          <a:noFill/>
          <a:ln w="19050" algn="ctr">
            <a:solidFill>
              <a:srgbClr val="B7B7FF"/>
            </a:solidFill>
            <a:prstDash val="dash"/>
            <a:round/>
            <a:headEnd/>
            <a:tailEnd/>
          </a:ln>
          <a:extLst>
            <a:ext uri="{909E8E84-426E-40DD-AFC4-6F175D3DCCD1}">
              <a14:hiddenFill xmlns:a14="http://schemas.microsoft.com/office/drawing/2010/main">
                <a:noFill/>
              </a14:hiddenFill>
            </a:ext>
          </a:extLst>
        </p:spPr>
      </p:cxnSp>
      <p:sp>
        <p:nvSpPr>
          <p:cNvPr id="8209" name="Rectangle 24"/>
          <p:cNvSpPr>
            <a:spLocks noChangeArrowheads="1"/>
          </p:cNvSpPr>
          <p:nvPr/>
        </p:nvSpPr>
        <p:spPr bwMode="auto">
          <a:xfrm>
            <a:off x="5319713" y="4429125"/>
            <a:ext cx="162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a:solidFill>
                  <a:srgbClr val="FFCCCC"/>
                </a:solidFill>
              </a:rPr>
              <a:t>Receive overhead</a:t>
            </a:r>
            <a:endParaRPr lang="en-US" sz="1400">
              <a:solidFill>
                <a:srgbClr val="FFCCCC"/>
              </a:solidFill>
            </a:endParaRPr>
          </a:p>
        </p:txBody>
      </p:sp>
      <p:cxnSp>
        <p:nvCxnSpPr>
          <p:cNvPr id="8210" name="Straight Connector 26"/>
          <p:cNvCxnSpPr>
            <a:cxnSpLocks noChangeShapeType="1"/>
          </p:cNvCxnSpPr>
          <p:nvPr/>
        </p:nvCxnSpPr>
        <p:spPr bwMode="auto">
          <a:xfrm rot="5400000" flipH="1" flipV="1">
            <a:off x="4598988" y="4867275"/>
            <a:ext cx="539750" cy="0"/>
          </a:xfrm>
          <a:prstGeom prst="line">
            <a:avLst/>
          </a:prstGeom>
          <a:noFill/>
          <a:ln w="19050" algn="ctr">
            <a:solidFill>
              <a:schemeClr val="bg1">
                <a:lumMod val="95000"/>
              </a:schemeClr>
            </a:solidFill>
            <a:prstDash val="dash"/>
            <a:round/>
            <a:headEnd/>
            <a:tailEnd/>
          </a:ln>
          <a:extLst>
            <a:ext uri="{909E8E84-426E-40DD-AFC4-6F175D3DCCD1}">
              <a14:hiddenFill xmlns:a14="http://schemas.microsoft.com/office/drawing/2010/main">
                <a:noFill/>
              </a14:hiddenFill>
            </a:ext>
          </a:extLst>
        </p:spPr>
      </p:cxnSp>
      <p:cxnSp>
        <p:nvCxnSpPr>
          <p:cNvPr id="29" name="Straight Connector 28"/>
          <p:cNvCxnSpPr/>
          <p:nvPr/>
        </p:nvCxnSpPr>
        <p:spPr bwMode="auto">
          <a:xfrm rot="5400000" flipH="1" flipV="1">
            <a:off x="1069181" y="4402932"/>
            <a:ext cx="1620837" cy="0"/>
          </a:xfrm>
          <a:prstGeom prst="line">
            <a:avLst/>
          </a:prstGeom>
          <a:solidFill>
            <a:schemeClr val="accent1"/>
          </a:solidFill>
          <a:ln w="19050" cap="flat" cmpd="sng" algn="ctr">
            <a:solidFill>
              <a:schemeClr val="accent6">
                <a:lumMod val="60000"/>
                <a:lumOff val="40000"/>
              </a:schemeClr>
            </a:solidFill>
            <a:prstDash val="dash"/>
            <a:round/>
            <a:headEnd type="none" w="med" len="med"/>
            <a:tailEnd type="none" w="med" len="med"/>
          </a:ln>
          <a:effectLst/>
        </p:spPr>
      </p:cxnSp>
      <p:cxnSp>
        <p:nvCxnSpPr>
          <p:cNvPr id="8212" name="Straight Connector 29"/>
          <p:cNvCxnSpPr>
            <a:cxnSpLocks noChangeShapeType="1"/>
          </p:cNvCxnSpPr>
          <p:nvPr/>
        </p:nvCxnSpPr>
        <p:spPr bwMode="auto">
          <a:xfrm rot="5400000" flipH="1" flipV="1">
            <a:off x="5785644" y="4968082"/>
            <a:ext cx="611187" cy="0"/>
          </a:xfrm>
          <a:prstGeom prst="line">
            <a:avLst/>
          </a:prstGeom>
          <a:noFill/>
          <a:ln w="19050" algn="ctr">
            <a:solidFill>
              <a:srgbClr val="FFCCCC"/>
            </a:solidFill>
            <a:prstDash val="dash"/>
            <a:round/>
            <a:headEnd/>
            <a:tailEnd/>
          </a:ln>
          <a:extLst>
            <a:ext uri="{909E8E84-426E-40DD-AFC4-6F175D3DCCD1}">
              <a14:hiddenFill xmlns:a14="http://schemas.microsoft.com/office/drawing/2010/main">
                <a:noFill/>
              </a14:hiddenFill>
            </a:ext>
          </a:extLst>
        </p:spPr>
      </p:cxnSp>
      <p:cxnSp>
        <p:nvCxnSpPr>
          <p:cNvPr id="8213" name="Straight Arrow Connector 30"/>
          <p:cNvCxnSpPr>
            <a:cxnSpLocks noChangeShapeType="1"/>
          </p:cNvCxnSpPr>
          <p:nvPr/>
        </p:nvCxnSpPr>
        <p:spPr bwMode="auto">
          <a:xfrm>
            <a:off x="3043238" y="5138738"/>
            <a:ext cx="1838325" cy="1587"/>
          </a:xfrm>
          <a:prstGeom prst="straightConnector1">
            <a:avLst/>
          </a:prstGeom>
          <a:noFill/>
          <a:ln w="19050" algn="ctr">
            <a:solidFill>
              <a:srgbClr val="FF6600"/>
            </a:solidFill>
            <a:round/>
            <a:headEnd/>
            <a:tailEnd type="arrow" w="med" len="med"/>
          </a:ln>
          <a:extLst>
            <a:ext uri="{909E8E84-426E-40DD-AFC4-6F175D3DCCD1}">
              <a14:hiddenFill xmlns:a14="http://schemas.microsoft.com/office/drawing/2010/main">
                <a:noFill/>
              </a14:hiddenFill>
            </a:ext>
          </a:extLst>
        </p:spPr>
      </p:cxnSp>
      <p:cxnSp>
        <p:nvCxnSpPr>
          <p:cNvPr id="8214" name="Straight Arrow Connector 32"/>
          <p:cNvCxnSpPr>
            <a:cxnSpLocks noChangeShapeType="1"/>
          </p:cNvCxnSpPr>
          <p:nvPr/>
        </p:nvCxnSpPr>
        <p:spPr bwMode="auto">
          <a:xfrm>
            <a:off x="1871663" y="5254625"/>
            <a:ext cx="4246562" cy="1588"/>
          </a:xfrm>
          <a:prstGeom prst="straightConnector1">
            <a:avLst/>
          </a:prstGeom>
          <a:noFill/>
          <a:ln w="19050" algn="ctr">
            <a:solidFill>
              <a:srgbClr val="FF6600"/>
            </a:solidFill>
            <a:round/>
            <a:headEnd/>
            <a:tailEnd type="arrow" w="med" len="med"/>
          </a:ln>
          <a:extLst>
            <a:ext uri="{909E8E84-426E-40DD-AFC4-6F175D3DCCD1}">
              <a14:hiddenFill xmlns:a14="http://schemas.microsoft.com/office/drawing/2010/main">
                <a:noFill/>
              </a14:hiddenFill>
            </a:ext>
          </a:extLst>
        </p:spPr>
      </p:cxnSp>
      <p:sp>
        <p:nvSpPr>
          <p:cNvPr id="8215" name="Rectangle 34"/>
          <p:cNvSpPr>
            <a:spLocks noChangeArrowheads="1"/>
          </p:cNvSpPr>
          <p:nvPr/>
        </p:nvSpPr>
        <p:spPr bwMode="auto">
          <a:xfrm>
            <a:off x="3490913" y="5240338"/>
            <a:ext cx="11977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dirty="0">
                <a:solidFill>
                  <a:srgbClr val="FF6600"/>
                </a:solidFill>
              </a:rPr>
              <a:t>Total</a:t>
            </a:r>
            <a:r>
              <a:rPr lang="en-ZA" sz="1400" dirty="0">
                <a:solidFill>
                  <a:srgbClr val="FFFF00"/>
                </a:solidFill>
              </a:rPr>
              <a:t> </a:t>
            </a:r>
            <a:r>
              <a:rPr lang="en-ZA" sz="1400" dirty="0">
                <a:solidFill>
                  <a:srgbClr val="FF6600"/>
                </a:solidFill>
              </a:rPr>
              <a:t>latency</a:t>
            </a:r>
            <a:endParaRPr lang="en-US" sz="1400" dirty="0">
              <a:solidFill>
                <a:srgbClr val="FF6600"/>
              </a:solidFill>
            </a:endParaRPr>
          </a:p>
        </p:txBody>
      </p:sp>
      <p:sp>
        <p:nvSpPr>
          <p:cNvPr id="8216" name="Rectangle 35"/>
          <p:cNvSpPr>
            <a:spLocks noChangeArrowheads="1"/>
          </p:cNvSpPr>
          <p:nvPr/>
        </p:nvSpPr>
        <p:spPr bwMode="auto">
          <a:xfrm>
            <a:off x="3606800" y="4403725"/>
            <a:ext cx="162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a:solidFill>
                  <a:srgbClr val="BCCAEA"/>
                </a:solidFill>
              </a:rPr>
              <a:t>Transmission time</a:t>
            </a:r>
            <a:endParaRPr lang="en-US" sz="1400">
              <a:solidFill>
                <a:srgbClr val="BCCAEA"/>
              </a:solidFill>
            </a:endParaRPr>
          </a:p>
        </p:txBody>
      </p:sp>
      <p:sp>
        <p:nvSpPr>
          <p:cNvPr id="8217" name="Rectangle 44"/>
          <p:cNvSpPr>
            <a:spLocks noChangeArrowheads="1"/>
          </p:cNvSpPr>
          <p:nvPr/>
        </p:nvSpPr>
        <p:spPr bwMode="auto">
          <a:xfrm>
            <a:off x="269351" y="5713933"/>
            <a:ext cx="87820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a:t>time of flight  is also referred to as ‘propagation delay’ – it may depend on how many</a:t>
            </a:r>
            <a:br>
              <a:rPr lang="en-ZA" dirty="0"/>
            </a:br>
            <a:r>
              <a:rPr lang="en-ZA" dirty="0"/>
              <a:t>channels are used. E.g. a two-channel path will give an effective lower propagation.</a:t>
            </a:r>
            <a:br>
              <a:rPr lang="en-ZA" dirty="0"/>
            </a:br>
            <a:r>
              <a:rPr lang="en-ZA" dirty="0"/>
              <a:t>With switching circuitry, the propagation delay can increase significantly.</a:t>
            </a:r>
            <a:endParaRPr lang="en-US" dirty="0"/>
          </a:p>
        </p:txBody>
      </p:sp>
      <p:sp>
        <p:nvSpPr>
          <p:cNvPr id="5" name="Folded Corner 4"/>
          <p:cNvSpPr/>
          <p:nvPr/>
        </p:nvSpPr>
        <p:spPr>
          <a:xfrm rot="2518381">
            <a:off x="7116434" y="524169"/>
            <a:ext cx="1622316" cy="976272"/>
          </a:xfrm>
          <a:prstGeom prst="foldedCorner">
            <a:avLst>
              <a:gd name="adj" fmla="val 27944"/>
            </a:avLst>
          </a:prstGeom>
          <a:solidFill>
            <a:srgbClr val="F2FF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i="1" dirty="0">
                <a:solidFill>
                  <a:schemeClr val="accent4">
                    <a:lumMod val="50000"/>
                  </a:schemeClr>
                </a:solidFill>
              </a:rPr>
              <a:t>PS</a:t>
            </a:r>
            <a:r>
              <a:rPr lang="en-ZA" sz="1400" dirty="0">
                <a:solidFill>
                  <a:schemeClr val="accent4">
                    <a:lumMod val="50000"/>
                  </a:schemeClr>
                </a:solidFill>
              </a:rPr>
              <a:t>: a favourite thing to ask in tests and exams</a:t>
            </a:r>
          </a:p>
        </p:txBody>
      </p:sp>
    </p:spTree>
    <p:extLst>
      <p:ext uri="{BB962C8B-B14F-4D97-AF65-F5344CB8AC3E}">
        <p14:creationId xmlns:p14="http://schemas.microsoft.com/office/powerpoint/2010/main" val="364390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Effective bandwidth calc.</a:t>
            </a:r>
            <a:endParaRPr lang="en-US" dirty="0"/>
          </a:p>
        </p:txBody>
      </p:sp>
      <p:sp>
        <p:nvSpPr>
          <p:cNvPr id="9226" name="Rectangle 9"/>
          <p:cNvSpPr>
            <a:spLocks noChangeArrowheads="1"/>
          </p:cNvSpPr>
          <p:nvPr/>
        </p:nvSpPr>
        <p:spPr bwMode="auto">
          <a:xfrm>
            <a:off x="327025" y="1941966"/>
            <a:ext cx="75533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Example:</a:t>
            </a:r>
          </a:p>
          <a:p>
            <a:r>
              <a:rPr lang="en-ZA" dirty="0"/>
              <a:t> You are wanting to connect two computers together using a copper wire.</a:t>
            </a:r>
          </a:p>
          <a:p>
            <a:r>
              <a:rPr lang="en-ZA" dirty="0"/>
              <a:t> The distance between them is: 100m</a:t>
            </a:r>
          </a:p>
          <a:p>
            <a:r>
              <a:rPr lang="en-ZA" dirty="0"/>
              <a:t> Raw bandwidth (limited by comms devices) of the channel is: 10Mbit/s</a:t>
            </a:r>
          </a:p>
        </p:txBody>
      </p:sp>
      <p:sp>
        <p:nvSpPr>
          <p:cNvPr id="9227" name="Rectangle 10"/>
          <p:cNvSpPr>
            <a:spLocks noChangeArrowheads="1"/>
          </p:cNvSpPr>
          <p:nvPr/>
        </p:nvSpPr>
        <p:spPr bwMode="auto">
          <a:xfrm>
            <a:off x="295275" y="3260752"/>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 Message to send is: 10,000 </a:t>
            </a:r>
            <a:r>
              <a:rPr lang="en-ZA" b="1" dirty="0"/>
              <a:t>bytes</a:t>
            </a:r>
          </a:p>
          <a:p>
            <a:r>
              <a:rPr lang="en-ZA" dirty="0"/>
              <a:t> Sending device overhead:  200us</a:t>
            </a:r>
          </a:p>
          <a:p>
            <a:r>
              <a:rPr lang="en-ZA" dirty="0"/>
              <a:t> Receiving device overhead: 300us</a:t>
            </a:r>
            <a:endParaRPr lang="en-US" dirty="0"/>
          </a:p>
        </p:txBody>
      </p:sp>
      <p:sp>
        <p:nvSpPr>
          <p:cNvPr id="31" name="Rectangle 9">
            <a:extLst>
              <a:ext uri="{FF2B5EF4-FFF2-40B4-BE49-F238E27FC236}">
                <a16:creationId xmlns:a16="http://schemas.microsoft.com/office/drawing/2014/main" id="{A085446E-D0C4-479C-8187-3766B905CCBE}"/>
              </a:ext>
            </a:extLst>
          </p:cNvPr>
          <p:cNvSpPr>
            <a:spLocks noChangeArrowheads="1"/>
          </p:cNvSpPr>
          <p:nvPr/>
        </p:nvSpPr>
        <p:spPr bwMode="auto">
          <a:xfrm>
            <a:off x="327025" y="1454177"/>
            <a:ext cx="7553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Sample Question…</a:t>
            </a:r>
          </a:p>
        </p:txBody>
      </p:sp>
      <p:sp>
        <p:nvSpPr>
          <p:cNvPr id="32" name="Rectangle 9">
            <a:extLst>
              <a:ext uri="{FF2B5EF4-FFF2-40B4-BE49-F238E27FC236}">
                <a16:creationId xmlns:a16="http://schemas.microsoft.com/office/drawing/2014/main" id="{D8FBA3B9-9712-48E9-862D-4E6A1B7122FC}"/>
              </a:ext>
            </a:extLst>
          </p:cNvPr>
          <p:cNvSpPr>
            <a:spLocks noChangeArrowheads="1"/>
          </p:cNvSpPr>
          <p:nvPr/>
        </p:nvSpPr>
        <p:spPr bwMode="auto">
          <a:xfrm>
            <a:off x="7110412" y="471160"/>
            <a:ext cx="1539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ZA" dirty="0">
                <a:solidFill>
                  <a:schemeClr val="accent6">
                    <a:lumMod val="75000"/>
                  </a:schemeClr>
                </a:solidFill>
              </a:rPr>
              <a:t>CLASS ACTIVITY 1!</a:t>
            </a:r>
          </a:p>
        </p:txBody>
      </p:sp>
      <p:sp>
        <p:nvSpPr>
          <p:cNvPr id="33" name="Rectangle 32">
            <a:extLst>
              <a:ext uri="{FF2B5EF4-FFF2-40B4-BE49-F238E27FC236}">
                <a16:creationId xmlns:a16="http://schemas.microsoft.com/office/drawing/2014/main" id="{DC94B23C-4878-4A5E-913D-31E19CC9B5D2}"/>
              </a:ext>
            </a:extLst>
          </p:cNvPr>
          <p:cNvSpPr/>
          <p:nvPr/>
        </p:nvSpPr>
        <p:spPr>
          <a:xfrm>
            <a:off x="428625" y="4395388"/>
            <a:ext cx="7553325" cy="368300"/>
          </a:xfrm>
          <a:prstGeom prst="rect">
            <a:avLst/>
          </a:prstGeom>
        </p:spPr>
        <p:txBody>
          <a:bodyPr>
            <a:spAutoFit/>
          </a:bodyPr>
          <a:lstStyle/>
          <a:p>
            <a:pPr>
              <a:defRPr/>
            </a:pPr>
            <a:r>
              <a:rPr lang="en-ZA" dirty="0"/>
              <a:t>TODO:  Calculate the Effective Bandwidth of this connection.</a:t>
            </a:r>
            <a:endParaRPr lang="en-US" dirty="0">
              <a:solidFill>
                <a:schemeClr val="tx2">
                  <a:lumMod val="75000"/>
                </a:schemeClr>
              </a:solidFill>
            </a:endParaRPr>
          </a:p>
        </p:txBody>
      </p:sp>
      <p:sp>
        <p:nvSpPr>
          <p:cNvPr id="34" name="Rectangle 33">
            <a:extLst>
              <a:ext uri="{FF2B5EF4-FFF2-40B4-BE49-F238E27FC236}">
                <a16:creationId xmlns:a16="http://schemas.microsoft.com/office/drawing/2014/main" id="{5A37947C-52A3-45FF-8DB3-041D5EF53FAD}"/>
              </a:ext>
            </a:extLst>
          </p:cNvPr>
          <p:cNvSpPr/>
          <p:nvPr/>
        </p:nvSpPr>
        <p:spPr>
          <a:xfrm>
            <a:off x="428625" y="6041479"/>
            <a:ext cx="7553325" cy="368300"/>
          </a:xfrm>
          <a:prstGeom prst="rect">
            <a:avLst/>
          </a:prstGeom>
        </p:spPr>
        <p:txBody>
          <a:bodyPr>
            <a:spAutoFit/>
          </a:bodyPr>
          <a:lstStyle/>
          <a:p>
            <a:pPr>
              <a:defRPr/>
            </a:pPr>
            <a:r>
              <a:rPr lang="en-ZA" dirty="0">
                <a:solidFill>
                  <a:schemeClr val="tx2">
                    <a:lumMod val="75000"/>
                  </a:schemeClr>
                </a:solidFill>
              </a:rPr>
              <a:t>Get a copy of the handout. Can work in teams.</a:t>
            </a:r>
            <a:endParaRPr lang="en-US" dirty="0">
              <a:solidFill>
                <a:schemeClr val="tx2">
                  <a:lumMod val="75000"/>
                </a:schemeClr>
              </a:solidFill>
            </a:endParaRPr>
          </a:p>
        </p:txBody>
      </p:sp>
    </p:spTree>
    <p:extLst>
      <p:ext uri="{BB962C8B-B14F-4D97-AF65-F5344CB8AC3E}">
        <p14:creationId xmlns:p14="http://schemas.microsoft.com/office/powerpoint/2010/main" val="3467207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Effective bandwidth calc.</a:t>
            </a:r>
            <a:endParaRPr lang="en-US" dirty="0"/>
          </a:p>
        </p:txBody>
      </p:sp>
      <p:sp>
        <p:nvSpPr>
          <p:cNvPr id="9219" name="Rectangle 2"/>
          <p:cNvSpPr>
            <a:spLocks noChangeArrowheads="1"/>
          </p:cNvSpPr>
          <p:nvPr/>
        </p:nvSpPr>
        <p:spPr bwMode="auto">
          <a:xfrm>
            <a:off x="284163" y="2821315"/>
            <a:ext cx="14414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a:t>Solution:  …</a:t>
            </a:r>
            <a:endParaRPr lang="en-US" dirty="0"/>
          </a:p>
        </p:txBody>
      </p:sp>
      <p:sp>
        <p:nvSpPr>
          <p:cNvPr id="9226" name="Rectangle 9"/>
          <p:cNvSpPr>
            <a:spLocks noChangeArrowheads="1"/>
          </p:cNvSpPr>
          <p:nvPr/>
        </p:nvSpPr>
        <p:spPr bwMode="auto">
          <a:xfrm>
            <a:off x="365125" y="1341438"/>
            <a:ext cx="7553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Example:</a:t>
            </a:r>
          </a:p>
          <a:p>
            <a:r>
              <a:rPr lang="en-ZA" dirty="0"/>
              <a:t> Distance 100m</a:t>
            </a:r>
          </a:p>
          <a:p>
            <a:r>
              <a:rPr lang="en-ZA" dirty="0"/>
              <a:t> Raw bandwidth 10Mbit/s</a:t>
            </a:r>
          </a:p>
        </p:txBody>
      </p:sp>
      <p:sp>
        <p:nvSpPr>
          <p:cNvPr id="9227" name="Rectangle 10"/>
          <p:cNvSpPr>
            <a:spLocks noChangeArrowheads="1"/>
          </p:cNvSpPr>
          <p:nvPr/>
        </p:nvSpPr>
        <p:spPr bwMode="auto">
          <a:xfrm>
            <a:off x="3571875" y="1331913"/>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t> Message 10,000 bytes</a:t>
            </a:r>
          </a:p>
          <a:p>
            <a:r>
              <a:rPr lang="en-ZA"/>
              <a:t> Sending overhead  200us</a:t>
            </a:r>
          </a:p>
          <a:p>
            <a:r>
              <a:rPr lang="en-ZA"/>
              <a:t> Receiving overhead 300us</a:t>
            </a:r>
            <a:endParaRPr lang="en-US"/>
          </a:p>
        </p:txBody>
      </p:sp>
      <p:grpSp>
        <p:nvGrpSpPr>
          <p:cNvPr id="3" name="Group 2">
            <a:extLst>
              <a:ext uri="{FF2B5EF4-FFF2-40B4-BE49-F238E27FC236}">
                <a16:creationId xmlns:a16="http://schemas.microsoft.com/office/drawing/2014/main" id="{A1593B80-E36C-4E32-B68D-8B6BFB539BB6}"/>
              </a:ext>
            </a:extLst>
          </p:cNvPr>
          <p:cNvGrpSpPr/>
          <p:nvPr/>
        </p:nvGrpSpPr>
        <p:grpSpPr>
          <a:xfrm>
            <a:off x="547688" y="3190647"/>
            <a:ext cx="6689320" cy="665163"/>
            <a:chOff x="465138" y="3156277"/>
            <a:chExt cx="6689320" cy="665163"/>
          </a:xfrm>
        </p:grpSpPr>
        <p:sp>
          <p:nvSpPr>
            <p:cNvPr id="9220" name="Rectangle 3"/>
            <p:cNvSpPr>
              <a:spLocks noChangeArrowheads="1"/>
            </p:cNvSpPr>
            <p:nvPr/>
          </p:nvSpPr>
          <p:spPr bwMode="auto">
            <a:xfrm>
              <a:off x="465138" y="3181677"/>
              <a:ext cx="3567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a:t>Transmission time = 80,000 bits</a:t>
              </a:r>
              <a:endParaRPr lang="en-US" dirty="0"/>
            </a:p>
          </p:txBody>
        </p:sp>
        <p:sp>
          <p:nvSpPr>
            <p:cNvPr id="9221" name="Rectangle 4"/>
            <p:cNvSpPr>
              <a:spLocks noChangeArrowheads="1"/>
            </p:cNvSpPr>
            <p:nvPr/>
          </p:nvSpPr>
          <p:spPr bwMode="auto">
            <a:xfrm>
              <a:off x="2744788" y="3451552"/>
              <a:ext cx="117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10Mbits/s</a:t>
              </a:r>
              <a:endParaRPr lang="en-US"/>
            </a:p>
          </p:txBody>
        </p:sp>
        <p:cxnSp>
          <p:nvCxnSpPr>
            <p:cNvPr id="9222" name="Straight Connector 5"/>
            <p:cNvCxnSpPr>
              <a:cxnSpLocks noChangeShapeType="1"/>
            </p:cNvCxnSpPr>
            <p:nvPr/>
          </p:nvCxnSpPr>
          <p:spPr bwMode="auto">
            <a:xfrm rot="10800000">
              <a:off x="2681288" y="3491240"/>
              <a:ext cx="125888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223" name="Rectangle 6"/>
            <p:cNvSpPr>
              <a:spLocks noChangeArrowheads="1"/>
            </p:cNvSpPr>
            <p:nvPr/>
          </p:nvSpPr>
          <p:spPr bwMode="auto">
            <a:xfrm>
              <a:off x="4057650" y="3259465"/>
              <a:ext cx="384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 </a:t>
              </a:r>
              <a:endParaRPr lang="en-US"/>
            </a:p>
          </p:txBody>
        </p:sp>
        <p:sp>
          <p:nvSpPr>
            <p:cNvPr id="9224" name="Rectangle 7"/>
            <p:cNvSpPr>
              <a:spLocks noChangeArrowheads="1"/>
            </p:cNvSpPr>
            <p:nvPr/>
          </p:nvSpPr>
          <p:spPr bwMode="auto">
            <a:xfrm>
              <a:off x="4445000" y="3451552"/>
              <a:ext cx="11128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a:t>10bits/</a:t>
              </a:r>
              <a:r>
                <a:rPr lang="el-GR" dirty="0"/>
                <a:t>μ</a:t>
              </a:r>
              <a:r>
                <a:rPr lang="en-ZA" dirty="0"/>
                <a:t>s</a:t>
              </a:r>
              <a:endParaRPr lang="en-US" dirty="0"/>
            </a:p>
          </p:txBody>
        </p:sp>
        <p:cxnSp>
          <p:nvCxnSpPr>
            <p:cNvPr id="9225" name="Straight Connector 8"/>
            <p:cNvCxnSpPr>
              <a:cxnSpLocks noChangeShapeType="1"/>
            </p:cNvCxnSpPr>
            <p:nvPr/>
          </p:nvCxnSpPr>
          <p:spPr bwMode="auto">
            <a:xfrm rot="10800000">
              <a:off x="4457700" y="3491240"/>
              <a:ext cx="12604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228" name="Rectangle 11"/>
            <p:cNvSpPr>
              <a:spLocks noChangeArrowheads="1"/>
            </p:cNvSpPr>
            <p:nvPr/>
          </p:nvSpPr>
          <p:spPr bwMode="auto">
            <a:xfrm>
              <a:off x="4329113" y="3156277"/>
              <a:ext cx="1313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a:t>80,000 bits</a:t>
              </a:r>
              <a:endParaRPr lang="en-US" dirty="0"/>
            </a:p>
          </p:txBody>
        </p:sp>
        <p:sp>
          <p:nvSpPr>
            <p:cNvPr id="9229" name="Rectangle 12"/>
            <p:cNvSpPr>
              <a:spLocks noChangeArrowheads="1"/>
            </p:cNvSpPr>
            <p:nvPr/>
          </p:nvSpPr>
          <p:spPr bwMode="auto">
            <a:xfrm>
              <a:off x="5783263" y="3259465"/>
              <a:ext cx="384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 </a:t>
              </a:r>
              <a:endParaRPr lang="en-US"/>
            </a:p>
          </p:txBody>
        </p:sp>
        <p:sp>
          <p:nvSpPr>
            <p:cNvPr id="9230" name="Rectangle 13"/>
            <p:cNvSpPr>
              <a:spLocks noChangeArrowheads="1"/>
            </p:cNvSpPr>
            <p:nvPr/>
          </p:nvSpPr>
          <p:spPr bwMode="auto">
            <a:xfrm>
              <a:off x="6080125" y="3232477"/>
              <a:ext cx="10743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a:t>8,000 </a:t>
              </a:r>
              <a:r>
                <a:rPr lang="el-GR" dirty="0"/>
                <a:t>μ</a:t>
              </a:r>
              <a:r>
                <a:rPr lang="en-ZA" dirty="0"/>
                <a:t>s</a:t>
              </a:r>
              <a:endParaRPr lang="en-US" dirty="0"/>
            </a:p>
          </p:txBody>
        </p:sp>
      </p:grpSp>
      <p:grpSp>
        <p:nvGrpSpPr>
          <p:cNvPr id="4" name="Group 3">
            <a:extLst>
              <a:ext uri="{FF2B5EF4-FFF2-40B4-BE49-F238E27FC236}">
                <a16:creationId xmlns:a16="http://schemas.microsoft.com/office/drawing/2014/main" id="{C5A8787F-C191-4B47-B3DC-4DBCBF347FEF}"/>
              </a:ext>
            </a:extLst>
          </p:cNvPr>
          <p:cNvGrpSpPr/>
          <p:nvPr/>
        </p:nvGrpSpPr>
        <p:grpSpPr>
          <a:xfrm>
            <a:off x="515995" y="3866693"/>
            <a:ext cx="6200718" cy="665163"/>
            <a:chOff x="465138" y="3838902"/>
            <a:chExt cx="6200718" cy="665163"/>
          </a:xfrm>
        </p:grpSpPr>
        <p:sp>
          <p:nvSpPr>
            <p:cNvPr id="9231" name="Rectangle 14"/>
            <p:cNvSpPr>
              <a:spLocks noChangeArrowheads="1"/>
            </p:cNvSpPr>
            <p:nvPr/>
          </p:nvSpPr>
          <p:spPr bwMode="auto">
            <a:xfrm>
              <a:off x="465138" y="3915102"/>
              <a:ext cx="1758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a:t>Time of flight = </a:t>
              </a:r>
              <a:endParaRPr lang="en-US" dirty="0"/>
            </a:p>
          </p:txBody>
        </p:sp>
        <p:sp>
          <p:nvSpPr>
            <p:cNvPr id="9232" name="Rectangle 15"/>
            <p:cNvSpPr>
              <a:spLocks noChangeArrowheads="1"/>
            </p:cNvSpPr>
            <p:nvPr/>
          </p:nvSpPr>
          <p:spPr bwMode="auto">
            <a:xfrm>
              <a:off x="2268538" y="4134177"/>
              <a:ext cx="1376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3 x 10</a:t>
              </a:r>
              <a:r>
                <a:rPr lang="en-ZA" baseline="30000"/>
                <a:t>8</a:t>
              </a:r>
              <a:r>
                <a:rPr lang="en-ZA"/>
                <a:t> m/s</a:t>
              </a:r>
              <a:endParaRPr lang="en-US"/>
            </a:p>
          </p:txBody>
        </p:sp>
        <p:cxnSp>
          <p:nvCxnSpPr>
            <p:cNvPr id="9233" name="Straight Connector 16"/>
            <p:cNvCxnSpPr>
              <a:cxnSpLocks noChangeShapeType="1"/>
            </p:cNvCxnSpPr>
            <p:nvPr/>
          </p:nvCxnSpPr>
          <p:spPr bwMode="auto">
            <a:xfrm rot="10800000">
              <a:off x="2243138" y="4173865"/>
              <a:ext cx="12604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234" name="Rectangle 17"/>
            <p:cNvSpPr>
              <a:spLocks noChangeArrowheads="1"/>
            </p:cNvSpPr>
            <p:nvPr/>
          </p:nvSpPr>
          <p:spPr bwMode="auto">
            <a:xfrm>
              <a:off x="2268538" y="3838902"/>
              <a:ext cx="760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100m</a:t>
              </a:r>
              <a:endParaRPr lang="en-US"/>
            </a:p>
          </p:txBody>
        </p:sp>
        <p:sp>
          <p:nvSpPr>
            <p:cNvPr id="9235" name="Rectangle 18"/>
            <p:cNvSpPr>
              <a:spLocks noChangeArrowheads="1"/>
            </p:cNvSpPr>
            <p:nvPr/>
          </p:nvSpPr>
          <p:spPr bwMode="auto">
            <a:xfrm>
              <a:off x="3568700" y="3942090"/>
              <a:ext cx="382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 </a:t>
              </a:r>
              <a:endParaRPr lang="en-US"/>
            </a:p>
          </p:txBody>
        </p:sp>
        <p:sp>
          <p:nvSpPr>
            <p:cNvPr id="9236" name="Rectangle 19"/>
            <p:cNvSpPr>
              <a:spLocks noChangeArrowheads="1"/>
            </p:cNvSpPr>
            <p:nvPr/>
          </p:nvSpPr>
          <p:spPr bwMode="auto">
            <a:xfrm>
              <a:off x="4006850" y="4134177"/>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3 x 10</a:t>
              </a:r>
              <a:r>
                <a:rPr lang="en-ZA" baseline="30000"/>
                <a:t>6</a:t>
              </a:r>
              <a:r>
                <a:rPr lang="en-ZA"/>
                <a:t> m/s</a:t>
              </a:r>
              <a:endParaRPr lang="en-US"/>
            </a:p>
          </p:txBody>
        </p:sp>
        <p:cxnSp>
          <p:nvCxnSpPr>
            <p:cNvPr id="9237" name="Straight Connector 20"/>
            <p:cNvCxnSpPr>
              <a:cxnSpLocks noChangeShapeType="1"/>
            </p:cNvCxnSpPr>
            <p:nvPr/>
          </p:nvCxnSpPr>
          <p:spPr bwMode="auto">
            <a:xfrm rot="10800000">
              <a:off x="3981450" y="4173865"/>
              <a:ext cx="12604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238" name="Rectangle 21"/>
            <p:cNvSpPr>
              <a:spLocks noChangeArrowheads="1"/>
            </p:cNvSpPr>
            <p:nvPr/>
          </p:nvSpPr>
          <p:spPr bwMode="auto">
            <a:xfrm>
              <a:off x="5719763" y="3864302"/>
              <a:ext cx="946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a:t>0.33 </a:t>
              </a:r>
              <a:r>
                <a:rPr lang="el-GR" dirty="0"/>
                <a:t>μ</a:t>
              </a:r>
              <a:r>
                <a:rPr lang="en-ZA" dirty="0"/>
                <a:t>s</a:t>
              </a:r>
              <a:endParaRPr lang="en-US" dirty="0"/>
            </a:p>
          </p:txBody>
        </p:sp>
        <p:sp>
          <p:nvSpPr>
            <p:cNvPr id="9239" name="Rectangle 22"/>
            <p:cNvSpPr>
              <a:spLocks noChangeArrowheads="1"/>
            </p:cNvSpPr>
            <p:nvPr/>
          </p:nvSpPr>
          <p:spPr bwMode="auto">
            <a:xfrm>
              <a:off x="5422900" y="3942090"/>
              <a:ext cx="384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 </a:t>
              </a:r>
              <a:endParaRPr lang="en-US"/>
            </a:p>
          </p:txBody>
        </p:sp>
        <p:sp>
          <p:nvSpPr>
            <p:cNvPr id="9240" name="Rectangle 23"/>
            <p:cNvSpPr>
              <a:spLocks noChangeArrowheads="1"/>
            </p:cNvSpPr>
            <p:nvPr/>
          </p:nvSpPr>
          <p:spPr bwMode="auto">
            <a:xfrm>
              <a:off x="4341813" y="3864302"/>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1m</a:t>
              </a:r>
              <a:endParaRPr lang="en-US"/>
            </a:p>
          </p:txBody>
        </p:sp>
      </p:grpSp>
      <p:grpSp>
        <p:nvGrpSpPr>
          <p:cNvPr id="5" name="Group 4">
            <a:extLst>
              <a:ext uri="{FF2B5EF4-FFF2-40B4-BE49-F238E27FC236}">
                <a16:creationId xmlns:a16="http://schemas.microsoft.com/office/drawing/2014/main" id="{F5EA999E-A20F-4701-A75B-D56A4F99A7A9}"/>
              </a:ext>
            </a:extLst>
          </p:cNvPr>
          <p:cNvGrpSpPr/>
          <p:nvPr/>
        </p:nvGrpSpPr>
        <p:grpSpPr>
          <a:xfrm>
            <a:off x="534988" y="4512002"/>
            <a:ext cx="6181725" cy="646113"/>
            <a:chOff x="534988" y="4512002"/>
            <a:chExt cx="6181725" cy="646113"/>
          </a:xfrm>
        </p:grpSpPr>
        <p:sp>
          <p:nvSpPr>
            <p:cNvPr id="9241" name="Rectangle 24"/>
            <p:cNvSpPr>
              <a:spLocks noChangeArrowheads="1"/>
            </p:cNvSpPr>
            <p:nvPr/>
          </p:nvSpPr>
          <p:spPr bwMode="auto">
            <a:xfrm>
              <a:off x="534988" y="4512002"/>
              <a:ext cx="3213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t>Total latency =</a:t>
              </a:r>
              <a:endParaRPr lang="en-US"/>
            </a:p>
          </p:txBody>
        </p:sp>
        <p:sp>
          <p:nvSpPr>
            <p:cNvPr id="9242" name="Rectangle 25"/>
            <p:cNvSpPr>
              <a:spLocks noChangeArrowheads="1"/>
            </p:cNvSpPr>
            <p:nvPr/>
          </p:nvSpPr>
          <p:spPr bwMode="auto">
            <a:xfrm>
              <a:off x="2144713" y="4512002"/>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Sending overhead + Transmission time + time of flight + Receiver overhead</a:t>
              </a:r>
              <a:endParaRPr lang="en-US" dirty="0"/>
            </a:p>
          </p:txBody>
        </p:sp>
      </p:grpSp>
      <p:grpSp>
        <p:nvGrpSpPr>
          <p:cNvPr id="6" name="Group 5">
            <a:extLst>
              <a:ext uri="{FF2B5EF4-FFF2-40B4-BE49-F238E27FC236}">
                <a16:creationId xmlns:a16="http://schemas.microsoft.com/office/drawing/2014/main" id="{5E28000C-F00C-411E-8A21-FBE88899E0FF}"/>
              </a:ext>
            </a:extLst>
          </p:cNvPr>
          <p:cNvGrpSpPr/>
          <p:nvPr/>
        </p:nvGrpSpPr>
        <p:grpSpPr>
          <a:xfrm>
            <a:off x="534988" y="5218440"/>
            <a:ext cx="7450137" cy="369887"/>
            <a:chOff x="534988" y="5180340"/>
            <a:chExt cx="7450137" cy="369887"/>
          </a:xfrm>
        </p:grpSpPr>
        <p:sp>
          <p:nvSpPr>
            <p:cNvPr id="9243" name="Rectangle 26"/>
            <p:cNvSpPr>
              <a:spLocks noChangeArrowheads="1"/>
            </p:cNvSpPr>
            <p:nvPr/>
          </p:nvSpPr>
          <p:spPr bwMode="auto">
            <a:xfrm>
              <a:off x="534988" y="5180340"/>
              <a:ext cx="321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Total latency =</a:t>
              </a:r>
              <a:endParaRPr lang="en-US" dirty="0"/>
            </a:p>
          </p:txBody>
        </p:sp>
        <p:sp>
          <p:nvSpPr>
            <p:cNvPr id="9244" name="Rectangle 27"/>
            <p:cNvSpPr>
              <a:spLocks noChangeArrowheads="1"/>
            </p:cNvSpPr>
            <p:nvPr/>
          </p:nvSpPr>
          <p:spPr bwMode="auto">
            <a:xfrm>
              <a:off x="2144713" y="5180340"/>
              <a:ext cx="5840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200</a:t>
              </a:r>
              <a:r>
                <a:rPr lang="el-GR" dirty="0"/>
                <a:t>μ</a:t>
              </a:r>
              <a:r>
                <a:rPr lang="en-ZA" dirty="0"/>
                <a:t>s + 8,000</a:t>
              </a:r>
              <a:r>
                <a:rPr lang="el-GR" dirty="0"/>
                <a:t>μ</a:t>
              </a:r>
              <a:r>
                <a:rPr lang="en-ZA" dirty="0"/>
                <a:t>s + 0.33</a:t>
              </a:r>
              <a:r>
                <a:rPr lang="el-GR" dirty="0"/>
                <a:t>μ</a:t>
              </a:r>
              <a:r>
                <a:rPr lang="en-ZA" dirty="0"/>
                <a:t>s + 300</a:t>
              </a:r>
              <a:r>
                <a:rPr lang="el-GR" dirty="0"/>
                <a:t>μ</a:t>
              </a:r>
              <a:r>
                <a:rPr lang="en-ZA" dirty="0"/>
                <a:t>s = 8,500.33</a:t>
              </a:r>
              <a:r>
                <a:rPr lang="el-GR" dirty="0"/>
                <a:t>μ</a:t>
              </a:r>
              <a:r>
                <a:rPr lang="en-ZA" dirty="0"/>
                <a:t>s</a:t>
              </a:r>
              <a:endParaRPr lang="en-US" dirty="0"/>
            </a:p>
          </p:txBody>
        </p:sp>
      </p:grpSp>
      <p:sp>
        <p:nvSpPr>
          <p:cNvPr id="9245" name="Rectangle 28"/>
          <p:cNvSpPr>
            <a:spLocks noChangeArrowheads="1"/>
          </p:cNvSpPr>
          <p:nvPr/>
        </p:nvSpPr>
        <p:spPr bwMode="auto">
          <a:xfrm>
            <a:off x="547688" y="5663286"/>
            <a:ext cx="7553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Effective bandwidth = Message size / total latency</a:t>
            </a:r>
            <a:endParaRPr lang="en-US" dirty="0"/>
          </a:p>
        </p:txBody>
      </p:sp>
      <p:sp>
        <p:nvSpPr>
          <p:cNvPr id="30" name="Rectangle 29"/>
          <p:cNvSpPr/>
          <p:nvPr/>
        </p:nvSpPr>
        <p:spPr>
          <a:xfrm>
            <a:off x="547688" y="6139536"/>
            <a:ext cx="7553325" cy="368300"/>
          </a:xfrm>
          <a:prstGeom prst="rect">
            <a:avLst/>
          </a:prstGeom>
        </p:spPr>
        <p:txBody>
          <a:bodyPr>
            <a:spAutoFit/>
          </a:bodyPr>
          <a:lstStyle/>
          <a:p>
            <a:pPr>
              <a:defRPr/>
            </a:pPr>
            <a:r>
              <a:rPr lang="en-ZA" dirty="0"/>
              <a:t>Effective bandwidth = 80,000bits / 8,500</a:t>
            </a:r>
            <a:r>
              <a:rPr lang="el-GR" dirty="0"/>
              <a:t>μ</a:t>
            </a:r>
            <a:r>
              <a:rPr lang="en-ZA" dirty="0"/>
              <a:t>s = </a:t>
            </a:r>
            <a:r>
              <a:rPr lang="en-ZA" dirty="0">
                <a:solidFill>
                  <a:schemeClr val="tx2">
                    <a:lumMod val="75000"/>
                  </a:schemeClr>
                </a:solidFill>
              </a:rPr>
              <a:t>9.41 </a:t>
            </a:r>
            <a:r>
              <a:rPr lang="en-ZA" dirty="0" err="1">
                <a:solidFill>
                  <a:schemeClr val="tx2">
                    <a:lumMod val="75000"/>
                  </a:schemeClr>
                </a:solidFill>
              </a:rPr>
              <a:t>Mbits</a:t>
            </a:r>
            <a:r>
              <a:rPr lang="en-ZA" dirty="0">
                <a:solidFill>
                  <a:schemeClr val="tx2">
                    <a:lumMod val="75000"/>
                  </a:schemeClr>
                </a:solidFill>
              </a:rPr>
              <a:t>/s</a:t>
            </a:r>
            <a:endParaRPr lang="en-US" dirty="0">
              <a:solidFill>
                <a:schemeClr val="tx2">
                  <a:lumMod val="75000"/>
                </a:schemeClr>
              </a:solidFill>
            </a:endParaRPr>
          </a:p>
        </p:txBody>
      </p:sp>
      <p:sp>
        <p:nvSpPr>
          <p:cNvPr id="31" name="Rectangle 9">
            <a:extLst>
              <a:ext uri="{FF2B5EF4-FFF2-40B4-BE49-F238E27FC236}">
                <a16:creationId xmlns:a16="http://schemas.microsoft.com/office/drawing/2014/main" id="{9A256D8C-BA16-4234-91B4-E680E5BEAE94}"/>
              </a:ext>
            </a:extLst>
          </p:cNvPr>
          <p:cNvSpPr>
            <a:spLocks noChangeArrowheads="1"/>
          </p:cNvSpPr>
          <p:nvPr/>
        </p:nvSpPr>
        <p:spPr bwMode="auto">
          <a:xfrm>
            <a:off x="7110412" y="471160"/>
            <a:ext cx="1539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ZA" dirty="0">
                <a:solidFill>
                  <a:schemeClr val="accent6">
                    <a:lumMod val="75000"/>
                  </a:schemeClr>
                </a:solidFill>
              </a:rPr>
              <a:t>CLASS ACTIVITY 1</a:t>
            </a:r>
          </a:p>
          <a:p>
            <a:pPr algn="ctr"/>
            <a:r>
              <a:rPr lang="en-ZA" i="1" dirty="0">
                <a:solidFill>
                  <a:srgbClr val="FF0000"/>
                </a:solidFill>
              </a:rPr>
              <a:t>SOLUTION!</a:t>
            </a:r>
          </a:p>
        </p:txBody>
      </p:sp>
      <p:sp>
        <p:nvSpPr>
          <p:cNvPr id="32" name="Rectangle 31">
            <a:extLst>
              <a:ext uri="{FF2B5EF4-FFF2-40B4-BE49-F238E27FC236}">
                <a16:creationId xmlns:a16="http://schemas.microsoft.com/office/drawing/2014/main" id="{5606A756-4C8F-4010-9472-5EC837686D9F}"/>
              </a:ext>
            </a:extLst>
          </p:cNvPr>
          <p:cNvSpPr/>
          <p:nvPr/>
        </p:nvSpPr>
        <p:spPr>
          <a:xfrm>
            <a:off x="431800" y="2185988"/>
            <a:ext cx="7553325" cy="368300"/>
          </a:xfrm>
          <a:prstGeom prst="rect">
            <a:avLst/>
          </a:prstGeom>
        </p:spPr>
        <p:txBody>
          <a:bodyPr>
            <a:spAutoFit/>
          </a:bodyPr>
          <a:lstStyle/>
          <a:p>
            <a:pPr>
              <a:defRPr/>
            </a:pPr>
            <a:r>
              <a:rPr lang="en-ZA" dirty="0">
                <a:solidFill>
                  <a:schemeClr val="accent5">
                    <a:lumMod val="75000"/>
                  </a:schemeClr>
                </a:solidFill>
              </a:rPr>
              <a:t>TODO:  Calculate the Effective Bandwidth of this connection.</a:t>
            </a:r>
            <a:endParaRPr lang="en-US" dirty="0">
              <a:solidFill>
                <a:schemeClr val="accent5">
                  <a:lumMod val="75000"/>
                </a:schemeClr>
              </a:solidFill>
            </a:endParaRPr>
          </a:p>
        </p:txBody>
      </p:sp>
      <p:sp>
        <p:nvSpPr>
          <p:cNvPr id="37" name="Rectangle 36">
            <a:extLst>
              <a:ext uri="{FF2B5EF4-FFF2-40B4-BE49-F238E27FC236}">
                <a16:creationId xmlns:a16="http://schemas.microsoft.com/office/drawing/2014/main" id="{C2C72160-500D-4119-9A08-3337178F3222}"/>
              </a:ext>
            </a:extLst>
          </p:cNvPr>
          <p:cNvSpPr/>
          <p:nvPr/>
        </p:nvSpPr>
        <p:spPr>
          <a:xfrm>
            <a:off x="6527800" y="6131054"/>
            <a:ext cx="1703387" cy="338554"/>
          </a:xfrm>
          <a:prstGeom prst="rect">
            <a:avLst/>
          </a:prstGeom>
        </p:spPr>
        <p:txBody>
          <a:bodyPr wrap="square">
            <a:spAutoFit/>
          </a:bodyPr>
          <a:lstStyle/>
          <a:p>
            <a:pPr>
              <a:defRPr/>
            </a:pPr>
            <a:r>
              <a:rPr lang="en-ZA" sz="1600" dirty="0">
                <a:solidFill>
                  <a:schemeClr val="tx2">
                    <a:lumMod val="60000"/>
                    <a:lumOff val="40000"/>
                  </a:schemeClr>
                </a:solidFill>
              </a:rPr>
              <a:t>94% efficient</a:t>
            </a:r>
            <a:endParaRPr lang="en-US" sz="1600" dirty="0">
              <a:solidFill>
                <a:schemeClr val="tx2">
                  <a:lumMod val="60000"/>
                  <a:lumOff val="40000"/>
                </a:schemeClr>
              </a:solidFill>
            </a:endParaRPr>
          </a:p>
        </p:txBody>
      </p:sp>
    </p:spTree>
    <p:extLst>
      <p:ext uri="{BB962C8B-B14F-4D97-AF65-F5344CB8AC3E}">
        <p14:creationId xmlns:p14="http://schemas.microsoft.com/office/powerpoint/2010/main" val="338887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750"/>
                                  </p:stCondLst>
                                  <p:childTnLst>
                                    <p:set>
                                      <p:cBhvr>
                                        <p:cTn id="29"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5" grpId="0"/>
      <p:bldP spid="30"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763" y="448221"/>
            <a:ext cx="7698306" cy="692210"/>
          </a:xfrm>
        </p:spPr>
        <p:txBody>
          <a:bodyPr>
            <a:normAutofit fontScale="90000"/>
          </a:bodyPr>
          <a:lstStyle/>
          <a:p>
            <a:pPr>
              <a:defRPr/>
            </a:pPr>
            <a:r>
              <a:rPr lang="en-ZA" dirty="0"/>
              <a:t>Visibility of Communications</a:t>
            </a:r>
            <a:endParaRPr lang="en-US" dirty="0"/>
          </a:p>
        </p:txBody>
      </p:sp>
      <p:sp>
        <p:nvSpPr>
          <p:cNvPr id="4" name="Content Placeholder 3"/>
          <p:cNvSpPr>
            <a:spLocks noGrp="1"/>
          </p:cNvSpPr>
          <p:nvPr>
            <p:ph idx="1"/>
          </p:nvPr>
        </p:nvSpPr>
        <p:spPr>
          <a:xfrm>
            <a:off x="385763" y="1315491"/>
            <a:ext cx="8421687" cy="5094288"/>
          </a:xfrm>
        </p:spPr>
        <p:txBody>
          <a:bodyPr>
            <a:normAutofit lnSpcReduction="10000"/>
          </a:bodyPr>
          <a:lstStyle/>
          <a:p>
            <a:pPr>
              <a:defRPr/>
            </a:pPr>
            <a:r>
              <a:rPr lang="en-US" sz="2800" dirty="0"/>
              <a:t>Communications is usually both </a:t>
            </a:r>
            <a:r>
              <a:rPr lang="en-US" sz="2800" dirty="0">
                <a:solidFill>
                  <a:schemeClr val="tx2">
                    <a:lumMod val="75000"/>
                  </a:schemeClr>
                </a:solidFill>
              </a:rPr>
              <a:t>explicit</a:t>
            </a:r>
            <a:br>
              <a:rPr lang="en-US" sz="2800" dirty="0">
                <a:solidFill>
                  <a:schemeClr val="tx2">
                    <a:lumMod val="75000"/>
                  </a:schemeClr>
                </a:solidFill>
              </a:rPr>
            </a:br>
            <a:r>
              <a:rPr lang="en-US" sz="2800" dirty="0"/>
              <a:t>and </a:t>
            </a:r>
            <a:r>
              <a:rPr lang="en-US" sz="2800" dirty="0">
                <a:solidFill>
                  <a:schemeClr val="tx2">
                    <a:lumMod val="75000"/>
                  </a:schemeClr>
                </a:solidFill>
              </a:rPr>
              <a:t>highly visible </a:t>
            </a:r>
            <a:r>
              <a:rPr lang="en-US" sz="2800" dirty="0"/>
              <a:t>when using the </a:t>
            </a:r>
            <a:r>
              <a:rPr lang="en-US" sz="2800" dirty="0">
                <a:solidFill>
                  <a:schemeClr val="accent6">
                    <a:lumMod val="50000"/>
                  </a:schemeClr>
                </a:solidFill>
              </a:rPr>
              <a:t>message passing</a:t>
            </a:r>
            <a:r>
              <a:rPr lang="en-US" sz="2800" dirty="0"/>
              <a:t> (MP) programming model.</a:t>
            </a:r>
          </a:p>
          <a:p>
            <a:pPr>
              <a:defRPr/>
            </a:pPr>
            <a:r>
              <a:rPr lang="en-US" sz="2800" dirty="0"/>
              <a:t>Communications may have </a:t>
            </a:r>
            <a:r>
              <a:rPr lang="en-US" sz="2800" dirty="0">
                <a:solidFill>
                  <a:schemeClr val="tx2">
                    <a:lumMod val="75000"/>
                  </a:schemeClr>
                </a:solidFill>
              </a:rPr>
              <a:t>poor visibility </a:t>
            </a:r>
            <a:r>
              <a:rPr lang="en-US" sz="2800" dirty="0"/>
              <a:t>when using the data parallel programming model (e.g. shared memory).</a:t>
            </a:r>
          </a:p>
          <a:p>
            <a:pPr>
              <a:defRPr/>
            </a:pPr>
            <a:r>
              <a:rPr lang="en-US" sz="2800" dirty="0"/>
              <a:t>For data parallel design on a distributed system, communications may be entirely invisible, in that the programmer may have no understanding (and no easily obtainable means) to accurately determine what inter-task communications is happening.</a:t>
            </a:r>
          </a:p>
        </p:txBody>
      </p:sp>
      <p:pic>
        <p:nvPicPr>
          <p:cNvPr id="5" name="Picture 4" descr="A close up of a sign&#10;&#10;Description automatically generated">
            <a:extLst>
              <a:ext uri="{FF2B5EF4-FFF2-40B4-BE49-F238E27FC236}">
                <a16:creationId xmlns:a16="http://schemas.microsoft.com/office/drawing/2014/main" id="{C1891A39-C80B-462D-91F5-1FD3ABA52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501" y="305186"/>
            <a:ext cx="1653949" cy="1670489"/>
          </a:xfrm>
          <a:prstGeom prst="rect">
            <a:avLst/>
          </a:prstGeom>
        </p:spPr>
      </p:pic>
    </p:spTree>
    <p:extLst>
      <p:ext uri="{BB962C8B-B14F-4D97-AF65-F5344CB8AC3E}">
        <p14:creationId xmlns:p14="http://schemas.microsoft.com/office/powerpoint/2010/main" val="3415395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61" y="383664"/>
            <a:ext cx="8977313" cy="717516"/>
          </a:xfrm>
        </p:spPr>
        <p:txBody>
          <a:bodyPr/>
          <a:lstStyle/>
          <a:p>
            <a:pPr>
              <a:defRPr/>
            </a:pPr>
            <a:r>
              <a:rPr lang="en-ZA" sz="4000" dirty="0"/>
              <a:t>Synchronous vs. asynchronous</a:t>
            </a:r>
            <a:endParaRPr lang="en-US" sz="4000" dirty="0"/>
          </a:p>
        </p:txBody>
      </p:sp>
      <p:sp>
        <p:nvSpPr>
          <p:cNvPr id="3" name="Content Placeholder 2"/>
          <p:cNvSpPr>
            <a:spLocks noGrp="1"/>
          </p:cNvSpPr>
          <p:nvPr>
            <p:ph idx="1"/>
          </p:nvPr>
        </p:nvSpPr>
        <p:spPr>
          <a:xfrm>
            <a:off x="452438" y="1184275"/>
            <a:ext cx="8382000" cy="4637088"/>
          </a:xfrm>
        </p:spPr>
        <p:txBody>
          <a:bodyPr>
            <a:normAutofit fontScale="92500"/>
          </a:bodyPr>
          <a:lstStyle/>
          <a:p>
            <a:pPr>
              <a:defRPr/>
            </a:pPr>
            <a:r>
              <a:rPr lang="en-US" dirty="0"/>
              <a:t>Synchronous communications</a:t>
            </a:r>
          </a:p>
          <a:p>
            <a:pPr lvl="1">
              <a:defRPr/>
            </a:pPr>
            <a:r>
              <a:rPr lang="en-US" dirty="0"/>
              <a:t>Require some kind of</a:t>
            </a:r>
            <a:br>
              <a:rPr lang="en-US" dirty="0"/>
            </a:br>
            <a:r>
              <a:rPr lang="en-US" dirty="0">
                <a:solidFill>
                  <a:schemeClr val="tx2">
                    <a:lumMod val="75000"/>
                  </a:schemeClr>
                </a:solidFill>
              </a:rPr>
              <a:t>handshaking</a:t>
            </a:r>
            <a:r>
              <a:rPr lang="en-US" dirty="0"/>
              <a:t> between tasks that</a:t>
            </a:r>
            <a:br>
              <a:rPr lang="en-US" dirty="0"/>
            </a:br>
            <a:r>
              <a:rPr lang="en-US" dirty="0"/>
              <a:t>share data / results.</a:t>
            </a:r>
          </a:p>
          <a:p>
            <a:pPr lvl="1">
              <a:defRPr/>
            </a:pPr>
            <a:r>
              <a:rPr lang="en-US" dirty="0"/>
              <a:t>May be explicitly structured in the code, under control of the programmer – or it may happen at a lower level, not under control of the programmer.</a:t>
            </a:r>
          </a:p>
          <a:p>
            <a:pPr lvl="1">
              <a:defRPr/>
            </a:pPr>
            <a:r>
              <a:rPr lang="en-US" dirty="0"/>
              <a:t>Synchronous communications are also referred to as </a:t>
            </a:r>
            <a:r>
              <a:rPr lang="en-US" dirty="0">
                <a:solidFill>
                  <a:schemeClr val="tx2">
                    <a:lumMod val="75000"/>
                  </a:schemeClr>
                </a:solidFill>
              </a:rPr>
              <a:t>blocking communications</a:t>
            </a:r>
            <a:r>
              <a:rPr lang="en-US" dirty="0"/>
              <a:t> because other work must wait until the communications has finished.</a:t>
            </a:r>
          </a:p>
        </p:txBody>
      </p:sp>
      <p:pic>
        <p:nvPicPr>
          <p:cNvPr id="11268" name="Picture 3" descr="shake-hands.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080" y="1023946"/>
            <a:ext cx="2998788"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938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198" y="343976"/>
            <a:ext cx="8977313" cy="730745"/>
          </a:xfrm>
        </p:spPr>
        <p:txBody>
          <a:bodyPr/>
          <a:lstStyle/>
          <a:p>
            <a:pPr>
              <a:defRPr/>
            </a:pPr>
            <a:r>
              <a:rPr lang="en-ZA" sz="4000" dirty="0"/>
              <a:t>Synchronous vs. asynchronous</a:t>
            </a:r>
            <a:endParaRPr lang="en-US" sz="4000" dirty="0"/>
          </a:p>
        </p:txBody>
      </p:sp>
      <p:sp>
        <p:nvSpPr>
          <p:cNvPr id="3" name="Content Placeholder 2"/>
          <p:cNvSpPr>
            <a:spLocks noGrp="1"/>
          </p:cNvSpPr>
          <p:nvPr>
            <p:ph idx="1"/>
          </p:nvPr>
        </p:nvSpPr>
        <p:spPr>
          <a:xfrm>
            <a:off x="258763" y="1171575"/>
            <a:ext cx="8383587" cy="5635625"/>
          </a:xfrm>
        </p:spPr>
        <p:txBody>
          <a:bodyPr/>
          <a:lstStyle/>
          <a:p>
            <a:pPr>
              <a:defRPr/>
            </a:pPr>
            <a:r>
              <a:rPr lang="en-US" dirty="0"/>
              <a:t>Asynchronous communications</a:t>
            </a:r>
          </a:p>
          <a:p>
            <a:pPr lvl="1">
              <a:defRPr/>
            </a:pPr>
            <a:r>
              <a:rPr lang="en-US" dirty="0"/>
              <a:t>Allow tasks to transfer data between one another </a:t>
            </a:r>
            <a:r>
              <a:rPr lang="en-US" dirty="0">
                <a:solidFill>
                  <a:schemeClr val="tx2">
                    <a:lumMod val="75000"/>
                  </a:schemeClr>
                </a:solidFill>
              </a:rPr>
              <a:t>independently</a:t>
            </a:r>
            <a:r>
              <a:rPr lang="en-US" dirty="0"/>
              <a:t>. E.g.: task A sends a message to task B, and task A immediately begin continues with other work. The point when task B actually receives, and starts working on, the sent data doesn't matter.</a:t>
            </a:r>
          </a:p>
          <a:p>
            <a:pPr lvl="1">
              <a:defRPr/>
            </a:pPr>
            <a:r>
              <a:rPr lang="en-US" dirty="0"/>
              <a:t>Asynchronous communications are often referred to as </a:t>
            </a:r>
            <a:r>
              <a:rPr lang="en-US" dirty="0">
                <a:solidFill>
                  <a:schemeClr val="tx2">
                    <a:lumMod val="75000"/>
                  </a:schemeClr>
                </a:solidFill>
              </a:rPr>
              <a:t>non-blocking communications</a:t>
            </a:r>
            <a:r>
              <a:rPr lang="en-US" dirty="0"/>
              <a:t>.</a:t>
            </a:r>
          </a:p>
          <a:p>
            <a:pPr lvl="1">
              <a:defRPr/>
            </a:pPr>
            <a:r>
              <a:rPr lang="en-US" dirty="0"/>
              <a:t>Allows for interleaving of computation and communication, potentially providing less overhead compared to the synchronous case</a:t>
            </a:r>
          </a:p>
        </p:txBody>
      </p:sp>
      <p:pic>
        <p:nvPicPr>
          <p:cNvPr id="12292" name="Picture 3" descr="mai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6675" y="1071563"/>
            <a:ext cx="113347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419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Scope of communications</a:t>
            </a:r>
          </a:p>
        </p:txBody>
      </p:sp>
      <p:sp>
        <p:nvSpPr>
          <p:cNvPr id="3" name="Content Placeholder 2"/>
          <p:cNvSpPr>
            <a:spLocks noGrp="1"/>
          </p:cNvSpPr>
          <p:nvPr>
            <p:ph idx="1"/>
          </p:nvPr>
        </p:nvSpPr>
        <p:spPr>
          <a:xfrm>
            <a:off x="606425" y="1622425"/>
            <a:ext cx="8007350" cy="4191000"/>
          </a:xfrm>
        </p:spPr>
        <p:txBody>
          <a:bodyPr>
            <a:normAutofit lnSpcReduction="10000"/>
          </a:bodyPr>
          <a:lstStyle/>
          <a:p>
            <a:pPr>
              <a:defRPr/>
            </a:pPr>
            <a:r>
              <a:rPr lang="en-US" dirty="0"/>
              <a:t>Scope of communications:</a:t>
            </a:r>
          </a:p>
          <a:p>
            <a:pPr lvl="1">
              <a:defRPr/>
            </a:pPr>
            <a:r>
              <a:rPr lang="en-US" dirty="0"/>
              <a:t>Knowing which tasks must communicate with each other</a:t>
            </a:r>
          </a:p>
          <a:p>
            <a:pPr>
              <a:defRPr/>
            </a:pPr>
            <a:r>
              <a:rPr lang="en-US" dirty="0"/>
              <a:t>Can be crucial to an effective design of a parallel program.</a:t>
            </a:r>
          </a:p>
          <a:p>
            <a:pPr>
              <a:defRPr/>
            </a:pPr>
            <a:r>
              <a:rPr lang="en-ZA" dirty="0"/>
              <a:t>Two general types of scope:</a:t>
            </a:r>
          </a:p>
          <a:p>
            <a:pPr lvl="1">
              <a:defRPr/>
            </a:pPr>
            <a:r>
              <a:rPr lang="en-ZA" dirty="0"/>
              <a:t>Point-to-point (P2P)</a:t>
            </a:r>
          </a:p>
          <a:p>
            <a:pPr lvl="1">
              <a:defRPr/>
            </a:pPr>
            <a:r>
              <a:rPr lang="en-ZA" dirty="0"/>
              <a:t>Collective / broadcasting</a:t>
            </a:r>
            <a:endParaRPr lang="en-US" dirty="0"/>
          </a:p>
        </p:txBody>
      </p:sp>
    </p:spTree>
    <p:extLst>
      <p:ext uri="{BB962C8B-B14F-4D97-AF65-F5344CB8AC3E}">
        <p14:creationId xmlns:p14="http://schemas.microsoft.com/office/powerpoint/2010/main" val="1743291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Scope of communications</a:t>
            </a:r>
          </a:p>
        </p:txBody>
      </p:sp>
      <p:sp>
        <p:nvSpPr>
          <p:cNvPr id="3" name="Content Placeholder 2"/>
          <p:cNvSpPr>
            <a:spLocks noGrp="1"/>
          </p:cNvSpPr>
          <p:nvPr>
            <p:ph idx="1"/>
          </p:nvPr>
        </p:nvSpPr>
        <p:spPr>
          <a:xfrm>
            <a:off x="606425" y="1622425"/>
            <a:ext cx="8007350" cy="4191000"/>
          </a:xfrm>
        </p:spPr>
        <p:txBody>
          <a:bodyPr>
            <a:normAutofit fontScale="92500" lnSpcReduction="10000"/>
          </a:bodyPr>
          <a:lstStyle/>
          <a:p>
            <a:pPr>
              <a:defRPr/>
            </a:pPr>
            <a:r>
              <a:rPr lang="en-US" dirty="0"/>
              <a:t>Point-to-point (P2P)</a:t>
            </a:r>
          </a:p>
          <a:p>
            <a:pPr lvl="1">
              <a:defRPr/>
            </a:pPr>
            <a:r>
              <a:rPr lang="en-US" dirty="0"/>
              <a:t>Involves only two tasks, one task is the sender/producer of data, and the other acting as the receiver/consumer.</a:t>
            </a:r>
          </a:p>
          <a:p>
            <a:pPr>
              <a:defRPr/>
            </a:pPr>
            <a:r>
              <a:rPr lang="en-US" dirty="0"/>
              <a:t>Collective</a:t>
            </a:r>
          </a:p>
          <a:p>
            <a:pPr lvl="1">
              <a:defRPr/>
            </a:pPr>
            <a:r>
              <a:rPr lang="en-US" dirty="0"/>
              <a:t>Data sharing between more than two tasks (sometimes specified as a </a:t>
            </a:r>
            <a:r>
              <a:rPr lang="en-US" dirty="0">
                <a:solidFill>
                  <a:schemeClr val="tx2">
                    <a:lumMod val="75000"/>
                  </a:schemeClr>
                </a:solidFill>
              </a:rPr>
              <a:t>common group</a:t>
            </a:r>
            <a:r>
              <a:rPr lang="en-US" dirty="0"/>
              <a:t> or </a:t>
            </a:r>
            <a:r>
              <a:rPr lang="en-US" dirty="0">
                <a:solidFill>
                  <a:schemeClr val="tx2">
                    <a:lumMod val="75000"/>
                  </a:schemeClr>
                </a:solidFill>
              </a:rPr>
              <a:t>collective</a:t>
            </a:r>
            <a:r>
              <a:rPr lang="en-US" dirty="0"/>
              <a:t>). </a:t>
            </a:r>
          </a:p>
          <a:p>
            <a:pPr lvl="1">
              <a:defRPr/>
            </a:pPr>
            <a:r>
              <a:rPr lang="en-US" dirty="0"/>
              <a:t>Both P2P and collective communications can be synchronous or asynchronous.</a:t>
            </a:r>
          </a:p>
        </p:txBody>
      </p:sp>
    </p:spTree>
    <p:extLst>
      <p:ext uri="{BB962C8B-B14F-4D97-AF65-F5344CB8AC3E}">
        <p14:creationId xmlns:p14="http://schemas.microsoft.com/office/powerpoint/2010/main" val="1517496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6" y="2711269"/>
            <a:ext cx="415498" cy="369332"/>
          </a:xfrm>
          <a:prstGeom prst="rect">
            <a:avLst/>
          </a:prstGeom>
          <a:solidFill>
            <a:schemeClr val="bg1"/>
          </a:solidFill>
        </p:spPr>
        <p:txBody>
          <a:bodyPr wrap="none" rtlCol="0">
            <a:spAutoFit/>
          </a:bodyPr>
          <a:lstStyle/>
          <a:p>
            <a:r>
              <a:rPr lang="en-US" dirty="0"/>
              <a:t>…</a:t>
            </a:r>
          </a:p>
        </p:txBody>
      </p:sp>
      <p:sp>
        <p:nvSpPr>
          <p:cNvPr id="2" name="Title 1"/>
          <p:cNvSpPr>
            <a:spLocks noGrp="1"/>
          </p:cNvSpPr>
          <p:nvPr>
            <p:ph type="title"/>
          </p:nvPr>
        </p:nvSpPr>
        <p:spPr>
          <a:xfrm>
            <a:off x="457200" y="74613"/>
            <a:ext cx="8385175" cy="1431925"/>
          </a:xfrm>
        </p:spPr>
        <p:txBody>
          <a:bodyPr/>
          <a:lstStyle/>
          <a:p>
            <a:pPr>
              <a:defRPr/>
            </a:pPr>
            <a:r>
              <a:rPr lang="en-ZA" dirty="0"/>
              <a:t>The steps in designing parallel programs</a:t>
            </a:r>
            <a:endParaRPr lang="en-US" dirty="0"/>
          </a:p>
        </p:txBody>
      </p:sp>
      <p:sp>
        <p:nvSpPr>
          <p:cNvPr id="6" name="Content Placeholder 2"/>
          <p:cNvSpPr txBox="1">
            <a:spLocks/>
          </p:cNvSpPr>
          <p:nvPr/>
        </p:nvSpPr>
        <p:spPr>
          <a:xfrm>
            <a:off x="564445" y="1460500"/>
            <a:ext cx="8542869" cy="4191000"/>
          </a:xfrm>
          <a:prstGeom prst="rect">
            <a:avLst/>
          </a:prstGeom>
        </p:spPr>
        <p:txBody>
          <a:bodyPr/>
          <a:lstStyle/>
          <a:p>
            <a:pPr marL="342900" indent="-342900">
              <a:spcBef>
                <a:spcPct val="20000"/>
              </a:spcBef>
              <a:buClr>
                <a:schemeClr val="hlink"/>
              </a:buClr>
              <a:defRPr/>
            </a:pPr>
            <a:r>
              <a:rPr lang="en-ZA" sz="2800" i="1" kern="0" dirty="0">
                <a:effectLst>
                  <a:outerShdw blurRad="38100" dist="38100" dir="2700000" algn="tl">
                    <a:srgbClr val="000000"/>
                  </a:outerShdw>
                </a:effectLst>
                <a:latin typeface="+mn-lt"/>
              </a:rPr>
              <a:t>The hardware may be done first… or later.</a:t>
            </a:r>
          </a:p>
          <a:p>
            <a:pPr marL="342900" indent="-342900">
              <a:spcBef>
                <a:spcPct val="20000"/>
              </a:spcBef>
              <a:buClr>
                <a:schemeClr val="hlink"/>
              </a:buClr>
              <a:buFont typeface="Wingdings" pitchFamily="2" charset="2"/>
              <a:buNone/>
              <a:defRPr/>
            </a:pPr>
            <a:r>
              <a:rPr lang="en-ZA" sz="2800" kern="0" dirty="0">
                <a:effectLst>
                  <a:outerShdw blurRad="38100" dist="38100" dir="2700000" algn="tl">
                    <a:srgbClr val="000000"/>
                  </a:outerShdw>
                </a:effectLst>
                <a:latin typeface="+mn-lt"/>
              </a:rPr>
              <a:t>The main steps: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Understand the problem</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Partitioning (separation into main tasks)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Granularity</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Communications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Identify data dependencies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Synchronization</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Load balancing</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Performance analysis and tuning</a:t>
            </a:r>
          </a:p>
        </p:txBody>
      </p:sp>
      <p:pic>
        <p:nvPicPr>
          <p:cNvPr id="2050" name="Picture 2" descr="C:\Users\swinberg\Documents\ACTIVE\EEE4084F\Common\Images_open\Climbing_the_stairs-zoomed-wo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6533" y="3722908"/>
            <a:ext cx="1630186" cy="276273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9316452D-8E39-479A-9792-C5DED8BB5A28}"/>
              </a:ext>
            </a:extLst>
          </p:cNvPr>
          <p:cNvGrpSpPr/>
          <p:nvPr/>
        </p:nvGrpSpPr>
        <p:grpSpPr>
          <a:xfrm>
            <a:off x="-43175" y="2903713"/>
            <a:ext cx="743086" cy="3682946"/>
            <a:chOff x="-43175" y="2903713"/>
            <a:chExt cx="743086" cy="3682946"/>
          </a:xfrm>
        </p:grpSpPr>
        <p:sp>
          <p:nvSpPr>
            <p:cNvPr id="4" name="TextBox 3"/>
            <p:cNvSpPr txBox="1"/>
            <p:nvPr/>
          </p:nvSpPr>
          <p:spPr>
            <a:xfrm rot="16200000">
              <a:off x="-1038342" y="3898880"/>
              <a:ext cx="2359665" cy="369332"/>
            </a:xfrm>
            <a:prstGeom prst="rect">
              <a:avLst/>
            </a:prstGeom>
            <a:solidFill>
              <a:schemeClr val="bg1"/>
            </a:solidFill>
          </p:spPr>
          <p:txBody>
            <a:bodyPr wrap="square" rtlCol="0">
              <a:spAutoFit/>
            </a:bodyPr>
            <a:lstStyle/>
            <a:p>
              <a:pPr algn="ctr"/>
              <a:r>
                <a:rPr lang="en-US" dirty="0">
                  <a:ln>
                    <a:solidFill>
                      <a:schemeClr val="tx1"/>
                    </a:solidFill>
                  </a:ln>
                  <a:solidFill>
                    <a:schemeClr val="accent6">
                      <a:lumMod val="60000"/>
                      <a:lumOff val="40000"/>
                    </a:schemeClr>
                  </a:solidFill>
                </a:rPr>
                <a:t> this lecture</a:t>
              </a:r>
            </a:p>
          </p:txBody>
        </p:sp>
        <p:sp>
          <p:nvSpPr>
            <p:cNvPr id="3" name="Right Arrow 2"/>
            <p:cNvSpPr/>
            <p:nvPr/>
          </p:nvSpPr>
          <p:spPr bwMode="auto">
            <a:xfrm rot="1226046">
              <a:off x="293511" y="4090228"/>
              <a:ext cx="406400" cy="270934"/>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13188942-672D-43C3-BAA7-6F579CF6BAA7}"/>
                </a:ext>
              </a:extLst>
            </p:cNvPr>
            <p:cNvSpPr txBox="1"/>
            <p:nvPr/>
          </p:nvSpPr>
          <p:spPr>
            <a:xfrm rot="16200000">
              <a:off x="-774004" y="5486498"/>
              <a:ext cx="1830990" cy="369332"/>
            </a:xfrm>
            <a:prstGeom prst="rect">
              <a:avLst/>
            </a:prstGeom>
            <a:solidFill>
              <a:schemeClr val="bg1"/>
            </a:solidFill>
          </p:spPr>
          <p:txBody>
            <a:bodyPr wrap="square" rtlCol="0">
              <a:spAutoFit/>
            </a:bodyPr>
            <a:lstStyle/>
            <a:p>
              <a:pPr algn="ctr"/>
              <a:r>
                <a:rPr lang="en-US" dirty="0">
                  <a:ln>
                    <a:solidFill>
                      <a:schemeClr val="tx1"/>
                    </a:solidFill>
                  </a:ln>
                  <a:solidFill>
                    <a:schemeClr val="accent6">
                      <a:lumMod val="60000"/>
                      <a:lumOff val="40000"/>
                    </a:schemeClr>
                  </a:solidFill>
                </a:rPr>
                <a:t> prev. lecture</a:t>
              </a:r>
            </a:p>
          </p:txBody>
        </p:sp>
        <p:sp>
          <p:nvSpPr>
            <p:cNvPr id="8" name="Right Arrow 7"/>
            <p:cNvSpPr/>
            <p:nvPr/>
          </p:nvSpPr>
          <p:spPr bwMode="auto">
            <a:xfrm rot="1226046">
              <a:off x="271209" y="5122259"/>
              <a:ext cx="406400" cy="270934"/>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ight Arrow 15"/>
            <p:cNvSpPr/>
            <p:nvPr/>
          </p:nvSpPr>
          <p:spPr bwMode="auto">
            <a:xfrm rot="1226046">
              <a:off x="267614" y="5593596"/>
              <a:ext cx="406400" cy="270934"/>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ight Arrow 15">
              <a:extLst>
                <a:ext uri="{FF2B5EF4-FFF2-40B4-BE49-F238E27FC236}">
                  <a16:creationId xmlns:a16="http://schemas.microsoft.com/office/drawing/2014/main" id="{417EF4BF-3177-4202-A5AD-0DE663843FCB}"/>
                </a:ext>
              </a:extLst>
            </p:cNvPr>
            <p:cNvSpPr/>
            <p:nvPr/>
          </p:nvSpPr>
          <p:spPr bwMode="auto">
            <a:xfrm rot="1226046">
              <a:off x="267615" y="6080856"/>
              <a:ext cx="406400" cy="270934"/>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17" name="Group 16">
            <a:extLst>
              <a:ext uri="{FF2B5EF4-FFF2-40B4-BE49-F238E27FC236}">
                <a16:creationId xmlns:a16="http://schemas.microsoft.com/office/drawing/2014/main" id="{EFF06B16-171A-4A25-8D96-DD9DD25D404E}"/>
              </a:ext>
            </a:extLst>
          </p:cNvPr>
          <p:cNvGrpSpPr/>
          <p:nvPr/>
        </p:nvGrpSpPr>
        <p:grpSpPr>
          <a:xfrm>
            <a:off x="3661473" y="3614093"/>
            <a:ext cx="2754104" cy="1317386"/>
            <a:chOff x="3661473" y="3614093"/>
            <a:chExt cx="2754104" cy="1317386"/>
          </a:xfrm>
        </p:grpSpPr>
        <p:pic>
          <p:nvPicPr>
            <p:cNvPr id="13" name="Picture 12" descr="A picture containing drawing&#10;&#10;Description automatically generated">
              <a:extLst>
                <a:ext uri="{FF2B5EF4-FFF2-40B4-BE49-F238E27FC236}">
                  <a16:creationId xmlns:a16="http://schemas.microsoft.com/office/drawing/2014/main" id="{F0B397E5-F29C-44F3-80BE-EC5717F4D8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33900" y="3614093"/>
              <a:ext cx="816591" cy="1009171"/>
            </a:xfrm>
            <a:prstGeom prst="rect">
              <a:avLst/>
            </a:prstGeom>
          </p:spPr>
        </p:pic>
        <p:sp>
          <p:nvSpPr>
            <p:cNvPr id="14" name="Arc 13">
              <a:extLst>
                <a:ext uri="{FF2B5EF4-FFF2-40B4-BE49-F238E27FC236}">
                  <a16:creationId xmlns:a16="http://schemas.microsoft.com/office/drawing/2014/main" id="{82C92DCA-C340-48F0-90AC-CC78BABB88A0}"/>
                </a:ext>
              </a:extLst>
            </p:cNvPr>
            <p:cNvSpPr/>
            <p:nvPr/>
          </p:nvSpPr>
          <p:spPr>
            <a:xfrm rot="2375532">
              <a:off x="3661473" y="3802987"/>
              <a:ext cx="622300" cy="1128492"/>
            </a:xfrm>
            <a:prstGeom prst="arc">
              <a:avLst>
                <a:gd name="adj1" fmla="val 14368489"/>
                <a:gd name="adj2" fmla="val 0"/>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5" name="Rectangle 14">
              <a:extLst>
                <a:ext uri="{FF2B5EF4-FFF2-40B4-BE49-F238E27FC236}">
                  <a16:creationId xmlns:a16="http://schemas.microsoft.com/office/drawing/2014/main" id="{5CE0745A-96EF-4664-8436-FE45EE43B6B7}"/>
                </a:ext>
              </a:extLst>
            </p:cNvPr>
            <p:cNvSpPr/>
            <p:nvPr/>
          </p:nvSpPr>
          <p:spPr>
            <a:xfrm>
              <a:off x="5330023" y="3838692"/>
              <a:ext cx="1085554" cy="584775"/>
            </a:xfrm>
            <a:prstGeom prst="rect">
              <a:avLst/>
            </a:prstGeom>
          </p:spPr>
          <p:txBody>
            <a:bodyPr wrap="none">
              <a:spAutoFit/>
            </a:bodyPr>
            <a:lstStyle/>
            <a:p>
              <a:r>
                <a:rPr lang="en-ZA" sz="1600" kern="0" dirty="0">
                  <a:effectLst>
                    <a:outerShdw blurRad="38100" dist="38100" dir="2700000" algn="tl">
                      <a:srgbClr val="000000"/>
                    </a:outerShdw>
                  </a:effectLst>
                </a:rPr>
                <a:t>see </a:t>
              </a:r>
            </a:p>
            <a:p>
              <a:r>
                <a:rPr lang="en-ZA" sz="1600" kern="0" dirty="0">
                  <a:effectLst>
                    <a:outerShdw blurRad="38100" dist="38100" dir="2700000" algn="tl">
                      <a:srgbClr val="000000"/>
                    </a:outerShdw>
                  </a:effectLst>
                </a:rPr>
                <a:t>lecture 10</a:t>
              </a:r>
              <a:endParaRPr lang="en-ZA" sz="1600" dirty="0"/>
            </a:p>
          </p:txBody>
        </p:sp>
      </p:grpSp>
      <p:sp>
        <p:nvSpPr>
          <p:cNvPr id="19" name="Rectangle 18">
            <a:extLst>
              <a:ext uri="{FF2B5EF4-FFF2-40B4-BE49-F238E27FC236}">
                <a16:creationId xmlns:a16="http://schemas.microsoft.com/office/drawing/2014/main" id="{CEF72011-08C6-4844-B9A4-47A24E280BA7}"/>
              </a:ext>
            </a:extLst>
          </p:cNvPr>
          <p:cNvSpPr/>
          <p:nvPr/>
        </p:nvSpPr>
        <p:spPr>
          <a:xfrm rot="16200000">
            <a:off x="-45056" y="3545844"/>
            <a:ext cx="848117" cy="276999"/>
          </a:xfrm>
          <a:prstGeom prst="rect">
            <a:avLst/>
          </a:prstGeom>
        </p:spPr>
        <p:txBody>
          <a:bodyPr wrap="none">
            <a:spAutoFit/>
          </a:bodyPr>
          <a:lstStyle/>
          <a:p>
            <a:r>
              <a:rPr lang="en-ZA" sz="1200" b="1" dirty="0">
                <a:solidFill>
                  <a:schemeClr val="accent3">
                    <a:lumMod val="75000"/>
                  </a:schemeClr>
                </a:solidFill>
              </a:rPr>
              <a:t>PART 3/3</a:t>
            </a:r>
            <a:endParaRPr lang="en-GB" sz="1200" b="1" dirty="0">
              <a:solidFill>
                <a:schemeClr val="accent3">
                  <a:lumMod val="75000"/>
                </a:schemeClr>
              </a:solidFill>
            </a:endParaRPr>
          </a:p>
        </p:txBody>
      </p:sp>
      <p:sp>
        <p:nvSpPr>
          <p:cNvPr id="21" name="Rectangle 20">
            <a:extLst>
              <a:ext uri="{FF2B5EF4-FFF2-40B4-BE49-F238E27FC236}">
                <a16:creationId xmlns:a16="http://schemas.microsoft.com/office/drawing/2014/main" id="{A39D0444-B720-4D19-8D46-24D7901E7D4C}"/>
              </a:ext>
            </a:extLst>
          </p:cNvPr>
          <p:cNvSpPr/>
          <p:nvPr/>
        </p:nvSpPr>
        <p:spPr>
          <a:xfrm rot="1228214">
            <a:off x="46756" y="4885577"/>
            <a:ext cx="848117" cy="276999"/>
          </a:xfrm>
          <a:prstGeom prst="rect">
            <a:avLst/>
          </a:prstGeom>
        </p:spPr>
        <p:txBody>
          <a:bodyPr wrap="none">
            <a:spAutoFit/>
          </a:bodyPr>
          <a:lstStyle/>
          <a:p>
            <a:r>
              <a:rPr lang="en-ZA" sz="1200" b="1" dirty="0">
                <a:solidFill>
                  <a:schemeClr val="accent3">
                    <a:lumMod val="75000"/>
                  </a:schemeClr>
                </a:solidFill>
              </a:rPr>
              <a:t>PART 2/3</a:t>
            </a:r>
            <a:endParaRPr lang="en-GB" sz="1200" b="1" dirty="0">
              <a:solidFill>
                <a:schemeClr val="accent3">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25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25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75" y="291055"/>
            <a:ext cx="8861425" cy="706407"/>
          </a:xfrm>
        </p:spPr>
        <p:txBody>
          <a:bodyPr/>
          <a:lstStyle/>
          <a:p>
            <a:pPr>
              <a:defRPr/>
            </a:pPr>
            <a:r>
              <a:rPr lang="en-ZA" dirty="0"/>
              <a:t>Collective communications</a:t>
            </a:r>
            <a:endParaRPr lang="en-US" dirty="0"/>
          </a:p>
        </p:txBody>
      </p:sp>
      <p:sp>
        <p:nvSpPr>
          <p:cNvPr id="15363" name="Rectangle 3"/>
          <p:cNvSpPr>
            <a:spLocks noChangeArrowheads="1"/>
          </p:cNvSpPr>
          <p:nvPr/>
        </p:nvSpPr>
        <p:spPr bwMode="auto">
          <a:xfrm>
            <a:off x="419100" y="1055688"/>
            <a:ext cx="6411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2000"/>
              <a:t>Typical techniques used for collective communications:</a:t>
            </a:r>
            <a:endParaRPr lang="en-US" sz="2000"/>
          </a:p>
        </p:txBody>
      </p:sp>
      <p:sp>
        <p:nvSpPr>
          <p:cNvPr id="5" name="Rectangle 4"/>
          <p:cNvSpPr/>
          <p:nvPr/>
        </p:nvSpPr>
        <p:spPr bwMode="auto">
          <a:xfrm>
            <a:off x="1584325" y="3463925"/>
            <a:ext cx="1133475" cy="6318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b"/>
          <a:lstStyle/>
          <a:p>
            <a:pPr algn="ctr">
              <a:defRPr/>
            </a:pPr>
            <a:r>
              <a:rPr lang="en-ZA" dirty="0">
                <a:solidFill>
                  <a:srgbClr val="1C1C1C"/>
                </a:solidFill>
              </a:rPr>
              <a:t>Initiator</a:t>
            </a:r>
            <a:endParaRPr lang="en-US" dirty="0">
              <a:solidFill>
                <a:srgbClr val="1C1C1C"/>
              </a:solidFill>
            </a:endParaRPr>
          </a:p>
        </p:txBody>
      </p:sp>
      <p:sp>
        <p:nvSpPr>
          <p:cNvPr id="6" name="Rectangle 5"/>
          <p:cNvSpPr/>
          <p:nvPr/>
        </p:nvSpPr>
        <p:spPr bwMode="auto">
          <a:xfrm>
            <a:off x="476250" y="2047875"/>
            <a:ext cx="720725"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7" name="Rectangle 6"/>
          <p:cNvSpPr/>
          <p:nvPr/>
        </p:nvSpPr>
        <p:spPr bwMode="auto">
          <a:xfrm>
            <a:off x="1778000" y="2047875"/>
            <a:ext cx="720725"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8" name="Rectangle 7"/>
          <p:cNvSpPr/>
          <p:nvPr/>
        </p:nvSpPr>
        <p:spPr bwMode="auto">
          <a:xfrm>
            <a:off x="3052763" y="2047875"/>
            <a:ext cx="720725"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15368" name="Rectangle 8"/>
          <p:cNvSpPr>
            <a:spLocks noChangeArrowheads="1"/>
          </p:cNvSpPr>
          <p:nvPr/>
        </p:nvSpPr>
        <p:spPr bwMode="auto">
          <a:xfrm>
            <a:off x="695325" y="2344738"/>
            <a:ext cx="219075" cy="295275"/>
          </a:xfrm>
          <a:prstGeom prst="rect">
            <a:avLst/>
          </a:prstGeom>
          <a:solidFill>
            <a:srgbClr val="FFC000"/>
          </a:solidFill>
          <a:ln w="9525" algn="ctr">
            <a:solidFill>
              <a:srgbClr val="1C1C1C"/>
            </a:solidFill>
            <a:round/>
            <a:headEnd/>
            <a:tailEnd/>
          </a:ln>
        </p:spPr>
        <p:txBody>
          <a:bodyPr/>
          <a:lstStyle/>
          <a:p>
            <a:endParaRPr lang="en-US"/>
          </a:p>
        </p:txBody>
      </p:sp>
      <p:sp>
        <p:nvSpPr>
          <p:cNvPr id="15369" name="Rectangle 9"/>
          <p:cNvSpPr>
            <a:spLocks noChangeArrowheads="1"/>
          </p:cNvSpPr>
          <p:nvPr/>
        </p:nvSpPr>
        <p:spPr bwMode="auto">
          <a:xfrm>
            <a:off x="2047875" y="3503613"/>
            <a:ext cx="219075" cy="295275"/>
          </a:xfrm>
          <a:prstGeom prst="rect">
            <a:avLst/>
          </a:prstGeom>
          <a:solidFill>
            <a:srgbClr val="FFC000"/>
          </a:solidFill>
          <a:ln w="9525" algn="ctr">
            <a:solidFill>
              <a:srgbClr val="1C1C1C"/>
            </a:solidFill>
            <a:round/>
            <a:headEnd/>
            <a:tailEnd/>
          </a:ln>
        </p:spPr>
        <p:txBody>
          <a:bodyPr/>
          <a:lstStyle/>
          <a:p>
            <a:endParaRPr lang="en-US"/>
          </a:p>
        </p:txBody>
      </p:sp>
      <p:sp>
        <p:nvSpPr>
          <p:cNvPr id="15370" name="Rectangle 12"/>
          <p:cNvSpPr>
            <a:spLocks noChangeArrowheads="1"/>
          </p:cNvSpPr>
          <p:nvPr/>
        </p:nvSpPr>
        <p:spPr bwMode="auto">
          <a:xfrm>
            <a:off x="2035175" y="2344738"/>
            <a:ext cx="219075" cy="295275"/>
          </a:xfrm>
          <a:prstGeom prst="rect">
            <a:avLst/>
          </a:prstGeom>
          <a:solidFill>
            <a:srgbClr val="FFC000"/>
          </a:solidFill>
          <a:ln w="9525" algn="ctr">
            <a:solidFill>
              <a:srgbClr val="1C1C1C"/>
            </a:solidFill>
            <a:round/>
            <a:headEnd/>
            <a:tailEnd/>
          </a:ln>
        </p:spPr>
        <p:txBody>
          <a:bodyPr/>
          <a:lstStyle/>
          <a:p>
            <a:endParaRPr lang="en-US"/>
          </a:p>
        </p:txBody>
      </p:sp>
      <p:sp>
        <p:nvSpPr>
          <p:cNvPr id="15371" name="Rectangle 13"/>
          <p:cNvSpPr>
            <a:spLocks noChangeArrowheads="1"/>
          </p:cNvSpPr>
          <p:nvPr/>
        </p:nvSpPr>
        <p:spPr bwMode="auto">
          <a:xfrm>
            <a:off x="3309938" y="2344738"/>
            <a:ext cx="219075" cy="295275"/>
          </a:xfrm>
          <a:prstGeom prst="rect">
            <a:avLst/>
          </a:prstGeom>
          <a:solidFill>
            <a:srgbClr val="FFC000"/>
          </a:solidFill>
          <a:ln w="9525" algn="ctr">
            <a:solidFill>
              <a:srgbClr val="1C1C1C"/>
            </a:solidFill>
            <a:round/>
            <a:headEnd/>
            <a:tailEnd/>
          </a:ln>
        </p:spPr>
        <p:txBody>
          <a:bodyPr/>
          <a:lstStyle/>
          <a:p>
            <a:endParaRPr lang="en-US"/>
          </a:p>
        </p:txBody>
      </p:sp>
      <p:cxnSp>
        <p:nvCxnSpPr>
          <p:cNvPr id="15372" name="Straight Arrow Connector 15"/>
          <p:cNvCxnSpPr>
            <a:cxnSpLocks noChangeShapeType="1"/>
            <a:stCxn id="15369" idx="0"/>
            <a:endCxn id="15368" idx="2"/>
          </p:cNvCxnSpPr>
          <p:nvPr/>
        </p:nvCxnSpPr>
        <p:spPr bwMode="auto">
          <a:xfrm rot="16200000" flipV="1">
            <a:off x="1049338" y="2395538"/>
            <a:ext cx="863600" cy="1352550"/>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5373" name="Straight Arrow Connector 16"/>
          <p:cNvCxnSpPr>
            <a:cxnSpLocks noChangeShapeType="1"/>
            <a:endCxn id="15370" idx="2"/>
          </p:cNvCxnSpPr>
          <p:nvPr/>
        </p:nvCxnSpPr>
        <p:spPr bwMode="auto">
          <a:xfrm rot="16200000" flipV="1">
            <a:off x="1719263" y="3065463"/>
            <a:ext cx="863600" cy="12700"/>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5374" name="Straight Arrow Connector 19"/>
          <p:cNvCxnSpPr>
            <a:cxnSpLocks noChangeShapeType="1"/>
            <a:stCxn id="15369" idx="0"/>
            <a:endCxn id="15371" idx="2"/>
          </p:cNvCxnSpPr>
          <p:nvPr/>
        </p:nvCxnSpPr>
        <p:spPr bwMode="auto">
          <a:xfrm rot="5400000" flipH="1" flipV="1">
            <a:off x="2356644" y="2440782"/>
            <a:ext cx="863600" cy="1262062"/>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sp>
        <p:nvSpPr>
          <p:cNvPr id="23" name="Rectangle 22"/>
          <p:cNvSpPr/>
          <p:nvPr/>
        </p:nvSpPr>
        <p:spPr>
          <a:xfrm>
            <a:off x="1235075" y="1673225"/>
            <a:ext cx="1620838" cy="369888"/>
          </a:xfrm>
          <a:prstGeom prst="rect">
            <a:avLst/>
          </a:prstGeom>
        </p:spPr>
        <p:txBody>
          <a:bodyPr wrap="none">
            <a:spAutoFit/>
          </a:bodyPr>
          <a:lstStyle/>
          <a:p>
            <a:pPr>
              <a:defRPr/>
            </a:pPr>
            <a:r>
              <a:rPr lang="en-ZA" dirty="0">
                <a:solidFill>
                  <a:srgbClr val="FF6600"/>
                </a:solidFill>
              </a:rPr>
              <a:t>BROADCAST</a:t>
            </a:r>
            <a:endParaRPr lang="en-US" dirty="0">
              <a:solidFill>
                <a:srgbClr val="FF6600"/>
              </a:solidFill>
            </a:endParaRPr>
          </a:p>
        </p:txBody>
      </p:sp>
      <p:sp>
        <p:nvSpPr>
          <p:cNvPr id="15376" name="Rectangle 23"/>
          <p:cNvSpPr>
            <a:spLocks noChangeArrowheads="1"/>
          </p:cNvSpPr>
          <p:nvPr/>
        </p:nvSpPr>
        <p:spPr bwMode="auto">
          <a:xfrm>
            <a:off x="238108" y="2857500"/>
            <a:ext cx="13360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ZA" dirty="0">
                <a:solidFill>
                  <a:srgbClr val="1C1C1C"/>
                </a:solidFill>
              </a:rPr>
              <a:t>Same message sent to all tasks</a:t>
            </a:r>
            <a:endParaRPr lang="en-US" dirty="0"/>
          </a:p>
        </p:txBody>
      </p:sp>
      <p:sp>
        <p:nvSpPr>
          <p:cNvPr id="27" name="Rectangle 26"/>
          <p:cNvSpPr/>
          <p:nvPr/>
        </p:nvSpPr>
        <p:spPr bwMode="auto">
          <a:xfrm>
            <a:off x="6143625" y="3463925"/>
            <a:ext cx="1133475" cy="6318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b"/>
          <a:lstStyle/>
          <a:p>
            <a:pPr algn="ctr">
              <a:defRPr/>
            </a:pPr>
            <a:r>
              <a:rPr lang="en-ZA" dirty="0">
                <a:solidFill>
                  <a:srgbClr val="1C1C1C"/>
                </a:solidFill>
              </a:rPr>
              <a:t>Initiator</a:t>
            </a:r>
            <a:endParaRPr lang="en-US" dirty="0">
              <a:solidFill>
                <a:srgbClr val="1C1C1C"/>
              </a:solidFill>
            </a:endParaRPr>
          </a:p>
        </p:txBody>
      </p:sp>
      <p:sp>
        <p:nvSpPr>
          <p:cNvPr id="28" name="Rectangle 27"/>
          <p:cNvSpPr/>
          <p:nvPr/>
        </p:nvSpPr>
        <p:spPr bwMode="auto">
          <a:xfrm>
            <a:off x="5035550" y="2047875"/>
            <a:ext cx="720725"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29" name="Rectangle 28"/>
          <p:cNvSpPr/>
          <p:nvPr/>
        </p:nvSpPr>
        <p:spPr bwMode="auto">
          <a:xfrm>
            <a:off x="6335713" y="2047875"/>
            <a:ext cx="722312"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30" name="Rectangle 29"/>
          <p:cNvSpPr/>
          <p:nvPr/>
        </p:nvSpPr>
        <p:spPr bwMode="auto">
          <a:xfrm>
            <a:off x="7612063" y="2047875"/>
            <a:ext cx="720725"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15381" name="Rectangle 30"/>
          <p:cNvSpPr>
            <a:spLocks noChangeArrowheads="1"/>
          </p:cNvSpPr>
          <p:nvPr/>
        </p:nvSpPr>
        <p:spPr bwMode="auto">
          <a:xfrm>
            <a:off x="5254625" y="2344738"/>
            <a:ext cx="219075" cy="295275"/>
          </a:xfrm>
          <a:prstGeom prst="rect">
            <a:avLst/>
          </a:prstGeom>
          <a:solidFill>
            <a:srgbClr val="FFC000"/>
          </a:solidFill>
          <a:ln w="9525" algn="ctr">
            <a:solidFill>
              <a:srgbClr val="1C1C1C"/>
            </a:solidFill>
            <a:round/>
            <a:headEnd/>
            <a:tailEnd/>
          </a:ln>
        </p:spPr>
        <p:txBody>
          <a:bodyPr/>
          <a:lstStyle/>
          <a:p>
            <a:endParaRPr lang="en-US"/>
          </a:p>
        </p:txBody>
      </p:sp>
      <p:sp>
        <p:nvSpPr>
          <p:cNvPr id="32" name="Rectangle 31"/>
          <p:cNvSpPr/>
          <p:nvPr/>
        </p:nvSpPr>
        <p:spPr bwMode="auto">
          <a:xfrm>
            <a:off x="6607175" y="3503613"/>
            <a:ext cx="219075" cy="295275"/>
          </a:xfrm>
          <a:prstGeom prst="rect">
            <a:avLst/>
          </a:prstGeom>
          <a:solidFill>
            <a:schemeClr val="accent2">
              <a:lumMod val="75000"/>
            </a:schemeClr>
          </a:solidFill>
          <a:ln w="9525" cap="flat" cmpd="sng" algn="ctr">
            <a:solidFill>
              <a:srgbClr val="1C1C1C"/>
            </a:solidFill>
            <a:prstDash val="solid"/>
            <a:round/>
            <a:headEnd type="none" w="med" len="med"/>
            <a:tailEnd type="none" w="med" len="med"/>
          </a:ln>
          <a:effectLst/>
        </p:spPr>
        <p:txBody>
          <a:bodyPr/>
          <a:lstStyle/>
          <a:p>
            <a:pPr>
              <a:defRPr/>
            </a:pPr>
            <a:endParaRPr lang="en-US"/>
          </a:p>
        </p:txBody>
      </p:sp>
      <p:sp>
        <p:nvSpPr>
          <p:cNvPr id="33" name="Rectangle 32"/>
          <p:cNvSpPr/>
          <p:nvPr/>
        </p:nvSpPr>
        <p:spPr bwMode="auto">
          <a:xfrm>
            <a:off x="6594475" y="2344738"/>
            <a:ext cx="219075" cy="295275"/>
          </a:xfrm>
          <a:prstGeom prst="rect">
            <a:avLst/>
          </a:prstGeom>
          <a:solidFill>
            <a:schemeClr val="accent2">
              <a:lumMod val="75000"/>
            </a:schemeClr>
          </a:solidFill>
          <a:ln w="9525" cap="flat" cmpd="sng" algn="ctr">
            <a:solidFill>
              <a:srgbClr val="1C1C1C"/>
            </a:solidFill>
            <a:prstDash val="solid"/>
            <a:round/>
            <a:headEnd type="none" w="med" len="med"/>
            <a:tailEnd type="none" w="med" len="med"/>
          </a:ln>
          <a:effectLst/>
        </p:spPr>
        <p:txBody>
          <a:bodyPr/>
          <a:lstStyle/>
          <a:p>
            <a:pPr>
              <a:defRPr/>
            </a:pPr>
            <a:endParaRPr lang="en-US"/>
          </a:p>
        </p:txBody>
      </p:sp>
      <p:sp>
        <p:nvSpPr>
          <p:cNvPr id="15384" name="Rectangle 33"/>
          <p:cNvSpPr>
            <a:spLocks noChangeArrowheads="1"/>
          </p:cNvSpPr>
          <p:nvPr/>
        </p:nvSpPr>
        <p:spPr bwMode="auto">
          <a:xfrm>
            <a:off x="7869238" y="2344738"/>
            <a:ext cx="219075" cy="295275"/>
          </a:xfrm>
          <a:prstGeom prst="rect">
            <a:avLst/>
          </a:prstGeom>
          <a:solidFill>
            <a:srgbClr val="0070C0"/>
          </a:solidFill>
          <a:ln w="9525" algn="ctr">
            <a:solidFill>
              <a:srgbClr val="1C1C1C"/>
            </a:solidFill>
            <a:round/>
            <a:headEnd/>
            <a:tailEnd/>
          </a:ln>
        </p:spPr>
        <p:txBody>
          <a:bodyPr/>
          <a:lstStyle/>
          <a:p>
            <a:endParaRPr lang="en-US"/>
          </a:p>
        </p:txBody>
      </p:sp>
      <p:cxnSp>
        <p:nvCxnSpPr>
          <p:cNvPr id="15385" name="Straight Arrow Connector 34"/>
          <p:cNvCxnSpPr>
            <a:cxnSpLocks noChangeShapeType="1"/>
            <a:stCxn id="15390" idx="0"/>
            <a:endCxn id="15381" idx="2"/>
          </p:cNvCxnSpPr>
          <p:nvPr/>
        </p:nvCxnSpPr>
        <p:spPr bwMode="auto">
          <a:xfrm rot="16200000" flipV="1">
            <a:off x="5499101" y="2505075"/>
            <a:ext cx="863600" cy="1133475"/>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5386" name="Straight Arrow Connector 35"/>
          <p:cNvCxnSpPr>
            <a:cxnSpLocks noChangeShapeType="1"/>
            <a:stCxn id="32" idx="0"/>
            <a:endCxn id="33" idx="2"/>
          </p:cNvCxnSpPr>
          <p:nvPr/>
        </p:nvCxnSpPr>
        <p:spPr bwMode="auto">
          <a:xfrm rot="16200000" flipV="1">
            <a:off x="6278563" y="3065463"/>
            <a:ext cx="863600" cy="12700"/>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5387" name="Straight Arrow Connector 36"/>
          <p:cNvCxnSpPr>
            <a:cxnSpLocks noChangeShapeType="1"/>
            <a:stCxn id="15391" idx="0"/>
            <a:endCxn id="15384" idx="2"/>
          </p:cNvCxnSpPr>
          <p:nvPr/>
        </p:nvCxnSpPr>
        <p:spPr bwMode="auto">
          <a:xfrm rot="5400000" flipH="1" flipV="1">
            <a:off x="7025482" y="2550319"/>
            <a:ext cx="863600" cy="1042987"/>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sp>
        <p:nvSpPr>
          <p:cNvPr id="38" name="Rectangle 37"/>
          <p:cNvSpPr/>
          <p:nvPr/>
        </p:nvSpPr>
        <p:spPr>
          <a:xfrm>
            <a:off x="5975350" y="1673225"/>
            <a:ext cx="1244600" cy="369888"/>
          </a:xfrm>
          <a:prstGeom prst="rect">
            <a:avLst/>
          </a:prstGeom>
        </p:spPr>
        <p:txBody>
          <a:bodyPr wrap="none">
            <a:spAutoFit/>
          </a:bodyPr>
          <a:lstStyle/>
          <a:p>
            <a:pPr>
              <a:defRPr/>
            </a:pPr>
            <a:r>
              <a:rPr lang="en-ZA" dirty="0">
                <a:solidFill>
                  <a:srgbClr val="FF6600"/>
                </a:solidFill>
              </a:rPr>
              <a:t>SCATTER</a:t>
            </a:r>
            <a:endParaRPr lang="en-US" dirty="0">
              <a:solidFill>
                <a:srgbClr val="FF6600"/>
              </a:solidFill>
            </a:endParaRPr>
          </a:p>
        </p:txBody>
      </p:sp>
      <p:sp>
        <p:nvSpPr>
          <p:cNvPr id="15389" name="Rectangle 38"/>
          <p:cNvSpPr>
            <a:spLocks noChangeArrowheads="1"/>
          </p:cNvSpPr>
          <p:nvPr/>
        </p:nvSpPr>
        <p:spPr bwMode="auto">
          <a:xfrm>
            <a:off x="4583113" y="2781300"/>
            <a:ext cx="18303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solidFill>
                  <a:srgbClr val="1C1C1C"/>
                </a:solidFill>
              </a:rPr>
              <a:t>Different message sent to each tasks</a:t>
            </a:r>
            <a:endParaRPr lang="en-US"/>
          </a:p>
        </p:txBody>
      </p:sp>
      <p:sp>
        <p:nvSpPr>
          <p:cNvPr id="15390" name="Rectangle 41"/>
          <p:cNvSpPr>
            <a:spLocks noChangeArrowheads="1"/>
          </p:cNvSpPr>
          <p:nvPr/>
        </p:nvSpPr>
        <p:spPr bwMode="auto">
          <a:xfrm>
            <a:off x="6388100" y="3503613"/>
            <a:ext cx="219075" cy="295275"/>
          </a:xfrm>
          <a:prstGeom prst="rect">
            <a:avLst/>
          </a:prstGeom>
          <a:solidFill>
            <a:srgbClr val="FFC000"/>
          </a:solidFill>
          <a:ln w="9525" algn="ctr">
            <a:solidFill>
              <a:srgbClr val="1C1C1C"/>
            </a:solidFill>
            <a:round/>
            <a:headEnd/>
            <a:tailEnd/>
          </a:ln>
        </p:spPr>
        <p:txBody>
          <a:bodyPr/>
          <a:lstStyle/>
          <a:p>
            <a:endParaRPr lang="en-US"/>
          </a:p>
        </p:txBody>
      </p:sp>
      <p:sp>
        <p:nvSpPr>
          <p:cNvPr id="15391" name="Rectangle 44"/>
          <p:cNvSpPr>
            <a:spLocks noChangeArrowheads="1"/>
          </p:cNvSpPr>
          <p:nvPr/>
        </p:nvSpPr>
        <p:spPr bwMode="auto">
          <a:xfrm>
            <a:off x="6826250" y="3503613"/>
            <a:ext cx="219075" cy="295275"/>
          </a:xfrm>
          <a:prstGeom prst="rect">
            <a:avLst/>
          </a:prstGeom>
          <a:solidFill>
            <a:srgbClr val="0070C0"/>
          </a:solidFill>
          <a:ln w="9525" algn="ctr">
            <a:solidFill>
              <a:srgbClr val="1C1C1C"/>
            </a:solidFill>
            <a:round/>
            <a:headEnd/>
            <a:tailEnd/>
          </a:ln>
        </p:spPr>
        <p:txBody>
          <a:bodyPr/>
          <a:lstStyle/>
          <a:p>
            <a:endParaRPr lang="en-US"/>
          </a:p>
        </p:txBody>
      </p:sp>
      <p:sp>
        <p:nvSpPr>
          <p:cNvPr id="49" name="Rectangle 48"/>
          <p:cNvSpPr/>
          <p:nvPr/>
        </p:nvSpPr>
        <p:spPr bwMode="auto">
          <a:xfrm>
            <a:off x="6426200" y="5937250"/>
            <a:ext cx="1133475"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b"/>
          <a:lstStyle/>
          <a:p>
            <a:pPr algn="ctr">
              <a:defRPr/>
            </a:pPr>
            <a:r>
              <a:rPr lang="en-ZA" dirty="0">
                <a:solidFill>
                  <a:srgbClr val="1C1C1C"/>
                </a:solidFill>
              </a:rPr>
              <a:t>Task</a:t>
            </a:r>
            <a:endParaRPr lang="en-US" dirty="0">
              <a:solidFill>
                <a:srgbClr val="1C1C1C"/>
              </a:solidFill>
            </a:endParaRPr>
          </a:p>
        </p:txBody>
      </p:sp>
      <p:sp>
        <p:nvSpPr>
          <p:cNvPr id="50" name="Rectangle 49"/>
          <p:cNvSpPr/>
          <p:nvPr/>
        </p:nvSpPr>
        <p:spPr bwMode="auto">
          <a:xfrm>
            <a:off x="5319713" y="4521200"/>
            <a:ext cx="720725"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51" name="Rectangle 50"/>
          <p:cNvSpPr/>
          <p:nvPr/>
        </p:nvSpPr>
        <p:spPr bwMode="auto">
          <a:xfrm>
            <a:off x="6619875" y="4521200"/>
            <a:ext cx="720725"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52" name="Rectangle 51"/>
          <p:cNvSpPr/>
          <p:nvPr/>
        </p:nvSpPr>
        <p:spPr bwMode="auto">
          <a:xfrm>
            <a:off x="7894638" y="4521200"/>
            <a:ext cx="720725"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15396" name="Rectangle 52"/>
          <p:cNvSpPr>
            <a:spLocks noChangeArrowheads="1"/>
          </p:cNvSpPr>
          <p:nvPr/>
        </p:nvSpPr>
        <p:spPr bwMode="auto">
          <a:xfrm>
            <a:off x="5537200" y="4816475"/>
            <a:ext cx="219075" cy="296863"/>
          </a:xfrm>
          <a:prstGeom prst="rect">
            <a:avLst/>
          </a:prstGeom>
          <a:solidFill>
            <a:srgbClr val="FFC000"/>
          </a:solidFill>
          <a:ln w="9525" algn="ctr">
            <a:solidFill>
              <a:srgbClr val="1C1C1C"/>
            </a:solidFill>
            <a:round/>
            <a:headEnd/>
            <a:tailEnd/>
          </a:ln>
        </p:spPr>
        <p:txBody>
          <a:bodyPr/>
          <a:lstStyle/>
          <a:p>
            <a:endParaRPr lang="en-US"/>
          </a:p>
        </p:txBody>
      </p:sp>
      <p:sp>
        <p:nvSpPr>
          <p:cNvPr id="54" name="Rectangle 53"/>
          <p:cNvSpPr/>
          <p:nvPr/>
        </p:nvSpPr>
        <p:spPr bwMode="auto">
          <a:xfrm>
            <a:off x="6889750" y="5975350"/>
            <a:ext cx="219075" cy="296863"/>
          </a:xfrm>
          <a:prstGeom prst="rect">
            <a:avLst/>
          </a:prstGeom>
          <a:solidFill>
            <a:schemeClr val="accent2">
              <a:lumMod val="75000"/>
            </a:schemeClr>
          </a:solidFill>
          <a:ln w="9525" cap="flat" cmpd="sng" algn="ctr">
            <a:solidFill>
              <a:srgbClr val="1C1C1C"/>
            </a:solidFill>
            <a:prstDash val="solid"/>
            <a:round/>
            <a:headEnd type="none" w="med" len="med"/>
            <a:tailEnd type="none" w="med" len="med"/>
          </a:ln>
          <a:effectLst/>
        </p:spPr>
        <p:txBody>
          <a:bodyPr/>
          <a:lstStyle/>
          <a:p>
            <a:pPr>
              <a:defRPr/>
            </a:pPr>
            <a:endParaRPr lang="en-US"/>
          </a:p>
        </p:txBody>
      </p:sp>
      <p:sp>
        <p:nvSpPr>
          <p:cNvPr id="55" name="Rectangle 54"/>
          <p:cNvSpPr/>
          <p:nvPr/>
        </p:nvSpPr>
        <p:spPr bwMode="auto">
          <a:xfrm>
            <a:off x="6877050" y="4816475"/>
            <a:ext cx="219075" cy="296863"/>
          </a:xfrm>
          <a:prstGeom prst="rect">
            <a:avLst/>
          </a:prstGeom>
          <a:solidFill>
            <a:schemeClr val="accent2">
              <a:lumMod val="75000"/>
            </a:schemeClr>
          </a:solidFill>
          <a:ln w="9525" cap="flat" cmpd="sng" algn="ctr">
            <a:solidFill>
              <a:srgbClr val="1C1C1C"/>
            </a:solidFill>
            <a:prstDash val="solid"/>
            <a:round/>
            <a:headEnd type="none" w="med" len="med"/>
            <a:tailEnd type="none" w="med" len="med"/>
          </a:ln>
          <a:effectLst/>
        </p:spPr>
        <p:txBody>
          <a:bodyPr/>
          <a:lstStyle/>
          <a:p>
            <a:pPr>
              <a:defRPr/>
            </a:pPr>
            <a:endParaRPr lang="en-US"/>
          </a:p>
        </p:txBody>
      </p:sp>
      <p:sp>
        <p:nvSpPr>
          <p:cNvPr id="15399" name="Rectangle 55"/>
          <p:cNvSpPr>
            <a:spLocks noChangeArrowheads="1"/>
          </p:cNvSpPr>
          <p:nvPr/>
        </p:nvSpPr>
        <p:spPr bwMode="auto">
          <a:xfrm>
            <a:off x="8151813" y="4816475"/>
            <a:ext cx="219075" cy="296863"/>
          </a:xfrm>
          <a:prstGeom prst="rect">
            <a:avLst/>
          </a:prstGeom>
          <a:solidFill>
            <a:srgbClr val="0070C0"/>
          </a:solidFill>
          <a:ln w="9525" algn="ctr">
            <a:solidFill>
              <a:srgbClr val="1C1C1C"/>
            </a:solidFill>
            <a:round/>
            <a:headEnd/>
            <a:tailEnd/>
          </a:ln>
        </p:spPr>
        <p:txBody>
          <a:bodyPr/>
          <a:lstStyle/>
          <a:p>
            <a:endParaRPr lang="en-US"/>
          </a:p>
        </p:txBody>
      </p:sp>
      <p:cxnSp>
        <p:nvCxnSpPr>
          <p:cNvPr id="15400" name="Straight Arrow Connector 56"/>
          <p:cNvCxnSpPr>
            <a:cxnSpLocks noChangeShapeType="1"/>
            <a:stCxn id="15405" idx="0"/>
            <a:endCxn id="15396" idx="2"/>
          </p:cNvCxnSpPr>
          <p:nvPr/>
        </p:nvCxnSpPr>
        <p:spPr bwMode="auto">
          <a:xfrm rot="16200000" flipV="1">
            <a:off x="5782470" y="4977606"/>
            <a:ext cx="862012" cy="1133475"/>
          </a:xfrm>
          <a:prstGeom prst="straightConnector1">
            <a:avLst/>
          </a:prstGeom>
          <a:noFill/>
          <a:ln w="9525" algn="ctr">
            <a:solidFill>
              <a:srgbClr val="1C1C1C"/>
            </a:solidFill>
            <a:round/>
            <a:headEnd type="arrow" w="med" len="med"/>
            <a:tailEnd/>
          </a:ln>
          <a:extLst>
            <a:ext uri="{909E8E84-426E-40DD-AFC4-6F175D3DCCD1}">
              <a14:hiddenFill xmlns:a14="http://schemas.microsoft.com/office/drawing/2010/main">
                <a:noFill/>
              </a14:hiddenFill>
            </a:ext>
          </a:extLst>
        </p:spPr>
      </p:cxnSp>
      <p:cxnSp>
        <p:nvCxnSpPr>
          <p:cNvPr id="15401" name="Straight Arrow Connector 57"/>
          <p:cNvCxnSpPr>
            <a:cxnSpLocks noChangeShapeType="1"/>
            <a:stCxn id="54" idx="0"/>
            <a:endCxn id="55" idx="2"/>
          </p:cNvCxnSpPr>
          <p:nvPr/>
        </p:nvCxnSpPr>
        <p:spPr bwMode="auto">
          <a:xfrm rot="16200000" flipV="1">
            <a:off x="6561932" y="5537994"/>
            <a:ext cx="862012" cy="12700"/>
          </a:xfrm>
          <a:prstGeom prst="straightConnector1">
            <a:avLst/>
          </a:prstGeom>
          <a:noFill/>
          <a:ln w="9525" algn="ctr">
            <a:solidFill>
              <a:srgbClr val="1C1C1C"/>
            </a:solidFill>
            <a:round/>
            <a:headEnd type="arrow" w="med" len="med"/>
            <a:tailEnd/>
          </a:ln>
          <a:extLst>
            <a:ext uri="{909E8E84-426E-40DD-AFC4-6F175D3DCCD1}">
              <a14:hiddenFill xmlns:a14="http://schemas.microsoft.com/office/drawing/2010/main">
                <a:noFill/>
              </a14:hiddenFill>
            </a:ext>
          </a:extLst>
        </p:spPr>
      </p:cxnSp>
      <p:cxnSp>
        <p:nvCxnSpPr>
          <p:cNvPr id="15402" name="Straight Arrow Connector 58"/>
          <p:cNvCxnSpPr>
            <a:cxnSpLocks noChangeShapeType="1"/>
            <a:stCxn id="15406" idx="0"/>
            <a:endCxn id="15399" idx="2"/>
          </p:cNvCxnSpPr>
          <p:nvPr/>
        </p:nvCxnSpPr>
        <p:spPr bwMode="auto">
          <a:xfrm rot="5400000" flipH="1" flipV="1">
            <a:off x="7308851" y="5022850"/>
            <a:ext cx="862012" cy="1042987"/>
          </a:xfrm>
          <a:prstGeom prst="straightConnector1">
            <a:avLst/>
          </a:prstGeom>
          <a:noFill/>
          <a:ln w="9525" algn="ctr">
            <a:solidFill>
              <a:srgbClr val="1C1C1C"/>
            </a:solidFill>
            <a:round/>
            <a:headEnd type="arrow" w="med" len="med"/>
            <a:tailEnd/>
          </a:ln>
          <a:extLst>
            <a:ext uri="{909E8E84-426E-40DD-AFC4-6F175D3DCCD1}">
              <a14:hiddenFill xmlns:a14="http://schemas.microsoft.com/office/drawing/2010/main">
                <a:noFill/>
              </a14:hiddenFill>
            </a:ext>
          </a:extLst>
        </p:spPr>
      </p:cxnSp>
      <p:sp>
        <p:nvSpPr>
          <p:cNvPr id="60" name="Rectangle 59"/>
          <p:cNvSpPr/>
          <p:nvPr/>
        </p:nvSpPr>
        <p:spPr>
          <a:xfrm>
            <a:off x="6257925" y="4146550"/>
            <a:ext cx="1128713" cy="368300"/>
          </a:xfrm>
          <a:prstGeom prst="rect">
            <a:avLst/>
          </a:prstGeom>
        </p:spPr>
        <p:txBody>
          <a:bodyPr wrap="none">
            <a:spAutoFit/>
          </a:bodyPr>
          <a:lstStyle/>
          <a:p>
            <a:pPr>
              <a:defRPr/>
            </a:pPr>
            <a:r>
              <a:rPr lang="en-ZA" dirty="0">
                <a:solidFill>
                  <a:srgbClr val="FF6600"/>
                </a:solidFill>
              </a:rPr>
              <a:t>GATHER</a:t>
            </a:r>
            <a:endParaRPr lang="en-US" dirty="0">
              <a:solidFill>
                <a:srgbClr val="FF6600"/>
              </a:solidFill>
            </a:endParaRPr>
          </a:p>
        </p:txBody>
      </p:sp>
      <p:sp>
        <p:nvSpPr>
          <p:cNvPr id="15404" name="Rectangle 60"/>
          <p:cNvSpPr>
            <a:spLocks noChangeArrowheads="1"/>
          </p:cNvSpPr>
          <p:nvPr/>
        </p:nvSpPr>
        <p:spPr bwMode="auto">
          <a:xfrm>
            <a:off x="4428631" y="5345644"/>
            <a:ext cx="1830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solidFill>
                  <a:srgbClr val="1C1C1C"/>
                </a:solidFill>
              </a:rPr>
              <a:t>Messages from tasks are combined together</a:t>
            </a:r>
            <a:endParaRPr lang="en-US" dirty="0"/>
          </a:p>
        </p:txBody>
      </p:sp>
      <p:sp>
        <p:nvSpPr>
          <p:cNvPr id="15405" name="Rectangle 61"/>
          <p:cNvSpPr>
            <a:spLocks noChangeArrowheads="1"/>
          </p:cNvSpPr>
          <p:nvPr/>
        </p:nvSpPr>
        <p:spPr bwMode="auto">
          <a:xfrm>
            <a:off x="6670675" y="5975350"/>
            <a:ext cx="219075" cy="296863"/>
          </a:xfrm>
          <a:prstGeom prst="rect">
            <a:avLst/>
          </a:prstGeom>
          <a:solidFill>
            <a:srgbClr val="FFC000"/>
          </a:solidFill>
          <a:ln w="9525" algn="ctr">
            <a:solidFill>
              <a:srgbClr val="1C1C1C"/>
            </a:solidFill>
            <a:round/>
            <a:headEnd/>
            <a:tailEnd/>
          </a:ln>
        </p:spPr>
        <p:txBody>
          <a:bodyPr/>
          <a:lstStyle/>
          <a:p>
            <a:endParaRPr lang="en-US"/>
          </a:p>
        </p:txBody>
      </p:sp>
      <p:sp>
        <p:nvSpPr>
          <p:cNvPr id="15406" name="Rectangle 62"/>
          <p:cNvSpPr>
            <a:spLocks noChangeArrowheads="1"/>
          </p:cNvSpPr>
          <p:nvPr/>
        </p:nvSpPr>
        <p:spPr bwMode="auto">
          <a:xfrm>
            <a:off x="7108825" y="5975350"/>
            <a:ext cx="219075" cy="296863"/>
          </a:xfrm>
          <a:prstGeom prst="rect">
            <a:avLst/>
          </a:prstGeom>
          <a:solidFill>
            <a:srgbClr val="0070C0"/>
          </a:solidFill>
          <a:ln w="9525" algn="ctr">
            <a:solidFill>
              <a:srgbClr val="1C1C1C"/>
            </a:solidFill>
            <a:round/>
            <a:headEnd/>
            <a:tailEnd/>
          </a:ln>
        </p:spPr>
        <p:txBody>
          <a:bodyPr/>
          <a:lstStyle/>
          <a:p>
            <a:endParaRPr lang="en-US"/>
          </a:p>
        </p:txBody>
      </p:sp>
      <p:sp>
        <p:nvSpPr>
          <p:cNvPr id="64" name="Rectangle 63"/>
          <p:cNvSpPr/>
          <p:nvPr/>
        </p:nvSpPr>
        <p:spPr bwMode="auto">
          <a:xfrm>
            <a:off x="1893888" y="5937250"/>
            <a:ext cx="1131887"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b"/>
          <a:lstStyle/>
          <a:p>
            <a:pPr algn="ctr">
              <a:defRPr/>
            </a:pPr>
            <a:r>
              <a:rPr lang="en-ZA" dirty="0">
                <a:solidFill>
                  <a:srgbClr val="1C1C1C"/>
                </a:solidFill>
              </a:rPr>
              <a:t>Task</a:t>
            </a:r>
            <a:endParaRPr lang="en-US" dirty="0">
              <a:solidFill>
                <a:srgbClr val="1C1C1C"/>
              </a:solidFill>
            </a:endParaRPr>
          </a:p>
        </p:txBody>
      </p:sp>
      <p:sp>
        <p:nvSpPr>
          <p:cNvPr id="65" name="Rectangle 64"/>
          <p:cNvSpPr/>
          <p:nvPr/>
        </p:nvSpPr>
        <p:spPr bwMode="auto">
          <a:xfrm>
            <a:off x="785813" y="4521200"/>
            <a:ext cx="720725"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66" name="Rectangle 65"/>
          <p:cNvSpPr/>
          <p:nvPr/>
        </p:nvSpPr>
        <p:spPr bwMode="auto">
          <a:xfrm>
            <a:off x="2085975" y="4521200"/>
            <a:ext cx="722313"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67" name="Rectangle 66"/>
          <p:cNvSpPr/>
          <p:nvPr/>
        </p:nvSpPr>
        <p:spPr bwMode="auto">
          <a:xfrm>
            <a:off x="3360738" y="4521200"/>
            <a:ext cx="722312" cy="630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ZA" dirty="0">
                <a:solidFill>
                  <a:srgbClr val="1C1C1C"/>
                </a:solidFill>
              </a:rPr>
              <a:t>Task </a:t>
            </a:r>
            <a:endParaRPr lang="en-US" dirty="0">
              <a:solidFill>
                <a:srgbClr val="1C1C1C"/>
              </a:solidFill>
            </a:endParaRPr>
          </a:p>
        </p:txBody>
      </p:sp>
      <p:sp>
        <p:nvSpPr>
          <p:cNvPr id="15411" name="Rectangle 67"/>
          <p:cNvSpPr>
            <a:spLocks noChangeArrowheads="1"/>
          </p:cNvSpPr>
          <p:nvPr/>
        </p:nvSpPr>
        <p:spPr bwMode="auto">
          <a:xfrm>
            <a:off x="1004888" y="4816475"/>
            <a:ext cx="219075" cy="296863"/>
          </a:xfrm>
          <a:prstGeom prst="rect">
            <a:avLst/>
          </a:prstGeom>
          <a:solidFill>
            <a:srgbClr val="FFC000"/>
          </a:solidFill>
          <a:ln w="9525" algn="ctr">
            <a:solidFill>
              <a:srgbClr val="1C1C1C"/>
            </a:solidFill>
            <a:round/>
            <a:headEnd/>
            <a:tailEnd/>
          </a:ln>
        </p:spPr>
        <p:txBody>
          <a:bodyPr/>
          <a:lstStyle/>
          <a:p>
            <a:endParaRPr lang="en-US"/>
          </a:p>
        </p:txBody>
      </p:sp>
      <p:sp>
        <p:nvSpPr>
          <p:cNvPr id="69" name="Rectangle 68"/>
          <p:cNvSpPr/>
          <p:nvPr/>
        </p:nvSpPr>
        <p:spPr bwMode="auto">
          <a:xfrm>
            <a:off x="2408238" y="6040438"/>
            <a:ext cx="128587" cy="179387"/>
          </a:xfrm>
          <a:prstGeom prst="rect">
            <a:avLst/>
          </a:prstGeom>
          <a:solidFill>
            <a:schemeClr val="accent2">
              <a:lumMod val="75000"/>
            </a:schemeClr>
          </a:solidFill>
          <a:ln w="9525" cap="flat" cmpd="sng" algn="ctr">
            <a:solidFill>
              <a:srgbClr val="1C1C1C"/>
            </a:solidFill>
            <a:prstDash val="solid"/>
            <a:round/>
            <a:headEnd type="none" w="med" len="med"/>
            <a:tailEnd type="none" w="med" len="med"/>
          </a:ln>
          <a:effectLst/>
        </p:spPr>
        <p:txBody>
          <a:bodyPr/>
          <a:lstStyle/>
          <a:p>
            <a:pPr>
              <a:defRPr/>
            </a:pPr>
            <a:endParaRPr lang="en-US"/>
          </a:p>
        </p:txBody>
      </p:sp>
      <p:sp>
        <p:nvSpPr>
          <p:cNvPr id="70" name="Rectangle 69"/>
          <p:cNvSpPr/>
          <p:nvPr/>
        </p:nvSpPr>
        <p:spPr bwMode="auto">
          <a:xfrm>
            <a:off x="2344738" y="4816475"/>
            <a:ext cx="217487" cy="296863"/>
          </a:xfrm>
          <a:prstGeom prst="rect">
            <a:avLst/>
          </a:prstGeom>
          <a:solidFill>
            <a:schemeClr val="accent2">
              <a:lumMod val="75000"/>
            </a:schemeClr>
          </a:solidFill>
          <a:ln w="9525" cap="flat" cmpd="sng" algn="ctr">
            <a:solidFill>
              <a:srgbClr val="1C1C1C"/>
            </a:solidFill>
            <a:prstDash val="solid"/>
            <a:round/>
            <a:headEnd type="none" w="med" len="med"/>
            <a:tailEnd type="none" w="med" len="med"/>
          </a:ln>
          <a:effectLst/>
        </p:spPr>
        <p:txBody>
          <a:bodyPr/>
          <a:lstStyle/>
          <a:p>
            <a:pPr>
              <a:defRPr/>
            </a:pPr>
            <a:endParaRPr lang="en-US"/>
          </a:p>
        </p:txBody>
      </p:sp>
      <p:sp>
        <p:nvSpPr>
          <p:cNvPr id="15414" name="Rectangle 70"/>
          <p:cNvSpPr>
            <a:spLocks noChangeArrowheads="1"/>
          </p:cNvSpPr>
          <p:nvPr/>
        </p:nvSpPr>
        <p:spPr bwMode="auto">
          <a:xfrm>
            <a:off x="3619500" y="4816475"/>
            <a:ext cx="219075" cy="296863"/>
          </a:xfrm>
          <a:prstGeom prst="rect">
            <a:avLst/>
          </a:prstGeom>
          <a:solidFill>
            <a:srgbClr val="0070C0"/>
          </a:solidFill>
          <a:ln w="9525" algn="ctr">
            <a:solidFill>
              <a:srgbClr val="1C1C1C"/>
            </a:solidFill>
            <a:round/>
            <a:headEnd/>
            <a:tailEnd/>
          </a:ln>
        </p:spPr>
        <p:txBody>
          <a:bodyPr/>
          <a:lstStyle/>
          <a:p>
            <a:endParaRPr lang="en-US"/>
          </a:p>
        </p:txBody>
      </p:sp>
      <p:cxnSp>
        <p:nvCxnSpPr>
          <p:cNvPr id="15415" name="Straight Arrow Connector 71"/>
          <p:cNvCxnSpPr>
            <a:cxnSpLocks noChangeShapeType="1"/>
            <a:stCxn id="15420" idx="0"/>
            <a:endCxn id="15411" idx="2"/>
          </p:cNvCxnSpPr>
          <p:nvPr/>
        </p:nvCxnSpPr>
        <p:spPr bwMode="auto">
          <a:xfrm rot="16200000" flipV="1">
            <a:off x="1258888" y="4968875"/>
            <a:ext cx="927100" cy="1216025"/>
          </a:xfrm>
          <a:prstGeom prst="straightConnector1">
            <a:avLst/>
          </a:prstGeom>
          <a:noFill/>
          <a:ln w="9525" algn="ctr">
            <a:solidFill>
              <a:srgbClr val="1C1C1C"/>
            </a:solidFill>
            <a:round/>
            <a:headEnd type="arrow" w="med" len="med"/>
            <a:tailEnd/>
          </a:ln>
          <a:extLst>
            <a:ext uri="{909E8E84-426E-40DD-AFC4-6F175D3DCCD1}">
              <a14:hiddenFill xmlns:a14="http://schemas.microsoft.com/office/drawing/2010/main">
                <a:noFill/>
              </a14:hiddenFill>
            </a:ext>
          </a:extLst>
        </p:spPr>
      </p:cxnSp>
      <p:cxnSp>
        <p:nvCxnSpPr>
          <p:cNvPr id="15416" name="Straight Arrow Connector 72"/>
          <p:cNvCxnSpPr>
            <a:cxnSpLocks noChangeShapeType="1"/>
            <a:stCxn id="69" idx="0"/>
            <a:endCxn id="70" idx="2"/>
          </p:cNvCxnSpPr>
          <p:nvPr/>
        </p:nvCxnSpPr>
        <p:spPr bwMode="auto">
          <a:xfrm rot="16200000" flipV="1">
            <a:off x="1999457" y="5566569"/>
            <a:ext cx="927100" cy="20637"/>
          </a:xfrm>
          <a:prstGeom prst="straightConnector1">
            <a:avLst/>
          </a:prstGeom>
          <a:noFill/>
          <a:ln w="9525" algn="ctr">
            <a:solidFill>
              <a:srgbClr val="1C1C1C"/>
            </a:solidFill>
            <a:round/>
            <a:headEnd type="arrow" w="med" len="med"/>
            <a:tailEnd/>
          </a:ln>
          <a:extLst>
            <a:ext uri="{909E8E84-426E-40DD-AFC4-6F175D3DCCD1}">
              <a14:hiddenFill xmlns:a14="http://schemas.microsoft.com/office/drawing/2010/main">
                <a:noFill/>
              </a14:hiddenFill>
            </a:ext>
          </a:extLst>
        </p:spPr>
      </p:cxnSp>
      <p:cxnSp>
        <p:nvCxnSpPr>
          <p:cNvPr id="15417" name="Straight Arrow Connector 73"/>
          <p:cNvCxnSpPr>
            <a:cxnSpLocks noChangeShapeType="1"/>
            <a:stCxn id="15421" idx="0"/>
            <a:endCxn id="15414" idx="2"/>
          </p:cNvCxnSpPr>
          <p:nvPr/>
        </p:nvCxnSpPr>
        <p:spPr bwMode="auto">
          <a:xfrm rot="5400000" flipH="1" flipV="1">
            <a:off x="2701926" y="5013325"/>
            <a:ext cx="927100" cy="1127125"/>
          </a:xfrm>
          <a:prstGeom prst="straightConnector1">
            <a:avLst/>
          </a:prstGeom>
          <a:noFill/>
          <a:ln w="9525" algn="ctr">
            <a:solidFill>
              <a:srgbClr val="1C1C1C"/>
            </a:solidFill>
            <a:round/>
            <a:headEnd type="arrow" w="med" len="med"/>
            <a:tailEnd/>
          </a:ln>
          <a:extLst>
            <a:ext uri="{909E8E84-426E-40DD-AFC4-6F175D3DCCD1}">
              <a14:hiddenFill xmlns:a14="http://schemas.microsoft.com/office/drawing/2010/main">
                <a:noFill/>
              </a14:hiddenFill>
            </a:ext>
          </a:extLst>
        </p:spPr>
      </p:cxnSp>
      <p:sp>
        <p:nvSpPr>
          <p:cNvPr id="75" name="Rectangle 74"/>
          <p:cNvSpPr/>
          <p:nvPr/>
        </p:nvSpPr>
        <p:spPr>
          <a:xfrm>
            <a:off x="1724025" y="4146550"/>
            <a:ext cx="1416050" cy="368300"/>
          </a:xfrm>
          <a:prstGeom prst="rect">
            <a:avLst/>
          </a:prstGeom>
        </p:spPr>
        <p:txBody>
          <a:bodyPr wrap="none">
            <a:spAutoFit/>
          </a:bodyPr>
          <a:lstStyle/>
          <a:p>
            <a:pPr>
              <a:defRPr/>
            </a:pPr>
            <a:r>
              <a:rPr lang="en-ZA" dirty="0">
                <a:solidFill>
                  <a:srgbClr val="FF6600"/>
                </a:solidFill>
              </a:rPr>
              <a:t>REDUCING</a:t>
            </a:r>
            <a:endParaRPr lang="en-US" dirty="0">
              <a:solidFill>
                <a:srgbClr val="FF6600"/>
              </a:solidFill>
            </a:endParaRPr>
          </a:p>
        </p:txBody>
      </p:sp>
      <p:sp>
        <p:nvSpPr>
          <p:cNvPr id="15419" name="Rectangle 75"/>
          <p:cNvSpPr>
            <a:spLocks noChangeArrowheads="1"/>
          </p:cNvSpPr>
          <p:nvPr/>
        </p:nvSpPr>
        <p:spPr bwMode="auto">
          <a:xfrm>
            <a:off x="313251" y="5262556"/>
            <a:ext cx="157838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ZA" sz="1600" dirty="0">
                <a:solidFill>
                  <a:srgbClr val="1C1C1C"/>
                </a:solidFill>
              </a:rPr>
              <a:t>Only parts, or reduced form, of the messages are worked on</a:t>
            </a:r>
            <a:endParaRPr lang="en-US" sz="1600" dirty="0"/>
          </a:p>
        </p:txBody>
      </p:sp>
      <p:sp>
        <p:nvSpPr>
          <p:cNvPr id="15420" name="Rectangle 76"/>
          <p:cNvSpPr>
            <a:spLocks noChangeArrowheads="1"/>
          </p:cNvSpPr>
          <p:nvPr/>
        </p:nvSpPr>
        <p:spPr bwMode="auto">
          <a:xfrm>
            <a:off x="2266950" y="6040438"/>
            <a:ext cx="128588" cy="179387"/>
          </a:xfrm>
          <a:prstGeom prst="rect">
            <a:avLst/>
          </a:prstGeom>
          <a:solidFill>
            <a:srgbClr val="FFC000"/>
          </a:solidFill>
          <a:ln w="9525" algn="ctr">
            <a:solidFill>
              <a:srgbClr val="1C1C1C"/>
            </a:solidFill>
            <a:round/>
            <a:headEnd/>
            <a:tailEnd/>
          </a:ln>
        </p:spPr>
        <p:txBody>
          <a:bodyPr/>
          <a:lstStyle/>
          <a:p>
            <a:endParaRPr lang="en-US"/>
          </a:p>
        </p:txBody>
      </p:sp>
      <p:sp>
        <p:nvSpPr>
          <p:cNvPr id="15421" name="Rectangle 77"/>
          <p:cNvSpPr>
            <a:spLocks noChangeArrowheads="1"/>
          </p:cNvSpPr>
          <p:nvPr/>
        </p:nvSpPr>
        <p:spPr bwMode="auto">
          <a:xfrm>
            <a:off x="2536825" y="6040438"/>
            <a:ext cx="128588" cy="179387"/>
          </a:xfrm>
          <a:prstGeom prst="rect">
            <a:avLst/>
          </a:prstGeom>
          <a:solidFill>
            <a:srgbClr val="0070C0"/>
          </a:solidFill>
          <a:ln w="9525" algn="ctr">
            <a:solidFill>
              <a:srgbClr val="1C1C1C"/>
            </a:solidFill>
            <a:round/>
            <a:headEnd/>
            <a:tailEnd/>
          </a:ln>
        </p:spPr>
        <p:txBody>
          <a:bodyPr/>
          <a:lstStyle/>
          <a:p>
            <a:endParaRPr lang="en-US"/>
          </a:p>
        </p:txBody>
      </p:sp>
    </p:spTree>
    <p:extLst>
      <p:ext uri="{BB962C8B-B14F-4D97-AF65-F5344CB8AC3E}">
        <p14:creationId xmlns:p14="http://schemas.microsoft.com/office/powerpoint/2010/main" val="2442090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3" descr="unbalanced_scal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2913" y="330200"/>
            <a:ext cx="19494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35013" y="803062"/>
            <a:ext cx="7698306" cy="692210"/>
          </a:xfrm>
        </p:spPr>
        <p:txBody>
          <a:bodyPr>
            <a:normAutofit fontScale="90000"/>
          </a:bodyPr>
          <a:lstStyle/>
          <a:p>
            <a:pPr>
              <a:defRPr/>
            </a:pPr>
            <a:r>
              <a:rPr lang="en-ZA" dirty="0"/>
              <a:t>Efficiency of</a:t>
            </a:r>
            <a:br>
              <a:rPr lang="en-ZA" dirty="0"/>
            </a:br>
            <a:r>
              <a:rPr lang="en-ZA" dirty="0"/>
              <a:t>communications</a:t>
            </a:r>
            <a:endParaRPr lang="en-US" dirty="0"/>
          </a:p>
        </p:txBody>
      </p:sp>
      <p:sp>
        <p:nvSpPr>
          <p:cNvPr id="3" name="Content Placeholder 2"/>
          <p:cNvSpPr>
            <a:spLocks noGrp="1"/>
          </p:cNvSpPr>
          <p:nvPr>
            <p:ph idx="1"/>
          </p:nvPr>
        </p:nvSpPr>
        <p:spPr>
          <a:xfrm>
            <a:off x="735013" y="1647825"/>
            <a:ext cx="8007350" cy="5210175"/>
          </a:xfrm>
        </p:spPr>
        <p:txBody>
          <a:bodyPr/>
          <a:lstStyle/>
          <a:p>
            <a:pPr>
              <a:defRPr/>
            </a:pPr>
            <a:r>
              <a:rPr lang="en-ZA" dirty="0"/>
              <a:t>There may be a choice of different communication techniques</a:t>
            </a:r>
          </a:p>
          <a:p>
            <a:pPr lvl="1">
              <a:defRPr/>
            </a:pPr>
            <a:r>
              <a:rPr lang="en-ZA" dirty="0"/>
              <a:t>In terms of hardware (e.g., fiberoptics, wireless, bus system), and</a:t>
            </a:r>
          </a:p>
          <a:p>
            <a:pPr lvl="1">
              <a:defRPr/>
            </a:pPr>
            <a:r>
              <a:rPr lang="en-ZA" dirty="0"/>
              <a:t>In terms of software / protocol used</a:t>
            </a:r>
          </a:p>
          <a:p>
            <a:pPr>
              <a:defRPr/>
            </a:pPr>
            <a:r>
              <a:rPr lang="en-ZA" dirty="0"/>
              <a:t>Programmer may need to use a combination of techniques and technology to establish the most efficient choice (in terms of speed, power, size, etc).</a:t>
            </a:r>
            <a:endParaRPr lang="en-US" dirty="0"/>
          </a:p>
        </p:txBody>
      </p:sp>
    </p:spTree>
    <p:extLst>
      <p:ext uri="{BB962C8B-B14F-4D97-AF65-F5344CB8AC3E}">
        <p14:creationId xmlns:p14="http://schemas.microsoft.com/office/powerpoint/2010/main" val="36859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9920" y="2584563"/>
            <a:ext cx="6324167" cy="1200329"/>
          </a:xfrm>
          <a:prstGeom prst="rect">
            <a:avLst/>
          </a:prstGeom>
          <a:noFill/>
        </p:spPr>
        <p:txBody>
          <a:bodyPr wrap="none" lIns="91440" tIns="45720" rIns="91440" bIns="45720">
            <a:spAutoFit/>
          </a:bodyPr>
          <a:lstStyle/>
          <a:p>
            <a:pPr algn="ctr"/>
            <a:r>
              <a:rPr lang="en-US"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Schoolbook" pitchFamily="18" charset="0"/>
                <a:cs typeface="Arabic Typesetting" pitchFamily="66" charset="-78"/>
              </a:rPr>
              <a:t>Intermission</a:t>
            </a:r>
          </a:p>
        </p:txBody>
      </p:sp>
      <p:sp>
        <p:nvSpPr>
          <p:cNvPr id="2" name="TextBox 1">
            <a:extLst>
              <a:ext uri="{FF2B5EF4-FFF2-40B4-BE49-F238E27FC236}">
                <a16:creationId xmlns:a16="http://schemas.microsoft.com/office/drawing/2014/main" id="{77416D17-F802-4E18-B997-E89AB3AEB318}"/>
              </a:ext>
            </a:extLst>
          </p:cNvPr>
          <p:cNvSpPr txBox="1"/>
          <p:nvPr/>
        </p:nvSpPr>
        <p:spPr>
          <a:xfrm>
            <a:off x="1113361" y="4572001"/>
            <a:ext cx="6917278" cy="369332"/>
          </a:xfrm>
          <a:prstGeom prst="rect">
            <a:avLst/>
          </a:prstGeom>
          <a:noFill/>
        </p:spPr>
        <p:txBody>
          <a:bodyPr wrap="none" rtlCol="0">
            <a:spAutoFit/>
          </a:bodyPr>
          <a:lstStyle/>
          <a:p>
            <a:r>
              <a:rPr lang="en-ZA" dirty="0"/>
              <a:t>Onwards to distributed and shared memory architecture models …</a:t>
            </a:r>
          </a:p>
        </p:txBody>
      </p:sp>
    </p:spTree>
    <p:extLst>
      <p:ext uri="{BB962C8B-B14F-4D97-AF65-F5344CB8AC3E}">
        <p14:creationId xmlns:p14="http://schemas.microsoft.com/office/powerpoint/2010/main" val="1070645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2031325"/>
          </a:xfrm>
          <a:prstGeom prst="rect">
            <a:avLst/>
          </a:prstGeom>
          <a:noFill/>
        </p:spPr>
        <p:txBody>
          <a:bodyPr wrap="square" rtlCol="0">
            <a:spAutoFit/>
          </a:bodyPr>
          <a:lstStyle/>
          <a:p>
            <a:r>
              <a:rPr lang="en-US" i="1" dirty="0"/>
              <a:t>Image sources:</a:t>
            </a:r>
          </a:p>
          <a:p>
            <a:r>
              <a:rPr lang="en-US" dirty="0"/>
              <a:t> Clipart sources  – public domain CC0 (</a:t>
            </a:r>
            <a:r>
              <a:rPr lang="en-US" dirty="0">
                <a:hlinkClick r:id="rId2"/>
              </a:rPr>
              <a:t>http://pixabay.com/</a:t>
            </a:r>
            <a:r>
              <a:rPr lang="en-US" dirty="0"/>
              <a:t>)</a:t>
            </a:r>
          </a:p>
          <a:p>
            <a:r>
              <a:rPr lang="en-US" dirty="0"/>
              <a:t> </a:t>
            </a:r>
            <a:r>
              <a:rPr lang="en-US" dirty="0" err="1"/>
              <a:t>PxFuel</a:t>
            </a:r>
            <a:r>
              <a:rPr lang="en-US" dirty="0"/>
              <a:t> – CC0 (</a:t>
            </a:r>
            <a:r>
              <a:rPr lang="en-ZA" dirty="0">
                <a:hlinkClick r:id="rId3"/>
              </a:rPr>
              <a:t>https://www.pxfuel.com/</a:t>
            </a:r>
            <a:r>
              <a:rPr lang="en-ZA" dirty="0"/>
              <a:t>)</a:t>
            </a:r>
            <a:endParaRPr lang="en-US" dirty="0"/>
          </a:p>
          <a:p>
            <a:r>
              <a:rPr lang="en-US" dirty="0"/>
              <a:t> </a:t>
            </a:r>
            <a:r>
              <a:rPr lang="en-US" dirty="0" err="1"/>
              <a:t>Pixabay</a:t>
            </a:r>
            <a:endParaRPr lang="en-US" dirty="0"/>
          </a:p>
          <a:p>
            <a:r>
              <a:rPr lang="en-US" dirty="0"/>
              <a:t> </a:t>
            </a:r>
            <a:r>
              <a:rPr lang="en-US" dirty="0">
                <a:hlinkClick r:id="rId4"/>
              </a:rPr>
              <a:t>commons.wikimedia.org</a:t>
            </a:r>
            <a:endParaRPr lang="en-US" dirty="0"/>
          </a:p>
          <a:p>
            <a:r>
              <a:rPr lang="en-US" dirty="0"/>
              <a:t> Images from </a:t>
            </a:r>
            <a:r>
              <a:rPr lang="en-US" dirty="0" err="1"/>
              <a:t>flickr</a:t>
            </a:r>
            <a:endParaRPr lang="en-US" dirty="0"/>
          </a:p>
          <a:p>
            <a:r>
              <a:rPr lang="en-US" dirty="0"/>
              <a:t> </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72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13" y="-255436"/>
            <a:ext cx="7024744" cy="1143000"/>
          </a:xfrm>
        </p:spPr>
        <p:txBody>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355187" y="1002014"/>
            <a:ext cx="8208955" cy="5343029"/>
          </a:xfrm>
        </p:spPr>
        <p:txBody>
          <a:bodyPr>
            <a:normAutofit fontScale="92500" lnSpcReduction="10000"/>
          </a:bodyPr>
          <a:lstStyle/>
          <a:p>
            <a:pPr>
              <a:defRPr/>
            </a:pPr>
            <a:r>
              <a:rPr lang="en-ZA" dirty="0"/>
              <a:t>Step 4: communication</a:t>
            </a:r>
          </a:p>
          <a:p>
            <a:pPr lvl="1">
              <a:defRPr/>
            </a:pPr>
            <a:r>
              <a:rPr lang="en-ZA" dirty="0"/>
              <a:t>Factors related to Communication</a:t>
            </a:r>
          </a:p>
          <a:p>
            <a:pPr lvl="1">
              <a:defRPr/>
            </a:pPr>
            <a:r>
              <a:rPr lang="en-ZA" dirty="0"/>
              <a:t>Cost of communications</a:t>
            </a:r>
          </a:p>
          <a:p>
            <a:pPr lvl="1">
              <a:defRPr/>
            </a:pPr>
            <a:r>
              <a:rPr lang="en-ZA" dirty="0"/>
              <a:t>Latency vs. Bandwidth</a:t>
            </a:r>
          </a:p>
          <a:p>
            <a:pPr lvl="1">
              <a:defRPr/>
            </a:pPr>
            <a:r>
              <a:rPr lang="en-ZA" dirty="0"/>
              <a:t>Baud rate vs. Bandwidth</a:t>
            </a:r>
          </a:p>
          <a:p>
            <a:pPr lvl="1">
              <a:defRPr/>
            </a:pPr>
            <a:r>
              <a:rPr lang="en-ZA" dirty="0"/>
              <a:t>Effective bandwidth</a:t>
            </a:r>
          </a:p>
          <a:p>
            <a:pPr lvl="1">
              <a:defRPr/>
            </a:pPr>
            <a:r>
              <a:rPr lang="en-ZA" dirty="0"/>
              <a:t>Visibility of Communications</a:t>
            </a:r>
          </a:p>
          <a:p>
            <a:pPr lvl="1">
              <a:defRPr/>
            </a:pPr>
            <a:r>
              <a:rPr lang="en-ZA" dirty="0"/>
              <a:t>Synchronous vs. </a:t>
            </a:r>
            <a:br>
              <a:rPr lang="en-ZA" dirty="0"/>
            </a:br>
            <a:r>
              <a:rPr lang="en-ZA" dirty="0"/>
              <a:t>asynchronous</a:t>
            </a:r>
          </a:p>
          <a:p>
            <a:pPr lvl="1">
              <a:defRPr/>
            </a:pPr>
            <a:r>
              <a:rPr lang="en-US" dirty="0"/>
              <a:t>Scope of comm</a:t>
            </a:r>
            <a:r>
              <a:rPr lang="en-ZA" dirty="0"/>
              <a:t>s</a:t>
            </a:r>
          </a:p>
          <a:p>
            <a:pPr lvl="1">
              <a:defRPr/>
            </a:pPr>
            <a:r>
              <a:rPr lang="en-ZA" dirty="0"/>
              <a:t>Collective communications</a:t>
            </a:r>
          </a:p>
          <a:p>
            <a:pPr lvl="1">
              <a:defRPr/>
            </a:pPr>
            <a:r>
              <a:rPr lang="en-ZA" dirty="0"/>
              <a:t>Efficiency of communications</a:t>
            </a:r>
          </a:p>
        </p:txBody>
      </p:sp>
      <p:pic>
        <p:nvPicPr>
          <p:cNvPr id="4099" name="Picture 3" descr="mosaic01.gif"/>
          <p:cNvPicPr>
            <a:picLocks noChangeAspect="1"/>
          </p:cNvPicPr>
          <p:nvPr/>
        </p:nvPicPr>
        <p:blipFill>
          <a:blip r:embed="rId3" cstate="print"/>
          <a:srcRect/>
          <a:stretch>
            <a:fillRect/>
          </a:stretch>
        </p:blipFill>
        <p:spPr bwMode="auto">
          <a:xfrm>
            <a:off x="4711365" y="3785041"/>
            <a:ext cx="4144354" cy="2874713"/>
          </a:xfrm>
          <a:prstGeom prst="rect">
            <a:avLst/>
          </a:prstGeom>
          <a:noFill/>
          <a:ln w="9525">
            <a:noFill/>
            <a:miter lim="800000"/>
            <a:headEnd/>
            <a:tailEnd/>
          </a:ln>
        </p:spPr>
      </p:pic>
      <p:sp>
        <p:nvSpPr>
          <p:cNvPr id="4" name="Rectangle 3">
            <a:extLst>
              <a:ext uri="{FF2B5EF4-FFF2-40B4-BE49-F238E27FC236}">
                <a16:creationId xmlns:a16="http://schemas.microsoft.com/office/drawing/2014/main" id="{6A6202AE-DFB2-495B-9D32-E5A4652C9B63}"/>
              </a:ext>
            </a:extLst>
          </p:cNvPr>
          <p:cNvSpPr/>
          <p:nvPr/>
        </p:nvSpPr>
        <p:spPr>
          <a:xfrm rot="989287">
            <a:off x="5600360" y="2265385"/>
            <a:ext cx="2755539" cy="830997"/>
          </a:xfrm>
          <a:prstGeom prst="rect">
            <a:avLst/>
          </a:prstGeom>
        </p:spPr>
        <p:txBody>
          <a:bodyPr wrap="square">
            <a:spAutoFit/>
          </a:bodyPr>
          <a:lstStyle/>
          <a:p>
            <a:pPr algn="ctr"/>
            <a:r>
              <a:rPr lang="en-ZA" sz="2400" dirty="0">
                <a:solidFill>
                  <a:srgbClr val="FF0000"/>
                </a:solidFill>
                <a:latin typeface="Calibri Light" panose="020F0302020204030204" pitchFamily="34" charset="0"/>
                <a:cs typeface="Calibri Light" panose="020F0302020204030204" pitchFamily="34" charset="0"/>
              </a:rPr>
              <a:t>A lot going on with communications!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8645" y="2615821"/>
            <a:ext cx="6637468" cy="1362075"/>
          </a:xfrm>
        </p:spPr>
        <p:txBody>
          <a:bodyPr/>
          <a:lstStyle/>
          <a:p>
            <a:pPr>
              <a:defRPr/>
            </a:pPr>
            <a:r>
              <a:rPr lang="en-ZA" dirty="0"/>
              <a:t>Brief mention of systems thinking …</a:t>
            </a:r>
            <a:endParaRPr lang="en-US" dirty="0"/>
          </a:p>
        </p:txBody>
      </p:sp>
      <p:sp>
        <p:nvSpPr>
          <p:cNvPr id="5" name="Text Placeholder 4"/>
          <p:cNvSpPr>
            <a:spLocks noGrp="1"/>
          </p:cNvSpPr>
          <p:nvPr>
            <p:ph type="body" idx="1"/>
          </p:nvPr>
        </p:nvSpPr>
        <p:spPr>
          <a:xfrm>
            <a:off x="1258645" y="3982192"/>
            <a:ext cx="6637467" cy="1520413"/>
          </a:xfrm>
        </p:spPr>
        <p:txBody>
          <a:bodyPr/>
          <a:lstStyle/>
          <a:p>
            <a:pPr>
              <a:defRPr/>
            </a:pPr>
            <a:r>
              <a:rPr lang="en-ZA" dirty="0"/>
              <a:t>EEE4120F</a:t>
            </a:r>
            <a:endParaRPr lang="en-US" dirty="0"/>
          </a:p>
        </p:txBody>
      </p:sp>
      <p:sp>
        <p:nvSpPr>
          <p:cNvPr id="6" name="Rectangle 5">
            <a:extLst>
              <a:ext uri="{FF2B5EF4-FFF2-40B4-BE49-F238E27FC236}">
                <a16:creationId xmlns:a16="http://schemas.microsoft.com/office/drawing/2014/main" id="{ABBA7AAB-7E71-44FA-98F0-DF2634757B1E}"/>
              </a:ext>
            </a:extLst>
          </p:cNvPr>
          <p:cNvSpPr/>
          <p:nvPr/>
        </p:nvSpPr>
        <p:spPr>
          <a:xfrm rot="989287">
            <a:off x="6683551" y="596635"/>
            <a:ext cx="2173085" cy="369332"/>
          </a:xfrm>
          <a:prstGeom prst="rect">
            <a:avLst/>
          </a:prstGeom>
          <a:solidFill>
            <a:srgbClr val="FFFF00"/>
          </a:solidFill>
        </p:spPr>
        <p:txBody>
          <a:bodyPr wrap="square">
            <a:spAutoFit/>
          </a:bodyPr>
          <a:lstStyle/>
          <a:p>
            <a:pPr algn="ctr"/>
            <a:r>
              <a:rPr lang="en-ZA" dirty="0">
                <a:latin typeface="Calibri Light" panose="020F0302020204030204" pitchFamily="34" charset="0"/>
                <a:cs typeface="Calibri Light" panose="020F0302020204030204" pitchFamily="34" charset="0"/>
              </a:rPr>
              <a:t>Not examined</a:t>
            </a:r>
          </a:p>
        </p:txBody>
      </p:sp>
      <p:sp>
        <p:nvSpPr>
          <p:cNvPr id="7" name="TextBox 6">
            <a:extLst>
              <a:ext uri="{FF2B5EF4-FFF2-40B4-BE49-F238E27FC236}">
                <a16:creationId xmlns:a16="http://schemas.microsoft.com/office/drawing/2014/main" id="{19F5BD22-4D2F-4600-8097-4CA32EBC3B14}"/>
              </a:ext>
            </a:extLst>
          </p:cNvPr>
          <p:cNvSpPr txBox="1"/>
          <p:nvPr/>
        </p:nvSpPr>
        <p:spPr>
          <a:xfrm>
            <a:off x="427511" y="4584297"/>
            <a:ext cx="8288977" cy="2092881"/>
          </a:xfrm>
          <a:prstGeom prst="rect">
            <a:avLst/>
          </a:prstGeom>
          <a:noFill/>
        </p:spPr>
        <p:txBody>
          <a:bodyPr wrap="square">
            <a:spAutoFit/>
          </a:bodyPr>
          <a:lstStyle/>
          <a:p>
            <a:r>
              <a:rPr lang="en-ZA" i="1" u="sng" dirty="0">
                <a:solidFill>
                  <a:schemeClr val="tx1">
                    <a:lumMod val="65000"/>
                    <a:lumOff val="35000"/>
                  </a:schemeClr>
                </a:solidFill>
              </a:rPr>
              <a:t>Reasoning for why this is mentioned: </a:t>
            </a:r>
          </a:p>
          <a:p>
            <a:r>
              <a:rPr lang="en-ZA" sz="1600" dirty="0">
                <a:solidFill>
                  <a:schemeClr val="tx1">
                    <a:lumMod val="65000"/>
                    <a:lumOff val="35000"/>
                  </a:schemeClr>
                </a:solidFill>
              </a:rPr>
              <a:t>Systems thinking gives a useful perspective and thinking approach for thinking about the interconnectedness of complex computer systems, not just how their constituent pieces communicate with one another, but also how the system being built is part of a larger system, workplace, environment or ecology. Thus it encourages not just a focus on the system being designed but the awareness of relevant scientific knowledge and potential impact or dependence that the system has on related or broader systems it fits within. (These slides should were suppose to have been discussed prior to the GA assignment).</a:t>
            </a:r>
          </a:p>
        </p:txBody>
      </p:sp>
    </p:spTree>
    <p:extLst>
      <p:ext uri="{BB962C8B-B14F-4D97-AF65-F5344CB8AC3E}">
        <p14:creationId xmlns:p14="http://schemas.microsoft.com/office/powerpoint/2010/main" val="413792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25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par>
                          <p:cTn id="10" fill="hold">
                            <p:stCondLst>
                              <p:cond delay="500"/>
                            </p:stCondLst>
                            <p:childTnLst>
                              <p:par>
                                <p:cTn id="11" presetID="14" presetClass="entr" presetSubtype="1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swinberg\Documents\ACTIVE\EEE4084F\Common\Images_open\Chair-3legs-GNU-wo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0553" y="4735528"/>
            <a:ext cx="922711" cy="148824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swinberg\Documents\ACTIVE\EEE4084F\Common\Images_open\Critical_Thinking_Skills_Diagram-wo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6370" y="1054706"/>
            <a:ext cx="1729846" cy="17582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Projects\EEE4084F\2012\LECTURES\EEE4084F-Lecture06\Images\eye.jpg"/>
          <p:cNvPicPr>
            <a:picLocks noChangeAspect="1" noChangeArrowheads="1"/>
          </p:cNvPicPr>
          <p:nvPr/>
        </p:nvPicPr>
        <p:blipFill>
          <a:blip r:embed="rId4" cstate="print"/>
          <a:srcRect/>
          <a:stretch>
            <a:fillRect/>
          </a:stretch>
        </p:blipFill>
        <p:spPr bwMode="auto">
          <a:xfrm>
            <a:off x="7176370" y="218970"/>
            <a:ext cx="1703070" cy="825731"/>
          </a:xfrm>
          <a:prstGeom prst="rect">
            <a:avLst/>
          </a:prstGeom>
          <a:noFill/>
        </p:spPr>
      </p:pic>
      <p:sp>
        <p:nvSpPr>
          <p:cNvPr id="2" name="Title 1"/>
          <p:cNvSpPr>
            <a:spLocks noGrp="1"/>
          </p:cNvSpPr>
          <p:nvPr>
            <p:ph type="title"/>
          </p:nvPr>
        </p:nvSpPr>
        <p:spPr>
          <a:xfrm>
            <a:off x="251460" y="132291"/>
            <a:ext cx="8755380" cy="1081059"/>
          </a:xfrm>
        </p:spPr>
        <p:txBody>
          <a:bodyPr>
            <a:normAutofit fontScale="90000"/>
          </a:bodyPr>
          <a:lstStyle/>
          <a:p>
            <a:r>
              <a:rPr lang="en-US" dirty="0"/>
              <a:t>Different perspectives:</a:t>
            </a:r>
            <a:br>
              <a:rPr lang="en-US" dirty="0"/>
            </a:br>
            <a:r>
              <a:rPr lang="en-US" sz="2800" dirty="0">
                <a:solidFill>
                  <a:srgbClr val="FF0000"/>
                </a:solidFill>
              </a:rPr>
              <a:t>Gaining a better understand of the problem</a:t>
            </a:r>
            <a:endParaRPr lang="en-GB" sz="2800" dirty="0">
              <a:solidFill>
                <a:srgbClr val="FF0000"/>
              </a:solidFill>
            </a:endParaRPr>
          </a:p>
        </p:txBody>
      </p:sp>
      <p:sp>
        <p:nvSpPr>
          <p:cNvPr id="4" name="Rectangle 3"/>
          <p:cNvSpPr/>
          <p:nvPr/>
        </p:nvSpPr>
        <p:spPr>
          <a:xfrm>
            <a:off x="305606" y="1225634"/>
            <a:ext cx="3683464" cy="954107"/>
          </a:xfrm>
          <a:prstGeom prst="rect">
            <a:avLst/>
          </a:prstGeom>
        </p:spPr>
        <p:txBody>
          <a:bodyPr wrap="square">
            <a:spAutoFit/>
          </a:bodyPr>
          <a:lstStyle/>
          <a:p>
            <a:r>
              <a:rPr lang="en-US" sz="2800" dirty="0">
                <a:solidFill>
                  <a:schemeClr val="tx1">
                    <a:lumMod val="95000"/>
                  </a:schemeClr>
                </a:solidFill>
              </a:rPr>
              <a:t>General Systems Thinking (GST)</a:t>
            </a:r>
            <a:endParaRPr lang="en-GB" sz="2800" dirty="0">
              <a:solidFill>
                <a:schemeClr val="tx1">
                  <a:lumMod val="95000"/>
                </a:schemeClr>
              </a:solidFill>
            </a:endParaRPr>
          </a:p>
        </p:txBody>
      </p:sp>
      <p:sp>
        <p:nvSpPr>
          <p:cNvPr id="6" name="Rectangle 5"/>
          <p:cNvSpPr/>
          <p:nvPr/>
        </p:nvSpPr>
        <p:spPr>
          <a:xfrm>
            <a:off x="4434840" y="1261094"/>
            <a:ext cx="4103370" cy="830997"/>
          </a:xfrm>
          <a:prstGeom prst="rect">
            <a:avLst/>
          </a:prstGeom>
        </p:spPr>
        <p:txBody>
          <a:bodyPr wrap="square">
            <a:spAutoFit/>
          </a:bodyPr>
          <a:lstStyle/>
          <a:p>
            <a:r>
              <a:rPr lang="en-US" sz="2800" dirty="0">
                <a:solidFill>
                  <a:schemeClr val="tx1">
                    <a:lumMod val="95000"/>
                  </a:schemeClr>
                </a:solidFill>
              </a:rPr>
              <a:t>Critical Analysis</a:t>
            </a:r>
          </a:p>
          <a:p>
            <a:r>
              <a:rPr lang="en-US" sz="2000" dirty="0">
                <a:solidFill>
                  <a:schemeClr val="tx1">
                    <a:lumMod val="95000"/>
                  </a:schemeClr>
                </a:solidFill>
              </a:rPr>
              <a:t>(&amp; Critical Thinking)</a:t>
            </a:r>
            <a:endParaRPr lang="en-GB" sz="2800" dirty="0">
              <a:solidFill>
                <a:schemeClr val="tx1">
                  <a:lumMod val="95000"/>
                </a:schemeClr>
              </a:solidFill>
            </a:endParaRPr>
          </a:p>
        </p:txBody>
      </p:sp>
      <p:sp>
        <p:nvSpPr>
          <p:cNvPr id="7" name="Rectangle 6"/>
          <p:cNvSpPr/>
          <p:nvPr/>
        </p:nvSpPr>
        <p:spPr>
          <a:xfrm>
            <a:off x="305042" y="2535134"/>
            <a:ext cx="4312114" cy="2246769"/>
          </a:xfrm>
          <a:prstGeom prst="rect">
            <a:avLst/>
          </a:prstGeom>
        </p:spPr>
        <p:txBody>
          <a:bodyPr wrap="square">
            <a:spAutoFit/>
          </a:bodyPr>
          <a:lstStyle/>
          <a:p>
            <a:pPr>
              <a:buFont typeface="Arial" pitchFamily="34" charset="0"/>
              <a:buChar char="•"/>
            </a:pPr>
            <a:r>
              <a:rPr lang="en-US" sz="2000" dirty="0"/>
              <a:t> How does the problem of focus relate to more general problems?</a:t>
            </a:r>
          </a:p>
          <a:p>
            <a:pPr>
              <a:buFont typeface="Arial" pitchFamily="34" charset="0"/>
              <a:buChar char="•"/>
            </a:pPr>
            <a:r>
              <a:rPr lang="en-US" sz="2000" dirty="0"/>
              <a:t> What other systems are being depended on or are affected?</a:t>
            </a:r>
          </a:p>
          <a:p>
            <a:pPr>
              <a:buFont typeface="Arial" pitchFamily="34" charset="0"/>
              <a:buChar char="•"/>
            </a:pPr>
            <a:r>
              <a:rPr lang="en-US" sz="2000" dirty="0"/>
              <a:t> Has a systems approach been considered in addition to the usual divide and simplify approach?</a:t>
            </a:r>
            <a:endParaRPr lang="en-GB" sz="2000" dirty="0"/>
          </a:p>
        </p:txBody>
      </p:sp>
      <p:sp>
        <p:nvSpPr>
          <p:cNvPr id="8" name="Rectangle 7"/>
          <p:cNvSpPr/>
          <p:nvPr/>
        </p:nvSpPr>
        <p:spPr>
          <a:xfrm>
            <a:off x="4388837" y="3289514"/>
            <a:ext cx="4500717" cy="3170099"/>
          </a:xfrm>
          <a:prstGeom prst="rect">
            <a:avLst/>
          </a:prstGeom>
        </p:spPr>
        <p:txBody>
          <a:bodyPr wrap="square">
            <a:spAutoFit/>
          </a:bodyPr>
          <a:lstStyle/>
          <a:p>
            <a:pPr>
              <a:buFont typeface="Arial" pitchFamily="34" charset="0"/>
              <a:buChar char="•"/>
            </a:pPr>
            <a:r>
              <a:rPr lang="en-US" sz="2000" dirty="0"/>
              <a:t> Let’s consider what happens, in a logical scientific / deductive manner, if we discard or replace some of the traditions or ‘conditioned choices’.</a:t>
            </a:r>
          </a:p>
          <a:p>
            <a:pPr>
              <a:buFont typeface="Arial" pitchFamily="34" charset="0"/>
              <a:buChar char="•"/>
            </a:pPr>
            <a:r>
              <a:rPr lang="en-US" sz="2000" dirty="0"/>
              <a:t> Reflecting on choices and descriptions</a:t>
            </a:r>
          </a:p>
          <a:p>
            <a:pPr>
              <a:buFont typeface="Arial" pitchFamily="34" charset="0"/>
              <a:buChar char="•"/>
            </a:pPr>
            <a:r>
              <a:rPr lang="en-US" sz="2000" dirty="0"/>
              <a:t> Considering ‘what if…’ </a:t>
            </a:r>
            <a:br>
              <a:rPr lang="en-US" sz="2000" dirty="0"/>
            </a:br>
            <a:r>
              <a:rPr lang="en-US" sz="2000" dirty="0"/>
              <a:t>scenarios (e.g. what if a</a:t>
            </a:r>
            <a:br>
              <a:rPr lang="en-US" sz="2000" dirty="0"/>
            </a:br>
            <a:r>
              <a:rPr lang="en-US" sz="2000" dirty="0"/>
              <a:t>chair had only one leg </a:t>
            </a:r>
            <a:br>
              <a:rPr lang="en-US" sz="2000" dirty="0"/>
            </a:br>
            <a:r>
              <a:rPr lang="en-US" sz="2000" dirty="0"/>
              <a:t>instead of four)</a:t>
            </a:r>
            <a:endParaRPr lang="en-GB" sz="2000" dirty="0"/>
          </a:p>
        </p:txBody>
      </p:sp>
      <p:sp>
        <p:nvSpPr>
          <p:cNvPr id="10" name="Rectangle 9"/>
          <p:cNvSpPr/>
          <p:nvPr/>
        </p:nvSpPr>
        <p:spPr>
          <a:xfrm>
            <a:off x="4423410" y="2385205"/>
            <a:ext cx="4034790" cy="923330"/>
          </a:xfrm>
          <a:prstGeom prst="rect">
            <a:avLst/>
          </a:prstGeom>
        </p:spPr>
        <p:txBody>
          <a:bodyPr wrap="square">
            <a:spAutoFit/>
          </a:bodyPr>
          <a:lstStyle/>
          <a:p>
            <a:r>
              <a:rPr lang="en-US" i="1" dirty="0">
                <a:latin typeface="Lucida Bright" pitchFamily="18" charset="0"/>
              </a:rPr>
              <a:t>Applying rational and logical thinking while deconstructing texts or subject matter studied.</a:t>
            </a:r>
            <a:r>
              <a:rPr lang="en-US" dirty="0">
                <a:latin typeface="Lucida Bright" pitchFamily="18" charset="0"/>
              </a:rPr>
              <a:t>*</a:t>
            </a:r>
            <a:endParaRPr lang="en-GB" dirty="0">
              <a:latin typeface="Lucida Bright" pitchFamily="18" charset="0"/>
            </a:endParaRPr>
          </a:p>
        </p:txBody>
      </p:sp>
      <p:sp>
        <p:nvSpPr>
          <p:cNvPr id="11" name="Rectangle 10"/>
          <p:cNvSpPr/>
          <p:nvPr/>
        </p:nvSpPr>
        <p:spPr>
          <a:xfrm>
            <a:off x="171450" y="6428359"/>
            <a:ext cx="8538210" cy="246221"/>
          </a:xfrm>
          <a:prstGeom prst="rect">
            <a:avLst/>
          </a:prstGeom>
        </p:spPr>
        <p:txBody>
          <a:bodyPr wrap="square">
            <a:spAutoFit/>
          </a:bodyPr>
          <a:lstStyle/>
          <a:p>
            <a:r>
              <a:rPr lang="en-US" sz="1000" dirty="0"/>
              <a:t>* Adapted from: Browne, M &amp; </a:t>
            </a:r>
            <a:r>
              <a:rPr lang="en-US" sz="1000" dirty="0" err="1"/>
              <a:t>Keeley</a:t>
            </a:r>
            <a:r>
              <a:rPr lang="en-US" sz="1000" dirty="0"/>
              <a:t>, S 2001, </a:t>
            </a:r>
            <a:r>
              <a:rPr lang="en-US" sz="1000" i="1" dirty="0"/>
              <a:t>Asking the right questions: a guide to critical thinking</a:t>
            </a:r>
            <a:r>
              <a:rPr lang="en-US" sz="1000" dirty="0"/>
              <a:t>, 6th </a:t>
            </a:r>
            <a:r>
              <a:rPr lang="en-US" sz="1000" dirty="0" err="1"/>
              <a:t>edn</a:t>
            </a:r>
            <a:r>
              <a:rPr lang="en-US" sz="1000" dirty="0"/>
              <a:t>, Prentice-Hall, Upper Saddle River, N.J.</a:t>
            </a:r>
            <a:endParaRPr lang="en-GB" sz="1000" dirty="0"/>
          </a:p>
        </p:txBody>
      </p:sp>
      <p:pic>
        <p:nvPicPr>
          <p:cNvPr id="12" name="Picture 11" descr="within.gif"/>
          <p:cNvPicPr>
            <a:picLocks noChangeAspect="1"/>
          </p:cNvPicPr>
          <p:nvPr/>
        </p:nvPicPr>
        <p:blipFill>
          <a:blip r:embed="rId5" cstate="print"/>
          <a:stretch>
            <a:fillRect/>
          </a:stretch>
        </p:blipFill>
        <p:spPr>
          <a:xfrm>
            <a:off x="1210311" y="4703796"/>
            <a:ext cx="1869757" cy="1364993"/>
          </a:xfrm>
          <a:prstGeom prst="rect">
            <a:avLst/>
          </a:prstGeom>
        </p:spPr>
      </p:pic>
      <p:sp>
        <p:nvSpPr>
          <p:cNvPr id="15" name="Rectangle 14"/>
          <p:cNvSpPr/>
          <p:nvPr/>
        </p:nvSpPr>
        <p:spPr>
          <a:xfrm>
            <a:off x="205176" y="6194521"/>
            <a:ext cx="4800600" cy="253916"/>
          </a:xfrm>
          <a:prstGeom prst="rect">
            <a:avLst/>
          </a:prstGeom>
        </p:spPr>
        <p:txBody>
          <a:bodyPr wrap="square">
            <a:spAutoFit/>
          </a:bodyPr>
          <a:lstStyle/>
          <a:p>
            <a:r>
              <a:rPr lang="en-US" sz="1050" dirty="0"/>
              <a:t>See last page for suggested sites to learn more about critical analysis</a:t>
            </a:r>
            <a:endParaRPr lang="en-GB" sz="1050" dirty="0"/>
          </a:p>
        </p:txBody>
      </p:sp>
      <p:sp>
        <p:nvSpPr>
          <p:cNvPr id="14" name="Rectangle 13">
            <a:extLst>
              <a:ext uri="{FF2B5EF4-FFF2-40B4-BE49-F238E27FC236}">
                <a16:creationId xmlns:a16="http://schemas.microsoft.com/office/drawing/2014/main" id="{215BA7FE-F47E-4E4B-B9B4-D65DC66E2CE2}"/>
              </a:ext>
            </a:extLst>
          </p:cNvPr>
          <p:cNvSpPr/>
          <p:nvPr/>
        </p:nvSpPr>
        <p:spPr>
          <a:xfrm rot="989287">
            <a:off x="5848656" y="238666"/>
            <a:ext cx="1180918" cy="307777"/>
          </a:xfrm>
          <a:prstGeom prst="rect">
            <a:avLst/>
          </a:prstGeom>
          <a:solidFill>
            <a:srgbClr val="FFFF00"/>
          </a:solidFill>
        </p:spPr>
        <p:txBody>
          <a:bodyPr wrap="square">
            <a:spAutoFit/>
          </a:bodyPr>
          <a:lstStyle/>
          <a:p>
            <a:pPr algn="ctr"/>
            <a:r>
              <a:rPr lang="en-ZA" sz="1400" dirty="0">
                <a:latin typeface="Calibri Light" panose="020F0302020204030204" pitchFamily="34" charset="0"/>
                <a:cs typeface="Calibri Light" panose="020F0302020204030204" pitchFamily="34" charset="0"/>
              </a:rPr>
              <a:t>Not examined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Video Clip: Systems Thinking</a:t>
            </a:r>
          </a:p>
        </p:txBody>
      </p:sp>
      <p:sp>
        <p:nvSpPr>
          <p:cNvPr id="3" name="Rectangle 2"/>
          <p:cNvSpPr/>
          <p:nvPr/>
        </p:nvSpPr>
        <p:spPr>
          <a:xfrm>
            <a:off x="1588190" y="5916072"/>
            <a:ext cx="5604933" cy="369332"/>
          </a:xfrm>
          <a:prstGeom prst="rect">
            <a:avLst/>
          </a:prstGeom>
        </p:spPr>
        <p:txBody>
          <a:bodyPr wrap="square">
            <a:spAutoFit/>
          </a:bodyPr>
          <a:lstStyle/>
          <a:p>
            <a:pPr algn="ctr"/>
            <a:r>
              <a:rPr lang="en-US" dirty="0"/>
              <a:t>YouTube clip: Systems thinking introduction</a:t>
            </a:r>
          </a:p>
        </p:txBody>
      </p:sp>
      <p:pic>
        <p:nvPicPr>
          <p:cNvPr id="4" name="Picture 4" descr="C:\Users\swinberg\Documents\ACTIVE\EEE4084F\Common\Images_open\film-reel-P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3425" y="2066280"/>
            <a:ext cx="3533703" cy="38858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9114" y="1263520"/>
            <a:ext cx="5604933" cy="646331"/>
          </a:xfrm>
          <a:prstGeom prst="rect">
            <a:avLst/>
          </a:prstGeom>
        </p:spPr>
        <p:txBody>
          <a:bodyPr wrap="square">
            <a:spAutoFit/>
          </a:bodyPr>
          <a:lstStyle/>
          <a:p>
            <a:r>
              <a:rPr lang="en-US" dirty="0"/>
              <a:t>This is a suggested video clip to view for gaining an insight into what Systems Thinking is about.</a:t>
            </a:r>
          </a:p>
        </p:txBody>
      </p:sp>
      <p:sp>
        <p:nvSpPr>
          <p:cNvPr id="7" name="Rectangle 6">
            <a:extLst>
              <a:ext uri="{FF2B5EF4-FFF2-40B4-BE49-F238E27FC236}">
                <a16:creationId xmlns:a16="http://schemas.microsoft.com/office/drawing/2014/main" id="{B902C9C1-B991-4819-8477-E374B9B3E3C9}"/>
              </a:ext>
            </a:extLst>
          </p:cNvPr>
          <p:cNvSpPr/>
          <p:nvPr/>
        </p:nvSpPr>
        <p:spPr>
          <a:xfrm>
            <a:off x="2124276" y="6287365"/>
            <a:ext cx="4572000" cy="307777"/>
          </a:xfrm>
          <a:prstGeom prst="rect">
            <a:avLst/>
          </a:prstGeom>
        </p:spPr>
        <p:txBody>
          <a:bodyPr>
            <a:spAutoFit/>
          </a:bodyPr>
          <a:lstStyle/>
          <a:p>
            <a:pPr algn="ctr"/>
            <a:r>
              <a:rPr lang="en-ZA" sz="1400" dirty="0">
                <a:hlinkClick r:id="rId3"/>
              </a:rPr>
              <a:t>https://youtu.be/Fo3ndxVOZEo</a:t>
            </a:r>
            <a:endParaRPr lang="en-ZA" sz="1400" dirty="0"/>
          </a:p>
        </p:txBody>
      </p:sp>
      <p:sp>
        <p:nvSpPr>
          <p:cNvPr id="8" name="Rectangle 7">
            <a:extLst>
              <a:ext uri="{FF2B5EF4-FFF2-40B4-BE49-F238E27FC236}">
                <a16:creationId xmlns:a16="http://schemas.microsoft.com/office/drawing/2014/main" id="{285142A1-3F82-4B99-875E-F4A966431BA8}"/>
              </a:ext>
            </a:extLst>
          </p:cNvPr>
          <p:cNvSpPr/>
          <p:nvPr/>
        </p:nvSpPr>
        <p:spPr>
          <a:xfrm rot="989287">
            <a:off x="7677457" y="396631"/>
            <a:ext cx="1180918" cy="307777"/>
          </a:xfrm>
          <a:prstGeom prst="rect">
            <a:avLst/>
          </a:prstGeom>
          <a:solidFill>
            <a:srgbClr val="FFFF00"/>
          </a:solidFill>
        </p:spPr>
        <p:txBody>
          <a:bodyPr wrap="square">
            <a:spAutoFit/>
          </a:bodyPr>
          <a:lstStyle/>
          <a:p>
            <a:pPr algn="ctr"/>
            <a:r>
              <a:rPr lang="en-ZA" sz="1400" dirty="0">
                <a:latin typeface="Calibri Light" panose="020F0302020204030204" pitchFamily="34" charset="0"/>
                <a:cs typeface="Calibri Light" panose="020F0302020204030204" pitchFamily="34" charset="0"/>
              </a:rPr>
              <a:t>Not examined</a:t>
            </a:r>
          </a:p>
        </p:txBody>
      </p:sp>
    </p:spTree>
    <p:extLst>
      <p:ext uri="{BB962C8B-B14F-4D97-AF65-F5344CB8AC3E}">
        <p14:creationId xmlns:p14="http://schemas.microsoft.com/office/powerpoint/2010/main" val="2647713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 up of a logo&#10;&#10;Description automatically generated">
            <a:extLst>
              <a:ext uri="{FF2B5EF4-FFF2-40B4-BE49-F238E27FC236}">
                <a16:creationId xmlns:a16="http://schemas.microsoft.com/office/drawing/2014/main" id="{CDFFDCA1-BBA9-4FF5-89C0-C5330B41F8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22080">
            <a:off x="6937318" y="915444"/>
            <a:ext cx="1636785" cy="1867077"/>
          </a:xfrm>
          <a:prstGeom prst="rect">
            <a:avLst/>
          </a:prstGeom>
        </p:spPr>
      </p:pic>
      <p:sp>
        <p:nvSpPr>
          <p:cNvPr id="4" name="Title 3"/>
          <p:cNvSpPr>
            <a:spLocks noGrp="1"/>
          </p:cNvSpPr>
          <p:nvPr>
            <p:ph type="title"/>
          </p:nvPr>
        </p:nvSpPr>
        <p:spPr>
          <a:xfrm>
            <a:off x="1258645" y="4216673"/>
            <a:ext cx="6637468" cy="1362075"/>
          </a:xfrm>
        </p:spPr>
        <p:txBody>
          <a:bodyPr/>
          <a:lstStyle/>
          <a:p>
            <a:pPr>
              <a:defRPr/>
            </a:pPr>
            <a:r>
              <a:rPr lang="en-ZA" dirty="0"/>
              <a:t>Step 4: Communication</a:t>
            </a:r>
            <a:endParaRPr lang="en-US" dirty="0"/>
          </a:p>
        </p:txBody>
      </p:sp>
      <p:sp>
        <p:nvSpPr>
          <p:cNvPr id="5" name="Text Placeholder 4"/>
          <p:cNvSpPr>
            <a:spLocks noGrp="1"/>
          </p:cNvSpPr>
          <p:nvPr>
            <p:ph type="body" idx="1"/>
          </p:nvPr>
        </p:nvSpPr>
        <p:spPr>
          <a:xfrm>
            <a:off x="1258645" y="5583044"/>
            <a:ext cx="6637467" cy="516673"/>
          </a:xfrm>
        </p:spPr>
        <p:txBody>
          <a:bodyPr/>
          <a:lstStyle/>
          <a:p>
            <a:pPr>
              <a:defRPr/>
            </a:pPr>
            <a:r>
              <a:rPr lang="en-ZA" dirty="0"/>
              <a:t>EEE4120F</a:t>
            </a:r>
            <a:endParaRPr lang="en-US" dirty="0"/>
          </a:p>
        </p:txBody>
      </p:sp>
      <p:pic>
        <p:nvPicPr>
          <p:cNvPr id="6" name="Picture 5" descr="compconn.jpg">
            <a:extLst>
              <a:ext uri="{FF2B5EF4-FFF2-40B4-BE49-F238E27FC236}">
                <a16:creationId xmlns:a16="http://schemas.microsoft.com/office/drawing/2014/main" id="{9B90DF57-8617-4F60-9D2E-D98FD6022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9488" y="1490779"/>
            <a:ext cx="2341562"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ompconn.jpg">
            <a:extLst>
              <a:ext uri="{FF2B5EF4-FFF2-40B4-BE49-F238E27FC236}">
                <a16:creationId xmlns:a16="http://schemas.microsoft.com/office/drawing/2014/main" id="{057D37CD-605E-4DEF-A353-68437D85C7C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8350" y="1490779"/>
            <a:ext cx="2344738"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3900126-619D-468C-B306-18FC97DF6F2D}"/>
              </a:ext>
            </a:extLst>
          </p:cNvPr>
          <p:cNvSpPr/>
          <p:nvPr/>
        </p:nvSpPr>
        <p:spPr>
          <a:xfrm>
            <a:off x="434897" y="196257"/>
            <a:ext cx="4572000" cy="646331"/>
          </a:xfrm>
          <a:prstGeom prst="rect">
            <a:avLst/>
          </a:prstGeom>
        </p:spPr>
        <p:txBody>
          <a:bodyPr>
            <a:spAutoFit/>
          </a:bodyPr>
          <a:lstStyle/>
          <a:p>
            <a:endParaRPr lang="en-ZA" dirty="0"/>
          </a:p>
          <a:p>
            <a:r>
              <a:rPr lang="en-ZA" dirty="0"/>
              <a:t>Like </a:t>
            </a:r>
            <a:r>
              <a:rPr lang="en-ZA" i="1" dirty="0"/>
              <a:t>Bobby Womack </a:t>
            </a:r>
            <a:r>
              <a:rPr lang="en-ZA" dirty="0"/>
              <a:t>says …</a:t>
            </a:r>
          </a:p>
        </p:txBody>
      </p:sp>
      <p:sp>
        <p:nvSpPr>
          <p:cNvPr id="8" name="Rectangle 7">
            <a:extLst>
              <a:ext uri="{FF2B5EF4-FFF2-40B4-BE49-F238E27FC236}">
                <a16:creationId xmlns:a16="http://schemas.microsoft.com/office/drawing/2014/main" id="{D37EC2F3-7846-4D5B-85BA-1B4F51649535}"/>
              </a:ext>
            </a:extLst>
          </p:cNvPr>
          <p:cNvSpPr/>
          <p:nvPr/>
        </p:nvSpPr>
        <p:spPr>
          <a:xfrm>
            <a:off x="943222" y="6407827"/>
            <a:ext cx="6317755" cy="253916"/>
          </a:xfrm>
          <a:prstGeom prst="rect">
            <a:avLst/>
          </a:prstGeom>
        </p:spPr>
        <p:txBody>
          <a:bodyPr wrap="none">
            <a:spAutoFit/>
          </a:bodyPr>
          <a:lstStyle/>
          <a:p>
            <a:r>
              <a:rPr lang="en-ZA" sz="1050" dirty="0"/>
              <a:t>* Media clip source: Quality sounds of ‘Communication’ by Bobby Womack </a:t>
            </a:r>
            <a:r>
              <a:rPr lang="en-ZA" sz="1050" dirty="0">
                <a:hlinkClick r:id="rId6"/>
              </a:rPr>
              <a:t>https://youtu.be/jk-gP8oBihA</a:t>
            </a:r>
            <a:endParaRPr lang="en-ZA" sz="1050" dirty="0"/>
          </a:p>
        </p:txBody>
      </p:sp>
      <p:pic>
        <p:nvPicPr>
          <p:cNvPr id="11" name="Picture 10">
            <a:extLst>
              <a:ext uri="{FF2B5EF4-FFF2-40B4-BE49-F238E27FC236}">
                <a16:creationId xmlns:a16="http://schemas.microsoft.com/office/drawing/2014/main" id="{EDDF90A1-91B7-4BA0-8789-335D7DC5FA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138" y="5969778"/>
            <a:ext cx="677862" cy="666565"/>
          </a:xfrm>
          <a:prstGeom prst="rect">
            <a:avLst/>
          </a:prstGeom>
        </p:spPr>
      </p:pic>
      <p:pic>
        <p:nvPicPr>
          <p:cNvPr id="13" name="Picture 12" descr="A picture containing tree, flower&#10;&#10;Description automatically generated">
            <a:extLst>
              <a:ext uri="{FF2B5EF4-FFF2-40B4-BE49-F238E27FC236}">
                <a16:creationId xmlns:a16="http://schemas.microsoft.com/office/drawing/2014/main" id="{BA0AD510-FD75-42B3-97D3-72B92E8B41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54732">
            <a:off x="2473806" y="5488399"/>
            <a:ext cx="640640" cy="733557"/>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501077AC-6365-47CA-8F86-42DA8F8DC75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8138" y="2850302"/>
            <a:ext cx="1695191" cy="1362075"/>
          </a:xfrm>
          <a:prstGeom prst="rect">
            <a:avLst/>
          </a:prstGeom>
        </p:spPr>
      </p:pic>
      <p:pic>
        <p:nvPicPr>
          <p:cNvPr id="16" name="Picture 15" descr="A picture containing chart&#10;&#10;Description automatically generated">
            <a:extLst>
              <a:ext uri="{FF2B5EF4-FFF2-40B4-BE49-F238E27FC236}">
                <a16:creationId xmlns:a16="http://schemas.microsoft.com/office/drawing/2014/main" id="{82BBF33C-737B-AD0D-695E-1F5DDA37E5D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0" y="1706450"/>
            <a:ext cx="2216128" cy="961838"/>
          </a:xfrm>
          <a:prstGeom prst="rect">
            <a:avLst/>
          </a:prstGeom>
        </p:spPr>
      </p:pic>
      <p:pic>
        <p:nvPicPr>
          <p:cNvPr id="19" name="Picture 18" descr="A close up of a logo&#10;&#10;Description automatically generated">
            <a:extLst>
              <a:ext uri="{FF2B5EF4-FFF2-40B4-BE49-F238E27FC236}">
                <a16:creationId xmlns:a16="http://schemas.microsoft.com/office/drawing/2014/main" id="{2B304E99-C37F-4834-A889-80038A6D8BC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23852" y="626917"/>
            <a:ext cx="2808995" cy="2808995"/>
          </a:xfrm>
          <a:prstGeom prst="rect">
            <a:avLst/>
          </a:prstGeom>
        </p:spPr>
      </p:pic>
    </p:spTree>
    <p:extLst>
      <p:ext uri="{BB962C8B-B14F-4D97-AF65-F5344CB8AC3E}">
        <p14:creationId xmlns:p14="http://schemas.microsoft.com/office/powerpoint/2010/main" val="34531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732261-B174-4D82-A5E5-83E9E40B811D}"/>
              </a:ext>
            </a:extLst>
          </p:cNvPr>
          <p:cNvSpPr/>
          <p:nvPr/>
        </p:nvSpPr>
        <p:spPr>
          <a:xfrm>
            <a:off x="3511454" y="1197620"/>
            <a:ext cx="2121093" cy="523220"/>
          </a:xfrm>
          <a:prstGeom prst="rect">
            <a:avLst/>
          </a:prstGeom>
        </p:spPr>
        <p:txBody>
          <a:bodyPr wrap="none">
            <a:spAutoFit/>
          </a:bodyPr>
          <a:lstStyle/>
          <a:p>
            <a:pPr algn="ctr"/>
            <a:r>
              <a:rPr lang="en-US" sz="2800" dirty="0"/>
              <a:t>Lets try to…</a:t>
            </a:r>
          </a:p>
        </p:txBody>
      </p:sp>
      <p:sp>
        <p:nvSpPr>
          <p:cNvPr id="3" name="Rectangle 2">
            <a:extLst>
              <a:ext uri="{FF2B5EF4-FFF2-40B4-BE49-F238E27FC236}">
                <a16:creationId xmlns:a16="http://schemas.microsoft.com/office/drawing/2014/main" id="{62FE2B97-9229-3AA8-9F82-EEB0BC1A4775}"/>
              </a:ext>
            </a:extLst>
          </p:cNvPr>
          <p:cNvSpPr/>
          <p:nvPr/>
        </p:nvSpPr>
        <p:spPr>
          <a:xfrm>
            <a:off x="1452682" y="2059394"/>
            <a:ext cx="5862502" cy="3600986"/>
          </a:xfrm>
          <a:prstGeom prst="rect">
            <a:avLst/>
          </a:prstGeom>
        </p:spPr>
        <p:txBody>
          <a:bodyPr wrap="none">
            <a:spAutoFit/>
          </a:bodyPr>
          <a:lstStyle/>
          <a:p>
            <a:pPr algn="ctr"/>
            <a:r>
              <a:rPr lang="en-US" sz="2800" dirty="0"/>
              <a:t>Get the </a:t>
            </a:r>
          </a:p>
          <a:p>
            <a:pPr algn="ctr"/>
            <a:endParaRPr lang="en-US" sz="2800" dirty="0"/>
          </a:p>
          <a:p>
            <a:pPr algn="ctr"/>
            <a:r>
              <a:rPr lang="en-US" sz="4400" dirty="0"/>
              <a:t>Communications Right</a:t>
            </a:r>
          </a:p>
          <a:p>
            <a:pPr algn="ctr"/>
            <a:endParaRPr lang="en-US" sz="2800" dirty="0"/>
          </a:p>
          <a:p>
            <a:pPr algn="ctr"/>
            <a:r>
              <a:rPr lang="en-US" sz="2800" dirty="0"/>
              <a:t>to get our </a:t>
            </a:r>
          </a:p>
          <a:p>
            <a:pPr algn="ctr"/>
            <a:endParaRPr lang="en-US" sz="2800" dirty="0"/>
          </a:p>
          <a:p>
            <a:pPr algn="ctr"/>
            <a:r>
              <a:rPr lang="en-US" sz="4400" dirty="0"/>
              <a:t>Systems Right</a:t>
            </a:r>
            <a:endParaRPr lang="en-ZA" sz="4400" dirty="0"/>
          </a:p>
        </p:txBody>
      </p:sp>
      <p:sp>
        <p:nvSpPr>
          <p:cNvPr id="6" name="TextBox 5">
            <a:extLst>
              <a:ext uri="{FF2B5EF4-FFF2-40B4-BE49-F238E27FC236}">
                <a16:creationId xmlns:a16="http://schemas.microsoft.com/office/drawing/2014/main" id="{1A85DD46-29DA-5FB5-4362-01335A0C3D23}"/>
              </a:ext>
            </a:extLst>
          </p:cNvPr>
          <p:cNvSpPr txBox="1"/>
          <p:nvPr/>
        </p:nvSpPr>
        <p:spPr>
          <a:xfrm>
            <a:off x="672727" y="6289012"/>
            <a:ext cx="7798545" cy="276999"/>
          </a:xfrm>
          <a:prstGeom prst="rect">
            <a:avLst/>
          </a:prstGeom>
          <a:noFill/>
        </p:spPr>
        <p:txBody>
          <a:bodyPr wrap="none" rtlCol="0">
            <a:spAutoFit/>
          </a:bodyPr>
          <a:lstStyle/>
          <a:p>
            <a:r>
              <a:rPr lang="en-ZA" sz="1200" dirty="0"/>
              <a:t>( PS: that’s not necessarily a blast from the past!! You might still be making those noises but higher frequency </a:t>
            </a:r>
            <a:r>
              <a:rPr lang="en-ZA" sz="1200" dirty="0">
                <a:sym typeface="Wingdings" panose="05000000000000000000" pitchFamily="2" charset="2"/>
              </a:rPr>
              <a:t></a:t>
            </a:r>
            <a:r>
              <a:rPr lang="en-ZA" sz="1200" dirty="0"/>
              <a:t> )</a:t>
            </a:r>
          </a:p>
        </p:txBody>
      </p:sp>
    </p:spTree>
    <p:extLst>
      <p:ext uri="{BB962C8B-B14F-4D97-AF65-F5344CB8AC3E}">
        <p14:creationId xmlns:p14="http://schemas.microsoft.com/office/powerpoint/2010/main" val="2435339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8906</TotalTime>
  <Words>2838</Words>
  <Application>Microsoft Office PowerPoint</Application>
  <PresentationFormat>On-screen Show (4:3)</PresentationFormat>
  <Paragraphs>306</Paragraphs>
  <Slides>33</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vt:lpstr>
      <vt:lpstr>Arial Black</vt:lpstr>
      <vt:lpstr>Calibri</vt:lpstr>
      <vt:lpstr>Calibri Light</vt:lpstr>
      <vt:lpstr>Century Gothic</vt:lpstr>
      <vt:lpstr>Century Schoolbook</vt:lpstr>
      <vt:lpstr>Constantia</vt:lpstr>
      <vt:lpstr>Lucida Bright</vt:lpstr>
      <vt:lpstr>Tahoma</vt:lpstr>
      <vt:lpstr>Wingdings</vt:lpstr>
      <vt:lpstr>Wingdings 2</vt:lpstr>
      <vt:lpstr>4084 Theme</vt:lpstr>
      <vt:lpstr>PowerPoint Presentation</vt:lpstr>
      <vt:lpstr>Steps in Designing Parallel Programs</vt:lpstr>
      <vt:lpstr>The steps in designing parallel programs</vt:lpstr>
      <vt:lpstr>Lecture Overview</vt:lpstr>
      <vt:lpstr>Brief mention of systems thinking …</vt:lpstr>
      <vt:lpstr>Different perspectives: Gaining a better understand of the problem</vt:lpstr>
      <vt:lpstr>Video Clip: Systems Thinking</vt:lpstr>
      <vt:lpstr>Step 4: Communication</vt:lpstr>
      <vt:lpstr>PowerPoint Presentation</vt:lpstr>
      <vt:lpstr>Step 4: Communications</vt:lpstr>
      <vt:lpstr>Communications</vt:lpstr>
      <vt:lpstr>Factors related to Communication</vt:lpstr>
      <vt:lpstr>Cost of communications</vt:lpstr>
      <vt:lpstr>Latency vs. Bandwidth</vt:lpstr>
      <vt:lpstr>Latency vs. Bandwidth</vt:lpstr>
      <vt:lpstr>Baud rate vs. Bandwidth</vt:lpstr>
      <vt:lpstr>Baudrate – an issue of standards (from a computing/telecoms perspective)</vt:lpstr>
      <vt:lpstr>Baudrate – an issue of standards (from a computing/telecoms perspective)</vt:lpstr>
      <vt:lpstr>Baudrate – an issue of standards (from a computing/telecoms perspective)</vt:lpstr>
      <vt:lpstr>Suggested further reading on baud rate and bandwidth</vt:lpstr>
      <vt:lpstr>PowerPoint Presentation</vt:lpstr>
      <vt:lpstr>Effective bandwidth</vt:lpstr>
      <vt:lpstr>Effective bandwidth calc.</vt:lpstr>
      <vt:lpstr>Effective bandwidth calc.</vt:lpstr>
      <vt:lpstr>Visibility of Communications</vt:lpstr>
      <vt:lpstr>Synchronous vs. asynchronous</vt:lpstr>
      <vt:lpstr>Synchronous vs. asynchronous</vt:lpstr>
      <vt:lpstr>Scope of communications</vt:lpstr>
      <vt:lpstr>Scope of communications</vt:lpstr>
      <vt:lpstr>Collective communications</vt:lpstr>
      <vt:lpstr>Efficiency of communications</vt:lpstr>
      <vt:lpstr>PowerPoint Presentation</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EEE4120F HPES</dc:title>
  <dc:subject>Parallel Computing Fundamentals</dc:subject>
  <dc:creator>Simon Winberg</dc:creator>
  <cp:lastModifiedBy>Simon Winberg</cp:lastModifiedBy>
  <cp:revision>570</cp:revision>
  <dcterms:created xsi:type="dcterms:W3CDTF">2009-02-10T02:25:54Z</dcterms:created>
  <dcterms:modified xsi:type="dcterms:W3CDTF">2023-03-15T15:27:00Z</dcterms:modified>
  <cp:category>Lectures</cp:category>
</cp:coreProperties>
</file>