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37"/>
  </p:notesMasterIdLst>
  <p:sldIdLst>
    <p:sldId id="324" r:id="rId2"/>
    <p:sldId id="348" r:id="rId3"/>
    <p:sldId id="327" r:id="rId4"/>
    <p:sldId id="493" r:id="rId5"/>
    <p:sldId id="374" r:id="rId6"/>
    <p:sldId id="380" r:id="rId7"/>
    <p:sldId id="381" r:id="rId8"/>
    <p:sldId id="382" r:id="rId9"/>
    <p:sldId id="383" r:id="rId10"/>
    <p:sldId id="384"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520" r:id="rId32"/>
    <p:sldId id="385" r:id="rId33"/>
    <p:sldId id="373" r:id="rId34"/>
    <p:sldId id="408" r:id="rId35"/>
    <p:sldId id="49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 Winberg" initials="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BA1CF"/>
    <a:srgbClr val="FF6600"/>
    <a:srgbClr val="FFFF81"/>
    <a:srgbClr val="FFFF00"/>
    <a:srgbClr val="7030A0"/>
    <a:srgbClr val="126249"/>
    <a:srgbClr val="006600"/>
    <a:srgbClr val="1D8757"/>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3343" autoAdjust="0"/>
  </p:normalViewPr>
  <p:slideViewPr>
    <p:cSldViewPr snapToGrid="0">
      <p:cViewPr varScale="1">
        <p:scale>
          <a:sx n="98" d="100"/>
          <a:sy n="98" d="100"/>
        </p:scale>
        <p:origin x="1152" y="72"/>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20T21:11:29.562" idx="1">
    <p:pos x="5119" y="3655"/>
    <p:text>This has been copied to lecture 4, but this can be reiterated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3/8/2023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DE017F-ECF9-4009-91A6-604CF1A45E42}" type="slidenum">
              <a:rPr lang="en-US" smtClean="0"/>
              <a:pPr/>
              <a:t>11</a:t>
            </a:fld>
            <a:endParaRPr lang="en-US"/>
          </a:p>
        </p:txBody>
      </p:sp>
    </p:spTree>
    <p:extLst>
      <p:ext uri="{BB962C8B-B14F-4D97-AF65-F5344CB8AC3E}">
        <p14:creationId xmlns:p14="http://schemas.microsoft.com/office/powerpoint/2010/main" val="94237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FDA6D5-D4F5-4BEB-93F2-D966386ED6FA}" type="slidenum">
              <a:rPr lang="en-US" smtClean="0"/>
              <a:pPr/>
              <a:t>12</a:t>
            </a:fld>
            <a:endParaRPr lang="en-US"/>
          </a:p>
        </p:txBody>
      </p:sp>
    </p:spTree>
    <p:extLst>
      <p:ext uri="{BB962C8B-B14F-4D97-AF65-F5344CB8AC3E}">
        <p14:creationId xmlns:p14="http://schemas.microsoft.com/office/powerpoint/2010/main" val="180024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37EF50-DEB7-41CC-9BFF-808EB3B47050}" type="slidenum">
              <a:rPr lang="en-US" smtClean="0"/>
              <a:pPr/>
              <a:t>13</a:t>
            </a:fld>
            <a:endParaRPr lang="en-US"/>
          </a:p>
        </p:txBody>
      </p:sp>
    </p:spTree>
    <p:extLst>
      <p:ext uri="{BB962C8B-B14F-4D97-AF65-F5344CB8AC3E}">
        <p14:creationId xmlns:p14="http://schemas.microsoft.com/office/powerpoint/2010/main" val="27964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4F7D9E-A9E3-42B6-A001-6A4358F0AC56}" type="slidenum">
              <a:rPr lang="en-US" smtClean="0"/>
              <a:pPr/>
              <a:t>14</a:t>
            </a:fld>
            <a:endParaRPr lang="en-US"/>
          </a:p>
        </p:txBody>
      </p:sp>
    </p:spTree>
    <p:extLst>
      <p:ext uri="{BB962C8B-B14F-4D97-AF65-F5344CB8AC3E}">
        <p14:creationId xmlns:p14="http://schemas.microsoft.com/office/powerpoint/2010/main" val="409105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B376F-9BA9-456E-8DA6-2C868EC87413}" type="slidenum">
              <a:rPr lang="en-US" smtClean="0"/>
              <a:pPr/>
              <a:t>15</a:t>
            </a:fld>
            <a:endParaRPr lang="en-US"/>
          </a:p>
        </p:txBody>
      </p:sp>
    </p:spTree>
    <p:extLst>
      <p:ext uri="{BB962C8B-B14F-4D97-AF65-F5344CB8AC3E}">
        <p14:creationId xmlns:p14="http://schemas.microsoft.com/office/powerpoint/2010/main" val="269821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6DDC12-947B-4FA5-80DD-7020F5D5C0C2}" type="slidenum">
              <a:rPr lang="en-US" smtClean="0"/>
              <a:pPr/>
              <a:t>16</a:t>
            </a:fld>
            <a:endParaRPr lang="en-US"/>
          </a:p>
        </p:txBody>
      </p:sp>
    </p:spTree>
    <p:extLst>
      <p:ext uri="{BB962C8B-B14F-4D97-AF65-F5344CB8AC3E}">
        <p14:creationId xmlns:p14="http://schemas.microsoft.com/office/powerpoint/2010/main" val="3253487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9C072B-6031-4637-83D0-43A904102F7E}" type="slidenum">
              <a:rPr lang="en-US" smtClean="0"/>
              <a:pPr/>
              <a:t>17</a:t>
            </a:fld>
            <a:endParaRPr lang="en-US"/>
          </a:p>
        </p:txBody>
      </p:sp>
    </p:spTree>
    <p:extLst>
      <p:ext uri="{BB962C8B-B14F-4D97-AF65-F5344CB8AC3E}">
        <p14:creationId xmlns:p14="http://schemas.microsoft.com/office/powerpoint/2010/main" val="411051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6A9CAD-D4F6-466E-9AF2-21F4F5E142C6}" type="slidenum">
              <a:rPr lang="en-US" smtClean="0"/>
              <a:pPr/>
              <a:t>18</a:t>
            </a:fld>
            <a:endParaRPr lang="en-US"/>
          </a:p>
        </p:txBody>
      </p:sp>
    </p:spTree>
    <p:extLst>
      <p:ext uri="{BB962C8B-B14F-4D97-AF65-F5344CB8AC3E}">
        <p14:creationId xmlns:p14="http://schemas.microsoft.com/office/powerpoint/2010/main" val="194558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3399B6-E106-487A-9170-1A1D9FB93628}" type="slidenum">
              <a:rPr lang="en-US" smtClean="0"/>
              <a:pPr/>
              <a:t>21</a:t>
            </a:fld>
            <a:endParaRPr lang="en-US"/>
          </a:p>
        </p:txBody>
      </p:sp>
    </p:spTree>
    <p:extLst>
      <p:ext uri="{BB962C8B-B14F-4D97-AF65-F5344CB8AC3E}">
        <p14:creationId xmlns:p14="http://schemas.microsoft.com/office/powerpoint/2010/main" val="424754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32BA833-24F2-4CC4-9197-D33F6910B92F}" type="slidenum">
              <a:rPr lang="en-US" smtClean="0"/>
              <a:pPr/>
              <a:t>22</a:t>
            </a:fld>
            <a:endParaRPr lang="en-US"/>
          </a:p>
        </p:txBody>
      </p:sp>
    </p:spTree>
    <p:extLst>
      <p:ext uri="{BB962C8B-B14F-4D97-AF65-F5344CB8AC3E}">
        <p14:creationId xmlns:p14="http://schemas.microsoft.com/office/powerpoint/2010/main" val="256722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3BBA1E-0BE1-4B66-85D2-439607387640}" type="slidenum">
              <a:rPr lang="en-US" smtClean="0"/>
              <a:pPr/>
              <a:t>3</a:t>
            </a:fld>
            <a:endParaRPr lang="en-US"/>
          </a:p>
        </p:txBody>
      </p:sp>
    </p:spTree>
    <p:extLst>
      <p:ext uri="{BB962C8B-B14F-4D97-AF65-F5344CB8AC3E}">
        <p14:creationId xmlns:p14="http://schemas.microsoft.com/office/powerpoint/2010/main" val="306188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681334-D2EF-43F8-B4D0-E7EFAADF7BE7}" type="slidenum">
              <a:rPr lang="en-US" smtClean="0"/>
              <a:pPr/>
              <a:t>23</a:t>
            </a:fld>
            <a:endParaRPr lang="en-US"/>
          </a:p>
        </p:txBody>
      </p:sp>
    </p:spTree>
    <p:extLst>
      <p:ext uri="{BB962C8B-B14F-4D97-AF65-F5344CB8AC3E}">
        <p14:creationId xmlns:p14="http://schemas.microsoft.com/office/powerpoint/2010/main" val="423450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59B2D-598B-4074-9A0F-9C006AF37728}" type="slidenum">
              <a:rPr lang="en-US" smtClean="0"/>
              <a:pPr/>
              <a:t>24</a:t>
            </a:fld>
            <a:endParaRPr lang="en-US"/>
          </a:p>
        </p:txBody>
      </p:sp>
    </p:spTree>
    <p:extLst>
      <p:ext uri="{BB962C8B-B14F-4D97-AF65-F5344CB8AC3E}">
        <p14:creationId xmlns:p14="http://schemas.microsoft.com/office/powerpoint/2010/main" val="354362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6D998-B0FE-4008-9A23-0945694CBD31}" type="slidenum">
              <a:rPr lang="en-US" smtClean="0"/>
              <a:pPr/>
              <a:t>25</a:t>
            </a:fld>
            <a:endParaRPr lang="en-US"/>
          </a:p>
        </p:txBody>
      </p:sp>
    </p:spTree>
    <p:extLst>
      <p:ext uri="{BB962C8B-B14F-4D97-AF65-F5344CB8AC3E}">
        <p14:creationId xmlns:p14="http://schemas.microsoft.com/office/powerpoint/2010/main" val="2062759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1E0A14-EA24-41EC-B600-401D6945DF65}" type="slidenum">
              <a:rPr lang="en-US" smtClean="0"/>
              <a:pPr/>
              <a:t>32</a:t>
            </a:fld>
            <a:endParaRPr lang="en-US"/>
          </a:p>
        </p:txBody>
      </p:sp>
    </p:spTree>
    <p:extLst>
      <p:ext uri="{BB962C8B-B14F-4D97-AF65-F5344CB8AC3E}">
        <p14:creationId xmlns:p14="http://schemas.microsoft.com/office/powerpoint/2010/main" val="81056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4</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BB12A8-DC5A-4189-A8F4-D928D443D88C}" type="slidenum">
              <a:rPr lang="en-US" smtClean="0"/>
              <a:pPr/>
              <a:t>5</a:t>
            </a:fld>
            <a:endParaRPr lang="en-US"/>
          </a:p>
        </p:txBody>
      </p:sp>
    </p:spTree>
    <p:extLst>
      <p:ext uri="{BB962C8B-B14F-4D97-AF65-F5344CB8AC3E}">
        <p14:creationId xmlns:p14="http://schemas.microsoft.com/office/powerpoint/2010/main" val="144366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D0A711-A746-4B4A-8158-0DDE30140529}" type="slidenum">
              <a:rPr lang="en-US" smtClean="0"/>
              <a:pPr/>
              <a:t>6</a:t>
            </a:fld>
            <a:endParaRPr lang="en-US"/>
          </a:p>
        </p:txBody>
      </p:sp>
    </p:spTree>
    <p:extLst>
      <p:ext uri="{BB962C8B-B14F-4D97-AF65-F5344CB8AC3E}">
        <p14:creationId xmlns:p14="http://schemas.microsoft.com/office/powerpoint/2010/main" val="211208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C07BE5-6CD5-4F09-B113-41BCD30185AC}" type="slidenum">
              <a:rPr lang="en-US" smtClean="0"/>
              <a:pPr/>
              <a:t>7</a:t>
            </a:fld>
            <a:endParaRPr lang="en-US"/>
          </a:p>
        </p:txBody>
      </p:sp>
    </p:spTree>
    <p:extLst>
      <p:ext uri="{BB962C8B-B14F-4D97-AF65-F5344CB8AC3E}">
        <p14:creationId xmlns:p14="http://schemas.microsoft.com/office/powerpoint/2010/main" val="158145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A4907-518D-41FB-A49F-222486247A06}" type="slidenum">
              <a:rPr lang="en-US" smtClean="0"/>
              <a:pPr/>
              <a:t>8</a:t>
            </a:fld>
            <a:endParaRPr lang="en-US"/>
          </a:p>
        </p:txBody>
      </p:sp>
    </p:spTree>
    <p:extLst>
      <p:ext uri="{BB962C8B-B14F-4D97-AF65-F5344CB8AC3E}">
        <p14:creationId xmlns:p14="http://schemas.microsoft.com/office/powerpoint/2010/main" val="97118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9A8B7-0D69-4851-8AB0-9A57E54B023E}" type="slidenum">
              <a:rPr lang="en-US" smtClean="0"/>
              <a:pPr/>
              <a:t>9</a:t>
            </a:fld>
            <a:endParaRPr lang="en-US"/>
          </a:p>
        </p:txBody>
      </p:sp>
    </p:spTree>
    <p:extLst>
      <p:ext uri="{BB962C8B-B14F-4D97-AF65-F5344CB8AC3E}">
        <p14:creationId xmlns:p14="http://schemas.microsoft.com/office/powerpoint/2010/main" val="331600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DF8375-1B83-494D-9513-F3D9727BE8CB}" type="slidenum">
              <a:rPr lang="en-US" smtClean="0"/>
              <a:pPr/>
              <a:t>10</a:t>
            </a:fld>
            <a:endParaRPr lang="en-US"/>
          </a:p>
        </p:txBody>
      </p:sp>
    </p:spTree>
    <p:extLst>
      <p:ext uri="{BB962C8B-B14F-4D97-AF65-F5344CB8AC3E}">
        <p14:creationId xmlns:p14="http://schemas.microsoft.com/office/powerpoint/2010/main" val="276719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_xH5POea0Jc"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se.wustl.edu/~jain/cse567-08/ftp/fpga.pdf"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c.tamu.edu/help/power/powerlearn/html/ScalarOptnw/tsld036.htm" TargetMode="External"/><Relationship Id="rId2" Type="http://schemas.openxmlformats.org/officeDocument/2006/relationships/hyperlink" Target="http://www.cse.wustl.edu/~jain/cse567-08/ftp/fpga.pdf" TargetMode="External"/><Relationship Id="rId1" Type="http://schemas.openxmlformats.org/officeDocument/2006/relationships/slideLayout" Target="../slideLayouts/slideLayout6.xml"/><Relationship Id="rId4" Type="http://schemas.openxmlformats.org/officeDocument/2006/relationships/hyperlink" Target="https://www.youtube.com/watch?v=_xH5POea0J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penclipart.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pxfuel.com/"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commons.wikimedia.org/wiki/File:Lei_de_moore_2006.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433983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10:</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Design of</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Parallel Systems</a:t>
            </a:r>
          </a:p>
        </p:txBody>
      </p:sp>
      <p:sp>
        <p:nvSpPr>
          <p:cNvPr id="3076" name="Rectangle 9"/>
          <p:cNvSpPr>
            <a:spLocks noChangeArrowheads="1"/>
          </p:cNvSpPr>
          <p:nvPr/>
        </p:nvSpPr>
        <p:spPr bwMode="auto">
          <a:xfrm>
            <a:off x="1662113" y="5819207"/>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91624" y="385797"/>
            <a:ext cx="1436688" cy="1416734"/>
          </a:xfrm>
          <a:prstGeom prst="rect">
            <a:avLst/>
          </a:prstGeom>
          <a:noFill/>
          <a:ln w="9525">
            <a:noFill/>
            <a:miter lim="800000"/>
            <a:headEnd/>
            <a:tailEnd/>
          </a:ln>
        </p:spPr>
      </p:pic>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5"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grpSp>
        <p:nvGrpSpPr>
          <p:cNvPr id="15" name="Group 42">
            <a:extLst>
              <a:ext uri="{FF2B5EF4-FFF2-40B4-BE49-F238E27FC236}">
                <a16:creationId xmlns:a16="http://schemas.microsoft.com/office/drawing/2014/main" id="{35BE5004-E0A0-4265-96A8-217577B9572E}"/>
              </a:ext>
            </a:extLst>
          </p:cNvPr>
          <p:cNvGrpSpPr>
            <a:grpSpLocks/>
          </p:cNvGrpSpPr>
          <p:nvPr/>
        </p:nvGrpSpPr>
        <p:grpSpPr bwMode="auto">
          <a:xfrm>
            <a:off x="355793" y="4792133"/>
            <a:ext cx="2498725" cy="1549400"/>
            <a:chOff x="300446" y="4825639"/>
            <a:chExt cx="2497971" cy="1549036"/>
          </a:xfrm>
        </p:grpSpPr>
        <p:grpSp>
          <p:nvGrpSpPr>
            <p:cNvPr id="17" name="Group 38">
              <a:extLst>
                <a:ext uri="{FF2B5EF4-FFF2-40B4-BE49-F238E27FC236}">
                  <a16:creationId xmlns:a16="http://schemas.microsoft.com/office/drawing/2014/main" id="{CD0C238A-9000-4CD8-B480-06D2F8CBCDF6}"/>
                </a:ext>
              </a:extLst>
            </p:cNvPr>
            <p:cNvGrpSpPr>
              <a:grpSpLocks/>
            </p:cNvGrpSpPr>
            <p:nvPr/>
          </p:nvGrpSpPr>
          <p:grpSpPr bwMode="auto">
            <a:xfrm>
              <a:off x="2510248" y="4825639"/>
              <a:ext cx="288169" cy="371201"/>
              <a:chOff x="300446" y="5381898"/>
              <a:chExt cx="770709" cy="992777"/>
            </a:xfrm>
          </p:grpSpPr>
          <p:sp>
            <p:nvSpPr>
              <p:cNvPr id="42" name="Rectangle 41">
                <a:extLst>
                  <a:ext uri="{FF2B5EF4-FFF2-40B4-BE49-F238E27FC236}">
                    <a16:creationId xmlns:a16="http://schemas.microsoft.com/office/drawing/2014/main" id="{DC94FC71-D844-474B-898C-C4CFD3F2A20C}"/>
                  </a:ext>
                </a:extLst>
              </p:cNvPr>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3" name="Oval 42">
                <a:extLst>
                  <a:ext uri="{FF2B5EF4-FFF2-40B4-BE49-F238E27FC236}">
                    <a16:creationId xmlns:a16="http://schemas.microsoft.com/office/drawing/2014/main" id="{AF5422A7-EA1F-4E48-8761-FC869C4469F8}"/>
                  </a:ext>
                </a:extLst>
              </p:cNvPr>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4" name="Straight Arrow Connector 43">
                <a:extLst>
                  <a:ext uri="{FF2B5EF4-FFF2-40B4-BE49-F238E27FC236}">
                    <a16:creationId xmlns:a16="http://schemas.microsoft.com/office/drawing/2014/main" id="{32253873-7830-4E76-86C4-CD526F152389}"/>
                  </a:ext>
                </a:extLst>
              </p:cNvPr>
              <p:cNvCxnSpPr>
                <a:stCxn id="43" idx="4"/>
                <a:endCxn id="42"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18" name="Group 34">
              <a:extLst>
                <a:ext uri="{FF2B5EF4-FFF2-40B4-BE49-F238E27FC236}">
                  <a16:creationId xmlns:a16="http://schemas.microsoft.com/office/drawing/2014/main" id="{B8702A15-BB06-42AA-B43F-8F8749A834D1}"/>
                </a:ext>
              </a:extLst>
            </p:cNvPr>
            <p:cNvGrpSpPr>
              <a:grpSpLocks/>
            </p:cNvGrpSpPr>
            <p:nvPr/>
          </p:nvGrpSpPr>
          <p:grpSpPr bwMode="auto">
            <a:xfrm>
              <a:off x="2220688" y="4848499"/>
              <a:ext cx="353240" cy="455021"/>
              <a:chOff x="300446" y="5381898"/>
              <a:chExt cx="770709" cy="992777"/>
            </a:xfrm>
          </p:grpSpPr>
          <p:sp>
            <p:nvSpPr>
              <p:cNvPr id="39" name="Rectangle 38">
                <a:extLst>
                  <a:ext uri="{FF2B5EF4-FFF2-40B4-BE49-F238E27FC236}">
                    <a16:creationId xmlns:a16="http://schemas.microsoft.com/office/drawing/2014/main" id="{88D5A422-AF1A-46A0-BCEE-6D9E920B5A2D}"/>
                  </a:ext>
                </a:extLst>
              </p:cNvPr>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0" name="Oval 39">
                <a:extLst>
                  <a:ext uri="{FF2B5EF4-FFF2-40B4-BE49-F238E27FC236}">
                    <a16:creationId xmlns:a16="http://schemas.microsoft.com/office/drawing/2014/main" id="{AFAB2106-0770-477B-9CE5-7BFBB307F0A1}"/>
                  </a:ext>
                </a:extLst>
              </p:cNvPr>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1" name="Straight Arrow Connector 40">
                <a:extLst>
                  <a:ext uri="{FF2B5EF4-FFF2-40B4-BE49-F238E27FC236}">
                    <a16:creationId xmlns:a16="http://schemas.microsoft.com/office/drawing/2014/main" id="{718106AF-867A-45DA-BA8D-F4DD7053090D}"/>
                  </a:ext>
                </a:extLst>
              </p:cNvPr>
              <p:cNvCxnSpPr>
                <a:stCxn id="40" idx="4"/>
                <a:endCxn id="39"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19" name="Group 30">
              <a:extLst>
                <a:ext uri="{FF2B5EF4-FFF2-40B4-BE49-F238E27FC236}">
                  <a16:creationId xmlns:a16="http://schemas.microsoft.com/office/drawing/2014/main" id="{18F39275-7F8B-4AAE-9001-FA02FF69B9E2}"/>
                </a:ext>
              </a:extLst>
            </p:cNvPr>
            <p:cNvGrpSpPr>
              <a:grpSpLocks/>
            </p:cNvGrpSpPr>
            <p:nvPr/>
          </p:nvGrpSpPr>
          <p:grpSpPr bwMode="auto">
            <a:xfrm>
              <a:off x="1931128" y="4917079"/>
              <a:ext cx="400564" cy="515981"/>
              <a:chOff x="300446" y="5381898"/>
              <a:chExt cx="770709" cy="992777"/>
            </a:xfrm>
          </p:grpSpPr>
          <p:sp>
            <p:nvSpPr>
              <p:cNvPr id="36" name="Rectangle 35">
                <a:extLst>
                  <a:ext uri="{FF2B5EF4-FFF2-40B4-BE49-F238E27FC236}">
                    <a16:creationId xmlns:a16="http://schemas.microsoft.com/office/drawing/2014/main" id="{963F7B9D-3DAC-4439-8C16-BF8D1C0644A0}"/>
                  </a:ext>
                </a:extLst>
              </p:cNvPr>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a:extLst>
                  <a:ext uri="{FF2B5EF4-FFF2-40B4-BE49-F238E27FC236}">
                    <a16:creationId xmlns:a16="http://schemas.microsoft.com/office/drawing/2014/main" id="{DA07FC65-68B0-4EB2-83E6-B9AEB0BAD714}"/>
                  </a:ext>
                </a:extLst>
              </p:cNvPr>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a:extLst>
                  <a:ext uri="{FF2B5EF4-FFF2-40B4-BE49-F238E27FC236}">
                    <a16:creationId xmlns:a16="http://schemas.microsoft.com/office/drawing/2014/main" id="{A4FE3953-4090-4D84-A34A-4EB6CBD97C9B}"/>
                  </a:ext>
                </a:extLst>
              </p:cNvPr>
              <p:cNvCxnSpPr>
                <a:stCxn id="37" idx="4"/>
                <a:endCxn id="36"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0" name="Group 26">
              <a:extLst>
                <a:ext uri="{FF2B5EF4-FFF2-40B4-BE49-F238E27FC236}">
                  <a16:creationId xmlns:a16="http://schemas.microsoft.com/office/drawing/2014/main" id="{2391861D-3105-4569-9642-B573106B2EEF}"/>
                </a:ext>
              </a:extLst>
            </p:cNvPr>
            <p:cNvGrpSpPr>
              <a:grpSpLocks/>
            </p:cNvGrpSpPr>
            <p:nvPr/>
          </p:nvGrpSpPr>
          <p:grpSpPr bwMode="auto">
            <a:xfrm>
              <a:off x="1557747" y="4970419"/>
              <a:ext cx="465635" cy="599801"/>
              <a:chOff x="300446" y="5381898"/>
              <a:chExt cx="770709" cy="992777"/>
            </a:xfrm>
          </p:grpSpPr>
          <p:sp>
            <p:nvSpPr>
              <p:cNvPr id="33" name="Rectangle 32">
                <a:extLst>
                  <a:ext uri="{FF2B5EF4-FFF2-40B4-BE49-F238E27FC236}">
                    <a16:creationId xmlns:a16="http://schemas.microsoft.com/office/drawing/2014/main" id="{F5A06583-8CC2-4EF8-AE68-6198A2B845E8}"/>
                  </a:ext>
                </a:extLst>
              </p:cNvPr>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4" name="Oval 33">
                <a:extLst>
                  <a:ext uri="{FF2B5EF4-FFF2-40B4-BE49-F238E27FC236}">
                    <a16:creationId xmlns:a16="http://schemas.microsoft.com/office/drawing/2014/main" id="{A968D4F0-BFAE-47EB-BAB8-745C91297B80}"/>
                  </a:ext>
                </a:extLst>
              </p:cNvPr>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5" name="Straight Arrow Connector 34">
                <a:extLst>
                  <a:ext uri="{FF2B5EF4-FFF2-40B4-BE49-F238E27FC236}">
                    <a16:creationId xmlns:a16="http://schemas.microsoft.com/office/drawing/2014/main" id="{615B3218-3648-4BBB-B453-74A417B30557}"/>
                  </a:ext>
                </a:extLst>
              </p:cNvPr>
              <p:cNvCxnSpPr>
                <a:stCxn id="34" idx="4"/>
                <a:endCxn id="33"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1" name="Group 22">
              <a:extLst>
                <a:ext uri="{FF2B5EF4-FFF2-40B4-BE49-F238E27FC236}">
                  <a16:creationId xmlns:a16="http://schemas.microsoft.com/office/drawing/2014/main" id="{18CE59E9-8221-481A-B555-428E575D98FD}"/>
                </a:ext>
              </a:extLst>
            </p:cNvPr>
            <p:cNvGrpSpPr>
              <a:grpSpLocks/>
            </p:cNvGrpSpPr>
            <p:nvPr/>
          </p:nvGrpSpPr>
          <p:grpSpPr bwMode="auto">
            <a:xfrm>
              <a:off x="1191987" y="5046619"/>
              <a:ext cx="518875" cy="668381"/>
              <a:chOff x="300446" y="5381898"/>
              <a:chExt cx="770709" cy="992777"/>
            </a:xfrm>
          </p:grpSpPr>
          <p:sp>
            <p:nvSpPr>
              <p:cNvPr id="30" name="Rectangle 29">
                <a:extLst>
                  <a:ext uri="{FF2B5EF4-FFF2-40B4-BE49-F238E27FC236}">
                    <a16:creationId xmlns:a16="http://schemas.microsoft.com/office/drawing/2014/main" id="{E2405DD0-1E03-4FCA-817B-1092529FFEEE}"/>
                  </a:ext>
                </a:extLst>
              </p:cNvPr>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1" name="Oval 30">
                <a:extLst>
                  <a:ext uri="{FF2B5EF4-FFF2-40B4-BE49-F238E27FC236}">
                    <a16:creationId xmlns:a16="http://schemas.microsoft.com/office/drawing/2014/main" id="{26CB4290-512C-4AB6-9B5B-4D44DF843792}"/>
                  </a:ext>
                </a:extLst>
              </p:cNvPr>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2" name="Straight Arrow Connector 31">
                <a:extLst>
                  <a:ext uri="{FF2B5EF4-FFF2-40B4-BE49-F238E27FC236}">
                    <a16:creationId xmlns:a16="http://schemas.microsoft.com/office/drawing/2014/main" id="{12385C4A-F4E9-42C3-BCB3-1BAE8ACBBB72}"/>
                  </a:ext>
                </a:extLst>
              </p:cNvPr>
              <p:cNvCxnSpPr>
                <a:stCxn id="31" idx="4"/>
                <a:endCxn id="30"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2" name="Group 18">
              <a:extLst>
                <a:ext uri="{FF2B5EF4-FFF2-40B4-BE49-F238E27FC236}">
                  <a16:creationId xmlns:a16="http://schemas.microsoft.com/office/drawing/2014/main" id="{FC1AC274-8943-4A75-A23F-7482D3B0CF77}"/>
                </a:ext>
              </a:extLst>
            </p:cNvPr>
            <p:cNvGrpSpPr>
              <a:grpSpLocks/>
            </p:cNvGrpSpPr>
            <p:nvPr/>
          </p:nvGrpSpPr>
          <p:grpSpPr bwMode="auto">
            <a:xfrm>
              <a:off x="765267" y="5237119"/>
              <a:ext cx="644434" cy="830118"/>
              <a:chOff x="300446" y="5381898"/>
              <a:chExt cx="770709" cy="992777"/>
            </a:xfrm>
          </p:grpSpPr>
          <p:sp>
            <p:nvSpPr>
              <p:cNvPr id="27" name="Rectangle 26">
                <a:extLst>
                  <a:ext uri="{FF2B5EF4-FFF2-40B4-BE49-F238E27FC236}">
                    <a16:creationId xmlns:a16="http://schemas.microsoft.com/office/drawing/2014/main" id="{5D931DD2-DE33-4A26-8A41-37B459652431}"/>
                  </a:ext>
                </a:extLst>
              </p:cNvPr>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8" name="Oval 27">
                <a:extLst>
                  <a:ext uri="{FF2B5EF4-FFF2-40B4-BE49-F238E27FC236}">
                    <a16:creationId xmlns:a16="http://schemas.microsoft.com/office/drawing/2014/main" id="{A486F020-D60B-4C9C-A315-770447BF512C}"/>
                  </a:ext>
                </a:extLst>
              </p:cNvPr>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9" name="Straight Arrow Connector 28">
                <a:extLst>
                  <a:ext uri="{FF2B5EF4-FFF2-40B4-BE49-F238E27FC236}">
                    <a16:creationId xmlns:a16="http://schemas.microsoft.com/office/drawing/2014/main" id="{7A7B3A4D-1293-455E-85B8-20D16A7453AC}"/>
                  </a:ext>
                </a:extLst>
              </p:cNvPr>
              <p:cNvCxnSpPr>
                <a:stCxn id="28" idx="4"/>
                <a:endCxn id="27"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3" name="Group 17">
              <a:extLst>
                <a:ext uri="{FF2B5EF4-FFF2-40B4-BE49-F238E27FC236}">
                  <a16:creationId xmlns:a16="http://schemas.microsoft.com/office/drawing/2014/main" id="{FA393C8E-AE36-48CA-9D52-F9D4E20CBFB1}"/>
                </a:ext>
              </a:extLst>
            </p:cNvPr>
            <p:cNvGrpSpPr>
              <a:grpSpLocks/>
            </p:cNvGrpSpPr>
            <p:nvPr/>
          </p:nvGrpSpPr>
          <p:grpSpPr bwMode="auto">
            <a:xfrm>
              <a:off x="300446" y="5381898"/>
              <a:ext cx="770709" cy="992777"/>
              <a:chOff x="300446" y="5381898"/>
              <a:chExt cx="770709" cy="992777"/>
            </a:xfrm>
          </p:grpSpPr>
          <p:sp>
            <p:nvSpPr>
              <p:cNvPr id="24" name="Rectangle 23">
                <a:extLst>
                  <a:ext uri="{FF2B5EF4-FFF2-40B4-BE49-F238E27FC236}">
                    <a16:creationId xmlns:a16="http://schemas.microsoft.com/office/drawing/2014/main" id="{358A2834-8CD8-4A4D-BB8E-5F84C0882320}"/>
                  </a:ext>
                </a:extLst>
              </p:cNvPr>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a:extLst>
                  <a:ext uri="{FF2B5EF4-FFF2-40B4-BE49-F238E27FC236}">
                    <a16:creationId xmlns:a16="http://schemas.microsoft.com/office/drawing/2014/main" id="{06690F57-EB37-408F-B307-284C5E4018B9}"/>
                  </a:ext>
                </a:extLst>
              </p:cNvPr>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a:extLst>
                  <a:ext uri="{FF2B5EF4-FFF2-40B4-BE49-F238E27FC236}">
                    <a16:creationId xmlns:a16="http://schemas.microsoft.com/office/drawing/2014/main" id="{2B11EBBB-6249-4451-9E42-E8D7209BFA64}"/>
                  </a:ext>
                </a:extLst>
              </p:cNvPr>
              <p:cNvCxnSpPr>
                <a:stCxn id="25" idx="4"/>
                <a:endCxn id="24"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45" name="Group 43">
            <a:extLst>
              <a:ext uri="{FF2B5EF4-FFF2-40B4-BE49-F238E27FC236}">
                <a16:creationId xmlns:a16="http://schemas.microsoft.com/office/drawing/2014/main" id="{07E0B915-D86D-4A1F-8E72-D0E1E1A587AD}"/>
              </a:ext>
            </a:extLst>
          </p:cNvPr>
          <p:cNvGrpSpPr>
            <a:grpSpLocks/>
          </p:cNvGrpSpPr>
          <p:nvPr/>
        </p:nvGrpSpPr>
        <p:grpSpPr bwMode="auto">
          <a:xfrm flipH="1">
            <a:off x="6191250" y="4792133"/>
            <a:ext cx="2625725" cy="1549400"/>
            <a:chOff x="300446" y="4825639"/>
            <a:chExt cx="2497971" cy="1549036"/>
          </a:xfrm>
        </p:grpSpPr>
        <p:grpSp>
          <p:nvGrpSpPr>
            <p:cNvPr id="46" name="Group 44">
              <a:extLst>
                <a:ext uri="{FF2B5EF4-FFF2-40B4-BE49-F238E27FC236}">
                  <a16:creationId xmlns:a16="http://schemas.microsoft.com/office/drawing/2014/main" id="{7D37B99F-0EEE-485E-9094-38E0FD1DFDAF}"/>
                </a:ext>
              </a:extLst>
            </p:cNvPr>
            <p:cNvGrpSpPr>
              <a:grpSpLocks/>
            </p:cNvGrpSpPr>
            <p:nvPr/>
          </p:nvGrpSpPr>
          <p:grpSpPr bwMode="auto">
            <a:xfrm>
              <a:off x="2510248" y="4825634"/>
              <a:ext cx="288169" cy="371200"/>
              <a:chOff x="300446" y="5381898"/>
              <a:chExt cx="770709" cy="992777"/>
            </a:xfrm>
          </p:grpSpPr>
          <p:sp>
            <p:nvSpPr>
              <p:cNvPr id="71" name="Rectangle 70">
                <a:extLst>
                  <a:ext uri="{FF2B5EF4-FFF2-40B4-BE49-F238E27FC236}">
                    <a16:creationId xmlns:a16="http://schemas.microsoft.com/office/drawing/2014/main" id="{0C681BF1-D5FE-4904-AB65-986E5AD8A5DC}"/>
                  </a:ext>
                </a:extLst>
              </p:cNvPr>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2" name="Oval 71">
                <a:extLst>
                  <a:ext uri="{FF2B5EF4-FFF2-40B4-BE49-F238E27FC236}">
                    <a16:creationId xmlns:a16="http://schemas.microsoft.com/office/drawing/2014/main" id="{197BB71A-9E14-4330-99CB-FC45A31E0035}"/>
                  </a:ext>
                </a:extLst>
              </p:cNvPr>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3" name="Straight Arrow Connector 72">
                <a:extLst>
                  <a:ext uri="{FF2B5EF4-FFF2-40B4-BE49-F238E27FC236}">
                    <a16:creationId xmlns:a16="http://schemas.microsoft.com/office/drawing/2014/main" id="{AE00FA68-66AC-4C89-AA98-7F8E9A40F7E1}"/>
                  </a:ext>
                </a:extLst>
              </p:cNvPr>
              <p:cNvCxnSpPr>
                <a:stCxn id="72" idx="4"/>
                <a:endCxn id="71"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7" name="Group 45">
              <a:extLst>
                <a:ext uri="{FF2B5EF4-FFF2-40B4-BE49-F238E27FC236}">
                  <a16:creationId xmlns:a16="http://schemas.microsoft.com/office/drawing/2014/main" id="{B9F26DD6-E9CA-4C9A-9F39-AD60D3B5210A}"/>
                </a:ext>
              </a:extLst>
            </p:cNvPr>
            <p:cNvGrpSpPr>
              <a:grpSpLocks/>
            </p:cNvGrpSpPr>
            <p:nvPr/>
          </p:nvGrpSpPr>
          <p:grpSpPr bwMode="auto">
            <a:xfrm>
              <a:off x="2220688" y="4848494"/>
              <a:ext cx="353240" cy="455020"/>
              <a:chOff x="300446" y="5381898"/>
              <a:chExt cx="770709" cy="992777"/>
            </a:xfrm>
          </p:grpSpPr>
          <p:sp>
            <p:nvSpPr>
              <p:cNvPr id="68" name="Rectangle 67">
                <a:extLst>
                  <a:ext uri="{FF2B5EF4-FFF2-40B4-BE49-F238E27FC236}">
                    <a16:creationId xmlns:a16="http://schemas.microsoft.com/office/drawing/2014/main" id="{1A133F82-F8BC-476B-AC76-4C04589CA4E3}"/>
                  </a:ext>
                </a:extLst>
              </p:cNvPr>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9" name="Oval 68">
                <a:extLst>
                  <a:ext uri="{FF2B5EF4-FFF2-40B4-BE49-F238E27FC236}">
                    <a16:creationId xmlns:a16="http://schemas.microsoft.com/office/drawing/2014/main" id="{4E8083F0-E782-4C4F-B7D1-2E7635174970}"/>
                  </a:ext>
                </a:extLst>
              </p:cNvPr>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0" name="Straight Arrow Connector 69">
                <a:extLst>
                  <a:ext uri="{FF2B5EF4-FFF2-40B4-BE49-F238E27FC236}">
                    <a16:creationId xmlns:a16="http://schemas.microsoft.com/office/drawing/2014/main" id="{402055D5-1FE1-4432-9B49-6C7D21F76E04}"/>
                  </a:ext>
                </a:extLst>
              </p:cNvPr>
              <p:cNvCxnSpPr>
                <a:stCxn id="69" idx="4"/>
                <a:endCxn id="68"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8" name="Group 46">
              <a:extLst>
                <a:ext uri="{FF2B5EF4-FFF2-40B4-BE49-F238E27FC236}">
                  <a16:creationId xmlns:a16="http://schemas.microsoft.com/office/drawing/2014/main" id="{4EED795A-6890-40CB-9652-E2D804AE7859}"/>
                </a:ext>
              </a:extLst>
            </p:cNvPr>
            <p:cNvGrpSpPr>
              <a:grpSpLocks/>
            </p:cNvGrpSpPr>
            <p:nvPr/>
          </p:nvGrpSpPr>
          <p:grpSpPr bwMode="auto">
            <a:xfrm>
              <a:off x="1931128" y="4917074"/>
              <a:ext cx="400564" cy="515980"/>
              <a:chOff x="300446" y="5381898"/>
              <a:chExt cx="770709" cy="992777"/>
            </a:xfrm>
          </p:grpSpPr>
          <p:sp>
            <p:nvSpPr>
              <p:cNvPr id="65" name="Rectangle 64">
                <a:extLst>
                  <a:ext uri="{FF2B5EF4-FFF2-40B4-BE49-F238E27FC236}">
                    <a16:creationId xmlns:a16="http://schemas.microsoft.com/office/drawing/2014/main" id="{E0F8448F-4C3C-4959-B742-23C1477C8D4E}"/>
                  </a:ext>
                </a:extLst>
              </p:cNvPr>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6" name="Oval 65">
                <a:extLst>
                  <a:ext uri="{FF2B5EF4-FFF2-40B4-BE49-F238E27FC236}">
                    <a16:creationId xmlns:a16="http://schemas.microsoft.com/office/drawing/2014/main" id="{CF89B609-2E62-4854-9576-51AB5122270E}"/>
                  </a:ext>
                </a:extLst>
              </p:cNvPr>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7" name="Straight Arrow Connector 66">
                <a:extLst>
                  <a:ext uri="{FF2B5EF4-FFF2-40B4-BE49-F238E27FC236}">
                    <a16:creationId xmlns:a16="http://schemas.microsoft.com/office/drawing/2014/main" id="{97C69185-3423-4FB1-BE32-B76490148B92}"/>
                  </a:ext>
                </a:extLst>
              </p:cNvPr>
              <p:cNvCxnSpPr>
                <a:stCxn id="66" idx="4"/>
                <a:endCxn id="65"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9" name="Group 47">
              <a:extLst>
                <a:ext uri="{FF2B5EF4-FFF2-40B4-BE49-F238E27FC236}">
                  <a16:creationId xmlns:a16="http://schemas.microsoft.com/office/drawing/2014/main" id="{584A9A29-2CDD-4CA2-B446-E7B9983DCCBA}"/>
                </a:ext>
              </a:extLst>
            </p:cNvPr>
            <p:cNvGrpSpPr>
              <a:grpSpLocks/>
            </p:cNvGrpSpPr>
            <p:nvPr/>
          </p:nvGrpSpPr>
          <p:grpSpPr bwMode="auto">
            <a:xfrm>
              <a:off x="1557747" y="4970414"/>
              <a:ext cx="465635" cy="599800"/>
              <a:chOff x="300446" y="5381898"/>
              <a:chExt cx="770709" cy="992777"/>
            </a:xfrm>
          </p:grpSpPr>
          <p:sp>
            <p:nvSpPr>
              <p:cNvPr id="62" name="Rectangle 61">
                <a:extLst>
                  <a:ext uri="{FF2B5EF4-FFF2-40B4-BE49-F238E27FC236}">
                    <a16:creationId xmlns:a16="http://schemas.microsoft.com/office/drawing/2014/main" id="{A66AD37A-B847-4F7F-A3BB-B9695C525DFF}"/>
                  </a:ext>
                </a:extLst>
              </p:cNvPr>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3" name="Oval 62">
                <a:extLst>
                  <a:ext uri="{FF2B5EF4-FFF2-40B4-BE49-F238E27FC236}">
                    <a16:creationId xmlns:a16="http://schemas.microsoft.com/office/drawing/2014/main" id="{EB60C8C1-E770-4762-A8AD-692EB18CF695}"/>
                  </a:ext>
                </a:extLst>
              </p:cNvPr>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4" name="Straight Arrow Connector 63">
                <a:extLst>
                  <a:ext uri="{FF2B5EF4-FFF2-40B4-BE49-F238E27FC236}">
                    <a16:creationId xmlns:a16="http://schemas.microsoft.com/office/drawing/2014/main" id="{2945BCF8-3BD3-4A99-BFF4-B4063F96F9B2}"/>
                  </a:ext>
                </a:extLst>
              </p:cNvPr>
              <p:cNvCxnSpPr>
                <a:stCxn id="63" idx="4"/>
                <a:endCxn id="62"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0" name="Group 48">
              <a:extLst>
                <a:ext uri="{FF2B5EF4-FFF2-40B4-BE49-F238E27FC236}">
                  <a16:creationId xmlns:a16="http://schemas.microsoft.com/office/drawing/2014/main" id="{391D8EF4-8E63-400A-A22A-9EEB6EF22B92}"/>
                </a:ext>
              </a:extLst>
            </p:cNvPr>
            <p:cNvGrpSpPr>
              <a:grpSpLocks/>
            </p:cNvGrpSpPr>
            <p:nvPr/>
          </p:nvGrpSpPr>
          <p:grpSpPr bwMode="auto">
            <a:xfrm>
              <a:off x="1191987" y="5046625"/>
              <a:ext cx="518875" cy="668382"/>
              <a:chOff x="300446" y="5381898"/>
              <a:chExt cx="770709" cy="992777"/>
            </a:xfrm>
          </p:grpSpPr>
          <p:sp>
            <p:nvSpPr>
              <p:cNvPr id="59" name="Rectangle 58">
                <a:extLst>
                  <a:ext uri="{FF2B5EF4-FFF2-40B4-BE49-F238E27FC236}">
                    <a16:creationId xmlns:a16="http://schemas.microsoft.com/office/drawing/2014/main" id="{5F99C133-09B8-42FF-94CC-B800E483A908}"/>
                  </a:ext>
                </a:extLst>
              </p:cNvPr>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0" name="Oval 59">
                <a:extLst>
                  <a:ext uri="{FF2B5EF4-FFF2-40B4-BE49-F238E27FC236}">
                    <a16:creationId xmlns:a16="http://schemas.microsoft.com/office/drawing/2014/main" id="{38A22337-0D23-4650-9AF6-A4C6EEC8E1B9}"/>
                  </a:ext>
                </a:extLst>
              </p:cNvPr>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1" name="Straight Arrow Connector 60">
                <a:extLst>
                  <a:ext uri="{FF2B5EF4-FFF2-40B4-BE49-F238E27FC236}">
                    <a16:creationId xmlns:a16="http://schemas.microsoft.com/office/drawing/2014/main" id="{6F227076-0685-45DD-8F69-8433ED3053D9}"/>
                  </a:ext>
                </a:extLst>
              </p:cNvPr>
              <p:cNvCxnSpPr>
                <a:stCxn id="60" idx="4"/>
                <a:endCxn id="59"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1" name="Group 49">
              <a:extLst>
                <a:ext uri="{FF2B5EF4-FFF2-40B4-BE49-F238E27FC236}">
                  <a16:creationId xmlns:a16="http://schemas.microsoft.com/office/drawing/2014/main" id="{A5D9F7A1-157B-4500-95EA-7D933B3391DB}"/>
                </a:ext>
              </a:extLst>
            </p:cNvPr>
            <p:cNvGrpSpPr>
              <a:grpSpLocks/>
            </p:cNvGrpSpPr>
            <p:nvPr/>
          </p:nvGrpSpPr>
          <p:grpSpPr bwMode="auto">
            <a:xfrm>
              <a:off x="765267" y="5237119"/>
              <a:ext cx="644434" cy="830118"/>
              <a:chOff x="300446" y="5381898"/>
              <a:chExt cx="770709" cy="992777"/>
            </a:xfrm>
          </p:grpSpPr>
          <p:sp>
            <p:nvSpPr>
              <p:cNvPr id="56" name="Rectangle 55">
                <a:extLst>
                  <a:ext uri="{FF2B5EF4-FFF2-40B4-BE49-F238E27FC236}">
                    <a16:creationId xmlns:a16="http://schemas.microsoft.com/office/drawing/2014/main" id="{47998E9F-1DA1-4524-A4F1-3D5D16398683}"/>
                  </a:ext>
                </a:extLst>
              </p:cNvPr>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7" name="Oval 56">
                <a:extLst>
                  <a:ext uri="{FF2B5EF4-FFF2-40B4-BE49-F238E27FC236}">
                    <a16:creationId xmlns:a16="http://schemas.microsoft.com/office/drawing/2014/main" id="{C1911146-4247-4365-9342-49884FD6ADB3}"/>
                  </a:ext>
                </a:extLst>
              </p:cNvPr>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8" name="Straight Arrow Connector 57">
                <a:extLst>
                  <a:ext uri="{FF2B5EF4-FFF2-40B4-BE49-F238E27FC236}">
                    <a16:creationId xmlns:a16="http://schemas.microsoft.com/office/drawing/2014/main" id="{F6012E4B-EB04-4484-9B84-8FEEAB8E60B0}"/>
                  </a:ext>
                </a:extLst>
              </p:cNvPr>
              <p:cNvCxnSpPr>
                <a:stCxn id="57" idx="4"/>
                <a:endCxn id="56"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2" name="Group 50">
              <a:extLst>
                <a:ext uri="{FF2B5EF4-FFF2-40B4-BE49-F238E27FC236}">
                  <a16:creationId xmlns:a16="http://schemas.microsoft.com/office/drawing/2014/main" id="{ED5481E5-9718-4A31-A3F5-494931D4F27A}"/>
                </a:ext>
              </a:extLst>
            </p:cNvPr>
            <p:cNvGrpSpPr>
              <a:grpSpLocks/>
            </p:cNvGrpSpPr>
            <p:nvPr/>
          </p:nvGrpSpPr>
          <p:grpSpPr bwMode="auto">
            <a:xfrm>
              <a:off x="300446" y="5381898"/>
              <a:ext cx="770709" cy="992777"/>
              <a:chOff x="300446" y="5381898"/>
              <a:chExt cx="770709" cy="992777"/>
            </a:xfrm>
          </p:grpSpPr>
          <p:sp>
            <p:nvSpPr>
              <p:cNvPr id="53" name="Rectangle 52">
                <a:extLst>
                  <a:ext uri="{FF2B5EF4-FFF2-40B4-BE49-F238E27FC236}">
                    <a16:creationId xmlns:a16="http://schemas.microsoft.com/office/drawing/2014/main" id="{BBF8A9F9-BD1A-4912-9399-FB0218A5B67C}"/>
                  </a:ext>
                </a:extLst>
              </p:cNvPr>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4" name="Oval 53">
                <a:extLst>
                  <a:ext uri="{FF2B5EF4-FFF2-40B4-BE49-F238E27FC236}">
                    <a16:creationId xmlns:a16="http://schemas.microsoft.com/office/drawing/2014/main" id="{A96270FF-8717-417A-8CEB-4A6F11E1933B}"/>
                  </a:ext>
                </a:extLst>
              </p:cNvPr>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5" name="Straight Arrow Connector 54">
                <a:extLst>
                  <a:ext uri="{FF2B5EF4-FFF2-40B4-BE49-F238E27FC236}">
                    <a16:creationId xmlns:a16="http://schemas.microsoft.com/office/drawing/2014/main" id="{3B469714-0D63-47BF-83B1-9D1B78AF633D}"/>
                  </a:ext>
                </a:extLst>
              </p:cNvPr>
              <p:cNvCxnSpPr>
                <a:stCxn id="54" idx="4"/>
                <a:endCxn id="53"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
        <p:nvSpPr>
          <p:cNvPr id="74" name="Rectangle 73">
            <a:extLst>
              <a:ext uri="{FF2B5EF4-FFF2-40B4-BE49-F238E27FC236}">
                <a16:creationId xmlns:a16="http://schemas.microsoft.com/office/drawing/2014/main" id="{8A366ED2-7E19-4FE1-8D9E-9CF701AB0DAB}"/>
              </a:ext>
            </a:extLst>
          </p:cNvPr>
          <p:cNvSpPr/>
          <p:nvPr/>
        </p:nvSpPr>
        <p:spPr>
          <a:xfrm rot="19767647">
            <a:off x="571887" y="4601470"/>
            <a:ext cx="1180644" cy="369332"/>
          </a:xfrm>
          <a:prstGeom prst="rect">
            <a:avLst/>
          </a:prstGeom>
        </p:spPr>
        <p:txBody>
          <a:bodyPr wrap="none">
            <a:spAutoFit/>
          </a:bodyPr>
          <a:lstStyle/>
          <a:p>
            <a:r>
              <a:rPr lang="en-ZA" b="1" dirty="0">
                <a:solidFill>
                  <a:schemeClr val="accent3">
                    <a:lumMod val="75000"/>
                  </a:schemeClr>
                </a:solidFill>
              </a:rPr>
              <a:t>PART 2/3</a:t>
            </a:r>
            <a:endParaRPr lang="en-GB" b="1" dirty="0">
              <a:solidFill>
                <a:schemeClr val="accent3">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57" y="244475"/>
            <a:ext cx="8623300" cy="1431925"/>
          </a:xfrm>
        </p:spPr>
        <p:txBody>
          <a:bodyPr/>
          <a:lstStyle/>
          <a:p>
            <a:pPr>
              <a:defRPr/>
            </a:pPr>
            <a:r>
              <a:rPr lang="en-US" dirty="0"/>
              <a:t>Synchronous communication operations</a:t>
            </a:r>
          </a:p>
        </p:txBody>
      </p:sp>
      <p:sp>
        <p:nvSpPr>
          <p:cNvPr id="3" name="Content Placeholder 2"/>
          <p:cNvSpPr>
            <a:spLocks noGrp="1"/>
          </p:cNvSpPr>
          <p:nvPr>
            <p:ph idx="1"/>
          </p:nvPr>
        </p:nvSpPr>
        <p:spPr>
          <a:xfrm>
            <a:off x="515938" y="1751013"/>
            <a:ext cx="8007350" cy="4740275"/>
          </a:xfrm>
        </p:spPr>
        <p:txBody>
          <a:bodyPr>
            <a:normAutofit lnSpcReduction="10000"/>
          </a:bodyPr>
          <a:lstStyle/>
          <a:p>
            <a:pPr>
              <a:defRPr/>
            </a:pPr>
            <a:r>
              <a:rPr lang="en-US" dirty="0"/>
              <a:t>Concerns only tasks executing a communication operation (or </a:t>
            </a:r>
            <a:r>
              <a:rPr lang="en-US" dirty="0">
                <a:solidFill>
                  <a:schemeClr val="tx2">
                    <a:lumMod val="75000"/>
                  </a:schemeClr>
                </a:solidFill>
              </a:rPr>
              <a:t>comms op</a:t>
            </a:r>
            <a:r>
              <a:rPr lang="en-US" dirty="0"/>
              <a:t>)</a:t>
            </a:r>
          </a:p>
          <a:p>
            <a:pPr>
              <a:defRPr/>
            </a:pPr>
            <a:r>
              <a:rPr lang="en-US" dirty="0"/>
              <a:t>When a task performs a comms op, some form of </a:t>
            </a:r>
            <a:r>
              <a:rPr lang="en-US" dirty="0">
                <a:solidFill>
                  <a:schemeClr val="tx2">
                    <a:lumMod val="75000"/>
                  </a:schemeClr>
                </a:solidFill>
              </a:rPr>
              <a:t>coordination</a:t>
            </a:r>
            <a:r>
              <a:rPr lang="en-US" dirty="0"/>
              <a:t> is required with other task(s) involved with this communication. </a:t>
            </a:r>
          </a:p>
          <a:p>
            <a:pPr lvl="1">
              <a:defRPr/>
            </a:pPr>
            <a:r>
              <a:rPr lang="en-US" dirty="0"/>
              <a:t>For example, before a task can do a send operation, it needs to first receive a clear to send (CTS) signal from the task it wants to send to.</a:t>
            </a:r>
          </a:p>
        </p:txBody>
      </p:sp>
    </p:spTree>
    <p:extLst>
      <p:ext uri="{BB962C8B-B14F-4D97-AF65-F5344CB8AC3E}">
        <p14:creationId xmlns:p14="http://schemas.microsoft.com/office/powerpoint/2010/main" val="102385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Step 7: Load Balancing</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911" y="567419"/>
            <a:ext cx="8385175" cy="685637"/>
          </a:xfrm>
        </p:spPr>
        <p:txBody>
          <a:bodyPr>
            <a:normAutofit fontScale="90000"/>
          </a:bodyPr>
          <a:lstStyle/>
          <a:p>
            <a:pPr>
              <a:defRPr/>
            </a:pPr>
            <a:r>
              <a:rPr lang="en-ZA" dirty="0"/>
              <a:t>Load Balancing</a:t>
            </a:r>
            <a:endParaRPr lang="en-US" dirty="0"/>
          </a:p>
        </p:txBody>
      </p:sp>
      <p:sp>
        <p:nvSpPr>
          <p:cNvPr id="5" name="Content Placeholder 4"/>
          <p:cNvSpPr>
            <a:spLocks noGrp="1"/>
          </p:cNvSpPr>
          <p:nvPr>
            <p:ph idx="1"/>
          </p:nvPr>
        </p:nvSpPr>
        <p:spPr>
          <a:xfrm>
            <a:off x="477838" y="1196975"/>
            <a:ext cx="8396287" cy="5494338"/>
          </a:xfrm>
        </p:spPr>
        <p:txBody>
          <a:bodyPr/>
          <a:lstStyle/>
          <a:p>
            <a:pPr>
              <a:defRPr/>
            </a:pPr>
            <a:r>
              <a:rPr lang="en-US" sz="2800" dirty="0"/>
              <a:t>Distributing work among tasks so</a:t>
            </a:r>
            <a:br>
              <a:rPr lang="en-US" sz="2800" dirty="0"/>
            </a:br>
            <a:r>
              <a:rPr lang="en-US" sz="2800" dirty="0"/>
              <a:t>that all tasks are kept busy most of the time</a:t>
            </a:r>
          </a:p>
          <a:p>
            <a:pPr>
              <a:defRPr/>
            </a:pPr>
            <a:r>
              <a:rPr lang="en-US" sz="2800" dirty="0"/>
              <a:t>Mainly a </a:t>
            </a:r>
            <a:r>
              <a:rPr lang="en-US" sz="2800" dirty="0">
                <a:solidFill>
                  <a:schemeClr val="tx2">
                    <a:lumMod val="75000"/>
                  </a:schemeClr>
                </a:solidFill>
              </a:rPr>
              <a:t>minimization of idle time</a:t>
            </a:r>
            <a:endParaRPr lang="en-US" sz="2400" dirty="0"/>
          </a:p>
          <a:p>
            <a:pPr>
              <a:defRPr/>
            </a:pPr>
            <a:r>
              <a:rPr lang="en-US" sz="2800" dirty="0"/>
              <a:t>Relevant to parallel programs for optimizing performance. </a:t>
            </a:r>
          </a:p>
          <a:p>
            <a:pPr lvl="1">
              <a:defRPr/>
            </a:pPr>
            <a:r>
              <a:rPr lang="en-US" sz="2400" dirty="0"/>
              <a:t>e.g., if every tasks encounters a barrier synchronization point, the slowest task will end up limiting the overall performance.</a:t>
            </a:r>
          </a:p>
          <a:p>
            <a:pPr>
              <a:defRPr/>
            </a:pPr>
            <a:r>
              <a:rPr lang="en-US" sz="2800" dirty="0"/>
              <a:t>Relevant to costing, e.g. deciding number of processors needed (can also be used in substantiating the need for a more, rather than less, expensive platform)</a:t>
            </a:r>
          </a:p>
        </p:txBody>
      </p:sp>
      <p:pic>
        <p:nvPicPr>
          <p:cNvPr id="8196" name="Picture 5" descr="balance_41848_m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950" y="643441"/>
            <a:ext cx="24844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109" y="692992"/>
            <a:ext cx="574353" cy="370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108" y="545919"/>
            <a:ext cx="574353" cy="370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3460" y="389503"/>
            <a:ext cx="574353" cy="370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185" y="499056"/>
            <a:ext cx="846389" cy="546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7289800" y="1406525"/>
            <a:ext cx="450850" cy="4667250"/>
          </a:xfrm>
          <a:prstGeom prst="rect">
            <a:avLst/>
          </a:prstGeom>
          <a:solidFill>
            <a:srgbClr val="AD4186"/>
          </a:solidFill>
          <a:ln w="9525" algn="ctr">
            <a:solidFill>
              <a:schemeClr val="tx1"/>
            </a:solidFill>
            <a:round/>
            <a:headEnd/>
            <a:tailEnd/>
          </a:ln>
        </p:spPr>
        <p:txBody>
          <a:bodyPr/>
          <a:lstStyle/>
          <a:p>
            <a:endParaRPr lang="en-US"/>
          </a:p>
        </p:txBody>
      </p:sp>
      <p:sp>
        <p:nvSpPr>
          <p:cNvPr id="2" name="Title 1"/>
          <p:cNvSpPr>
            <a:spLocks noGrp="1"/>
          </p:cNvSpPr>
          <p:nvPr>
            <p:ph type="title"/>
          </p:nvPr>
        </p:nvSpPr>
        <p:spPr>
          <a:xfrm>
            <a:off x="457200" y="38100"/>
            <a:ext cx="8385175" cy="1431925"/>
          </a:xfrm>
        </p:spPr>
        <p:txBody>
          <a:bodyPr/>
          <a:lstStyle/>
          <a:p>
            <a:pPr>
              <a:defRPr/>
            </a:pPr>
            <a:r>
              <a:rPr lang="en-ZA" dirty="0"/>
              <a:t>Load Balancing – simple trial technique</a:t>
            </a:r>
            <a:endParaRPr lang="en-US" dirty="0"/>
          </a:p>
        </p:txBody>
      </p:sp>
      <p:sp>
        <p:nvSpPr>
          <p:cNvPr id="9220" name="TextBox 3"/>
          <p:cNvSpPr txBox="1">
            <a:spLocks noChangeArrowheads="1"/>
          </p:cNvSpPr>
          <p:nvPr/>
        </p:nvSpPr>
        <p:spPr bwMode="auto">
          <a:xfrm>
            <a:off x="450850" y="1369695"/>
            <a:ext cx="63357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a:t>
            </a:r>
          </a:p>
          <a:p>
            <a:r>
              <a:rPr lang="en-ZA" dirty="0" err="1"/>
              <a:t>typedef</a:t>
            </a:r>
            <a:r>
              <a:rPr lang="en-ZA" dirty="0"/>
              <a:t> </a:t>
            </a:r>
            <a:r>
              <a:rPr lang="en-ZA" dirty="0" err="1"/>
              <a:t>struct</a:t>
            </a:r>
            <a:r>
              <a:rPr lang="en-ZA" dirty="0"/>
              <a:t> { unsigned start, end; } </a:t>
            </a:r>
            <a:r>
              <a:rPr lang="en-ZA" dirty="0" err="1"/>
              <a:t>LogEntry</a:t>
            </a:r>
            <a:r>
              <a:rPr lang="en-ZA" dirty="0"/>
              <a:t>;</a:t>
            </a:r>
          </a:p>
          <a:p>
            <a:r>
              <a:rPr lang="en-ZA" dirty="0" err="1"/>
              <a:t>LogEntry</a:t>
            </a:r>
            <a:r>
              <a:rPr lang="en-ZA" dirty="0"/>
              <a:t> </a:t>
            </a:r>
            <a:r>
              <a:rPr lang="en-ZA" dirty="0" err="1"/>
              <a:t>logt</a:t>
            </a:r>
            <a:r>
              <a:rPr lang="en-ZA" dirty="0"/>
              <a:t>[1024];</a:t>
            </a:r>
          </a:p>
          <a:p>
            <a:r>
              <a:rPr lang="en-ZA" dirty="0" err="1"/>
              <a:t>int</a:t>
            </a:r>
            <a:r>
              <a:rPr lang="en-ZA" dirty="0"/>
              <a:t> </a:t>
            </a:r>
            <a:r>
              <a:rPr lang="en-ZA" dirty="0" err="1"/>
              <a:t>logn</a:t>
            </a:r>
            <a:r>
              <a:rPr lang="en-ZA" dirty="0"/>
              <a:t> = 0;</a:t>
            </a:r>
          </a:p>
          <a:p>
            <a:r>
              <a:rPr lang="en-ZA" dirty="0"/>
              <a:t>unsigned </a:t>
            </a:r>
            <a:r>
              <a:rPr lang="en-ZA" dirty="0" err="1"/>
              <a:t>prog_start</a:t>
            </a:r>
            <a:r>
              <a:rPr lang="en-ZA" dirty="0"/>
              <a:t>, </a:t>
            </a:r>
            <a:r>
              <a:rPr lang="en-ZA" dirty="0" err="1"/>
              <a:t>prog_end</a:t>
            </a:r>
            <a:r>
              <a:rPr lang="en-ZA" dirty="0"/>
              <a:t>;</a:t>
            </a:r>
          </a:p>
          <a:p>
            <a:endParaRPr lang="en-ZA" dirty="0"/>
          </a:p>
          <a:p>
            <a:r>
              <a:rPr lang="en-ZA" dirty="0"/>
              <a:t>void* task (void* </a:t>
            </a:r>
            <a:r>
              <a:rPr lang="en-ZA" dirty="0" err="1"/>
              <a:t>arg</a:t>
            </a:r>
            <a:r>
              <a:rPr lang="en-ZA" dirty="0"/>
              <a:t>)</a:t>
            </a:r>
          </a:p>
          <a:p>
            <a:r>
              <a:rPr lang="en-ZA" dirty="0"/>
              <a:t>{</a:t>
            </a:r>
          </a:p>
          <a:p>
            <a:r>
              <a:rPr lang="en-ZA" dirty="0"/>
              <a:t>  unsigned </a:t>
            </a:r>
            <a:r>
              <a:rPr lang="en-ZA" dirty="0" err="1"/>
              <a:t>int</a:t>
            </a:r>
            <a:r>
              <a:rPr lang="en-ZA" dirty="0"/>
              <a:t> end;</a:t>
            </a:r>
          </a:p>
          <a:p>
            <a:r>
              <a:rPr lang="en-ZA" dirty="0"/>
              <a:t>  unsigned </a:t>
            </a:r>
            <a:r>
              <a:rPr lang="en-ZA" dirty="0" err="1"/>
              <a:t>int</a:t>
            </a:r>
            <a:r>
              <a:rPr lang="en-ZA" dirty="0"/>
              <a:t> start = clock();</a:t>
            </a:r>
          </a:p>
          <a:p>
            <a:r>
              <a:rPr lang="en-ZA" dirty="0"/>
              <a:t>  // do work</a:t>
            </a:r>
          </a:p>
          <a:p>
            <a:r>
              <a:rPr lang="en-ZA" dirty="0"/>
              <a:t>  // calculate time it took</a:t>
            </a:r>
          </a:p>
          <a:p>
            <a:r>
              <a:rPr lang="en-ZA" dirty="0"/>
              <a:t>  end = clock();</a:t>
            </a:r>
          </a:p>
          <a:p>
            <a:r>
              <a:rPr lang="en-ZA" dirty="0"/>
              <a:t>  // update time log</a:t>
            </a:r>
          </a:p>
          <a:p>
            <a:r>
              <a:rPr lang="en-ZA" dirty="0"/>
              <a:t>  </a:t>
            </a:r>
            <a:r>
              <a:rPr lang="en-ZA" dirty="0" err="1"/>
              <a:t>pthread_mutex_lock</a:t>
            </a:r>
            <a:r>
              <a:rPr lang="en-ZA" dirty="0"/>
              <a:t>(&amp;</a:t>
            </a:r>
            <a:r>
              <a:rPr lang="en-ZA" dirty="0" err="1"/>
              <a:t>mutex</a:t>
            </a:r>
            <a:r>
              <a:rPr lang="en-ZA" dirty="0"/>
              <a:t>);</a:t>
            </a:r>
          </a:p>
          <a:p>
            <a:r>
              <a:rPr lang="en-ZA" dirty="0"/>
              <a:t>    </a:t>
            </a:r>
            <a:r>
              <a:rPr lang="en-ZA" dirty="0" err="1"/>
              <a:t>logt</a:t>
            </a:r>
            <a:r>
              <a:rPr lang="en-ZA" dirty="0"/>
              <a:t>[</a:t>
            </a:r>
            <a:r>
              <a:rPr lang="en-ZA" dirty="0" err="1"/>
              <a:t>logn</a:t>
            </a:r>
            <a:r>
              <a:rPr lang="en-ZA" dirty="0"/>
              <a:t>].start = start; </a:t>
            </a:r>
            <a:r>
              <a:rPr lang="en-ZA" dirty="0" err="1"/>
              <a:t>logt</a:t>
            </a:r>
            <a:r>
              <a:rPr lang="en-ZA" dirty="0"/>
              <a:t>[</a:t>
            </a:r>
            <a:r>
              <a:rPr lang="en-ZA" dirty="0" err="1"/>
              <a:t>logn</a:t>
            </a:r>
            <a:r>
              <a:rPr lang="en-ZA" dirty="0"/>
              <a:t>].end = end; </a:t>
            </a:r>
            <a:r>
              <a:rPr lang="en-ZA" dirty="0" err="1"/>
              <a:t>logn</a:t>
            </a:r>
            <a:r>
              <a:rPr lang="en-ZA" dirty="0"/>
              <a:t>++;</a:t>
            </a:r>
          </a:p>
          <a:p>
            <a:r>
              <a:rPr lang="en-ZA" dirty="0"/>
              <a:t>  </a:t>
            </a:r>
            <a:r>
              <a:rPr lang="en-ZA" dirty="0" err="1"/>
              <a:t>pthread_mutex_unlock</a:t>
            </a:r>
            <a:r>
              <a:rPr lang="en-ZA" dirty="0"/>
              <a:t>(&amp;</a:t>
            </a:r>
            <a:r>
              <a:rPr lang="en-ZA" dirty="0" err="1"/>
              <a:t>mutex</a:t>
            </a:r>
            <a:r>
              <a:rPr lang="en-ZA" dirty="0"/>
              <a:t>);</a:t>
            </a:r>
          </a:p>
          <a:p>
            <a:r>
              <a:rPr lang="en-ZA" dirty="0"/>
              <a:t>}</a:t>
            </a:r>
          </a:p>
        </p:txBody>
      </p:sp>
      <p:sp>
        <p:nvSpPr>
          <p:cNvPr id="9221" name="Rectangle 4"/>
          <p:cNvSpPr>
            <a:spLocks noChangeArrowheads="1"/>
          </p:cNvSpPr>
          <p:nvPr/>
        </p:nvSpPr>
        <p:spPr bwMode="auto">
          <a:xfrm>
            <a:off x="7289800" y="1676400"/>
            <a:ext cx="450850" cy="488950"/>
          </a:xfrm>
          <a:prstGeom prst="rect">
            <a:avLst/>
          </a:prstGeom>
          <a:solidFill>
            <a:srgbClr val="00B0F0"/>
          </a:solidFill>
          <a:ln w="9525" algn="ctr">
            <a:solidFill>
              <a:schemeClr val="tx1"/>
            </a:solidFill>
            <a:round/>
            <a:headEnd/>
            <a:tailEnd/>
          </a:ln>
        </p:spPr>
        <p:txBody>
          <a:bodyPr/>
          <a:lstStyle/>
          <a:p>
            <a:endParaRPr lang="en-US"/>
          </a:p>
        </p:txBody>
      </p:sp>
      <p:sp>
        <p:nvSpPr>
          <p:cNvPr id="9222" name="Rectangle 5"/>
          <p:cNvSpPr>
            <a:spLocks noChangeArrowheads="1"/>
          </p:cNvSpPr>
          <p:nvPr/>
        </p:nvSpPr>
        <p:spPr bwMode="auto">
          <a:xfrm>
            <a:off x="7289800" y="2281238"/>
            <a:ext cx="450850" cy="657225"/>
          </a:xfrm>
          <a:prstGeom prst="rect">
            <a:avLst/>
          </a:prstGeom>
          <a:solidFill>
            <a:srgbClr val="00B0F0"/>
          </a:solidFill>
          <a:ln w="9525" algn="ctr">
            <a:solidFill>
              <a:schemeClr val="tx1"/>
            </a:solidFill>
            <a:round/>
            <a:headEnd/>
            <a:tailEnd/>
          </a:ln>
        </p:spPr>
        <p:txBody>
          <a:bodyPr/>
          <a:lstStyle/>
          <a:p>
            <a:endParaRPr lang="en-US"/>
          </a:p>
        </p:txBody>
      </p:sp>
      <p:sp>
        <p:nvSpPr>
          <p:cNvPr id="9223" name="Rectangle 6"/>
          <p:cNvSpPr>
            <a:spLocks noChangeArrowheads="1"/>
          </p:cNvSpPr>
          <p:nvPr/>
        </p:nvSpPr>
        <p:spPr bwMode="auto">
          <a:xfrm>
            <a:off x="7289800" y="3028950"/>
            <a:ext cx="450850" cy="682625"/>
          </a:xfrm>
          <a:prstGeom prst="rect">
            <a:avLst/>
          </a:prstGeom>
          <a:solidFill>
            <a:srgbClr val="00B0F0"/>
          </a:solidFill>
          <a:ln w="9525" algn="ctr">
            <a:solidFill>
              <a:schemeClr val="tx1"/>
            </a:solidFill>
            <a:round/>
            <a:headEnd/>
            <a:tailEnd/>
          </a:ln>
        </p:spPr>
        <p:txBody>
          <a:bodyPr/>
          <a:lstStyle/>
          <a:p>
            <a:endParaRPr lang="en-US"/>
          </a:p>
        </p:txBody>
      </p:sp>
      <p:sp>
        <p:nvSpPr>
          <p:cNvPr id="9224" name="Rectangle 7"/>
          <p:cNvSpPr>
            <a:spLocks noChangeArrowheads="1"/>
          </p:cNvSpPr>
          <p:nvPr/>
        </p:nvSpPr>
        <p:spPr bwMode="auto">
          <a:xfrm>
            <a:off x="7289800" y="4316413"/>
            <a:ext cx="450850" cy="682625"/>
          </a:xfrm>
          <a:prstGeom prst="rect">
            <a:avLst/>
          </a:prstGeom>
          <a:solidFill>
            <a:srgbClr val="00B0F0"/>
          </a:solidFill>
          <a:ln w="9525" algn="ctr">
            <a:solidFill>
              <a:schemeClr val="tx1"/>
            </a:solidFill>
            <a:round/>
            <a:headEnd/>
            <a:tailEnd/>
          </a:ln>
        </p:spPr>
        <p:txBody>
          <a:bodyPr/>
          <a:lstStyle/>
          <a:p>
            <a:endParaRPr lang="en-US"/>
          </a:p>
        </p:txBody>
      </p:sp>
      <p:sp>
        <p:nvSpPr>
          <p:cNvPr id="9225" name="Rectangle 8"/>
          <p:cNvSpPr>
            <a:spLocks noChangeArrowheads="1"/>
          </p:cNvSpPr>
          <p:nvPr/>
        </p:nvSpPr>
        <p:spPr bwMode="auto">
          <a:xfrm>
            <a:off x="7289800" y="5230813"/>
            <a:ext cx="450850" cy="682625"/>
          </a:xfrm>
          <a:prstGeom prst="rect">
            <a:avLst/>
          </a:prstGeom>
          <a:solidFill>
            <a:srgbClr val="00B0F0"/>
          </a:solidFill>
          <a:ln w="9525" algn="ctr">
            <a:solidFill>
              <a:schemeClr val="tx1"/>
            </a:solidFill>
            <a:round/>
            <a:headEnd/>
            <a:tailEnd/>
          </a:ln>
        </p:spPr>
        <p:txBody>
          <a:bodyPr/>
          <a:lstStyle/>
          <a:p>
            <a:endParaRPr lang="en-US"/>
          </a:p>
        </p:txBody>
      </p:sp>
      <p:cxnSp>
        <p:nvCxnSpPr>
          <p:cNvPr id="9226" name="Straight Connector 11"/>
          <p:cNvCxnSpPr>
            <a:cxnSpLocks noChangeShapeType="1"/>
          </p:cNvCxnSpPr>
          <p:nvPr/>
        </p:nvCxnSpPr>
        <p:spPr bwMode="auto">
          <a:xfrm flipV="1">
            <a:off x="7559675" y="1316038"/>
            <a:ext cx="412750" cy="244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7" name="Rectangle 12"/>
          <p:cNvSpPr>
            <a:spLocks noChangeArrowheads="1"/>
          </p:cNvSpPr>
          <p:nvPr/>
        </p:nvSpPr>
        <p:spPr bwMode="auto">
          <a:xfrm>
            <a:off x="7907338" y="1069975"/>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idle</a:t>
            </a:r>
          </a:p>
        </p:txBody>
      </p:sp>
      <p:sp>
        <p:nvSpPr>
          <p:cNvPr id="9228" name="Rectangle 13"/>
          <p:cNvSpPr>
            <a:spLocks noChangeArrowheads="1"/>
          </p:cNvSpPr>
          <p:nvPr/>
        </p:nvSpPr>
        <p:spPr bwMode="auto">
          <a:xfrm>
            <a:off x="6748463" y="1406525"/>
            <a:ext cx="450850" cy="4667250"/>
          </a:xfrm>
          <a:prstGeom prst="rect">
            <a:avLst/>
          </a:prstGeom>
          <a:solidFill>
            <a:srgbClr val="AD4186"/>
          </a:solidFill>
          <a:ln w="9525" algn="ctr">
            <a:solidFill>
              <a:schemeClr val="tx1"/>
            </a:solidFill>
            <a:round/>
            <a:headEnd/>
            <a:tailEnd/>
          </a:ln>
        </p:spPr>
        <p:txBody>
          <a:bodyPr/>
          <a:lstStyle/>
          <a:p>
            <a:endParaRPr lang="en-US"/>
          </a:p>
        </p:txBody>
      </p:sp>
      <p:sp>
        <p:nvSpPr>
          <p:cNvPr id="9229" name="Rectangle 14"/>
          <p:cNvSpPr>
            <a:spLocks noChangeArrowheads="1"/>
          </p:cNvSpPr>
          <p:nvPr/>
        </p:nvSpPr>
        <p:spPr bwMode="auto">
          <a:xfrm>
            <a:off x="6748463" y="1457325"/>
            <a:ext cx="450850" cy="760413"/>
          </a:xfrm>
          <a:prstGeom prst="rect">
            <a:avLst/>
          </a:prstGeom>
          <a:solidFill>
            <a:srgbClr val="00B0F0"/>
          </a:solidFill>
          <a:ln w="9525" algn="ctr">
            <a:solidFill>
              <a:schemeClr val="tx1"/>
            </a:solidFill>
            <a:round/>
            <a:headEnd/>
            <a:tailEnd/>
          </a:ln>
        </p:spPr>
        <p:txBody>
          <a:bodyPr/>
          <a:lstStyle/>
          <a:p>
            <a:endParaRPr lang="en-US"/>
          </a:p>
        </p:txBody>
      </p:sp>
      <p:sp>
        <p:nvSpPr>
          <p:cNvPr id="9230" name="Rectangle 15"/>
          <p:cNvSpPr>
            <a:spLocks noChangeArrowheads="1"/>
          </p:cNvSpPr>
          <p:nvPr/>
        </p:nvSpPr>
        <p:spPr bwMode="auto">
          <a:xfrm>
            <a:off x="6748463" y="2474913"/>
            <a:ext cx="450850" cy="450850"/>
          </a:xfrm>
          <a:prstGeom prst="rect">
            <a:avLst/>
          </a:prstGeom>
          <a:solidFill>
            <a:srgbClr val="00B0F0"/>
          </a:solidFill>
          <a:ln w="9525" algn="ctr">
            <a:solidFill>
              <a:schemeClr val="tx1"/>
            </a:solidFill>
            <a:round/>
            <a:headEnd/>
            <a:tailEnd/>
          </a:ln>
        </p:spPr>
        <p:txBody>
          <a:bodyPr/>
          <a:lstStyle/>
          <a:p>
            <a:endParaRPr lang="en-US"/>
          </a:p>
        </p:txBody>
      </p:sp>
      <p:sp>
        <p:nvSpPr>
          <p:cNvPr id="9231" name="Rectangle 16"/>
          <p:cNvSpPr>
            <a:spLocks noChangeArrowheads="1"/>
          </p:cNvSpPr>
          <p:nvPr/>
        </p:nvSpPr>
        <p:spPr bwMode="auto">
          <a:xfrm>
            <a:off x="6748463" y="3427413"/>
            <a:ext cx="450850" cy="450850"/>
          </a:xfrm>
          <a:prstGeom prst="rect">
            <a:avLst/>
          </a:prstGeom>
          <a:solidFill>
            <a:srgbClr val="00B0F0"/>
          </a:solidFill>
          <a:ln w="9525" algn="ctr">
            <a:solidFill>
              <a:schemeClr val="tx1"/>
            </a:solidFill>
            <a:round/>
            <a:headEnd/>
            <a:tailEnd/>
          </a:ln>
        </p:spPr>
        <p:txBody>
          <a:bodyPr/>
          <a:lstStyle/>
          <a:p>
            <a:endParaRPr lang="en-US"/>
          </a:p>
        </p:txBody>
      </p:sp>
      <p:sp>
        <p:nvSpPr>
          <p:cNvPr id="9232" name="Rectangle 17"/>
          <p:cNvSpPr>
            <a:spLocks noChangeArrowheads="1"/>
          </p:cNvSpPr>
          <p:nvPr/>
        </p:nvSpPr>
        <p:spPr bwMode="auto">
          <a:xfrm>
            <a:off x="6748463" y="3956050"/>
            <a:ext cx="450850" cy="541338"/>
          </a:xfrm>
          <a:prstGeom prst="rect">
            <a:avLst/>
          </a:prstGeom>
          <a:solidFill>
            <a:srgbClr val="00B0F0"/>
          </a:solidFill>
          <a:ln w="9525" algn="ctr">
            <a:solidFill>
              <a:schemeClr val="tx1"/>
            </a:solidFill>
            <a:round/>
            <a:headEnd/>
            <a:tailEnd/>
          </a:ln>
        </p:spPr>
        <p:txBody>
          <a:bodyPr/>
          <a:lstStyle/>
          <a:p>
            <a:endParaRPr lang="en-US"/>
          </a:p>
        </p:txBody>
      </p:sp>
      <p:sp>
        <p:nvSpPr>
          <p:cNvPr id="9233" name="Rectangle 18"/>
          <p:cNvSpPr>
            <a:spLocks noChangeArrowheads="1"/>
          </p:cNvSpPr>
          <p:nvPr/>
        </p:nvSpPr>
        <p:spPr bwMode="auto">
          <a:xfrm>
            <a:off x="6748463" y="4716463"/>
            <a:ext cx="450850" cy="450850"/>
          </a:xfrm>
          <a:prstGeom prst="rect">
            <a:avLst/>
          </a:prstGeom>
          <a:solidFill>
            <a:srgbClr val="00B0F0"/>
          </a:solidFill>
          <a:ln w="9525" algn="ctr">
            <a:solidFill>
              <a:schemeClr val="tx1"/>
            </a:solidFill>
            <a:round/>
            <a:headEnd/>
            <a:tailEnd/>
          </a:ln>
        </p:spPr>
        <p:txBody>
          <a:bodyPr/>
          <a:lstStyle/>
          <a:p>
            <a:endParaRPr lang="en-US"/>
          </a:p>
        </p:txBody>
      </p:sp>
      <p:sp>
        <p:nvSpPr>
          <p:cNvPr id="9234" name="Rectangle 19"/>
          <p:cNvSpPr>
            <a:spLocks noChangeArrowheads="1"/>
          </p:cNvSpPr>
          <p:nvPr/>
        </p:nvSpPr>
        <p:spPr bwMode="auto">
          <a:xfrm>
            <a:off x="6748463" y="5411788"/>
            <a:ext cx="450850" cy="527050"/>
          </a:xfrm>
          <a:prstGeom prst="rect">
            <a:avLst/>
          </a:prstGeom>
          <a:solidFill>
            <a:srgbClr val="00B0F0"/>
          </a:solidFill>
          <a:ln w="9525" algn="ctr">
            <a:solidFill>
              <a:schemeClr val="tx1"/>
            </a:solidFill>
            <a:round/>
            <a:headEnd/>
            <a:tailEnd/>
          </a:ln>
        </p:spPr>
        <p:txBody>
          <a:bodyPr/>
          <a:lstStyle/>
          <a:p>
            <a:endParaRPr lang="en-US"/>
          </a:p>
        </p:txBody>
      </p:sp>
      <p:cxnSp>
        <p:nvCxnSpPr>
          <p:cNvPr id="9235" name="Straight Connector 20"/>
          <p:cNvCxnSpPr>
            <a:cxnSpLocks noChangeShapeType="1"/>
            <a:endCxn id="9236" idx="1"/>
          </p:cNvCxnSpPr>
          <p:nvPr/>
        </p:nvCxnSpPr>
        <p:spPr bwMode="auto">
          <a:xfrm rot="16200000" flipH="1">
            <a:off x="7557294" y="2593181"/>
            <a:ext cx="454025" cy="398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36" name="Rectangle 21"/>
          <p:cNvSpPr>
            <a:spLocks noChangeArrowheads="1"/>
          </p:cNvSpPr>
          <p:nvPr/>
        </p:nvSpPr>
        <p:spPr bwMode="auto">
          <a:xfrm>
            <a:off x="7983538" y="2833688"/>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busy</a:t>
            </a:r>
          </a:p>
        </p:txBody>
      </p:sp>
      <p:sp>
        <p:nvSpPr>
          <p:cNvPr id="9237" name="Rectangle 22"/>
          <p:cNvSpPr>
            <a:spLocks noChangeArrowheads="1"/>
          </p:cNvSpPr>
          <p:nvPr/>
        </p:nvSpPr>
        <p:spPr bwMode="auto">
          <a:xfrm>
            <a:off x="205105" y="6323013"/>
            <a:ext cx="8943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 in main() get </a:t>
            </a:r>
            <a:r>
              <a:rPr lang="en-ZA" dirty="0" err="1"/>
              <a:t>prog_start</a:t>
            </a:r>
            <a:r>
              <a:rPr lang="en-ZA" dirty="0"/>
              <a:t> time, create </a:t>
            </a:r>
            <a:r>
              <a:rPr lang="en-ZA" dirty="0" err="1"/>
              <a:t>mutex</a:t>
            </a:r>
            <a:r>
              <a:rPr lang="en-ZA" dirty="0"/>
              <a:t> &amp; threads, wait join, get </a:t>
            </a:r>
            <a:r>
              <a:rPr lang="en-ZA" dirty="0" err="1"/>
              <a:t>prog_end</a:t>
            </a:r>
            <a:r>
              <a:rPr lang="en-ZA" dirty="0"/>
              <a:t> time.</a:t>
            </a:r>
            <a:endParaRPr lang="en-US" dirty="0"/>
          </a:p>
        </p:txBody>
      </p:sp>
      <p:cxnSp>
        <p:nvCxnSpPr>
          <p:cNvPr id="9238" name="Straight Connector 23"/>
          <p:cNvCxnSpPr>
            <a:cxnSpLocks noChangeShapeType="1"/>
          </p:cNvCxnSpPr>
          <p:nvPr/>
        </p:nvCxnSpPr>
        <p:spPr bwMode="auto">
          <a:xfrm rot="5400000" flipH="1" flipV="1">
            <a:off x="7224712" y="1135063"/>
            <a:ext cx="347663" cy="141288"/>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39" name="Rectangle 25"/>
          <p:cNvSpPr>
            <a:spLocks noChangeArrowheads="1"/>
          </p:cNvSpPr>
          <p:nvPr/>
        </p:nvSpPr>
        <p:spPr bwMode="auto">
          <a:xfrm>
            <a:off x="7404100" y="77311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prog_start</a:t>
            </a:r>
          </a:p>
        </p:txBody>
      </p:sp>
      <p:cxnSp>
        <p:nvCxnSpPr>
          <p:cNvPr id="9240" name="Straight Connector 26"/>
          <p:cNvCxnSpPr>
            <a:cxnSpLocks noChangeShapeType="1"/>
          </p:cNvCxnSpPr>
          <p:nvPr/>
        </p:nvCxnSpPr>
        <p:spPr bwMode="auto">
          <a:xfrm>
            <a:off x="7327900" y="6094413"/>
            <a:ext cx="619125" cy="103187"/>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1" name="Rectangle 28"/>
          <p:cNvSpPr>
            <a:spLocks noChangeArrowheads="1"/>
          </p:cNvSpPr>
          <p:nvPr/>
        </p:nvSpPr>
        <p:spPr bwMode="auto">
          <a:xfrm>
            <a:off x="7894638" y="6027738"/>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prog_end</a:t>
            </a:r>
          </a:p>
        </p:txBody>
      </p:sp>
      <p:sp>
        <p:nvSpPr>
          <p:cNvPr id="9242" name="Rectangle 29"/>
          <p:cNvSpPr>
            <a:spLocks noChangeArrowheads="1"/>
          </p:cNvSpPr>
          <p:nvPr/>
        </p:nvSpPr>
        <p:spPr bwMode="auto">
          <a:xfrm>
            <a:off x="7881938" y="1611313"/>
            <a:ext cx="1325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logt[0].start</a:t>
            </a:r>
          </a:p>
        </p:txBody>
      </p:sp>
      <p:cxnSp>
        <p:nvCxnSpPr>
          <p:cNvPr id="9243" name="Straight Connector 30"/>
          <p:cNvCxnSpPr>
            <a:cxnSpLocks noChangeShapeType="1"/>
          </p:cNvCxnSpPr>
          <p:nvPr/>
        </p:nvCxnSpPr>
        <p:spPr bwMode="auto">
          <a:xfrm>
            <a:off x="7662863" y="1676400"/>
            <a:ext cx="269875" cy="103188"/>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4" name="Rectangle 32"/>
          <p:cNvSpPr>
            <a:spLocks noChangeArrowheads="1"/>
          </p:cNvSpPr>
          <p:nvPr/>
        </p:nvSpPr>
        <p:spPr bwMode="auto">
          <a:xfrm>
            <a:off x="5318125" y="228123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logt[1].end</a:t>
            </a:r>
          </a:p>
        </p:txBody>
      </p:sp>
      <p:cxnSp>
        <p:nvCxnSpPr>
          <p:cNvPr id="9245" name="Straight Connector 33"/>
          <p:cNvCxnSpPr>
            <a:cxnSpLocks noChangeShapeType="1"/>
          </p:cNvCxnSpPr>
          <p:nvPr/>
        </p:nvCxnSpPr>
        <p:spPr bwMode="auto">
          <a:xfrm rot="10800000" flipV="1">
            <a:off x="6465888" y="2205038"/>
            <a:ext cx="257175" cy="231775"/>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6" name="Rectangle 36"/>
          <p:cNvSpPr>
            <a:spLocks noChangeArrowheads="1"/>
          </p:cNvSpPr>
          <p:nvPr/>
        </p:nvSpPr>
        <p:spPr bwMode="auto">
          <a:xfrm>
            <a:off x="5280025" y="1160463"/>
            <a:ext cx="132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logt[1].start</a:t>
            </a:r>
          </a:p>
        </p:txBody>
      </p:sp>
      <p:cxnSp>
        <p:nvCxnSpPr>
          <p:cNvPr id="9247" name="Straight Connector 38"/>
          <p:cNvCxnSpPr>
            <a:cxnSpLocks noChangeShapeType="1"/>
          </p:cNvCxnSpPr>
          <p:nvPr/>
        </p:nvCxnSpPr>
        <p:spPr bwMode="auto">
          <a:xfrm flipV="1">
            <a:off x="7662863" y="2101850"/>
            <a:ext cx="257175" cy="50800"/>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8" name="Rectangle 40"/>
          <p:cNvSpPr>
            <a:spLocks noChangeArrowheads="1"/>
          </p:cNvSpPr>
          <p:nvPr/>
        </p:nvSpPr>
        <p:spPr bwMode="auto">
          <a:xfrm>
            <a:off x="7881938" y="1933575"/>
            <a:ext cx="126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logt[0].end</a:t>
            </a:r>
          </a:p>
        </p:txBody>
      </p:sp>
      <p:cxnSp>
        <p:nvCxnSpPr>
          <p:cNvPr id="9249" name="Straight Connector 41"/>
          <p:cNvCxnSpPr>
            <a:cxnSpLocks noChangeShapeType="1"/>
          </p:cNvCxnSpPr>
          <p:nvPr/>
        </p:nvCxnSpPr>
        <p:spPr bwMode="auto">
          <a:xfrm rot="10800000">
            <a:off x="6465888" y="1341438"/>
            <a:ext cx="307975" cy="141287"/>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46" y="664381"/>
            <a:ext cx="7698306" cy="692210"/>
          </a:xfrm>
        </p:spPr>
        <p:txBody>
          <a:bodyPr>
            <a:normAutofit fontScale="90000"/>
          </a:bodyPr>
          <a:lstStyle/>
          <a:p>
            <a:pPr>
              <a:defRPr/>
            </a:pPr>
            <a:r>
              <a:rPr lang="en-ZA" dirty="0"/>
              <a:t>Load Balancing – simple trial technique (cont)</a:t>
            </a:r>
            <a:endParaRPr lang="en-US" dirty="0"/>
          </a:p>
        </p:txBody>
      </p:sp>
      <p:sp>
        <p:nvSpPr>
          <p:cNvPr id="10243" name="TextBox 2"/>
          <p:cNvSpPr txBox="1">
            <a:spLocks noChangeArrowheads="1"/>
          </p:cNvSpPr>
          <p:nvPr/>
        </p:nvSpPr>
        <p:spPr bwMode="auto">
          <a:xfrm>
            <a:off x="566738" y="1501775"/>
            <a:ext cx="63357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a:t>
            </a:r>
          </a:p>
          <a:p>
            <a:r>
              <a:rPr lang="en-ZA" dirty="0"/>
              <a:t>double </a:t>
            </a:r>
            <a:r>
              <a:rPr lang="en-ZA" dirty="0" err="1"/>
              <a:t>calc_stat_stddev</a:t>
            </a:r>
            <a:r>
              <a:rPr lang="en-ZA" dirty="0"/>
              <a:t> ()</a:t>
            </a:r>
          </a:p>
          <a:p>
            <a:r>
              <a:rPr lang="en-ZA" dirty="0"/>
              <a:t>{ // calculate standard deviation of busy times</a:t>
            </a:r>
          </a:p>
          <a:p>
            <a:r>
              <a:rPr lang="en-ZA" dirty="0"/>
              <a:t>  </a:t>
            </a:r>
            <a:r>
              <a:rPr lang="en-ZA" dirty="0" err="1"/>
              <a:t>int</a:t>
            </a:r>
            <a:r>
              <a:rPr lang="en-ZA" dirty="0"/>
              <a:t> </a:t>
            </a:r>
            <a:r>
              <a:rPr lang="en-ZA" dirty="0" err="1"/>
              <a:t>i</a:t>
            </a:r>
            <a:r>
              <a:rPr lang="en-ZA" dirty="0"/>
              <a:t>;</a:t>
            </a:r>
          </a:p>
          <a:p>
            <a:r>
              <a:rPr lang="en-ZA" dirty="0"/>
              <a:t>  double sum = 0;</a:t>
            </a:r>
          </a:p>
          <a:p>
            <a:r>
              <a:rPr lang="en-ZA" dirty="0"/>
              <a:t>  for(</a:t>
            </a:r>
            <a:r>
              <a:rPr lang="en-ZA" dirty="0" err="1"/>
              <a:t>i</a:t>
            </a:r>
            <a:r>
              <a:rPr lang="en-ZA" dirty="0"/>
              <a:t> = 0; </a:t>
            </a:r>
            <a:r>
              <a:rPr lang="en-ZA" dirty="0" err="1"/>
              <a:t>i</a:t>
            </a:r>
            <a:r>
              <a:rPr lang="en-ZA" dirty="0"/>
              <a:t> &lt; </a:t>
            </a:r>
            <a:r>
              <a:rPr lang="en-ZA" dirty="0" err="1"/>
              <a:t>logn</a:t>
            </a:r>
            <a:r>
              <a:rPr lang="en-ZA" dirty="0"/>
              <a:t>; </a:t>
            </a:r>
            <a:r>
              <a:rPr lang="en-ZA" dirty="0" err="1"/>
              <a:t>i</a:t>
            </a:r>
            <a:r>
              <a:rPr lang="en-ZA" dirty="0"/>
              <a:t>++) sum += </a:t>
            </a:r>
            <a:r>
              <a:rPr lang="en-ZA" dirty="0" err="1"/>
              <a:t>logt</a:t>
            </a:r>
            <a:r>
              <a:rPr lang="en-ZA" dirty="0"/>
              <a:t>[</a:t>
            </a:r>
            <a:r>
              <a:rPr lang="en-ZA" dirty="0" err="1"/>
              <a:t>i</a:t>
            </a:r>
            <a:r>
              <a:rPr lang="en-ZA" dirty="0"/>
              <a:t>].end - </a:t>
            </a:r>
            <a:r>
              <a:rPr lang="en-ZA" dirty="0" err="1"/>
              <a:t>logt</a:t>
            </a:r>
            <a:r>
              <a:rPr lang="en-ZA" dirty="0"/>
              <a:t>[</a:t>
            </a:r>
            <a:r>
              <a:rPr lang="en-ZA" dirty="0" err="1"/>
              <a:t>i</a:t>
            </a:r>
            <a:r>
              <a:rPr lang="en-ZA" dirty="0"/>
              <a:t>].start;</a:t>
            </a:r>
          </a:p>
          <a:p>
            <a:r>
              <a:rPr lang="en-ZA" dirty="0"/>
              <a:t>  double mean = sum / </a:t>
            </a:r>
            <a:r>
              <a:rPr lang="en-ZA" dirty="0" err="1"/>
              <a:t>logn</a:t>
            </a:r>
            <a:r>
              <a:rPr lang="en-ZA" dirty="0"/>
              <a:t>;</a:t>
            </a:r>
          </a:p>
          <a:p>
            <a:r>
              <a:rPr lang="en-ZA" dirty="0"/>
              <a:t>  double </a:t>
            </a:r>
            <a:r>
              <a:rPr lang="en-ZA" dirty="0" err="1"/>
              <a:t>sq_diff_sum</a:t>
            </a:r>
            <a:r>
              <a:rPr lang="en-ZA" dirty="0"/>
              <a:t> = 0;</a:t>
            </a:r>
          </a:p>
          <a:p>
            <a:r>
              <a:rPr lang="en-ZA" dirty="0"/>
              <a:t>  for(</a:t>
            </a:r>
            <a:r>
              <a:rPr lang="en-ZA" dirty="0" err="1"/>
              <a:t>i</a:t>
            </a:r>
            <a:r>
              <a:rPr lang="en-ZA" dirty="0"/>
              <a:t> = 0; </a:t>
            </a:r>
            <a:r>
              <a:rPr lang="en-ZA" dirty="0" err="1"/>
              <a:t>i</a:t>
            </a:r>
            <a:r>
              <a:rPr lang="en-ZA" dirty="0"/>
              <a:t> &lt; </a:t>
            </a:r>
            <a:r>
              <a:rPr lang="en-ZA" dirty="0" err="1"/>
              <a:t>logn</a:t>
            </a:r>
            <a:r>
              <a:rPr lang="en-ZA" dirty="0"/>
              <a:t>; ++</a:t>
            </a:r>
            <a:r>
              <a:rPr lang="en-ZA" dirty="0" err="1"/>
              <a:t>i</a:t>
            </a:r>
            <a:r>
              <a:rPr lang="en-ZA" dirty="0"/>
              <a:t>) {</a:t>
            </a:r>
          </a:p>
          <a:p>
            <a:r>
              <a:rPr lang="en-ZA" dirty="0"/>
              <a:t>     double diff = </a:t>
            </a:r>
            <a:r>
              <a:rPr lang="en-ZA" dirty="0" err="1"/>
              <a:t>logt</a:t>
            </a:r>
            <a:r>
              <a:rPr lang="en-ZA" dirty="0"/>
              <a:t>[</a:t>
            </a:r>
            <a:r>
              <a:rPr lang="en-ZA" dirty="0" err="1"/>
              <a:t>i</a:t>
            </a:r>
            <a:r>
              <a:rPr lang="en-ZA" dirty="0"/>
              <a:t>].end - </a:t>
            </a:r>
            <a:r>
              <a:rPr lang="en-ZA" dirty="0" err="1"/>
              <a:t>logt</a:t>
            </a:r>
            <a:r>
              <a:rPr lang="en-ZA" dirty="0"/>
              <a:t>[</a:t>
            </a:r>
            <a:r>
              <a:rPr lang="en-ZA" dirty="0" err="1"/>
              <a:t>i</a:t>
            </a:r>
            <a:r>
              <a:rPr lang="en-ZA" dirty="0"/>
              <a:t>].start - mean;</a:t>
            </a:r>
          </a:p>
          <a:p>
            <a:r>
              <a:rPr lang="en-ZA" dirty="0"/>
              <a:t>     </a:t>
            </a:r>
            <a:r>
              <a:rPr lang="en-ZA" dirty="0" err="1"/>
              <a:t>sq_diff_sum</a:t>
            </a:r>
            <a:r>
              <a:rPr lang="en-ZA" dirty="0"/>
              <a:t> += diff * </a:t>
            </a:r>
            <a:r>
              <a:rPr lang="en-ZA" dirty="0" err="1"/>
              <a:t>diff</a:t>
            </a:r>
            <a:r>
              <a:rPr lang="en-ZA" dirty="0"/>
              <a:t>;</a:t>
            </a:r>
          </a:p>
          <a:p>
            <a:r>
              <a:rPr lang="en-ZA" dirty="0"/>
              <a:t>     }</a:t>
            </a:r>
          </a:p>
          <a:p>
            <a:r>
              <a:rPr lang="en-ZA" dirty="0"/>
              <a:t>   double variance = (double)</a:t>
            </a:r>
            <a:r>
              <a:rPr lang="en-ZA" dirty="0" err="1"/>
              <a:t>sq_diff_sum</a:t>
            </a:r>
            <a:r>
              <a:rPr lang="en-ZA" dirty="0"/>
              <a:t> / </a:t>
            </a:r>
            <a:r>
              <a:rPr lang="en-ZA" dirty="0" err="1"/>
              <a:t>logn</a:t>
            </a:r>
            <a:r>
              <a:rPr lang="en-ZA" dirty="0"/>
              <a:t>;</a:t>
            </a:r>
          </a:p>
          <a:p>
            <a:r>
              <a:rPr lang="en-ZA" dirty="0"/>
              <a:t>   return </a:t>
            </a:r>
            <a:r>
              <a:rPr lang="en-ZA" dirty="0" err="1"/>
              <a:t>sqrt</a:t>
            </a:r>
            <a:r>
              <a:rPr lang="en-ZA" dirty="0"/>
              <a:t>(variance);</a:t>
            </a:r>
          </a:p>
          <a:p>
            <a:r>
              <a:rPr lang="en-ZA" dirty="0"/>
              <a:t>}</a:t>
            </a:r>
          </a:p>
          <a:p>
            <a:r>
              <a:rPr lang="en-ZA"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62"/>
            <a:ext cx="8385175" cy="954087"/>
          </a:xfrm>
        </p:spPr>
        <p:txBody>
          <a:bodyPr/>
          <a:lstStyle/>
          <a:p>
            <a:pPr>
              <a:defRPr/>
            </a:pPr>
            <a:r>
              <a:rPr lang="en-ZA" dirty="0"/>
              <a:t>Load Balancing</a:t>
            </a:r>
            <a:endParaRPr lang="en-US" dirty="0"/>
          </a:p>
        </p:txBody>
      </p:sp>
      <p:sp>
        <p:nvSpPr>
          <p:cNvPr id="11267" name="TextBox 4"/>
          <p:cNvSpPr txBox="1">
            <a:spLocks noChangeArrowheads="1"/>
          </p:cNvSpPr>
          <p:nvPr/>
        </p:nvSpPr>
        <p:spPr bwMode="auto">
          <a:xfrm>
            <a:off x="1300163" y="1329288"/>
            <a:ext cx="85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1</a:t>
            </a:r>
            <a:endParaRPr lang="en-US"/>
          </a:p>
        </p:txBody>
      </p:sp>
      <p:sp>
        <p:nvSpPr>
          <p:cNvPr id="11268" name="Rectangle 5"/>
          <p:cNvSpPr>
            <a:spLocks noChangeArrowheads="1"/>
          </p:cNvSpPr>
          <p:nvPr/>
        </p:nvSpPr>
        <p:spPr bwMode="auto">
          <a:xfrm>
            <a:off x="5614988" y="1343575"/>
            <a:ext cx="2176462" cy="373063"/>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69" name="Rectangle 3"/>
          <p:cNvSpPr>
            <a:spLocks noChangeArrowheads="1"/>
          </p:cNvSpPr>
          <p:nvPr/>
        </p:nvSpPr>
        <p:spPr bwMode="auto">
          <a:xfrm>
            <a:off x="2189163" y="1343575"/>
            <a:ext cx="3438525" cy="373063"/>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70" name="TextBox 6"/>
          <p:cNvSpPr txBox="1">
            <a:spLocks noChangeArrowheads="1"/>
          </p:cNvSpPr>
          <p:nvPr/>
        </p:nvSpPr>
        <p:spPr bwMode="auto">
          <a:xfrm>
            <a:off x="1300163" y="1742038"/>
            <a:ext cx="85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2</a:t>
            </a:r>
            <a:endParaRPr lang="en-US"/>
          </a:p>
        </p:txBody>
      </p:sp>
      <p:sp>
        <p:nvSpPr>
          <p:cNvPr id="11271" name="Rectangle 7"/>
          <p:cNvSpPr>
            <a:spLocks noChangeArrowheads="1"/>
          </p:cNvSpPr>
          <p:nvPr/>
        </p:nvSpPr>
        <p:spPr bwMode="auto">
          <a:xfrm>
            <a:off x="5216525" y="1754738"/>
            <a:ext cx="2574925"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72" name="Rectangle 8"/>
          <p:cNvSpPr>
            <a:spLocks noChangeArrowheads="1"/>
          </p:cNvSpPr>
          <p:nvPr/>
        </p:nvSpPr>
        <p:spPr bwMode="auto">
          <a:xfrm>
            <a:off x="2189163" y="1754738"/>
            <a:ext cx="3027362"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73" name="TextBox 9"/>
          <p:cNvSpPr txBox="1">
            <a:spLocks noChangeArrowheads="1"/>
          </p:cNvSpPr>
          <p:nvPr/>
        </p:nvSpPr>
        <p:spPr bwMode="auto">
          <a:xfrm>
            <a:off x="1300163" y="2154788"/>
            <a:ext cx="852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3</a:t>
            </a:r>
            <a:endParaRPr lang="en-US"/>
          </a:p>
        </p:txBody>
      </p:sp>
      <p:sp>
        <p:nvSpPr>
          <p:cNvPr id="11274" name="Rectangle 10"/>
          <p:cNvSpPr>
            <a:spLocks noChangeArrowheads="1"/>
          </p:cNvSpPr>
          <p:nvPr/>
        </p:nvSpPr>
        <p:spPr bwMode="auto">
          <a:xfrm>
            <a:off x="5730875" y="2167488"/>
            <a:ext cx="2060575"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75" name="Rectangle 11"/>
          <p:cNvSpPr>
            <a:spLocks noChangeArrowheads="1"/>
          </p:cNvSpPr>
          <p:nvPr/>
        </p:nvSpPr>
        <p:spPr bwMode="auto">
          <a:xfrm>
            <a:off x="2189163" y="2167488"/>
            <a:ext cx="3541712"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76" name="TextBox 12"/>
          <p:cNvSpPr txBox="1">
            <a:spLocks noChangeArrowheads="1"/>
          </p:cNvSpPr>
          <p:nvPr/>
        </p:nvSpPr>
        <p:spPr bwMode="auto">
          <a:xfrm>
            <a:off x="1300163" y="257865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4</a:t>
            </a:r>
            <a:endParaRPr lang="en-US"/>
          </a:p>
        </p:txBody>
      </p:sp>
      <p:sp>
        <p:nvSpPr>
          <p:cNvPr id="11277" name="Rectangle 13"/>
          <p:cNvSpPr>
            <a:spLocks noChangeArrowheads="1"/>
          </p:cNvSpPr>
          <p:nvPr/>
        </p:nvSpPr>
        <p:spPr bwMode="auto">
          <a:xfrm>
            <a:off x="5614988" y="2591350"/>
            <a:ext cx="2176462" cy="374650"/>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78" name="Rectangle 14"/>
          <p:cNvSpPr>
            <a:spLocks noChangeArrowheads="1"/>
          </p:cNvSpPr>
          <p:nvPr/>
        </p:nvSpPr>
        <p:spPr bwMode="auto">
          <a:xfrm>
            <a:off x="2189163" y="2591350"/>
            <a:ext cx="3451225" cy="374650"/>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6" name="TextBox 15"/>
          <p:cNvSpPr txBox="1"/>
          <p:nvPr/>
        </p:nvSpPr>
        <p:spPr>
          <a:xfrm>
            <a:off x="708025" y="878438"/>
            <a:ext cx="5976938" cy="369887"/>
          </a:xfrm>
          <a:prstGeom prst="rect">
            <a:avLst/>
          </a:prstGeom>
          <a:noFill/>
        </p:spPr>
        <p:txBody>
          <a:bodyPr wrap="none">
            <a:spAutoFit/>
          </a:bodyPr>
          <a:lstStyle/>
          <a:p>
            <a:pPr>
              <a:defRPr/>
            </a:pPr>
            <a:r>
              <a:rPr lang="en-ZA" b="1" dirty="0">
                <a:solidFill>
                  <a:schemeClr val="tx2">
                    <a:lumMod val="75000"/>
                  </a:schemeClr>
                </a:solidFill>
              </a:rPr>
              <a:t>Well balanced – low standard deviation in busy time*</a:t>
            </a:r>
            <a:endParaRPr lang="en-US" b="1" dirty="0">
              <a:solidFill>
                <a:schemeClr val="tx2">
                  <a:lumMod val="75000"/>
                </a:schemeClr>
              </a:solidFill>
            </a:endParaRPr>
          </a:p>
        </p:txBody>
      </p:sp>
      <p:sp>
        <p:nvSpPr>
          <p:cNvPr id="11280" name="TextBox 16"/>
          <p:cNvSpPr txBox="1">
            <a:spLocks noChangeArrowheads="1"/>
          </p:cNvSpPr>
          <p:nvPr/>
        </p:nvSpPr>
        <p:spPr bwMode="auto">
          <a:xfrm>
            <a:off x="1249363" y="3056488"/>
            <a:ext cx="91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Overall</a:t>
            </a:r>
            <a:endParaRPr lang="en-US"/>
          </a:p>
        </p:txBody>
      </p:sp>
      <p:sp>
        <p:nvSpPr>
          <p:cNvPr id="11281" name="Rectangle 17"/>
          <p:cNvSpPr>
            <a:spLocks noChangeArrowheads="1"/>
          </p:cNvSpPr>
          <p:nvPr/>
        </p:nvSpPr>
        <p:spPr bwMode="auto">
          <a:xfrm>
            <a:off x="5551488" y="3056488"/>
            <a:ext cx="2239962"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2" name="Rectangle 18"/>
          <p:cNvSpPr>
            <a:spLocks noChangeArrowheads="1"/>
          </p:cNvSpPr>
          <p:nvPr/>
        </p:nvSpPr>
        <p:spPr bwMode="auto">
          <a:xfrm>
            <a:off x="2189163" y="3056488"/>
            <a:ext cx="3362325"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83" name="Rectangle 23"/>
          <p:cNvSpPr>
            <a:spLocks noChangeArrowheads="1"/>
          </p:cNvSpPr>
          <p:nvPr/>
        </p:nvSpPr>
        <p:spPr bwMode="auto">
          <a:xfrm>
            <a:off x="2189163" y="4034388"/>
            <a:ext cx="5602287"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84" name="Rectangle 25"/>
          <p:cNvSpPr>
            <a:spLocks noChangeArrowheads="1"/>
          </p:cNvSpPr>
          <p:nvPr/>
        </p:nvSpPr>
        <p:spPr bwMode="auto">
          <a:xfrm>
            <a:off x="3013075" y="4447138"/>
            <a:ext cx="4778375"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5" name="Rectangle 26"/>
          <p:cNvSpPr>
            <a:spLocks noChangeArrowheads="1"/>
          </p:cNvSpPr>
          <p:nvPr/>
        </p:nvSpPr>
        <p:spPr bwMode="auto">
          <a:xfrm>
            <a:off x="2189163" y="4447138"/>
            <a:ext cx="823912" cy="373062"/>
          </a:xfrm>
          <a:prstGeom prst="rect">
            <a:avLst/>
          </a:prstGeom>
          <a:solidFill>
            <a:srgbClr val="00B0F0"/>
          </a:solidFill>
          <a:ln w="19050" algn="ctr">
            <a:solidFill>
              <a:schemeClr val="tx1"/>
            </a:solidFill>
            <a:round/>
            <a:headEnd/>
            <a:tailEnd/>
          </a:ln>
        </p:spPr>
        <p:txBody>
          <a:bodyPr/>
          <a:lstStyle/>
          <a:p>
            <a:pPr algn="ctr"/>
            <a:r>
              <a:rPr lang="en-ZA"/>
              <a:t>busy</a:t>
            </a:r>
            <a:endParaRPr lang="en-US"/>
          </a:p>
        </p:txBody>
      </p:sp>
      <p:sp>
        <p:nvSpPr>
          <p:cNvPr id="11286" name="Rectangle 28"/>
          <p:cNvSpPr>
            <a:spLocks noChangeArrowheads="1"/>
          </p:cNvSpPr>
          <p:nvPr/>
        </p:nvSpPr>
        <p:spPr bwMode="auto">
          <a:xfrm>
            <a:off x="6015038" y="4858300"/>
            <a:ext cx="1776412" cy="374650"/>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7" name="Rectangle 29"/>
          <p:cNvSpPr>
            <a:spLocks noChangeArrowheads="1"/>
          </p:cNvSpPr>
          <p:nvPr/>
        </p:nvSpPr>
        <p:spPr bwMode="auto">
          <a:xfrm>
            <a:off x="2189163" y="4858300"/>
            <a:ext cx="3851275" cy="374650"/>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88" name="Rectangle 31"/>
          <p:cNvSpPr>
            <a:spLocks noChangeArrowheads="1"/>
          </p:cNvSpPr>
          <p:nvPr/>
        </p:nvSpPr>
        <p:spPr bwMode="auto">
          <a:xfrm>
            <a:off x="3103563" y="5283750"/>
            <a:ext cx="4687887" cy="373063"/>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9" name="Rectangle 32"/>
          <p:cNvSpPr>
            <a:spLocks noChangeArrowheads="1"/>
          </p:cNvSpPr>
          <p:nvPr/>
        </p:nvSpPr>
        <p:spPr bwMode="auto">
          <a:xfrm>
            <a:off x="2189163" y="5283750"/>
            <a:ext cx="914400" cy="373063"/>
          </a:xfrm>
          <a:prstGeom prst="rect">
            <a:avLst/>
          </a:prstGeom>
          <a:solidFill>
            <a:srgbClr val="00B0F0"/>
          </a:solidFill>
          <a:ln w="19050" algn="ctr">
            <a:solidFill>
              <a:schemeClr val="tx1"/>
            </a:solidFill>
            <a:round/>
            <a:headEnd/>
            <a:tailEnd/>
          </a:ln>
        </p:spPr>
        <p:txBody>
          <a:bodyPr/>
          <a:lstStyle/>
          <a:p>
            <a:pPr algn="ctr"/>
            <a:r>
              <a:rPr lang="en-ZA"/>
              <a:t>busy</a:t>
            </a:r>
            <a:endParaRPr lang="en-US"/>
          </a:p>
        </p:txBody>
      </p:sp>
      <p:sp>
        <p:nvSpPr>
          <p:cNvPr id="11290" name="TextBox 33"/>
          <p:cNvSpPr txBox="1">
            <a:spLocks noChangeArrowheads="1"/>
          </p:cNvSpPr>
          <p:nvPr/>
        </p:nvSpPr>
        <p:spPr bwMode="auto">
          <a:xfrm>
            <a:off x="1262063" y="5747300"/>
            <a:ext cx="91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Overall</a:t>
            </a:r>
            <a:endParaRPr lang="en-US"/>
          </a:p>
        </p:txBody>
      </p:sp>
      <p:sp>
        <p:nvSpPr>
          <p:cNvPr id="11291" name="Rectangle 34"/>
          <p:cNvSpPr>
            <a:spLocks noChangeArrowheads="1"/>
          </p:cNvSpPr>
          <p:nvPr/>
        </p:nvSpPr>
        <p:spPr bwMode="auto">
          <a:xfrm>
            <a:off x="5551488" y="5747300"/>
            <a:ext cx="2239962" cy="373063"/>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92" name="Rectangle 35"/>
          <p:cNvSpPr>
            <a:spLocks noChangeArrowheads="1"/>
          </p:cNvSpPr>
          <p:nvPr/>
        </p:nvSpPr>
        <p:spPr bwMode="auto">
          <a:xfrm>
            <a:off x="2189163" y="5747300"/>
            <a:ext cx="3362325" cy="373063"/>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37" name="TextBox 36"/>
          <p:cNvSpPr txBox="1"/>
          <p:nvPr/>
        </p:nvSpPr>
        <p:spPr>
          <a:xfrm>
            <a:off x="708025" y="3570838"/>
            <a:ext cx="6237288" cy="369887"/>
          </a:xfrm>
          <a:prstGeom prst="rect">
            <a:avLst/>
          </a:prstGeom>
          <a:noFill/>
        </p:spPr>
        <p:txBody>
          <a:bodyPr wrap="none">
            <a:spAutoFit/>
          </a:bodyPr>
          <a:lstStyle/>
          <a:p>
            <a:pPr>
              <a:defRPr/>
            </a:pPr>
            <a:r>
              <a:rPr lang="en-ZA" b="1" dirty="0">
                <a:solidFill>
                  <a:schemeClr val="tx2">
                    <a:lumMod val="75000"/>
                  </a:schemeClr>
                </a:solidFill>
              </a:rPr>
              <a:t>Poorly balanced – high standard deviation in busy time</a:t>
            </a:r>
            <a:endParaRPr lang="en-US" b="1" dirty="0">
              <a:solidFill>
                <a:schemeClr val="tx2">
                  <a:lumMod val="75000"/>
                </a:schemeClr>
              </a:solidFill>
            </a:endParaRPr>
          </a:p>
        </p:txBody>
      </p:sp>
      <p:sp>
        <p:nvSpPr>
          <p:cNvPr id="11294" name="TextBox 37"/>
          <p:cNvSpPr txBox="1">
            <a:spLocks noChangeArrowheads="1"/>
          </p:cNvSpPr>
          <p:nvPr/>
        </p:nvSpPr>
        <p:spPr bwMode="auto">
          <a:xfrm>
            <a:off x="216192" y="6298973"/>
            <a:ext cx="885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600" dirty="0"/>
              <a:t>* You could obviously use idle time – but that’s probably more difficult if using code in prev. slide</a:t>
            </a:r>
            <a:endParaRPr lang="en-US" sz="1600" dirty="0"/>
          </a:p>
        </p:txBody>
      </p:sp>
      <p:sp>
        <p:nvSpPr>
          <p:cNvPr id="11295" name="TextBox 38"/>
          <p:cNvSpPr txBox="1">
            <a:spLocks noChangeArrowheads="1"/>
          </p:cNvSpPr>
          <p:nvPr/>
        </p:nvSpPr>
        <p:spPr bwMode="auto">
          <a:xfrm>
            <a:off x="1300163" y="4034388"/>
            <a:ext cx="85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1</a:t>
            </a:r>
            <a:endParaRPr lang="en-US"/>
          </a:p>
        </p:txBody>
      </p:sp>
      <p:sp>
        <p:nvSpPr>
          <p:cNvPr id="11296" name="TextBox 39"/>
          <p:cNvSpPr txBox="1">
            <a:spLocks noChangeArrowheads="1"/>
          </p:cNvSpPr>
          <p:nvPr/>
        </p:nvSpPr>
        <p:spPr bwMode="auto">
          <a:xfrm>
            <a:off x="1300163" y="4447138"/>
            <a:ext cx="852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2</a:t>
            </a:r>
            <a:endParaRPr lang="en-US"/>
          </a:p>
        </p:txBody>
      </p:sp>
      <p:sp>
        <p:nvSpPr>
          <p:cNvPr id="11297" name="TextBox 40"/>
          <p:cNvSpPr txBox="1">
            <a:spLocks noChangeArrowheads="1"/>
          </p:cNvSpPr>
          <p:nvPr/>
        </p:nvSpPr>
        <p:spPr bwMode="auto">
          <a:xfrm>
            <a:off x="1300163" y="485830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3</a:t>
            </a:r>
            <a:endParaRPr lang="en-US"/>
          </a:p>
        </p:txBody>
      </p:sp>
      <p:sp>
        <p:nvSpPr>
          <p:cNvPr id="11298" name="TextBox 41"/>
          <p:cNvSpPr txBox="1">
            <a:spLocks noChangeArrowheads="1"/>
          </p:cNvSpPr>
          <p:nvPr/>
        </p:nvSpPr>
        <p:spPr bwMode="auto">
          <a:xfrm>
            <a:off x="1300163" y="528375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4</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129" y="217455"/>
            <a:ext cx="8385175" cy="1431925"/>
          </a:xfrm>
        </p:spPr>
        <p:txBody>
          <a:bodyPr/>
          <a:lstStyle/>
          <a:p>
            <a:pPr>
              <a:defRPr/>
            </a:pPr>
            <a:r>
              <a:rPr lang="en-ZA" dirty="0"/>
              <a:t>Achieving load balance</a:t>
            </a:r>
            <a:endParaRPr lang="en-US" dirty="0"/>
          </a:p>
        </p:txBody>
      </p:sp>
      <p:sp>
        <p:nvSpPr>
          <p:cNvPr id="4" name="Content Placeholder 3"/>
          <p:cNvSpPr>
            <a:spLocks noGrp="1"/>
          </p:cNvSpPr>
          <p:nvPr>
            <p:ph idx="1"/>
          </p:nvPr>
        </p:nvSpPr>
        <p:spPr>
          <a:xfrm>
            <a:off x="614363" y="1905000"/>
            <a:ext cx="8231187" cy="4191000"/>
          </a:xfrm>
        </p:spPr>
        <p:txBody>
          <a:bodyPr/>
          <a:lstStyle/>
          <a:p>
            <a:pPr>
              <a:defRPr/>
            </a:pPr>
            <a:r>
              <a:rPr lang="en-US" dirty="0"/>
              <a:t>Two general techniques…</a:t>
            </a:r>
          </a:p>
          <a:p>
            <a:pPr marL="514350" indent="-514350">
              <a:buFont typeface="+mj-lt"/>
              <a:buAutoNum type="arabicPeriod"/>
              <a:defRPr/>
            </a:pPr>
            <a:r>
              <a:rPr lang="en-US" dirty="0"/>
              <a:t>Equally partition work as a preprocess</a:t>
            </a:r>
          </a:p>
          <a:p>
            <a:pPr marL="914400" lvl="1" indent="-514350">
              <a:defRPr/>
            </a:pPr>
            <a:r>
              <a:rPr lang="en-US" dirty="0"/>
              <a:t>Workload can be determined accurately before starting the operation</a:t>
            </a:r>
          </a:p>
          <a:p>
            <a:pPr marL="514350" indent="-514350">
              <a:buFont typeface="+mj-lt"/>
              <a:buAutoNum type="arabicPeriod"/>
              <a:defRPr/>
            </a:pPr>
            <a:r>
              <a:rPr lang="en-ZA" dirty="0"/>
              <a:t>Dynamic work assignment</a:t>
            </a:r>
          </a:p>
          <a:p>
            <a:pPr marL="914400" lvl="1" indent="-514350">
              <a:defRPr/>
            </a:pPr>
            <a:r>
              <a:rPr lang="en-ZA" dirty="0"/>
              <a:t>For operations where the workload is unknown, or cannot be effectively calculated, before starting the operation</a:t>
            </a:r>
            <a:endParaRPr lang="en-US" dirty="0"/>
          </a:p>
          <a:p>
            <a:pPr lvl="1">
              <a:defRPr/>
            </a:pPr>
            <a:endParaRPr lang="en-US" dirty="0"/>
          </a:p>
        </p:txBody>
      </p:sp>
      <p:pic>
        <p:nvPicPr>
          <p:cNvPr id="4098" name="Picture 2" descr="K:\ACTIVE\EEE4084F\Common\Images_open\meditating1-grays-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212" y="508841"/>
            <a:ext cx="1536527" cy="1536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19" y="257984"/>
            <a:ext cx="8842375" cy="1431925"/>
          </a:xfrm>
        </p:spPr>
        <p:txBody>
          <a:bodyPr/>
          <a:lstStyle/>
          <a:p>
            <a:pPr>
              <a:defRPr/>
            </a:pPr>
            <a:r>
              <a:rPr lang="en-ZA" dirty="0"/>
              <a:t>Achieving balance – Work assignment as pre-process</a:t>
            </a:r>
            <a:endParaRPr lang="en-US" dirty="0"/>
          </a:p>
        </p:txBody>
      </p:sp>
      <p:sp>
        <p:nvSpPr>
          <p:cNvPr id="4" name="Content Placeholder 3"/>
          <p:cNvSpPr>
            <a:spLocks noGrp="1"/>
          </p:cNvSpPr>
          <p:nvPr>
            <p:ph idx="1"/>
          </p:nvPr>
        </p:nvSpPr>
        <p:spPr>
          <a:xfrm>
            <a:off x="352425" y="1905000"/>
            <a:ext cx="8493125" cy="4191000"/>
          </a:xfrm>
        </p:spPr>
        <p:txBody>
          <a:bodyPr/>
          <a:lstStyle/>
          <a:p>
            <a:pPr>
              <a:defRPr/>
            </a:pPr>
            <a:r>
              <a:rPr lang="en-US" dirty="0"/>
              <a:t>Examples include</a:t>
            </a:r>
          </a:p>
          <a:p>
            <a:pPr lvl="1">
              <a:defRPr/>
            </a:pPr>
            <a:r>
              <a:rPr lang="en-US" dirty="0"/>
              <a:t>Array or matrix operations for which each task performs similar work. Can evenly distribute the data set among tasks / available processors.</a:t>
            </a:r>
          </a:p>
          <a:p>
            <a:pPr lvl="1">
              <a:defRPr/>
            </a:pPr>
            <a:r>
              <a:rPr lang="en-US" dirty="0"/>
              <a:t>Loop iterations where the work in each iteration is similar, and can be evenly distributed.</a:t>
            </a:r>
          </a:p>
        </p:txBody>
      </p:sp>
      <p:sp>
        <p:nvSpPr>
          <p:cNvPr id="13316" name="Rectangle 4"/>
          <p:cNvSpPr>
            <a:spLocks noChangeArrowheads="1"/>
          </p:cNvSpPr>
          <p:nvPr/>
        </p:nvSpPr>
        <p:spPr bwMode="auto">
          <a:xfrm>
            <a:off x="274638" y="5054600"/>
            <a:ext cx="8594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May be less easy to do if using a heterogeneous mix of machines that have varying performance characteristics. In such cases, a comprehensive analysis tool may be needed to determine load imbalances and revise work disctribution.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630" y="230965"/>
            <a:ext cx="8842375" cy="1431925"/>
          </a:xfrm>
        </p:spPr>
        <p:txBody>
          <a:bodyPr/>
          <a:lstStyle/>
          <a:p>
            <a:pPr>
              <a:defRPr/>
            </a:pPr>
            <a:r>
              <a:rPr lang="en-ZA" dirty="0"/>
              <a:t>Achieving balance – Work assigned dynamically</a:t>
            </a:r>
            <a:endParaRPr lang="en-US" dirty="0"/>
          </a:p>
        </p:txBody>
      </p:sp>
      <p:sp>
        <p:nvSpPr>
          <p:cNvPr id="4" name="Content Placeholder 3"/>
          <p:cNvSpPr>
            <a:spLocks noGrp="1"/>
          </p:cNvSpPr>
          <p:nvPr>
            <p:ph idx="1"/>
          </p:nvPr>
        </p:nvSpPr>
        <p:spPr>
          <a:xfrm>
            <a:off x="352425" y="1905000"/>
            <a:ext cx="8493125" cy="4191000"/>
          </a:xfrm>
        </p:spPr>
        <p:txBody>
          <a:bodyPr/>
          <a:lstStyle/>
          <a:p>
            <a:pPr>
              <a:defRPr/>
            </a:pPr>
            <a:r>
              <a:rPr lang="en-US" dirty="0"/>
              <a:t>Examples include</a:t>
            </a:r>
          </a:p>
          <a:p>
            <a:pPr lvl="1">
              <a:defRPr/>
            </a:pPr>
            <a:r>
              <a:rPr lang="en-US" dirty="0"/>
              <a:t>Sparse arrays/matrices (i.e., if matrix simply divided equally, some tasks may have lots to do but others little to do)</a:t>
            </a:r>
          </a:p>
          <a:p>
            <a:pPr lvl="1">
              <a:defRPr/>
            </a:pPr>
            <a:r>
              <a:rPr lang="en-ZA" dirty="0"/>
              <a:t>N-body simulations (particles owned by some tasks may involve more work than others)</a:t>
            </a:r>
          </a:p>
          <a:p>
            <a:pPr lvl="1">
              <a:defRPr/>
            </a:pPr>
            <a:r>
              <a:rPr lang="en-ZA" dirty="0"/>
              <a:t>Adaptive grid refinement (some tasks may need to refine their grips)</a:t>
            </a:r>
            <a:endParaRPr lang="en-US" dirty="0"/>
          </a:p>
        </p:txBody>
      </p:sp>
      <p:sp>
        <p:nvSpPr>
          <p:cNvPr id="14340" name="Rectangle 5"/>
          <p:cNvSpPr>
            <a:spLocks noChangeArrowheads="1"/>
          </p:cNvSpPr>
          <p:nvPr/>
        </p:nvSpPr>
        <p:spPr bwMode="auto">
          <a:xfrm>
            <a:off x="222250" y="5810250"/>
            <a:ext cx="871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General principle: tasks that are busier send a request for assistance, whereas tasks that complete quickly are available to help the busier tasks.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938875"/>
            <a:ext cx="7698306" cy="692210"/>
          </a:xfrm>
        </p:spPr>
        <p:txBody>
          <a:bodyPr>
            <a:normAutofit fontScale="90000"/>
          </a:bodyPr>
          <a:lstStyle/>
          <a:p>
            <a:r>
              <a:rPr lang="en-ZA" dirty="0"/>
              <a:t>Vertical vs. horizontal load balancing</a:t>
            </a:r>
          </a:p>
        </p:txBody>
      </p:sp>
      <p:pic>
        <p:nvPicPr>
          <p:cNvPr id="1026" name="Picture 2" descr="C:\Users\swinberg\Documents\ACTIVE\EEE4084F\Common\Images_open\film-reel-P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0467" y="2071189"/>
            <a:ext cx="2571247" cy="2827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9464" y="5485730"/>
            <a:ext cx="4608954" cy="369332"/>
          </a:xfrm>
          <a:prstGeom prst="rect">
            <a:avLst/>
          </a:prstGeom>
        </p:spPr>
        <p:txBody>
          <a:bodyPr wrap="none">
            <a:spAutoFit/>
          </a:bodyPr>
          <a:lstStyle/>
          <a:p>
            <a:r>
              <a:rPr lang="en-ZA" dirty="0">
                <a:hlinkClick r:id="rId3"/>
              </a:rPr>
              <a:t>Load Balancing with Cloud Computing.mp4</a:t>
            </a:r>
            <a:endParaRPr lang="en-ZA" dirty="0"/>
          </a:p>
        </p:txBody>
      </p:sp>
      <p:sp>
        <p:nvSpPr>
          <p:cNvPr id="5" name="TextBox 4"/>
          <p:cNvSpPr txBox="1"/>
          <p:nvPr/>
        </p:nvSpPr>
        <p:spPr>
          <a:xfrm>
            <a:off x="524656" y="5036695"/>
            <a:ext cx="3557384" cy="369332"/>
          </a:xfrm>
          <a:prstGeom prst="rect">
            <a:avLst/>
          </a:prstGeom>
          <a:noFill/>
        </p:spPr>
        <p:txBody>
          <a:bodyPr wrap="none" rtlCol="0">
            <a:spAutoFit/>
          </a:bodyPr>
          <a:lstStyle/>
          <a:p>
            <a:r>
              <a:rPr lang="en-ZA" dirty="0"/>
              <a:t>Recommended video clip to view</a:t>
            </a:r>
            <a:endParaRPr lang="en-GB" dirty="0"/>
          </a:p>
        </p:txBody>
      </p:sp>
    </p:spTree>
    <p:extLst>
      <p:ext uri="{BB962C8B-B14F-4D97-AF65-F5344CB8AC3E}">
        <p14:creationId xmlns:p14="http://schemas.microsoft.com/office/powerpoint/2010/main" val="134210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nberg\Documents\ACTIVE\EEE4084F\Common\Images_open\himalayas-climber2-pd-Flick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433" y="1162006"/>
            <a:ext cx="3261776" cy="244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360944" y="325481"/>
            <a:ext cx="8399463" cy="1098550"/>
          </a:xfrm>
        </p:spPr>
        <p:txBody>
          <a:bodyPr anchor="t" anchorCtr="0">
            <a:normAutofit/>
          </a:bodyPr>
          <a:lstStyle/>
          <a:p>
            <a:pPr algn="ctr"/>
            <a:r>
              <a:rPr lang="en-US" sz="3600" dirty="0"/>
              <a:t>Steps in Designing Parallel Programs</a:t>
            </a:r>
          </a:p>
        </p:txBody>
      </p:sp>
      <p:sp>
        <p:nvSpPr>
          <p:cNvPr id="2" name="TextBox 1"/>
          <p:cNvSpPr txBox="1"/>
          <p:nvPr/>
        </p:nvSpPr>
        <p:spPr>
          <a:xfrm rot="20806247">
            <a:off x="142420" y="1299046"/>
            <a:ext cx="3818700" cy="954107"/>
          </a:xfrm>
          <a:prstGeom prst="rect">
            <a:avLst/>
          </a:prstGeom>
          <a:noFill/>
        </p:spPr>
        <p:txBody>
          <a:bodyPr wrap="square" rtlCol="0">
            <a:spAutoFit/>
          </a:bodyPr>
          <a:lstStyle/>
          <a:p>
            <a:pPr algn="ctr"/>
            <a:r>
              <a:rPr lang="en-US" sz="2800" b="1" i="1" dirty="0">
                <a:solidFill>
                  <a:srgbClr val="FF0000"/>
                </a:solidFill>
              </a:rPr>
              <a:t>Continuing the path to HPES Applications</a:t>
            </a:r>
          </a:p>
        </p:txBody>
      </p:sp>
      <p:sp>
        <p:nvSpPr>
          <p:cNvPr id="9" name="Striped Right Arrow 8"/>
          <p:cNvSpPr/>
          <p:nvPr/>
        </p:nvSpPr>
        <p:spPr bwMode="auto">
          <a:xfrm rot="19652205">
            <a:off x="3158784" y="3563545"/>
            <a:ext cx="1664156" cy="752354"/>
          </a:xfrm>
          <a:prstGeom prst="stripedRightArrow">
            <a:avLst/>
          </a:prstGeom>
          <a:gradFill flip="none" rotWithShape="1">
            <a:gsLst>
              <a:gs pos="0">
                <a:schemeClr val="tx2">
                  <a:lumMod val="75000"/>
                </a:schemeClr>
              </a:gs>
              <a:gs pos="50000">
                <a:schemeClr val="tx2">
                  <a:lumMod val="40000"/>
                  <a:lumOff val="60000"/>
                </a:schemeClr>
              </a:gs>
              <a:gs pos="100000">
                <a:schemeClr val="accent1">
                  <a:lumMod val="40000"/>
                  <a:lumOff val="60000"/>
                </a:schemeClr>
              </a:gs>
            </a:gsLst>
            <a:lin ang="0" scaled="1"/>
            <a:tileRect/>
          </a:gradFill>
          <a:ln w="1270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a:xfrm>
            <a:off x="7230786" y="1453902"/>
            <a:ext cx="1792565" cy="2154436"/>
          </a:xfrm>
          <a:prstGeom prst="rect">
            <a:avLst/>
          </a:prstGeom>
        </p:spPr>
        <p:txBody>
          <a:bodyPr wrap="square">
            <a:spAutoFit/>
          </a:bodyPr>
          <a:lstStyle/>
          <a:p>
            <a:r>
              <a:rPr lang="en-US" sz="2000" dirty="0">
                <a:solidFill>
                  <a:srgbClr val="FF6600"/>
                </a:solidFill>
              </a:rPr>
              <a:t>Hardcore competent HPES programmers</a:t>
            </a:r>
          </a:p>
          <a:p>
            <a:r>
              <a:rPr lang="en-US" dirty="0">
                <a:solidFill>
                  <a:srgbClr val="FF6600"/>
                </a:solidFill>
              </a:rPr>
              <a:t>(leading the way to greater feats)</a:t>
            </a:r>
          </a:p>
        </p:txBody>
      </p:sp>
      <p:sp>
        <p:nvSpPr>
          <p:cNvPr id="11" name="Rectangle 10"/>
          <p:cNvSpPr/>
          <p:nvPr/>
        </p:nvSpPr>
        <p:spPr>
          <a:xfrm>
            <a:off x="3705487" y="5390930"/>
            <a:ext cx="3355148" cy="707886"/>
          </a:xfrm>
          <a:prstGeom prst="rect">
            <a:avLst/>
          </a:prstGeom>
        </p:spPr>
        <p:txBody>
          <a:bodyPr wrap="square">
            <a:spAutoFit/>
          </a:bodyPr>
          <a:lstStyle/>
          <a:p>
            <a:r>
              <a:rPr lang="en-US" sz="2000" dirty="0">
                <a:solidFill>
                  <a:srgbClr val="FF6600"/>
                </a:solidFill>
              </a:rPr>
              <a:t>Sequential programmers in their comfort zone.</a:t>
            </a:r>
          </a:p>
        </p:txBody>
      </p:sp>
      <p:sp>
        <p:nvSpPr>
          <p:cNvPr id="6" name="Rectangle 5"/>
          <p:cNvSpPr/>
          <p:nvPr/>
        </p:nvSpPr>
        <p:spPr>
          <a:xfrm rot="19620533">
            <a:off x="3275929" y="3777615"/>
            <a:ext cx="1300356" cy="369332"/>
          </a:xfrm>
          <a:prstGeom prst="rect">
            <a:avLst/>
          </a:prstGeom>
        </p:spPr>
        <p:txBody>
          <a:bodyPr wrap="none">
            <a:spAutoFit/>
          </a:bodyPr>
          <a:lstStyle/>
          <a:p>
            <a:r>
              <a:rPr lang="en-US" dirty="0"/>
              <a:t>EEE4120F</a:t>
            </a:r>
          </a:p>
        </p:txBody>
      </p:sp>
      <p:cxnSp>
        <p:nvCxnSpPr>
          <p:cNvPr id="12" name="Straight Arrow Connector 11"/>
          <p:cNvCxnSpPr>
            <a:stCxn id="11" idx="1"/>
          </p:cNvCxnSpPr>
          <p:nvPr/>
        </p:nvCxnSpPr>
        <p:spPr>
          <a:xfrm flipH="1">
            <a:off x="3310644" y="5744873"/>
            <a:ext cx="394843"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73600" y="2243587"/>
            <a:ext cx="757186" cy="53701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winberg\Documents\ACTIVE\EEE4084F\Common\Images_open\beach2-P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111" y="3762992"/>
            <a:ext cx="1741138" cy="2603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A74A95EA-34BD-47D1-B9BA-34DC8C4FA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9046">
            <a:off x="3663387" y="2422485"/>
            <a:ext cx="866896" cy="952633"/>
          </a:xfrm>
          <a:prstGeom prst="rect">
            <a:avLst/>
          </a:prstGeom>
        </p:spPr>
      </p:pic>
      <p:sp>
        <p:nvSpPr>
          <p:cNvPr id="8" name="Speech Bubble: Oval 7">
            <a:extLst>
              <a:ext uri="{FF2B5EF4-FFF2-40B4-BE49-F238E27FC236}">
                <a16:creationId xmlns:a16="http://schemas.microsoft.com/office/drawing/2014/main" id="{0AE8863B-ABF2-4085-AAE8-1B129A77A868}"/>
              </a:ext>
            </a:extLst>
          </p:cNvPr>
          <p:cNvSpPr/>
          <p:nvPr/>
        </p:nvSpPr>
        <p:spPr>
          <a:xfrm>
            <a:off x="2029522" y="2250387"/>
            <a:ext cx="1509223" cy="1202975"/>
          </a:xfrm>
          <a:prstGeom prst="wedgeEllipseCallout">
            <a:avLst>
              <a:gd name="adj1" fmla="val 79499"/>
              <a:gd name="adj2" fmla="val -2583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DD34CF5A-35EB-400F-952E-0E1B0DA45EF9}"/>
              </a:ext>
            </a:extLst>
          </p:cNvPr>
          <p:cNvSpPr/>
          <p:nvPr/>
        </p:nvSpPr>
        <p:spPr>
          <a:xfrm>
            <a:off x="1861596" y="2394643"/>
            <a:ext cx="1866746" cy="954107"/>
          </a:xfrm>
          <a:prstGeom prst="rect">
            <a:avLst/>
          </a:prstGeom>
        </p:spPr>
        <p:txBody>
          <a:bodyPr wrap="square">
            <a:spAutoFit/>
          </a:bodyPr>
          <a:lstStyle/>
          <a:p>
            <a:pPr algn="ctr"/>
            <a:r>
              <a:rPr lang="en-US" sz="1400" dirty="0"/>
              <a:t>Hey, guys!</a:t>
            </a:r>
          </a:p>
          <a:p>
            <a:pPr algn="ctr"/>
            <a:r>
              <a:rPr lang="en-US" sz="1400" dirty="0"/>
              <a:t>I forgot my warm jacket, can we go back??</a:t>
            </a:r>
            <a:endParaRPr lang="en-ZA" sz="1400" dirty="0"/>
          </a:p>
        </p:txBody>
      </p:sp>
    </p:spTree>
    <p:extLst>
      <p:ext uri="{BB962C8B-B14F-4D97-AF65-F5344CB8AC3E}">
        <p14:creationId xmlns:p14="http://schemas.microsoft.com/office/powerpoint/2010/main" val="300499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448221"/>
            <a:ext cx="8486078" cy="692210"/>
          </a:xfrm>
        </p:spPr>
        <p:txBody>
          <a:bodyPr>
            <a:normAutofit fontScale="90000"/>
          </a:bodyPr>
          <a:lstStyle/>
          <a:p>
            <a:r>
              <a:rPr lang="en-ZA" dirty="0"/>
              <a:t>Vertical vs. horizontal load balancing</a:t>
            </a:r>
          </a:p>
        </p:txBody>
      </p:sp>
      <p:sp>
        <p:nvSpPr>
          <p:cNvPr id="3" name="Content Placeholder 2"/>
          <p:cNvSpPr>
            <a:spLocks noGrp="1"/>
          </p:cNvSpPr>
          <p:nvPr>
            <p:ph idx="1"/>
          </p:nvPr>
        </p:nvSpPr>
        <p:spPr/>
        <p:txBody>
          <a:bodyPr>
            <a:normAutofit fontScale="85000" lnSpcReduction="20000"/>
          </a:bodyPr>
          <a:lstStyle/>
          <a:p>
            <a:r>
              <a:rPr lang="en-ZA" dirty="0"/>
              <a:t>Vertically:</a:t>
            </a:r>
          </a:p>
          <a:p>
            <a:pPr lvl="1"/>
            <a:r>
              <a:rPr lang="en-ZA" dirty="0"/>
              <a:t>More power, but centralized (one app. may run faster / more response / less latency for RT)</a:t>
            </a:r>
          </a:p>
          <a:p>
            <a:pPr lvl="1"/>
            <a:r>
              <a:rPr lang="en-ZA" dirty="0"/>
              <a:t>Adding CPUs + memory to one system</a:t>
            </a:r>
          </a:p>
          <a:p>
            <a:pPr lvl="1"/>
            <a:r>
              <a:rPr lang="en-ZA" dirty="0"/>
              <a:t>More dependent on one machine / group of closely coupled machines</a:t>
            </a:r>
          </a:p>
          <a:p>
            <a:r>
              <a:rPr lang="en-ZA" dirty="0"/>
              <a:t>Horizontally: </a:t>
            </a:r>
          </a:p>
          <a:p>
            <a:pPr lvl="1"/>
            <a:r>
              <a:rPr lang="en-ZA" dirty="0"/>
              <a:t>More power, but wider distribution (more apps able to run at one time)</a:t>
            </a:r>
          </a:p>
          <a:p>
            <a:pPr lvl="1"/>
            <a:r>
              <a:rPr lang="en-ZA" dirty="0"/>
              <a:t>Simpler scalability </a:t>
            </a:r>
          </a:p>
          <a:p>
            <a:pPr lvl="1"/>
            <a:r>
              <a:rPr lang="en-ZA" dirty="0"/>
              <a:t>More distribution / redundancy / better risk management</a:t>
            </a:r>
          </a:p>
        </p:txBody>
      </p:sp>
      <p:sp>
        <p:nvSpPr>
          <p:cNvPr id="4" name="Rectangle 3"/>
          <p:cNvSpPr/>
          <p:nvPr/>
        </p:nvSpPr>
        <p:spPr>
          <a:xfrm>
            <a:off x="7869835" y="2578308"/>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869835" y="2158583"/>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69835" y="1738858"/>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Temp\arrowup.gif"/>
          <p:cNvPicPr>
            <a:picLocks noChangeAspect="1" noChangeArrowheads="1"/>
          </p:cNvPicPr>
          <p:nvPr/>
        </p:nvPicPr>
        <p:blipFill>
          <a:blip r:embed="rId2" cstate="print"/>
          <a:srcRect/>
          <a:stretch>
            <a:fillRect/>
          </a:stretch>
        </p:blipFill>
        <p:spPr bwMode="auto">
          <a:xfrm>
            <a:off x="8060910" y="1918743"/>
            <a:ext cx="483484" cy="1124262"/>
          </a:xfrm>
          <a:prstGeom prst="rect">
            <a:avLst/>
          </a:prstGeom>
          <a:noFill/>
          <a:scene3d>
            <a:camera prst="orthographicFront"/>
            <a:lightRig rig="threePt" dir="t"/>
          </a:scene3d>
          <a:sp3d>
            <a:bevelT w="165100" prst="coolSlant"/>
            <a:bevelB w="165100" prst="coolSlant"/>
          </a:sp3d>
        </p:spPr>
      </p:pic>
      <p:sp>
        <p:nvSpPr>
          <p:cNvPr id="9" name="Rectangle 8"/>
          <p:cNvSpPr/>
          <p:nvPr/>
        </p:nvSpPr>
        <p:spPr>
          <a:xfrm rot="5400000">
            <a:off x="5951097" y="5741234"/>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6550703" y="5741234"/>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7330191" y="5741234"/>
            <a:ext cx="869429" cy="434715"/>
          </a:xfrm>
          <a:prstGeom prst="rect">
            <a:avLst/>
          </a:prstGeom>
          <a:solidFill>
            <a:schemeClr val="accent3">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C:\Temp\arrowup.gif"/>
          <p:cNvPicPr>
            <a:picLocks noChangeAspect="1" noChangeArrowheads="1"/>
          </p:cNvPicPr>
          <p:nvPr/>
        </p:nvPicPr>
        <p:blipFill>
          <a:blip r:embed="rId2" cstate="print"/>
          <a:srcRect/>
          <a:stretch>
            <a:fillRect/>
          </a:stretch>
        </p:blipFill>
        <p:spPr bwMode="auto">
          <a:xfrm>
            <a:off x="8120871" y="5006715"/>
            <a:ext cx="558434" cy="1454047"/>
          </a:xfrm>
          <a:prstGeom prst="rect">
            <a:avLst/>
          </a:prstGeom>
          <a:noFill/>
          <a:scene3d>
            <a:camera prst="orthographicFront"/>
            <a:lightRig rig="threePt" dir="t"/>
          </a:scene3d>
          <a:sp3d>
            <a:bevelT w="165100" prst="coolSlant"/>
            <a:bevelB w="165100" prst="coolSlant"/>
          </a:sp3d>
        </p:spPr>
      </p:pic>
      <p:sp>
        <p:nvSpPr>
          <p:cNvPr id="15" name="Rectangle 14"/>
          <p:cNvSpPr/>
          <p:nvPr/>
        </p:nvSpPr>
        <p:spPr>
          <a:xfrm rot="5400000">
            <a:off x="5366480" y="5741234"/>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87599" y="5732701"/>
            <a:ext cx="415498" cy="369332"/>
          </a:xfrm>
          <a:prstGeom prst="rect">
            <a:avLst/>
          </a:prstGeom>
        </p:spPr>
        <p:txBody>
          <a:bodyPr wrap="none">
            <a:spAutoFit/>
          </a:bodyPr>
          <a:lstStyle/>
          <a:p>
            <a:r>
              <a:rPr lang="en-ZA" dirty="0"/>
              <a:t>…</a:t>
            </a:r>
            <a:endParaRPr lang="en-GB" dirty="0"/>
          </a:p>
        </p:txBody>
      </p:sp>
      <p:sp>
        <p:nvSpPr>
          <p:cNvPr id="17" name="Rectangle 16"/>
          <p:cNvSpPr/>
          <p:nvPr/>
        </p:nvSpPr>
        <p:spPr>
          <a:xfrm rot="16200000">
            <a:off x="8041714" y="5762680"/>
            <a:ext cx="713657" cy="307777"/>
          </a:xfrm>
          <a:prstGeom prst="rect">
            <a:avLst/>
          </a:prstGeom>
        </p:spPr>
        <p:txBody>
          <a:bodyPr wrap="none">
            <a:spAutoFit/>
          </a:bodyPr>
          <a:lstStyle/>
          <a:p>
            <a:r>
              <a:rPr lang="en-ZA" sz="1400" dirty="0"/>
              <a:t>MOPS</a:t>
            </a:r>
            <a:endParaRPr lang="en-GB" sz="1400" dirty="0"/>
          </a:p>
        </p:txBody>
      </p:sp>
      <p:sp>
        <p:nvSpPr>
          <p:cNvPr id="18" name="Rectangle 17"/>
          <p:cNvSpPr/>
          <p:nvPr/>
        </p:nvSpPr>
        <p:spPr>
          <a:xfrm rot="16200000">
            <a:off x="7951774" y="2494824"/>
            <a:ext cx="713657" cy="307777"/>
          </a:xfrm>
          <a:prstGeom prst="rect">
            <a:avLst/>
          </a:prstGeom>
        </p:spPr>
        <p:txBody>
          <a:bodyPr wrap="none">
            <a:spAutoFit/>
          </a:bodyPr>
          <a:lstStyle/>
          <a:p>
            <a:r>
              <a:rPr lang="en-ZA" sz="1400" dirty="0"/>
              <a:t>MOPS</a:t>
            </a:r>
            <a:endParaRPr lang="en-GB" sz="1400" dirty="0"/>
          </a:p>
        </p:txBody>
      </p:sp>
    </p:spTree>
    <p:extLst>
      <p:ext uri="{BB962C8B-B14F-4D97-AF65-F5344CB8AC3E}">
        <p14:creationId xmlns:p14="http://schemas.microsoft.com/office/powerpoint/2010/main" val="92652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Step 8: Performance analysis</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Performance analysis</a:t>
            </a:r>
            <a:endParaRPr lang="en-US" dirty="0"/>
          </a:p>
        </p:txBody>
      </p:sp>
      <p:sp>
        <p:nvSpPr>
          <p:cNvPr id="5" name="Content Placeholder 4"/>
          <p:cNvSpPr>
            <a:spLocks noGrp="1"/>
          </p:cNvSpPr>
          <p:nvPr>
            <p:ph idx="1"/>
          </p:nvPr>
        </p:nvSpPr>
        <p:spPr>
          <a:xfrm>
            <a:off x="522288" y="1382027"/>
            <a:ext cx="8258175" cy="5110163"/>
          </a:xfrm>
        </p:spPr>
        <p:txBody>
          <a:bodyPr/>
          <a:lstStyle/>
          <a:p>
            <a:pPr>
              <a:defRPr/>
            </a:pPr>
            <a:r>
              <a:rPr lang="en-ZA" dirty="0"/>
              <a:t>Simple approaches involve using timers (i.e., as shown in previous code snippet)</a:t>
            </a:r>
          </a:p>
          <a:p>
            <a:pPr lvl="1">
              <a:defRPr/>
            </a:pPr>
            <a:r>
              <a:rPr lang="en-ZA" dirty="0"/>
              <a:t>Usually quite straightforward for a serial situation or global memory</a:t>
            </a:r>
          </a:p>
          <a:p>
            <a:pPr>
              <a:defRPr/>
            </a:pPr>
            <a:r>
              <a:rPr lang="en-US" dirty="0"/>
              <a:t>Monitoring and analyzing parallel programs can get a whole lot more challenging than for the serial case</a:t>
            </a:r>
          </a:p>
          <a:p>
            <a:pPr lvl="1">
              <a:defRPr/>
            </a:pPr>
            <a:r>
              <a:rPr lang="en-ZA" dirty="0"/>
              <a:t>May add </a:t>
            </a:r>
            <a:r>
              <a:rPr lang="en-ZA" dirty="0" err="1"/>
              <a:t>comms</a:t>
            </a:r>
            <a:r>
              <a:rPr lang="en-ZA" dirty="0"/>
              <a:t> overhead</a:t>
            </a:r>
          </a:p>
          <a:p>
            <a:pPr lvl="1">
              <a:defRPr/>
            </a:pPr>
            <a:r>
              <a:rPr lang="en-ZA" dirty="0"/>
              <a:t>Needing synchronization to avoid corrupting results, … could be a nontrivial algorithm itself</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MPI Timing functions</a:t>
            </a:r>
            <a:endParaRPr lang="en-US" dirty="0"/>
          </a:p>
        </p:txBody>
      </p:sp>
      <p:sp>
        <p:nvSpPr>
          <p:cNvPr id="3" name="Content Placeholder 2"/>
          <p:cNvSpPr>
            <a:spLocks noGrp="1"/>
          </p:cNvSpPr>
          <p:nvPr>
            <p:ph idx="1"/>
          </p:nvPr>
        </p:nvSpPr>
        <p:spPr>
          <a:xfrm>
            <a:off x="574675" y="1905000"/>
            <a:ext cx="8270875" cy="4191000"/>
          </a:xfrm>
        </p:spPr>
        <p:txBody>
          <a:bodyPr/>
          <a:lstStyle/>
          <a:p>
            <a:pPr>
              <a:defRPr/>
            </a:pPr>
            <a:r>
              <a:rPr lang="en-US" dirty="0" err="1"/>
              <a:t>MPI_Wtime</a:t>
            </a:r>
            <a:endParaRPr lang="en-US" dirty="0"/>
          </a:p>
          <a:p>
            <a:pPr lvl="1">
              <a:defRPr/>
            </a:pPr>
            <a:r>
              <a:rPr lang="en-US" dirty="0"/>
              <a:t>Returns the </a:t>
            </a:r>
            <a:r>
              <a:rPr lang="en-US" i="1" dirty="0">
                <a:solidFill>
                  <a:schemeClr val="tx2">
                    <a:lumMod val="75000"/>
                  </a:schemeClr>
                </a:solidFill>
              </a:rPr>
              <a:t>elapsed wall clock time</a:t>
            </a:r>
            <a:r>
              <a:rPr lang="en-US" dirty="0"/>
              <a:t> in seconds (a double) on the calling processor</a:t>
            </a:r>
          </a:p>
          <a:p>
            <a:pPr>
              <a:defRPr/>
            </a:pPr>
            <a:r>
              <a:rPr lang="en-US" dirty="0" err="1"/>
              <a:t>MPI_Wtick</a:t>
            </a:r>
            <a:endParaRPr lang="en-US" dirty="0"/>
          </a:p>
          <a:p>
            <a:pPr lvl="1">
              <a:defRPr/>
            </a:pPr>
            <a:r>
              <a:rPr lang="en-US" dirty="0"/>
              <a:t>Returns the </a:t>
            </a:r>
            <a:r>
              <a:rPr lang="en-US" i="1" dirty="0">
                <a:solidFill>
                  <a:schemeClr val="tx2">
                    <a:lumMod val="75000"/>
                  </a:schemeClr>
                </a:solidFill>
              </a:rPr>
              <a:t>timer resolution</a:t>
            </a:r>
            <a:r>
              <a:rPr lang="en-US" dirty="0"/>
              <a:t> in seconds (a double) of </a:t>
            </a:r>
            <a:r>
              <a:rPr lang="en-US" dirty="0" err="1"/>
              <a:t>MPI_Wtime</a:t>
            </a:r>
            <a:r>
              <a:rPr lang="en-US" dirty="0"/>
              <a:t>.</a:t>
            </a:r>
          </a:p>
        </p:txBody>
      </p:sp>
      <p:sp>
        <p:nvSpPr>
          <p:cNvPr id="4" name="Rectangle 3">
            <a:extLst>
              <a:ext uri="{FF2B5EF4-FFF2-40B4-BE49-F238E27FC236}">
                <a16:creationId xmlns:a16="http://schemas.microsoft.com/office/drawing/2014/main" id="{470CD46D-F338-4B0E-AB1F-E7D4580096C9}"/>
              </a:ext>
            </a:extLst>
          </p:cNvPr>
          <p:cNvSpPr/>
          <p:nvPr/>
        </p:nvSpPr>
        <p:spPr>
          <a:xfrm>
            <a:off x="348971" y="6225113"/>
            <a:ext cx="3833550" cy="369332"/>
          </a:xfrm>
          <a:prstGeom prst="rect">
            <a:avLst/>
          </a:prstGeom>
        </p:spPr>
        <p:txBody>
          <a:bodyPr wrap="none">
            <a:spAutoFit/>
          </a:bodyPr>
          <a:lstStyle/>
          <a:p>
            <a:r>
              <a:rPr lang="en-US" dirty="0">
                <a:latin typeface="Calibri Light" panose="020F0302020204030204" pitchFamily="34" charset="0"/>
                <a:cs typeface="Calibri Light" panose="020F0302020204030204" pitchFamily="34" charset="0"/>
              </a:rPr>
              <a:t>Note: MPI is the topic of a later lecture.</a:t>
            </a:r>
            <a:endParaRPr lang="en-ZA"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0700BCBF-7364-2188-C5C7-7999D979711D}"/>
              </a:ext>
            </a:extLst>
          </p:cNvPr>
          <p:cNvSpPr txBox="1"/>
          <p:nvPr/>
        </p:nvSpPr>
        <p:spPr>
          <a:xfrm rot="1666393">
            <a:off x="6463275" y="725115"/>
            <a:ext cx="2634169" cy="369332"/>
          </a:xfrm>
          <a:prstGeom prst="rect">
            <a:avLst/>
          </a:prstGeom>
          <a:solidFill>
            <a:srgbClr val="FFFF99"/>
          </a:solidFill>
          <a:ln>
            <a:solidFill>
              <a:schemeClr val="tx1"/>
            </a:solidFill>
          </a:ln>
        </p:spPr>
        <p:txBody>
          <a:bodyPr wrap="square">
            <a:spAutoFit/>
          </a:bodyPr>
          <a:lstStyle/>
          <a:p>
            <a:r>
              <a:rPr lang="en-US" dirty="0">
                <a:latin typeface="Calibri Light" panose="020F0302020204030204" pitchFamily="34" charset="0"/>
                <a:cs typeface="Calibri Light" panose="020F0302020204030204" pitchFamily="34" charset="0"/>
              </a:rPr>
              <a:t>NB: MPI optional in 2023</a:t>
            </a:r>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48" y="-144724"/>
            <a:ext cx="8385175" cy="1114425"/>
          </a:xfrm>
        </p:spPr>
        <p:txBody>
          <a:bodyPr/>
          <a:lstStyle/>
          <a:p>
            <a:pPr>
              <a:defRPr/>
            </a:pPr>
            <a:r>
              <a:rPr lang="en-ZA" dirty="0" err="1"/>
              <a:t>StdC</a:t>
            </a:r>
            <a:r>
              <a:rPr lang="en-ZA" dirty="0"/>
              <a:t>: </a:t>
            </a:r>
            <a:r>
              <a:rPr lang="en-ZA" dirty="0" err="1"/>
              <a:t>gettimeofday</a:t>
            </a:r>
            <a:endParaRPr lang="en-US" dirty="0"/>
          </a:p>
        </p:txBody>
      </p:sp>
      <p:sp>
        <p:nvSpPr>
          <p:cNvPr id="3" name="Content Placeholder 2"/>
          <p:cNvSpPr>
            <a:spLocks noGrp="1"/>
          </p:cNvSpPr>
          <p:nvPr>
            <p:ph idx="1"/>
          </p:nvPr>
        </p:nvSpPr>
        <p:spPr>
          <a:xfrm>
            <a:off x="393773" y="862433"/>
            <a:ext cx="8348663" cy="5267325"/>
          </a:xfrm>
        </p:spPr>
        <p:txBody>
          <a:bodyPr>
            <a:normAutofit lnSpcReduction="10000"/>
          </a:bodyPr>
          <a:lstStyle/>
          <a:p>
            <a:pPr>
              <a:defRPr/>
            </a:pPr>
            <a:r>
              <a:rPr lang="en-US" b="1" dirty="0" err="1"/>
              <a:t>gettimeofday</a:t>
            </a:r>
            <a:endParaRPr lang="en-US" b="1" dirty="0"/>
          </a:p>
          <a:p>
            <a:pPr lvl="1">
              <a:defRPr/>
            </a:pPr>
            <a:r>
              <a:rPr lang="en-ZA" b="1" dirty="0"/>
              <a:t>Very portable, part of the </a:t>
            </a:r>
            <a:r>
              <a:rPr lang="en-ZA" b="1" dirty="0" err="1"/>
              <a:t>StdC</a:t>
            </a:r>
            <a:r>
              <a:rPr lang="en-ZA" b="1" dirty="0"/>
              <a:t> library</a:t>
            </a:r>
          </a:p>
          <a:p>
            <a:pPr lvl="1">
              <a:defRPr/>
            </a:pPr>
            <a:r>
              <a:rPr lang="en-ZA" b="1" dirty="0"/>
              <a:t>Should be available on any Linux system</a:t>
            </a:r>
          </a:p>
          <a:p>
            <a:pPr lvl="1">
              <a:defRPr/>
            </a:pPr>
            <a:r>
              <a:rPr lang="en-US" b="1" dirty="0"/>
              <a:t>Returns time in seconds and microseconds since midnight January 1 1970</a:t>
            </a:r>
          </a:p>
          <a:p>
            <a:pPr lvl="1">
              <a:defRPr/>
            </a:pPr>
            <a:r>
              <a:rPr lang="en-ZA" b="1" dirty="0"/>
              <a:t>Uses </a:t>
            </a:r>
            <a:r>
              <a:rPr lang="en-ZA" b="1" dirty="0" err="1">
                <a:solidFill>
                  <a:schemeClr val="tx2">
                    <a:lumMod val="75000"/>
                  </a:schemeClr>
                </a:solidFill>
              </a:rPr>
              <a:t>struct</a:t>
            </a:r>
            <a:r>
              <a:rPr lang="en-ZA" b="1" dirty="0">
                <a:solidFill>
                  <a:schemeClr val="tx2">
                    <a:lumMod val="75000"/>
                  </a:schemeClr>
                </a:solidFill>
              </a:rPr>
              <a:t> </a:t>
            </a:r>
            <a:r>
              <a:rPr lang="en-ZA" b="1" dirty="0" err="1">
                <a:solidFill>
                  <a:schemeClr val="tx2">
                    <a:lumMod val="75000"/>
                  </a:schemeClr>
                </a:solidFill>
              </a:rPr>
              <a:t>timeval</a:t>
            </a:r>
            <a:r>
              <a:rPr lang="en-ZA" b="1" dirty="0"/>
              <a:t> comprising</a:t>
            </a:r>
          </a:p>
          <a:p>
            <a:pPr lvl="2">
              <a:defRPr/>
            </a:pPr>
            <a:r>
              <a:rPr lang="en-ZA" b="1" dirty="0" err="1"/>
              <a:t>tv_sec</a:t>
            </a:r>
            <a:r>
              <a:rPr lang="en-ZA" b="1" dirty="0"/>
              <a:t> : number of seconds</a:t>
            </a:r>
          </a:p>
          <a:p>
            <a:pPr lvl="2">
              <a:defRPr/>
            </a:pPr>
            <a:r>
              <a:rPr lang="en-ZA" b="1" dirty="0" err="1"/>
              <a:t>tv_usec</a:t>
            </a:r>
            <a:r>
              <a:rPr lang="en-ZA" b="1" dirty="0"/>
              <a:t> : number of microseconds*</a:t>
            </a:r>
          </a:p>
          <a:p>
            <a:pPr lvl="1">
              <a:defRPr/>
            </a:pPr>
            <a:r>
              <a:rPr lang="en-ZA" b="1" dirty="0"/>
              <a:t>Converting to microseconds will use huge numbers, rather work on differences</a:t>
            </a:r>
          </a:p>
          <a:p>
            <a:pPr lvl="2">
              <a:defRPr/>
            </a:pPr>
            <a:endParaRPr lang="en-US" b="1" dirty="0"/>
          </a:p>
          <a:p>
            <a:pPr>
              <a:defRPr/>
            </a:pPr>
            <a:endParaRPr lang="en-US" dirty="0"/>
          </a:p>
        </p:txBody>
      </p:sp>
      <p:sp>
        <p:nvSpPr>
          <p:cNvPr id="18436" name="Rectangle 5"/>
          <p:cNvSpPr>
            <a:spLocks noChangeArrowheads="1"/>
          </p:cNvSpPr>
          <p:nvPr/>
        </p:nvSpPr>
        <p:spPr bwMode="auto">
          <a:xfrm>
            <a:off x="223911" y="5817564"/>
            <a:ext cx="7626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dirty="0"/>
              <a:t>* Word of caution: some implementations always return 0 for the </a:t>
            </a:r>
            <a:r>
              <a:rPr lang="en-US" sz="1600" b="1" i="1" dirty="0" err="1"/>
              <a:t>usec</a:t>
            </a:r>
            <a:r>
              <a:rPr lang="en-US" sz="1600" b="1" i="1" dirty="0"/>
              <a:t> field!!</a:t>
            </a:r>
          </a:p>
          <a:p>
            <a:r>
              <a:rPr lang="en-ZA" sz="1600" i="1" dirty="0"/>
              <a:t>On Cygwin, the resolution is only in milliseconds, so </a:t>
            </a:r>
            <a:r>
              <a:rPr lang="en-ZA" sz="1600" i="1" dirty="0" err="1"/>
              <a:t>tv_usec</a:t>
            </a:r>
            <a:r>
              <a:rPr lang="en-ZA" sz="1600" i="1" dirty="0"/>
              <a:t> in multiples of 1000.</a:t>
            </a:r>
          </a:p>
          <a:p>
            <a:r>
              <a:rPr lang="en-ZA" sz="1600" i="1" dirty="0"/>
              <a:t>Not provided in </a:t>
            </a:r>
            <a:r>
              <a:rPr lang="en-ZA" sz="1600" i="1" dirty="0" err="1"/>
              <a:t>DevC</a:t>
            </a:r>
            <a:r>
              <a:rPr lang="en-ZA" sz="1600" i="1" dirty="0"/>
              <a:t>++.</a:t>
            </a:r>
            <a:endParaRPr lang="en-US" sz="16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665" y="0"/>
            <a:ext cx="8385175" cy="1062037"/>
          </a:xfrm>
        </p:spPr>
        <p:txBody>
          <a:bodyPr/>
          <a:lstStyle/>
          <a:p>
            <a:pPr>
              <a:defRPr/>
            </a:pPr>
            <a:r>
              <a:rPr lang="en-ZA" dirty="0" err="1"/>
              <a:t>gettimeofday</a:t>
            </a:r>
            <a:r>
              <a:rPr lang="en-ZA" dirty="0"/>
              <a:t> example</a:t>
            </a:r>
            <a:endParaRPr lang="en-US" dirty="0"/>
          </a:p>
        </p:txBody>
      </p:sp>
      <p:sp>
        <p:nvSpPr>
          <p:cNvPr id="19459" name="Rectangle 4"/>
          <p:cNvSpPr>
            <a:spLocks noChangeArrowheads="1"/>
          </p:cNvSpPr>
          <p:nvPr/>
        </p:nvSpPr>
        <p:spPr bwMode="auto">
          <a:xfrm>
            <a:off x="639763" y="1100817"/>
            <a:ext cx="78120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#include &lt;</a:t>
            </a:r>
            <a:r>
              <a:rPr lang="en-US" dirty="0" err="1"/>
              <a:t>stdio.h</a:t>
            </a:r>
            <a:r>
              <a:rPr lang="en-US" dirty="0"/>
              <a:t>&gt;</a:t>
            </a:r>
          </a:p>
          <a:p>
            <a:r>
              <a:rPr lang="en-US" dirty="0"/>
              <a:t>#include &lt;sys/</a:t>
            </a:r>
            <a:r>
              <a:rPr lang="en-US" dirty="0" err="1"/>
              <a:t>time.h</a:t>
            </a:r>
            <a:r>
              <a:rPr lang="en-US" dirty="0"/>
              <a:t>&gt;</a:t>
            </a:r>
          </a:p>
          <a:p>
            <a:r>
              <a:rPr lang="en-US" dirty="0"/>
              <a:t>#include &lt;</a:t>
            </a:r>
            <a:r>
              <a:rPr lang="en-US" dirty="0" err="1"/>
              <a:t>time.h</a:t>
            </a:r>
            <a:r>
              <a:rPr lang="en-US" dirty="0"/>
              <a:t>&gt;</a:t>
            </a:r>
          </a:p>
          <a:p>
            <a:r>
              <a:rPr lang="en-US" dirty="0" err="1"/>
              <a:t>struct</a:t>
            </a:r>
            <a:r>
              <a:rPr lang="en-US" dirty="0"/>
              <a:t> </a:t>
            </a:r>
            <a:r>
              <a:rPr lang="en-US" dirty="0" err="1"/>
              <a:t>timeval</a:t>
            </a:r>
            <a:r>
              <a:rPr lang="en-US" dirty="0"/>
              <a:t> </a:t>
            </a:r>
            <a:r>
              <a:rPr lang="en-US" dirty="0" err="1"/>
              <a:t>start_time</a:t>
            </a:r>
            <a:r>
              <a:rPr lang="en-US" dirty="0"/>
              <a:t>, </a:t>
            </a:r>
            <a:r>
              <a:rPr lang="en-US" dirty="0" err="1"/>
              <a:t>end_time</a:t>
            </a:r>
            <a:r>
              <a:rPr lang="en-US" dirty="0"/>
              <a:t>; // variables to hold start and end time</a:t>
            </a:r>
          </a:p>
          <a:p>
            <a:endParaRPr lang="en-US" dirty="0"/>
          </a:p>
          <a:p>
            <a:r>
              <a:rPr lang="en-US" dirty="0" err="1"/>
              <a:t>int</a:t>
            </a:r>
            <a:r>
              <a:rPr lang="en-US" dirty="0"/>
              <a:t> main()  {</a:t>
            </a:r>
          </a:p>
          <a:p>
            <a:r>
              <a:rPr lang="en-US" dirty="0"/>
              <a:t>   </a:t>
            </a:r>
            <a:r>
              <a:rPr lang="en-US" dirty="0" err="1"/>
              <a:t>int</a:t>
            </a:r>
            <a:r>
              <a:rPr lang="en-US" dirty="0"/>
              <a:t> </a:t>
            </a:r>
            <a:r>
              <a:rPr lang="en-US" dirty="0" err="1"/>
              <a:t>tot_usecs</a:t>
            </a:r>
            <a:r>
              <a:rPr lang="en-US" dirty="0"/>
              <a:t>;</a:t>
            </a:r>
          </a:p>
          <a:p>
            <a:r>
              <a:rPr lang="en-US" dirty="0"/>
              <a:t>   </a:t>
            </a:r>
            <a:r>
              <a:rPr lang="en-US" dirty="0" err="1"/>
              <a:t>int</a:t>
            </a:r>
            <a:r>
              <a:rPr lang="en-US" dirty="0"/>
              <a:t> </a:t>
            </a:r>
            <a:r>
              <a:rPr lang="en-US" dirty="0" err="1"/>
              <a:t>i,j,sum</a:t>
            </a:r>
            <a:r>
              <a:rPr lang="en-US" dirty="0"/>
              <a:t>=0;</a:t>
            </a:r>
          </a:p>
          <a:p>
            <a:r>
              <a:rPr lang="en-US" dirty="0"/>
              <a:t>   </a:t>
            </a:r>
            <a:r>
              <a:rPr lang="en-US" dirty="0" err="1"/>
              <a:t>gettimeofday</a:t>
            </a:r>
            <a:r>
              <a:rPr lang="en-US" dirty="0"/>
              <a:t>(&amp;</a:t>
            </a:r>
            <a:r>
              <a:rPr lang="en-US" dirty="0" err="1"/>
              <a:t>start_time</a:t>
            </a:r>
            <a:r>
              <a:rPr lang="en-US" dirty="0"/>
              <a:t>, (</a:t>
            </a:r>
            <a:r>
              <a:rPr lang="en-US" dirty="0" err="1"/>
              <a:t>struct</a:t>
            </a:r>
            <a:r>
              <a:rPr lang="en-US" dirty="0"/>
              <a:t> </a:t>
            </a:r>
            <a:r>
              <a:rPr lang="en-US" dirty="0" err="1"/>
              <a:t>timezone</a:t>
            </a:r>
            <a:r>
              <a:rPr lang="en-US" dirty="0"/>
              <a:t>*)0); // starting timestamp</a:t>
            </a:r>
          </a:p>
          <a:p>
            <a:endParaRPr lang="en-US" dirty="0"/>
          </a:p>
          <a:p>
            <a:r>
              <a:rPr lang="en-US" dirty="0"/>
              <a:t>   /*   do some work */</a:t>
            </a:r>
          </a:p>
          <a:p>
            <a:r>
              <a:rPr lang="en-US" dirty="0"/>
              <a:t>   for (</a:t>
            </a:r>
            <a:r>
              <a:rPr lang="en-US" dirty="0" err="1"/>
              <a:t>i</a:t>
            </a:r>
            <a:r>
              <a:rPr lang="en-US" dirty="0"/>
              <a:t>=0; </a:t>
            </a:r>
            <a:r>
              <a:rPr lang="en-US" dirty="0" err="1"/>
              <a:t>i</a:t>
            </a:r>
            <a:r>
              <a:rPr lang="en-US" dirty="0"/>
              <a:t>&lt;10000; </a:t>
            </a:r>
            <a:r>
              <a:rPr lang="en-US" dirty="0" err="1"/>
              <a:t>i</a:t>
            </a:r>
            <a:r>
              <a:rPr lang="en-US" dirty="0"/>
              <a:t>++)</a:t>
            </a:r>
          </a:p>
          <a:p>
            <a:r>
              <a:rPr lang="en-US" dirty="0"/>
              <a:t>      for (j=0; j&lt;</a:t>
            </a:r>
            <a:r>
              <a:rPr lang="en-US" dirty="0" err="1"/>
              <a:t>i</a:t>
            </a:r>
            <a:r>
              <a:rPr lang="en-US" dirty="0"/>
              <a:t>; j++) sum += </a:t>
            </a:r>
            <a:r>
              <a:rPr lang="en-US" dirty="0" err="1"/>
              <a:t>i</a:t>
            </a:r>
            <a:r>
              <a:rPr lang="en-US" dirty="0"/>
              <a:t>*j;</a:t>
            </a:r>
          </a:p>
          <a:p>
            <a:endParaRPr lang="en-US" dirty="0"/>
          </a:p>
          <a:p>
            <a:r>
              <a:rPr lang="en-US" dirty="0"/>
              <a:t>   </a:t>
            </a:r>
            <a:r>
              <a:rPr lang="en-US" dirty="0" err="1"/>
              <a:t>gettimeofday</a:t>
            </a:r>
            <a:r>
              <a:rPr lang="en-US" dirty="0"/>
              <a:t>(&amp;</a:t>
            </a:r>
            <a:r>
              <a:rPr lang="en-US" dirty="0" err="1"/>
              <a:t>end_time</a:t>
            </a:r>
            <a:r>
              <a:rPr lang="en-US" dirty="0"/>
              <a:t>, (</a:t>
            </a:r>
            <a:r>
              <a:rPr lang="en-US" dirty="0" err="1"/>
              <a:t>struct</a:t>
            </a:r>
            <a:r>
              <a:rPr lang="en-US" dirty="0"/>
              <a:t> </a:t>
            </a:r>
            <a:r>
              <a:rPr lang="en-US" dirty="0" err="1"/>
              <a:t>timezone</a:t>
            </a:r>
            <a:r>
              <a:rPr lang="en-US" dirty="0"/>
              <a:t>*)0);  // ending timestamp</a:t>
            </a:r>
          </a:p>
          <a:p>
            <a:endParaRPr lang="en-US" dirty="0"/>
          </a:p>
          <a:p>
            <a:r>
              <a:rPr lang="en-US" dirty="0"/>
              <a:t>   </a:t>
            </a:r>
            <a:r>
              <a:rPr lang="en-US" dirty="0" err="1"/>
              <a:t>tot_usecs</a:t>
            </a:r>
            <a:r>
              <a:rPr lang="en-US" dirty="0"/>
              <a:t> = (</a:t>
            </a:r>
            <a:r>
              <a:rPr lang="en-US" dirty="0" err="1"/>
              <a:t>end_time.tv_sec-start_time.tv_sec</a:t>
            </a:r>
            <a:r>
              <a:rPr lang="en-US" dirty="0"/>
              <a:t>) * 1000000 +</a:t>
            </a:r>
          </a:p>
          <a:p>
            <a:r>
              <a:rPr lang="en-US" dirty="0"/>
              <a:t>                 (</a:t>
            </a:r>
            <a:r>
              <a:rPr lang="en-US" dirty="0" err="1"/>
              <a:t>end_time.tv_usec-start_time.tv_usec</a:t>
            </a:r>
            <a:r>
              <a:rPr lang="en-US" dirty="0"/>
              <a:t>);</a:t>
            </a:r>
          </a:p>
          <a:p>
            <a:r>
              <a:rPr lang="en-US" dirty="0"/>
              <a:t>   </a:t>
            </a:r>
            <a:r>
              <a:rPr lang="en-US" dirty="0" err="1"/>
              <a:t>printf</a:t>
            </a:r>
            <a:r>
              <a:rPr lang="en-US" dirty="0"/>
              <a:t>("Total time: %d </a:t>
            </a:r>
            <a:r>
              <a:rPr lang="en-US" dirty="0" err="1"/>
              <a:t>usec</a:t>
            </a:r>
            <a:r>
              <a:rPr lang="en-US" dirty="0"/>
              <a:t>.\n", </a:t>
            </a:r>
            <a:r>
              <a:rPr lang="en-US" dirty="0" err="1"/>
              <a:t>tot_usecs</a:t>
            </a:r>
            <a:r>
              <a:rPr lang="en-US" dirty="0"/>
              <a:t>);</a:t>
            </a:r>
          </a:p>
          <a:p>
            <a:r>
              <a:rPr lang="en-US" dirty="0"/>
              <a:t>}</a:t>
            </a:r>
          </a:p>
        </p:txBody>
      </p:sp>
      <p:sp>
        <p:nvSpPr>
          <p:cNvPr id="5" name="TextBox 4"/>
          <p:cNvSpPr txBox="1"/>
          <p:nvPr/>
        </p:nvSpPr>
        <p:spPr>
          <a:xfrm>
            <a:off x="6426976" y="214508"/>
            <a:ext cx="2467342" cy="646331"/>
          </a:xfrm>
          <a:prstGeom prst="rect">
            <a:avLst/>
          </a:prstGeom>
          <a:noFill/>
        </p:spPr>
        <p:txBody>
          <a:bodyPr wrap="none">
            <a:spAutoFit/>
          </a:bodyPr>
          <a:lstStyle/>
          <a:p>
            <a:pPr>
              <a:defRPr/>
            </a:pPr>
            <a:r>
              <a:rPr lang="en-ZA" dirty="0"/>
              <a:t>see </a:t>
            </a:r>
            <a:r>
              <a:rPr lang="en-ZA" b="1" dirty="0" err="1">
                <a:solidFill>
                  <a:srgbClr val="FF6600"/>
                </a:solidFill>
              </a:rPr>
              <a:t>timing.c</a:t>
            </a:r>
            <a:r>
              <a:rPr lang="en-ZA" b="1" dirty="0">
                <a:solidFill>
                  <a:srgbClr val="FF6600"/>
                </a:solidFill>
              </a:rPr>
              <a:t> </a:t>
            </a:r>
            <a:r>
              <a:rPr lang="en-ZA" dirty="0"/>
              <a:t>code file</a:t>
            </a:r>
          </a:p>
          <a:p>
            <a:pPr>
              <a:defRPr/>
            </a:pPr>
            <a:r>
              <a:rPr lang="en-ZA" dirty="0"/>
              <a:t>Provided previously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a:t>
            </a:r>
          </a:p>
        </p:txBody>
      </p:sp>
      <p:sp>
        <p:nvSpPr>
          <p:cNvPr id="3" name="Content Placeholder 2"/>
          <p:cNvSpPr>
            <a:spLocks noGrp="1"/>
          </p:cNvSpPr>
          <p:nvPr>
            <p:ph idx="1"/>
          </p:nvPr>
        </p:nvSpPr>
        <p:spPr>
          <a:xfrm>
            <a:off x="435429" y="1595620"/>
            <a:ext cx="7991991" cy="4519977"/>
          </a:xfrm>
        </p:spPr>
        <p:txBody>
          <a:bodyPr>
            <a:normAutofit/>
          </a:bodyPr>
          <a:lstStyle/>
          <a:p>
            <a:pPr>
              <a:defRPr/>
            </a:pPr>
            <a:r>
              <a:rPr lang="en-US" dirty="0"/>
              <a:t>Process of measuring performance of DS</a:t>
            </a:r>
          </a:p>
          <a:p>
            <a:pPr>
              <a:defRPr/>
            </a:pPr>
            <a:r>
              <a:rPr lang="en-US" dirty="0"/>
              <a:t>A program that Quantitatively evaluates computer Hardware and software resources</a:t>
            </a:r>
          </a:p>
          <a:p>
            <a:pPr>
              <a:defRPr/>
            </a:pPr>
            <a:r>
              <a:rPr lang="en-US" dirty="0"/>
              <a:t>Benchmark suites – sets of benchmarks defined to get better system picture</a:t>
            </a:r>
          </a:p>
          <a:p>
            <a:pPr>
              <a:defRPr/>
            </a:pPr>
            <a:r>
              <a:rPr lang="en-US" dirty="0"/>
              <a:t>Suitable benchmark for a system leads to an effective system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a:t>
            </a:r>
            <a:r>
              <a:rPr lang="en-US" dirty="0" err="1"/>
              <a:t>cont</a:t>
            </a:r>
            <a:r>
              <a:rPr lang="en-US" dirty="0"/>
              <a:t>…)</a:t>
            </a:r>
          </a:p>
        </p:txBody>
      </p:sp>
      <p:sp>
        <p:nvSpPr>
          <p:cNvPr id="3" name="Content Placeholder 2"/>
          <p:cNvSpPr>
            <a:spLocks noGrp="1"/>
          </p:cNvSpPr>
          <p:nvPr>
            <p:ph idx="1"/>
          </p:nvPr>
        </p:nvSpPr>
        <p:spPr/>
        <p:txBody>
          <a:bodyPr>
            <a:normAutofit lnSpcReduction="10000"/>
          </a:bodyPr>
          <a:lstStyle/>
          <a:p>
            <a:pPr>
              <a:defRPr/>
            </a:pPr>
            <a:r>
              <a:rPr lang="en-US" dirty="0"/>
              <a:t>What can be benchmarked? ( In DSP Compiler, Processor, Platform)</a:t>
            </a:r>
          </a:p>
          <a:p>
            <a:pPr>
              <a:defRPr/>
            </a:pPr>
            <a:r>
              <a:rPr lang="en-US" dirty="0"/>
              <a:t>Compiler – Converts High Level Language to Assembly language thus we benchmark compiler efficiency</a:t>
            </a:r>
          </a:p>
          <a:p>
            <a:pPr>
              <a:defRPr/>
            </a:pPr>
            <a:r>
              <a:rPr lang="en-US" dirty="0"/>
              <a:t>The Processor – code should be an Assembly (No more high level code)</a:t>
            </a:r>
          </a:p>
          <a:p>
            <a:pPr>
              <a:defRPr/>
            </a:pPr>
            <a:r>
              <a:rPr lang="en-US" dirty="0"/>
              <a:t>Platform – Written in High Level language(Processor &amp; Compiler)</a:t>
            </a:r>
          </a:p>
        </p:txBody>
      </p:sp>
      <p:sp>
        <p:nvSpPr>
          <p:cNvPr id="4" name="Rectangle 3">
            <a:extLst>
              <a:ext uri="{FF2B5EF4-FFF2-40B4-BE49-F238E27FC236}">
                <a16:creationId xmlns:a16="http://schemas.microsoft.com/office/drawing/2014/main" id="{33333A63-DFA9-4249-9844-3F6EDE57C95E}"/>
              </a:ext>
            </a:extLst>
          </p:cNvPr>
          <p:cNvSpPr/>
          <p:nvPr/>
        </p:nvSpPr>
        <p:spPr>
          <a:xfrm>
            <a:off x="6877174" y="325557"/>
            <a:ext cx="1883849" cy="584775"/>
          </a:xfrm>
          <a:prstGeom prst="rect">
            <a:avLst/>
          </a:prstGeom>
        </p:spPr>
        <p:txBody>
          <a:bodyPr wrap="none">
            <a:spAutoFit/>
          </a:bodyPr>
          <a:lstStyle/>
          <a:p>
            <a:r>
              <a:rPr lang="en-US" sz="1600" dirty="0"/>
              <a:t>(Recap mostly,</a:t>
            </a:r>
          </a:p>
          <a:p>
            <a:r>
              <a:rPr lang="en-US" sz="1600" dirty="0"/>
              <a:t>see earlier lecture)</a:t>
            </a:r>
            <a:endParaRPr lang="en-ZA" sz="1600" dirty="0"/>
          </a:p>
        </p:txBody>
      </p:sp>
      <p:grpSp>
        <p:nvGrpSpPr>
          <p:cNvPr id="6" name="Group 5">
            <a:extLst>
              <a:ext uri="{FF2B5EF4-FFF2-40B4-BE49-F238E27FC236}">
                <a16:creationId xmlns:a16="http://schemas.microsoft.com/office/drawing/2014/main" id="{8FF1CC21-0AFF-47AB-B353-90EA9C3A5048}"/>
              </a:ext>
            </a:extLst>
          </p:cNvPr>
          <p:cNvGrpSpPr/>
          <p:nvPr/>
        </p:nvGrpSpPr>
        <p:grpSpPr>
          <a:xfrm>
            <a:off x="7986570" y="980247"/>
            <a:ext cx="881700" cy="854430"/>
            <a:chOff x="7309114" y="321251"/>
            <a:chExt cx="1630383" cy="1579956"/>
          </a:xfrm>
        </p:grpSpPr>
        <p:pic>
          <p:nvPicPr>
            <p:cNvPr id="7" name="Picture 6" descr="A picture containing table, food, computer&#10;&#10;Description automatically generated">
              <a:extLst>
                <a:ext uri="{FF2B5EF4-FFF2-40B4-BE49-F238E27FC236}">
                  <a16:creationId xmlns:a16="http://schemas.microsoft.com/office/drawing/2014/main" id="{9279F30D-74EF-486F-BA20-F03E6ED6B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8" name="Rectangle 7">
              <a:extLst>
                <a:ext uri="{FF2B5EF4-FFF2-40B4-BE49-F238E27FC236}">
                  <a16:creationId xmlns:a16="http://schemas.microsoft.com/office/drawing/2014/main" id="{FE967CCF-997E-4CB2-8BE8-2F03F6F39B84}"/>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95" y="704699"/>
            <a:ext cx="7698306" cy="692210"/>
          </a:xfrm>
        </p:spPr>
        <p:txBody>
          <a:bodyPr>
            <a:normAutofit fontScale="90000"/>
          </a:bodyPr>
          <a:lstStyle/>
          <a:p>
            <a:pPr>
              <a:defRPr/>
            </a:pPr>
            <a:r>
              <a:rPr lang="en-US" dirty="0"/>
              <a:t>Benchmarking:</a:t>
            </a:r>
            <a:br>
              <a:rPr lang="en-US" dirty="0"/>
            </a:br>
            <a:r>
              <a:rPr lang="en-US" dirty="0"/>
              <a:t>  what to measure</a:t>
            </a:r>
          </a:p>
        </p:txBody>
      </p:sp>
      <p:sp>
        <p:nvSpPr>
          <p:cNvPr id="3" name="Content Placeholder 2"/>
          <p:cNvSpPr>
            <a:spLocks noGrp="1"/>
          </p:cNvSpPr>
          <p:nvPr>
            <p:ph idx="1"/>
          </p:nvPr>
        </p:nvSpPr>
        <p:spPr>
          <a:xfrm>
            <a:off x="663763" y="1396909"/>
            <a:ext cx="8007350" cy="5168900"/>
          </a:xfrm>
        </p:spPr>
        <p:txBody>
          <a:bodyPr/>
          <a:lstStyle/>
          <a:p>
            <a:pPr>
              <a:defRPr/>
            </a:pPr>
            <a:r>
              <a:rPr lang="en-US" dirty="0"/>
              <a:t>In DSP/HPEC systems we benchmark Cycle count, Data and Program memory usage, Execution time and Power consumption</a:t>
            </a:r>
          </a:p>
          <a:p>
            <a:pPr>
              <a:defRPr/>
            </a:pPr>
            <a:r>
              <a:rPr lang="en-US" dirty="0"/>
              <a:t>What can we benchmark in Databases/Web servers (</a:t>
            </a:r>
            <a:r>
              <a:rPr lang="en-US" dirty="0" err="1"/>
              <a:t>i.e</a:t>
            </a:r>
            <a:r>
              <a:rPr lang="en-US" dirty="0"/>
              <a:t> Oracle, MySQL, SQL Server)?</a:t>
            </a:r>
          </a:p>
          <a:p>
            <a:pPr>
              <a:defRPr/>
            </a:pPr>
            <a:r>
              <a:rPr lang="en-US" dirty="0"/>
              <a:t>SPEC defined several benchmarks in the digital world - SPECweb99, </a:t>
            </a:r>
            <a:r>
              <a:rPr lang="en-US" dirty="0" err="1"/>
              <a:t>SPECmail</a:t>
            </a:r>
            <a:r>
              <a:rPr lang="en-US" dirty="0"/>
              <a:t>, etc.</a:t>
            </a:r>
          </a:p>
        </p:txBody>
      </p:sp>
      <p:sp>
        <p:nvSpPr>
          <p:cNvPr id="4" name="Rectangle 3">
            <a:extLst>
              <a:ext uri="{FF2B5EF4-FFF2-40B4-BE49-F238E27FC236}">
                <a16:creationId xmlns:a16="http://schemas.microsoft.com/office/drawing/2014/main" id="{51ADC6CE-4115-4CD7-9AB8-642BF0C836BA}"/>
              </a:ext>
            </a:extLst>
          </p:cNvPr>
          <p:cNvSpPr/>
          <p:nvPr/>
        </p:nvSpPr>
        <p:spPr>
          <a:xfrm>
            <a:off x="3523873" y="2968396"/>
            <a:ext cx="4956364" cy="338554"/>
          </a:xfrm>
          <a:prstGeom prst="rect">
            <a:avLst/>
          </a:prstGeom>
        </p:spPr>
        <p:txBody>
          <a:bodyPr wrap="square">
            <a:spAutoFit/>
          </a:bodyPr>
          <a:lstStyle/>
          <a:p>
            <a:r>
              <a:rPr lang="en-US" sz="1600" dirty="0"/>
              <a:t>(This point mentioned already, next two are new…)</a:t>
            </a:r>
            <a:endParaRPr lang="en-ZA" sz="1600" dirty="0"/>
          </a:p>
        </p:txBody>
      </p:sp>
      <p:grpSp>
        <p:nvGrpSpPr>
          <p:cNvPr id="5" name="Group 4">
            <a:extLst>
              <a:ext uri="{FF2B5EF4-FFF2-40B4-BE49-F238E27FC236}">
                <a16:creationId xmlns:a16="http://schemas.microsoft.com/office/drawing/2014/main" id="{2A5E092B-AF54-48E6-BD60-AD5183C35CDC}"/>
              </a:ext>
            </a:extLst>
          </p:cNvPr>
          <p:cNvGrpSpPr/>
          <p:nvPr/>
        </p:nvGrpSpPr>
        <p:grpSpPr>
          <a:xfrm>
            <a:off x="7886652" y="391475"/>
            <a:ext cx="881700" cy="854430"/>
            <a:chOff x="7309114" y="321251"/>
            <a:chExt cx="1630383" cy="1579956"/>
          </a:xfrm>
        </p:grpSpPr>
        <p:pic>
          <p:nvPicPr>
            <p:cNvPr id="6" name="Picture 5" descr="A picture containing table, food, computer&#10;&#10;Description automatically generated">
              <a:extLst>
                <a:ext uri="{FF2B5EF4-FFF2-40B4-BE49-F238E27FC236}">
                  <a16:creationId xmlns:a16="http://schemas.microsoft.com/office/drawing/2014/main" id="{B3249472-C92F-45B9-8963-7F2375864E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7" name="Rectangle 6">
              <a:extLst>
                <a:ext uri="{FF2B5EF4-FFF2-40B4-BE49-F238E27FC236}">
                  <a16:creationId xmlns:a16="http://schemas.microsoft.com/office/drawing/2014/main" id="{12815085-DF72-4171-B9A7-78099448AEA5}"/>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72849"/>
            <a:ext cx="8572500" cy="676662"/>
          </a:xfrm>
        </p:spPr>
        <p:txBody>
          <a:bodyPr>
            <a:normAutofit fontScale="90000"/>
          </a:bodyPr>
          <a:lstStyle/>
          <a:p>
            <a:pPr>
              <a:defRPr/>
            </a:pPr>
            <a:r>
              <a:rPr lang="en-US" dirty="0"/>
              <a:t>Benchmark: Approaches</a:t>
            </a:r>
          </a:p>
        </p:txBody>
      </p:sp>
      <p:sp>
        <p:nvSpPr>
          <p:cNvPr id="3" name="Content Placeholder 2"/>
          <p:cNvSpPr>
            <a:spLocks noGrp="1"/>
          </p:cNvSpPr>
          <p:nvPr>
            <p:ph idx="1"/>
          </p:nvPr>
        </p:nvSpPr>
        <p:spPr>
          <a:xfrm>
            <a:off x="748259" y="1236689"/>
            <a:ext cx="8007350" cy="5232400"/>
          </a:xfrm>
        </p:spPr>
        <p:txBody>
          <a:bodyPr>
            <a:normAutofit/>
          </a:bodyPr>
          <a:lstStyle/>
          <a:p>
            <a:pPr>
              <a:defRPr/>
            </a:pPr>
            <a:r>
              <a:rPr lang="en-US" dirty="0">
                <a:solidFill>
                  <a:schemeClr val="accent6">
                    <a:lumMod val="50000"/>
                  </a:schemeClr>
                </a:solidFill>
              </a:rPr>
              <a:t>Metrics</a:t>
            </a:r>
            <a:r>
              <a:rPr lang="en-US" dirty="0"/>
              <a:t> (MIPS, MOPS, MFLOPS, etc.) – some of these not really meaningful in RISC architectures (why?) </a:t>
            </a:r>
          </a:p>
          <a:p>
            <a:pPr>
              <a:defRPr/>
            </a:pPr>
            <a:r>
              <a:rPr lang="en-US" dirty="0"/>
              <a:t>Complete DSP Application </a:t>
            </a:r>
          </a:p>
          <a:p>
            <a:pPr lvl="1">
              <a:defRPr/>
            </a:pPr>
            <a:r>
              <a:rPr lang="en-US" dirty="0"/>
              <a:t>consumes time and effort as well as memory because it measure the whole system</a:t>
            </a:r>
          </a:p>
          <a:p>
            <a:pPr>
              <a:defRPr/>
            </a:pPr>
            <a:r>
              <a:rPr lang="en-US" dirty="0"/>
              <a:t>DSP Algorithm Kernels </a:t>
            </a:r>
          </a:p>
          <a:p>
            <a:pPr lvl="1">
              <a:defRPr/>
            </a:pPr>
            <a:r>
              <a:rPr lang="en-US" dirty="0"/>
              <a:t>extracted from real DSP programs and consist of small loops which perform number crunching, bit processing, etc.</a:t>
            </a:r>
            <a:endParaRPr lang="en-US"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333" y="4760652"/>
            <a:ext cx="415498" cy="369332"/>
          </a:xfrm>
          <a:prstGeom prst="rect">
            <a:avLst/>
          </a:prstGeom>
          <a:solidFill>
            <a:schemeClr val="bg1"/>
          </a:solidFill>
        </p:spPr>
        <p:txBody>
          <a:bodyPr wrap="none" rtlCol="0">
            <a:spAutoFit/>
          </a:bodyPr>
          <a:lstStyle/>
          <a:p>
            <a:r>
              <a:rPr lang="en-US" dirty="0"/>
              <a:t>…</a:t>
            </a:r>
          </a:p>
        </p:txBody>
      </p:sp>
      <p:sp>
        <p:nvSpPr>
          <p:cNvPr id="2" name="Title 1"/>
          <p:cNvSpPr>
            <a:spLocks noGrp="1"/>
          </p:cNvSpPr>
          <p:nvPr>
            <p:ph type="title"/>
          </p:nvPr>
        </p:nvSpPr>
        <p:spPr>
          <a:xfrm>
            <a:off x="457200" y="74613"/>
            <a:ext cx="8385175" cy="1431925"/>
          </a:xfrm>
        </p:spPr>
        <p:txBody>
          <a:bodyPr/>
          <a:lstStyle/>
          <a:p>
            <a:pPr>
              <a:defRPr/>
            </a:pPr>
            <a:r>
              <a:rPr lang="en-ZA" dirty="0"/>
              <a:t>The steps in designing parallel programs</a:t>
            </a:r>
            <a:endParaRPr lang="en-US" dirty="0"/>
          </a:p>
        </p:txBody>
      </p:sp>
      <p:sp>
        <p:nvSpPr>
          <p:cNvPr id="6" name="Content Placeholder 2"/>
          <p:cNvSpPr txBox="1">
            <a:spLocks/>
          </p:cNvSpPr>
          <p:nvPr/>
        </p:nvSpPr>
        <p:spPr>
          <a:xfrm>
            <a:off x="564445" y="1460500"/>
            <a:ext cx="8542869" cy="41910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be done first… or later.</a:t>
            </a: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Granularity</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pic>
        <p:nvPicPr>
          <p:cNvPr id="2050" name="Picture 2" descr="C:\Users\swinberg\Documents\ACTIVE\EEE4084F\Common\Images_open\Climbing_the_stairs-zoomed-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533" y="3722908"/>
            <a:ext cx="1630186" cy="27627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316452D-8E39-479A-9792-C5DED8BB5A28}"/>
              </a:ext>
            </a:extLst>
          </p:cNvPr>
          <p:cNvGrpSpPr/>
          <p:nvPr/>
        </p:nvGrpSpPr>
        <p:grpSpPr>
          <a:xfrm>
            <a:off x="-43175" y="4736005"/>
            <a:ext cx="720784" cy="1830990"/>
            <a:chOff x="-43175" y="4736005"/>
            <a:chExt cx="720784" cy="1830990"/>
          </a:xfrm>
        </p:grpSpPr>
        <p:sp>
          <p:nvSpPr>
            <p:cNvPr id="22" name="TextBox 21">
              <a:extLst>
                <a:ext uri="{FF2B5EF4-FFF2-40B4-BE49-F238E27FC236}">
                  <a16:creationId xmlns:a16="http://schemas.microsoft.com/office/drawing/2014/main" id="{13188942-672D-43C3-BAA7-6F579CF6BAA7}"/>
                </a:ext>
              </a:extLst>
            </p:cNvPr>
            <p:cNvSpPr txBox="1"/>
            <p:nvPr/>
          </p:nvSpPr>
          <p:spPr>
            <a:xfrm rot="16200000">
              <a:off x="-774004" y="5466834"/>
              <a:ext cx="1830990" cy="369332"/>
            </a:xfrm>
            <a:prstGeom prst="rect">
              <a:avLst/>
            </a:prstGeom>
            <a:solidFill>
              <a:schemeClr val="bg1"/>
            </a:solidFill>
          </p:spPr>
          <p:txBody>
            <a:bodyPr wrap="square" rtlCol="0">
              <a:spAutoFit/>
            </a:bodyPr>
            <a:lstStyle/>
            <a:p>
              <a:pPr algn="ctr"/>
              <a:r>
                <a:rPr lang="en-US" dirty="0">
                  <a:ln>
                    <a:solidFill>
                      <a:schemeClr val="tx1"/>
                    </a:solidFill>
                  </a:ln>
                  <a:solidFill>
                    <a:schemeClr val="accent6">
                      <a:lumMod val="60000"/>
                      <a:lumOff val="40000"/>
                    </a:schemeClr>
                  </a:solidFill>
                </a:rPr>
                <a:t> this lecture</a:t>
              </a:r>
            </a:p>
          </p:txBody>
        </p:sp>
        <p:sp>
          <p:nvSpPr>
            <p:cNvPr id="8" name="Right Arrow 7"/>
            <p:cNvSpPr/>
            <p:nvPr/>
          </p:nvSpPr>
          <p:spPr bwMode="auto">
            <a:xfrm rot="1226046">
              <a:off x="271209" y="5122259"/>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ight Arrow 15"/>
            <p:cNvSpPr/>
            <p:nvPr/>
          </p:nvSpPr>
          <p:spPr bwMode="auto">
            <a:xfrm rot="1226046">
              <a:off x="267614" y="5593596"/>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ight Arrow 15">
              <a:extLst>
                <a:ext uri="{FF2B5EF4-FFF2-40B4-BE49-F238E27FC236}">
                  <a16:creationId xmlns:a16="http://schemas.microsoft.com/office/drawing/2014/main" id="{417EF4BF-3177-4202-A5AD-0DE663843FCB}"/>
                </a:ext>
              </a:extLst>
            </p:cNvPr>
            <p:cNvSpPr/>
            <p:nvPr/>
          </p:nvSpPr>
          <p:spPr bwMode="auto">
            <a:xfrm rot="1226046">
              <a:off x="267615" y="6080856"/>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1" name="Rectangle 20">
            <a:extLst>
              <a:ext uri="{FF2B5EF4-FFF2-40B4-BE49-F238E27FC236}">
                <a16:creationId xmlns:a16="http://schemas.microsoft.com/office/drawing/2014/main" id="{A39D0444-B720-4D19-8D46-24D7901E7D4C}"/>
              </a:ext>
            </a:extLst>
          </p:cNvPr>
          <p:cNvSpPr/>
          <p:nvPr/>
        </p:nvSpPr>
        <p:spPr>
          <a:xfrm rot="1228214">
            <a:off x="46756" y="4885577"/>
            <a:ext cx="848117" cy="276999"/>
          </a:xfrm>
          <a:prstGeom prst="rect">
            <a:avLst/>
          </a:prstGeom>
        </p:spPr>
        <p:txBody>
          <a:bodyPr wrap="none">
            <a:spAutoFit/>
          </a:bodyPr>
          <a:lstStyle/>
          <a:p>
            <a:r>
              <a:rPr lang="en-ZA" sz="1200" b="1" dirty="0">
                <a:solidFill>
                  <a:schemeClr val="accent3">
                    <a:lumMod val="75000"/>
                  </a:schemeClr>
                </a:solidFill>
              </a:rPr>
              <a:t>PART 2/3</a:t>
            </a:r>
            <a:endParaRPr lang="en-GB" sz="1200" b="1" dirty="0">
              <a:solidFill>
                <a:schemeClr val="accent3">
                  <a:lumMod val="75000"/>
                </a:schemeClr>
              </a:solidFill>
            </a:endParaRPr>
          </a:p>
        </p:txBody>
      </p:sp>
      <p:grpSp>
        <p:nvGrpSpPr>
          <p:cNvPr id="11" name="Group 10">
            <a:extLst>
              <a:ext uri="{FF2B5EF4-FFF2-40B4-BE49-F238E27FC236}">
                <a16:creationId xmlns:a16="http://schemas.microsoft.com/office/drawing/2014/main" id="{C5E4D5C9-9395-775D-9A69-E1795A055272}"/>
              </a:ext>
            </a:extLst>
          </p:cNvPr>
          <p:cNvGrpSpPr/>
          <p:nvPr/>
        </p:nvGrpSpPr>
        <p:grpSpPr>
          <a:xfrm>
            <a:off x="4202349" y="3798971"/>
            <a:ext cx="1682883" cy="442289"/>
            <a:chOff x="4202349" y="3798971"/>
            <a:chExt cx="1682883" cy="442289"/>
          </a:xfrm>
        </p:grpSpPr>
        <p:cxnSp>
          <p:nvCxnSpPr>
            <p:cNvPr id="4" name="Straight Arrow Connector 3">
              <a:extLst>
                <a:ext uri="{FF2B5EF4-FFF2-40B4-BE49-F238E27FC236}">
                  <a16:creationId xmlns:a16="http://schemas.microsoft.com/office/drawing/2014/main" id="{8FEAD904-C0DE-8941-ACCB-1773B3800600}"/>
                </a:ext>
              </a:extLst>
            </p:cNvPr>
            <p:cNvCxnSpPr/>
            <p:nvPr/>
          </p:nvCxnSpPr>
          <p:spPr>
            <a:xfrm flipH="1">
              <a:off x="4202349" y="4017523"/>
              <a:ext cx="369651" cy="22373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D6E751-67EA-0A2A-1DD9-46DF600D8221}"/>
                </a:ext>
              </a:extLst>
            </p:cNvPr>
            <p:cNvSpPr txBox="1"/>
            <p:nvPr/>
          </p:nvSpPr>
          <p:spPr>
            <a:xfrm>
              <a:off x="4533088" y="3798971"/>
              <a:ext cx="1352144" cy="369332"/>
            </a:xfrm>
            <a:prstGeom prst="rect">
              <a:avLst/>
            </a:prstGeom>
            <a:noFill/>
          </p:spPr>
          <p:txBody>
            <a:bodyPr wrap="square">
              <a:spAutoFit/>
            </a:bodyPr>
            <a:lstStyle/>
            <a:p>
              <a:r>
                <a:rPr lang="en-US" sz="1800" dirty="0">
                  <a:solidFill>
                    <a:schemeClr val="accent3">
                      <a:lumMod val="50000"/>
                    </a:schemeClr>
                  </a:solidFill>
                </a:rPr>
                <a:t>next week</a:t>
              </a:r>
              <a:endParaRPr lang="en-ZA" dirty="0">
                <a:solidFill>
                  <a:schemeClr val="accent3">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Types</a:t>
            </a:r>
          </a:p>
        </p:txBody>
      </p:sp>
      <p:sp>
        <p:nvSpPr>
          <p:cNvPr id="3" name="Content Placeholder 2"/>
          <p:cNvSpPr>
            <a:spLocks noGrp="1"/>
          </p:cNvSpPr>
          <p:nvPr>
            <p:ph idx="1"/>
          </p:nvPr>
        </p:nvSpPr>
        <p:spPr>
          <a:xfrm>
            <a:off x="575153" y="1383430"/>
            <a:ext cx="8007350" cy="4775200"/>
          </a:xfrm>
        </p:spPr>
        <p:txBody>
          <a:bodyPr>
            <a:normAutofit lnSpcReduction="10000"/>
          </a:bodyPr>
          <a:lstStyle/>
          <a:p>
            <a:pPr>
              <a:defRPr/>
            </a:pPr>
            <a:r>
              <a:rPr lang="en-US" dirty="0"/>
              <a:t>EEMBC (pron. embassy) – For embedded System and written in C</a:t>
            </a:r>
          </a:p>
          <a:p>
            <a:pPr>
              <a:defRPr/>
            </a:pPr>
            <a:r>
              <a:rPr lang="en-US" dirty="0"/>
              <a:t>BDTIMARK – a DSP benchmark suite</a:t>
            </a:r>
          </a:p>
          <a:p>
            <a:pPr>
              <a:defRPr/>
            </a:pPr>
            <a:r>
              <a:rPr lang="en-US" dirty="0"/>
              <a:t>Check this paper</a:t>
            </a:r>
            <a:r>
              <a:rPr lang="en-US" sz="2200" dirty="0"/>
              <a:t> for a List of FPGA benchmarking types: Raphael </a:t>
            </a:r>
            <a:r>
              <a:rPr lang="en-US" sz="2200" dirty="0" err="1"/>
              <a:t>Njuguna</a:t>
            </a:r>
            <a:r>
              <a:rPr lang="en-US" sz="2200" dirty="0"/>
              <a:t>: </a:t>
            </a:r>
            <a:r>
              <a:rPr lang="en-ZA" sz="2200" dirty="0"/>
              <a:t>A Survey of FPGA Benchmarks Available at:</a:t>
            </a:r>
            <a:r>
              <a:rPr lang="en-US" sz="2200" dirty="0"/>
              <a:t> </a:t>
            </a:r>
            <a:r>
              <a:rPr lang="en-US" sz="2200" dirty="0">
                <a:hlinkClick r:id="rId2"/>
              </a:rPr>
              <a:t>http://www.cse.wustl.edu/~jain/cse567-08/ftp/fpga.pdf</a:t>
            </a:r>
            <a:r>
              <a:rPr lang="en-US" sz="2200" dirty="0"/>
              <a:t>)  -- might be in exam</a:t>
            </a:r>
          </a:p>
          <a:p>
            <a:pPr>
              <a:defRPr/>
            </a:pPr>
            <a:r>
              <a:rPr lang="en-US" dirty="0"/>
              <a:t>More Reading: Performance evaluation and Benchmarking, </a:t>
            </a:r>
            <a:r>
              <a:rPr lang="en-US" dirty="0" err="1"/>
              <a:t>Lizy</a:t>
            </a:r>
            <a:r>
              <a:rPr lang="en-US" dirty="0"/>
              <a:t> K. John and </a:t>
            </a:r>
            <a:r>
              <a:rPr lang="en-US" dirty="0" err="1"/>
              <a:t>Lieven</a:t>
            </a:r>
            <a:r>
              <a:rPr lang="en-US" dirty="0"/>
              <a:t> </a:t>
            </a:r>
            <a:r>
              <a:rPr lang="en-US" dirty="0" err="1"/>
              <a:t>Eeckhout</a:t>
            </a:r>
            <a:r>
              <a:rPr lang="en-US" dirty="0"/>
              <a:t>, Taylor &amp; Francis Group</a:t>
            </a:r>
          </a:p>
          <a:p>
            <a:pPr>
              <a:defRPr/>
            </a:pPr>
            <a:endParaRPr lang="en-US" dirty="0"/>
          </a:p>
        </p:txBody>
      </p:sp>
      <p:pic>
        <p:nvPicPr>
          <p:cNvPr id="2050" name="Picture 2" descr="C:\Users\swinberg\Documents\ACTIVE\EEE4084F\Common\Images_open\document-152678_1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74" y="3394552"/>
            <a:ext cx="648801" cy="8767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ED2B46-8738-466B-B7A7-6F7330AB8683}"/>
              </a:ext>
            </a:extLst>
          </p:cNvPr>
          <p:cNvGrpSpPr/>
          <p:nvPr/>
        </p:nvGrpSpPr>
        <p:grpSpPr>
          <a:xfrm>
            <a:off x="7700803" y="448221"/>
            <a:ext cx="881700" cy="854430"/>
            <a:chOff x="7309114" y="321251"/>
            <a:chExt cx="1630383" cy="1579956"/>
          </a:xfrm>
        </p:grpSpPr>
        <p:pic>
          <p:nvPicPr>
            <p:cNvPr id="6" name="Picture 5" descr="A picture containing table, food, computer&#10;&#10;Description automatically generated">
              <a:extLst>
                <a:ext uri="{FF2B5EF4-FFF2-40B4-BE49-F238E27FC236}">
                  <a16:creationId xmlns:a16="http://schemas.microsoft.com/office/drawing/2014/main" id="{42E13C44-51F9-4704-8478-8E46132FE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7" name="Rectangle 6">
              <a:extLst>
                <a:ext uri="{FF2B5EF4-FFF2-40B4-BE49-F238E27FC236}">
                  <a16:creationId xmlns:a16="http://schemas.microsoft.com/office/drawing/2014/main" id="{B8038430-BEE7-426B-A5E1-4E3F864BAFF8}"/>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EFE1D-32E8-49AC-947D-05D22C35F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1938554"/>
            <a:ext cx="2314575" cy="2980892"/>
          </a:xfrm>
          <a:prstGeom prst="rect">
            <a:avLst/>
          </a:prstGeom>
        </p:spPr>
      </p:pic>
      <p:sp>
        <p:nvSpPr>
          <p:cNvPr id="5" name="Rectangle 4">
            <a:extLst>
              <a:ext uri="{FF2B5EF4-FFF2-40B4-BE49-F238E27FC236}">
                <a16:creationId xmlns:a16="http://schemas.microsoft.com/office/drawing/2014/main" id="{B3190E36-6209-43C3-8137-61715ACDCF47}"/>
              </a:ext>
            </a:extLst>
          </p:cNvPr>
          <p:cNvSpPr/>
          <p:nvPr/>
        </p:nvSpPr>
        <p:spPr>
          <a:xfrm>
            <a:off x="3889375" y="2634929"/>
            <a:ext cx="4572000" cy="1138773"/>
          </a:xfrm>
          <a:prstGeom prst="rect">
            <a:avLst/>
          </a:prstGeom>
        </p:spPr>
        <p:txBody>
          <a:bodyPr>
            <a:spAutoFit/>
          </a:bodyPr>
          <a:lstStyle/>
          <a:p>
            <a:pPr marL="514350" indent="-514350">
              <a:spcBef>
                <a:spcPct val="20000"/>
              </a:spcBef>
              <a:buClr>
                <a:schemeClr val="hlink"/>
              </a:buClr>
              <a:buFont typeface="+mj-lt"/>
              <a:buAutoNum type="arabicPeriod" startAt="6"/>
              <a:defRPr/>
            </a:pPr>
            <a:r>
              <a:rPr lang="en-US" sz="2000" kern="0" dirty="0">
                <a:effectLst>
                  <a:outerShdw blurRad="38100" dist="38100" dir="2700000" algn="tl">
                    <a:srgbClr val="000000"/>
                  </a:outerShdw>
                </a:effectLst>
              </a:rPr>
              <a:t>Synchronization</a:t>
            </a:r>
          </a:p>
          <a:p>
            <a:pPr marL="514350" indent="-514350">
              <a:spcBef>
                <a:spcPct val="20000"/>
              </a:spcBef>
              <a:buClr>
                <a:schemeClr val="hlink"/>
              </a:buClr>
              <a:buFont typeface="+mj-lt"/>
              <a:buAutoNum type="arabicPeriod" startAt="6"/>
              <a:defRPr/>
            </a:pPr>
            <a:r>
              <a:rPr lang="en-US" sz="2000" kern="0" dirty="0">
                <a:effectLst>
                  <a:outerShdw blurRad="38100" dist="38100" dir="2700000" algn="tl">
                    <a:srgbClr val="000000"/>
                  </a:outerShdw>
                </a:effectLst>
              </a:rPr>
              <a:t>Load balancing</a:t>
            </a:r>
          </a:p>
          <a:p>
            <a:pPr marL="514350" indent="-514350">
              <a:spcBef>
                <a:spcPct val="20000"/>
              </a:spcBef>
              <a:buClr>
                <a:schemeClr val="hlink"/>
              </a:buClr>
              <a:buFont typeface="+mj-lt"/>
              <a:buAutoNum type="arabicPeriod" startAt="6"/>
              <a:defRPr/>
            </a:pPr>
            <a:r>
              <a:rPr lang="en-US" sz="2000" kern="0" dirty="0">
                <a:effectLst>
                  <a:outerShdw blurRad="38100" dist="38100" dir="2700000" algn="tl">
                    <a:srgbClr val="000000"/>
                  </a:outerShdw>
                </a:effectLst>
              </a:rPr>
              <a:t>Performance analysis and tuning</a:t>
            </a:r>
            <a:endParaRPr lang="en-ZA" sz="2000" kern="0" dirty="0">
              <a:effectLst>
                <a:outerShdw blurRad="38100" dist="38100" dir="2700000" algn="tl">
                  <a:srgbClr val="000000"/>
                </a:outerShdw>
              </a:effectLst>
            </a:endParaRPr>
          </a:p>
        </p:txBody>
      </p:sp>
      <p:sp>
        <p:nvSpPr>
          <p:cNvPr id="6" name="Rectangle 5">
            <a:extLst>
              <a:ext uri="{FF2B5EF4-FFF2-40B4-BE49-F238E27FC236}">
                <a16:creationId xmlns:a16="http://schemas.microsoft.com/office/drawing/2014/main" id="{5C1150D5-C685-43D0-9833-76596B8CFFAF}"/>
              </a:ext>
            </a:extLst>
          </p:cNvPr>
          <p:cNvSpPr/>
          <p:nvPr/>
        </p:nvSpPr>
        <p:spPr>
          <a:xfrm>
            <a:off x="2697355" y="554335"/>
            <a:ext cx="403187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Part 2 Done</a:t>
            </a:r>
          </a:p>
        </p:txBody>
      </p:sp>
      <p:sp>
        <p:nvSpPr>
          <p:cNvPr id="7" name="Rectangle 6">
            <a:extLst>
              <a:ext uri="{FF2B5EF4-FFF2-40B4-BE49-F238E27FC236}">
                <a16:creationId xmlns:a16="http://schemas.microsoft.com/office/drawing/2014/main" id="{8F6BA515-94AE-488C-BCAA-0807CB194DC5}"/>
              </a:ext>
            </a:extLst>
          </p:cNvPr>
          <p:cNvSpPr/>
          <p:nvPr/>
        </p:nvSpPr>
        <p:spPr>
          <a:xfrm>
            <a:off x="963520" y="6118999"/>
            <a:ext cx="7267759" cy="369332"/>
          </a:xfrm>
          <a:prstGeom prst="rect">
            <a:avLst/>
          </a:prstGeom>
        </p:spPr>
        <p:txBody>
          <a:bodyPr wrap="none">
            <a:spAutoFit/>
          </a:bodyPr>
          <a:lstStyle/>
          <a:p>
            <a:r>
              <a:rPr lang="en-US" dirty="0"/>
              <a:t>Over to you to work on OpenCL </a:t>
            </a:r>
            <a:r>
              <a:rPr lang="en-US" dirty="0" err="1"/>
              <a:t>prac</a:t>
            </a:r>
            <a:r>
              <a:rPr lang="en-US" dirty="0"/>
              <a:t> or have an early start on Prac3</a:t>
            </a:r>
            <a:endParaRPr lang="en-ZA" dirty="0"/>
          </a:p>
        </p:txBody>
      </p:sp>
    </p:spTree>
    <p:extLst>
      <p:ext uri="{BB962C8B-B14F-4D97-AF65-F5344CB8AC3E}">
        <p14:creationId xmlns:p14="http://schemas.microsoft.com/office/powerpoint/2010/main" val="315989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Questions?</a:t>
            </a:r>
            <a:endParaRPr lang="en-US" dirty="0"/>
          </a:p>
        </p:txBody>
      </p:sp>
      <p:sp>
        <p:nvSpPr>
          <p:cNvPr id="25603" name="TextBox 4"/>
          <p:cNvSpPr txBox="1">
            <a:spLocks noChangeArrowheads="1"/>
          </p:cNvSpPr>
          <p:nvPr/>
        </p:nvSpPr>
        <p:spPr bwMode="auto">
          <a:xfrm>
            <a:off x="1881188" y="202406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04" name="TextBox 5"/>
          <p:cNvSpPr txBox="1">
            <a:spLocks noChangeArrowheads="1"/>
          </p:cNvSpPr>
          <p:nvPr/>
        </p:nvSpPr>
        <p:spPr bwMode="auto">
          <a:xfrm>
            <a:off x="5106988" y="1489075"/>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dirty="0"/>
              <a:t>?</a:t>
            </a:r>
            <a:endParaRPr lang="en-US" sz="6000" dirty="0"/>
          </a:p>
        </p:txBody>
      </p:sp>
      <p:sp>
        <p:nvSpPr>
          <p:cNvPr id="25605" name="TextBox 6"/>
          <p:cNvSpPr txBox="1">
            <a:spLocks noChangeArrowheads="1"/>
          </p:cNvSpPr>
          <p:nvPr/>
        </p:nvSpPr>
        <p:spPr bwMode="auto">
          <a:xfrm>
            <a:off x="6545263" y="4271963"/>
            <a:ext cx="611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06" name="TextBox 7"/>
          <p:cNvSpPr txBox="1">
            <a:spLocks noChangeArrowheads="1"/>
          </p:cNvSpPr>
          <p:nvPr/>
        </p:nvSpPr>
        <p:spPr bwMode="auto">
          <a:xfrm>
            <a:off x="1633538" y="438943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7" name="TextBox 8"/>
          <p:cNvSpPr txBox="1">
            <a:spLocks noChangeArrowheads="1"/>
          </p:cNvSpPr>
          <p:nvPr/>
        </p:nvSpPr>
        <p:spPr bwMode="auto">
          <a:xfrm>
            <a:off x="3252788" y="2835275"/>
            <a:ext cx="612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8" name="TextBox 9"/>
          <p:cNvSpPr txBox="1">
            <a:spLocks noChangeArrowheads="1"/>
          </p:cNvSpPr>
          <p:nvPr/>
        </p:nvSpPr>
        <p:spPr bwMode="auto">
          <a:xfrm>
            <a:off x="4624388" y="542131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9" name="TextBox 10"/>
          <p:cNvSpPr txBox="1">
            <a:spLocks noChangeArrowheads="1"/>
          </p:cNvSpPr>
          <p:nvPr/>
        </p:nvSpPr>
        <p:spPr bwMode="auto">
          <a:xfrm>
            <a:off x="2573338" y="5461000"/>
            <a:ext cx="612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0" name="TextBox 11"/>
          <p:cNvSpPr txBox="1">
            <a:spLocks noChangeArrowheads="1"/>
          </p:cNvSpPr>
          <p:nvPr/>
        </p:nvSpPr>
        <p:spPr bwMode="auto">
          <a:xfrm>
            <a:off x="7158038" y="18542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1" name="TextBox 12"/>
          <p:cNvSpPr txBox="1">
            <a:spLocks noChangeArrowheads="1"/>
          </p:cNvSpPr>
          <p:nvPr/>
        </p:nvSpPr>
        <p:spPr bwMode="auto">
          <a:xfrm>
            <a:off x="4741863" y="3344863"/>
            <a:ext cx="612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12" name="TextBox 13"/>
          <p:cNvSpPr txBox="1">
            <a:spLocks noChangeArrowheads="1"/>
          </p:cNvSpPr>
          <p:nvPr/>
        </p:nvSpPr>
        <p:spPr bwMode="auto">
          <a:xfrm>
            <a:off x="7654925" y="5173663"/>
            <a:ext cx="612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3" name="TextBox 14"/>
          <p:cNvSpPr txBox="1">
            <a:spLocks noChangeArrowheads="1"/>
          </p:cNvSpPr>
          <p:nvPr/>
        </p:nvSpPr>
        <p:spPr bwMode="auto">
          <a:xfrm>
            <a:off x="549275" y="305593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dirty="0"/>
              <a:t>?</a:t>
            </a:r>
            <a:endParaRPr lang="en-US" sz="6000" dirty="0"/>
          </a:p>
        </p:txBody>
      </p:sp>
      <p:sp>
        <p:nvSpPr>
          <p:cNvPr id="25614" name="TextBox 15"/>
          <p:cNvSpPr txBox="1">
            <a:spLocks noChangeArrowheads="1"/>
          </p:cNvSpPr>
          <p:nvPr/>
        </p:nvSpPr>
        <p:spPr bwMode="auto">
          <a:xfrm>
            <a:off x="796925" y="542131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15" name="TextBox 16"/>
          <p:cNvSpPr txBox="1">
            <a:spLocks noChangeArrowheads="1"/>
          </p:cNvSpPr>
          <p:nvPr/>
        </p:nvSpPr>
        <p:spPr bwMode="auto">
          <a:xfrm>
            <a:off x="7119938" y="52228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13"/>
                                        </p:tgtEl>
                                        <p:attrNameLst>
                                          <p:attrName>style.visibility</p:attrName>
                                        </p:attrNameLst>
                                      </p:cBhvr>
                                      <p:to>
                                        <p:strVal val="visible"/>
                                      </p:to>
                                    </p:set>
                                    <p:anim calcmode="lin" valueType="num">
                                      <p:cBhvr additive="base">
                                        <p:cTn id="7" dur="500" fill="hold"/>
                                        <p:tgtEl>
                                          <p:spTgt spid="25613"/>
                                        </p:tgtEl>
                                        <p:attrNameLst>
                                          <p:attrName>ppt_x</p:attrName>
                                        </p:attrNameLst>
                                      </p:cBhvr>
                                      <p:tavLst>
                                        <p:tav tm="0">
                                          <p:val>
                                            <p:strVal val="0-#ppt_w/2"/>
                                          </p:val>
                                        </p:tav>
                                        <p:tav tm="100000">
                                          <p:val>
                                            <p:strVal val="#ppt_x"/>
                                          </p:val>
                                        </p:tav>
                                      </p:tavLst>
                                    </p:anim>
                                    <p:anim calcmode="lin" valueType="num">
                                      <p:cBhvr additive="base">
                                        <p:cTn id="8" dur="500" fill="hold"/>
                                        <p:tgtEl>
                                          <p:spTgt spid="256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0-#ppt_w/2"/>
                                          </p:val>
                                        </p:tav>
                                        <p:tav tm="100000">
                                          <p:val>
                                            <p:strVal val="#ppt_x"/>
                                          </p:val>
                                        </p:tav>
                                      </p:tavLst>
                                    </p:anim>
                                    <p:anim calcmode="lin" valueType="num">
                                      <p:cBhvr additive="base">
                                        <p:cTn id="12" dur="500" fill="hold"/>
                                        <p:tgtEl>
                                          <p:spTgt spid="2560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0-#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609"/>
                                        </p:tgtEl>
                                        <p:attrNameLst>
                                          <p:attrName>style.visibility</p:attrName>
                                        </p:attrNameLst>
                                      </p:cBhvr>
                                      <p:to>
                                        <p:strVal val="visible"/>
                                      </p:to>
                                    </p:set>
                                    <p:anim calcmode="lin" valueType="num">
                                      <p:cBhvr additive="base">
                                        <p:cTn id="19" dur="500" fill="hold"/>
                                        <p:tgtEl>
                                          <p:spTgt spid="25609"/>
                                        </p:tgtEl>
                                        <p:attrNameLst>
                                          <p:attrName>ppt_x</p:attrName>
                                        </p:attrNameLst>
                                      </p:cBhvr>
                                      <p:tavLst>
                                        <p:tav tm="0">
                                          <p:val>
                                            <p:strVal val="0-#ppt_w/2"/>
                                          </p:val>
                                        </p:tav>
                                        <p:tav tm="100000">
                                          <p:val>
                                            <p:strVal val="#ppt_x"/>
                                          </p:val>
                                        </p:tav>
                                      </p:tavLst>
                                    </p:anim>
                                    <p:anim calcmode="lin" valueType="num">
                                      <p:cBhvr additive="base">
                                        <p:cTn id="20" dur="500" fill="hold"/>
                                        <p:tgtEl>
                                          <p:spTgt spid="2560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500" fill="hold"/>
                                        <p:tgtEl>
                                          <p:spTgt spid="25606"/>
                                        </p:tgtEl>
                                        <p:attrNameLst>
                                          <p:attrName>ppt_x</p:attrName>
                                        </p:attrNameLst>
                                      </p:cBhvr>
                                      <p:tavLst>
                                        <p:tav tm="0">
                                          <p:val>
                                            <p:strVal val="0-#ppt_w/2"/>
                                          </p:val>
                                        </p:tav>
                                        <p:tav tm="100000">
                                          <p:val>
                                            <p:strVal val="#ppt_x"/>
                                          </p:val>
                                        </p:tav>
                                      </p:tavLst>
                                    </p:anim>
                                    <p:anim calcmode="lin" valueType="num">
                                      <p:cBhvr additive="base">
                                        <p:cTn id="24" dur="500" fill="hold"/>
                                        <p:tgtEl>
                                          <p:spTgt spid="2560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614"/>
                                        </p:tgtEl>
                                        <p:attrNameLst>
                                          <p:attrName>style.visibility</p:attrName>
                                        </p:attrNameLst>
                                      </p:cBhvr>
                                      <p:to>
                                        <p:strVal val="visible"/>
                                      </p:to>
                                    </p:set>
                                    <p:anim calcmode="lin" valueType="num">
                                      <p:cBhvr additive="base">
                                        <p:cTn id="27" dur="500" fill="hold"/>
                                        <p:tgtEl>
                                          <p:spTgt spid="25614"/>
                                        </p:tgtEl>
                                        <p:attrNameLst>
                                          <p:attrName>ppt_x</p:attrName>
                                        </p:attrNameLst>
                                      </p:cBhvr>
                                      <p:tavLst>
                                        <p:tav tm="0">
                                          <p:val>
                                            <p:strVal val="0-#ppt_w/2"/>
                                          </p:val>
                                        </p:tav>
                                        <p:tav tm="100000">
                                          <p:val>
                                            <p:strVal val="#ppt_x"/>
                                          </p:val>
                                        </p:tav>
                                      </p:tavLst>
                                    </p:anim>
                                    <p:anim calcmode="lin" valueType="num">
                                      <p:cBhvr additive="base">
                                        <p:cTn id="28" dur="500" fill="hold"/>
                                        <p:tgtEl>
                                          <p:spTgt spid="256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5604"/>
                                        </p:tgtEl>
                                        <p:attrNameLst>
                                          <p:attrName>style.visibility</p:attrName>
                                        </p:attrNameLst>
                                      </p:cBhvr>
                                      <p:to>
                                        <p:strVal val="visible"/>
                                      </p:to>
                                    </p:set>
                                    <p:anim calcmode="lin" valueType="num">
                                      <p:cBhvr additive="base">
                                        <p:cTn id="31" dur="500" fill="hold"/>
                                        <p:tgtEl>
                                          <p:spTgt spid="25604"/>
                                        </p:tgtEl>
                                        <p:attrNameLst>
                                          <p:attrName>ppt_x</p:attrName>
                                        </p:attrNameLst>
                                      </p:cBhvr>
                                      <p:tavLst>
                                        <p:tav tm="0">
                                          <p:val>
                                            <p:strVal val="1+#ppt_w/2"/>
                                          </p:val>
                                        </p:tav>
                                        <p:tav tm="100000">
                                          <p:val>
                                            <p:strVal val="#ppt_x"/>
                                          </p:val>
                                        </p:tav>
                                      </p:tavLst>
                                    </p:anim>
                                    <p:anim calcmode="lin" valueType="num">
                                      <p:cBhvr additive="base">
                                        <p:cTn id="32" dur="500" fill="hold"/>
                                        <p:tgtEl>
                                          <p:spTgt spid="2560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5611"/>
                                        </p:tgtEl>
                                        <p:attrNameLst>
                                          <p:attrName>style.visibility</p:attrName>
                                        </p:attrNameLst>
                                      </p:cBhvr>
                                      <p:to>
                                        <p:strVal val="visible"/>
                                      </p:to>
                                    </p:set>
                                    <p:anim calcmode="lin" valueType="num">
                                      <p:cBhvr additive="base">
                                        <p:cTn id="35" dur="500" fill="hold"/>
                                        <p:tgtEl>
                                          <p:spTgt spid="25611"/>
                                        </p:tgtEl>
                                        <p:attrNameLst>
                                          <p:attrName>ppt_x</p:attrName>
                                        </p:attrNameLst>
                                      </p:cBhvr>
                                      <p:tavLst>
                                        <p:tav tm="0">
                                          <p:val>
                                            <p:strVal val="1+#ppt_w/2"/>
                                          </p:val>
                                        </p:tav>
                                        <p:tav tm="100000">
                                          <p:val>
                                            <p:strVal val="#ppt_x"/>
                                          </p:val>
                                        </p:tav>
                                      </p:tavLst>
                                    </p:anim>
                                    <p:anim calcmode="lin" valueType="num">
                                      <p:cBhvr additive="base">
                                        <p:cTn id="36" dur="500" fill="hold"/>
                                        <p:tgtEl>
                                          <p:spTgt spid="256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608"/>
                                        </p:tgtEl>
                                        <p:attrNameLst>
                                          <p:attrName>style.visibility</p:attrName>
                                        </p:attrNameLst>
                                      </p:cBhvr>
                                      <p:to>
                                        <p:strVal val="visible"/>
                                      </p:to>
                                    </p:set>
                                    <p:anim calcmode="lin" valueType="num">
                                      <p:cBhvr additive="base">
                                        <p:cTn id="39" dur="500" fill="hold"/>
                                        <p:tgtEl>
                                          <p:spTgt spid="25608"/>
                                        </p:tgtEl>
                                        <p:attrNameLst>
                                          <p:attrName>ppt_x</p:attrName>
                                        </p:attrNameLst>
                                      </p:cBhvr>
                                      <p:tavLst>
                                        <p:tav tm="0">
                                          <p:val>
                                            <p:strVal val="1+#ppt_w/2"/>
                                          </p:val>
                                        </p:tav>
                                        <p:tav tm="100000">
                                          <p:val>
                                            <p:strVal val="#ppt_x"/>
                                          </p:val>
                                        </p:tav>
                                      </p:tavLst>
                                    </p:anim>
                                    <p:anim calcmode="lin" valueType="num">
                                      <p:cBhvr additive="base">
                                        <p:cTn id="40" dur="500" fill="hold"/>
                                        <p:tgtEl>
                                          <p:spTgt spid="2560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5605"/>
                                        </p:tgtEl>
                                        <p:attrNameLst>
                                          <p:attrName>style.visibility</p:attrName>
                                        </p:attrNameLst>
                                      </p:cBhvr>
                                      <p:to>
                                        <p:strVal val="visible"/>
                                      </p:to>
                                    </p:set>
                                    <p:anim calcmode="lin" valueType="num">
                                      <p:cBhvr additive="base">
                                        <p:cTn id="43" dur="500" fill="hold"/>
                                        <p:tgtEl>
                                          <p:spTgt spid="25605"/>
                                        </p:tgtEl>
                                        <p:attrNameLst>
                                          <p:attrName>ppt_x</p:attrName>
                                        </p:attrNameLst>
                                      </p:cBhvr>
                                      <p:tavLst>
                                        <p:tav tm="0">
                                          <p:val>
                                            <p:strVal val="1+#ppt_w/2"/>
                                          </p:val>
                                        </p:tav>
                                        <p:tav tm="100000">
                                          <p:val>
                                            <p:strVal val="#ppt_x"/>
                                          </p:val>
                                        </p:tav>
                                      </p:tavLst>
                                    </p:anim>
                                    <p:anim calcmode="lin" valueType="num">
                                      <p:cBhvr additive="base">
                                        <p:cTn id="44" dur="500" fill="hold"/>
                                        <p:tgtEl>
                                          <p:spTgt spid="2560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612"/>
                                        </p:tgtEl>
                                        <p:attrNameLst>
                                          <p:attrName>style.visibility</p:attrName>
                                        </p:attrNameLst>
                                      </p:cBhvr>
                                      <p:to>
                                        <p:strVal val="visible"/>
                                      </p:to>
                                    </p:set>
                                    <p:anim calcmode="lin" valueType="num">
                                      <p:cBhvr additive="base">
                                        <p:cTn id="47" dur="500" fill="hold"/>
                                        <p:tgtEl>
                                          <p:spTgt spid="25612"/>
                                        </p:tgtEl>
                                        <p:attrNameLst>
                                          <p:attrName>ppt_x</p:attrName>
                                        </p:attrNameLst>
                                      </p:cBhvr>
                                      <p:tavLst>
                                        <p:tav tm="0">
                                          <p:val>
                                            <p:strVal val="1+#ppt_w/2"/>
                                          </p:val>
                                        </p:tav>
                                        <p:tav tm="100000">
                                          <p:val>
                                            <p:strVal val="#ppt_x"/>
                                          </p:val>
                                        </p:tav>
                                      </p:tavLst>
                                    </p:anim>
                                    <p:anim calcmode="lin" valueType="num">
                                      <p:cBhvr additive="base">
                                        <p:cTn id="48" dur="500" fill="hold"/>
                                        <p:tgtEl>
                                          <p:spTgt spid="256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610"/>
                                        </p:tgtEl>
                                        <p:attrNameLst>
                                          <p:attrName>style.visibility</p:attrName>
                                        </p:attrNameLst>
                                      </p:cBhvr>
                                      <p:to>
                                        <p:strVal val="visible"/>
                                      </p:to>
                                    </p:set>
                                    <p:anim calcmode="lin" valueType="num">
                                      <p:cBhvr additive="base">
                                        <p:cTn id="51" dur="500" fill="hold"/>
                                        <p:tgtEl>
                                          <p:spTgt spid="25610"/>
                                        </p:tgtEl>
                                        <p:attrNameLst>
                                          <p:attrName>ppt_x</p:attrName>
                                        </p:attrNameLst>
                                      </p:cBhvr>
                                      <p:tavLst>
                                        <p:tav tm="0">
                                          <p:val>
                                            <p:strVal val="1+#ppt_w/2"/>
                                          </p:val>
                                        </p:tav>
                                        <p:tav tm="100000">
                                          <p:val>
                                            <p:strVal val="#ppt_x"/>
                                          </p:val>
                                        </p:tav>
                                      </p:tavLst>
                                    </p:anim>
                                    <p:anim calcmode="lin" valueType="num">
                                      <p:cBhvr additive="base">
                                        <p:cTn id="52" dur="500" fill="hold"/>
                                        <p:tgtEl>
                                          <p:spTgt spid="256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5615"/>
                                        </p:tgtEl>
                                        <p:attrNameLst>
                                          <p:attrName>style.visibility</p:attrName>
                                        </p:attrNameLst>
                                      </p:cBhvr>
                                      <p:to>
                                        <p:strVal val="visible"/>
                                      </p:to>
                                    </p:set>
                                    <p:anim calcmode="lin" valueType="num">
                                      <p:cBhvr additive="base">
                                        <p:cTn id="55" dur="500" fill="hold"/>
                                        <p:tgtEl>
                                          <p:spTgt spid="25615"/>
                                        </p:tgtEl>
                                        <p:attrNameLst>
                                          <p:attrName>ppt_x</p:attrName>
                                        </p:attrNameLst>
                                      </p:cBhvr>
                                      <p:tavLst>
                                        <p:tav tm="0">
                                          <p:val>
                                            <p:strVal val="1+#ppt_w/2"/>
                                          </p:val>
                                        </p:tav>
                                        <p:tav tm="100000">
                                          <p:val>
                                            <p:strVal val="#ppt_x"/>
                                          </p:val>
                                        </p:tav>
                                      </p:tavLst>
                                    </p:anim>
                                    <p:anim calcmode="lin" valueType="num">
                                      <p:cBhvr additive="base">
                                        <p:cTn id="56" dur="500" fill="hold"/>
                                        <p:tgtEl>
                                          <p:spTgt spid="25615"/>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603" grpId="0"/>
      <p:bldP spid="25604" grpId="0"/>
      <p:bldP spid="25605" grpId="0"/>
      <p:bldP spid="25606" grpId="0"/>
      <p:bldP spid="25607" grpId="0"/>
      <p:bldP spid="25608" grpId="0"/>
      <p:bldP spid="25609" grpId="0"/>
      <p:bldP spid="25610" grpId="0"/>
      <p:bldP spid="25611" grpId="0"/>
      <p:bldP spid="25612" grpId="0"/>
      <p:bldP spid="25613" grpId="0"/>
      <p:bldP spid="25614" grpId="0"/>
      <p:bldP spid="256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Further Reading / Refs</a:t>
            </a:r>
          </a:p>
        </p:txBody>
      </p:sp>
      <p:sp>
        <p:nvSpPr>
          <p:cNvPr id="11" name="Rectangle 10"/>
          <p:cNvSpPr/>
          <p:nvPr/>
        </p:nvSpPr>
        <p:spPr>
          <a:xfrm>
            <a:off x="482663" y="1604437"/>
            <a:ext cx="8139660" cy="3693319"/>
          </a:xfrm>
          <a:prstGeom prst="rect">
            <a:avLst/>
          </a:prstGeom>
        </p:spPr>
        <p:txBody>
          <a:bodyPr wrap="square">
            <a:spAutoFit/>
          </a:bodyPr>
          <a:lstStyle/>
          <a:p>
            <a:r>
              <a:rPr lang="en-ZA" dirty="0"/>
              <a:t>Suggestions for further reading, slides partially based / general principles elaborated in:</a:t>
            </a:r>
          </a:p>
          <a:p>
            <a:pPr>
              <a:buFont typeface="Arial" pitchFamily="34" charset="0"/>
              <a:buChar char="•"/>
            </a:pPr>
            <a:r>
              <a:rPr lang="en-US" dirty="0"/>
              <a:t> A Survey of FPGA Benchmarks Available at: </a:t>
            </a:r>
            <a:r>
              <a:rPr lang="en-US" dirty="0">
                <a:hlinkClick r:id="rId2"/>
              </a:rPr>
              <a:t>http://www.cse.wustl.edu/~jain/cse567-08/ftp/fpga.pdf</a:t>
            </a:r>
            <a:r>
              <a:rPr lang="en-US" dirty="0"/>
              <a:t> </a:t>
            </a:r>
          </a:p>
          <a:p>
            <a:pPr>
              <a:buFont typeface="Arial" pitchFamily="34" charset="0"/>
              <a:buChar char="•"/>
            </a:pPr>
            <a:r>
              <a:rPr lang="en-US" dirty="0"/>
              <a:t> Data dependencies suggested reading: </a:t>
            </a:r>
            <a:r>
              <a:rPr lang="en-US" dirty="0">
                <a:hlinkClick r:id="rId3"/>
              </a:rPr>
              <a:t>http://sc.tamu.edu/help/power/powerlearn/html/ScalarOptnw/tsld036.htm</a:t>
            </a:r>
            <a:endParaRPr lang="en-US" dirty="0"/>
          </a:p>
          <a:p>
            <a:pPr>
              <a:buFont typeface="Arial" pitchFamily="34" charset="0"/>
              <a:buChar char="•"/>
            </a:pPr>
            <a:r>
              <a:rPr lang="en-ZA" dirty="0"/>
              <a:t> Load Balancing with Cloud Computing. </a:t>
            </a:r>
            <a:r>
              <a:rPr lang="en-ZA" dirty="0">
                <a:hlinkClick r:id="rId4"/>
              </a:rPr>
              <a:t>https://www.youtube.com/watch?v=_xH5POea0Jc</a:t>
            </a:r>
            <a:endParaRPr lang="en-ZA" dirty="0"/>
          </a:p>
          <a:p>
            <a:pPr>
              <a:buFont typeface="Arial" pitchFamily="34" charset="0"/>
              <a:buChar char="•"/>
            </a:pPr>
            <a:r>
              <a:rPr lang="en-ZA" dirty="0"/>
              <a:t> FPGA benchmarking types: Raphael </a:t>
            </a:r>
            <a:r>
              <a:rPr lang="en-ZA" dirty="0" err="1"/>
              <a:t>Njuguna</a:t>
            </a:r>
            <a:r>
              <a:rPr lang="en-ZA" dirty="0"/>
              <a:t>: A Survey of FPGA Benchmarks Available at: </a:t>
            </a:r>
            <a:r>
              <a:rPr lang="en-ZA" dirty="0">
                <a:hlinkClick r:id="rId2"/>
              </a:rPr>
              <a:t>http://www.cse.wustl.edu/~jain/cse567-08/ftp/fpga.pdf</a:t>
            </a:r>
            <a:endParaRPr lang="en-ZA" dirty="0"/>
          </a:p>
          <a:p>
            <a:pPr>
              <a:buFont typeface="Arial" pitchFamily="34" charset="0"/>
              <a:buChar char="•"/>
            </a:pPr>
            <a:r>
              <a:rPr lang="en-ZA" dirty="0"/>
              <a:t> “</a:t>
            </a:r>
            <a:r>
              <a:rPr lang="en-US" dirty="0"/>
              <a:t>Performance evaluation and Benchmarking”, </a:t>
            </a:r>
            <a:r>
              <a:rPr lang="en-US" dirty="0" err="1"/>
              <a:t>Lizy</a:t>
            </a:r>
            <a:r>
              <a:rPr lang="en-US" dirty="0"/>
              <a:t> K. John and </a:t>
            </a:r>
            <a:r>
              <a:rPr lang="en-US" dirty="0" err="1"/>
              <a:t>Lieven</a:t>
            </a:r>
            <a:r>
              <a:rPr lang="en-US" dirty="0"/>
              <a:t> </a:t>
            </a:r>
            <a:r>
              <a:rPr lang="en-US" dirty="0" err="1"/>
              <a:t>Eeckhout</a:t>
            </a:r>
            <a:r>
              <a:rPr lang="en-US" dirty="0"/>
              <a:t>, Taylor &amp; Francis Group</a:t>
            </a:r>
            <a:endParaRPr lang="en-ZA" dirty="0"/>
          </a:p>
        </p:txBody>
      </p:sp>
    </p:spTree>
    <p:extLst>
      <p:ext uri="{BB962C8B-B14F-4D97-AF65-F5344CB8AC3E}">
        <p14:creationId xmlns:p14="http://schemas.microsoft.com/office/powerpoint/2010/main" val="322651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031325"/>
          </a:xfrm>
          <a:prstGeom prst="rect">
            <a:avLst/>
          </a:prstGeom>
          <a:noFill/>
        </p:spPr>
        <p:txBody>
          <a:bodyPr wrap="square" rtlCol="0">
            <a:spAutoFit/>
          </a:bodyPr>
          <a:lstStyle/>
          <a:p>
            <a:r>
              <a:rPr lang="en-US" i="1" dirty="0"/>
              <a:t>Image sources:</a:t>
            </a:r>
          </a:p>
          <a:p>
            <a:r>
              <a:rPr lang="en-US" dirty="0"/>
              <a:t> Man running up stairs - Wikipedia (open commons)</a:t>
            </a:r>
          </a:p>
          <a:p>
            <a:r>
              <a:rPr lang="en-US" dirty="0"/>
              <a:t> Chocolate Chip Biscuit - Wikipedia (open commons)</a:t>
            </a:r>
          </a:p>
          <a:p>
            <a:r>
              <a:rPr lang="en-US" dirty="0"/>
              <a:t> Scales, Checked Flag - Open Clipart (</a:t>
            </a:r>
            <a:r>
              <a:rPr lang="en-US" dirty="0">
                <a:hlinkClick r:id="rId2"/>
              </a:rPr>
              <a:t>http://openclipart.org</a:t>
            </a:r>
            <a:r>
              <a:rPr lang="en-US" dirty="0"/>
              <a:t>)</a:t>
            </a:r>
          </a:p>
          <a:p>
            <a:r>
              <a:rPr lang="en-US" dirty="0"/>
              <a:t> Calendar Planning Image, Note pad – </a:t>
            </a:r>
            <a:r>
              <a:rPr lang="en-US" dirty="0" err="1"/>
              <a:t>Pixabay</a:t>
            </a:r>
            <a:r>
              <a:rPr lang="en-US" dirty="0"/>
              <a:t> (Public Domain CC0)</a:t>
            </a:r>
          </a:p>
          <a:p>
            <a:r>
              <a:rPr lang="en-US" dirty="0"/>
              <a:t> Yoga lady - adapted from Open Clipart</a:t>
            </a:r>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0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031325"/>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a:t>
            </a:r>
            <a:r>
              <a:rPr lang="en-US" dirty="0" err="1"/>
              <a:t>PxFuel</a:t>
            </a:r>
            <a:r>
              <a:rPr lang="en-US" dirty="0"/>
              <a:t> – CC0 (</a:t>
            </a:r>
            <a:r>
              <a:rPr lang="en-ZA" dirty="0">
                <a:hlinkClick r:id="rId3"/>
              </a:rPr>
              <a:t>https://www.pxfuel.com/</a:t>
            </a:r>
            <a:r>
              <a:rPr lang="en-ZA" dirty="0"/>
              <a:t>)</a:t>
            </a:r>
            <a:endParaRPr lang="en-US" dirty="0"/>
          </a:p>
          <a:p>
            <a:r>
              <a:rPr lang="en-US" dirty="0"/>
              <a:t> </a:t>
            </a:r>
            <a:r>
              <a:rPr lang="en-US" dirty="0" err="1"/>
              <a:t>Pixabay</a:t>
            </a:r>
            <a:endParaRPr lang="en-US" dirty="0"/>
          </a:p>
          <a:p>
            <a:r>
              <a:rPr lang="en-US" dirty="0"/>
              <a:t> </a:t>
            </a:r>
            <a:r>
              <a:rPr lang="en-US" dirty="0">
                <a:hlinkClick r:id="rId4"/>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25543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355187" y="1002014"/>
            <a:ext cx="8208955" cy="5343029"/>
          </a:xfrm>
        </p:spPr>
        <p:txBody>
          <a:bodyPr>
            <a:normAutofit/>
          </a:bodyPr>
          <a:lstStyle/>
          <a:p>
            <a:pPr>
              <a:defRPr/>
            </a:pPr>
            <a:r>
              <a:rPr lang="en-ZA" dirty="0"/>
              <a:t>Step 6: </a:t>
            </a:r>
            <a:r>
              <a:rPr lang="en-US" dirty="0"/>
              <a:t>Synchronization</a:t>
            </a:r>
          </a:p>
          <a:p>
            <a:pPr>
              <a:defRPr/>
            </a:pPr>
            <a:r>
              <a:rPr lang="en-ZA" dirty="0"/>
              <a:t>Step 7: </a:t>
            </a:r>
            <a:r>
              <a:rPr lang="en-US" dirty="0"/>
              <a:t>Load balancing</a:t>
            </a:r>
          </a:p>
          <a:p>
            <a:pPr>
              <a:defRPr/>
            </a:pPr>
            <a:r>
              <a:rPr lang="en-ZA" dirty="0"/>
              <a:t>Step 8: </a:t>
            </a:r>
            <a:r>
              <a:rPr lang="en-US" dirty="0"/>
              <a:t>Performance analysis and tuning</a:t>
            </a:r>
          </a:p>
          <a:p>
            <a:pPr>
              <a:defRPr/>
            </a:pPr>
            <a:endParaRPr lang="en-ZA" dirty="0"/>
          </a:p>
        </p:txBody>
      </p:sp>
      <p:pic>
        <p:nvPicPr>
          <p:cNvPr id="4099" name="Picture 3" descr="mosaic01.gif"/>
          <p:cNvPicPr>
            <a:picLocks noChangeAspect="1"/>
          </p:cNvPicPr>
          <p:nvPr/>
        </p:nvPicPr>
        <p:blipFill>
          <a:blip r:embed="rId3" cstate="print"/>
          <a:srcRect/>
          <a:stretch>
            <a:fillRect/>
          </a:stretch>
        </p:blipFill>
        <p:spPr bwMode="auto">
          <a:xfrm>
            <a:off x="4666761" y="3762739"/>
            <a:ext cx="4144354" cy="2874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385175" cy="1431925"/>
          </a:xfrm>
        </p:spPr>
        <p:txBody>
          <a:bodyPr/>
          <a:lstStyle/>
          <a:p>
            <a:pPr>
              <a:defRPr/>
            </a:pPr>
            <a:r>
              <a:rPr lang="en-ZA" dirty="0"/>
              <a:t>Steps in designing parallel programs</a:t>
            </a:r>
            <a:endParaRPr lang="en-US" dirty="0"/>
          </a:p>
        </p:txBody>
      </p:sp>
      <p:sp>
        <p:nvSpPr>
          <p:cNvPr id="6" name="Content Placeholder 2"/>
          <p:cNvSpPr txBox="1">
            <a:spLocks/>
          </p:cNvSpPr>
          <p:nvPr/>
        </p:nvSpPr>
        <p:spPr>
          <a:xfrm>
            <a:off x="693738" y="1460500"/>
            <a:ext cx="8007350" cy="53975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come first or later</a:t>
            </a: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solidFill>
                  <a:schemeClr val="tx1">
                    <a:lumMod val="65000"/>
                  </a:schemeClr>
                </a:solidFill>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solidFill>
                  <a:srgbClr val="000000"/>
                </a:solidFill>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Decomposition &amp; Granularity</a:t>
            </a:r>
          </a:p>
          <a:p>
            <a:pPr marL="514350" indent="-514350">
              <a:spcBef>
                <a:spcPct val="20000"/>
              </a:spcBef>
              <a:buClr>
                <a:schemeClr val="hlink"/>
              </a:buClr>
              <a:buFont typeface="+mj-lt"/>
              <a:buAutoNum type="arabicPeriod"/>
              <a:defRPr/>
            </a:pPr>
            <a:r>
              <a:rPr lang="en-ZA" sz="2800" kern="0" dirty="0">
                <a:solidFill>
                  <a:schemeClr val="tx1">
                    <a:lumMod val="65000"/>
                  </a:schemeClr>
                </a:solidFill>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pic>
        <p:nvPicPr>
          <p:cNvPr id="614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2343150"/>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2905125"/>
            <a:ext cx="514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3402013"/>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triped Right Arrow 3"/>
          <p:cNvSpPr/>
          <p:nvPr/>
        </p:nvSpPr>
        <p:spPr bwMode="auto">
          <a:xfrm>
            <a:off x="134938" y="5657850"/>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sp>
        <p:nvSpPr>
          <p:cNvPr id="12" name="Striped Right Arrow 11"/>
          <p:cNvSpPr/>
          <p:nvPr/>
        </p:nvSpPr>
        <p:spPr bwMode="auto">
          <a:xfrm>
            <a:off x="134938" y="6165850"/>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pic>
        <p:nvPicPr>
          <p:cNvPr id="1026" name="Picture 2" descr="K:\ACTIVE\EEE4084F\Common\Images_open\Climbing_the_stairs-zoomed-wo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537" y="3612107"/>
            <a:ext cx="1746668" cy="2960143"/>
          </a:xfrm>
          <a:prstGeom prst="rect">
            <a:avLst/>
          </a:prstGeom>
          <a:noFill/>
          <a:extLst>
            <a:ext uri="{909E8E84-426E-40DD-AFC4-6F175D3DCCD1}">
              <a14:hiddenFill xmlns:a14="http://schemas.microsoft.com/office/drawing/2010/main">
                <a:solidFill>
                  <a:srgbClr val="FFFFFF"/>
                </a:solidFill>
              </a14:hiddenFill>
            </a:ext>
          </a:extLst>
        </p:spPr>
      </p:pic>
      <p:sp>
        <p:nvSpPr>
          <p:cNvPr id="14" name="Striped Right Arrow 13"/>
          <p:cNvSpPr/>
          <p:nvPr/>
        </p:nvSpPr>
        <p:spPr bwMode="auto">
          <a:xfrm>
            <a:off x="134938" y="5163175"/>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pic>
        <p:nvPicPr>
          <p:cNvPr id="15" name="Picture 8">
            <a:extLst>
              <a:ext uri="{FF2B5EF4-FFF2-40B4-BE49-F238E27FC236}">
                <a16:creationId xmlns:a16="http://schemas.microsoft.com/office/drawing/2014/main" id="{2AA9E8EB-E70E-488A-9096-A299745CF3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4431963"/>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BF29F9-6CEA-0826-A9FF-5C105F8C31F8}"/>
              </a:ext>
            </a:extLst>
          </p:cNvPr>
          <p:cNvSpPr txBox="1"/>
          <p:nvPr/>
        </p:nvSpPr>
        <p:spPr>
          <a:xfrm rot="19886899">
            <a:off x="193519" y="4081616"/>
            <a:ext cx="717865" cy="338554"/>
          </a:xfrm>
          <a:prstGeom prst="rect">
            <a:avLst/>
          </a:prstGeom>
          <a:noFill/>
        </p:spPr>
        <p:txBody>
          <a:bodyPr wrap="square">
            <a:spAutoFit/>
          </a:bodyPr>
          <a:lstStyle/>
          <a:p>
            <a:r>
              <a:rPr lang="en-ZA" sz="1600" i="1" kern="0" dirty="0">
                <a:solidFill>
                  <a:schemeClr val="accent6">
                    <a:lumMod val="75000"/>
                  </a:schemeClr>
                </a:solidFill>
                <a:effectLst>
                  <a:outerShdw blurRad="38100" dist="38100" dir="2700000" algn="tl">
                    <a:srgbClr val="000000"/>
                  </a:outerShdw>
                </a:effectLst>
                <a:latin typeface="+mn-lt"/>
              </a:rPr>
              <a:t>later</a:t>
            </a:r>
            <a:endParaRPr lang="en-ZA" sz="1600"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Step 6: Synchronization</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
        <p:nvSpPr>
          <p:cNvPr id="6148" name="Rectangle 5"/>
          <p:cNvSpPr>
            <a:spLocks noChangeArrowheads="1"/>
          </p:cNvSpPr>
          <p:nvPr/>
        </p:nvSpPr>
        <p:spPr bwMode="auto">
          <a:xfrm>
            <a:off x="763588" y="3205163"/>
            <a:ext cx="466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Wingdings" pitchFamily="2" charset="2"/>
              <a:buNone/>
            </a:pPr>
            <a:r>
              <a:rPr lang="en-ZA" sz="2800" dirty="0">
                <a:solidFill>
                  <a:srgbClr val="FF6600"/>
                </a:solidFill>
              </a:rPr>
              <a:t>Design of Parallel Programs</a:t>
            </a:r>
          </a:p>
        </p:txBody>
      </p:sp>
    </p:spTree>
    <p:extLst>
      <p:ext uri="{BB962C8B-B14F-4D97-AF65-F5344CB8AC3E}">
        <p14:creationId xmlns:p14="http://schemas.microsoft.com/office/powerpoint/2010/main" val="156903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a:t>Types of Synchronization</a:t>
            </a:r>
          </a:p>
        </p:txBody>
      </p:sp>
      <p:sp>
        <p:nvSpPr>
          <p:cNvPr id="5" name="Content Placeholder 4"/>
          <p:cNvSpPr>
            <a:spLocks noGrp="1"/>
          </p:cNvSpPr>
          <p:nvPr>
            <p:ph idx="1"/>
          </p:nvPr>
        </p:nvSpPr>
        <p:spPr/>
        <p:txBody>
          <a:bodyPr/>
          <a:lstStyle/>
          <a:p>
            <a:pPr>
              <a:defRPr/>
            </a:pPr>
            <a:r>
              <a:rPr lang="en-US" dirty="0"/>
              <a:t>Barrier</a:t>
            </a:r>
          </a:p>
          <a:p>
            <a:pPr>
              <a:defRPr/>
            </a:pPr>
            <a:r>
              <a:rPr lang="en-US" dirty="0"/>
              <a:t>Locking / Semaphores</a:t>
            </a:r>
          </a:p>
          <a:p>
            <a:pPr>
              <a:defRPr/>
            </a:pPr>
            <a:r>
              <a:rPr lang="en-US" dirty="0"/>
              <a:t>Synchronous communication operations</a:t>
            </a:r>
          </a:p>
        </p:txBody>
      </p:sp>
    </p:spTree>
    <p:extLst>
      <p:ext uri="{BB962C8B-B14F-4D97-AF65-F5344CB8AC3E}">
        <p14:creationId xmlns:p14="http://schemas.microsoft.com/office/powerpoint/2010/main" val="84950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Barrier</a:t>
            </a:r>
            <a:endParaRPr lang="en-US" dirty="0"/>
          </a:p>
        </p:txBody>
      </p:sp>
      <p:sp>
        <p:nvSpPr>
          <p:cNvPr id="3" name="Content Placeholder 2"/>
          <p:cNvSpPr>
            <a:spLocks noGrp="1"/>
          </p:cNvSpPr>
          <p:nvPr>
            <p:ph idx="1"/>
          </p:nvPr>
        </p:nvSpPr>
        <p:spPr>
          <a:xfrm>
            <a:off x="684213" y="1711325"/>
            <a:ext cx="8007350" cy="4191000"/>
          </a:xfrm>
        </p:spPr>
        <p:txBody>
          <a:bodyPr>
            <a:normAutofit fontScale="92500" lnSpcReduction="10000"/>
          </a:bodyPr>
          <a:lstStyle/>
          <a:p>
            <a:pPr>
              <a:defRPr/>
            </a:pPr>
            <a:r>
              <a:rPr lang="en-US" i="1" dirty="0"/>
              <a:t>All</a:t>
            </a:r>
            <a:r>
              <a:rPr lang="en-US" dirty="0"/>
              <a:t> tasks are involved</a:t>
            </a:r>
          </a:p>
          <a:p>
            <a:pPr>
              <a:defRPr/>
            </a:pPr>
            <a:r>
              <a:rPr lang="en-US" dirty="0"/>
              <a:t>Each task does work until it reaches the barrier, and then </a:t>
            </a:r>
            <a:r>
              <a:rPr lang="en-US" dirty="0">
                <a:solidFill>
                  <a:schemeClr val="tx2">
                    <a:lumMod val="75000"/>
                  </a:schemeClr>
                </a:solidFill>
              </a:rPr>
              <a:t>blocks</a:t>
            </a:r>
            <a:r>
              <a:rPr lang="en-US" dirty="0"/>
              <a:t>.</a:t>
            </a:r>
          </a:p>
          <a:p>
            <a:pPr>
              <a:defRPr/>
            </a:pPr>
            <a:r>
              <a:rPr lang="en-US" dirty="0"/>
              <a:t>When the last task reaches the barrier all the tasks are synchronized.</a:t>
            </a:r>
          </a:p>
          <a:p>
            <a:pPr>
              <a:defRPr/>
            </a:pPr>
            <a:r>
              <a:rPr lang="en-US" dirty="0"/>
              <a:t>What happens next?…</a:t>
            </a:r>
          </a:p>
          <a:p>
            <a:pPr lvl="1">
              <a:defRPr/>
            </a:pPr>
            <a:r>
              <a:rPr lang="en-US" dirty="0"/>
              <a:t>Section of work is done </a:t>
            </a:r>
            <a:r>
              <a:rPr lang="en-US" i="1" dirty="0"/>
              <a:t>or</a:t>
            </a:r>
          </a:p>
          <a:p>
            <a:pPr lvl="1">
              <a:defRPr/>
            </a:pPr>
            <a:r>
              <a:rPr lang="en-US" dirty="0"/>
              <a:t>Tasks are automatically released to continue their work… programmer usually decides.</a:t>
            </a:r>
          </a:p>
        </p:txBody>
      </p:sp>
      <p:pic>
        <p:nvPicPr>
          <p:cNvPr id="8196" name="Picture 3" descr="boom.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775" y="393700"/>
            <a:ext cx="20335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12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CTIVE\EEE4084F\Common\Images_open\ossidiana_lock_and_key-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766" y="352996"/>
            <a:ext cx="1389634" cy="1634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441" y="642034"/>
            <a:ext cx="8385175" cy="659824"/>
          </a:xfrm>
        </p:spPr>
        <p:txBody>
          <a:bodyPr>
            <a:normAutofit fontScale="90000"/>
          </a:bodyPr>
          <a:lstStyle/>
          <a:p>
            <a:pPr>
              <a:defRPr/>
            </a:pPr>
            <a:r>
              <a:rPr lang="en-ZA" dirty="0"/>
              <a:t>Locking / Semaphores</a:t>
            </a:r>
            <a:endParaRPr lang="en-US" dirty="0"/>
          </a:p>
        </p:txBody>
      </p:sp>
      <p:sp>
        <p:nvSpPr>
          <p:cNvPr id="5" name="Content Placeholder 4"/>
          <p:cNvSpPr>
            <a:spLocks noGrp="1"/>
          </p:cNvSpPr>
          <p:nvPr>
            <p:ph idx="1"/>
          </p:nvPr>
        </p:nvSpPr>
        <p:spPr>
          <a:xfrm>
            <a:off x="541338" y="1449515"/>
            <a:ext cx="8007350" cy="4191000"/>
          </a:xfrm>
        </p:spPr>
        <p:txBody>
          <a:bodyPr>
            <a:normAutofit fontScale="92500" lnSpcReduction="20000"/>
          </a:bodyPr>
          <a:lstStyle/>
          <a:p>
            <a:pPr>
              <a:defRPr/>
            </a:pPr>
            <a:r>
              <a:rPr lang="en-US" dirty="0"/>
              <a:t>May concern any number of tasks</a:t>
            </a:r>
          </a:p>
          <a:p>
            <a:pPr>
              <a:defRPr/>
            </a:pPr>
            <a:r>
              <a:rPr lang="en-US" dirty="0"/>
              <a:t>Usually used to serialize / protect access to global data or </a:t>
            </a:r>
            <a:r>
              <a:rPr lang="en-US" dirty="0">
                <a:solidFill>
                  <a:schemeClr val="tx2">
                    <a:lumMod val="75000"/>
                  </a:schemeClr>
                </a:solidFill>
              </a:rPr>
              <a:t>critical section</a:t>
            </a:r>
            <a:r>
              <a:rPr lang="en-US" dirty="0"/>
              <a:t> of code. </a:t>
            </a:r>
          </a:p>
          <a:p>
            <a:pPr>
              <a:defRPr/>
            </a:pPr>
            <a:r>
              <a:rPr lang="en-US" dirty="0"/>
              <a:t>Only one task at a time may have the lock / semaphore.</a:t>
            </a:r>
          </a:p>
          <a:p>
            <a:pPr>
              <a:defRPr/>
            </a:pPr>
            <a:r>
              <a:rPr lang="en-US" dirty="0"/>
              <a:t>Tasks can attempt to get the lock need to wait for the task that has the lock to release it, granted on a FCFS basis.</a:t>
            </a:r>
          </a:p>
          <a:p>
            <a:pPr>
              <a:defRPr/>
            </a:pPr>
            <a:r>
              <a:rPr lang="en-US" dirty="0"/>
              <a:t>Usually blocking, could be non-blocking (i.e., do other work until lock is available)</a:t>
            </a:r>
          </a:p>
        </p:txBody>
      </p:sp>
    </p:spTree>
    <p:extLst>
      <p:ext uri="{BB962C8B-B14F-4D97-AF65-F5344CB8AC3E}">
        <p14:creationId xmlns:p14="http://schemas.microsoft.com/office/powerpoint/2010/main" val="698855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8949</TotalTime>
  <Words>2626</Words>
  <Application>Microsoft Office PowerPoint</Application>
  <PresentationFormat>On-screen Show (4:3)</PresentationFormat>
  <Paragraphs>339</Paragraphs>
  <Slides>35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Calibri Light</vt:lpstr>
      <vt:lpstr>Century Gothic</vt:lpstr>
      <vt:lpstr>Tahoma</vt:lpstr>
      <vt:lpstr>Wingdings</vt:lpstr>
      <vt:lpstr>Wingdings 2</vt:lpstr>
      <vt:lpstr>4084 Theme</vt:lpstr>
      <vt:lpstr>PowerPoint Presentation</vt:lpstr>
      <vt:lpstr>Steps in Designing Parallel Programs</vt:lpstr>
      <vt:lpstr>The steps in designing parallel programs</vt:lpstr>
      <vt:lpstr>Lecture Overview</vt:lpstr>
      <vt:lpstr>Steps in designing parallel programs</vt:lpstr>
      <vt:lpstr>Step 6: Synchronization</vt:lpstr>
      <vt:lpstr>Types of Synchronization</vt:lpstr>
      <vt:lpstr>Barrier</vt:lpstr>
      <vt:lpstr>Locking / Semaphores</vt:lpstr>
      <vt:lpstr>Synchronous communication operations</vt:lpstr>
      <vt:lpstr>Step 7: Load Balancing</vt:lpstr>
      <vt:lpstr>Load Balancing</vt:lpstr>
      <vt:lpstr>Load Balancing – simple trial technique</vt:lpstr>
      <vt:lpstr>Load Balancing – simple trial technique (cont)</vt:lpstr>
      <vt:lpstr>Load Balancing</vt:lpstr>
      <vt:lpstr>Achieving load balance</vt:lpstr>
      <vt:lpstr>Achieving balance – Work assignment as pre-process</vt:lpstr>
      <vt:lpstr>Achieving balance – Work assigned dynamically</vt:lpstr>
      <vt:lpstr>Vertical vs. horizontal load balancing</vt:lpstr>
      <vt:lpstr>Vertical vs. horizontal load balancing</vt:lpstr>
      <vt:lpstr>Step 8: Performance analysis</vt:lpstr>
      <vt:lpstr>Performance analysis</vt:lpstr>
      <vt:lpstr>MPI Timing functions</vt:lpstr>
      <vt:lpstr>StdC: gettimeofday</vt:lpstr>
      <vt:lpstr>gettimeofday example</vt:lpstr>
      <vt:lpstr>Benchmarking </vt:lpstr>
      <vt:lpstr>Benchmarking (cont…)</vt:lpstr>
      <vt:lpstr>Benchmarking:   what to measure</vt:lpstr>
      <vt:lpstr>Benchmark: Approaches</vt:lpstr>
      <vt:lpstr>Benchmarking: Types</vt:lpstr>
      <vt:lpstr>PowerPoint Presentation</vt:lpstr>
      <vt:lpstr>Questions?</vt:lpstr>
      <vt:lpstr>Further Reading / Refs</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Computing Fundamentals</dc:subject>
  <dc:creator>Simon Winberg</dc:creator>
  <cp:lastModifiedBy>Simon Winberg</cp:lastModifiedBy>
  <cp:revision>567</cp:revision>
  <dcterms:created xsi:type="dcterms:W3CDTF">2009-02-10T02:25:54Z</dcterms:created>
  <dcterms:modified xsi:type="dcterms:W3CDTF">2023-03-08T21:02:23Z</dcterms:modified>
  <cp:category>Lectures</cp:category>
</cp:coreProperties>
</file>