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9" r:id="rId1"/>
  </p:sldMasterIdLst>
  <p:notesMasterIdLst>
    <p:notesMasterId r:id="rId38"/>
  </p:notesMasterIdLst>
  <p:sldIdLst>
    <p:sldId id="324" r:id="rId2"/>
    <p:sldId id="493" r:id="rId3"/>
    <p:sldId id="524" r:id="rId4"/>
    <p:sldId id="504" r:id="rId5"/>
    <p:sldId id="348" r:id="rId6"/>
    <p:sldId id="327" r:id="rId7"/>
    <p:sldId id="515" r:id="rId8"/>
    <p:sldId id="328" r:id="rId9"/>
    <p:sldId id="510" r:id="rId10"/>
    <p:sldId id="511" r:id="rId11"/>
    <p:sldId id="512" r:id="rId12"/>
    <p:sldId id="359" r:id="rId13"/>
    <p:sldId id="514" r:id="rId14"/>
    <p:sldId id="333" r:id="rId15"/>
    <p:sldId id="513" r:id="rId16"/>
    <p:sldId id="336" r:id="rId17"/>
    <p:sldId id="337" r:id="rId18"/>
    <p:sldId id="338" r:id="rId19"/>
    <p:sldId id="339" r:id="rId20"/>
    <p:sldId id="361" r:id="rId21"/>
    <p:sldId id="362" r:id="rId22"/>
    <p:sldId id="374" r:id="rId23"/>
    <p:sldId id="379" r:id="rId24"/>
    <p:sldId id="527" r:id="rId25"/>
    <p:sldId id="525" r:id="rId26"/>
    <p:sldId id="526" r:id="rId27"/>
    <p:sldId id="517" r:id="rId28"/>
    <p:sldId id="523" r:id="rId29"/>
    <p:sldId id="509" r:id="rId30"/>
    <p:sldId id="376" r:id="rId31"/>
    <p:sldId id="377" r:id="rId32"/>
    <p:sldId id="518" r:id="rId33"/>
    <p:sldId id="519" r:id="rId34"/>
    <p:sldId id="520" r:id="rId35"/>
    <p:sldId id="373" r:id="rId36"/>
    <p:sldId id="494" r:id="rId3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5BA1CF"/>
    <a:srgbClr val="FF6600"/>
    <a:srgbClr val="FFFF81"/>
    <a:srgbClr val="7030A0"/>
    <a:srgbClr val="126249"/>
    <a:srgbClr val="006600"/>
    <a:srgbClr val="1D8757"/>
    <a:srgbClr val="1C1C1C"/>
    <a:srgbClr val="23F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29" autoAdjust="0"/>
    <p:restoredTop sz="91476" autoAdjust="0"/>
  </p:normalViewPr>
  <p:slideViewPr>
    <p:cSldViewPr snapToGrid="0">
      <p:cViewPr varScale="1">
        <p:scale>
          <a:sx n="96" d="100"/>
          <a:sy n="96" d="100"/>
        </p:scale>
        <p:origin x="1752" y="66"/>
      </p:cViewPr>
      <p:guideLst>
        <p:guide orient="horz" pos="2160"/>
        <p:guide pos="2880"/>
      </p:guideLst>
    </p:cSldViewPr>
  </p:slideViewPr>
  <p:outlineViewPr>
    <p:cViewPr>
      <p:scale>
        <a:sx n="33" d="100"/>
        <a:sy n="33" d="100"/>
      </p:scale>
      <p:origin x="0" y="4867"/>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2174BBCF-0BDB-4E2C-87C1-3B59551A21DC}" type="datetimeFigureOut">
              <a:rPr lang="en-US"/>
              <a:pPr>
                <a:defRPr/>
              </a:pPr>
              <a:t>3/7/2023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4344F12-B8EC-44B1-8A42-C01DD67DE0AF}" type="slidenum">
              <a:rPr lang="en-US"/>
              <a:pPr>
                <a:defRPr/>
              </a:pPr>
              <a:t>‹#›</a:t>
            </a:fld>
            <a:endParaRPr lang="en-US"/>
          </a:p>
        </p:txBody>
      </p:sp>
    </p:spTree>
    <p:extLst>
      <p:ext uri="{BB962C8B-B14F-4D97-AF65-F5344CB8AC3E}">
        <p14:creationId xmlns:p14="http://schemas.microsoft.com/office/powerpoint/2010/main" val="31850118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9844785-57CF-423B-9BD3-439C568A7EBB}" type="slidenum">
              <a:rPr lang="en-US" smtClean="0"/>
              <a:pPr/>
              <a:t>1</a:t>
            </a:fld>
            <a:endParaRPr lang="en-US"/>
          </a:p>
        </p:txBody>
      </p:sp>
    </p:spTree>
    <p:extLst>
      <p:ext uri="{BB962C8B-B14F-4D97-AF65-F5344CB8AC3E}">
        <p14:creationId xmlns:p14="http://schemas.microsoft.com/office/powerpoint/2010/main" val="40261594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F082163-7891-4C14-BA08-66984D4F3252}" type="slidenum">
              <a:rPr lang="en-US" smtClean="0"/>
              <a:pPr/>
              <a:t>14</a:t>
            </a:fld>
            <a:endParaRPr lang="en-US"/>
          </a:p>
        </p:txBody>
      </p:sp>
    </p:spTree>
    <p:extLst>
      <p:ext uri="{BB962C8B-B14F-4D97-AF65-F5344CB8AC3E}">
        <p14:creationId xmlns:p14="http://schemas.microsoft.com/office/powerpoint/2010/main" val="207745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3D4AAD4-A49F-4076-A44E-E93DAEC45AFC}" type="slidenum">
              <a:rPr lang="en-US" smtClean="0"/>
              <a:pPr/>
              <a:t>15</a:t>
            </a:fld>
            <a:endParaRPr lang="en-US"/>
          </a:p>
        </p:txBody>
      </p:sp>
    </p:spTree>
    <p:extLst>
      <p:ext uri="{BB962C8B-B14F-4D97-AF65-F5344CB8AC3E}">
        <p14:creationId xmlns:p14="http://schemas.microsoft.com/office/powerpoint/2010/main" val="3903882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F053C76-700F-40A9-988F-AD88DCF01794}" type="slidenum">
              <a:rPr lang="en-US" smtClean="0"/>
              <a:pPr/>
              <a:t>16</a:t>
            </a:fld>
            <a:endParaRPr lang="en-US"/>
          </a:p>
        </p:txBody>
      </p:sp>
    </p:spTree>
    <p:extLst>
      <p:ext uri="{BB962C8B-B14F-4D97-AF65-F5344CB8AC3E}">
        <p14:creationId xmlns:p14="http://schemas.microsoft.com/office/powerpoint/2010/main" val="244695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AAD7B03-7C30-4D56-A962-689E5BC1B383}" type="slidenum">
              <a:rPr lang="en-US" smtClean="0"/>
              <a:pPr/>
              <a:t>17</a:t>
            </a:fld>
            <a:endParaRPr lang="en-US"/>
          </a:p>
        </p:txBody>
      </p:sp>
    </p:spTree>
    <p:extLst>
      <p:ext uri="{BB962C8B-B14F-4D97-AF65-F5344CB8AC3E}">
        <p14:creationId xmlns:p14="http://schemas.microsoft.com/office/powerpoint/2010/main" val="4211552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7C471B6-331E-4D05-A9D8-666F67F704A6}" type="slidenum">
              <a:rPr lang="en-US" smtClean="0"/>
              <a:pPr/>
              <a:t>18</a:t>
            </a:fld>
            <a:endParaRPr lang="en-US"/>
          </a:p>
        </p:txBody>
      </p:sp>
    </p:spTree>
    <p:extLst>
      <p:ext uri="{BB962C8B-B14F-4D97-AF65-F5344CB8AC3E}">
        <p14:creationId xmlns:p14="http://schemas.microsoft.com/office/powerpoint/2010/main" val="3993927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E0EFC22-9478-4039-AB85-9B043957027D}" type="slidenum">
              <a:rPr lang="en-US" smtClean="0"/>
              <a:pPr/>
              <a:t>19</a:t>
            </a:fld>
            <a:endParaRPr lang="en-US"/>
          </a:p>
        </p:txBody>
      </p:sp>
    </p:spTree>
    <p:extLst>
      <p:ext uri="{BB962C8B-B14F-4D97-AF65-F5344CB8AC3E}">
        <p14:creationId xmlns:p14="http://schemas.microsoft.com/office/powerpoint/2010/main" val="3167336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3410C86-19C3-436A-9DE6-0F3A5743BFE5}" type="slidenum">
              <a:rPr lang="en-US" smtClean="0"/>
              <a:pPr/>
              <a:t>20</a:t>
            </a:fld>
            <a:endParaRPr lang="en-US"/>
          </a:p>
        </p:txBody>
      </p:sp>
    </p:spTree>
    <p:extLst>
      <p:ext uri="{BB962C8B-B14F-4D97-AF65-F5344CB8AC3E}">
        <p14:creationId xmlns:p14="http://schemas.microsoft.com/office/powerpoint/2010/main" val="3380602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r>
              <a:rPr lang="en-GB" dirty="0"/>
              <a:t>Granularity of the problem </a:t>
            </a:r>
            <a:r>
              <a:rPr lang="en-ZA" dirty="0"/>
              <a:t>is about </a:t>
            </a:r>
            <a:r>
              <a:rPr lang="en-GB" dirty="0"/>
              <a:t>how big or small the parts of the problem </a:t>
            </a:r>
            <a:r>
              <a:rPr lang="en-ZA" dirty="0"/>
              <a:t>are, or the interrelatedness of data that is used in order to obtain results.</a:t>
            </a:r>
          </a:p>
          <a:p>
            <a:r>
              <a:rPr lang="en-ZA" dirty="0"/>
              <a:t>We will see a clear example shortly demonstrating the difference what granularity is about.</a:t>
            </a:r>
          </a:p>
          <a:p>
            <a:r>
              <a:rPr lang="en-ZA" dirty="0"/>
              <a:t>I tend to think of it as follows: if you have a particular output, say </a:t>
            </a:r>
            <a:r>
              <a:rPr lang="en-ZA" i="1" dirty="0"/>
              <a:t>X</a:t>
            </a:r>
            <a:r>
              <a:rPr lang="en-ZA" dirty="0"/>
              <a:t>, then the granularity is how many other data elements needed to be access in order to obtain the value of </a:t>
            </a:r>
            <a:r>
              <a:rPr lang="en-ZA" i="1" dirty="0"/>
              <a:t>X</a:t>
            </a:r>
            <a:r>
              <a:rPr lang="en-ZA" dirty="0"/>
              <a:t>. </a:t>
            </a:r>
          </a:p>
          <a:p>
            <a:r>
              <a:rPr lang="en-ZA" dirty="0"/>
              <a:t>Consider that X might not just be a value, it may be an event or actuation that your system provides … which can then be considered as how many other inputs, data, or other events is a particular result or event, dependent on?</a:t>
            </a:r>
          </a:p>
          <a:p>
            <a:endParaRPr lang="en-ZA" dirty="0"/>
          </a:p>
          <a:p>
            <a:r>
              <a:rPr lang="en-ZA" dirty="0"/>
              <a:t>The interrelatedness of your data is the granularity, which can vary from very fine-grained, to very coarse-grained.</a:t>
            </a:r>
          </a:p>
          <a:p>
            <a:endParaRPr lang="en-ZA" dirty="0"/>
          </a:p>
          <a:p>
            <a:r>
              <a:rPr lang="en-ZA" dirty="0"/>
              <a:t>A fine-grained computation means that the solution is highly depended on many data items.</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ZA" dirty="0"/>
              <a:t>A course-grained computation means that the solution is not dependent on many data items.</a:t>
            </a:r>
          </a:p>
          <a:p>
            <a:endParaRPr lang="en-US" dirty="0"/>
          </a:p>
          <a:p>
            <a:r>
              <a:rPr lang="en-US" dirty="0"/>
              <a:t>Granularity can also be explained in terms of the amount of communication needed… </a:t>
            </a:r>
          </a:p>
          <a:p>
            <a:endParaRPr lang="en-US" dirty="0"/>
          </a:p>
          <a:p>
            <a:r>
              <a:rPr lang="en-US" dirty="0"/>
              <a:t>  a fine-grained computation may need a lot of communication because any one result is highly dependent on much of the data.</a:t>
            </a:r>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ZA" dirty="0"/>
              <a:t>  a course-grained computation means little communication needed, don’t need much of the available data in order to produce a result.</a:t>
            </a:r>
          </a:p>
          <a:p>
            <a:endParaRPr lang="en-US" dirty="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01EE548-D2B1-43BA-B7FB-99E4A6936FC2}" type="slidenum">
              <a:rPr lang="en-US" smtClean="0"/>
              <a:pPr/>
              <a:t>21</a:t>
            </a:fld>
            <a:endParaRPr lang="en-US"/>
          </a:p>
        </p:txBody>
      </p:sp>
    </p:spTree>
    <p:extLst>
      <p:ext uri="{BB962C8B-B14F-4D97-AF65-F5344CB8AC3E}">
        <p14:creationId xmlns:p14="http://schemas.microsoft.com/office/powerpoint/2010/main" val="565843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7F0A243B-4158-4CD0-B526-32E0D3CA5F84}" type="slidenum">
              <a:rPr lang="en-US" smtClean="0"/>
              <a:pPr>
                <a:defRPr/>
              </a:pPr>
              <a:t>22</a:t>
            </a:fld>
            <a:endParaRPr lang="en-US"/>
          </a:p>
        </p:txBody>
      </p:sp>
    </p:spTree>
    <p:extLst>
      <p:ext uri="{BB962C8B-B14F-4D97-AF65-F5344CB8AC3E}">
        <p14:creationId xmlns:p14="http://schemas.microsoft.com/office/powerpoint/2010/main" val="4173899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01C0A2D-7DDD-46B0-9375-CECF0FC7D866}" type="slidenum">
              <a:rPr lang="en-US" smtClean="0"/>
              <a:pPr/>
              <a:t>23</a:t>
            </a:fld>
            <a:endParaRPr lang="en-US"/>
          </a:p>
        </p:txBody>
      </p:sp>
    </p:spTree>
    <p:extLst>
      <p:ext uri="{BB962C8B-B14F-4D97-AF65-F5344CB8AC3E}">
        <p14:creationId xmlns:p14="http://schemas.microsoft.com/office/powerpoint/2010/main" val="3137536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CE2BDAD-629C-4378-ABA9-87A314B84EB4}" type="slidenum">
              <a:rPr lang="en-US" smtClean="0"/>
              <a:pPr/>
              <a:t>2</a:t>
            </a:fld>
            <a:endParaRPr lang="en-US"/>
          </a:p>
        </p:txBody>
      </p:sp>
    </p:spTree>
    <p:extLst>
      <p:ext uri="{BB962C8B-B14F-4D97-AF65-F5344CB8AC3E}">
        <p14:creationId xmlns:p14="http://schemas.microsoft.com/office/powerpoint/2010/main" val="26110336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AF95051-870E-4155-9C53-1BADF10A1579}" type="slidenum">
              <a:rPr lang="en-US" smtClean="0"/>
              <a:pPr/>
              <a:t>24</a:t>
            </a:fld>
            <a:endParaRPr lang="en-US"/>
          </a:p>
        </p:txBody>
      </p:sp>
    </p:spTree>
    <p:extLst>
      <p:ext uri="{BB962C8B-B14F-4D97-AF65-F5344CB8AC3E}">
        <p14:creationId xmlns:p14="http://schemas.microsoft.com/office/powerpoint/2010/main" val="866596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AF95051-870E-4155-9C53-1BADF10A1579}" type="slidenum">
              <a:rPr lang="en-US" smtClean="0"/>
              <a:pPr/>
              <a:t>27</a:t>
            </a:fld>
            <a:endParaRPr lang="en-US"/>
          </a:p>
        </p:txBody>
      </p:sp>
    </p:spTree>
    <p:extLst>
      <p:ext uri="{BB962C8B-B14F-4D97-AF65-F5344CB8AC3E}">
        <p14:creationId xmlns:p14="http://schemas.microsoft.com/office/powerpoint/2010/main" val="3993173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6C7D737-05DE-4366-BEC3-EB127F91C4F7}" type="slidenum">
              <a:rPr lang="en-US" smtClean="0"/>
              <a:pPr/>
              <a:t>30</a:t>
            </a:fld>
            <a:endParaRPr lang="en-US"/>
          </a:p>
        </p:txBody>
      </p:sp>
    </p:spTree>
    <p:extLst>
      <p:ext uri="{BB962C8B-B14F-4D97-AF65-F5344CB8AC3E}">
        <p14:creationId xmlns:p14="http://schemas.microsoft.com/office/powerpoint/2010/main" val="21574092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33BEC86-D044-4C50-8476-D9DDBB78A60B}" type="slidenum">
              <a:rPr lang="en-US" smtClean="0"/>
              <a:pPr/>
              <a:t>31</a:t>
            </a:fld>
            <a:endParaRPr lang="en-US"/>
          </a:p>
        </p:txBody>
      </p:sp>
    </p:spTree>
    <p:extLst>
      <p:ext uri="{BB962C8B-B14F-4D97-AF65-F5344CB8AC3E}">
        <p14:creationId xmlns:p14="http://schemas.microsoft.com/office/powerpoint/2010/main" val="20493974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1EEBC26-F226-4684-A6F2-5C14F8E53BE0}" type="slidenum">
              <a:rPr lang="en-US" smtClean="0"/>
              <a:pPr/>
              <a:t>32</a:t>
            </a:fld>
            <a:endParaRPr lang="en-US"/>
          </a:p>
        </p:txBody>
      </p:sp>
    </p:spTree>
    <p:extLst>
      <p:ext uri="{BB962C8B-B14F-4D97-AF65-F5344CB8AC3E}">
        <p14:creationId xmlns:p14="http://schemas.microsoft.com/office/powerpoint/2010/main" val="8304849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2424D32-FECB-4C38-9D0B-2248FB934D2C}" type="slidenum">
              <a:rPr lang="en-US" smtClean="0"/>
              <a:pPr/>
              <a:t>33</a:t>
            </a:fld>
            <a:endParaRPr lang="en-US"/>
          </a:p>
        </p:txBody>
      </p:sp>
    </p:spTree>
    <p:extLst>
      <p:ext uri="{BB962C8B-B14F-4D97-AF65-F5344CB8AC3E}">
        <p14:creationId xmlns:p14="http://schemas.microsoft.com/office/powerpoint/2010/main" val="409894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33BBA1E-0BE1-4B66-85D2-439607387640}" type="slidenum">
              <a:rPr lang="en-US" smtClean="0"/>
              <a:pPr/>
              <a:t>6</a:t>
            </a:fld>
            <a:endParaRPr lang="en-US"/>
          </a:p>
        </p:txBody>
      </p:sp>
    </p:spTree>
    <p:extLst>
      <p:ext uri="{BB962C8B-B14F-4D97-AF65-F5344CB8AC3E}">
        <p14:creationId xmlns:p14="http://schemas.microsoft.com/office/powerpoint/2010/main" val="3061886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3410C86-19C3-436A-9DE6-0F3A5743BFE5}" type="slidenum">
              <a:rPr lang="en-US" smtClean="0"/>
              <a:pPr/>
              <a:t>7</a:t>
            </a:fld>
            <a:endParaRPr lang="en-US"/>
          </a:p>
        </p:txBody>
      </p:sp>
    </p:spTree>
    <p:extLst>
      <p:ext uri="{BB962C8B-B14F-4D97-AF65-F5344CB8AC3E}">
        <p14:creationId xmlns:p14="http://schemas.microsoft.com/office/powerpoint/2010/main" val="2500060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AF20F69-CB16-4D7C-9E1D-A77D45A39DBE}" type="slidenum">
              <a:rPr lang="en-US" smtClean="0"/>
              <a:pPr/>
              <a:t>8</a:t>
            </a:fld>
            <a:endParaRPr lang="en-US"/>
          </a:p>
        </p:txBody>
      </p:sp>
    </p:spTree>
    <p:extLst>
      <p:ext uri="{BB962C8B-B14F-4D97-AF65-F5344CB8AC3E}">
        <p14:creationId xmlns:p14="http://schemas.microsoft.com/office/powerpoint/2010/main" val="1637990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6542576-E129-4ED4-8646-E6C88CA1774B}" type="slidenum">
              <a:rPr lang="en-US" smtClean="0"/>
              <a:pPr/>
              <a:t>9</a:t>
            </a:fld>
            <a:endParaRPr lang="en-US"/>
          </a:p>
        </p:txBody>
      </p:sp>
    </p:spTree>
    <p:extLst>
      <p:ext uri="{BB962C8B-B14F-4D97-AF65-F5344CB8AC3E}">
        <p14:creationId xmlns:p14="http://schemas.microsoft.com/office/powerpoint/2010/main" val="2282011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B54ADAC-DAE0-4636-B0F0-5094FFA2CA78}" type="slidenum">
              <a:rPr lang="en-US" smtClean="0"/>
              <a:pPr/>
              <a:t>10</a:t>
            </a:fld>
            <a:endParaRPr lang="en-US"/>
          </a:p>
        </p:txBody>
      </p:sp>
    </p:spTree>
    <p:extLst>
      <p:ext uri="{BB962C8B-B14F-4D97-AF65-F5344CB8AC3E}">
        <p14:creationId xmlns:p14="http://schemas.microsoft.com/office/powerpoint/2010/main" val="3133227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E0E5E8A-3BEB-4EB0-89B3-4173BA74FAB7}" type="slidenum">
              <a:rPr lang="en-US" smtClean="0"/>
              <a:pPr/>
              <a:t>11</a:t>
            </a:fld>
            <a:endParaRPr lang="en-US"/>
          </a:p>
        </p:txBody>
      </p:sp>
    </p:spTree>
    <p:extLst>
      <p:ext uri="{BB962C8B-B14F-4D97-AF65-F5344CB8AC3E}">
        <p14:creationId xmlns:p14="http://schemas.microsoft.com/office/powerpoint/2010/main" val="3003618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3410C86-19C3-436A-9DE6-0F3A5743BFE5}" type="slidenum">
              <a:rPr lang="en-US" smtClean="0"/>
              <a:pPr/>
              <a:t>13</a:t>
            </a:fld>
            <a:endParaRPr lang="en-US"/>
          </a:p>
        </p:txBody>
      </p:sp>
    </p:spTree>
    <p:extLst>
      <p:ext uri="{BB962C8B-B14F-4D97-AF65-F5344CB8AC3E}">
        <p14:creationId xmlns:p14="http://schemas.microsoft.com/office/powerpoint/2010/main" val="3380602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a:prstGeom prst="rect">
            <a:avLst/>
          </a:prstGeom>
        </p:spPr>
        <p:txBody>
          <a:bodyPr anchor="b"/>
          <a:lstStyle>
            <a:lvl1pPr algn="l">
              <a:defRPr sz="2400"/>
            </a:lvl1pPr>
          </a:lstStyle>
          <a:p>
            <a:pPr>
              <a:defRPr/>
            </a:pPr>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pPr>
              <a:defRPr/>
            </a:pPr>
            <a:endParaRPr lang="en-US"/>
          </a:p>
        </p:txBody>
      </p:sp>
      <p:sp>
        <p:nvSpPr>
          <p:cNvPr id="6" name="Slide Number Placeholder 5"/>
          <p:cNvSpPr>
            <a:spLocks noGrp="1"/>
          </p:cNvSpPr>
          <p:nvPr>
            <p:ph type="sldNum" sz="quarter" idx="12"/>
          </p:nvPr>
        </p:nvSpPr>
        <p:spPr>
          <a:xfrm>
            <a:off x="4649096" y="5719966"/>
            <a:ext cx="643666" cy="365125"/>
          </a:xfrm>
          <a:prstGeom prst="rect">
            <a:avLst/>
          </a:prstGeom>
        </p:spPr>
        <p:txBody>
          <a:bodyPr/>
          <a:lstStyle>
            <a:lvl1pPr>
              <a:defRPr>
                <a:solidFill>
                  <a:schemeClr val="accent1"/>
                </a:solidFill>
              </a:defRPr>
            </a:lvl1pPr>
          </a:lstStyle>
          <a:p>
            <a:pPr>
              <a:defRPr/>
            </a:pPr>
            <a:fld id="{13D45263-F346-4D9E-B8FA-2F485AC7207D}" type="slidenum">
              <a:rPr lang="en-US" smtClean="0"/>
              <a:pPr>
                <a:defRPr/>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7510FC7E-DEFB-4C84-BAF7-FE809330A2A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DA851F78-B96F-4EA5-8C1A-F38CD6BF9E15}"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2130425"/>
            <a:ext cx="7770813" cy="1468438"/>
          </a:xfrm>
        </p:spPr>
        <p:txBody>
          <a:bodyPr/>
          <a:lstStyle/>
          <a:p>
            <a:r>
              <a:rPr lang="en-US"/>
              <a:t>Click to edit Master title style</a:t>
            </a:r>
          </a:p>
        </p:txBody>
      </p:sp>
      <p:sp>
        <p:nvSpPr>
          <p:cNvPr id="3" name="Rectangle 4">
            <a:extLst>
              <a:ext uri="{FF2B5EF4-FFF2-40B4-BE49-F238E27FC236}">
                <a16:creationId xmlns:a16="http://schemas.microsoft.com/office/drawing/2014/main" id="{FB3E3B65-06A2-4B16-8A5C-4FFB54576782}"/>
              </a:ext>
            </a:extLst>
          </p:cNvPr>
          <p:cNvSpPr>
            <a:spLocks noGrp="1" noChangeArrowheads="1"/>
          </p:cNvSpPr>
          <p:nvPr>
            <p:ph type="dt"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0BD2DD0-E2B8-41AC-A185-7B19B54183C1}"/>
              </a:ext>
            </a:extLst>
          </p:cNvPr>
          <p:cNvSpPr>
            <a:spLocks noGrp="1" noChangeArrowheads="1"/>
          </p:cNvSpPr>
          <p:nvPr>
            <p:ph type="ft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17B23D5-D9C9-4338-A4CF-1DFEDBF7565E}"/>
              </a:ext>
            </a:extLst>
          </p:cNvPr>
          <p:cNvSpPr>
            <a:spLocks noGrp="1" noChangeArrowheads="1"/>
          </p:cNvSpPr>
          <p:nvPr>
            <p:ph type="sldNum" idx="12"/>
          </p:nvPr>
        </p:nvSpPr>
        <p:spPr>
          <a:ln/>
        </p:spPr>
        <p:txBody>
          <a:bodyPr/>
          <a:lstStyle>
            <a:lvl1pPr>
              <a:defRPr/>
            </a:lvl1pPr>
          </a:lstStyle>
          <a:p>
            <a:fld id="{98010F35-31BD-4BC2-8111-B65E30BA75B4}" type="slidenum">
              <a:rPr lang="en-US" altLang="en-US"/>
              <a:pPr/>
              <a:t>‹#›</a:t>
            </a:fld>
            <a:endParaRPr lang="en-US" altLang="en-US"/>
          </a:p>
        </p:txBody>
      </p:sp>
    </p:spTree>
    <p:extLst>
      <p:ext uri="{BB962C8B-B14F-4D97-AF65-F5344CB8AC3E}">
        <p14:creationId xmlns:p14="http://schemas.microsoft.com/office/powerpoint/2010/main" val="2883081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dirty="0"/>
              <a:t>Click to edit Master title style</a:t>
            </a:r>
          </a:p>
        </p:txBody>
      </p:sp>
      <p:sp>
        <p:nvSpPr>
          <p:cNvPr id="3" name="Content Placeholder 2"/>
          <p:cNvSpPr>
            <a:spLocks noGrp="1"/>
          </p:cNvSpPr>
          <p:nvPr>
            <p:ph idx="1"/>
          </p:nvPr>
        </p:nvSpPr>
        <p:spPr/>
        <p:txBody>
          <a:bodyPr/>
          <a:lstStyle>
            <a:lvl2pPr>
              <a:defRPr>
                <a:solidFill>
                  <a:srgbClr val="126249"/>
                </a:solidFill>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9274FF3A-3FE4-4D8F-AA06-87E135E66070}"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pPr>
              <a:defRPr/>
            </a:pPr>
            <a:fld id="{01C96025-340B-40B4-836B-E4BDBF013AD0}"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FDBCA43E-5CB6-44A4-980B-984EBA9F71FD}" type="slidenum">
              <a:rPr lang="en-US" smtClean="0"/>
              <a:pPr>
                <a:defRPr/>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dirty="0"/>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a:xfrm>
            <a:off x="4649096" y="224491"/>
            <a:ext cx="1332156" cy="365125"/>
          </a:xfrm>
          <a:prstGeom prst="rect">
            <a:avLst/>
          </a:prstGeom>
        </p:spPr>
        <p:txBody>
          <a:bodyPr/>
          <a:lstStyle/>
          <a:p>
            <a:pPr>
              <a:defRPr/>
            </a:pPr>
            <a:fld id="{2B34780E-716E-419B-8793-28982462ED95}"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n>
                  <a:solidFill>
                    <a:schemeClr val="tx1"/>
                  </a:solidFill>
                </a:ln>
                <a:solidFill>
                  <a:srgbClr val="1D8757"/>
                </a:solidFill>
              </a:defRPr>
            </a:lvl1pPr>
          </a:lstStyle>
          <a:p>
            <a:r>
              <a:rPr lang="en-US" dirty="0"/>
              <a:t>Click to edit Master title style</a:t>
            </a:r>
          </a:p>
        </p:txBody>
      </p:sp>
      <p:sp>
        <p:nvSpPr>
          <p:cNvPr id="3" name="Date Placeholder 2"/>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649096" y="224491"/>
            <a:ext cx="1332156" cy="365125"/>
          </a:xfrm>
          <a:prstGeom prst="rect">
            <a:avLst/>
          </a:prstGeom>
        </p:spPr>
        <p:txBody>
          <a:bodyPr/>
          <a:lstStyle/>
          <a:p>
            <a:pPr>
              <a:defRPr/>
            </a:pPr>
            <a:fld id="{3505D5CF-0518-4AF4-8FF0-0687688E33F2}"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649096" y="224491"/>
            <a:ext cx="1332156" cy="365125"/>
          </a:xfrm>
          <a:prstGeom prst="rect">
            <a:avLst/>
          </a:prstGeom>
        </p:spPr>
        <p:txBody>
          <a:bodyPr/>
          <a:lstStyle/>
          <a:p>
            <a:pPr>
              <a:defRPr/>
            </a:pPr>
            <a:fld id="{2A1C3099-69CD-491D-89ED-86489FC05339}"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95CCE3D7-173E-4B1A-99C5-0EB9C11487CC}" type="slidenum">
              <a:rPr lang="en-US" smtClean="0"/>
              <a:pPr>
                <a:defRPr/>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rgbClr val="1884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997388" y="224492"/>
            <a:ext cx="2133600" cy="365125"/>
          </a:xfrm>
          <a:prstGeom prst="rect">
            <a:avLst/>
          </a:prstGeom>
        </p:spPr>
        <p:txBody>
          <a:bodyPr/>
          <a:lstStyle/>
          <a:p>
            <a:pPr>
              <a:defRPr/>
            </a:pP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pPr>
              <a:defRPr/>
            </a:pPr>
            <a:endParaRPr lang="en-US"/>
          </a:p>
        </p:txBody>
      </p:sp>
      <p:sp>
        <p:nvSpPr>
          <p:cNvPr id="7" name="Slide Number Placeholder 6"/>
          <p:cNvSpPr>
            <a:spLocks noGrp="1"/>
          </p:cNvSpPr>
          <p:nvPr>
            <p:ph type="sldNum" sz="quarter" idx="12"/>
          </p:nvPr>
        </p:nvSpPr>
        <p:spPr>
          <a:xfrm>
            <a:off x="4649096" y="224491"/>
            <a:ext cx="1332156" cy="365125"/>
          </a:xfrm>
          <a:prstGeom prst="rect">
            <a:avLst/>
          </a:prstGeom>
        </p:spPr>
        <p:txBody>
          <a:bodyPr/>
          <a:lstStyle/>
          <a:p>
            <a:pPr>
              <a:defRPr/>
            </a:pPr>
            <a:fld id="{EE036589-D1A4-4F47-97A1-4373B165AB50}"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6400"/>
            </a:gs>
            <a:gs pos="62000">
              <a:srgbClr val="009900"/>
            </a:gs>
            <a:gs pos="100000">
              <a:schemeClr val="bg1"/>
            </a:gs>
          </a:gsLst>
          <a:lin ang="5400000" scaled="0"/>
          <a:tileRect/>
        </a:grad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275030" y="195195"/>
            <a:ext cx="8632664" cy="648300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29114" y="448221"/>
            <a:ext cx="7698306" cy="69221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29785" y="1595620"/>
            <a:ext cx="7697635" cy="45199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914955" y="6246420"/>
            <a:ext cx="3502152" cy="365125"/>
          </a:xfrm>
          <a:prstGeom prst="rect">
            <a:avLst/>
          </a:prstGeom>
        </p:spPr>
        <p:txBody>
          <a:bodyPr vert="horz" lIns="91440" tIns="45720" rIns="91440" bIns="45720" rtlCol="0" anchor="ctr"/>
          <a:lstStyle>
            <a:lvl1pPr algn="r">
              <a:defRPr sz="1200">
                <a:solidFill>
                  <a:schemeClr val="accent1"/>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Lst>
  <p:txStyles>
    <p:titleStyle>
      <a:lvl1pPr algn="l" defTabSz="914400" rtl="0" eaLnBrk="1" latinLnBrk="0" hangingPunct="1">
        <a:spcBef>
          <a:spcPct val="0"/>
        </a:spcBef>
        <a:buNone/>
        <a:defRPr sz="4000" b="1"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65760" algn="l" defTabSz="914400" rtl="0" eaLnBrk="1" latinLnBrk="0" hangingPunct="1">
        <a:spcBef>
          <a:spcPct val="20000"/>
        </a:spcBef>
        <a:buClr>
          <a:schemeClr val="accent1"/>
        </a:buClr>
        <a:buSzPct val="76000"/>
        <a:buFont typeface="Wingdings 2" pitchFamily="18" charset="2"/>
        <a:buChar char=""/>
        <a:defRPr sz="3200" kern="1200">
          <a:solidFill>
            <a:schemeClr val="tx2"/>
          </a:solidFill>
          <a:latin typeface="Tahoma" pitchFamily="34" charset="0"/>
          <a:ea typeface="Tahoma" pitchFamily="34" charset="0"/>
          <a:cs typeface="Tahoma" pitchFamily="34" charset="0"/>
        </a:defRPr>
      </a:lvl1pPr>
      <a:lvl2pPr marL="640080" indent="-274320" algn="l" defTabSz="914400" rtl="0" eaLnBrk="1" latinLnBrk="0" hangingPunct="1">
        <a:spcBef>
          <a:spcPct val="20000"/>
        </a:spcBef>
        <a:buClr>
          <a:schemeClr val="accent1"/>
        </a:buClr>
        <a:buSzPct val="76000"/>
        <a:buFont typeface="Wingdings 2" pitchFamily="18" charset="2"/>
        <a:buChar char=""/>
        <a:defRPr sz="2800" kern="1200">
          <a:solidFill>
            <a:srgbClr val="188463"/>
          </a:solidFill>
          <a:latin typeface="Tahoma" pitchFamily="34" charset="0"/>
          <a:ea typeface="Tahoma" pitchFamily="34" charset="0"/>
          <a:cs typeface="Tahoma" pitchFamily="34" charset="0"/>
        </a:defRPr>
      </a:lvl2pPr>
      <a:lvl3pPr marL="914400" indent="-228600" algn="l" defTabSz="914400" rtl="0" eaLnBrk="1" latinLnBrk="0" hangingPunct="1">
        <a:spcBef>
          <a:spcPct val="20000"/>
        </a:spcBef>
        <a:buClr>
          <a:schemeClr val="accent1"/>
        </a:buClr>
        <a:buSzPct val="76000"/>
        <a:buFont typeface="Wingdings 2" pitchFamily="18" charset="2"/>
        <a:buChar char=""/>
        <a:defRPr sz="2800" kern="1200">
          <a:solidFill>
            <a:srgbClr val="1558BB"/>
          </a:solidFill>
          <a:latin typeface="Tahoma" pitchFamily="34" charset="0"/>
          <a:ea typeface="Tahoma" pitchFamily="34" charset="0"/>
          <a:cs typeface="Tahoma" pitchFamily="34" charset="0"/>
        </a:defRPr>
      </a:lvl3pPr>
      <a:lvl4pPr marL="1124712" indent="-22860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Tahoma" pitchFamily="34" charset="0"/>
          <a:ea typeface="Tahoma" pitchFamily="34" charset="0"/>
          <a:cs typeface="Tahoma" pitchFamily="34" charset="0"/>
        </a:defRPr>
      </a:lvl4pPr>
      <a:lvl5pPr marL="1325880" indent="-228600" algn="l" defTabSz="914400" rtl="0" eaLnBrk="1" latinLnBrk="0" hangingPunct="1">
        <a:spcBef>
          <a:spcPct val="20000"/>
        </a:spcBef>
        <a:buClr>
          <a:schemeClr val="accent1"/>
        </a:buClr>
        <a:buSzPct val="76000"/>
        <a:buFont typeface="Wingdings 2" pitchFamily="18" charset="2"/>
        <a:buChar char=""/>
        <a:defRPr sz="2000" kern="1200" baseline="0">
          <a:solidFill>
            <a:schemeClr val="tx2"/>
          </a:solidFill>
          <a:latin typeface="Tahoma" pitchFamily="34" charset="0"/>
          <a:ea typeface="Tahoma" pitchFamily="34" charset="0"/>
          <a:cs typeface="Tahoma" pitchFamily="34" charset="0"/>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creativecommons.org/licenses/by-sa/4.0/" TargetMode="Externa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en.wikipedia.org/wiki/Granularity"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c.tamu.edu/help/power/powerlearn/html/ScalarOptnw/tsld036.htm"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http://www.deakin.edu.au/current-students/study-support/study-skills/handouts/critical-analysis.php" TargetMode="External"/><Relationship Id="rId7" Type="http://schemas.openxmlformats.org/officeDocument/2006/relationships/hyperlink" Target="http://www2.physics.uiowa.edu/~ghowes/teach/ihpc12/lec/ihpc12Lec_DesignHPC12.pdf" TargetMode="External"/><Relationship Id="rId2" Type="http://schemas.openxmlformats.org/officeDocument/2006/relationships/hyperlink" Target="http://unilearning.uow.edu.au/critical/1a.html" TargetMode="External"/><Relationship Id="rId1" Type="http://schemas.openxmlformats.org/officeDocument/2006/relationships/slideLayout" Target="../slideLayouts/slideLayout6.xml"/><Relationship Id="rId6" Type="http://schemas.openxmlformats.org/officeDocument/2006/relationships/hyperlink" Target="https://computing.llnl.gov/tutorials/parallel_comp/" TargetMode="External"/><Relationship Id="rId5" Type="http://schemas.openxmlformats.org/officeDocument/2006/relationships/hyperlink" Target="https://www.youtube.com/watch?v=AP7hMdnNrH4" TargetMode="External"/><Relationship Id="rId4" Type="http://schemas.openxmlformats.org/officeDocument/2006/relationships/hyperlink" Target="https://www.youtube.com/watch?v=lhbLNBqhQkc"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pxfuel.com/" TargetMode="External"/><Relationship Id="rId2" Type="http://schemas.openxmlformats.org/officeDocument/2006/relationships/hyperlink" Target="http://pixabay.com/" TargetMode="Externa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commons.wikimedia.org/wiki/File:Lei_de_moore_2006.pn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ChangeArrowheads="1"/>
          </p:cNvSpPr>
          <p:nvPr/>
        </p:nvSpPr>
        <p:spPr bwMode="auto">
          <a:xfrm>
            <a:off x="1398504" y="2006934"/>
            <a:ext cx="6775450" cy="1814513"/>
          </a:xfrm>
          <a:prstGeom prst="rect">
            <a:avLst/>
          </a:prstGeom>
          <a:blipFill dpi="0" rotWithShape="1">
            <a:blip r:embed="rId3" cstate="print">
              <a:alphaModFix amt="28000"/>
            </a:blip>
            <a:srcRect/>
            <a:tile tx="0" ty="0" sx="100000" sy="100000" flip="none" algn="tl"/>
          </a:blipFill>
          <a:ln w="9525" algn="ctr">
            <a:noFill/>
            <a:round/>
            <a:headEnd/>
            <a:tailEnd/>
          </a:ln>
        </p:spPr>
        <p:txBody>
          <a:bodyPr/>
          <a:lstStyle/>
          <a:p>
            <a:endParaRPr lang="en-US"/>
          </a:p>
        </p:txBody>
      </p:sp>
      <p:sp>
        <p:nvSpPr>
          <p:cNvPr id="5" name="Subtitle 4"/>
          <p:cNvSpPr>
            <a:spLocks noGrp="1"/>
          </p:cNvSpPr>
          <p:nvPr>
            <p:ph type="subTitle" sz="quarter" idx="4294967295"/>
          </p:nvPr>
        </p:nvSpPr>
        <p:spPr>
          <a:xfrm>
            <a:off x="372155" y="4339830"/>
            <a:ext cx="8128000" cy="1894904"/>
          </a:xfrm>
        </p:spPr>
        <p:txBody>
          <a:bodyPr>
            <a:normAutofit/>
          </a:bodyPr>
          <a:lstStyle/>
          <a:p>
            <a:pPr algn="ctr">
              <a:buNone/>
              <a:defRPr/>
            </a:pPr>
            <a:r>
              <a:rPr lang="en-US" sz="2800" dirty="0">
                <a:ln>
                  <a:solidFill>
                    <a:schemeClr val="tx1"/>
                  </a:solidFill>
                </a:ln>
                <a:solidFill>
                  <a:srgbClr val="166843"/>
                </a:solidFill>
                <a:effectLst>
                  <a:outerShdw blurRad="50800" dist="38100" dir="2700000" algn="tl" rotWithShape="0">
                    <a:prstClr val="black">
                      <a:alpha val="40000"/>
                    </a:prstClr>
                  </a:outerShdw>
                </a:effectLst>
                <a:latin typeface="Arial Black" pitchFamily="34" charset="0"/>
              </a:rPr>
              <a:t>Lecture 9:</a:t>
            </a:r>
          </a:p>
          <a:p>
            <a:pPr algn="ctr">
              <a:buNone/>
              <a:defRPr/>
            </a:pPr>
            <a:r>
              <a:rPr lang="en-US" sz="2800" dirty="0">
                <a:ln>
                  <a:solidFill>
                    <a:schemeClr val="tx1"/>
                  </a:solidFill>
                </a:ln>
                <a:solidFill>
                  <a:srgbClr val="166843"/>
                </a:solidFill>
                <a:effectLst>
                  <a:outerShdw blurRad="50800" dist="38100" dir="2700000" algn="tl" rotWithShape="0">
                    <a:prstClr val="black">
                      <a:alpha val="40000"/>
                    </a:prstClr>
                  </a:outerShdw>
                </a:effectLst>
                <a:latin typeface="Arial Black" pitchFamily="34" charset="0"/>
              </a:rPr>
              <a:t>Design of</a:t>
            </a:r>
          </a:p>
          <a:p>
            <a:pPr algn="ctr">
              <a:buNone/>
              <a:defRPr/>
            </a:pPr>
            <a:r>
              <a:rPr lang="en-US" sz="2800" dirty="0">
                <a:ln>
                  <a:solidFill>
                    <a:schemeClr val="tx1"/>
                  </a:solidFill>
                </a:ln>
                <a:solidFill>
                  <a:srgbClr val="166843"/>
                </a:solidFill>
                <a:effectLst>
                  <a:outerShdw blurRad="50800" dist="38100" dir="2700000" algn="tl" rotWithShape="0">
                    <a:prstClr val="black">
                      <a:alpha val="40000"/>
                    </a:prstClr>
                  </a:outerShdw>
                </a:effectLst>
                <a:latin typeface="Arial Black" pitchFamily="34" charset="0"/>
              </a:rPr>
              <a:t>Parallel Systems</a:t>
            </a:r>
          </a:p>
        </p:txBody>
      </p:sp>
      <p:sp>
        <p:nvSpPr>
          <p:cNvPr id="3076" name="Rectangle 9"/>
          <p:cNvSpPr>
            <a:spLocks noChangeArrowheads="1"/>
          </p:cNvSpPr>
          <p:nvPr/>
        </p:nvSpPr>
        <p:spPr bwMode="auto">
          <a:xfrm>
            <a:off x="1662113" y="5819207"/>
            <a:ext cx="5832475" cy="958850"/>
          </a:xfrm>
          <a:prstGeom prst="rect">
            <a:avLst/>
          </a:prstGeom>
          <a:noFill/>
          <a:ln w="9525" algn="ctr">
            <a:noFill/>
            <a:round/>
            <a:headEnd/>
            <a:tailEnd/>
          </a:ln>
        </p:spPr>
        <p:txBody>
          <a:bodyPr/>
          <a:lstStyle/>
          <a:p>
            <a:pPr algn="ctr"/>
            <a:r>
              <a:rPr lang="en-ZA" sz="1600" i="1" dirty="0"/>
              <a:t>Presented by</a:t>
            </a:r>
          </a:p>
          <a:p>
            <a:pPr algn="ctr"/>
            <a:r>
              <a:rPr lang="en-ZA" sz="2400" dirty="0"/>
              <a:t>Simon Winberg</a:t>
            </a:r>
            <a:endParaRPr lang="en-US" sz="2400" dirty="0"/>
          </a:p>
        </p:txBody>
      </p:sp>
      <p:pic>
        <p:nvPicPr>
          <p:cNvPr id="3077" name="Picture 9"/>
          <p:cNvPicPr>
            <a:picLocks noChangeAspect="1"/>
          </p:cNvPicPr>
          <p:nvPr/>
        </p:nvPicPr>
        <p:blipFill>
          <a:blip r:embed="rId4">
            <a:extLst>
              <a:ext uri="{28A0092B-C50C-407E-A947-70E740481C1C}">
                <a14:useLocalDpi xmlns:a14="http://schemas.microsoft.com/office/drawing/2010/main" val="0"/>
              </a:ext>
            </a:extLst>
          </a:blip>
          <a:srcRect/>
          <a:stretch/>
        </p:blipFill>
        <p:spPr bwMode="auto">
          <a:xfrm>
            <a:off x="511288" y="405461"/>
            <a:ext cx="1380396" cy="1361224"/>
          </a:xfrm>
          <a:prstGeom prst="rect">
            <a:avLst/>
          </a:prstGeom>
          <a:noFill/>
          <a:ln w="9525">
            <a:noFill/>
            <a:miter lim="800000"/>
            <a:headEnd/>
            <a:tailEnd/>
          </a:ln>
        </p:spPr>
      </p:pic>
      <p:sp>
        <p:nvSpPr>
          <p:cNvPr id="9" name="Rectangle 8"/>
          <p:cNvSpPr/>
          <p:nvPr/>
        </p:nvSpPr>
        <p:spPr>
          <a:xfrm>
            <a:off x="1656653" y="2273696"/>
            <a:ext cx="6241517" cy="1446550"/>
          </a:xfrm>
          <a:prstGeom prst="rect">
            <a:avLst/>
          </a:prstGeom>
          <a:noFill/>
        </p:spPr>
        <p:txBody>
          <a:bodyPr wrap="none">
            <a:spAutoFit/>
          </a:bodyPr>
          <a:lstStyle/>
          <a:p>
            <a:pPr algn="ctr">
              <a:defRPr/>
            </a:pP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High Performance</a:t>
            </a:r>
          </a:p>
          <a:p>
            <a:pPr algn="ctr">
              <a:defRPr/>
            </a:pPr>
            <a:r>
              <a:rPr lang="en-US" sz="4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Embedded Systems</a:t>
            </a:r>
          </a:p>
        </p:txBody>
      </p:sp>
      <p:sp>
        <p:nvSpPr>
          <p:cNvPr id="11" name="Rectangle 10"/>
          <p:cNvSpPr/>
          <p:nvPr/>
        </p:nvSpPr>
        <p:spPr>
          <a:xfrm>
            <a:off x="2376893" y="561822"/>
            <a:ext cx="4418196" cy="1015663"/>
          </a:xfrm>
          <a:prstGeom prst="rect">
            <a:avLst/>
          </a:prstGeom>
          <a:noFill/>
        </p:spPr>
        <p:txBody>
          <a:bodyPr wrap="none">
            <a:spAutoFit/>
          </a:bodyPr>
          <a:lstStyle/>
          <a:p>
            <a:pPr algn="ctr">
              <a:defRPr/>
            </a:pPr>
            <a:r>
              <a:rPr lang="en-US" sz="6000" b="1" dirty="0">
                <a:ln w="17780" cmpd="sng">
                  <a:solidFill>
                    <a:schemeClr val="bg1">
                      <a:lumMod val="60000"/>
                      <a:lumOff val="40000"/>
                    </a:schemeClr>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itchFamily="34" charset="0"/>
              </a:rPr>
              <a:t>EEE4120F</a:t>
            </a:r>
          </a:p>
        </p:txBody>
      </p:sp>
      <p:pic>
        <p:nvPicPr>
          <p:cNvPr id="3081" name="Picture 11" descr="uctlogo.png"/>
          <p:cNvPicPr>
            <a:picLocks noChangeAspect="1"/>
          </p:cNvPicPr>
          <p:nvPr/>
        </p:nvPicPr>
        <p:blipFill>
          <a:blip r:embed="rId5" cstate="print"/>
          <a:srcRect/>
          <a:stretch>
            <a:fillRect/>
          </a:stretch>
        </p:blipFill>
        <p:spPr bwMode="auto">
          <a:xfrm>
            <a:off x="7213600" y="413418"/>
            <a:ext cx="1433513" cy="1463675"/>
          </a:xfrm>
          <a:prstGeom prst="rect">
            <a:avLst/>
          </a:prstGeom>
          <a:noFill/>
          <a:ln w="9525">
            <a:noFill/>
            <a:miter lim="800000"/>
            <a:headEnd/>
            <a:tailEnd/>
          </a:ln>
        </p:spPr>
      </p:pic>
      <p:pic>
        <p:nvPicPr>
          <p:cNvPr id="12" name="Picture 3" descr="C:\Users\swinberg\Documents\ACTIVE\EEE4084F\Common\Images_open\CC-SA.pn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1830" y="6363938"/>
            <a:ext cx="776741" cy="2736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037552" y="6418021"/>
            <a:ext cx="4572000" cy="230832"/>
          </a:xfrm>
          <a:prstGeom prst="rect">
            <a:avLst/>
          </a:prstGeom>
        </p:spPr>
        <p:txBody>
          <a:bodyPr>
            <a:spAutoFit/>
          </a:bodyPr>
          <a:lstStyle/>
          <a:p>
            <a:r>
              <a:rPr lang="en-ZA" sz="900" dirty="0"/>
              <a:t>Attribution-</a:t>
            </a:r>
            <a:r>
              <a:rPr lang="en-ZA" sz="900" dirty="0" err="1"/>
              <a:t>ShareAlike</a:t>
            </a:r>
            <a:r>
              <a:rPr lang="en-ZA" sz="900" dirty="0"/>
              <a:t> 4.0 International (CC BY-SA 4.0)</a:t>
            </a:r>
          </a:p>
        </p:txBody>
      </p:sp>
      <p:grpSp>
        <p:nvGrpSpPr>
          <p:cNvPr id="15" name="Group 42">
            <a:extLst>
              <a:ext uri="{FF2B5EF4-FFF2-40B4-BE49-F238E27FC236}">
                <a16:creationId xmlns:a16="http://schemas.microsoft.com/office/drawing/2014/main" id="{35BE5004-E0A0-4265-96A8-217577B9572E}"/>
              </a:ext>
            </a:extLst>
          </p:cNvPr>
          <p:cNvGrpSpPr>
            <a:grpSpLocks/>
          </p:cNvGrpSpPr>
          <p:nvPr/>
        </p:nvGrpSpPr>
        <p:grpSpPr bwMode="auto">
          <a:xfrm>
            <a:off x="355793" y="4792133"/>
            <a:ext cx="2498725" cy="1549400"/>
            <a:chOff x="300446" y="4825639"/>
            <a:chExt cx="2497971" cy="1549036"/>
          </a:xfrm>
        </p:grpSpPr>
        <p:grpSp>
          <p:nvGrpSpPr>
            <p:cNvPr id="17" name="Group 38">
              <a:extLst>
                <a:ext uri="{FF2B5EF4-FFF2-40B4-BE49-F238E27FC236}">
                  <a16:creationId xmlns:a16="http://schemas.microsoft.com/office/drawing/2014/main" id="{CD0C238A-9000-4CD8-B480-06D2F8CBCDF6}"/>
                </a:ext>
              </a:extLst>
            </p:cNvPr>
            <p:cNvGrpSpPr>
              <a:grpSpLocks/>
            </p:cNvGrpSpPr>
            <p:nvPr/>
          </p:nvGrpSpPr>
          <p:grpSpPr bwMode="auto">
            <a:xfrm>
              <a:off x="2510248" y="4825639"/>
              <a:ext cx="288169" cy="371201"/>
              <a:chOff x="300446" y="5381898"/>
              <a:chExt cx="770709" cy="992777"/>
            </a:xfrm>
          </p:grpSpPr>
          <p:sp>
            <p:nvSpPr>
              <p:cNvPr id="42" name="Rectangle 41">
                <a:extLst>
                  <a:ext uri="{FF2B5EF4-FFF2-40B4-BE49-F238E27FC236}">
                    <a16:creationId xmlns:a16="http://schemas.microsoft.com/office/drawing/2014/main" id="{DC94FC71-D844-474B-898C-C4CFD3F2A20C}"/>
                  </a:ext>
                </a:extLst>
              </p:cNvPr>
              <p:cNvSpPr/>
              <p:nvPr/>
            </p:nvSpPr>
            <p:spPr bwMode="auto">
              <a:xfrm>
                <a:off x="298657" y="6010124"/>
                <a:ext cx="772498" cy="365051"/>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43" name="Oval 42">
                <a:extLst>
                  <a:ext uri="{FF2B5EF4-FFF2-40B4-BE49-F238E27FC236}">
                    <a16:creationId xmlns:a16="http://schemas.microsoft.com/office/drawing/2014/main" id="{AF5422A7-EA1F-4E48-8761-FC869C4469F8}"/>
                  </a:ext>
                </a:extLst>
              </p:cNvPr>
              <p:cNvSpPr/>
              <p:nvPr/>
            </p:nvSpPr>
            <p:spPr bwMode="auto">
              <a:xfrm>
                <a:off x="485415" y="5381898"/>
                <a:ext cx="407471" cy="403255"/>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44" name="Straight Arrow Connector 43">
                <a:extLst>
                  <a:ext uri="{FF2B5EF4-FFF2-40B4-BE49-F238E27FC236}">
                    <a16:creationId xmlns:a16="http://schemas.microsoft.com/office/drawing/2014/main" id="{32253873-7830-4E76-86C4-CD526F152389}"/>
                  </a:ext>
                </a:extLst>
              </p:cNvPr>
              <p:cNvCxnSpPr>
                <a:stCxn id="43" idx="4"/>
                <a:endCxn id="42" idx="0"/>
              </p:cNvCxnSpPr>
              <p:nvPr/>
            </p:nvCxnSpPr>
            <p:spPr bwMode="auto">
              <a:xfrm rot="5400000">
                <a:off x="574541" y="5895517"/>
                <a:ext cx="224972" cy="4246"/>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18" name="Group 34">
              <a:extLst>
                <a:ext uri="{FF2B5EF4-FFF2-40B4-BE49-F238E27FC236}">
                  <a16:creationId xmlns:a16="http://schemas.microsoft.com/office/drawing/2014/main" id="{B8702A15-BB06-42AA-B43F-8F8749A834D1}"/>
                </a:ext>
              </a:extLst>
            </p:cNvPr>
            <p:cNvGrpSpPr>
              <a:grpSpLocks/>
            </p:cNvGrpSpPr>
            <p:nvPr/>
          </p:nvGrpSpPr>
          <p:grpSpPr bwMode="auto">
            <a:xfrm>
              <a:off x="2220688" y="4848499"/>
              <a:ext cx="353240" cy="455021"/>
              <a:chOff x="300446" y="5381898"/>
              <a:chExt cx="770709" cy="992777"/>
            </a:xfrm>
          </p:grpSpPr>
          <p:sp>
            <p:nvSpPr>
              <p:cNvPr id="39" name="Rectangle 38">
                <a:extLst>
                  <a:ext uri="{FF2B5EF4-FFF2-40B4-BE49-F238E27FC236}">
                    <a16:creationId xmlns:a16="http://schemas.microsoft.com/office/drawing/2014/main" id="{88D5A422-AF1A-46A0-BCEE-6D9E920B5A2D}"/>
                  </a:ext>
                </a:extLst>
              </p:cNvPr>
              <p:cNvSpPr/>
              <p:nvPr/>
            </p:nvSpPr>
            <p:spPr bwMode="auto">
              <a:xfrm>
                <a:off x="300562" y="6007276"/>
                <a:ext cx="772159" cy="367061"/>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40" name="Oval 39">
                <a:extLst>
                  <a:ext uri="{FF2B5EF4-FFF2-40B4-BE49-F238E27FC236}">
                    <a16:creationId xmlns:a16="http://schemas.microsoft.com/office/drawing/2014/main" id="{AFAB2106-0770-477B-9CE5-7BFBB307F0A1}"/>
                  </a:ext>
                </a:extLst>
              </p:cNvPr>
              <p:cNvSpPr/>
              <p:nvPr/>
            </p:nvSpPr>
            <p:spPr bwMode="auto">
              <a:xfrm>
                <a:off x="487542" y="5380502"/>
                <a:ext cx="408587" cy="405153"/>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41" name="Straight Arrow Connector 40">
                <a:extLst>
                  <a:ext uri="{FF2B5EF4-FFF2-40B4-BE49-F238E27FC236}">
                    <a16:creationId xmlns:a16="http://schemas.microsoft.com/office/drawing/2014/main" id="{718106AF-867A-45DA-BA8D-F4DD7053090D}"/>
                  </a:ext>
                </a:extLst>
              </p:cNvPr>
              <p:cNvCxnSpPr>
                <a:stCxn id="40" idx="4"/>
                <a:endCxn id="39" idx="0"/>
              </p:cNvCxnSpPr>
              <p:nvPr/>
            </p:nvCxnSpPr>
            <p:spPr bwMode="auto">
              <a:xfrm rot="5400000">
                <a:off x="579294" y="5894734"/>
                <a:ext cx="221621" cy="3462"/>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19" name="Group 30">
              <a:extLst>
                <a:ext uri="{FF2B5EF4-FFF2-40B4-BE49-F238E27FC236}">
                  <a16:creationId xmlns:a16="http://schemas.microsoft.com/office/drawing/2014/main" id="{18F39275-7F8B-4AAE-9001-FA02FF69B9E2}"/>
                </a:ext>
              </a:extLst>
            </p:cNvPr>
            <p:cNvGrpSpPr>
              <a:grpSpLocks/>
            </p:cNvGrpSpPr>
            <p:nvPr/>
          </p:nvGrpSpPr>
          <p:grpSpPr bwMode="auto">
            <a:xfrm>
              <a:off x="1931128" y="4917079"/>
              <a:ext cx="400564" cy="515981"/>
              <a:chOff x="300446" y="5381898"/>
              <a:chExt cx="770709" cy="992777"/>
            </a:xfrm>
          </p:grpSpPr>
          <p:sp>
            <p:nvSpPr>
              <p:cNvPr id="36" name="Rectangle 35">
                <a:extLst>
                  <a:ext uri="{FF2B5EF4-FFF2-40B4-BE49-F238E27FC236}">
                    <a16:creationId xmlns:a16="http://schemas.microsoft.com/office/drawing/2014/main" id="{963F7B9D-3DAC-4439-8C16-BF8D1C0644A0}"/>
                  </a:ext>
                </a:extLst>
              </p:cNvPr>
              <p:cNvSpPr/>
              <p:nvPr/>
            </p:nvSpPr>
            <p:spPr bwMode="auto">
              <a:xfrm>
                <a:off x="301939" y="6009094"/>
                <a:ext cx="769488" cy="366447"/>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37" name="Oval 36">
                <a:extLst>
                  <a:ext uri="{FF2B5EF4-FFF2-40B4-BE49-F238E27FC236}">
                    <a16:creationId xmlns:a16="http://schemas.microsoft.com/office/drawing/2014/main" id="{DA07FC65-68B0-4EB2-83E6-B9AEB0BAD714}"/>
                  </a:ext>
                </a:extLst>
              </p:cNvPr>
              <p:cNvSpPr/>
              <p:nvPr/>
            </p:nvSpPr>
            <p:spPr bwMode="auto">
              <a:xfrm>
                <a:off x="491257" y="5383079"/>
                <a:ext cx="403065" cy="406146"/>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38" name="Straight Arrow Connector 37">
                <a:extLst>
                  <a:ext uri="{FF2B5EF4-FFF2-40B4-BE49-F238E27FC236}">
                    <a16:creationId xmlns:a16="http://schemas.microsoft.com/office/drawing/2014/main" id="{A4FE3953-4090-4D84-A34A-4EB6CBD97C9B}"/>
                  </a:ext>
                </a:extLst>
              </p:cNvPr>
              <p:cNvCxnSpPr>
                <a:stCxn id="37" idx="4"/>
                <a:endCxn id="36" idx="0"/>
              </p:cNvCxnSpPr>
              <p:nvPr/>
            </p:nvCxnSpPr>
            <p:spPr bwMode="auto">
              <a:xfrm rot="5400000">
                <a:off x="579803" y="5896105"/>
                <a:ext cx="219868" cy="6107"/>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20" name="Group 26">
              <a:extLst>
                <a:ext uri="{FF2B5EF4-FFF2-40B4-BE49-F238E27FC236}">
                  <a16:creationId xmlns:a16="http://schemas.microsoft.com/office/drawing/2014/main" id="{2391861D-3105-4569-9642-B573106B2EEF}"/>
                </a:ext>
              </a:extLst>
            </p:cNvPr>
            <p:cNvGrpSpPr>
              <a:grpSpLocks/>
            </p:cNvGrpSpPr>
            <p:nvPr/>
          </p:nvGrpSpPr>
          <p:grpSpPr bwMode="auto">
            <a:xfrm>
              <a:off x="1557747" y="4970419"/>
              <a:ext cx="465635" cy="599801"/>
              <a:chOff x="300446" y="5381898"/>
              <a:chExt cx="770709" cy="992777"/>
            </a:xfrm>
          </p:grpSpPr>
          <p:sp>
            <p:nvSpPr>
              <p:cNvPr id="33" name="Rectangle 32">
                <a:extLst>
                  <a:ext uri="{FF2B5EF4-FFF2-40B4-BE49-F238E27FC236}">
                    <a16:creationId xmlns:a16="http://schemas.microsoft.com/office/drawing/2014/main" id="{F5A06583-8CC2-4EF8-AE68-6198A2B845E8}"/>
                  </a:ext>
                </a:extLst>
              </p:cNvPr>
              <p:cNvSpPr/>
              <p:nvPr/>
            </p:nvSpPr>
            <p:spPr bwMode="auto">
              <a:xfrm>
                <a:off x="299816" y="6009164"/>
                <a:ext cx="772279" cy="365151"/>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34" name="Oval 33">
                <a:extLst>
                  <a:ext uri="{FF2B5EF4-FFF2-40B4-BE49-F238E27FC236}">
                    <a16:creationId xmlns:a16="http://schemas.microsoft.com/office/drawing/2014/main" id="{A968D4F0-BFAE-47EB-BAB8-745C91297B80}"/>
                  </a:ext>
                </a:extLst>
              </p:cNvPr>
              <p:cNvSpPr/>
              <p:nvPr/>
            </p:nvSpPr>
            <p:spPr bwMode="auto">
              <a:xfrm>
                <a:off x="488945" y="5381317"/>
                <a:ext cx="404527" cy="404554"/>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35" name="Straight Arrow Connector 34">
                <a:extLst>
                  <a:ext uri="{FF2B5EF4-FFF2-40B4-BE49-F238E27FC236}">
                    <a16:creationId xmlns:a16="http://schemas.microsoft.com/office/drawing/2014/main" id="{615B3218-3648-4BBB-B453-74A417B30557}"/>
                  </a:ext>
                </a:extLst>
              </p:cNvPr>
              <p:cNvCxnSpPr>
                <a:stCxn id="34" idx="4"/>
                <a:endCxn id="33" idx="0"/>
              </p:cNvCxnSpPr>
              <p:nvPr/>
            </p:nvCxnSpPr>
            <p:spPr bwMode="auto">
              <a:xfrm rot="5400000">
                <a:off x="576935" y="5894891"/>
                <a:ext cx="223292" cy="5254"/>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21" name="Group 22">
              <a:extLst>
                <a:ext uri="{FF2B5EF4-FFF2-40B4-BE49-F238E27FC236}">
                  <a16:creationId xmlns:a16="http://schemas.microsoft.com/office/drawing/2014/main" id="{18CE59E9-8221-481A-B555-428E575D98FD}"/>
                </a:ext>
              </a:extLst>
            </p:cNvPr>
            <p:cNvGrpSpPr>
              <a:grpSpLocks/>
            </p:cNvGrpSpPr>
            <p:nvPr/>
          </p:nvGrpSpPr>
          <p:grpSpPr bwMode="auto">
            <a:xfrm>
              <a:off x="1191987" y="5046619"/>
              <a:ext cx="518875" cy="668381"/>
              <a:chOff x="300446" y="5381898"/>
              <a:chExt cx="770709" cy="992777"/>
            </a:xfrm>
          </p:grpSpPr>
          <p:sp>
            <p:nvSpPr>
              <p:cNvPr id="30" name="Rectangle 29">
                <a:extLst>
                  <a:ext uri="{FF2B5EF4-FFF2-40B4-BE49-F238E27FC236}">
                    <a16:creationId xmlns:a16="http://schemas.microsoft.com/office/drawing/2014/main" id="{E2405DD0-1E03-4FCA-817B-1092529FFEEE}"/>
                  </a:ext>
                </a:extLst>
              </p:cNvPr>
              <p:cNvSpPr/>
              <p:nvPr/>
            </p:nvSpPr>
            <p:spPr bwMode="auto">
              <a:xfrm>
                <a:off x="300988" y="6008427"/>
                <a:ext cx="770828" cy="365401"/>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31" name="Oval 30">
                <a:extLst>
                  <a:ext uri="{FF2B5EF4-FFF2-40B4-BE49-F238E27FC236}">
                    <a16:creationId xmlns:a16="http://schemas.microsoft.com/office/drawing/2014/main" id="{26CB4290-512C-4AB6-9B5B-4D44DF843792}"/>
                  </a:ext>
                </a:extLst>
              </p:cNvPr>
              <p:cNvSpPr/>
              <p:nvPr/>
            </p:nvSpPr>
            <p:spPr bwMode="auto">
              <a:xfrm>
                <a:off x="489570" y="5381350"/>
                <a:ext cx="405451" cy="405478"/>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32" name="Straight Arrow Connector 31">
                <a:extLst>
                  <a:ext uri="{FF2B5EF4-FFF2-40B4-BE49-F238E27FC236}">
                    <a16:creationId xmlns:a16="http://schemas.microsoft.com/office/drawing/2014/main" id="{12385C4A-F4E9-42C3-BCB3-1BAE8ACBBB72}"/>
                  </a:ext>
                </a:extLst>
              </p:cNvPr>
              <p:cNvCxnSpPr>
                <a:stCxn id="31" idx="4"/>
                <a:endCxn id="30" idx="0"/>
              </p:cNvCxnSpPr>
              <p:nvPr/>
            </p:nvCxnSpPr>
            <p:spPr bwMode="auto">
              <a:xfrm rot="5400000">
                <a:off x="579139" y="5895271"/>
                <a:ext cx="221599" cy="4715"/>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22" name="Group 18">
              <a:extLst>
                <a:ext uri="{FF2B5EF4-FFF2-40B4-BE49-F238E27FC236}">
                  <a16:creationId xmlns:a16="http://schemas.microsoft.com/office/drawing/2014/main" id="{FC1AC274-8943-4A75-A23F-7482D3B0CF77}"/>
                </a:ext>
              </a:extLst>
            </p:cNvPr>
            <p:cNvGrpSpPr>
              <a:grpSpLocks/>
            </p:cNvGrpSpPr>
            <p:nvPr/>
          </p:nvGrpSpPr>
          <p:grpSpPr bwMode="auto">
            <a:xfrm>
              <a:off x="765267" y="5237119"/>
              <a:ext cx="644434" cy="830118"/>
              <a:chOff x="300446" y="5381898"/>
              <a:chExt cx="770709" cy="992777"/>
            </a:xfrm>
          </p:grpSpPr>
          <p:sp>
            <p:nvSpPr>
              <p:cNvPr id="27" name="Rectangle 26">
                <a:extLst>
                  <a:ext uri="{FF2B5EF4-FFF2-40B4-BE49-F238E27FC236}">
                    <a16:creationId xmlns:a16="http://schemas.microsoft.com/office/drawing/2014/main" id="{5D931DD2-DE33-4A26-8A41-37B459652431}"/>
                  </a:ext>
                </a:extLst>
              </p:cNvPr>
              <p:cNvSpPr/>
              <p:nvPr/>
            </p:nvSpPr>
            <p:spPr bwMode="auto">
              <a:xfrm>
                <a:off x="300656" y="6007783"/>
                <a:ext cx="770585" cy="366337"/>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28" name="Oval 27">
                <a:extLst>
                  <a:ext uri="{FF2B5EF4-FFF2-40B4-BE49-F238E27FC236}">
                    <a16:creationId xmlns:a16="http://schemas.microsoft.com/office/drawing/2014/main" id="{A486F020-D60B-4C9C-A315-770447BF512C}"/>
                  </a:ext>
                </a:extLst>
              </p:cNvPr>
              <p:cNvSpPr/>
              <p:nvPr/>
            </p:nvSpPr>
            <p:spPr bwMode="auto">
              <a:xfrm>
                <a:off x="488558" y="5381403"/>
                <a:ext cx="406170" cy="404299"/>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29" name="Straight Arrow Connector 28">
                <a:extLst>
                  <a:ext uri="{FF2B5EF4-FFF2-40B4-BE49-F238E27FC236}">
                    <a16:creationId xmlns:a16="http://schemas.microsoft.com/office/drawing/2014/main" id="{7A7B3A4D-1293-455E-85B8-20D16A7453AC}"/>
                  </a:ext>
                </a:extLst>
              </p:cNvPr>
              <p:cNvCxnSpPr>
                <a:stCxn id="28" idx="4"/>
                <a:endCxn id="27" idx="0"/>
              </p:cNvCxnSpPr>
              <p:nvPr/>
            </p:nvCxnSpPr>
            <p:spPr bwMode="auto">
              <a:xfrm rot="5400000">
                <a:off x="577756" y="5893896"/>
                <a:ext cx="222081" cy="5693"/>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23" name="Group 17">
              <a:extLst>
                <a:ext uri="{FF2B5EF4-FFF2-40B4-BE49-F238E27FC236}">
                  <a16:creationId xmlns:a16="http://schemas.microsoft.com/office/drawing/2014/main" id="{FA393C8E-AE36-48CA-9D52-F9D4E20CBFB1}"/>
                </a:ext>
              </a:extLst>
            </p:cNvPr>
            <p:cNvGrpSpPr>
              <a:grpSpLocks/>
            </p:cNvGrpSpPr>
            <p:nvPr/>
          </p:nvGrpSpPr>
          <p:grpSpPr bwMode="auto">
            <a:xfrm>
              <a:off x="300446" y="5381898"/>
              <a:ext cx="770709" cy="992777"/>
              <a:chOff x="300446" y="5381898"/>
              <a:chExt cx="770709" cy="992777"/>
            </a:xfrm>
          </p:grpSpPr>
          <p:sp>
            <p:nvSpPr>
              <p:cNvPr id="24" name="Rectangle 23">
                <a:extLst>
                  <a:ext uri="{FF2B5EF4-FFF2-40B4-BE49-F238E27FC236}">
                    <a16:creationId xmlns:a16="http://schemas.microsoft.com/office/drawing/2014/main" id="{358A2834-8CD8-4A4D-BB8E-5F84C0882320}"/>
                  </a:ext>
                </a:extLst>
              </p:cNvPr>
              <p:cNvSpPr/>
              <p:nvPr/>
            </p:nvSpPr>
            <p:spPr bwMode="auto">
              <a:xfrm>
                <a:off x="300446" y="6008049"/>
                <a:ext cx="771292" cy="366626"/>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25" name="Oval 24">
                <a:extLst>
                  <a:ext uri="{FF2B5EF4-FFF2-40B4-BE49-F238E27FC236}">
                    <a16:creationId xmlns:a16="http://schemas.microsoft.com/office/drawing/2014/main" id="{06690F57-EB37-408F-B307-284C5E4018B9}"/>
                  </a:ext>
                </a:extLst>
              </p:cNvPr>
              <p:cNvSpPr/>
              <p:nvPr/>
            </p:nvSpPr>
            <p:spPr bwMode="auto">
              <a:xfrm>
                <a:off x="489301" y="5381133"/>
                <a:ext cx="404691" cy="404718"/>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26" name="Straight Arrow Connector 25">
                <a:extLst>
                  <a:ext uri="{FF2B5EF4-FFF2-40B4-BE49-F238E27FC236}">
                    <a16:creationId xmlns:a16="http://schemas.microsoft.com/office/drawing/2014/main" id="{2B11EBBB-6249-4451-9E42-E8D7209BFA64}"/>
                  </a:ext>
                </a:extLst>
              </p:cNvPr>
              <p:cNvCxnSpPr>
                <a:stCxn id="25" idx="4"/>
                <a:endCxn id="24" idx="0"/>
              </p:cNvCxnSpPr>
              <p:nvPr/>
            </p:nvCxnSpPr>
            <p:spPr bwMode="auto">
              <a:xfrm rot="5400000">
                <a:off x="577374" y="5894569"/>
                <a:ext cx="222198" cy="4762"/>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grpSp>
        <p:nvGrpSpPr>
          <p:cNvPr id="45" name="Group 43">
            <a:extLst>
              <a:ext uri="{FF2B5EF4-FFF2-40B4-BE49-F238E27FC236}">
                <a16:creationId xmlns:a16="http://schemas.microsoft.com/office/drawing/2014/main" id="{07E0B915-D86D-4A1F-8E72-D0E1E1A587AD}"/>
              </a:ext>
            </a:extLst>
          </p:cNvPr>
          <p:cNvGrpSpPr>
            <a:grpSpLocks/>
          </p:cNvGrpSpPr>
          <p:nvPr/>
        </p:nvGrpSpPr>
        <p:grpSpPr bwMode="auto">
          <a:xfrm flipH="1">
            <a:off x="6191250" y="4792133"/>
            <a:ext cx="2625725" cy="1549400"/>
            <a:chOff x="300446" y="4825639"/>
            <a:chExt cx="2497971" cy="1549036"/>
          </a:xfrm>
        </p:grpSpPr>
        <p:grpSp>
          <p:nvGrpSpPr>
            <p:cNvPr id="46" name="Group 44">
              <a:extLst>
                <a:ext uri="{FF2B5EF4-FFF2-40B4-BE49-F238E27FC236}">
                  <a16:creationId xmlns:a16="http://schemas.microsoft.com/office/drawing/2014/main" id="{7D37B99F-0EEE-485E-9094-38E0FD1DFDAF}"/>
                </a:ext>
              </a:extLst>
            </p:cNvPr>
            <p:cNvGrpSpPr>
              <a:grpSpLocks/>
            </p:cNvGrpSpPr>
            <p:nvPr/>
          </p:nvGrpSpPr>
          <p:grpSpPr bwMode="auto">
            <a:xfrm>
              <a:off x="2510248" y="4825634"/>
              <a:ext cx="288169" cy="371200"/>
              <a:chOff x="300446" y="5381898"/>
              <a:chExt cx="770709" cy="992777"/>
            </a:xfrm>
          </p:grpSpPr>
          <p:sp>
            <p:nvSpPr>
              <p:cNvPr id="71" name="Rectangle 70">
                <a:extLst>
                  <a:ext uri="{FF2B5EF4-FFF2-40B4-BE49-F238E27FC236}">
                    <a16:creationId xmlns:a16="http://schemas.microsoft.com/office/drawing/2014/main" id="{0C681BF1-D5FE-4904-AB65-986E5AD8A5DC}"/>
                  </a:ext>
                </a:extLst>
              </p:cNvPr>
              <p:cNvSpPr/>
              <p:nvPr/>
            </p:nvSpPr>
            <p:spPr bwMode="auto">
              <a:xfrm>
                <a:off x="299667" y="6010140"/>
                <a:ext cx="771488" cy="365052"/>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72" name="Oval 71">
                <a:extLst>
                  <a:ext uri="{FF2B5EF4-FFF2-40B4-BE49-F238E27FC236}">
                    <a16:creationId xmlns:a16="http://schemas.microsoft.com/office/drawing/2014/main" id="{197BB71A-9E14-4330-99CB-FC45A31E0035}"/>
                  </a:ext>
                </a:extLst>
              </p:cNvPr>
              <p:cNvSpPr/>
              <p:nvPr/>
            </p:nvSpPr>
            <p:spPr bwMode="auto">
              <a:xfrm>
                <a:off x="489511" y="5381911"/>
                <a:ext cx="403920" cy="403256"/>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73" name="Straight Arrow Connector 72">
                <a:extLst>
                  <a:ext uri="{FF2B5EF4-FFF2-40B4-BE49-F238E27FC236}">
                    <a16:creationId xmlns:a16="http://schemas.microsoft.com/office/drawing/2014/main" id="{AE00FA68-66AC-4C89-AA98-7F8E9A40F7E1}"/>
                  </a:ext>
                </a:extLst>
              </p:cNvPr>
              <p:cNvCxnSpPr>
                <a:stCxn id="72" idx="4"/>
                <a:endCxn id="71" idx="0"/>
              </p:cNvCxnSpPr>
              <p:nvPr/>
            </p:nvCxnSpPr>
            <p:spPr bwMode="auto">
              <a:xfrm rot="5400000">
                <a:off x="576966" y="5895635"/>
                <a:ext cx="224972" cy="4040"/>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47" name="Group 45">
              <a:extLst>
                <a:ext uri="{FF2B5EF4-FFF2-40B4-BE49-F238E27FC236}">
                  <a16:creationId xmlns:a16="http://schemas.microsoft.com/office/drawing/2014/main" id="{B9F26DD6-E9CA-4C9A-9F39-AD60D3B5210A}"/>
                </a:ext>
              </a:extLst>
            </p:cNvPr>
            <p:cNvGrpSpPr>
              <a:grpSpLocks/>
            </p:cNvGrpSpPr>
            <p:nvPr/>
          </p:nvGrpSpPr>
          <p:grpSpPr bwMode="auto">
            <a:xfrm>
              <a:off x="2220688" y="4848494"/>
              <a:ext cx="353240" cy="455020"/>
              <a:chOff x="300446" y="5381898"/>
              <a:chExt cx="770709" cy="992777"/>
            </a:xfrm>
          </p:grpSpPr>
          <p:sp>
            <p:nvSpPr>
              <p:cNvPr id="68" name="Rectangle 67">
                <a:extLst>
                  <a:ext uri="{FF2B5EF4-FFF2-40B4-BE49-F238E27FC236}">
                    <a16:creationId xmlns:a16="http://schemas.microsoft.com/office/drawing/2014/main" id="{1A133F82-F8BC-476B-AC76-4C04589CA4E3}"/>
                  </a:ext>
                </a:extLst>
              </p:cNvPr>
              <p:cNvSpPr/>
              <p:nvPr/>
            </p:nvSpPr>
            <p:spPr bwMode="auto">
              <a:xfrm>
                <a:off x="298916" y="6007289"/>
                <a:ext cx="771060" cy="367061"/>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69" name="Oval 68">
                <a:extLst>
                  <a:ext uri="{FF2B5EF4-FFF2-40B4-BE49-F238E27FC236}">
                    <a16:creationId xmlns:a16="http://schemas.microsoft.com/office/drawing/2014/main" id="{4E8083F0-E782-4C4F-B7D1-2E7635174970}"/>
                  </a:ext>
                </a:extLst>
              </p:cNvPr>
              <p:cNvSpPr/>
              <p:nvPr/>
            </p:nvSpPr>
            <p:spPr bwMode="auto">
              <a:xfrm>
                <a:off x="486740" y="5380513"/>
                <a:ext cx="405300" cy="405154"/>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70" name="Straight Arrow Connector 69">
                <a:extLst>
                  <a:ext uri="{FF2B5EF4-FFF2-40B4-BE49-F238E27FC236}">
                    <a16:creationId xmlns:a16="http://schemas.microsoft.com/office/drawing/2014/main" id="{402055D5-1FE1-4432-9B49-6C7D21F76E04}"/>
                  </a:ext>
                </a:extLst>
              </p:cNvPr>
              <p:cNvCxnSpPr>
                <a:stCxn id="69" idx="4"/>
                <a:endCxn id="68" idx="0"/>
              </p:cNvCxnSpPr>
              <p:nvPr/>
            </p:nvCxnSpPr>
            <p:spPr bwMode="auto">
              <a:xfrm rot="5400000">
                <a:off x="576930" y="5893181"/>
                <a:ext cx="221622" cy="6590"/>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48" name="Group 46">
              <a:extLst>
                <a:ext uri="{FF2B5EF4-FFF2-40B4-BE49-F238E27FC236}">
                  <a16:creationId xmlns:a16="http://schemas.microsoft.com/office/drawing/2014/main" id="{4EED795A-6890-40CB-9652-E2D804AE7859}"/>
                </a:ext>
              </a:extLst>
            </p:cNvPr>
            <p:cNvGrpSpPr>
              <a:grpSpLocks/>
            </p:cNvGrpSpPr>
            <p:nvPr/>
          </p:nvGrpSpPr>
          <p:grpSpPr bwMode="auto">
            <a:xfrm>
              <a:off x="1931128" y="4917074"/>
              <a:ext cx="400564" cy="515980"/>
              <a:chOff x="300446" y="5381898"/>
              <a:chExt cx="770709" cy="992777"/>
            </a:xfrm>
          </p:grpSpPr>
          <p:sp>
            <p:nvSpPr>
              <p:cNvPr id="65" name="Rectangle 64">
                <a:extLst>
                  <a:ext uri="{FF2B5EF4-FFF2-40B4-BE49-F238E27FC236}">
                    <a16:creationId xmlns:a16="http://schemas.microsoft.com/office/drawing/2014/main" id="{E0F8448F-4C3C-4959-B742-23C1477C8D4E}"/>
                  </a:ext>
                </a:extLst>
              </p:cNvPr>
              <p:cNvSpPr/>
              <p:nvPr/>
            </p:nvSpPr>
            <p:spPr bwMode="auto">
              <a:xfrm>
                <a:off x="301215" y="6009104"/>
                <a:ext cx="770045" cy="366448"/>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66" name="Oval 65">
                <a:extLst>
                  <a:ext uri="{FF2B5EF4-FFF2-40B4-BE49-F238E27FC236}">
                    <a16:creationId xmlns:a16="http://schemas.microsoft.com/office/drawing/2014/main" id="{CF89B609-2E62-4854-9576-51AB5122270E}"/>
                  </a:ext>
                </a:extLst>
              </p:cNvPr>
              <p:cNvSpPr/>
              <p:nvPr/>
            </p:nvSpPr>
            <p:spPr bwMode="auto">
              <a:xfrm>
                <a:off x="490093" y="5383089"/>
                <a:ext cx="403912" cy="406147"/>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67" name="Straight Arrow Connector 66">
                <a:extLst>
                  <a:ext uri="{FF2B5EF4-FFF2-40B4-BE49-F238E27FC236}">
                    <a16:creationId xmlns:a16="http://schemas.microsoft.com/office/drawing/2014/main" id="{97C69185-3423-4FB1-BE32-B76490148B92}"/>
                  </a:ext>
                </a:extLst>
              </p:cNvPr>
              <p:cNvCxnSpPr>
                <a:stCxn id="66" idx="4"/>
                <a:endCxn id="65" idx="0"/>
              </p:cNvCxnSpPr>
              <p:nvPr/>
            </p:nvCxnSpPr>
            <p:spPr bwMode="auto">
              <a:xfrm rot="5400000">
                <a:off x="579209" y="5897717"/>
                <a:ext cx="219869" cy="2907"/>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49" name="Group 47">
              <a:extLst>
                <a:ext uri="{FF2B5EF4-FFF2-40B4-BE49-F238E27FC236}">
                  <a16:creationId xmlns:a16="http://schemas.microsoft.com/office/drawing/2014/main" id="{584A9A29-2CDD-4CA2-B446-E7B9983DCCBA}"/>
                </a:ext>
              </a:extLst>
            </p:cNvPr>
            <p:cNvGrpSpPr>
              <a:grpSpLocks/>
            </p:cNvGrpSpPr>
            <p:nvPr/>
          </p:nvGrpSpPr>
          <p:grpSpPr bwMode="auto">
            <a:xfrm>
              <a:off x="1557747" y="4970414"/>
              <a:ext cx="465635" cy="599800"/>
              <a:chOff x="300446" y="5381898"/>
              <a:chExt cx="770709" cy="992777"/>
            </a:xfrm>
          </p:grpSpPr>
          <p:sp>
            <p:nvSpPr>
              <p:cNvPr id="62" name="Rectangle 61">
                <a:extLst>
                  <a:ext uri="{FF2B5EF4-FFF2-40B4-BE49-F238E27FC236}">
                    <a16:creationId xmlns:a16="http://schemas.microsoft.com/office/drawing/2014/main" id="{A66AD37A-B847-4F7F-A3BB-B9695C525DFF}"/>
                  </a:ext>
                </a:extLst>
              </p:cNvPr>
              <p:cNvSpPr/>
              <p:nvPr/>
            </p:nvSpPr>
            <p:spPr bwMode="auto">
              <a:xfrm>
                <a:off x="301681" y="6009173"/>
                <a:ext cx="769923" cy="365151"/>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63" name="Oval 62">
                <a:extLst>
                  <a:ext uri="{FF2B5EF4-FFF2-40B4-BE49-F238E27FC236}">
                    <a16:creationId xmlns:a16="http://schemas.microsoft.com/office/drawing/2014/main" id="{EB60C8C1-E770-4762-A8AD-692EB18CF695}"/>
                  </a:ext>
                </a:extLst>
              </p:cNvPr>
              <p:cNvSpPr/>
              <p:nvPr/>
            </p:nvSpPr>
            <p:spPr bwMode="auto">
              <a:xfrm>
                <a:off x="489163" y="5381325"/>
                <a:ext cx="404960" cy="404555"/>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64" name="Straight Arrow Connector 63">
                <a:extLst>
                  <a:ext uri="{FF2B5EF4-FFF2-40B4-BE49-F238E27FC236}">
                    <a16:creationId xmlns:a16="http://schemas.microsoft.com/office/drawing/2014/main" id="{2945BCF8-3BD3-4A99-BFF4-B4063F96F9B2}"/>
                  </a:ext>
                </a:extLst>
              </p:cNvPr>
              <p:cNvCxnSpPr>
                <a:stCxn id="63" idx="4"/>
                <a:endCxn id="62" idx="0"/>
              </p:cNvCxnSpPr>
              <p:nvPr/>
            </p:nvCxnSpPr>
            <p:spPr bwMode="auto">
              <a:xfrm rot="5400000">
                <a:off x="577496" y="5895027"/>
                <a:ext cx="223293" cy="5000"/>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50" name="Group 48">
              <a:extLst>
                <a:ext uri="{FF2B5EF4-FFF2-40B4-BE49-F238E27FC236}">
                  <a16:creationId xmlns:a16="http://schemas.microsoft.com/office/drawing/2014/main" id="{391D8EF4-8E63-400A-A22A-9EEB6EF22B92}"/>
                </a:ext>
              </a:extLst>
            </p:cNvPr>
            <p:cNvGrpSpPr>
              <a:grpSpLocks/>
            </p:cNvGrpSpPr>
            <p:nvPr/>
          </p:nvGrpSpPr>
          <p:grpSpPr bwMode="auto">
            <a:xfrm>
              <a:off x="1191987" y="5046625"/>
              <a:ext cx="518875" cy="668382"/>
              <a:chOff x="300446" y="5381898"/>
              <a:chExt cx="770709" cy="992777"/>
            </a:xfrm>
          </p:grpSpPr>
          <p:sp>
            <p:nvSpPr>
              <p:cNvPr id="59" name="Rectangle 58">
                <a:extLst>
                  <a:ext uri="{FF2B5EF4-FFF2-40B4-BE49-F238E27FC236}">
                    <a16:creationId xmlns:a16="http://schemas.microsoft.com/office/drawing/2014/main" id="{5F99C133-09B8-42FF-94CC-B800E483A908}"/>
                  </a:ext>
                </a:extLst>
              </p:cNvPr>
              <p:cNvSpPr/>
              <p:nvPr/>
            </p:nvSpPr>
            <p:spPr bwMode="auto">
              <a:xfrm>
                <a:off x="299723" y="6008417"/>
                <a:ext cx="771681" cy="365401"/>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60" name="Oval 59">
                <a:extLst>
                  <a:ext uri="{FF2B5EF4-FFF2-40B4-BE49-F238E27FC236}">
                    <a16:creationId xmlns:a16="http://schemas.microsoft.com/office/drawing/2014/main" id="{38A22337-0D23-4650-9AF6-A4C6EEC8E1B9}"/>
                  </a:ext>
                </a:extLst>
              </p:cNvPr>
              <p:cNvSpPr/>
              <p:nvPr/>
            </p:nvSpPr>
            <p:spPr bwMode="auto">
              <a:xfrm>
                <a:off x="488156" y="5381341"/>
                <a:ext cx="406029" cy="405478"/>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61" name="Straight Arrow Connector 60">
                <a:extLst>
                  <a:ext uri="{FF2B5EF4-FFF2-40B4-BE49-F238E27FC236}">
                    <a16:creationId xmlns:a16="http://schemas.microsoft.com/office/drawing/2014/main" id="{6F227076-0685-45DD-8F69-8433ED3053D9}"/>
                  </a:ext>
                </a:extLst>
              </p:cNvPr>
              <p:cNvCxnSpPr>
                <a:stCxn id="60" idx="4"/>
                <a:endCxn id="59" idx="0"/>
              </p:cNvCxnSpPr>
              <p:nvPr/>
            </p:nvCxnSpPr>
            <p:spPr bwMode="auto">
              <a:xfrm rot="5400000">
                <a:off x="577007" y="5895375"/>
                <a:ext cx="221598" cy="4487"/>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51" name="Group 49">
              <a:extLst>
                <a:ext uri="{FF2B5EF4-FFF2-40B4-BE49-F238E27FC236}">
                  <a16:creationId xmlns:a16="http://schemas.microsoft.com/office/drawing/2014/main" id="{A5D9F7A1-157B-4500-95EA-7D933B3391DB}"/>
                </a:ext>
              </a:extLst>
            </p:cNvPr>
            <p:cNvGrpSpPr>
              <a:grpSpLocks/>
            </p:cNvGrpSpPr>
            <p:nvPr/>
          </p:nvGrpSpPr>
          <p:grpSpPr bwMode="auto">
            <a:xfrm>
              <a:off x="765267" y="5237119"/>
              <a:ext cx="644434" cy="830118"/>
              <a:chOff x="300446" y="5381898"/>
              <a:chExt cx="770709" cy="992777"/>
            </a:xfrm>
          </p:grpSpPr>
          <p:sp>
            <p:nvSpPr>
              <p:cNvPr id="56" name="Rectangle 55">
                <a:extLst>
                  <a:ext uri="{FF2B5EF4-FFF2-40B4-BE49-F238E27FC236}">
                    <a16:creationId xmlns:a16="http://schemas.microsoft.com/office/drawing/2014/main" id="{47998E9F-1DA1-4524-A4F1-3D5D16398683}"/>
                  </a:ext>
                </a:extLst>
              </p:cNvPr>
              <p:cNvSpPr/>
              <p:nvPr/>
            </p:nvSpPr>
            <p:spPr bwMode="auto">
              <a:xfrm>
                <a:off x="300851" y="6007783"/>
                <a:ext cx="769438" cy="366337"/>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57" name="Oval 56">
                <a:extLst>
                  <a:ext uri="{FF2B5EF4-FFF2-40B4-BE49-F238E27FC236}">
                    <a16:creationId xmlns:a16="http://schemas.microsoft.com/office/drawing/2014/main" id="{C1911146-4247-4365-9342-49884FD6ADB3}"/>
                  </a:ext>
                </a:extLst>
              </p:cNvPr>
              <p:cNvSpPr/>
              <p:nvPr/>
            </p:nvSpPr>
            <p:spPr bwMode="auto">
              <a:xfrm>
                <a:off x="488695" y="5381403"/>
                <a:ext cx="404587" cy="404299"/>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58" name="Straight Arrow Connector 57">
                <a:extLst>
                  <a:ext uri="{FF2B5EF4-FFF2-40B4-BE49-F238E27FC236}">
                    <a16:creationId xmlns:a16="http://schemas.microsoft.com/office/drawing/2014/main" id="{F6012E4B-EB04-4484-9B84-8FEEAB8E60B0}"/>
                  </a:ext>
                </a:extLst>
              </p:cNvPr>
              <p:cNvCxnSpPr>
                <a:stCxn id="57" idx="4"/>
                <a:endCxn id="56" idx="0"/>
              </p:cNvCxnSpPr>
              <p:nvPr/>
            </p:nvCxnSpPr>
            <p:spPr bwMode="auto">
              <a:xfrm rot="5400000">
                <a:off x="577238" y="5894032"/>
                <a:ext cx="222081" cy="5419"/>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nvGrpSpPr>
            <p:cNvPr id="52" name="Group 50">
              <a:extLst>
                <a:ext uri="{FF2B5EF4-FFF2-40B4-BE49-F238E27FC236}">
                  <a16:creationId xmlns:a16="http://schemas.microsoft.com/office/drawing/2014/main" id="{ED5481E5-9718-4A31-A3F5-494931D4F27A}"/>
                </a:ext>
              </a:extLst>
            </p:cNvPr>
            <p:cNvGrpSpPr>
              <a:grpSpLocks/>
            </p:cNvGrpSpPr>
            <p:nvPr/>
          </p:nvGrpSpPr>
          <p:grpSpPr bwMode="auto">
            <a:xfrm>
              <a:off x="300446" y="5381898"/>
              <a:ext cx="770709" cy="992777"/>
              <a:chOff x="300446" y="5381898"/>
              <a:chExt cx="770709" cy="992777"/>
            </a:xfrm>
          </p:grpSpPr>
          <p:sp>
            <p:nvSpPr>
              <p:cNvPr id="53" name="Rectangle 52">
                <a:extLst>
                  <a:ext uri="{FF2B5EF4-FFF2-40B4-BE49-F238E27FC236}">
                    <a16:creationId xmlns:a16="http://schemas.microsoft.com/office/drawing/2014/main" id="{BBF8A9F9-BD1A-4912-9399-FB0218A5B67C}"/>
                  </a:ext>
                </a:extLst>
              </p:cNvPr>
              <p:cNvSpPr/>
              <p:nvPr/>
            </p:nvSpPr>
            <p:spPr bwMode="auto">
              <a:xfrm>
                <a:off x="300446" y="6008049"/>
                <a:ext cx="770233" cy="366626"/>
              </a:xfrm>
              <a:prstGeom prst="rect">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sp>
            <p:nvSpPr>
              <p:cNvPr id="54" name="Oval 53">
                <a:extLst>
                  <a:ext uri="{FF2B5EF4-FFF2-40B4-BE49-F238E27FC236}">
                    <a16:creationId xmlns:a16="http://schemas.microsoft.com/office/drawing/2014/main" id="{A96270FF-8717-417A-8CEB-4A6F11E1933B}"/>
                  </a:ext>
                </a:extLst>
              </p:cNvPr>
              <p:cNvSpPr/>
              <p:nvPr/>
            </p:nvSpPr>
            <p:spPr bwMode="auto">
              <a:xfrm>
                <a:off x="489228" y="5381133"/>
                <a:ext cx="404750" cy="404718"/>
              </a:xfrm>
              <a:prstGeom prst="ellipse">
                <a:avLst/>
              </a:prstGeom>
              <a:solidFill>
                <a:schemeClr val="accent6">
                  <a:lumMod val="75000"/>
                </a:schemeClr>
              </a:solidFill>
              <a:ln w="9525" cap="flat" cmpd="sng" algn="ctr">
                <a:solidFill>
                  <a:schemeClr val="accent4">
                    <a:lumMod val="10000"/>
                  </a:schemeClr>
                </a:solidFill>
                <a:prstDash val="solid"/>
                <a:round/>
                <a:headEnd type="none" w="med" len="med"/>
                <a:tailEnd type="none" w="med" len="med"/>
              </a:ln>
              <a:effectLst/>
            </p:spPr>
            <p:txBody>
              <a:bodyPr/>
              <a:lstStyle/>
              <a:p>
                <a:pPr>
                  <a:defRPr/>
                </a:pPr>
                <a:endParaRPr lang="en-US"/>
              </a:p>
            </p:txBody>
          </p:sp>
          <p:cxnSp>
            <p:nvCxnSpPr>
              <p:cNvPr id="55" name="Straight Arrow Connector 54">
                <a:extLst>
                  <a:ext uri="{FF2B5EF4-FFF2-40B4-BE49-F238E27FC236}">
                    <a16:creationId xmlns:a16="http://schemas.microsoft.com/office/drawing/2014/main" id="{3B469714-0D63-47BF-83B1-9D1B78AF633D}"/>
                  </a:ext>
                </a:extLst>
              </p:cNvPr>
              <p:cNvCxnSpPr>
                <a:stCxn id="54" idx="4"/>
                <a:endCxn id="53" idx="0"/>
              </p:cNvCxnSpPr>
              <p:nvPr/>
            </p:nvCxnSpPr>
            <p:spPr bwMode="auto">
              <a:xfrm rot="5400000">
                <a:off x="577484" y="5893930"/>
                <a:ext cx="222198" cy="6041"/>
              </a:xfrm>
              <a:prstGeom prst="straightConnector1">
                <a:avLst/>
              </a:prstGeom>
              <a:solidFill>
                <a:schemeClr val="accent1"/>
              </a:solidFill>
              <a:ln w="9525" cap="flat" cmpd="sng" algn="ctr">
                <a:solidFill>
                  <a:schemeClr val="accent4">
                    <a:lumMod val="10000"/>
                  </a:schemeClr>
                </a:solidFill>
                <a:prstDash val="solid"/>
                <a:round/>
                <a:headEnd type="none" w="med" len="med"/>
                <a:tailEnd type="arrow"/>
              </a:ln>
              <a:effectLst/>
            </p:spPr>
          </p:cxnSp>
        </p:grpSp>
      </p:grpSp>
      <p:sp>
        <p:nvSpPr>
          <p:cNvPr id="74" name="Rectangle 73">
            <a:extLst>
              <a:ext uri="{FF2B5EF4-FFF2-40B4-BE49-F238E27FC236}">
                <a16:creationId xmlns:a16="http://schemas.microsoft.com/office/drawing/2014/main" id="{8A366ED2-7E19-4FE1-8D9E-9CF701AB0DAB}"/>
              </a:ext>
            </a:extLst>
          </p:cNvPr>
          <p:cNvSpPr/>
          <p:nvPr/>
        </p:nvSpPr>
        <p:spPr>
          <a:xfrm rot="19767647">
            <a:off x="571887" y="4601470"/>
            <a:ext cx="1180644" cy="369332"/>
          </a:xfrm>
          <a:prstGeom prst="rect">
            <a:avLst/>
          </a:prstGeom>
        </p:spPr>
        <p:txBody>
          <a:bodyPr wrap="none">
            <a:spAutoFit/>
          </a:bodyPr>
          <a:lstStyle/>
          <a:p>
            <a:r>
              <a:rPr lang="en-ZA" b="1" dirty="0">
                <a:solidFill>
                  <a:schemeClr val="accent3">
                    <a:lumMod val="75000"/>
                  </a:schemeClr>
                </a:solidFill>
              </a:rPr>
              <a:t>PART 1/3</a:t>
            </a:r>
            <a:endParaRPr lang="en-GB" b="1" dirty="0">
              <a:solidFill>
                <a:schemeClr val="accent3">
                  <a:lumMod val="75000"/>
                </a:schemeClr>
              </a:solidFill>
            </a:endParaRPr>
          </a:p>
        </p:txBody>
      </p:sp>
      <p:sp>
        <p:nvSpPr>
          <p:cNvPr id="2" name="TextBox 1">
            <a:extLst>
              <a:ext uri="{FF2B5EF4-FFF2-40B4-BE49-F238E27FC236}">
                <a16:creationId xmlns:a16="http://schemas.microsoft.com/office/drawing/2014/main" id="{31DAB99E-A33B-FD4E-C60D-AEDF8DCE67E4}"/>
              </a:ext>
            </a:extLst>
          </p:cNvPr>
          <p:cNvSpPr txBox="1"/>
          <p:nvPr/>
        </p:nvSpPr>
        <p:spPr>
          <a:xfrm>
            <a:off x="4809161" y="3905347"/>
            <a:ext cx="3499676" cy="261610"/>
          </a:xfrm>
          <a:prstGeom prst="rect">
            <a:avLst/>
          </a:prstGeom>
          <a:solidFill>
            <a:srgbClr val="FFFF00"/>
          </a:solidFill>
        </p:spPr>
        <p:txBody>
          <a:bodyPr wrap="none" rtlCol="0">
            <a:spAutoFit/>
          </a:bodyPr>
          <a:lstStyle/>
          <a:p>
            <a:r>
              <a:rPr lang="en-ZA" sz="1100" dirty="0"/>
              <a:t>(lecture for double period if including slide 29 activity)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399" y="327378"/>
            <a:ext cx="8398933" cy="1077653"/>
          </a:xfrm>
        </p:spPr>
        <p:txBody>
          <a:bodyPr anchor="t" anchorCtr="0">
            <a:normAutofit fontScale="90000"/>
          </a:bodyPr>
          <a:lstStyle/>
          <a:p>
            <a:pPr>
              <a:defRPr/>
            </a:pPr>
            <a:r>
              <a:rPr lang="en-ZA" dirty="0"/>
              <a:t>Step 1: Understanding the problem</a:t>
            </a:r>
            <a:endParaRPr lang="en-US" dirty="0"/>
          </a:p>
        </p:txBody>
      </p:sp>
      <p:sp>
        <p:nvSpPr>
          <p:cNvPr id="7" name="Content Placeholder 6"/>
          <p:cNvSpPr>
            <a:spLocks noGrp="1"/>
          </p:cNvSpPr>
          <p:nvPr>
            <p:ph idx="1"/>
          </p:nvPr>
        </p:nvSpPr>
        <p:spPr>
          <a:xfrm>
            <a:off x="431800" y="1405031"/>
            <a:ext cx="8401050" cy="4191000"/>
          </a:xfrm>
        </p:spPr>
        <p:txBody>
          <a:bodyPr>
            <a:normAutofit lnSpcReduction="10000"/>
          </a:bodyPr>
          <a:lstStyle/>
          <a:p>
            <a:pPr>
              <a:defRPr/>
            </a:pPr>
            <a:r>
              <a:rPr lang="en-ZA" dirty="0"/>
              <a:t>Identify: </a:t>
            </a:r>
            <a:r>
              <a:rPr lang="en-ZA" dirty="0">
                <a:solidFill>
                  <a:srgbClr val="FF6600"/>
                </a:solidFill>
              </a:rPr>
              <a:t>bottlenecks</a:t>
            </a:r>
          </a:p>
          <a:p>
            <a:pPr lvl="1">
              <a:defRPr/>
            </a:pPr>
            <a:r>
              <a:rPr lang="en-US" dirty="0"/>
              <a:t>Consider communication, I/O, memory and processing bottlenecks</a:t>
            </a:r>
          </a:p>
          <a:p>
            <a:pPr lvl="1">
              <a:defRPr/>
            </a:pPr>
            <a:r>
              <a:rPr lang="en-ZA" dirty="0"/>
              <a:t>Determine areas of the code that execute notably slower than others.</a:t>
            </a:r>
          </a:p>
          <a:p>
            <a:pPr lvl="1">
              <a:defRPr/>
            </a:pPr>
            <a:r>
              <a:rPr lang="en-ZA" dirty="0"/>
              <a:t>Add buffers / lists to avoid waiting</a:t>
            </a:r>
          </a:p>
          <a:p>
            <a:pPr lvl="1">
              <a:defRPr/>
            </a:pPr>
            <a:r>
              <a:rPr lang="en-ZA" dirty="0"/>
              <a:t>Attempt to avoid blocking calls (e.g., only block if the output buffer is full)</a:t>
            </a:r>
          </a:p>
          <a:p>
            <a:pPr lvl="1">
              <a:defRPr/>
            </a:pPr>
            <a:r>
              <a:rPr lang="en-ZA" dirty="0"/>
              <a:t>Try to rearrange code to make loops faster</a:t>
            </a:r>
            <a:endParaRPr lang="en-US" dirty="0"/>
          </a:p>
        </p:txBody>
      </p:sp>
      <p:sp>
        <p:nvSpPr>
          <p:cNvPr id="4" name="Arrow: Right 3">
            <a:extLst>
              <a:ext uri="{FF2B5EF4-FFF2-40B4-BE49-F238E27FC236}">
                <a16:creationId xmlns:a16="http://schemas.microsoft.com/office/drawing/2014/main" id="{0505C48C-00FB-472C-A74C-9F54E55FE43B}"/>
              </a:ext>
            </a:extLst>
          </p:cNvPr>
          <p:cNvSpPr/>
          <p:nvPr/>
        </p:nvSpPr>
        <p:spPr>
          <a:xfrm rot="10800000">
            <a:off x="8289539" y="1998983"/>
            <a:ext cx="568712" cy="483701"/>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5" name="Group 4">
            <a:extLst>
              <a:ext uri="{FF2B5EF4-FFF2-40B4-BE49-F238E27FC236}">
                <a16:creationId xmlns:a16="http://schemas.microsoft.com/office/drawing/2014/main" id="{5D06BD74-044C-42B8-AFED-0DD14173E225}"/>
              </a:ext>
            </a:extLst>
          </p:cNvPr>
          <p:cNvGrpSpPr/>
          <p:nvPr/>
        </p:nvGrpSpPr>
        <p:grpSpPr>
          <a:xfrm>
            <a:off x="395111" y="6320798"/>
            <a:ext cx="2416474" cy="369332"/>
            <a:chOff x="395111" y="6320798"/>
            <a:chExt cx="2416474" cy="369332"/>
          </a:xfrm>
        </p:grpSpPr>
        <p:sp>
          <p:nvSpPr>
            <p:cNvPr id="6" name="Arrow: Right 5">
              <a:extLst>
                <a:ext uri="{FF2B5EF4-FFF2-40B4-BE49-F238E27FC236}">
                  <a16:creationId xmlns:a16="http://schemas.microsoft.com/office/drawing/2014/main" id="{313D895F-6953-48B8-A1DB-726518830D5B}"/>
                </a:ext>
              </a:extLst>
            </p:cNvPr>
            <p:cNvSpPr/>
            <p:nvPr/>
          </p:nvSpPr>
          <p:spPr>
            <a:xfrm>
              <a:off x="395111" y="6412572"/>
              <a:ext cx="218436" cy="185784"/>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ectangle 7">
              <a:extLst>
                <a:ext uri="{FF2B5EF4-FFF2-40B4-BE49-F238E27FC236}">
                  <a16:creationId xmlns:a16="http://schemas.microsoft.com/office/drawing/2014/main" id="{27A2E00E-0D6E-4F7A-BA52-CEB51AAABF5C}"/>
                </a:ext>
              </a:extLst>
            </p:cNvPr>
            <p:cNvSpPr/>
            <p:nvPr/>
          </p:nvSpPr>
          <p:spPr>
            <a:xfrm>
              <a:off x="613547" y="6320798"/>
              <a:ext cx="2198038" cy="369332"/>
            </a:xfrm>
            <a:prstGeom prst="rect">
              <a:avLst/>
            </a:prstGeom>
          </p:spPr>
          <p:txBody>
            <a:bodyPr wrap="none">
              <a:spAutoFit/>
            </a:bodyPr>
            <a:lstStyle/>
            <a:p>
              <a:r>
                <a:rPr lang="en-ZA" dirty="0"/>
                <a:t>: marks key point(s)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6399" y="349956"/>
            <a:ext cx="8365067" cy="1094765"/>
          </a:xfrm>
        </p:spPr>
        <p:txBody>
          <a:bodyPr anchor="t" anchorCtr="0">
            <a:normAutofit fontScale="90000"/>
          </a:bodyPr>
          <a:lstStyle/>
          <a:p>
            <a:pPr>
              <a:defRPr/>
            </a:pPr>
            <a:r>
              <a:rPr lang="en-ZA" dirty="0"/>
              <a:t>Step 1: Understanding the problem</a:t>
            </a:r>
            <a:endParaRPr lang="en-US" dirty="0"/>
          </a:p>
        </p:txBody>
      </p:sp>
      <p:sp>
        <p:nvSpPr>
          <p:cNvPr id="7" name="Content Placeholder 6"/>
          <p:cNvSpPr>
            <a:spLocks noGrp="1"/>
          </p:cNvSpPr>
          <p:nvPr>
            <p:ph idx="1"/>
          </p:nvPr>
        </p:nvSpPr>
        <p:spPr>
          <a:xfrm>
            <a:off x="431800" y="1355725"/>
            <a:ext cx="8401050" cy="4600575"/>
          </a:xfrm>
        </p:spPr>
        <p:txBody>
          <a:bodyPr>
            <a:normAutofit lnSpcReduction="10000"/>
          </a:bodyPr>
          <a:lstStyle/>
          <a:p>
            <a:pPr>
              <a:defRPr/>
            </a:pPr>
            <a:r>
              <a:rPr lang="en-US" dirty="0"/>
              <a:t>General method:</a:t>
            </a:r>
          </a:p>
          <a:p>
            <a:pPr lvl="1">
              <a:defRPr/>
            </a:pPr>
            <a:r>
              <a:rPr lang="en-US" dirty="0"/>
              <a:t>identify hotspots, avoid unnecessary complication, identify potential inhibitors to the parallel design (e.g., data dependencies).</a:t>
            </a:r>
          </a:p>
          <a:p>
            <a:pPr lvl="1">
              <a:defRPr/>
            </a:pPr>
            <a:r>
              <a:rPr lang="en-ZA" dirty="0"/>
              <a:t>Consider </a:t>
            </a:r>
            <a:r>
              <a:rPr lang="en-US" dirty="0"/>
              <a:t>other algorithms…</a:t>
            </a:r>
          </a:p>
          <a:p>
            <a:pPr lvl="2">
              <a:defRPr/>
            </a:pPr>
            <a:r>
              <a:rPr lang="en-US" dirty="0"/>
              <a:t>This is an most important aspect of designing parallel applications.</a:t>
            </a:r>
          </a:p>
          <a:p>
            <a:pPr lvl="2">
              <a:defRPr/>
            </a:pPr>
            <a:r>
              <a:rPr lang="en-US" dirty="0"/>
              <a:t>Sometimes the obvious method can be greatly improved upon though some lateral thought, and testing on paper.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388260"/>
            <a:ext cx="7698306" cy="1147399"/>
          </a:xfrm>
        </p:spPr>
        <p:txBody>
          <a:bodyPr>
            <a:normAutofit fontScale="90000"/>
          </a:bodyPr>
          <a:lstStyle/>
          <a:p>
            <a:r>
              <a:rPr lang="en-ZA" dirty="0"/>
              <a:t>Step 1: Identifying the Problem: where the solution may fit…</a:t>
            </a:r>
          </a:p>
        </p:txBody>
      </p:sp>
      <p:sp>
        <p:nvSpPr>
          <p:cNvPr id="3" name="Content Placeholder 2"/>
          <p:cNvSpPr>
            <a:spLocks noGrp="1"/>
          </p:cNvSpPr>
          <p:nvPr>
            <p:ph idx="1"/>
          </p:nvPr>
        </p:nvSpPr>
        <p:spPr/>
        <p:txBody>
          <a:bodyPr>
            <a:normAutofit fontScale="92500" lnSpcReduction="10000"/>
          </a:bodyPr>
          <a:lstStyle/>
          <a:p>
            <a:r>
              <a:rPr lang="en-ZA" dirty="0"/>
              <a:t>This also brings in aspects of Lecture 1, ‘the Landscape of Parallel Computing’*</a:t>
            </a:r>
          </a:p>
          <a:p>
            <a:r>
              <a:rPr lang="en-ZA" dirty="0"/>
              <a:t>Considering the 7 questions:</a:t>
            </a:r>
          </a:p>
          <a:p>
            <a:pPr marL="880110" lvl="1" indent="-514350">
              <a:buFont typeface="+mj-lt"/>
              <a:buAutoNum type="arabicPeriod"/>
            </a:pPr>
            <a:r>
              <a:rPr lang="en-ZA" dirty="0"/>
              <a:t>What are the applications?</a:t>
            </a:r>
          </a:p>
          <a:p>
            <a:pPr marL="880110" lvl="1" indent="-514350">
              <a:buFont typeface="+mj-lt"/>
              <a:buAutoNum type="arabicPeriod"/>
            </a:pPr>
            <a:r>
              <a:rPr lang="en-ZA" dirty="0"/>
              <a:t>What are the common kernels?</a:t>
            </a:r>
          </a:p>
          <a:p>
            <a:pPr marL="880110" lvl="1" indent="-514350">
              <a:buFont typeface="+mj-lt"/>
              <a:buAutoNum type="arabicPeriod"/>
            </a:pPr>
            <a:r>
              <a:rPr lang="en-ZA" dirty="0"/>
              <a:t>What are the hardware building blocks?</a:t>
            </a:r>
          </a:p>
          <a:p>
            <a:pPr marL="880110" lvl="1" indent="-514350">
              <a:buFont typeface="+mj-lt"/>
              <a:buAutoNum type="arabicPeriod"/>
            </a:pPr>
            <a:r>
              <a:rPr lang="en-ZA" dirty="0"/>
              <a:t>How to connect them?</a:t>
            </a:r>
          </a:p>
          <a:p>
            <a:pPr marL="880110" lvl="1" indent="-514350">
              <a:buFont typeface="+mj-lt"/>
              <a:buAutoNum type="arabicPeriod"/>
            </a:pPr>
            <a:r>
              <a:rPr lang="en-ZA" dirty="0"/>
              <a:t>How to describe allocations and kernels?</a:t>
            </a:r>
          </a:p>
          <a:p>
            <a:pPr marL="880110" lvl="1" indent="-514350">
              <a:buFont typeface="+mj-lt"/>
              <a:buAutoNum type="arabicPeriod"/>
            </a:pPr>
            <a:r>
              <a:rPr lang="en-ZA" dirty="0"/>
              <a:t>How to program the hardware?</a:t>
            </a:r>
          </a:p>
          <a:p>
            <a:pPr marL="880110" lvl="1" indent="-514350">
              <a:buFont typeface="+mj-lt"/>
              <a:buAutoNum type="arabicPeriod"/>
            </a:pPr>
            <a:r>
              <a:rPr lang="en-ZA" dirty="0"/>
              <a:t>How to measure success?</a:t>
            </a:r>
          </a:p>
          <a:p>
            <a:pPr marL="880110" lvl="1" indent="-514350">
              <a:buFont typeface="+mj-lt"/>
              <a:buAutoNum type="arabicPeriod"/>
            </a:pPr>
            <a:endParaRPr lang="en-ZA" dirty="0"/>
          </a:p>
          <a:p>
            <a:pPr lvl="1"/>
            <a:endParaRPr lang="en-ZA" dirty="0"/>
          </a:p>
          <a:p>
            <a:pPr lvl="1"/>
            <a:endParaRPr lang="en-ZA" dirty="0"/>
          </a:p>
        </p:txBody>
      </p:sp>
      <p:sp>
        <p:nvSpPr>
          <p:cNvPr id="4" name="Rectangle 3"/>
          <p:cNvSpPr/>
          <p:nvPr/>
        </p:nvSpPr>
        <p:spPr>
          <a:xfrm>
            <a:off x="337278" y="6115597"/>
            <a:ext cx="8446957" cy="523220"/>
          </a:xfrm>
          <a:prstGeom prst="rect">
            <a:avLst/>
          </a:prstGeom>
        </p:spPr>
        <p:txBody>
          <a:bodyPr wrap="square">
            <a:spAutoFit/>
          </a:bodyPr>
          <a:lstStyle/>
          <a:p>
            <a:r>
              <a:rPr lang="en-ZA" sz="1400" dirty="0"/>
              <a:t>* The Landscape of Parallel Computing Research: A View from Berkeley” by </a:t>
            </a:r>
            <a:r>
              <a:rPr lang="en-ZA" sz="1400" dirty="0" err="1"/>
              <a:t>Krste</a:t>
            </a:r>
            <a:r>
              <a:rPr lang="en-ZA" sz="1400" dirty="0"/>
              <a:t> </a:t>
            </a:r>
            <a:r>
              <a:rPr lang="en-ZA" sz="1400" dirty="0" err="1"/>
              <a:t>Asanovic</a:t>
            </a:r>
            <a:r>
              <a:rPr lang="en-ZA" sz="1400" dirty="0"/>
              <a:t>, </a:t>
            </a:r>
            <a:r>
              <a:rPr lang="en-ZA" sz="1400" dirty="0" err="1"/>
              <a:t>Ras</a:t>
            </a:r>
            <a:r>
              <a:rPr lang="en-ZA" sz="1400" dirty="0"/>
              <a:t> </a:t>
            </a:r>
            <a:r>
              <a:rPr lang="en-ZA" sz="1400" dirty="0" err="1"/>
              <a:t>Bodik</a:t>
            </a:r>
            <a:r>
              <a:rPr lang="en-ZA" sz="1400" dirty="0"/>
              <a:t>, Bryan Catanzaro, </a:t>
            </a:r>
            <a:r>
              <a:rPr lang="en-ZA" sz="1400" i="1" dirty="0"/>
              <a:t>et al.</a:t>
            </a:r>
            <a:r>
              <a:rPr lang="en-ZA" sz="1400" dirty="0"/>
              <a:t> </a:t>
            </a:r>
          </a:p>
        </p:txBody>
      </p:sp>
      <p:grpSp>
        <p:nvGrpSpPr>
          <p:cNvPr id="5" name="Group 4">
            <a:extLst>
              <a:ext uri="{FF2B5EF4-FFF2-40B4-BE49-F238E27FC236}">
                <a16:creationId xmlns:a16="http://schemas.microsoft.com/office/drawing/2014/main" id="{B22AE4B4-BFE8-45AE-8B03-1EBA6775A789}"/>
              </a:ext>
            </a:extLst>
          </p:cNvPr>
          <p:cNvGrpSpPr/>
          <p:nvPr/>
        </p:nvGrpSpPr>
        <p:grpSpPr>
          <a:xfrm>
            <a:off x="8077970" y="328299"/>
            <a:ext cx="698899" cy="894116"/>
            <a:chOff x="7438719" y="181393"/>
            <a:chExt cx="1331053" cy="1774499"/>
          </a:xfrm>
        </p:grpSpPr>
        <p:pic>
          <p:nvPicPr>
            <p:cNvPr id="6" name="Picture 5" descr="A picture containing table, food, computer&#10;&#10;Description automatically generated">
              <a:extLst>
                <a:ext uri="{FF2B5EF4-FFF2-40B4-BE49-F238E27FC236}">
                  <a16:creationId xmlns:a16="http://schemas.microsoft.com/office/drawing/2014/main" id="{45D93C85-4CCA-4F56-99CB-DD746EDC57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70122" y="181393"/>
              <a:ext cx="1299650" cy="1086007"/>
            </a:xfrm>
            <a:prstGeom prst="rect">
              <a:avLst/>
            </a:prstGeom>
          </p:spPr>
        </p:pic>
        <p:sp>
          <p:nvSpPr>
            <p:cNvPr id="7" name="Rectangle 6">
              <a:extLst>
                <a:ext uri="{FF2B5EF4-FFF2-40B4-BE49-F238E27FC236}">
                  <a16:creationId xmlns:a16="http://schemas.microsoft.com/office/drawing/2014/main" id="{D7A80991-3BF0-4587-BDD0-AAC1E57BC47B}"/>
                </a:ext>
              </a:extLst>
            </p:cNvPr>
            <p:cNvSpPr/>
            <p:nvPr/>
          </p:nvSpPr>
          <p:spPr>
            <a:xfrm>
              <a:off x="7438719" y="1283984"/>
              <a:ext cx="1316724" cy="671908"/>
            </a:xfrm>
            <a:prstGeom prst="rect">
              <a:avLst/>
            </a:prstGeom>
            <a:solidFill>
              <a:schemeClr val="accent6">
                <a:lumMod val="40000"/>
                <a:lumOff val="60000"/>
              </a:schemeClr>
            </a:solidFill>
          </p:spPr>
          <p:txBody>
            <a:bodyPr wrap="square">
              <a:spAutoFit/>
            </a:bodyPr>
            <a:lstStyle/>
            <a:p>
              <a:pPr algn="ctr"/>
              <a:r>
                <a:rPr lang="en-ZA" sz="800" dirty="0"/>
                <a:t>Prescribed reading</a:t>
              </a:r>
            </a:p>
          </p:txBody>
        </p:sp>
      </p:grpSp>
    </p:spTree>
    <p:extLst>
      <p:ext uri="{BB962C8B-B14F-4D97-AF65-F5344CB8AC3E}">
        <p14:creationId xmlns:p14="http://schemas.microsoft.com/office/powerpoint/2010/main" val="2613944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ZA" dirty="0"/>
              <a:t>Step 2: Partitioning</a:t>
            </a:r>
            <a:endParaRPr lang="en-US" dirty="0"/>
          </a:p>
        </p:txBody>
      </p:sp>
      <p:sp>
        <p:nvSpPr>
          <p:cNvPr id="5" name="Text Placeholder 4"/>
          <p:cNvSpPr>
            <a:spLocks noGrp="1"/>
          </p:cNvSpPr>
          <p:nvPr>
            <p:ph type="body" idx="1"/>
          </p:nvPr>
        </p:nvSpPr>
        <p:spPr/>
        <p:txBody>
          <a:bodyPr/>
          <a:lstStyle/>
          <a:p>
            <a:pPr>
              <a:defRPr/>
            </a:pPr>
            <a:r>
              <a:rPr lang="en-ZA" dirty="0"/>
              <a:t>EEE4120F</a:t>
            </a:r>
            <a:endParaRPr lang="en-US" dirty="0"/>
          </a:p>
        </p:txBody>
      </p:sp>
    </p:spTree>
    <p:extLst>
      <p:ext uri="{BB962C8B-B14F-4D97-AF65-F5344CB8AC3E}">
        <p14:creationId xmlns:p14="http://schemas.microsoft.com/office/powerpoint/2010/main" val="2948691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a:t>Step 2: Partitioning</a:t>
            </a:r>
            <a:endParaRPr lang="en-US" dirty="0"/>
          </a:p>
        </p:txBody>
      </p:sp>
      <p:sp>
        <p:nvSpPr>
          <p:cNvPr id="3" name="Content Placeholder 2"/>
          <p:cNvSpPr>
            <a:spLocks noGrp="1"/>
          </p:cNvSpPr>
          <p:nvPr>
            <p:ph idx="1"/>
          </p:nvPr>
        </p:nvSpPr>
        <p:spPr>
          <a:xfrm>
            <a:off x="457200" y="1581150"/>
            <a:ext cx="8388350" cy="4514850"/>
          </a:xfrm>
        </p:spPr>
        <p:txBody>
          <a:bodyPr/>
          <a:lstStyle/>
          <a:p>
            <a:pPr>
              <a:defRPr/>
            </a:pPr>
            <a:r>
              <a:rPr lang="en-US" dirty="0"/>
              <a:t>This step involves </a:t>
            </a:r>
            <a:r>
              <a:rPr lang="en-US" dirty="0">
                <a:solidFill>
                  <a:schemeClr val="accent6">
                    <a:lumMod val="50000"/>
                  </a:schemeClr>
                </a:solidFill>
              </a:rPr>
              <a:t>breaking the problem into separate chunks of work</a:t>
            </a:r>
            <a:r>
              <a:rPr lang="en-US" dirty="0"/>
              <a:t>, which can then be implemented as multiple distributed tasks.</a:t>
            </a:r>
          </a:p>
          <a:p>
            <a:pPr>
              <a:defRPr/>
            </a:pPr>
            <a:r>
              <a:rPr lang="en-US" dirty="0"/>
              <a:t>Two typical methods to partition computation among parallel tasks:</a:t>
            </a:r>
          </a:p>
          <a:p>
            <a:pPr marL="971550" lvl="1" indent="-514350">
              <a:buFont typeface="+mj-lt"/>
              <a:buAutoNum type="arabicPeriod"/>
              <a:defRPr/>
            </a:pPr>
            <a:r>
              <a:rPr lang="en-US" dirty="0"/>
              <a:t>Functional decomposition or</a:t>
            </a:r>
          </a:p>
          <a:p>
            <a:pPr marL="971550" lvl="1" indent="-514350">
              <a:buFont typeface="+mj-lt"/>
              <a:buAutoNum type="arabicPeriod"/>
              <a:defRPr/>
            </a:pPr>
            <a:r>
              <a:rPr lang="en-ZA" dirty="0"/>
              <a:t>Domain decomposition</a:t>
            </a:r>
            <a:endParaRPr lang="en-US" dirty="0"/>
          </a:p>
        </p:txBody>
      </p:sp>
      <p:sp>
        <p:nvSpPr>
          <p:cNvPr id="4" name="Cloud 3"/>
          <p:cNvSpPr/>
          <p:nvPr/>
        </p:nvSpPr>
        <p:spPr>
          <a:xfrm>
            <a:off x="6600728" y="304228"/>
            <a:ext cx="1826692" cy="145964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The Problem</a:t>
            </a:r>
          </a:p>
        </p:txBody>
      </p:sp>
      <p:cxnSp>
        <p:nvCxnSpPr>
          <p:cNvPr id="6" name="Straight Connector 5"/>
          <p:cNvCxnSpPr/>
          <p:nvPr/>
        </p:nvCxnSpPr>
        <p:spPr>
          <a:xfrm>
            <a:off x="6285935" y="1004341"/>
            <a:ext cx="2386384"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324489" y="694047"/>
            <a:ext cx="1313180" cy="369332"/>
          </a:xfrm>
          <a:prstGeom prst="rect">
            <a:avLst/>
          </a:prstGeom>
          <a:noFill/>
        </p:spPr>
        <p:txBody>
          <a:bodyPr wrap="none" rtlCol="0">
            <a:spAutoFit/>
          </a:bodyPr>
          <a:lstStyle/>
          <a:p>
            <a:r>
              <a:rPr lang="en-ZA" dirty="0"/>
              <a:t>partitioning</a:t>
            </a:r>
          </a:p>
        </p:txBody>
      </p:sp>
      <p:grpSp>
        <p:nvGrpSpPr>
          <p:cNvPr id="8" name="Group 7">
            <a:extLst>
              <a:ext uri="{FF2B5EF4-FFF2-40B4-BE49-F238E27FC236}">
                <a16:creationId xmlns:a16="http://schemas.microsoft.com/office/drawing/2014/main" id="{992AB9ED-0DB0-40AF-B566-A3241BFEC32D}"/>
              </a:ext>
            </a:extLst>
          </p:cNvPr>
          <p:cNvGrpSpPr/>
          <p:nvPr/>
        </p:nvGrpSpPr>
        <p:grpSpPr>
          <a:xfrm>
            <a:off x="395111" y="6320798"/>
            <a:ext cx="2416474" cy="369332"/>
            <a:chOff x="395111" y="6320798"/>
            <a:chExt cx="2416474" cy="369332"/>
          </a:xfrm>
        </p:grpSpPr>
        <p:sp>
          <p:nvSpPr>
            <p:cNvPr id="9" name="Arrow: Right 8">
              <a:extLst>
                <a:ext uri="{FF2B5EF4-FFF2-40B4-BE49-F238E27FC236}">
                  <a16:creationId xmlns:a16="http://schemas.microsoft.com/office/drawing/2014/main" id="{3B2BD9AF-78BD-47D1-BE15-73354B7CD992}"/>
                </a:ext>
              </a:extLst>
            </p:cNvPr>
            <p:cNvSpPr/>
            <p:nvPr/>
          </p:nvSpPr>
          <p:spPr>
            <a:xfrm>
              <a:off x="395111" y="6412572"/>
              <a:ext cx="218436" cy="185784"/>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Rectangle 9">
              <a:extLst>
                <a:ext uri="{FF2B5EF4-FFF2-40B4-BE49-F238E27FC236}">
                  <a16:creationId xmlns:a16="http://schemas.microsoft.com/office/drawing/2014/main" id="{224EF433-BFBD-44AE-8132-F0C36F8131AE}"/>
                </a:ext>
              </a:extLst>
            </p:cNvPr>
            <p:cNvSpPr/>
            <p:nvPr/>
          </p:nvSpPr>
          <p:spPr>
            <a:xfrm>
              <a:off x="613547" y="6320798"/>
              <a:ext cx="2198038" cy="369332"/>
            </a:xfrm>
            <a:prstGeom prst="rect">
              <a:avLst/>
            </a:prstGeom>
          </p:spPr>
          <p:txBody>
            <a:bodyPr wrap="none">
              <a:spAutoFit/>
            </a:bodyPr>
            <a:lstStyle/>
            <a:p>
              <a:r>
                <a:rPr lang="en-ZA" dirty="0"/>
                <a:t>: marks key point(s)</a:t>
              </a:r>
            </a:p>
          </p:txBody>
        </p:sp>
      </p:grpSp>
      <p:sp>
        <p:nvSpPr>
          <p:cNvPr id="11" name="Arrow: Right 10">
            <a:extLst>
              <a:ext uri="{FF2B5EF4-FFF2-40B4-BE49-F238E27FC236}">
                <a16:creationId xmlns:a16="http://schemas.microsoft.com/office/drawing/2014/main" id="{F4FC9480-2386-4CE9-B394-D6F36DF7349D}"/>
              </a:ext>
            </a:extLst>
          </p:cNvPr>
          <p:cNvSpPr/>
          <p:nvPr/>
        </p:nvSpPr>
        <p:spPr>
          <a:xfrm rot="10800000">
            <a:off x="8209970" y="1907862"/>
            <a:ext cx="568712" cy="483701"/>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114" y="257664"/>
            <a:ext cx="7698306" cy="692210"/>
          </a:xfrm>
        </p:spPr>
        <p:txBody>
          <a:bodyPr>
            <a:normAutofit fontScale="90000"/>
          </a:bodyPr>
          <a:lstStyle/>
          <a:p>
            <a:pPr>
              <a:defRPr/>
            </a:pPr>
            <a:r>
              <a:rPr lang="en-ZA" dirty="0"/>
              <a:t>Functional decomposition</a:t>
            </a:r>
            <a:endParaRPr lang="en-US" dirty="0"/>
          </a:p>
        </p:txBody>
      </p:sp>
      <p:pic>
        <p:nvPicPr>
          <p:cNvPr id="4" name="Picture 3" descr="puzzl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8087" y="1655763"/>
            <a:ext cx="3965575"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rot="-1313981">
            <a:off x="2995612" y="3251200"/>
            <a:ext cx="28257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sz="3600">
                <a:solidFill>
                  <a:srgbClr val="1C1C1C"/>
                </a:solidFill>
              </a:rPr>
              <a:t>The Problem</a:t>
            </a:r>
            <a:endParaRPr lang="en-US" sz="3600">
              <a:solidFill>
                <a:srgbClr val="1C1C1C"/>
              </a:solidFill>
            </a:endParaRPr>
          </a:p>
        </p:txBody>
      </p:sp>
      <p:cxnSp>
        <p:nvCxnSpPr>
          <p:cNvPr id="6" name="Straight Connector 6"/>
          <p:cNvCxnSpPr>
            <a:cxnSpLocks noChangeShapeType="1"/>
          </p:cNvCxnSpPr>
          <p:nvPr/>
        </p:nvCxnSpPr>
        <p:spPr bwMode="auto">
          <a:xfrm rot="10800000" flipV="1">
            <a:off x="5368925" y="1816100"/>
            <a:ext cx="965200" cy="627063"/>
          </a:xfrm>
          <a:prstGeom prst="line">
            <a:avLst/>
          </a:prstGeom>
          <a:noFill/>
          <a:ln w="28575" algn="ctr">
            <a:solidFill>
              <a:srgbClr val="FFC000"/>
            </a:solidFill>
            <a:round/>
            <a:headEnd/>
            <a:tailEnd/>
          </a:ln>
          <a:extLst>
            <a:ext uri="{909E8E84-426E-40DD-AFC4-6F175D3DCCD1}">
              <a14:hiddenFill xmlns:a14="http://schemas.microsoft.com/office/drawing/2010/main">
                <a:noFill/>
              </a14:hiddenFill>
            </a:ext>
          </a:extLst>
        </p:spPr>
      </p:cxnSp>
      <p:sp>
        <p:nvSpPr>
          <p:cNvPr id="7" name="Rectangle 6"/>
          <p:cNvSpPr/>
          <p:nvPr/>
        </p:nvSpPr>
        <p:spPr bwMode="auto">
          <a:xfrm>
            <a:off x="717550" y="1816100"/>
            <a:ext cx="1698625" cy="1593850"/>
          </a:xfrm>
          <a:prstGeom prst="rect">
            <a:avLst/>
          </a:prstGeom>
          <a:solidFill>
            <a:srgbClr val="B7B7FF"/>
          </a:solidFill>
          <a:ln w="9525" cap="flat" cmpd="sng" algn="ctr">
            <a:solidFill>
              <a:schemeClr val="accent4">
                <a:lumMod val="25000"/>
              </a:schemeClr>
            </a:solidFill>
            <a:prstDash val="solid"/>
            <a:round/>
            <a:headEnd type="none" w="med" len="med"/>
            <a:tailEnd type="none" w="med" len="med"/>
          </a:ln>
          <a:effectLst/>
        </p:spPr>
        <p:txBody>
          <a:bodyPr/>
          <a:lstStyle/>
          <a:p>
            <a:pPr>
              <a:defRPr/>
            </a:pPr>
            <a:r>
              <a:rPr lang="en-ZA" dirty="0">
                <a:solidFill>
                  <a:srgbClr val="1C1C1C"/>
                </a:solidFill>
              </a:rPr>
              <a:t>Task #1:</a:t>
            </a:r>
          </a:p>
          <a:p>
            <a:pPr>
              <a:defRPr/>
            </a:pPr>
            <a:r>
              <a:rPr lang="en-ZA" dirty="0">
                <a:solidFill>
                  <a:srgbClr val="1C1C1C"/>
                </a:solidFill>
              </a:rPr>
              <a:t>1.</a:t>
            </a:r>
          </a:p>
          <a:p>
            <a:pPr>
              <a:defRPr/>
            </a:pPr>
            <a:r>
              <a:rPr lang="en-ZA" dirty="0">
                <a:solidFill>
                  <a:srgbClr val="1C1C1C"/>
                </a:solidFill>
              </a:rPr>
              <a:t>2.</a:t>
            </a:r>
          </a:p>
          <a:p>
            <a:pPr>
              <a:defRPr/>
            </a:pPr>
            <a:r>
              <a:rPr lang="en-ZA" dirty="0">
                <a:solidFill>
                  <a:srgbClr val="1C1C1C"/>
                </a:solidFill>
              </a:rPr>
              <a:t>3.</a:t>
            </a:r>
          </a:p>
          <a:p>
            <a:pPr>
              <a:defRPr/>
            </a:pPr>
            <a:r>
              <a:rPr lang="en-ZA" dirty="0">
                <a:solidFill>
                  <a:srgbClr val="1C1C1C"/>
                </a:solidFill>
              </a:rPr>
              <a:t>4.</a:t>
            </a:r>
            <a:endParaRPr lang="en-US" dirty="0">
              <a:solidFill>
                <a:srgbClr val="1C1C1C"/>
              </a:solidFill>
            </a:endParaRPr>
          </a:p>
        </p:txBody>
      </p:sp>
      <p:sp>
        <p:nvSpPr>
          <p:cNvPr id="8" name="Rectangle 7"/>
          <p:cNvSpPr/>
          <p:nvPr/>
        </p:nvSpPr>
        <p:spPr bwMode="auto">
          <a:xfrm>
            <a:off x="6321425" y="1528763"/>
            <a:ext cx="1698625" cy="1292225"/>
          </a:xfrm>
          <a:prstGeom prst="rect">
            <a:avLst/>
          </a:prstGeom>
          <a:solidFill>
            <a:srgbClr val="FFBA75"/>
          </a:solidFill>
          <a:ln w="9525" cap="flat" cmpd="sng" algn="ctr">
            <a:solidFill>
              <a:schemeClr val="accent4">
                <a:lumMod val="25000"/>
              </a:schemeClr>
            </a:solidFill>
            <a:prstDash val="solid"/>
            <a:round/>
            <a:headEnd type="none" w="med" len="med"/>
            <a:tailEnd type="none" w="med" len="med"/>
          </a:ln>
          <a:effectLst/>
        </p:spPr>
        <p:txBody>
          <a:bodyPr/>
          <a:lstStyle/>
          <a:p>
            <a:pPr>
              <a:defRPr/>
            </a:pPr>
            <a:r>
              <a:rPr lang="en-ZA" dirty="0">
                <a:solidFill>
                  <a:srgbClr val="1C1C1C"/>
                </a:solidFill>
              </a:rPr>
              <a:t>Task #2:</a:t>
            </a:r>
          </a:p>
          <a:p>
            <a:pPr>
              <a:defRPr/>
            </a:pPr>
            <a:r>
              <a:rPr lang="en-ZA" dirty="0">
                <a:solidFill>
                  <a:srgbClr val="1C1C1C"/>
                </a:solidFill>
              </a:rPr>
              <a:t>1.</a:t>
            </a:r>
          </a:p>
          <a:p>
            <a:pPr>
              <a:defRPr/>
            </a:pPr>
            <a:r>
              <a:rPr lang="en-ZA" dirty="0">
                <a:solidFill>
                  <a:srgbClr val="1C1C1C"/>
                </a:solidFill>
              </a:rPr>
              <a:t>2.</a:t>
            </a:r>
          </a:p>
          <a:p>
            <a:pPr>
              <a:defRPr/>
            </a:pPr>
            <a:r>
              <a:rPr lang="en-ZA" dirty="0">
                <a:solidFill>
                  <a:srgbClr val="1C1C1C"/>
                </a:solidFill>
              </a:rPr>
              <a:t>3.</a:t>
            </a:r>
            <a:endParaRPr lang="en-US" dirty="0">
              <a:solidFill>
                <a:srgbClr val="1C1C1C"/>
              </a:solidFill>
            </a:endParaRPr>
          </a:p>
        </p:txBody>
      </p:sp>
      <p:cxnSp>
        <p:nvCxnSpPr>
          <p:cNvPr id="9" name="Straight Connector 10"/>
          <p:cNvCxnSpPr>
            <a:cxnSpLocks noChangeShapeType="1"/>
          </p:cNvCxnSpPr>
          <p:nvPr/>
        </p:nvCxnSpPr>
        <p:spPr bwMode="auto">
          <a:xfrm rot="10800000">
            <a:off x="2441575" y="2378075"/>
            <a:ext cx="862012" cy="377825"/>
          </a:xfrm>
          <a:prstGeom prst="line">
            <a:avLst/>
          </a:prstGeom>
          <a:noFill/>
          <a:ln w="28575" algn="ctr">
            <a:solidFill>
              <a:srgbClr val="8CA1F8"/>
            </a:solidFill>
            <a:round/>
            <a:headEnd/>
            <a:tailEnd/>
          </a:ln>
          <a:extLst>
            <a:ext uri="{909E8E84-426E-40DD-AFC4-6F175D3DCCD1}">
              <a14:hiddenFill xmlns:a14="http://schemas.microsoft.com/office/drawing/2010/main">
                <a:noFill/>
              </a14:hiddenFill>
            </a:ext>
          </a:extLst>
        </p:spPr>
      </p:cxnSp>
      <p:sp>
        <p:nvSpPr>
          <p:cNvPr id="10" name="Rectangle 9"/>
          <p:cNvSpPr/>
          <p:nvPr/>
        </p:nvSpPr>
        <p:spPr bwMode="auto">
          <a:xfrm>
            <a:off x="639762" y="4179888"/>
            <a:ext cx="1698625" cy="1776412"/>
          </a:xfrm>
          <a:prstGeom prst="rect">
            <a:avLst/>
          </a:prstGeom>
          <a:solidFill>
            <a:srgbClr val="D9FFD9"/>
          </a:solidFill>
          <a:ln w="9525" cap="flat" cmpd="sng" algn="ctr">
            <a:solidFill>
              <a:schemeClr val="accent4">
                <a:lumMod val="25000"/>
              </a:schemeClr>
            </a:solidFill>
            <a:prstDash val="solid"/>
            <a:round/>
            <a:headEnd type="none" w="med" len="med"/>
            <a:tailEnd type="none" w="med" len="med"/>
          </a:ln>
          <a:effectLst/>
        </p:spPr>
        <p:txBody>
          <a:bodyPr/>
          <a:lstStyle/>
          <a:p>
            <a:pPr>
              <a:defRPr/>
            </a:pPr>
            <a:r>
              <a:rPr lang="en-ZA" dirty="0">
                <a:solidFill>
                  <a:srgbClr val="1C1C1C"/>
                </a:solidFill>
              </a:rPr>
              <a:t>Task #3:</a:t>
            </a:r>
          </a:p>
          <a:p>
            <a:pPr>
              <a:defRPr/>
            </a:pPr>
            <a:r>
              <a:rPr lang="en-ZA" dirty="0">
                <a:solidFill>
                  <a:srgbClr val="1C1C1C"/>
                </a:solidFill>
              </a:rPr>
              <a:t>1.</a:t>
            </a:r>
          </a:p>
          <a:p>
            <a:pPr>
              <a:defRPr/>
            </a:pPr>
            <a:r>
              <a:rPr lang="en-ZA" dirty="0">
                <a:solidFill>
                  <a:srgbClr val="1C1C1C"/>
                </a:solidFill>
              </a:rPr>
              <a:t>2.</a:t>
            </a:r>
          </a:p>
          <a:p>
            <a:pPr>
              <a:defRPr/>
            </a:pPr>
            <a:r>
              <a:rPr lang="en-ZA" dirty="0">
                <a:solidFill>
                  <a:srgbClr val="1C1C1C"/>
                </a:solidFill>
              </a:rPr>
              <a:t>3.</a:t>
            </a:r>
          </a:p>
          <a:p>
            <a:pPr>
              <a:defRPr/>
            </a:pPr>
            <a:r>
              <a:rPr lang="en-ZA" dirty="0">
                <a:solidFill>
                  <a:srgbClr val="1C1C1C"/>
                </a:solidFill>
              </a:rPr>
              <a:t>4.</a:t>
            </a:r>
          </a:p>
          <a:p>
            <a:pPr>
              <a:defRPr/>
            </a:pPr>
            <a:r>
              <a:rPr lang="en-ZA" dirty="0">
                <a:solidFill>
                  <a:srgbClr val="1C1C1C"/>
                </a:solidFill>
              </a:rPr>
              <a:t>5.</a:t>
            </a:r>
            <a:endParaRPr lang="en-US" dirty="0">
              <a:solidFill>
                <a:srgbClr val="1C1C1C"/>
              </a:solidFill>
            </a:endParaRPr>
          </a:p>
        </p:txBody>
      </p:sp>
      <p:cxnSp>
        <p:nvCxnSpPr>
          <p:cNvPr id="11" name="Straight Connector 13"/>
          <p:cNvCxnSpPr>
            <a:cxnSpLocks noChangeShapeType="1"/>
          </p:cNvCxnSpPr>
          <p:nvPr/>
        </p:nvCxnSpPr>
        <p:spPr bwMode="auto">
          <a:xfrm rot="10800000" flipV="1">
            <a:off x="2363787" y="3787775"/>
            <a:ext cx="966788" cy="627063"/>
          </a:xfrm>
          <a:prstGeom prst="line">
            <a:avLst/>
          </a:prstGeom>
          <a:noFill/>
          <a:ln w="28575" algn="ctr">
            <a:solidFill>
              <a:srgbClr val="66FF99"/>
            </a:solidFill>
            <a:round/>
            <a:headEnd/>
            <a:tailEnd/>
          </a:ln>
          <a:extLst>
            <a:ext uri="{909E8E84-426E-40DD-AFC4-6F175D3DCCD1}">
              <a14:hiddenFill xmlns:a14="http://schemas.microsoft.com/office/drawing/2010/main">
                <a:noFill/>
              </a14:hiddenFill>
            </a:ext>
          </a:extLst>
        </p:spPr>
      </p:cxnSp>
      <p:sp>
        <p:nvSpPr>
          <p:cNvPr id="12" name="Rectangle 11"/>
          <p:cNvSpPr/>
          <p:nvPr/>
        </p:nvSpPr>
        <p:spPr bwMode="auto">
          <a:xfrm>
            <a:off x="6518275" y="4584700"/>
            <a:ext cx="1697037" cy="1111250"/>
          </a:xfrm>
          <a:prstGeom prst="rect">
            <a:avLst/>
          </a:prstGeom>
          <a:solidFill>
            <a:srgbClr val="FFCCCC"/>
          </a:solidFill>
          <a:ln w="9525" cap="flat" cmpd="sng" algn="ctr">
            <a:solidFill>
              <a:schemeClr val="accent4">
                <a:lumMod val="25000"/>
              </a:schemeClr>
            </a:solidFill>
            <a:prstDash val="solid"/>
            <a:round/>
            <a:headEnd type="none" w="med" len="med"/>
            <a:tailEnd type="none" w="med" len="med"/>
          </a:ln>
          <a:effectLst/>
        </p:spPr>
        <p:txBody>
          <a:bodyPr/>
          <a:lstStyle/>
          <a:p>
            <a:pPr>
              <a:defRPr/>
            </a:pPr>
            <a:r>
              <a:rPr lang="en-ZA" dirty="0">
                <a:solidFill>
                  <a:srgbClr val="1C1C1C"/>
                </a:solidFill>
              </a:rPr>
              <a:t>Task #4:</a:t>
            </a:r>
          </a:p>
          <a:p>
            <a:pPr>
              <a:defRPr/>
            </a:pPr>
            <a:r>
              <a:rPr lang="en-ZA" dirty="0">
                <a:solidFill>
                  <a:srgbClr val="1C1C1C"/>
                </a:solidFill>
              </a:rPr>
              <a:t>1.</a:t>
            </a:r>
          </a:p>
          <a:p>
            <a:pPr>
              <a:defRPr/>
            </a:pPr>
            <a:r>
              <a:rPr lang="en-ZA" dirty="0">
                <a:solidFill>
                  <a:srgbClr val="1C1C1C"/>
                </a:solidFill>
              </a:rPr>
              <a:t>2.</a:t>
            </a:r>
            <a:endParaRPr lang="en-US" dirty="0">
              <a:solidFill>
                <a:srgbClr val="1C1C1C"/>
              </a:solidFill>
            </a:endParaRPr>
          </a:p>
        </p:txBody>
      </p:sp>
      <p:cxnSp>
        <p:nvCxnSpPr>
          <p:cNvPr id="13" name="Straight Connector 15"/>
          <p:cNvCxnSpPr>
            <a:cxnSpLocks noChangeShapeType="1"/>
          </p:cNvCxnSpPr>
          <p:nvPr/>
        </p:nvCxnSpPr>
        <p:spPr bwMode="auto">
          <a:xfrm rot="10800000">
            <a:off x="5381625" y="4362450"/>
            <a:ext cx="1174750" cy="549275"/>
          </a:xfrm>
          <a:prstGeom prst="line">
            <a:avLst/>
          </a:prstGeom>
          <a:noFill/>
          <a:ln w="28575" algn="ctr">
            <a:solidFill>
              <a:srgbClr val="FFBA75"/>
            </a:solidFill>
            <a:round/>
            <a:headEnd/>
            <a:tailEnd/>
          </a:ln>
          <a:extLst>
            <a:ext uri="{909E8E84-426E-40DD-AFC4-6F175D3DCCD1}">
              <a14:hiddenFill xmlns:a14="http://schemas.microsoft.com/office/drawing/2010/main">
                <a:noFill/>
              </a14:hiddenFill>
            </a:ext>
          </a:extLst>
        </p:spPr>
      </p:cxnSp>
      <p:sp>
        <p:nvSpPr>
          <p:cNvPr id="14" name="Rectangle 17"/>
          <p:cNvSpPr>
            <a:spLocks noChangeArrowheads="1"/>
          </p:cNvSpPr>
          <p:nvPr/>
        </p:nvSpPr>
        <p:spPr bwMode="auto">
          <a:xfrm>
            <a:off x="326496" y="6219121"/>
            <a:ext cx="8607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t>Functional decomposition is suited to problems that can be split into different tasks</a:t>
            </a:r>
          </a:p>
        </p:txBody>
      </p:sp>
      <p:sp>
        <p:nvSpPr>
          <p:cNvPr id="3" name="Rectangle 2">
            <a:extLst>
              <a:ext uri="{FF2B5EF4-FFF2-40B4-BE49-F238E27FC236}">
                <a16:creationId xmlns:a16="http://schemas.microsoft.com/office/drawing/2014/main" id="{49AB9D78-B30E-492D-AA48-75ED7D059295}"/>
              </a:ext>
            </a:extLst>
          </p:cNvPr>
          <p:cNvSpPr/>
          <p:nvPr/>
        </p:nvSpPr>
        <p:spPr>
          <a:xfrm>
            <a:off x="729115" y="931217"/>
            <a:ext cx="7868475" cy="461665"/>
          </a:xfrm>
          <a:prstGeom prst="rect">
            <a:avLst/>
          </a:prstGeom>
        </p:spPr>
        <p:txBody>
          <a:bodyPr wrap="square">
            <a:spAutoFit/>
          </a:bodyPr>
          <a:lstStyle/>
          <a:p>
            <a:pPr>
              <a:defRPr/>
            </a:pPr>
            <a:r>
              <a:rPr lang="en-US" sz="2400" dirty="0"/>
              <a:t>Decomposing the problem into tasks to be done.</a:t>
            </a:r>
          </a:p>
        </p:txBody>
      </p:sp>
      <p:sp>
        <p:nvSpPr>
          <p:cNvPr id="15" name="Arrow: Right 14">
            <a:extLst>
              <a:ext uri="{FF2B5EF4-FFF2-40B4-BE49-F238E27FC236}">
                <a16:creationId xmlns:a16="http://schemas.microsoft.com/office/drawing/2014/main" id="{EB060A83-E999-4052-99EC-AB4C7420B898}"/>
              </a:ext>
            </a:extLst>
          </p:cNvPr>
          <p:cNvSpPr/>
          <p:nvPr/>
        </p:nvSpPr>
        <p:spPr>
          <a:xfrm>
            <a:off x="75394" y="920198"/>
            <a:ext cx="568712" cy="483701"/>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794037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a:t>Functional decomposition</a:t>
            </a:r>
            <a:endParaRPr lang="en-US" dirty="0"/>
          </a:p>
        </p:txBody>
      </p:sp>
      <p:sp>
        <p:nvSpPr>
          <p:cNvPr id="3" name="Content Placeholder 2"/>
          <p:cNvSpPr>
            <a:spLocks noGrp="1"/>
          </p:cNvSpPr>
          <p:nvPr>
            <p:ph idx="1"/>
          </p:nvPr>
        </p:nvSpPr>
        <p:spPr>
          <a:xfrm>
            <a:off x="760413" y="1460500"/>
            <a:ext cx="8007350" cy="4191000"/>
          </a:xfrm>
        </p:spPr>
        <p:txBody>
          <a:bodyPr>
            <a:normAutofit fontScale="92500" lnSpcReduction="10000"/>
          </a:bodyPr>
          <a:lstStyle/>
          <a:p>
            <a:pPr>
              <a:defRPr/>
            </a:pPr>
            <a:r>
              <a:rPr lang="en-ZA" dirty="0"/>
              <a:t>Example applications</a:t>
            </a:r>
          </a:p>
          <a:p>
            <a:pPr lvl="1">
              <a:defRPr/>
            </a:pPr>
            <a:r>
              <a:rPr lang="en-ZA" dirty="0"/>
              <a:t>Environment modelling</a:t>
            </a:r>
          </a:p>
          <a:p>
            <a:pPr lvl="1">
              <a:defRPr/>
            </a:pPr>
            <a:r>
              <a:rPr lang="en-ZA" dirty="0"/>
              <a:t>Simulating reality</a:t>
            </a:r>
          </a:p>
          <a:p>
            <a:pPr lvl="1">
              <a:defRPr/>
            </a:pPr>
            <a:r>
              <a:rPr lang="en-ZA" dirty="0"/>
              <a:t>Signal processing, e.g.:</a:t>
            </a:r>
          </a:p>
          <a:p>
            <a:pPr lvl="2">
              <a:defRPr/>
            </a:pPr>
            <a:r>
              <a:rPr lang="en-ZA" dirty="0"/>
              <a:t>Pipelined filters: in </a:t>
            </a:r>
            <a:r>
              <a:rPr lang="en-ZA" dirty="0">
                <a:sym typeface="Wingdings" pitchFamily="2" charset="2"/>
              </a:rPr>
              <a:t> </a:t>
            </a:r>
            <a:r>
              <a:rPr lang="en-ZA" dirty="0"/>
              <a:t>P1 </a:t>
            </a:r>
            <a:r>
              <a:rPr lang="en-ZA" dirty="0">
                <a:sym typeface="Wingdings" pitchFamily="2" charset="2"/>
              </a:rPr>
              <a:t> P2  P3  out</a:t>
            </a:r>
          </a:p>
          <a:p>
            <a:pPr lvl="2">
              <a:defRPr/>
            </a:pPr>
            <a:r>
              <a:rPr lang="en-ZA" dirty="0">
                <a:sym typeface="Wingdings" pitchFamily="2" charset="2"/>
              </a:rPr>
              <a:t>Here P1 is filled first, its result is sent to P2 while simultaneously P1 starts working on a block of new input, and so on.</a:t>
            </a:r>
          </a:p>
          <a:p>
            <a:pPr lvl="1">
              <a:defRPr/>
            </a:pPr>
            <a:r>
              <a:rPr lang="en-ZA" dirty="0"/>
              <a:t>Climate modelling (e.g., simultaneously running simulations for atmosphere, land, and sea)</a:t>
            </a:r>
            <a:endParaRPr lang="en-US" dirty="0"/>
          </a:p>
        </p:txBody>
      </p:sp>
      <p:grpSp>
        <p:nvGrpSpPr>
          <p:cNvPr id="4" name="Group 3">
            <a:extLst>
              <a:ext uri="{FF2B5EF4-FFF2-40B4-BE49-F238E27FC236}">
                <a16:creationId xmlns:a16="http://schemas.microsoft.com/office/drawing/2014/main" id="{0C951278-6381-41D0-8161-79E51A715261}"/>
              </a:ext>
            </a:extLst>
          </p:cNvPr>
          <p:cNvGrpSpPr/>
          <p:nvPr/>
        </p:nvGrpSpPr>
        <p:grpSpPr>
          <a:xfrm>
            <a:off x="8077970" y="328299"/>
            <a:ext cx="698899" cy="894116"/>
            <a:chOff x="7438719" y="181393"/>
            <a:chExt cx="1331053" cy="1774499"/>
          </a:xfrm>
        </p:grpSpPr>
        <p:pic>
          <p:nvPicPr>
            <p:cNvPr id="5" name="Picture 4" descr="A picture containing table, food, computer&#10;&#10;Description automatically generated">
              <a:extLst>
                <a:ext uri="{FF2B5EF4-FFF2-40B4-BE49-F238E27FC236}">
                  <a16:creationId xmlns:a16="http://schemas.microsoft.com/office/drawing/2014/main" id="{931FB5C7-D086-4F4B-BA2F-DDCA45F325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0122" y="181393"/>
              <a:ext cx="1299650" cy="1086007"/>
            </a:xfrm>
            <a:prstGeom prst="rect">
              <a:avLst/>
            </a:prstGeom>
          </p:spPr>
        </p:pic>
        <p:sp>
          <p:nvSpPr>
            <p:cNvPr id="6" name="Rectangle 5">
              <a:extLst>
                <a:ext uri="{FF2B5EF4-FFF2-40B4-BE49-F238E27FC236}">
                  <a16:creationId xmlns:a16="http://schemas.microsoft.com/office/drawing/2014/main" id="{25BA8D91-B8C9-4CD2-9618-FAC12A311241}"/>
                </a:ext>
              </a:extLst>
            </p:cNvPr>
            <p:cNvSpPr/>
            <p:nvPr/>
          </p:nvSpPr>
          <p:spPr>
            <a:xfrm>
              <a:off x="7438719" y="1283984"/>
              <a:ext cx="1316724" cy="671908"/>
            </a:xfrm>
            <a:prstGeom prst="rect">
              <a:avLst/>
            </a:prstGeom>
            <a:solidFill>
              <a:schemeClr val="accent6">
                <a:lumMod val="40000"/>
                <a:lumOff val="60000"/>
              </a:schemeClr>
            </a:solidFill>
          </p:spPr>
          <p:txBody>
            <a:bodyPr wrap="square">
              <a:spAutoFit/>
            </a:bodyPr>
            <a:lstStyle/>
            <a:p>
              <a:pPr algn="ctr"/>
              <a:r>
                <a:rPr lang="en-ZA" sz="800" dirty="0"/>
                <a:t>Prescribed reading</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a:t>Domain decomposition</a:t>
            </a:r>
            <a:endParaRPr lang="en-US" dirty="0"/>
          </a:p>
        </p:txBody>
      </p:sp>
      <p:sp>
        <p:nvSpPr>
          <p:cNvPr id="17411" name="Rectangle 3"/>
          <p:cNvSpPr>
            <a:spLocks noChangeArrowheads="1"/>
          </p:cNvSpPr>
          <p:nvPr/>
        </p:nvSpPr>
        <p:spPr bwMode="auto">
          <a:xfrm>
            <a:off x="954088" y="4310063"/>
            <a:ext cx="1004887" cy="796925"/>
          </a:xfrm>
          <a:prstGeom prst="rect">
            <a:avLst/>
          </a:prstGeom>
          <a:solidFill>
            <a:srgbClr val="FFCCCC"/>
          </a:solidFill>
          <a:ln w="9525" algn="ctr">
            <a:solidFill>
              <a:srgbClr val="1C1C1C"/>
            </a:solidFill>
            <a:round/>
            <a:headEnd/>
            <a:tailEnd/>
          </a:ln>
        </p:spPr>
        <p:txBody>
          <a:bodyPr/>
          <a:lstStyle/>
          <a:p>
            <a:endParaRPr lang="en-US"/>
          </a:p>
        </p:txBody>
      </p:sp>
      <p:sp>
        <p:nvSpPr>
          <p:cNvPr id="17412" name="Rectangle 4"/>
          <p:cNvSpPr>
            <a:spLocks noChangeArrowheads="1"/>
          </p:cNvSpPr>
          <p:nvPr/>
        </p:nvSpPr>
        <p:spPr bwMode="auto">
          <a:xfrm>
            <a:off x="1946275" y="4310063"/>
            <a:ext cx="1006475" cy="796925"/>
          </a:xfrm>
          <a:prstGeom prst="rect">
            <a:avLst/>
          </a:prstGeom>
          <a:solidFill>
            <a:srgbClr val="B7B7FF"/>
          </a:solidFill>
          <a:ln w="9525" algn="ctr">
            <a:solidFill>
              <a:srgbClr val="1C1C1C"/>
            </a:solidFill>
            <a:round/>
            <a:headEnd/>
            <a:tailEnd/>
          </a:ln>
        </p:spPr>
        <p:txBody>
          <a:bodyPr/>
          <a:lstStyle/>
          <a:p>
            <a:endParaRPr lang="en-US"/>
          </a:p>
        </p:txBody>
      </p:sp>
      <p:sp>
        <p:nvSpPr>
          <p:cNvPr id="17413" name="Rectangle 5"/>
          <p:cNvSpPr>
            <a:spLocks noChangeArrowheads="1"/>
          </p:cNvSpPr>
          <p:nvPr/>
        </p:nvSpPr>
        <p:spPr bwMode="auto">
          <a:xfrm>
            <a:off x="2938463" y="4310063"/>
            <a:ext cx="1006475" cy="796925"/>
          </a:xfrm>
          <a:prstGeom prst="rect">
            <a:avLst/>
          </a:prstGeom>
          <a:solidFill>
            <a:srgbClr val="D9FFD9"/>
          </a:solidFill>
          <a:ln w="9525" algn="ctr">
            <a:solidFill>
              <a:srgbClr val="1C1C1C"/>
            </a:solidFill>
            <a:round/>
            <a:headEnd/>
            <a:tailEnd/>
          </a:ln>
        </p:spPr>
        <p:txBody>
          <a:bodyPr/>
          <a:lstStyle/>
          <a:p>
            <a:endParaRPr lang="en-US"/>
          </a:p>
        </p:txBody>
      </p:sp>
      <p:sp>
        <p:nvSpPr>
          <p:cNvPr id="17414" name="Rectangle 6"/>
          <p:cNvSpPr>
            <a:spLocks noChangeArrowheads="1"/>
          </p:cNvSpPr>
          <p:nvPr/>
        </p:nvSpPr>
        <p:spPr bwMode="auto">
          <a:xfrm>
            <a:off x="1816100" y="3989388"/>
            <a:ext cx="11350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t>The Data</a:t>
            </a:r>
            <a:endParaRPr lang="en-US"/>
          </a:p>
        </p:txBody>
      </p:sp>
      <p:sp>
        <p:nvSpPr>
          <p:cNvPr id="17415" name="Rectangle 7"/>
          <p:cNvSpPr>
            <a:spLocks noChangeArrowheads="1"/>
          </p:cNvSpPr>
          <p:nvPr/>
        </p:nvSpPr>
        <p:spPr bwMode="auto">
          <a:xfrm>
            <a:off x="581410" y="1349222"/>
            <a:ext cx="82169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sz="2400" dirty="0">
                <a:solidFill>
                  <a:schemeClr val="accent6">
                    <a:lumMod val="50000"/>
                  </a:schemeClr>
                </a:solidFill>
              </a:rPr>
              <a:t>Involves separating the data, or taking different ‘views’ of the same data</a:t>
            </a:r>
            <a:r>
              <a:rPr lang="en-ZA" sz="2400" dirty="0"/>
              <a:t>. e.g.</a:t>
            </a:r>
          </a:p>
          <a:p>
            <a:pPr lvl="1"/>
            <a:r>
              <a:rPr lang="en-ZA" sz="2400" dirty="0"/>
              <a:t>View 1 : looking at frequencies (e.g. FFTs)</a:t>
            </a:r>
          </a:p>
          <a:p>
            <a:pPr lvl="1"/>
            <a:r>
              <a:rPr lang="en-ZA" sz="2400" dirty="0"/>
              <a:t>View 2 : looking at amplitudes</a:t>
            </a:r>
          </a:p>
          <a:p>
            <a:r>
              <a:rPr lang="en-ZA" sz="2400" dirty="0"/>
              <a:t>Each parallel task works on its own portion of the data, or does something different with the same data</a:t>
            </a:r>
            <a:endParaRPr lang="en-US" sz="2400" dirty="0"/>
          </a:p>
        </p:txBody>
      </p:sp>
      <p:sp>
        <p:nvSpPr>
          <p:cNvPr id="17416" name="Rectangle 11"/>
          <p:cNvSpPr>
            <a:spLocks noChangeArrowheads="1"/>
          </p:cNvSpPr>
          <p:nvPr/>
        </p:nvSpPr>
        <p:spPr bwMode="auto">
          <a:xfrm>
            <a:off x="1957388" y="6345238"/>
            <a:ext cx="838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solidFill>
                  <a:srgbClr val="1C1C1C"/>
                </a:solidFill>
              </a:rPr>
              <a:t>Result</a:t>
            </a:r>
            <a:endParaRPr lang="en-US"/>
          </a:p>
        </p:txBody>
      </p:sp>
      <p:cxnSp>
        <p:nvCxnSpPr>
          <p:cNvPr id="17417" name="Straight Arrow Connector 13"/>
          <p:cNvCxnSpPr>
            <a:cxnSpLocks noChangeShapeType="1"/>
            <a:stCxn id="17411" idx="2"/>
            <a:endCxn id="17430" idx="0"/>
          </p:cNvCxnSpPr>
          <p:nvPr/>
        </p:nvCxnSpPr>
        <p:spPr bwMode="auto">
          <a:xfrm rot="5400000">
            <a:off x="1037432" y="5120481"/>
            <a:ext cx="431800" cy="404813"/>
          </a:xfrm>
          <a:prstGeom prst="straightConnector1">
            <a:avLst/>
          </a:prstGeom>
          <a:noFill/>
          <a:ln w="19050" algn="ctr">
            <a:solidFill>
              <a:srgbClr val="1C1C1C"/>
            </a:solidFill>
            <a:round/>
            <a:headEnd/>
            <a:tailEnd type="arrow" w="med" len="med"/>
          </a:ln>
          <a:extLst>
            <a:ext uri="{909E8E84-426E-40DD-AFC4-6F175D3DCCD1}">
              <a14:hiddenFill xmlns:a14="http://schemas.microsoft.com/office/drawing/2010/main">
                <a:noFill/>
              </a14:hiddenFill>
            </a:ext>
          </a:extLst>
        </p:spPr>
      </p:cxnSp>
      <p:cxnSp>
        <p:nvCxnSpPr>
          <p:cNvPr id="17418" name="Straight Arrow Connector 14"/>
          <p:cNvCxnSpPr>
            <a:cxnSpLocks noChangeShapeType="1"/>
            <a:stCxn id="17412" idx="2"/>
            <a:endCxn id="17431" idx="0"/>
          </p:cNvCxnSpPr>
          <p:nvPr/>
        </p:nvCxnSpPr>
        <p:spPr bwMode="auto">
          <a:xfrm rot="5400000">
            <a:off x="2187576" y="5276850"/>
            <a:ext cx="431800" cy="92075"/>
          </a:xfrm>
          <a:prstGeom prst="straightConnector1">
            <a:avLst/>
          </a:prstGeom>
          <a:noFill/>
          <a:ln w="19050" algn="ctr">
            <a:solidFill>
              <a:srgbClr val="1C1C1C"/>
            </a:solidFill>
            <a:round/>
            <a:headEnd/>
            <a:tailEnd type="arrow" w="med" len="med"/>
          </a:ln>
          <a:extLst>
            <a:ext uri="{909E8E84-426E-40DD-AFC4-6F175D3DCCD1}">
              <a14:hiddenFill xmlns:a14="http://schemas.microsoft.com/office/drawing/2010/main">
                <a:noFill/>
              </a14:hiddenFill>
            </a:ext>
          </a:extLst>
        </p:spPr>
      </p:cxnSp>
      <p:cxnSp>
        <p:nvCxnSpPr>
          <p:cNvPr id="17419" name="Straight Arrow Connector 17"/>
          <p:cNvCxnSpPr>
            <a:cxnSpLocks noChangeShapeType="1"/>
            <a:stCxn id="17413" idx="2"/>
            <a:endCxn id="17432" idx="0"/>
          </p:cNvCxnSpPr>
          <p:nvPr/>
        </p:nvCxnSpPr>
        <p:spPr bwMode="auto">
          <a:xfrm rot="16200000" flipH="1">
            <a:off x="3369469" y="5179219"/>
            <a:ext cx="431800" cy="287338"/>
          </a:xfrm>
          <a:prstGeom prst="straightConnector1">
            <a:avLst/>
          </a:prstGeom>
          <a:noFill/>
          <a:ln w="19050" algn="ctr">
            <a:solidFill>
              <a:srgbClr val="1C1C1C"/>
            </a:solidFill>
            <a:round/>
            <a:headEnd/>
            <a:tailEnd type="arrow" w="med" len="med"/>
          </a:ln>
          <a:extLst>
            <a:ext uri="{909E8E84-426E-40DD-AFC4-6F175D3DCCD1}">
              <a14:hiddenFill xmlns:a14="http://schemas.microsoft.com/office/drawing/2010/main">
                <a:noFill/>
              </a14:hiddenFill>
            </a:ext>
          </a:extLst>
        </p:spPr>
      </p:cxnSp>
      <p:sp>
        <p:nvSpPr>
          <p:cNvPr id="17420" name="Rectangle 22"/>
          <p:cNvSpPr>
            <a:spLocks noChangeArrowheads="1"/>
          </p:cNvSpPr>
          <p:nvPr/>
        </p:nvSpPr>
        <p:spPr bwMode="auto">
          <a:xfrm>
            <a:off x="6257925" y="3989388"/>
            <a:ext cx="1133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t>The Data</a:t>
            </a:r>
            <a:endParaRPr lang="en-US"/>
          </a:p>
        </p:txBody>
      </p:sp>
      <p:cxnSp>
        <p:nvCxnSpPr>
          <p:cNvPr id="17421" name="Straight Arrow Connector 31"/>
          <p:cNvCxnSpPr>
            <a:cxnSpLocks noChangeShapeType="1"/>
            <a:endCxn id="17436" idx="0"/>
          </p:cNvCxnSpPr>
          <p:nvPr/>
        </p:nvCxnSpPr>
        <p:spPr bwMode="auto">
          <a:xfrm rot="5400000">
            <a:off x="5212557" y="5806281"/>
            <a:ext cx="222250" cy="52387"/>
          </a:xfrm>
          <a:prstGeom prst="straightConnector1">
            <a:avLst/>
          </a:prstGeom>
          <a:noFill/>
          <a:ln w="19050" algn="ctr">
            <a:solidFill>
              <a:srgbClr val="1C1C1C"/>
            </a:solidFill>
            <a:round/>
            <a:headEnd/>
            <a:tailEnd type="arrow" w="med" len="med"/>
          </a:ln>
          <a:extLst>
            <a:ext uri="{909E8E84-426E-40DD-AFC4-6F175D3DCCD1}">
              <a14:hiddenFill xmlns:a14="http://schemas.microsoft.com/office/drawing/2010/main">
                <a:noFill/>
              </a14:hiddenFill>
            </a:ext>
          </a:extLst>
        </p:spPr>
      </p:cxnSp>
      <p:sp>
        <p:nvSpPr>
          <p:cNvPr id="34" name="Freeform 33"/>
          <p:cNvSpPr/>
          <p:nvPr/>
        </p:nvSpPr>
        <p:spPr bwMode="auto">
          <a:xfrm>
            <a:off x="4924425" y="4989513"/>
            <a:ext cx="3697288" cy="457200"/>
          </a:xfrm>
          <a:custGeom>
            <a:avLst/>
            <a:gdLst>
              <a:gd name="connsiteX0" fmla="*/ 39189 w 3696789"/>
              <a:gd name="connsiteY0" fmla="*/ 0 h 391885"/>
              <a:gd name="connsiteX1" fmla="*/ 39189 w 3696789"/>
              <a:gd name="connsiteY1" fmla="*/ 0 h 391885"/>
              <a:gd name="connsiteX2" fmla="*/ 0 w 3696789"/>
              <a:gd name="connsiteY2" fmla="*/ 391885 h 391885"/>
              <a:gd name="connsiteX3" fmla="*/ 992777 w 3696789"/>
              <a:gd name="connsiteY3" fmla="*/ 378823 h 391885"/>
              <a:gd name="connsiteX4" fmla="*/ 3696789 w 3696789"/>
              <a:gd name="connsiteY4" fmla="*/ 65314 h 391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6789" h="391885">
                <a:moveTo>
                  <a:pt x="39189" y="0"/>
                </a:moveTo>
                <a:lnTo>
                  <a:pt x="39189" y="0"/>
                </a:lnTo>
                <a:lnTo>
                  <a:pt x="0" y="391885"/>
                </a:lnTo>
                <a:lnTo>
                  <a:pt x="992777" y="378823"/>
                </a:lnTo>
                <a:lnTo>
                  <a:pt x="3696789" y="65314"/>
                </a:lnTo>
              </a:path>
            </a:pathLst>
          </a:custGeom>
          <a:solidFill>
            <a:srgbClr val="D9FFD9"/>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7423" name="Rectangle 24"/>
          <p:cNvSpPr>
            <a:spLocks noChangeArrowheads="1"/>
          </p:cNvSpPr>
          <p:nvPr/>
        </p:nvSpPr>
        <p:spPr bwMode="auto">
          <a:xfrm>
            <a:off x="4911725" y="5408613"/>
            <a:ext cx="1006475" cy="325437"/>
          </a:xfrm>
          <a:prstGeom prst="rect">
            <a:avLst/>
          </a:prstGeom>
          <a:solidFill>
            <a:schemeClr val="accent1">
              <a:lumMod val="20000"/>
              <a:lumOff val="80000"/>
            </a:schemeClr>
          </a:solidFill>
          <a:ln w="9525" algn="ctr">
            <a:solidFill>
              <a:srgbClr val="1C1C1C"/>
            </a:solidFill>
            <a:round/>
            <a:headEnd/>
            <a:tailEnd/>
          </a:ln>
        </p:spPr>
        <p:txBody>
          <a:bodyPr/>
          <a:lstStyle/>
          <a:p>
            <a:r>
              <a:rPr lang="en-ZA">
                <a:solidFill>
                  <a:srgbClr val="1C1C1C"/>
                </a:solidFill>
              </a:rPr>
              <a:t>View 1</a:t>
            </a:r>
            <a:endParaRPr lang="en-US">
              <a:solidFill>
                <a:srgbClr val="1C1C1C"/>
              </a:solidFill>
            </a:endParaRPr>
          </a:p>
        </p:txBody>
      </p:sp>
      <p:sp>
        <p:nvSpPr>
          <p:cNvPr id="35" name="Freeform 34"/>
          <p:cNvSpPr/>
          <p:nvPr/>
        </p:nvSpPr>
        <p:spPr bwMode="auto">
          <a:xfrm flipH="1">
            <a:off x="5146675" y="5041900"/>
            <a:ext cx="3500438" cy="457200"/>
          </a:xfrm>
          <a:custGeom>
            <a:avLst/>
            <a:gdLst>
              <a:gd name="connsiteX0" fmla="*/ 39189 w 3696789"/>
              <a:gd name="connsiteY0" fmla="*/ 0 h 391885"/>
              <a:gd name="connsiteX1" fmla="*/ 39189 w 3696789"/>
              <a:gd name="connsiteY1" fmla="*/ 0 h 391885"/>
              <a:gd name="connsiteX2" fmla="*/ 0 w 3696789"/>
              <a:gd name="connsiteY2" fmla="*/ 391885 h 391885"/>
              <a:gd name="connsiteX3" fmla="*/ 992777 w 3696789"/>
              <a:gd name="connsiteY3" fmla="*/ 378823 h 391885"/>
              <a:gd name="connsiteX4" fmla="*/ 3696789 w 3696789"/>
              <a:gd name="connsiteY4" fmla="*/ 65314 h 391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96789" h="391885">
                <a:moveTo>
                  <a:pt x="39189" y="0"/>
                </a:moveTo>
                <a:lnTo>
                  <a:pt x="39189" y="0"/>
                </a:lnTo>
                <a:lnTo>
                  <a:pt x="0" y="391885"/>
                </a:lnTo>
                <a:lnTo>
                  <a:pt x="992777" y="378823"/>
                </a:lnTo>
                <a:lnTo>
                  <a:pt x="3696789" y="65314"/>
                </a:lnTo>
              </a:path>
            </a:pathLst>
          </a:custGeom>
          <a:solidFill>
            <a:srgbClr val="D9FFD9"/>
          </a:solidFill>
          <a:ln w="9525" cap="flat" cmpd="sng" algn="ctr">
            <a:solidFill>
              <a:schemeClr val="tx1"/>
            </a:solidFill>
            <a:prstDash val="solid"/>
            <a:round/>
            <a:headEnd type="none" w="med" len="med"/>
            <a:tailEnd type="none" w="med" len="med"/>
          </a:ln>
          <a:effectLst/>
        </p:spPr>
        <p:txBody>
          <a:bodyPr/>
          <a:lstStyle/>
          <a:p>
            <a:pPr>
              <a:defRPr/>
            </a:pPr>
            <a:endParaRPr lang="en-US"/>
          </a:p>
        </p:txBody>
      </p:sp>
      <p:sp>
        <p:nvSpPr>
          <p:cNvPr id="17425" name="Rectangle 35"/>
          <p:cNvSpPr>
            <a:spLocks noChangeArrowheads="1"/>
          </p:cNvSpPr>
          <p:nvPr/>
        </p:nvSpPr>
        <p:spPr bwMode="auto">
          <a:xfrm>
            <a:off x="7667625" y="5408613"/>
            <a:ext cx="1006475" cy="325437"/>
          </a:xfrm>
          <a:prstGeom prst="rect">
            <a:avLst/>
          </a:prstGeom>
          <a:solidFill>
            <a:schemeClr val="accent1">
              <a:lumMod val="20000"/>
              <a:lumOff val="80000"/>
            </a:schemeClr>
          </a:solidFill>
          <a:ln w="9525" algn="ctr">
            <a:solidFill>
              <a:srgbClr val="1C1C1C"/>
            </a:solidFill>
            <a:round/>
            <a:headEnd/>
            <a:tailEnd/>
          </a:ln>
        </p:spPr>
        <p:txBody>
          <a:bodyPr/>
          <a:lstStyle/>
          <a:p>
            <a:r>
              <a:rPr lang="en-ZA">
                <a:solidFill>
                  <a:srgbClr val="1C1C1C"/>
                </a:solidFill>
              </a:rPr>
              <a:t>View 2</a:t>
            </a:r>
            <a:endParaRPr lang="en-US">
              <a:solidFill>
                <a:srgbClr val="1C1C1C"/>
              </a:solidFill>
            </a:endParaRPr>
          </a:p>
        </p:txBody>
      </p:sp>
      <p:cxnSp>
        <p:nvCxnSpPr>
          <p:cNvPr id="17426" name="Straight Arrow Connector 37"/>
          <p:cNvCxnSpPr>
            <a:cxnSpLocks noChangeShapeType="1"/>
          </p:cNvCxnSpPr>
          <p:nvPr/>
        </p:nvCxnSpPr>
        <p:spPr bwMode="auto">
          <a:xfrm rot="5400000">
            <a:off x="8020844" y="5806281"/>
            <a:ext cx="222250" cy="52388"/>
          </a:xfrm>
          <a:prstGeom prst="straightConnector1">
            <a:avLst/>
          </a:prstGeom>
          <a:noFill/>
          <a:ln w="19050" algn="ctr">
            <a:solidFill>
              <a:srgbClr val="1C1C1C"/>
            </a:solidFill>
            <a:round/>
            <a:headEnd/>
            <a:tailEnd type="arrow" w="med" len="med"/>
          </a:ln>
          <a:extLst>
            <a:ext uri="{909E8E84-426E-40DD-AFC4-6F175D3DCCD1}">
              <a14:hiddenFill xmlns:a14="http://schemas.microsoft.com/office/drawing/2010/main">
                <a:noFill/>
              </a14:hiddenFill>
            </a:ext>
          </a:extLst>
        </p:spPr>
      </p:cxnSp>
      <p:cxnSp>
        <p:nvCxnSpPr>
          <p:cNvPr id="17427" name="Straight Arrow Connector 38"/>
          <p:cNvCxnSpPr>
            <a:cxnSpLocks noChangeShapeType="1"/>
          </p:cNvCxnSpPr>
          <p:nvPr/>
        </p:nvCxnSpPr>
        <p:spPr bwMode="auto">
          <a:xfrm>
            <a:off x="1012825" y="6113463"/>
            <a:ext cx="1025525" cy="287337"/>
          </a:xfrm>
          <a:prstGeom prst="straightConnector1">
            <a:avLst/>
          </a:prstGeom>
          <a:noFill/>
          <a:ln w="19050" algn="ctr">
            <a:solidFill>
              <a:srgbClr val="1C1C1C"/>
            </a:solidFill>
            <a:round/>
            <a:headEnd/>
            <a:tailEnd type="arrow" w="med" len="med"/>
          </a:ln>
          <a:extLst>
            <a:ext uri="{909E8E84-426E-40DD-AFC4-6F175D3DCCD1}">
              <a14:hiddenFill xmlns:a14="http://schemas.microsoft.com/office/drawing/2010/main">
                <a:noFill/>
              </a14:hiddenFill>
            </a:ext>
          </a:extLst>
        </p:spPr>
      </p:cxnSp>
      <p:cxnSp>
        <p:nvCxnSpPr>
          <p:cNvPr id="17428" name="Straight Arrow Connector 40"/>
          <p:cNvCxnSpPr>
            <a:cxnSpLocks noChangeShapeType="1"/>
            <a:endCxn id="17416" idx="0"/>
          </p:cNvCxnSpPr>
          <p:nvPr/>
        </p:nvCxnSpPr>
        <p:spPr bwMode="auto">
          <a:xfrm rot="16200000" flipH="1">
            <a:off x="2251075" y="6219826"/>
            <a:ext cx="231775" cy="19050"/>
          </a:xfrm>
          <a:prstGeom prst="straightConnector1">
            <a:avLst/>
          </a:prstGeom>
          <a:noFill/>
          <a:ln w="19050" algn="ctr">
            <a:solidFill>
              <a:srgbClr val="1C1C1C"/>
            </a:solidFill>
            <a:round/>
            <a:headEnd/>
            <a:tailEnd type="arrow" w="med" len="med"/>
          </a:ln>
          <a:extLst>
            <a:ext uri="{909E8E84-426E-40DD-AFC4-6F175D3DCCD1}">
              <a14:hiddenFill xmlns:a14="http://schemas.microsoft.com/office/drawing/2010/main">
                <a:noFill/>
              </a14:hiddenFill>
            </a:ext>
          </a:extLst>
        </p:spPr>
      </p:cxnSp>
      <p:cxnSp>
        <p:nvCxnSpPr>
          <p:cNvPr id="17429" name="Straight Arrow Connector 42"/>
          <p:cNvCxnSpPr>
            <a:cxnSpLocks noChangeShapeType="1"/>
          </p:cNvCxnSpPr>
          <p:nvPr/>
        </p:nvCxnSpPr>
        <p:spPr bwMode="auto">
          <a:xfrm rot="10800000" flipV="1">
            <a:off x="2586038" y="6113463"/>
            <a:ext cx="1130300" cy="261937"/>
          </a:xfrm>
          <a:prstGeom prst="straightConnector1">
            <a:avLst/>
          </a:prstGeom>
          <a:noFill/>
          <a:ln w="19050" algn="ctr">
            <a:solidFill>
              <a:srgbClr val="1C1C1C"/>
            </a:solidFill>
            <a:round/>
            <a:headEnd/>
            <a:tailEnd type="arrow" w="med" len="med"/>
          </a:ln>
          <a:extLst>
            <a:ext uri="{909E8E84-426E-40DD-AFC4-6F175D3DCCD1}">
              <a14:hiddenFill xmlns:a14="http://schemas.microsoft.com/office/drawing/2010/main">
                <a:noFill/>
              </a14:hiddenFill>
            </a:ext>
          </a:extLst>
        </p:spPr>
      </p:cxnSp>
      <p:sp>
        <p:nvSpPr>
          <p:cNvPr id="17430" name="Oval 8"/>
          <p:cNvSpPr>
            <a:spLocks noChangeArrowheads="1"/>
          </p:cNvSpPr>
          <p:nvPr/>
        </p:nvSpPr>
        <p:spPr bwMode="auto">
          <a:xfrm>
            <a:off x="404813" y="5538788"/>
            <a:ext cx="1293812" cy="614362"/>
          </a:xfrm>
          <a:prstGeom prst="ellipse">
            <a:avLst/>
          </a:prstGeom>
          <a:solidFill>
            <a:schemeClr val="accent6">
              <a:lumMod val="20000"/>
              <a:lumOff val="80000"/>
            </a:schemeClr>
          </a:solidFill>
          <a:ln w="19050" algn="ctr">
            <a:solidFill>
              <a:srgbClr val="1C1C1C"/>
            </a:solidFill>
            <a:round/>
            <a:headEnd/>
            <a:tailEnd/>
          </a:ln>
        </p:spPr>
        <p:txBody>
          <a:bodyPr/>
          <a:lstStyle/>
          <a:p>
            <a:r>
              <a:rPr lang="en-ZA" dirty="0">
                <a:solidFill>
                  <a:srgbClr val="1C1C1C"/>
                </a:solidFill>
              </a:rPr>
              <a:t>Task1</a:t>
            </a:r>
            <a:endParaRPr lang="en-US" dirty="0">
              <a:solidFill>
                <a:srgbClr val="1C1C1C"/>
              </a:solidFill>
            </a:endParaRPr>
          </a:p>
        </p:txBody>
      </p:sp>
      <p:sp>
        <p:nvSpPr>
          <p:cNvPr id="17431" name="Oval 9"/>
          <p:cNvSpPr>
            <a:spLocks noChangeArrowheads="1"/>
          </p:cNvSpPr>
          <p:nvPr/>
        </p:nvSpPr>
        <p:spPr bwMode="auto">
          <a:xfrm>
            <a:off x="1711325" y="5538788"/>
            <a:ext cx="1293813" cy="614362"/>
          </a:xfrm>
          <a:prstGeom prst="ellipse">
            <a:avLst/>
          </a:prstGeom>
          <a:solidFill>
            <a:schemeClr val="accent6">
              <a:lumMod val="20000"/>
              <a:lumOff val="80000"/>
            </a:schemeClr>
          </a:solidFill>
          <a:ln w="19050" algn="ctr">
            <a:solidFill>
              <a:srgbClr val="1C1C1C"/>
            </a:solidFill>
            <a:round/>
            <a:headEnd/>
            <a:tailEnd/>
          </a:ln>
        </p:spPr>
        <p:txBody>
          <a:bodyPr/>
          <a:lstStyle/>
          <a:p>
            <a:r>
              <a:rPr lang="en-ZA">
                <a:solidFill>
                  <a:srgbClr val="1C1C1C"/>
                </a:solidFill>
              </a:rPr>
              <a:t>Task2</a:t>
            </a:r>
            <a:endParaRPr lang="en-US">
              <a:solidFill>
                <a:srgbClr val="1C1C1C"/>
              </a:solidFill>
            </a:endParaRPr>
          </a:p>
        </p:txBody>
      </p:sp>
      <p:sp>
        <p:nvSpPr>
          <p:cNvPr id="17432" name="Oval 10"/>
          <p:cNvSpPr>
            <a:spLocks noChangeArrowheads="1"/>
          </p:cNvSpPr>
          <p:nvPr/>
        </p:nvSpPr>
        <p:spPr bwMode="auto">
          <a:xfrm>
            <a:off x="3082925" y="5538788"/>
            <a:ext cx="1293813" cy="614362"/>
          </a:xfrm>
          <a:prstGeom prst="ellipse">
            <a:avLst/>
          </a:prstGeom>
          <a:solidFill>
            <a:schemeClr val="accent6">
              <a:lumMod val="20000"/>
              <a:lumOff val="80000"/>
            </a:schemeClr>
          </a:solidFill>
          <a:ln w="19050" algn="ctr">
            <a:solidFill>
              <a:srgbClr val="1C1C1C"/>
            </a:solidFill>
            <a:round/>
            <a:headEnd/>
            <a:tailEnd/>
          </a:ln>
        </p:spPr>
        <p:txBody>
          <a:bodyPr/>
          <a:lstStyle/>
          <a:p>
            <a:r>
              <a:rPr lang="en-ZA">
                <a:solidFill>
                  <a:srgbClr val="1C1C1C"/>
                </a:solidFill>
              </a:rPr>
              <a:t>Task3</a:t>
            </a:r>
            <a:endParaRPr lang="en-US">
              <a:solidFill>
                <a:srgbClr val="1C1C1C"/>
              </a:solidFill>
            </a:endParaRPr>
          </a:p>
        </p:txBody>
      </p:sp>
      <p:sp>
        <p:nvSpPr>
          <p:cNvPr id="17433" name="Rectangle 44"/>
          <p:cNvSpPr>
            <a:spLocks noChangeArrowheads="1"/>
          </p:cNvSpPr>
          <p:nvPr/>
        </p:nvSpPr>
        <p:spPr bwMode="auto">
          <a:xfrm>
            <a:off x="6176963" y="6292850"/>
            <a:ext cx="838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solidFill>
                  <a:srgbClr val="1C1C1C"/>
                </a:solidFill>
              </a:rPr>
              <a:t>Result</a:t>
            </a:r>
            <a:endParaRPr lang="en-US"/>
          </a:p>
        </p:txBody>
      </p:sp>
      <p:cxnSp>
        <p:nvCxnSpPr>
          <p:cNvPr id="17434" name="Straight Arrow Connector 45"/>
          <p:cNvCxnSpPr>
            <a:cxnSpLocks noChangeShapeType="1"/>
          </p:cNvCxnSpPr>
          <p:nvPr/>
        </p:nvCxnSpPr>
        <p:spPr bwMode="auto">
          <a:xfrm>
            <a:off x="5486400" y="6230938"/>
            <a:ext cx="719138" cy="247650"/>
          </a:xfrm>
          <a:prstGeom prst="straightConnector1">
            <a:avLst/>
          </a:prstGeom>
          <a:noFill/>
          <a:ln w="19050" algn="ctr">
            <a:solidFill>
              <a:srgbClr val="1C1C1C"/>
            </a:solidFill>
            <a:round/>
            <a:headEnd/>
            <a:tailEnd type="arrow" w="med" len="med"/>
          </a:ln>
          <a:extLst>
            <a:ext uri="{909E8E84-426E-40DD-AFC4-6F175D3DCCD1}">
              <a14:hiddenFill xmlns:a14="http://schemas.microsoft.com/office/drawing/2010/main">
                <a:noFill/>
              </a14:hiddenFill>
            </a:ext>
          </a:extLst>
        </p:spPr>
      </p:cxnSp>
      <p:cxnSp>
        <p:nvCxnSpPr>
          <p:cNvPr id="17435" name="Straight Arrow Connector 47"/>
          <p:cNvCxnSpPr>
            <a:cxnSpLocks noChangeShapeType="1"/>
            <a:endCxn id="17433" idx="3"/>
          </p:cNvCxnSpPr>
          <p:nvPr/>
        </p:nvCxnSpPr>
        <p:spPr bwMode="auto">
          <a:xfrm rot="10800000" flipV="1">
            <a:off x="7015163" y="6243638"/>
            <a:ext cx="561975" cy="233362"/>
          </a:xfrm>
          <a:prstGeom prst="straightConnector1">
            <a:avLst/>
          </a:prstGeom>
          <a:noFill/>
          <a:ln w="19050" algn="ctr">
            <a:solidFill>
              <a:srgbClr val="1C1C1C"/>
            </a:solidFill>
            <a:round/>
            <a:headEnd/>
            <a:tailEnd type="arrow" w="med" len="med"/>
          </a:ln>
          <a:extLst>
            <a:ext uri="{909E8E84-426E-40DD-AFC4-6F175D3DCCD1}">
              <a14:hiddenFill xmlns:a14="http://schemas.microsoft.com/office/drawing/2010/main">
                <a:noFill/>
              </a14:hiddenFill>
            </a:ext>
          </a:extLst>
        </p:spPr>
      </p:cxnSp>
      <p:sp>
        <p:nvSpPr>
          <p:cNvPr id="17436" name="Oval 26"/>
          <p:cNvSpPr>
            <a:spLocks noChangeArrowheads="1"/>
          </p:cNvSpPr>
          <p:nvPr/>
        </p:nvSpPr>
        <p:spPr bwMode="auto">
          <a:xfrm>
            <a:off x="4649788" y="5943600"/>
            <a:ext cx="1293812" cy="614363"/>
          </a:xfrm>
          <a:prstGeom prst="ellipse">
            <a:avLst/>
          </a:prstGeom>
          <a:solidFill>
            <a:schemeClr val="accent6">
              <a:lumMod val="20000"/>
              <a:lumOff val="80000"/>
            </a:schemeClr>
          </a:solidFill>
          <a:ln w="19050" algn="ctr">
            <a:solidFill>
              <a:srgbClr val="1C1C1C"/>
            </a:solidFill>
            <a:round/>
            <a:headEnd/>
            <a:tailEnd/>
          </a:ln>
        </p:spPr>
        <p:txBody>
          <a:bodyPr/>
          <a:lstStyle/>
          <a:p>
            <a:r>
              <a:rPr lang="en-ZA">
                <a:solidFill>
                  <a:srgbClr val="1C1C1C"/>
                </a:solidFill>
              </a:rPr>
              <a:t>Task1</a:t>
            </a:r>
            <a:endParaRPr lang="en-US">
              <a:solidFill>
                <a:srgbClr val="1C1C1C"/>
              </a:solidFill>
            </a:endParaRPr>
          </a:p>
        </p:txBody>
      </p:sp>
      <p:sp>
        <p:nvSpPr>
          <p:cNvPr id="17437" name="Oval 36"/>
          <p:cNvSpPr>
            <a:spLocks noChangeArrowheads="1"/>
          </p:cNvSpPr>
          <p:nvPr/>
        </p:nvSpPr>
        <p:spPr bwMode="auto">
          <a:xfrm>
            <a:off x="7392988" y="5943600"/>
            <a:ext cx="1293812" cy="614363"/>
          </a:xfrm>
          <a:prstGeom prst="ellipse">
            <a:avLst/>
          </a:prstGeom>
          <a:solidFill>
            <a:schemeClr val="accent6">
              <a:lumMod val="20000"/>
              <a:lumOff val="80000"/>
            </a:schemeClr>
          </a:solidFill>
          <a:ln w="19050" algn="ctr">
            <a:solidFill>
              <a:srgbClr val="1C1C1C"/>
            </a:solidFill>
            <a:round/>
            <a:headEnd/>
            <a:tailEnd/>
          </a:ln>
        </p:spPr>
        <p:txBody>
          <a:bodyPr/>
          <a:lstStyle/>
          <a:p>
            <a:r>
              <a:rPr lang="en-ZA">
                <a:solidFill>
                  <a:srgbClr val="1C1C1C"/>
                </a:solidFill>
              </a:rPr>
              <a:t>Task2</a:t>
            </a:r>
            <a:endParaRPr lang="en-US">
              <a:solidFill>
                <a:srgbClr val="1C1C1C"/>
              </a:solidFill>
            </a:endParaRPr>
          </a:p>
        </p:txBody>
      </p:sp>
      <p:sp>
        <p:nvSpPr>
          <p:cNvPr id="22" name="Rectangle 21"/>
          <p:cNvSpPr/>
          <p:nvPr/>
        </p:nvSpPr>
        <p:spPr bwMode="auto">
          <a:xfrm>
            <a:off x="4937125" y="4310063"/>
            <a:ext cx="3684588" cy="796925"/>
          </a:xfrm>
          <a:prstGeom prst="rect">
            <a:avLst/>
          </a:prstGeom>
          <a:solidFill>
            <a:srgbClr val="D9FFD9"/>
          </a:solidFill>
          <a:ln w="9525" cap="flat" cmpd="sng" algn="ctr">
            <a:solidFill>
              <a:srgbClr val="1C1C1C"/>
            </a:solidFill>
            <a:prstDash val="solid"/>
            <a:round/>
            <a:headEnd type="none" w="med" len="med"/>
            <a:tailEnd type="none" w="med" len="med"/>
          </a:ln>
          <a:effectLst/>
        </p:spPr>
        <p:txBody>
          <a:bodyPr/>
          <a:lstStyle/>
          <a:p>
            <a:pPr>
              <a:defRPr/>
            </a:pPr>
            <a:endParaRPr lang="en-US"/>
          </a:p>
        </p:txBody>
      </p:sp>
      <p:sp>
        <p:nvSpPr>
          <p:cNvPr id="31" name="Arrow: Right 30">
            <a:extLst>
              <a:ext uri="{FF2B5EF4-FFF2-40B4-BE49-F238E27FC236}">
                <a16:creationId xmlns:a16="http://schemas.microsoft.com/office/drawing/2014/main" id="{04B614D7-179A-4C1D-B91E-A5EB9216C68A}"/>
              </a:ext>
            </a:extLst>
          </p:cNvPr>
          <p:cNvSpPr/>
          <p:nvPr/>
        </p:nvSpPr>
        <p:spPr>
          <a:xfrm>
            <a:off x="50439" y="1455457"/>
            <a:ext cx="568712" cy="483701"/>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lang="en-ZA" dirty="0"/>
              <a:t>Domain decomposition</a:t>
            </a:r>
            <a:endParaRPr lang="en-US" dirty="0"/>
          </a:p>
        </p:txBody>
      </p:sp>
      <p:sp>
        <p:nvSpPr>
          <p:cNvPr id="4" name="Content Placeholder 3"/>
          <p:cNvSpPr>
            <a:spLocks noGrp="1"/>
          </p:cNvSpPr>
          <p:nvPr>
            <p:ph idx="1"/>
          </p:nvPr>
        </p:nvSpPr>
        <p:spPr>
          <a:xfrm>
            <a:off x="838200" y="1709738"/>
            <a:ext cx="8007350" cy="4191000"/>
          </a:xfrm>
        </p:spPr>
        <p:txBody>
          <a:bodyPr>
            <a:normAutofit lnSpcReduction="10000"/>
          </a:bodyPr>
          <a:lstStyle/>
          <a:p>
            <a:pPr>
              <a:defRPr/>
            </a:pPr>
            <a:r>
              <a:rPr lang="en-US" dirty="0"/>
              <a:t>Good to use for problems where:</a:t>
            </a:r>
          </a:p>
          <a:p>
            <a:pPr lvl="1">
              <a:defRPr/>
            </a:pPr>
            <a:r>
              <a:rPr lang="en-US" dirty="0"/>
              <a:t>Data is static (e.g., factoring; matrix calculations)</a:t>
            </a:r>
          </a:p>
          <a:p>
            <a:pPr lvl="1">
              <a:defRPr/>
            </a:pPr>
            <a:r>
              <a:rPr lang="en-US" dirty="0"/>
              <a:t>Dynamic data structures linked to a single entity (where entity can be made into subsets) (e.g., multi-body problems)</a:t>
            </a:r>
          </a:p>
          <a:p>
            <a:pPr lvl="1">
              <a:defRPr/>
            </a:pPr>
            <a:r>
              <a:rPr lang="en-US" dirty="0"/>
              <a:t>Domain is fixed, but computation within certain regions of the domain is dynamic (e.g., fluid vortices models)</a:t>
            </a:r>
          </a:p>
          <a:p>
            <a:pPr>
              <a:defRPr/>
            </a:pPr>
            <a:endParaRPr lang="en-US" dirty="0"/>
          </a:p>
        </p:txBody>
      </p:sp>
      <p:grpSp>
        <p:nvGrpSpPr>
          <p:cNvPr id="5" name="Group 4">
            <a:extLst>
              <a:ext uri="{FF2B5EF4-FFF2-40B4-BE49-F238E27FC236}">
                <a16:creationId xmlns:a16="http://schemas.microsoft.com/office/drawing/2014/main" id="{EA51F937-C8C0-41E7-8B6B-B76B0A407B9A}"/>
              </a:ext>
            </a:extLst>
          </p:cNvPr>
          <p:cNvGrpSpPr/>
          <p:nvPr/>
        </p:nvGrpSpPr>
        <p:grpSpPr>
          <a:xfrm>
            <a:off x="8077970" y="328299"/>
            <a:ext cx="698899" cy="894116"/>
            <a:chOff x="7438719" y="181393"/>
            <a:chExt cx="1331053" cy="1774499"/>
          </a:xfrm>
        </p:grpSpPr>
        <p:pic>
          <p:nvPicPr>
            <p:cNvPr id="6" name="Picture 5" descr="A picture containing table, food, computer&#10;&#10;Description automatically generated">
              <a:extLst>
                <a:ext uri="{FF2B5EF4-FFF2-40B4-BE49-F238E27FC236}">
                  <a16:creationId xmlns:a16="http://schemas.microsoft.com/office/drawing/2014/main" id="{0F31E4D8-3ADD-4E4A-9CF2-B6BA4BD59A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70122" y="181393"/>
              <a:ext cx="1299650" cy="1086007"/>
            </a:xfrm>
            <a:prstGeom prst="rect">
              <a:avLst/>
            </a:prstGeom>
          </p:spPr>
        </p:pic>
        <p:sp>
          <p:nvSpPr>
            <p:cNvPr id="7" name="Rectangle 6">
              <a:extLst>
                <a:ext uri="{FF2B5EF4-FFF2-40B4-BE49-F238E27FC236}">
                  <a16:creationId xmlns:a16="http://schemas.microsoft.com/office/drawing/2014/main" id="{5DF67111-0B8D-45C5-9AC9-D1AFBC36ADB4}"/>
                </a:ext>
              </a:extLst>
            </p:cNvPr>
            <p:cNvSpPr/>
            <p:nvPr/>
          </p:nvSpPr>
          <p:spPr>
            <a:xfrm>
              <a:off x="7438719" y="1283984"/>
              <a:ext cx="1316724" cy="671908"/>
            </a:xfrm>
            <a:prstGeom prst="rect">
              <a:avLst/>
            </a:prstGeom>
            <a:solidFill>
              <a:schemeClr val="accent6">
                <a:lumMod val="40000"/>
                <a:lumOff val="60000"/>
              </a:schemeClr>
            </a:solidFill>
          </p:spPr>
          <p:txBody>
            <a:bodyPr wrap="square">
              <a:spAutoFit/>
            </a:bodyPr>
            <a:lstStyle/>
            <a:p>
              <a:pPr algn="ctr"/>
              <a:r>
                <a:rPr lang="en-ZA" sz="800" dirty="0"/>
                <a:t>Prescribed reading</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a:t>Domain decomposition</a:t>
            </a:r>
            <a:endParaRPr lang="en-US" dirty="0"/>
          </a:p>
        </p:txBody>
      </p:sp>
      <p:sp>
        <p:nvSpPr>
          <p:cNvPr id="19459" name="TextBox 3"/>
          <p:cNvSpPr txBox="1">
            <a:spLocks noChangeArrowheads="1"/>
          </p:cNvSpPr>
          <p:nvPr/>
        </p:nvSpPr>
        <p:spPr bwMode="auto">
          <a:xfrm>
            <a:off x="679450" y="1671638"/>
            <a:ext cx="7648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dirty="0"/>
              <a:t>Many possible ways to divide things up. If you want to look at it visually…</a:t>
            </a:r>
            <a:endParaRPr lang="en-US" dirty="0"/>
          </a:p>
        </p:txBody>
      </p:sp>
      <p:sp>
        <p:nvSpPr>
          <p:cNvPr id="5" name="Rectangle 4"/>
          <p:cNvSpPr/>
          <p:nvPr/>
        </p:nvSpPr>
        <p:spPr bwMode="auto">
          <a:xfrm>
            <a:off x="744538" y="2298700"/>
            <a:ext cx="1985962" cy="1598613"/>
          </a:xfrm>
          <a:prstGeom prst="rect">
            <a:avLst/>
          </a:prstGeom>
          <a:solidFill>
            <a:schemeClr val="bg1">
              <a:lumMod val="50000"/>
            </a:schemeClr>
          </a:solidFill>
          <a:ln w="19050" cap="flat" cmpd="sng" algn="ctr">
            <a:solidFill>
              <a:schemeClr val="bg1">
                <a:lumMod val="50000"/>
              </a:schemeClr>
            </a:solidFill>
            <a:prstDash val="solid"/>
            <a:round/>
            <a:headEnd type="none" w="med" len="med"/>
            <a:tailEnd type="none" w="med" len="med"/>
          </a:ln>
          <a:effectLst/>
        </p:spPr>
        <p:txBody>
          <a:bodyPr/>
          <a:lstStyle/>
          <a:p>
            <a:pPr>
              <a:defRPr/>
            </a:pPr>
            <a:endParaRPr lang="en-US"/>
          </a:p>
        </p:txBody>
      </p:sp>
      <p:sp>
        <p:nvSpPr>
          <p:cNvPr id="6" name="Rectangle 5"/>
          <p:cNvSpPr/>
          <p:nvPr/>
        </p:nvSpPr>
        <p:spPr bwMode="auto">
          <a:xfrm>
            <a:off x="5381625" y="2298700"/>
            <a:ext cx="1214438" cy="977900"/>
          </a:xfrm>
          <a:prstGeom prst="rect">
            <a:avLst/>
          </a:prstGeom>
          <a:solidFill>
            <a:schemeClr val="tx2"/>
          </a:solidFill>
          <a:ln w="19050" cap="flat" cmpd="sng" algn="ctr">
            <a:solidFill>
              <a:schemeClr val="bg1">
                <a:lumMod val="50000"/>
              </a:schemeClr>
            </a:solidFill>
            <a:prstDash val="solid"/>
            <a:round/>
            <a:headEnd type="none" w="med" len="med"/>
            <a:tailEnd type="none" w="med" len="med"/>
          </a:ln>
          <a:effectLst/>
        </p:spPr>
        <p:txBody>
          <a:bodyPr/>
          <a:lstStyle/>
          <a:p>
            <a:pPr>
              <a:defRPr/>
            </a:pPr>
            <a:endParaRPr lang="en-US"/>
          </a:p>
        </p:txBody>
      </p:sp>
      <p:sp>
        <p:nvSpPr>
          <p:cNvPr id="7" name="Rectangle 6"/>
          <p:cNvSpPr/>
          <p:nvPr/>
        </p:nvSpPr>
        <p:spPr bwMode="auto">
          <a:xfrm>
            <a:off x="6088063" y="2298700"/>
            <a:ext cx="1214437" cy="977900"/>
          </a:xfrm>
          <a:prstGeom prst="rect">
            <a:avLst/>
          </a:prstGeom>
          <a:solidFill>
            <a:srgbClr val="FFCCCC"/>
          </a:solidFill>
          <a:ln w="19050" cap="flat" cmpd="sng" algn="ctr">
            <a:solidFill>
              <a:schemeClr val="bg1">
                <a:lumMod val="50000"/>
              </a:schemeClr>
            </a:solidFill>
            <a:prstDash val="solid"/>
            <a:round/>
            <a:headEnd type="none" w="med" len="med"/>
            <a:tailEnd type="none" w="med" len="med"/>
          </a:ln>
          <a:effectLst/>
        </p:spPr>
        <p:txBody>
          <a:bodyPr/>
          <a:lstStyle/>
          <a:p>
            <a:pPr>
              <a:defRPr/>
            </a:pPr>
            <a:endParaRPr lang="en-US"/>
          </a:p>
        </p:txBody>
      </p:sp>
      <p:sp>
        <p:nvSpPr>
          <p:cNvPr id="8" name="Rectangle 7"/>
          <p:cNvSpPr/>
          <p:nvPr/>
        </p:nvSpPr>
        <p:spPr bwMode="auto">
          <a:xfrm>
            <a:off x="6088063" y="2873375"/>
            <a:ext cx="1214437" cy="979488"/>
          </a:xfrm>
          <a:prstGeom prst="rect">
            <a:avLst/>
          </a:prstGeom>
          <a:solidFill>
            <a:srgbClr val="B7B7FF"/>
          </a:solidFill>
          <a:ln w="19050" cap="flat" cmpd="sng" algn="ctr">
            <a:solidFill>
              <a:schemeClr val="bg1">
                <a:lumMod val="50000"/>
              </a:schemeClr>
            </a:solidFill>
            <a:prstDash val="solid"/>
            <a:round/>
            <a:headEnd type="none" w="med" len="med"/>
            <a:tailEnd type="none" w="med" len="med"/>
          </a:ln>
          <a:effectLst/>
        </p:spPr>
        <p:txBody>
          <a:bodyPr/>
          <a:lstStyle/>
          <a:p>
            <a:pPr>
              <a:defRPr/>
            </a:pPr>
            <a:endParaRPr lang="en-US"/>
          </a:p>
        </p:txBody>
      </p:sp>
      <p:sp>
        <p:nvSpPr>
          <p:cNvPr id="9" name="Rectangle 8"/>
          <p:cNvSpPr/>
          <p:nvPr/>
        </p:nvSpPr>
        <p:spPr bwMode="auto">
          <a:xfrm>
            <a:off x="5368925" y="2873375"/>
            <a:ext cx="1214438" cy="979488"/>
          </a:xfrm>
          <a:prstGeom prst="rect">
            <a:avLst/>
          </a:prstGeom>
          <a:solidFill>
            <a:schemeClr val="accent6">
              <a:lumMod val="20000"/>
              <a:lumOff val="80000"/>
            </a:schemeClr>
          </a:solidFill>
          <a:ln w="19050" cap="flat" cmpd="sng" algn="ctr">
            <a:solidFill>
              <a:schemeClr val="bg1">
                <a:lumMod val="50000"/>
              </a:schemeClr>
            </a:solidFill>
            <a:prstDash val="solid"/>
            <a:round/>
            <a:headEnd type="none" w="med" len="med"/>
            <a:tailEnd type="none" w="med" len="med"/>
          </a:ln>
          <a:effectLst/>
        </p:spPr>
        <p:txBody>
          <a:bodyPr/>
          <a:lstStyle/>
          <a:p>
            <a:pPr>
              <a:defRPr/>
            </a:pPr>
            <a:endParaRPr lang="en-US"/>
          </a:p>
        </p:txBody>
      </p:sp>
      <p:sp>
        <p:nvSpPr>
          <p:cNvPr id="10" name="Rectangle 9"/>
          <p:cNvSpPr/>
          <p:nvPr/>
        </p:nvSpPr>
        <p:spPr bwMode="auto">
          <a:xfrm>
            <a:off x="3030538" y="2298700"/>
            <a:ext cx="989012" cy="796925"/>
          </a:xfrm>
          <a:prstGeom prst="rect">
            <a:avLst/>
          </a:prstGeom>
          <a:solidFill>
            <a:srgbClr val="B7B7FF"/>
          </a:solidFill>
          <a:ln w="19050" cap="flat" cmpd="sng" algn="ctr">
            <a:solidFill>
              <a:schemeClr val="bg1">
                <a:lumMod val="50000"/>
              </a:schemeClr>
            </a:solidFill>
            <a:prstDash val="solid"/>
            <a:round/>
            <a:headEnd type="none" w="med" len="med"/>
            <a:tailEnd type="none" w="med" len="med"/>
          </a:ln>
          <a:effectLst/>
        </p:spPr>
        <p:txBody>
          <a:bodyPr/>
          <a:lstStyle/>
          <a:p>
            <a:pPr>
              <a:defRPr/>
            </a:pPr>
            <a:endParaRPr lang="en-US"/>
          </a:p>
        </p:txBody>
      </p:sp>
      <p:sp>
        <p:nvSpPr>
          <p:cNvPr id="11" name="Rectangle 10"/>
          <p:cNvSpPr/>
          <p:nvPr/>
        </p:nvSpPr>
        <p:spPr bwMode="auto">
          <a:xfrm>
            <a:off x="4022725" y="2298700"/>
            <a:ext cx="990600" cy="796925"/>
          </a:xfrm>
          <a:prstGeom prst="rect">
            <a:avLst/>
          </a:prstGeom>
          <a:solidFill>
            <a:srgbClr val="D9FFD9"/>
          </a:solidFill>
          <a:ln w="19050" cap="flat" cmpd="sng" algn="ctr">
            <a:solidFill>
              <a:schemeClr val="bg1">
                <a:lumMod val="50000"/>
              </a:schemeClr>
            </a:solidFill>
            <a:prstDash val="solid"/>
            <a:round/>
            <a:headEnd type="none" w="med" len="med"/>
            <a:tailEnd type="none" w="med" len="med"/>
          </a:ln>
          <a:effectLst/>
        </p:spPr>
        <p:txBody>
          <a:bodyPr/>
          <a:lstStyle/>
          <a:p>
            <a:pPr>
              <a:defRPr/>
            </a:pPr>
            <a:endParaRPr lang="en-US"/>
          </a:p>
        </p:txBody>
      </p:sp>
      <p:sp>
        <p:nvSpPr>
          <p:cNvPr id="12" name="Rectangle 11"/>
          <p:cNvSpPr/>
          <p:nvPr/>
        </p:nvSpPr>
        <p:spPr bwMode="auto">
          <a:xfrm>
            <a:off x="3030538" y="3082925"/>
            <a:ext cx="989012" cy="796925"/>
          </a:xfrm>
          <a:prstGeom prst="rect">
            <a:avLst/>
          </a:prstGeom>
          <a:solidFill>
            <a:srgbClr val="FFCCCC"/>
          </a:solidFill>
          <a:ln w="19050" cap="flat" cmpd="sng" algn="ctr">
            <a:solidFill>
              <a:schemeClr val="bg1">
                <a:lumMod val="50000"/>
              </a:schemeClr>
            </a:solidFill>
            <a:prstDash val="solid"/>
            <a:round/>
            <a:headEnd type="none" w="med" len="med"/>
            <a:tailEnd type="none" w="med" len="med"/>
          </a:ln>
          <a:effectLst/>
        </p:spPr>
        <p:txBody>
          <a:bodyPr/>
          <a:lstStyle/>
          <a:p>
            <a:pPr>
              <a:defRPr/>
            </a:pPr>
            <a:endParaRPr lang="en-US"/>
          </a:p>
        </p:txBody>
      </p:sp>
      <p:sp>
        <p:nvSpPr>
          <p:cNvPr id="13" name="Rectangle 12"/>
          <p:cNvSpPr/>
          <p:nvPr/>
        </p:nvSpPr>
        <p:spPr bwMode="auto">
          <a:xfrm>
            <a:off x="4022725" y="3082925"/>
            <a:ext cx="990600" cy="796925"/>
          </a:xfrm>
          <a:prstGeom prst="rect">
            <a:avLst/>
          </a:prstGeom>
          <a:solidFill>
            <a:schemeClr val="tx2">
              <a:lumMod val="90000"/>
            </a:schemeClr>
          </a:solidFill>
          <a:ln w="19050" cap="flat" cmpd="sng" algn="ctr">
            <a:solidFill>
              <a:schemeClr val="bg1">
                <a:lumMod val="50000"/>
              </a:schemeClr>
            </a:solidFill>
            <a:prstDash val="solid"/>
            <a:round/>
            <a:headEnd type="none" w="med" len="med"/>
            <a:tailEnd type="none" w="med" len="med"/>
          </a:ln>
          <a:effectLst/>
        </p:spPr>
        <p:txBody>
          <a:bodyPr/>
          <a:lstStyle/>
          <a:p>
            <a:pPr>
              <a:defRPr/>
            </a:pPr>
            <a:endParaRPr lang="en-US"/>
          </a:p>
        </p:txBody>
      </p:sp>
      <p:sp>
        <p:nvSpPr>
          <p:cNvPr id="14" name="Rectangle 13"/>
          <p:cNvSpPr/>
          <p:nvPr/>
        </p:nvSpPr>
        <p:spPr bwMode="auto">
          <a:xfrm>
            <a:off x="719138" y="4494213"/>
            <a:ext cx="1931987" cy="260350"/>
          </a:xfrm>
          <a:prstGeom prst="rect">
            <a:avLst/>
          </a:prstGeom>
          <a:solidFill>
            <a:srgbClr val="B7B7FF"/>
          </a:solidFill>
          <a:ln w="19050" cap="flat" cmpd="sng" algn="ctr">
            <a:solidFill>
              <a:schemeClr val="bg1">
                <a:lumMod val="50000"/>
              </a:schemeClr>
            </a:solidFill>
            <a:prstDash val="solid"/>
            <a:round/>
            <a:headEnd type="none" w="med" len="med"/>
            <a:tailEnd type="none" w="med" len="med"/>
          </a:ln>
          <a:effectLst/>
        </p:spPr>
        <p:txBody>
          <a:bodyPr/>
          <a:lstStyle/>
          <a:p>
            <a:pPr>
              <a:defRPr/>
            </a:pPr>
            <a:endParaRPr lang="en-US"/>
          </a:p>
        </p:txBody>
      </p:sp>
      <p:sp>
        <p:nvSpPr>
          <p:cNvPr id="15" name="Rectangle 14"/>
          <p:cNvSpPr/>
          <p:nvPr/>
        </p:nvSpPr>
        <p:spPr bwMode="auto">
          <a:xfrm>
            <a:off x="719138" y="4754563"/>
            <a:ext cx="1931987" cy="261937"/>
          </a:xfrm>
          <a:prstGeom prst="rect">
            <a:avLst/>
          </a:prstGeom>
          <a:solidFill>
            <a:srgbClr val="FFBA75"/>
          </a:solidFill>
          <a:ln w="19050" cap="flat" cmpd="sng" algn="ctr">
            <a:solidFill>
              <a:schemeClr val="bg1">
                <a:lumMod val="50000"/>
              </a:schemeClr>
            </a:solidFill>
            <a:prstDash val="solid"/>
            <a:round/>
            <a:headEnd type="none" w="med" len="med"/>
            <a:tailEnd type="none" w="med" len="med"/>
          </a:ln>
          <a:effectLst/>
        </p:spPr>
        <p:txBody>
          <a:bodyPr/>
          <a:lstStyle/>
          <a:p>
            <a:pPr>
              <a:defRPr/>
            </a:pPr>
            <a:endParaRPr lang="en-US"/>
          </a:p>
        </p:txBody>
      </p:sp>
      <p:sp>
        <p:nvSpPr>
          <p:cNvPr id="16" name="Rectangle 15"/>
          <p:cNvSpPr/>
          <p:nvPr/>
        </p:nvSpPr>
        <p:spPr bwMode="auto">
          <a:xfrm>
            <a:off x="719138" y="5003800"/>
            <a:ext cx="1931987" cy="260350"/>
          </a:xfrm>
          <a:prstGeom prst="rect">
            <a:avLst/>
          </a:prstGeom>
          <a:solidFill>
            <a:srgbClr val="D9FFD9"/>
          </a:solidFill>
          <a:ln w="19050" cap="flat" cmpd="sng" algn="ctr">
            <a:solidFill>
              <a:schemeClr val="bg1">
                <a:lumMod val="50000"/>
              </a:schemeClr>
            </a:solidFill>
            <a:prstDash val="solid"/>
            <a:round/>
            <a:headEnd type="none" w="med" len="med"/>
            <a:tailEnd type="none" w="med" len="med"/>
          </a:ln>
          <a:effectLst/>
        </p:spPr>
        <p:txBody>
          <a:bodyPr/>
          <a:lstStyle/>
          <a:p>
            <a:pPr>
              <a:defRPr/>
            </a:pPr>
            <a:endParaRPr lang="en-US"/>
          </a:p>
        </p:txBody>
      </p:sp>
      <p:sp>
        <p:nvSpPr>
          <p:cNvPr id="17" name="Rectangle 16"/>
          <p:cNvSpPr/>
          <p:nvPr/>
        </p:nvSpPr>
        <p:spPr bwMode="auto">
          <a:xfrm>
            <a:off x="719138" y="5251450"/>
            <a:ext cx="1931987" cy="260350"/>
          </a:xfrm>
          <a:prstGeom prst="rect">
            <a:avLst/>
          </a:prstGeom>
          <a:solidFill>
            <a:schemeClr val="tx2">
              <a:lumMod val="90000"/>
            </a:schemeClr>
          </a:solidFill>
          <a:ln w="19050" cap="flat" cmpd="sng" algn="ctr">
            <a:solidFill>
              <a:schemeClr val="bg1">
                <a:lumMod val="50000"/>
              </a:schemeClr>
            </a:solidFill>
            <a:prstDash val="solid"/>
            <a:round/>
            <a:headEnd type="none" w="med" len="med"/>
            <a:tailEnd type="none" w="med" len="med"/>
          </a:ln>
          <a:effectLst/>
        </p:spPr>
        <p:txBody>
          <a:bodyPr/>
          <a:lstStyle/>
          <a:p>
            <a:pPr>
              <a:defRPr/>
            </a:pPr>
            <a:endParaRPr lang="en-US"/>
          </a:p>
        </p:txBody>
      </p:sp>
      <p:sp>
        <p:nvSpPr>
          <p:cNvPr id="19473" name="Rectangle 17"/>
          <p:cNvSpPr>
            <a:spLocks noChangeArrowheads="1"/>
          </p:cNvSpPr>
          <p:nvPr/>
        </p:nvSpPr>
        <p:spPr bwMode="auto">
          <a:xfrm>
            <a:off x="1019175" y="3910013"/>
            <a:ext cx="13017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t>continuous</a:t>
            </a:r>
            <a:endParaRPr lang="en-US"/>
          </a:p>
        </p:txBody>
      </p:sp>
      <p:sp>
        <p:nvSpPr>
          <p:cNvPr id="19474" name="Rectangle 18"/>
          <p:cNvSpPr>
            <a:spLocks noChangeArrowheads="1"/>
          </p:cNvSpPr>
          <p:nvPr/>
        </p:nvSpPr>
        <p:spPr bwMode="auto">
          <a:xfrm>
            <a:off x="3043238" y="3910013"/>
            <a:ext cx="196056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ZA"/>
              <a:t>Blocked (same-size partitions)</a:t>
            </a:r>
            <a:endParaRPr lang="en-US"/>
          </a:p>
        </p:txBody>
      </p:sp>
      <p:sp>
        <p:nvSpPr>
          <p:cNvPr id="19475" name="Rectangle 19"/>
          <p:cNvSpPr>
            <a:spLocks noChangeArrowheads="1"/>
          </p:cNvSpPr>
          <p:nvPr/>
        </p:nvSpPr>
        <p:spPr bwMode="auto">
          <a:xfrm>
            <a:off x="5853113" y="3910013"/>
            <a:ext cx="10048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t>Blocked</a:t>
            </a:r>
            <a:endParaRPr lang="en-US"/>
          </a:p>
        </p:txBody>
      </p:sp>
      <p:sp>
        <p:nvSpPr>
          <p:cNvPr id="19476" name="Rectangle 20"/>
          <p:cNvSpPr>
            <a:spLocks noChangeArrowheads="1"/>
          </p:cNvSpPr>
          <p:nvPr/>
        </p:nvSpPr>
        <p:spPr bwMode="auto">
          <a:xfrm>
            <a:off x="1006475" y="5583238"/>
            <a:ext cx="11985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t>Interlaced</a:t>
            </a:r>
            <a:endParaRPr lang="en-US"/>
          </a:p>
        </p:txBody>
      </p:sp>
      <p:sp>
        <p:nvSpPr>
          <p:cNvPr id="22" name="Rectangle 21"/>
          <p:cNvSpPr/>
          <p:nvPr/>
        </p:nvSpPr>
        <p:spPr bwMode="auto">
          <a:xfrm>
            <a:off x="3055938" y="4624388"/>
            <a:ext cx="357187" cy="287337"/>
          </a:xfrm>
          <a:prstGeom prst="rect">
            <a:avLst/>
          </a:prstGeom>
          <a:solidFill>
            <a:srgbClr val="B7B7FF"/>
          </a:solidFill>
          <a:ln w="19050" cap="flat" cmpd="sng" algn="ctr">
            <a:solidFill>
              <a:schemeClr val="bg1">
                <a:lumMod val="50000"/>
              </a:schemeClr>
            </a:solidFill>
            <a:prstDash val="solid"/>
            <a:round/>
            <a:headEnd type="none" w="med" len="med"/>
            <a:tailEnd type="none" w="med" len="med"/>
          </a:ln>
          <a:effectLst/>
        </p:spPr>
        <p:txBody>
          <a:bodyPr/>
          <a:lstStyle/>
          <a:p>
            <a:pPr>
              <a:defRPr/>
            </a:pPr>
            <a:endParaRPr lang="en-US"/>
          </a:p>
        </p:txBody>
      </p:sp>
      <p:sp>
        <p:nvSpPr>
          <p:cNvPr id="23" name="Rectangle 22"/>
          <p:cNvSpPr/>
          <p:nvPr/>
        </p:nvSpPr>
        <p:spPr bwMode="auto">
          <a:xfrm>
            <a:off x="3409950" y="4624388"/>
            <a:ext cx="355600" cy="287337"/>
          </a:xfrm>
          <a:prstGeom prst="rect">
            <a:avLst/>
          </a:prstGeom>
          <a:solidFill>
            <a:srgbClr val="D9FFD9"/>
          </a:solidFill>
          <a:ln w="19050" cap="flat" cmpd="sng" algn="ctr">
            <a:solidFill>
              <a:schemeClr val="bg1">
                <a:lumMod val="50000"/>
              </a:schemeClr>
            </a:solidFill>
            <a:prstDash val="solid"/>
            <a:round/>
            <a:headEnd type="none" w="med" len="med"/>
            <a:tailEnd type="none" w="med" len="med"/>
          </a:ln>
          <a:effectLst/>
        </p:spPr>
        <p:txBody>
          <a:bodyPr/>
          <a:lstStyle/>
          <a:p>
            <a:pPr>
              <a:defRPr/>
            </a:pPr>
            <a:endParaRPr lang="en-US"/>
          </a:p>
        </p:txBody>
      </p:sp>
      <p:sp>
        <p:nvSpPr>
          <p:cNvPr id="24" name="Rectangle 23"/>
          <p:cNvSpPr/>
          <p:nvPr/>
        </p:nvSpPr>
        <p:spPr bwMode="auto">
          <a:xfrm>
            <a:off x="3762375" y="4624388"/>
            <a:ext cx="357188" cy="287337"/>
          </a:xfrm>
          <a:prstGeom prst="rect">
            <a:avLst/>
          </a:prstGeom>
          <a:solidFill>
            <a:schemeClr val="tx2"/>
          </a:solidFill>
          <a:ln w="19050" cap="flat" cmpd="sng" algn="ctr">
            <a:solidFill>
              <a:schemeClr val="bg1">
                <a:lumMod val="50000"/>
              </a:schemeClr>
            </a:solidFill>
            <a:prstDash val="solid"/>
            <a:round/>
            <a:headEnd type="none" w="med" len="med"/>
            <a:tailEnd type="none" w="med" len="med"/>
          </a:ln>
          <a:effectLst/>
        </p:spPr>
        <p:txBody>
          <a:bodyPr/>
          <a:lstStyle/>
          <a:p>
            <a:pPr>
              <a:defRPr/>
            </a:pPr>
            <a:endParaRPr lang="en-US"/>
          </a:p>
        </p:txBody>
      </p:sp>
      <p:sp>
        <p:nvSpPr>
          <p:cNvPr id="25" name="Rectangle 24"/>
          <p:cNvSpPr/>
          <p:nvPr/>
        </p:nvSpPr>
        <p:spPr bwMode="auto">
          <a:xfrm>
            <a:off x="4102100" y="4624388"/>
            <a:ext cx="357188" cy="287337"/>
          </a:xfrm>
          <a:prstGeom prst="rect">
            <a:avLst/>
          </a:prstGeom>
          <a:solidFill>
            <a:srgbClr val="B7B7FF"/>
          </a:solidFill>
          <a:ln w="19050" cap="flat" cmpd="sng" algn="ctr">
            <a:solidFill>
              <a:schemeClr val="bg1">
                <a:lumMod val="50000"/>
              </a:schemeClr>
            </a:solidFill>
            <a:prstDash val="solid"/>
            <a:round/>
            <a:headEnd type="none" w="med" len="med"/>
            <a:tailEnd type="none" w="med" len="med"/>
          </a:ln>
          <a:effectLst/>
        </p:spPr>
        <p:txBody>
          <a:bodyPr/>
          <a:lstStyle/>
          <a:p>
            <a:pPr>
              <a:defRPr/>
            </a:pPr>
            <a:endParaRPr lang="en-US"/>
          </a:p>
        </p:txBody>
      </p:sp>
      <p:sp>
        <p:nvSpPr>
          <p:cNvPr id="26" name="Rectangle 25"/>
          <p:cNvSpPr/>
          <p:nvPr/>
        </p:nvSpPr>
        <p:spPr bwMode="auto">
          <a:xfrm>
            <a:off x="4454525" y="4624388"/>
            <a:ext cx="357188" cy="287337"/>
          </a:xfrm>
          <a:prstGeom prst="rect">
            <a:avLst/>
          </a:prstGeom>
          <a:solidFill>
            <a:srgbClr val="D9FFD9"/>
          </a:solidFill>
          <a:ln w="19050" cap="flat" cmpd="sng" algn="ctr">
            <a:solidFill>
              <a:schemeClr val="bg1">
                <a:lumMod val="50000"/>
              </a:schemeClr>
            </a:solidFill>
            <a:prstDash val="solid"/>
            <a:round/>
            <a:headEnd type="none" w="med" len="med"/>
            <a:tailEnd type="none" w="med" len="med"/>
          </a:ln>
          <a:effectLst/>
        </p:spPr>
        <p:txBody>
          <a:bodyPr/>
          <a:lstStyle/>
          <a:p>
            <a:pPr>
              <a:defRPr/>
            </a:pPr>
            <a:endParaRPr lang="en-US"/>
          </a:p>
        </p:txBody>
      </p:sp>
      <p:sp>
        <p:nvSpPr>
          <p:cNvPr id="19482" name="Rectangle 27"/>
          <p:cNvSpPr>
            <a:spLocks noChangeArrowheads="1"/>
          </p:cNvSpPr>
          <p:nvPr/>
        </p:nvSpPr>
        <p:spPr bwMode="auto">
          <a:xfrm>
            <a:off x="3136900" y="5595938"/>
            <a:ext cx="15938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t>Interleaved or</a:t>
            </a:r>
          </a:p>
          <a:p>
            <a:r>
              <a:rPr lang="en-ZA"/>
              <a:t>cyclic</a:t>
            </a:r>
            <a:endParaRPr lang="en-US"/>
          </a:p>
        </p:txBody>
      </p:sp>
      <p:sp>
        <p:nvSpPr>
          <p:cNvPr id="29" name="Rectangle 28"/>
          <p:cNvSpPr/>
          <p:nvPr/>
        </p:nvSpPr>
        <p:spPr bwMode="auto">
          <a:xfrm>
            <a:off x="3070225" y="4911725"/>
            <a:ext cx="357188" cy="287338"/>
          </a:xfrm>
          <a:prstGeom prst="rect">
            <a:avLst/>
          </a:prstGeom>
          <a:solidFill>
            <a:schemeClr val="tx2"/>
          </a:solidFill>
          <a:ln w="19050" cap="flat" cmpd="sng" algn="ctr">
            <a:solidFill>
              <a:schemeClr val="bg1">
                <a:lumMod val="50000"/>
              </a:schemeClr>
            </a:solidFill>
            <a:prstDash val="solid"/>
            <a:round/>
            <a:headEnd type="none" w="med" len="med"/>
            <a:tailEnd type="none" w="med" len="med"/>
          </a:ln>
          <a:effectLst/>
        </p:spPr>
        <p:txBody>
          <a:bodyPr/>
          <a:lstStyle/>
          <a:p>
            <a:pPr>
              <a:defRPr/>
            </a:pPr>
            <a:endParaRPr lang="en-US"/>
          </a:p>
        </p:txBody>
      </p:sp>
      <p:sp>
        <p:nvSpPr>
          <p:cNvPr id="30" name="Rectangle 29"/>
          <p:cNvSpPr/>
          <p:nvPr/>
        </p:nvSpPr>
        <p:spPr bwMode="auto">
          <a:xfrm>
            <a:off x="3409950" y="4911725"/>
            <a:ext cx="355600" cy="287338"/>
          </a:xfrm>
          <a:prstGeom prst="rect">
            <a:avLst/>
          </a:prstGeom>
          <a:solidFill>
            <a:srgbClr val="B7B7FF"/>
          </a:solidFill>
          <a:ln w="19050" cap="flat" cmpd="sng" algn="ctr">
            <a:solidFill>
              <a:schemeClr val="bg1">
                <a:lumMod val="50000"/>
              </a:schemeClr>
            </a:solidFill>
            <a:prstDash val="solid"/>
            <a:round/>
            <a:headEnd type="none" w="med" len="med"/>
            <a:tailEnd type="none" w="med" len="med"/>
          </a:ln>
          <a:effectLst/>
        </p:spPr>
        <p:txBody>
          <a:bodyPr/>
          <a:lstStyle/>
          <a:p>
            <a:pPr>
              <a:defRPr/>
            </a:pPr>
            <a:endParaRPr lang="en-US"/>
          </a:p>
        </p:txBody>
      </p:sp>
      <p:sp>
        <p:nvSpPr>
          <p:cNvPr id="31" name="Rectangle 30"/>
          <p:cNvSpPr/>
          <p:nvPr/>
        </p:nvSpPr>
        <p:spPr bwMode="auto">
          <a:xfrm>
            <a:off x="3762375" y="4911725"/>
            <a:ext cx="357188" cy="287338"/>
          </a:xfrm>
          <a:prstGeom prst="rect">
            <a:avLst/>
          </a:prstGeom>
          <a:solidFill>
            <a:srgbClr val="D9FFD9"/>
          </a:solidFill>
          <a:ln w="19050" cap="flat" cmpd="sng" algn="ctr">
            <a:solidFill>
              <a:schemeClr val="bg1">
                <a:lumMod val="50000"/>
              </a:schemeClr>
            </a:solidFill>
            <a:prstDash val="solid"/>
            <a:round/>
            <a:headEnd type="none" w="med" len="med"/>
            <a:tailEnd type="none" w="med" len="med"/>
          </a:ln>
          <a:effectLst/>
        </p:spPr>
        <p:txBody>
          <a:bodyPr/>
          <a:lstStyle/>
          <a:p>
            <a:pPr>
              <a:defRPr/>
            </a:pPr>
            <a:endParaRPr lang="en-US"/>
          </a:p>
        </p:txBody>
      </p:sp>
      <p:sp>
        <p:nvSpPr>
          <p:cNvPr id="32" name="Rectangle 31"/>
          <p:cNvSpPr/>
          <p:nvPr/>
        </p:nvSpPr>
        <p:spPr bwMode="auto">
          <a:xfrm>
            <a:off x="4114800" y="4911725"/>
            <a:ext cx="357188" cy="287338"/>
          </a:xfrm>
          <a:prstGeom prst="rect">
            <a:avLst/>
          </a:prstGeom>
          <a:solidFill>
            <a:schemeClr val="tx2"/>
          </a:solidFill>
          <a:ln w="19050" cap="flat" cmpd="sng" algn="ctr">
            <a:solidFill>
              <a:schemeClr val="bg1">
                <a:lumMod val="50000"/>
              </a:schemeClr>
            </a:solidFill>
            <a:prstDash val="solid"/>
            <a:round/>
            <a:headEnd type="none" w="med" len="med"/>
            <a:tailEnd type="none" w="med" len="med"/>
          </a:ln>
          <a:effectLst/>
        </p:spPr>
        <p:txBody>
          <a:bodyPr/>
          <a:lstStyle/>
          <a:p>
            <a:pPr>
              <a:defRPr/>
            </a:pPr>
            <a:endParaRPr lang="en-US"/>
          </a:p>
        </p:txBody>
      </p:sp>
      <p:sp>
        <p:nvSpPr>
          <p:cNvPr id="33" name="Rectangle 32"/>
          <p:cNvSpPr/>
          <p:nvPr/>
        </p:nvSpPr>
        <p:spPr bwMode="auto">
          <a:xfrm>
            <a:off x="4454525" y="4911725"/>
            <a:ext cx="357188" cy="287338"/>
          </a:xfrm>
          <a:prstGeom prst="rect">
            <a:avLst/>
          </a:prstGeom>
          <a:solidFill>
            <a:srgbClr val="B7B7FF"/>
          </a:solidFill>
          <a:ln w="19050" cap="flat" cmpd="sng" algn="ctr">
            <a:solidFill>
              <a:schemeClr val="bg1">
                <a:lumMod val="50000"/>
              </a:schemeClr>
            </a:solidFill>
            <a:prstDash val="solid"/>
            <a:round/>
            <a:headEnd type="none" w="med" len="med"/>
            <a:tailEnd type="none" w="med" len="med"/>
          </a:ln>
          <a:effectLst/>
        </p:spPr>
        <p:txBody>
          <a:bodyPr/>
          <a:lstStyle/>
          <a:p>
            <a:pPr>
              <a:defRPr/>
            </a:pPr>
            <a:endParaRPr lang="en-US"/>
          </a:p>
        </p:txBody>
      </p:sp>
      <p:sp>
        <p:nvSpPr>
          <p:cNvPr id="35" name="Rectangle 34"/>
          <p:cNvSpPr/>
          <p:nvPr/>
        </p:nvSpPr>
        <p:spPr bwMode="auto">
          <a:xfrm>
            <a:off x="3070225" y="5199063"/>
            <a:ext cx="357188" cy="287337"/>
          </a:xfrm>
          <a:prstGeom prst="rect">
            <a:avLst/>
          </a:prstGeom>
          <a:solidFill>
            <a:srgbClr val="D9FFD9"/>
          </a:solidFill>
          <a:ln w="19050" cap="flat" cmpd="sng" algn="ctr">
            <a:solidFill>
              <a:schemeClr val="bg1">
                <a:lumMod val="50000"/>
              </a:schemeClr>
            </a:solidFill>
            <a:prstDash val="solid"/>
            <a:round/>
            <a:headEnd type="none" w="med" len="med"/>
            <a:tailEnd type="none" w="med" len="med"/>
          </a:ln>
          <a:effectLst/>
        </p:spPr>
        <p:txBody>
          <a:bodyPr/>
          <a:lstStyle/>
          <a:p>
            <a:pPr>
              <a:defRPr/>
            </a:pPr>
            <a:endParaRPr lang="en-US"/>
          </a:p>
        </p:txBody>
      </p:sp>
      <p:sp>
        <p:nvSpPr>
          <p:cNvPr id="36" name="Rectangle 35"/>
          <p:cNvSpPr/>
          <p:nvPr/>
        </p:nvSpPr>
        <p:spPr bwMode="auto">
          <a:xfrm>
            <a:off x="3422650" y="5199063"/>
            <a:ext cx="357188" cy="287337"/>
          </a:xfrm>
          <a:prstGeom prst="rect">
            <a:avLst/>
          </a:prstGeom>
          <a:solidFill>
            <a:schemeClr val="tx2"/>
          </a:solidFill>
          <a:ln w="19050" cap="flat" cmpd="sng" algn="ctr">
            <a:solidFill>
              <a:schemeClr val="bg1">
                <a:lumMod val="50000"/>
              </a:schemeClr>
            </a:solidFill>
            <a:prstDash val="solid"/>
            <a:round/>
            <a:headEnd type="none" w="med" len="med"/>
            <a:tailEnd type="none" w="med" len="med"/>
          </a:ln>
          <a:effectLst/>
        </p:spPr>
        <p:txBody>
          <a:bodyPr/>
          <a:lstStyle/>
          <a:p>
            <a:pPr>
              <a:defRPr/>
            </a:pPr>
            <a:endParaRPr lang="en-US"/>
          </a:p>
        </p:txBody>
      </p:sp>
      <p:sp>
        <p:nvSpPr>
          <p:cNvPr id="37" name="Rectangle 36"/>
          <p:cNvSpPr/>
          <p:nvPr/>
        </p:nvSpPr>
        <p:spPr bwMode="auto">
          <a:xfrm>
            <a:off x="3762375" y="5199063"/>
            <a:ext cx="357188" cy="287337"/>
          </a:xfrm>
          <a:prstGeom prst="rect">
            <a:avLst/>
          </a:prstGeom>
          <a:solidFill>
            <a:srgbClr val="B7B7FF"/>
          </a:solidFill>
          <a:ln w="19050" cap="flat" cmpd="sng" algn="ctr">
            <a:solidFill>
              <a:schemeClr val="bg1">
                <a:lumMod val="50000"/>
              </a:schemeClr>
            </a:solidFill>
            <a:prstDash val="solid"/>
            <a:round/>
            <a:headEnd type="none" w="med" len="med"/>
            <a:tailEnd type="none" w="med" len="med"/>
          </a:ln>
          <a:effectLst/>
        </p:spPr>
        <p:txBody>
          <a:bodyPr/>
          <a:lstStyle/>
          <a:p>
            <a:pPr>
              <a:defRPr/>
            </a:pPr>
            <a:endParaRPr lang="en-US"/>
          </a:p>
        </p:txBody>
      </p:sp>
      <p:sp>
        <p:nvSpPr>
          <p:cNvPr id="38" name="Rectangle 37"/>
          <p:cNvSpPr/>
          <p:nvPr/>
        </p:nvSpPr>
        <p:spPr bwMode="auto">
          <a:xfrm>
            <a:off x="4102100" y="5199063"/>
            <a:ext cx="357188" cy="287337"/>
          </a:xfrm>
          <a:prstGeom prst="rect">
            <a:avLst/>
          </a:prstGeom>
          <a:solidFill>
            <a:srgbClr val="D9FFD9"/>
          </a:solidFill>
          <a:ln w="19050" cap="flat" cmpd="sng" algn="ctr">
            <a:solidFill>
              <a:schemeClr val="bg1">
                <a:lumMod val="50000"/>
              </a:schemeClr>
            </a:solidFill>
            <a:prstDash val="solid"/>
            <a:round/>
            <a:headEnd type="none" w="med" len="med"/>
            <a:tailEnd type="none" w="med" len="med"/>
          </a:ln>
          <a:effectLst/>
        </p:spPr>
        <p:txBody>
          <a:bodyPr/>
          <a:lstStyle/>
          <a:p>
            <a:pPr>
              <a:defRPr/>
            </a:pPr>
            <a:endParaRPr lang="en-US"/>
          </a:p>
        </p:txBody>
      </p:sp>
      <p:sp>
        <p:nvSpPr>
          <p:cNvPr id="39" name="Rectangle 38"/>
          <p:cNvSpPr/>
          <p:nvPr/>
        </p:nvSpPr>
        <p:spPr bwMode="auto">
          <a:xfrm>
            <a:off x="4454525" y="5199063"/>
            <a:ext cx="357188" cy="287337"/>
          </a:xfrm>
          <a:prstGeom prst="rect">
            <a:avLst/>
          </a:prstGeom>
          <a:solidFill>
            <a:schemeClr val="tx2"/>
          </a:solidFill>
          <a:ln w="19050" cap="flat" cmpd="sng" algn="ctr">
            <a:solidFill>
              <a:schemeClr val="bg1">
                <a:lumMod val="50000"/>
              </a:schemeClr>
            </a:solidFill>
            <a:prstDash val="solid"/>
            <a:round/>
            <a:headEnd type="none" w="med" len="med"/>
            <a:tailEnd type="none" w="med" len="med"/>
          </a:ln>
          <a:effectLst/>
        </p:spPr>
        <p:txBody>
          <a:bodyPr/>
          <a:lstStyle/>
          <a:p>
            <a:pPr>
              <a:defRPr/>
            </a:pPr>
            <a:endParaRPr lang="en-US"/>
          </a:p>
        </p:txBody>
      </p:sp>
      <p:sp>
        <p:nvSpPr>
          <p:cNvPr id="41" name="Rectangle 40"/>
          <p:cNvSpPr/>
          <p:nvPr/>
        </p:nvSpPr>
        <p:spPr bwMode="auto">
          <a:xfrm>
            <a:off x="5446713" y="4532313"/>
            <a:ext cx="1985962" cy="1600200"/>
          </a:xfrm>
          <a:prstGeom prst="rect">
            <a:avLst/>
          </a:prstGeom>
          <a:solidFill>
            <a:schemeClr val="bg1"/>
          </a:solidFill>
          <a:ln w="19050" cap="flat" cmpd="sng" algn="ctr">
            <a:solidFill>
              <a:schemeClr val="bg1">
                <a:lumMod val="50000"/>
              </a:schemeClr>
            </a:solidFill>
            <a:prstDash val="solid"/>
            <a:round/>
            <a:headEnd type="none" w="med" len="med"/>
            <a:tailEnd type="none" w="med" len="med"/>
          </a:ln>
          <a:effectLst/>
        </p:spPr>
        <p:txBody>
          <a:bodyPr/>
          <a:lstStyle/>
          <a:p>
            <a:pPr>
              <a:defRPr/>
            </a:pPr>
            <a:endParaRPr lang="en-US"/>
          </a:p>
        </p:txBody>
      </p:sp>
      <p:sp>
        <p:nvSpPr>
          <p:cNvPr id="19494" name="Rectangle 41"/>
          <p:cNvSpPr>
            <a:spLocks noChangeArrowheads="1"/>
          </p:cNvSpPr>
          <p:nvPr/>
        </p:nvSpPr>
        <p:spPr bwMode="auto">
          <a:xfrm>
            <a:off x="5461000" y="6143625"/>
            <a:ext cx="304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ZA"/>
              <a:t>Other methods can be done</a:t>
            </a:r>
          </a:p>
        </p:txBody>
      </p:sp>
      <p:sp>
        <p:nvSpPr>
          <p:cNvPr id="19495" name="Oval 42"/>
          <p:cNvSpPr>
            <a:spLocks noChangeArrowheads="1"/>
          </p:cNvSpPr>
          <p:nvPr/>
        </p:nvSpPr>
        <p:spPr bwMode="auto">
          <a:xfrm>
            <a:off x="5656263" y="4702175"/>
            <a:ext cx="639762" cy="522288"/>
          </a:xfrm>
          <a:prstGeom prst="ellipse">
            <a:avLst/>
          </a:prstGeom>
          <a:solidFill>
            <a:schemeClr val="tx2"/>
          </a:solidFill>
          <a:ln w="9525" algn="ctr">
            <a:solidFill>
              <a:srgbClr val="1C1C1C"/>
            </a:solidFill>
            <a:round/>
            <a:headEnd/>
            <a:tailEnd/>
          </a:ln>
        </p:spPr>
        <p:txBody>
          <a:bodyPr/>
          <a:lstStyle/>
          <a:p>
            <a:endParaRPr lang="en-US"/>
          </a:p>
        </p:txBody>
      </p:sp>
      <p:sp>
        <p:nvSpPr>
          <p:cNvPr id="19496" name="Oval 43"/>
          <p:cNvSpPr>
            <a:spLocks noChangeArrowheads="1"/>
          </p:cNvSpPr>
          <p:nvPr/>
        </p:nvSpPr>
        <p:spPr bwMode="auto">
          <a:xfrm>
            <a:off x="6530975" y="5360988"/>
            <a:ext cx="809625" cy="660400"/>
          </a:xfrm>
          <a:prstGeom prst="ellipse">
            <a:avLst/>
          </a:prstGeom>
          <a:solidFill>
            <a:srgbClr val="FFCCCC"/>
          </a:solidFill>
          <a:ln w="9525" algn="ctr">
            <a:solidFill>
              <a:srgbClr val="1C1C1C"/>
            </a:solidFill>
            <a:round/>
            <a:headEnd/>
            <a:tailEnd/>
          </a:ln>
        </p:spPr>
        <p:txBody>
          <a:bodyPr/>
          <a:lstStyle/>
          <a:p>
            <a:endParaRPr lang="en-US"/>
          </a:p>
        </p:txBody>
      </p:sp>
      <p:sp>
        <p:nvSpPr>
          <p:cNvPr id="19497" name="Oval 44"/>
          <p:cNvSpPr>
            <a:spLocks noChangeArrowheads="1"/>
          </p:cNvSpPr>
          <p:nvPr/>
        </p:nvSpPr>
        <p:spPr bwMode="auto">
          <a:xfrm>
            <a:off x="5630863" y="5256213"/>
            <a:ext cx="809625" cy="661987"/>
          </a:xfrm>
          <a:prstGeom prst="ellipse">
            <a:avLst/>
          </a:prstGeom>
          <a:solidFill>
            <a:srgbClr val="8CA1F8"/>
          </a:solidFill>
          <a:ln w="9525" algn="ctr">
            <a:solidFill>
              <a:srgbClr val="1C1C1C"/>
            </a:solidFill>
            <a:round/>
            <a:headEnd/>
            <a:tailEnd/>
          </a:ln>
        </p:spPr>
        <p:txBody>
          <a:bodyPr/>
          <a:lstStyle/>
          <a:p>
            <a:endParaRPr lang="en-US"/>
          </a:p>
        </p:txBody>
      </p:sp>
      <p:sp>
        <p:nvSpPr>
          <p:cNvPr id="19498" name="Oval 45"/>
          <p:cNvSpPr>
            <a:spLocks noChangeArrowheads="1"/>
          </p:cNvSpPr>
          <p:nvPr/>
        </p:nvSpPr>
        <p:spPr bwMode="auto">
          <a:xfrm>
            <a:off x="6165850" y="4706938"/>
            <a:ext cx="1004888" cy="822325"/>
          </a:xfrm>
          <a:prstGeom prst="ellipse">
            <a:avLst/>
          </a:prstGeom>
          <a:solidFill>
            <a:srgbClr val="D9FFD9"/>
          </a:solidFill>
          <a:ln w="9525" algn="ctr">
            <a:solidFill>
              <a:srgbClr val="1C1C1C"/>
            </a:solidFill>
            <a:round/>
            <a:headEnd/>
            <a:tailEnd/>
          </a:ln>
        </p:spPr>
        <p:txBody>
          <a:bodyPr/>
          <a:lstStyle/>
          <a:p>
            <a:endParaRPr lang="en-US"/>
          </a:p>
        </p:txBody>
      </p:sp>
      <p:sp>
        <p:nvSpPr>
          <p:cNvPr id="43" name="TextBox 3"/>
          <p:cNvSpPr txBox="1">
            <a:spLocks noChangeArrowheads="1"/>
          </p:cNvSpPr>
          <p:nvPr/>
        </p:nvSpPr>
        <p:spPr bwMode="auto">
          <a:xfrm>
            <a:off x="679450" y="1208694"/>
            <a:ext cx="33265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dirty="0"/>
              <a:t>(terms introduced in Lecture 7)</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13" y="-32412"/>
            <a:ext cx="7024744" cy="1143000"/>
          </a:xfrm>
        </p:spPr>
        <p:txBody>
          <a:bodyPr/>
          <a:lstStyle/>
          <a:p>
            <a:pPr eaLnBrk="1" hangingPunct="1">
              <a:defRPr/>
            </a:pPr>
            <a:r>
              <a:rPr lang="en-ZA" dirty="0"/>
              <a:t>Lecture Overview</a:t>
            </a:r>
            <a:endParaRPr lang="en-US" dirty="0"/>
          </a:p>
        </p:txBody>
      </p:sp>
      <p:sp>
        <p:nvSpPr>
          <p:cNvPr id="3" name="Content Placeholder 2"/>
          <p:cNvSpPr>
            <a:spLocks noGrp="1"/>
          </p:cNvSpPr>
          <p:nvPr>
            <p:ph idx="1"/>
          </p:nvPr>
        </p:nvSpPr>
        <p:spPr>
          <a:xfrm>
            <a:off x="544754" y="1213887"/>
            <a:ext cx="8208955" cy="5343029"/>
          </a:xfrm>
        </p:spPr>
        <p:txBody>
          <a:bodyPr>
            <a:normAutofit/>
          </a:bodyPr>
          <a:lstStyle/>
          <a:p>
            <a:pPr eaLnBrk="1" hangingPunct="1">
              <a:defRPr/>
            </a:pPr>
            <a:r>
              <a:rPr lang="en-ZA" dirty="0"/>
              <a:t>Towards HPES systems design and programming</a:t>
            </a:r>
          </a:p>
          <a:p>
            <a:pPr eaLnBrk="1" hangingPunct="1">
              <a:defRPr/>
            </a:pPr>
            <a:r>
              <a:rPr lang="en-ZA" dirty="0"/>
              <a:t>Heterogeneous Computing Solutions</a:t>
            </a:r>
          </a:p>
          <a:p>
            <a:pPr eaLnBrk="1" hangingPunct="1">
              <a:defRPr/>
            </a:pPr>
            <a:r>
              <a:rPr lang="en-ZA" dirty="0"/>
              <a:t>Steps in parallelizing programs</a:t>
            </a:r>
          </a:p>
          <a:p>
            <a:pPr lvl="1">
              <a:defRPr/>
            </a:pPr>
            <a:r>
              <a:rPr lang="en-US" dirty="0"/>
              <a:t>Understand the problem</a:t>
            </a:r>
          </a:p>
          <a:p>
            <a:pPr lvl="1">
              <a:defRPr/>
            </a:pPr>
            <a:r>
              <a:rPr lang="en-US" dirty="0"/>
              <a:t>Partitioning</a:t>
            </a:r>
          </a:p>
          <a:p>
            <a:pPr lvl="1">
              <a:defRPr/>
            </a:pPr>
            <a:r>
              <a:rPr lang="en-US" dirty="0"/>
              <a:t>Granularity</a:t>
            </a:r>
          </a:p>
          <a:p>
            <a:pPr lvl="1">
              <a:defRPr/>
            </a:pPr>
            <a:r>
              <a:rPr lang="en-US" dirty="0"/>
              <a:t>Identify data </a:t>
            </a:r>
            <a:br>
              <a:rPr lang="en-US" dirty="0"/>
            </a:br>
            <a:r>
              <a:rPr lang="en-US" dirty="0"/>
              <a:t>dependencies</a:t>
            </a:r>
          </a:p>
          <a:p>
            <a:pPr lvl="1">
              <a:defRPr/>
            </a:pPr>
            <a:endParaRPr lang="en-ZA" dirty="0"/>
          </a:p>
        </p:txBody>
      </p:sp>
      <p:pic>
        <p:nvPicPr>
          <p:cNvPr id="4099" name="Picture 3" descr="mosaic01.gif"/>
          <p:cNvPicPr>
            <a:picLocks noChangeAspect="1"/>
          </p:cNvPicPr>
          <p:nvPr/>
        </p:nvPicPr>
        <p:blipFill>
          <a:blip r:embed="rId3" cstate="print"/>
          <a:srcRect/>
          <a:stretch>
            <a:fillRect/>
          </a:stretch>
        </p:blipFill>
        <p:spPr bwMode="auto">
          <a:xfrm>
            <a:off x="4554552" y="3829550"/>
            <a:ext cx="4144354" cy="2874713"/>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ZA" dirty="0"/>
              <a:t>Step 3: Granularity</a:t>
            </a:r>
            <a:endParaRPr lang="en-US" dirty="0"/>
          </a:p>
        </p:txBody>
      </p:sp>
      <p:sp>
        <p:nvSpPr>
          <p:cNvPr id="5" name="Text Placeholder 4"/>
          <p:cNvSpPr>
            <a:spLocks noGrp="1"/>
          </p:cNvSpPr>
          <p:nvPr>
            <p:ph type="body" idx="1"/>
          </p:nvPr>
        </p:nvSpPr>
        <p:spPr/>
        <p:txBody>
          <a:bodyPr/>
          <a:lstStyle/>
          <a:p>
            <a:pPr>
              <a:defRPr/>
            </a:pPr>
            <a:r>
              <a:rPr lang="en-ZA" dirty="0"/>
              <a:t>EEE4120F</a:t>
            </a:r>
            <a:endParaRPr lang="en-US" dirty="0"/>
          </a:p>
        </p:txBody>
      </p:sp>
      <p:sp>
        <p:nvSpPr>
          <p:cNvPr id="2" name="Rectangle 1">
            <a:extLst>
              <a:ext uri="{FF2B5EF4-FFF2-40B4-BE49-F238E27FC236}">
                <a16:creationId xmlns:a16="http://schemas.microsoft.com/office/drawing/2014/main" id="{ACE85DF8-0A01-4F17-AE59-2891666A7F5E}"/>
              </a:ext>
            </a:extLst>
          </p:cNvPr>
          <p:cNvSpPr/>
          <p:nvPr/>
        </p:nvSpPr>
        <p:spPr>
          <a:xfrm>
            <a:off x="1652183" y="4865889"/>
            <a:ext cx="3475631" cy="1015663"/>
          </a:xfrm>
          <a:prstGeom prst="rect">
            <a:avLst/>
          </a:prstGeom>
        </p:spPr>
        <p:txBody>
          <a:bodyPr wrap="none">
            <a:spAutoFit/>
          </a:bodyPr>
          <a:lstStyle/>
          <a:p>
            <a:pPr algn="ctr"/>
            <a:r>
              <a:rPr lang="en-ZA" sz="2000" dirty="0"/>
              <a:t>Granularity of the Problem</a:t>
            </a:r>
          </a:p>
          <a:p>
            <a:pPr algn="ctr"/>
            <a:r>
              <a:rPr lang="en-ZA" sz="2000" dirty="0"/>
              <a:t>vs.</a:t>
            </a:r>
          </a:p>
          <a:p>
            <a:pPr algn="ctr"/>
            <a:r>
              <a:rPr lang="en-ZA" sz="2000" dirty="0"/>
              <a:t>Granularity of the Parallelism</a:t>
            </a:r>
          </a:p>
        </p:txBody>
      </p:sp>
    </p:spTree>
    <p:extLst>
      <p:ext uri="{BB962C8B-B14F-4D97-AF65-F5344CB8AC3E}">
        <p14:creationId xmlns:p14="http://schemas.microsoft.com/office/powerpoint/2010/main" val="4181822261"/>
      </p:ext>
    </p:extLst>
  </p:cSld>
  <p:clrMapOvr>
    <a:masterClrMapping/>
  </p:clrMapOvr>
  <mc:AlternateContent xmlns:mc="http://schemas.openxmlformats.org/markup-compatibility/2006" xmlns:p14="http://schemas.microsoft.com/office/powerpoint/2010/main">
    <mc:Choice Requires="p14">
      <p:transition spd="slow" p14:dur="2000" advTm="3655"/>
    </mc:Choice>
    <mc:Fallback xmlns="">
      <p:transition spd="slow" advTm="3655"/>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6227" y="165095"/>
            <a:ext cx="8585200" cy="927725"/>
          </a:xfrm>
        </p:spPr>
        <p:txBody>
          <a:bodyPr/>
          <a:lstStyle/>
          <a:p>
            <a:pPr>
              <a:defRPr/>
            </a:pPr>
            <a:r>
              <a:rPr lang="en-ZA" dirty="0"/>
              <a:t>Step 3: Granularity of the Problem</a:t>
            </a:r>
            <a:endParaRPr lang="en-US" dirty="0"/>
          </a:p>
        </p:txBody>
      </p:sp>
      <p:sp>
        <p:nvSpPr>
          <p:cNvPr id="4" name="Content Placeholder 3"/>
          <p:cNvSpPr>
            <a:spLocks noGrp="1"/>
          </p:cNvSpPr>
          <p:nvPr>
            <p:ph idx="1"/>
          </p:nvPr>
        </p:nvSpPr>
        <p:spPr/>
        <p:txBody>
          <a:bodyPr/>
          <a:lstStyle/>
          <a:p>
            <a:pPr>
              <a:defRPr/>
            </a:pPr>
            <a:r>
              <a:rPr lang="en-ZA" dirty="0"/>
              <a:t>Granularity of the problem</a:t>
            </a:r>
          </a:p>
          <a:p>
            <a:pPr lvl="1">
              <a:defRPr/>
            </a:pPr>
            <a:r>
              <a:rPr lang="en-ZA" dirty="0"/>
              <a:t>How big or small are the parts that the problem has been decomposed into?</a:t>
            </a:r>
          </a:p>
          <a:p>
            <a:pPr lvl="1">
              <a:defRPr/>
            </a:pPr>
            <a:r>
              <a:rPr lang="en-ZA" dirty="0"/>
              <a:t>How interrelated are the sub-tasks</a:t>
            </a:r>
          </a:p>
          <a:p>
            <a:pPr lvl="1">
              <a:defRPr/>
            </a:pPr>
            <a:endParaRPr lang="en-ZA" dirty="0"/>
          </a:p>
        </p:txBody>
      </p:sp>
      <p:sp>
        <p:nvSpPr>
          <p:cNvPr id="5" name="Arrow: Right 4">
            <a:extLst>
              <a:ext uri="{FF2B5EF4-FFF2-40B4-BE49-F238E27FC236}">
                <a16:creationId xmlns:a16="http://schemas.microsoft.com/office/drawing/2014/main" id="{BE6ED68B-0532-4350-9FD0-4712F3EE9EA8}"/>
              </a:ext>
            </a:extLst>
          </p:cNvPr>
          <p:cNvSpPr/>
          <p:nvPr/>
        </p:nvSpPr>
        <p:spPr>
          <a:xfrm>
            <a:off x="91871" y="1678480"/>
            <a:ext cx="568712" cy="483701"/>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7" name="Group 6">
            <a:extLst>
              <a:ext uri="{FF2B5EF4-FFF2-40B4-BE49-F238E27FC236}">
                <a16:creationId xmlns:a16="http://schemas.microsoft.com/office/drawing/2014/main" id="{B35613A7-25E5-439D-B604-C18F17DEAD14}"/>
              </a:ext>
            </a:extLst>
          </p:cNvPr>
          <p:cNvGrpSpPr/>
          <p:nvPr/>
        </p:nvGrpSpPr>
        <p:grpSpPr>
          <a:xfrm>
            <a:off x="395111" y="6320798"/>
            <a:ext cx="2416474" cy="369332"/>
            <a:chOff x="395111" y="6320798"/>
            <a:chExt cx="2416474" cy="369332"/>
          </a:xfrm>
        </p:grpSpPr>
        <p:sp>
          <p:nvSpPr>
            <p:cNvPr id="8" name="Arrow: Right 7">
              <a:extLst>
                <a:ext uri="{FF2B5EF4-FFF2-40B4-BE49-F238E27FC236}">
                  <a16:creationId xmlns:a16="http://schemas.microsoft.com/office/drawing/2014/main" id="{07E3D56E-3F1A-4366-BF5D-EA8816AD9FA7}"/>
                </a:ext>
              </a:extLst>
            </p:cNvPr>
            <p:cNvSpPr/>
            <p:nvPr/>
          </p:nvSpPr>
          <p:spPr>
            <a:xfrm>
              <a:off x="395111" y="6412572"/>
              <a:ext cx="218436" cy="185784"/>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a:extLst>
                <a:ext uri="{FF2B5EF4-FFF2-40B4-BE49-F238E27FC236}">
                  <a16:creationId xmlns:a16="http://schemas.microsoft.com/office/drawing/2014/main" id="{31AFB31E-EBF9-4C04-9606-240A75B9A4A1}"/>
                </a:ext>
              </a:extLst>
            </p:cNvPr>
            <p:cNvSpPr/>
            <p:nvPr/>
          </p:nvSpPr>
          <p:spPr>
            <a:xfrm>
              <a:off x="613547" y="6320798"/>
              <a:ext cx="2198038" cy="369332"/>
            </a:xfrm>
            <a:prstGeom prst="rect">
              <a:avLst/>
            </a:prstGeom>
          </p:spPr>
          <p:txBody>
            <a:bodyPr wrap="none">
              <a:spAutoFit/>
            </a:bodyPr>
            <a:lstStyle/>
            <a:p>
              <a:r>
                <a:rPr lang="en-ZA" dirty="0"/>
                <a:t>: marks key point(s)</a:t>
              </a:r>
            </a:p>
          </p:txBody>
        </p:sp>
      </p:grpSp>
      <p:sp>
        <p:nvSpPr>
          <p:cNvPr id="10" name="Rectangle 9">
            <a:extLst>
              <a:ext uri="{FF2B5EF4-FFF2-40B4-BE49-F238E27FC236}">
                <a16:creationId xmlns:a16="http://schemas.microsoft.com/office/drawing/2014/main" id="{907B153D-F151-423E-8998-B824413E3EA3}"/>
              </a:ext>
            </a:extLst>
          </p:cNvPr>
          <p:cNvSpPr/>
          <p:nvPr/>
        </p:nvSpPr>
        <p:spPr>
          <a:xfrm>
            <a:off x="347241" y="3920421"/>
            <a:ext cx="8585200" cy="1200329"/>
          </a:xfrm>
          <a:prstGeom prst="rect">
            <a:avLst/>
          </a:prstGeom>
        </p:spPr>
        <p:txBody>
          <a:bodyPr wrap="square">
            <a:spAutoFit/>
          </a:bodyPr>
          <a:lstStyle/>
          <a:p>
            <a:r>
              <a:rPr lang="en-ZA" sz="2400" dirty="0"/>
              <a:t>Fine Grained:</a:t>
            </a:r>
          </a:p>
          <a:p>
            <a:pPr lvl="1"/>
            <a:r>
              <a:rPr lang="en-US" sz="2400" dirty="0"/>
              <a:t>Each calculation highly dependent on other parts of the problem space. Requires </a:t>
            </a:r>
            <a:r>
              <a:rPr lang="en-US" sz="2400" dirty="0">
                <a:solidFill>
                  <a:srgbClr val="FF6600"/>
                </a:solidFill>
              </a:rPr>
              <a:t>a great deal of communication</a:t>
            </a:r>
            <a:r>
              <a:rPr lang="en-US" sz="2400" dirty="0"/>
              <a:t>.</a:t>
            </a:r>
            <a:endParaRPr lang="en-ZA" sz="2400" dirty="0"/>
          </a:p>
        </p:txBody>
      </p:sp>
      <p:sp>
        <p:nvSpPr>
          <p:cNvPr id="11" name="Rectangle 10">
            <a:extLst>
              <a:ext uri="{FF2B5EF4-FFF2-40B4-BE49-F238E27FC236}">
                <a16:creationId xmlns:a16="http://schemas.microsoft.com/office/drawing/2014/main" id="{AE106A53-D668-4FB2-AC5E-53596C7F8BAA}"/>
              </a:ext>
            </a:extLst>
          </p:cNvPr>
          <p:cNvSpPr/>
          <p:nvPr/>
        </p:nvSpPr>
        <p:spPr>
          <a:xfrm>
            <a:off x="395111" y="5132376"/>
            <a:ext cx="8566316" cy="1200329"/>
          </a:xfrm>
          <a:prstGeom prst="rect">
            <a:avLst/>
          </a:prstGeom>
        </p:spPr>
        <p:txBody>
          <a:bodyPr wrap="square">
            <a:spAutoFit/>
          </a:bodyPr>
          <a:lstStyle/>
          <a:p>
            <a:r>
              <a:rPr lang="en-ZA" sz="2400" dirty="0"/>
              <a:t>Coarse Grained:</a:t>
            </a:r>
          </a:p>
          <a:p>
            <a:pPr lvl="1"/>
            <a:r>
              <a:rPr lang="en-US" sz="2400" dirty="0"/>
              <a:t>Each calculation largely independent of other parts of the problem space. Requires </a:t>
            </a:r>
            <a:r>
              <a:rPr lang="en-US" sz="2400" dirty="0">
                <a:solidFill>
                  <a:srgbClr val="FF6600"/>
                </a:solidFill>
              </a:rPr>
              <a:t>only a little communication</a:t>
            </a:r>
            <a:r>
              <a:rPr lang="en-US" sz="2400" dirty="0"/>
              <a:t>.</a:t>
            </a:r>
            <a:endParaRPr lang="en-ZA" sz="2400" dirty="0"/>
          </a:p>
        </p:txBody>
      </p:sp>
      <p:sp>
        <p:nvSpPr>
          <p:cNvPr id="12" name="TextBox 11">
            <a:extLst>
              <a:ext uri="{FF2B5EF4-FFF2-40B4-BE49-F238E27FC236}">
                <a16:creationId xmlns:a16="http://schemas.microsoft.com/office/drawing/2014/main" id="{2D3A8FB6-7B14-4972-BDE3-DD073F19B863}"/>
              </a:ext>
            </a:extLst>
          </p:cNvPr>
          <p:cNvSpPr txBox="1"/>
          <p:nvPr/>
        </p:nvSpPr>
        <p:spPr>
          <a:xfrm>
            <a:off x="4809350" y="6447836"/>
            <a:ext cx="4621694" cy="261610"/>
          </a:xfrm>
          <a:prstGeom prst="rect">
            <a:avLst/>
          </a:prstGeom>
          <a:noFill/>
        </p:spPr>
        <p:txBody>
          <a:bodyPr wrap="square">
            <a:spAutoFit/>
          </a:bodyPr>
          <a:lstStyle/>
          <a:p>
            <a:r>
              <a:rPr lang="en-ZA" sz="1100" dirty="0"/>
              <a:t>See also explanation on </a:t>
            </a:r>
            <a:r>
              <a:rPr lang="en-ZA" sz="1100" dirty="0">
                <a:hlinkClick r:id="rId3"/>
              </a:rPr>
              <a:t>https://en.wikipedia.org/wiki/Granularity</a:t>
            </a:r>
            <a:endParaRPr lang="en-ZA" sz="1100" dirty="0"/>
          </a:p>
        </p:txBody>
      </p:sp>
    </p:spTree>
    <p:extLst>
      <p:ext uri="{BB962C8B-B14F-4D97-AF65-F5344CB8AC3E}">
        <p14:creationId xmlns:p14="http://schemas.microsoft.com/office/powerpoint/2010/main" val="1619803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4595"/>
            <a:ext cx="8385175" cy="1100846"/>
          </a:xfrm>
        </p:spPr>
        <p:txBody>
          <a:bodyPr>
            <a:normAutofit fontScale="90000"/>
          </a:bodyPr>
          <a:lstStyle/>
          <a:p>
            <a:r>
              <a:rPr lang="en-ZA" dirty="0"/>
              <a:t>The Ratio of</a:t>
            </a:r>
            <a:br>
              <a:rPr lang="en-ZA" dirty="0"/>
            </a:br>
            <a:r>
              <a:rPr lang="en-ZA" sz="3200" dirty="0"/>
              <a:t>Computation : Communication</a:t>
            </a:r>
            <a:endParaRPr lang="en-GB" dirty="0"/>
          </a:p>
        </p:txBody>
      </p:sp>
      <p:sp>
        <p:nvSpPr>
          <p:cNvPr id="3" name="Content Placeholder 2"/>
          <p:cNvSpPr>
            <a:spLocks noGrp="1"/>
          </p:cNvSpPr>
          <p:nvPr>
            <p:ph idx="1"/>
          </p:nvPr>
        </p:nvSpPr>
        <p:spPr>
          <a:xfrm>
            <a:off x="381000" y="1382165"/>
            <a:ext cx="8007350" cy="5292635"/>
          </a:xfrm>
        </p:spPr>
        <p:txBody>
          <a:bodyPr/>
          <a:lstStyle/>
          <a:p>
            <a:r>
              <a:rPr lang="en-ZA" dirty="0"/>
              <a:t>This ratio can help to decide is a problem is a fine- or coarse-grained problem.</a:t>
            </a:r>
          </a:p>
          <a:p>
            <a:pPr lvl="1"/>
            <a:r>
              <a:rPr lang="en-ZA" dirty="0">
                <a:solidFill>
                  <a:schemeClr val="accent6">
                    <a:lumMod val="75000"/>
                  </a:schemeClr>
                </a:solidFill>
              </a:rPr>
              <a:t>1 : 1 =</a:t>
            </a:r>
            <a:r>
              <a:rPr lang="en-ZA" dirty="0"/>
              <a:t> Each intermediate result needs a communication operation</a:t>
            </a:r>
          </a:p>
          <a:p>
            <a:pPr lvl="1"/>
            <a:r>
              <a:rPr lang="en-ZA" dirty="0">
                <a:solidFill>
                  <a:schemeClr val="accent6">
                    <a:lumMod val="75000"/>
                  </a:schemeClr>
                </a:solidFill>
              </a:rPr>
              <a:t>100 : 1 =</a:t>
            </a:r>
            <a:r>
              <a:rPr lang="en-ZA" dirty="0"/>
              <a:t> 100 computations (or intermediate results) require only one communication operation</a:t>
            </a:r>
          </a:p>
          <a:p>
            <a:pPr lvl="1"/>
            <a:r>
              <a:rPr lang="en-ZA" dirty="0">
                <a:solidFill>
                  <a:schemeClr val="accent6">
                    <a:lumMod val="75000"/>
                  </a:schemeClr>
                </a:solidFill>
              </a:rPr>
              <a:t>1 : 100 =</a:t>
            </a:r>
            <a:r>
              <a:rPr lang="en-ZA" dirty="0"/>
              <a:t> Each computation</a:t>
            </a:r>
            <a:br>
              <a:rPr lang="en-ZA" dirty="0"/>
            </a:br>
            <a:r>
              <a:rPr lang="en-ZA" dirty="0"/>
              <a:t>needs 100 communication</a:t>
            </a:r>
            <a:br>
              <a:rPr lang="en-ZA" dirty="0"/>
            </a:br>
            <a:r>
              <a:rPr lang="en-ZA" dirty="0"/>
              <a:t>operations</a:t>
            </a:r>
            <a:endParaRPr lang="en-GB" dirty="0"/>
          </a:p>
        </p:txBody>
      </p:sp>
      <p:pic>
        <p:nvPicPr>
          <p:cNvPr id="2050" name="Picture 2" descr="C:\Users\swinberg\Documents\ACTIVE\EEE4084F\2012\LECTURES\EEE4084F-Lecture07\Images\communicate.png"/>
          <p:cNvPicPr>
            <a:picLocks noChangeAspect="1" noChangeArrowheads="1"/>
          </p:cNvPicPr>
          <p:nvPr/>
        </p:nvPicPr>
        <p:blipFill>
          <a:blip r:embed="rId3" cstate="print"/>
          <a:srcRect/>
          <a:stretch>
            <a:fillRect/>
          </a:stretch>
        </p:blipFill>
        <p:spPr bwMode="auto">
          <a:xfrm>
            <a:off x="5668963" y="4845912"/>
            <a:ext cx="3213100" cy="1804987"/>
          </a:xfrm>
          <a:prstGeom prst="rect">
            <a:avLst/>
          </a:prstGeom>
          <a:noFill/>
        </p:spPr>
      </p:pic>
      <p:pic>
        <p:nvPicPr>
          <p:cNvPr id="2052" name="Picture 4" descr="C:\Users\swinberg\Documents\ACTIVE\EEE4084F\2012\LECTURES\EEE4084F-Lecture07\Images\calculator.gif"/>
          <p:cNvPicPr>
            <a:picLocks noChangeAspect="1" noChangeArrowheads="1"/>
          </p:cNvPicPr>
          <p:nvPr/>
        </p:nvPicPr>
        <p:blipFill>
          <a:blip r:embed="rId4" cstate="print"/>
          <a:srcRect/>
          <a:stretch>
            <a:fillRect/>
          </a:stretch>
        </p:blipFill>
        <p:spPr bwMode="auto">
          <a:xfrm flipH="1">
            <a:off x="7707084" y="5348106"/>
            <a:ext cx="744583" cy="634682"/>
          </a:xfrm>
          <a:prstGeom prst="rect">
            <a:avLst/>
          </a:prstGeom>
          <a:noFill/>
        </p:spPr>
      </p:pic>
    </p:spTree>
    <p:extLst>
      <p:ext uri="{BB962C8B-B14F-4D97-AF65-F5344CB8AC3E}">
        <p14:creationId xmlns:p14="http://schemas.microsoft.com/office/powerpoint/2010/main" val="1885700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8905" y="510091"/>
            <a:ext cx="8385175" cy="776977"/>
          </a:xfrm>
        </p:spPr>
        <p:txBody>
          <a:bodyPr>
            <a:normAutofit fontScale="90000"/>
          </a:bodyPr>
          <a:lstStyle/>
          <a:p>
            <a:pPr>
              <a:defRPr/>
            </a:pPr>
            <a:r>
              <a:rPr lang="en-ZA" dirty="0"/>
              <a:t>Decomposition and</a:t>
            </a:r>
            <a:br>
              <a:rPr lang="en-ZA" dirty="0"/>
            </a:br>
            <a:r>
              <a:rPr lang="en-ZA" dirty="0"/>
              <a:t>Problem Granularity</a:t>
            </a:r>
            <a:endParaRPr lang="en-US" dirty="0"/>
          </a:p>
        </p:txBody>
      </p:sp>
      <p:sp>
        <p:nvSpPr>
          <p:cNvPr id="3" name="Content Placeholder 2"/>
          <p:cNvSpPr>
            <a:spLocks noGrp="1"/>
          </p:cNvSpPr>
          <p:nvPr>
            <p:ph idx="1"/>
          </p:nvPr>
        </p:nvSpPr>
        <p:spPr>
          <a:xfrm>
            <a:off x="486279" y="1191650"/>
            <a:ext cx="8385175" cy="4191000"/>
          </a:xfrm>
        </p:spPr>
        <p:txBody>
          <a:bodyPr>
            <a:normAutofit/>
          </a:bodyPr>
          <a:lstStyle/>
          <a:p>
            <a:pPr>
              <a:defRPr/>
            </a:pPr>
            <a:r>
              <a:rPr lang="en-ZA" dirty="0"/>
              <a:t>Coarse grained:</a:t>
            </a:r>
          </a:p>
          <a:p>
            <a:pPr lvl="1">
              <a:defRPr/>
            </a:pPr>
            <a:r>
              <a:rPr lang="en-US" sz="2400" dirty="0"/>
              <a:t>Breaking problems into </a:t>
            </a:r>
            <a:r>
              <a:rPr lang="en-US" sz="2400" dirty="0">
                <a:solidFill>
                  <a:schemeClr val="tx2">
                    <a:lumMod val="75000"/>
                  </a:schemeClr>
                </a:solidFill>
              </a:rPr>
              <a:t>larger pieces</a:t>
            </a:r>
          </a:p>
          <a:p>
            <a:pPr lvl="1">
              <a:defRPr/>
            </a:pPr>
            <a:r>
              <a:rPr lang="en-ZA" sz="2400" dirty="0"/>
              <a:t>Usually, </a:t>
            </a:r>
            <a:r>
              <a:rPr lang="en-ZA" sz="2400" dirty="0">
                <a:solidFill>
                  <a:schemeClr val="tx2">
                    <a:lumMod val="75000"/>
                  </a:schemeClr>
                </a:solidFill>
              </a:rPr>
              <a:t>low level of task inter-dependence and fewer interrelations </a:t>
            </a:r>
            <a:r>
              <a:rPr lang="en-ZA" sz="2400" dirty="0"/>
              <a:t>(e.g., can separate into parts whose elements are unrelated to other parts)</a:t>
            </a:r>
            <a:endParaRPr lang="en-US" sz="2400" dirty="0"/>
          </a:p>
          <a:p>
            <a:pPr lvl="1">
              <a:defRPr/>
            </a:pPr>
            <a:r>
              <a:rPr lang="en-US" sz="2400" dirty="0"/>
              <a:t>These solutions are </a:t>
            </a:r>
            <a:r>
              <a:rPr lang="en-US" sz="2400" dirty="0">
                <a:solidFill>
                  <a:schemeClr val="tx2">
                    <a:lumMod val="75000"/>
                  </a:schemeClr>
                </a:solidFill>
              </a:rPr>
              <a:t>generally easier</a:t>
            </a:r>
            <a:r>
              <a:rPr lang="en-US" sz="2400" dirty="0"/>
              <a:t> to parallelize than fine-grained, and</a:t>
            </a:r>
          </a:p>
          <a:p>
            <a:pPr lvl="1">
              <a:defRPr/>
            </a:pPr>
            <a:r>
              <a:rPr lang="en-US" sz="2400" dirty="0"/>
              <a:t>Usually, parallelization of these problems provides significant benefits.</a:t>
            </a:r>
          </a:p>
        </p:txBody>
      </p:sp>
      <p:sp>
        <p:nvSpPr>
          <p:cNvPr id="4" name="Rectangle 3">
            <a:extLst>
              <a:ext uri="{FF2B5EF4-FFF2-40B4-BE49-F238E27FC236}">
                <a16:creationId xmlns:a16="http://schemas.microsoft.com/office/drawing/2014/main" id="{6473153A-CBC7-4DB5-8349-3C82C454D227}"/>
              </a:ext>
            </a:extLst>
          </p:cNvPr>
          <p:cNvSpPr/>
          <p:nvPr/>
        </p:nvSpPr>
        <p:spPr>
          <a:xfrm>
            <a:off x="1446904" y="5553015"/>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2</a:t>
            </a:r>
          </a:p>
        </p:txBody>
      </p:sp>
      <p:sp>
        <p:nvSpPr>
          <p:cNvPr id="6" name="Rectangle 5">
            <a:extLst>
              <a:ext uri="{FF2B5EF4-FFF2-40B4-BE49-F238E27FC236}">
                <a16:creationId xmlns:a16="http://schemas.microsoft.com/office/drawing/2014/main" id="{84B5CD03-93AA-48FB-85CF-2E010B883BE8}"/>
              </a:ext>
            </a:extLst>
          </p:cNvPr>
          <p:cNvSpPr/>
          <p:nvPr/>
        </p:nvSpPr>
        <p:spPr>
          <a:xfrm>
            <a:off x="1937557" y="5553015"/>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1</a:t>
            </a:r>
          </a:p>
        </p:txBody>
      </p:sp>
      <p:sp>
        <p:nvSpPr>
          <p:cNvPr id="7" name="Rectangle 6">
            <a:extLst>
              <a:ext uri="{FF2B5EF4-FFF2-40B4-BE49-F238E27FC236}">
                <a16:creationId xmlns:a16="http://schemas.microsoft.com/office/drawing/2014/main" id="{23E8E5C3-1B62-4F34-89E6-EFF9329F8071}"/>
              </a:ext>
            </a:extLst>
          </p:cNvPr>
          <p:cNvSpPr/>
          <p:nvPr/>
        </p:nvSpPr>
        <p:spPr>
          <a:xfrm>
            <a:off x="2428210" y="5553015"/>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1</a:t>
            </a:r>
          </a:p>
        </p:txBody>
      </p:sp>
      <p:sp>
        <p:nvSpPr>
          <p:cNvPr id="8" name="Rectangle 7">
            <a:extLst>
              <a:ext uri="{FF2B5EF4-FFF2-40B4-BE49-F238E27FC236}">
                <a16:creationId xmlns:a16="http://schemas.microsoft.com/office/drawing/2014/main" id="{F426DA6F-330C-4BD3-A6AF-B4FF2A8EAB43}"/>
              </a:ext>
            </a:extLst>
          </p:cNvPr>
          <p:cNvSpPr/>
          <p:nvPr/>
        </p:nvSpPr>
        <p:spPr>
          <a:xfrm>
            <a:off x="2918863" y="5553015"/>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9</a:t>
            </a:r>
          </a:p>
        </p:txBody>
      </p:sp>
      <p:sp>
        <p:nvSpPr>
          <p:cNvPr id="9" name="Rectangle 8">
            <a:extLst>
              <a:ext uri="{FF2B5EF4-FFF2-40B4-BE49-F238E27FC236}">
                <a16:creationId xmlns:a16="http://schemas.microsoft.com/office/drawing/2014/main" id="{71BFC36C-4599-4620-86F0-015D47FE0BB0}"/>
              </a:ext>
            </a:extLst>
          </p:cNvPr>
          <p:cNvSpPr/>
          <p:nvPr/>
        </p:nvSpPr>
        <p:spPr>
          <a:xfrm>
            <a:off x="3387211" y="5553015"/>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3</a:t>
            </a:r>
          </a:p>
        </p:txBody>
      </p:sp>
      <p:sp>
        <p:nvSpPr>
          <p:cNvPr id="10" name="Rectangle 9">
            <a:extLst>
              <a:ext uri="{FF2B5EF4-FFF2-40B4-BE49-F238E27FC236}">
                <a16:creationId xmlns:a16="http://schemas.microsoft.com/office/drawing/2014/main" id="{BE205230-0427-4A27-A5BA-73E933FC33BE}"/>
              </a:ext>
            </a:extLst>
          </p:cNvPr>
          <p:cNvSpPr/>
          <p:nvPr/>
        </p:nvSpPr>
        <p:spPr>
          <a:xfrm>
            <a:off x="3880535" y="5553015"/>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3</a:t>
            </a:r>
          </a:p>
        </p:txBody>
      </p:sp>
      <p:cxnSp>
        <p:nvCxnSpPr>
          <p:cNvPr id="11" name="Connector: Curved 10">
            <a:extLst>
              <a:ext uri="{FF2B5EF4-FFF2-40B4-BE49-F238E27FC236}">
                <a16:creationId xmlns:a16="http://schemas.microsoft.com/office/drawing/2014/main" id="{239334BF-735D-495C-99B7-1C8403847680}"/>
              </a:ext>
            </a:extLst>
          </p:cNvPr>
          <p:cNvCxnSpPr>
            <a:cxnSpLocks/>
            <a:endCxn id="4" idx="0"/>
          </p:cNvCxnSpPr>
          <p:nvPr/>
        </p:nvCxnSpPr>
        <p:spPr>
          <a:xfrm>
            <a:off x="1294737" y="5295221"/>
            <a:ext cx="397494" cy="257794"/>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Connector: Curved 13">
            <a:extLst>
              <a:ext uri="{FF2B5EF4-FFF2-40B4-BE49-F238E27FC236}">
                <a16:creationId xmlns:a16="http://schemas.microsoft.com/office/drawing/2014/main" id="{8C9AE3AD-819F-40D3-9613-2D31FB9F8597}"/>
              </a:ext>
            </a:extLst>
          </p:cNvPr>
          <p:cNvCxnSpPr>
            <a:cxnSpLocks/>
            <a:stCxn id="4" idx="0"/>
            <a:endCxn id="6" idx="0"/>
          </p:cNvCxnSpPr>
          <p:nvPr/>
        </p:nvCxnSpPr>
        <p:spPr>
          <a:xfrm rot="5400000" flipH="1" flipV="1">
            <a:off x="1937557" y="5307689"/>
            <a:ext cx="12700" cy="490653"/>
          </a:xfrm>
          <a:prstGeom prst="curved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nector: Curved 16">
            <a:extLst>
              <a:ext uri="{FF2B5EF4-FFF2-40B4-BE49-F238E27FC236}">
                <a16:creationId xmlns:a16="http://schemas.microsoft.com/office/drawing/2014/main" id="{6CB75A79-AA73-46A4-B6C0-B73B3922DB64}"/>
              </a:ext>
            </a:extLst>
          </p:cNvPr>
          <p:cNvCxnSpPr>
            <a:cxnSpLocks/>
            <a:stCxn id="8" idx="0"/>
            <a:endCxn id="9" idx="0"/>
          </p:cNvCxnSpPr>
          <p:nvPr/>
        </p:nvCxnSpPr>
        <p:spPr>
          <a:xfrm rot="5400000" flipH="1" flipV="1">
            <a:off x="3398364" y="5318841"/>
            <a:ext cx="12700" cy="468348"/>
          </a:xfrm>
          <a:prstGeom prst="curvedConnector3">
            <a:avLst>
              <a:gd name="adj1" fmla="val 180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or: Curved 19">
            <a:extLst>
              <a:ext uri="{FF2B5EF4-FFF2-40B4-BE49-F238E27FC236}">
                <a16:creationId xmlns:a16="http://schemas.microsoft.com/office/drawing/2014/main" id="{58262E6E-9B7D-4340-8261-B4775C6005B8}"/>
              </a:ext>
            </a:extLst>
          </p:cNvPr>
          <p:cNvCxnSpPr>
            <a:cxnSpLocks/>
            <a:endCxn id="8" idx="0"/>
          </p:cNvCxnSpPr>
          <p:nvPr/>
        </p:nvCxnSpPr>
        <p:spPr>
          <a:xfrm>
            <a:off x="2841525" y="5294678"/>
            <a:ext cx="322665" cy="258337"/>
          </a:xfrm>
          <a:prstGeom prst="curved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2AF71D61-C7C8-436A-891D-D71B9AD21FFE}"/>
              </a:ext>
            </a:extLst>
          </p:cNvPr>
          <p:cNvSpPr/>
          <p:nvPr/>
        </p:nvSpPr>
        <p:spPr>
          <a:xfrm>
            <a:off x="977653" y="5073482"/>
            <a:ext cx="580608" cy="400110"/>
          </a:xfrm>
          <a:prstGeom prst="rect">
            <a:avLst/>
          </a:prstGeom>
        </p:spPr>
        <p:txBody>
          <a:bodyPr wrap="none">
            <a:spAutoFit/>
          </a:bodyPr>
          <a:lstStyle/>
          <a:p>
            <a:r>
              <a:rPr lang="en-ZA" sz="1000" dirty="0">
                <a:solidFill>
                  <a:schemeClr val="tx2">
                    <a:lumMod val="75000"/>
                  </a:schemeClr>
                </a:solidFill>
              </a:rPr>
              <a:t>thread </a:t>
            </a:r>
          </a:p>
          <a:p>
            <a:r>
              <a:rPr lang="en-ZA" sz="1000" dirty="0">
                <a:solidFill>
                  <a:schemeClr val="tx2">
                    <a:lumMod val="75000"/>
                  </a:schemeClr>
                </a:solidFill>
              </a:rPr>
              <a:t>#1</a:t>
            </a:r>
          </a:p>
        </p:txBody>
      </p:sp>
      <p:sp>
        <p:nvSpPr>
          <p:cNvPr id="27" name="Rectangle 26">
            <a:extLst>
              <a:ext uri="{FF2B5EF4-FFF2-40B4-BE49-F238E27FC236}">
                <a16:creationId xmlns:a16="http://schemas.microsoft.com/office/drawing/2014/main" id="{EED53FF6-02A4-479D-8BE5-8F86555BB934}"/>
              </a:ext>
            </a:extLst>
          </p:cNvPr>
          <p:cNvSpPr/>
          <p:nvPr/>
        </p:nvSpPr>
        <p:spPr>
          <a:xfrm>
            <a:off x="2583581" y="5073482"/>
            <a:ext cx="580608" cy="400110"/>
          </a:xfrm>
          <a:prstGeom prst="rect">
            <a:avLst/>
          </a:prstGeom>
        </p:spPr>
        <p:txBody>
          <a:bodyPr wrap="none">
            <a:spAutoFit/>
          </a:bodyPr>
          <a:lstStyle/>
          <a:p>
            <a:r>
              <a:rPr lang="en-ZA" sz="1000" dirty="0">
                <a:solidFill>
                  <a:srgbClr val="FF0000"/>
                </a:solidFill>
              </a:rPr>
              <a:t>thread </a:t>
            </a:r>
          </a:p>
          <a:p>
            <a:r>
              <a:rPr lang="en-ZA" sz="1000" dirty="0">
                <a:solidFill>
                  <a:srgbClr val="FF0000"/>
                </a:solidFill>
              </a:rPr>
              <a:t>#2</a:t>
            </a:r>
          </a:p>
        </p:txBody>
      </p:sp>
      <p:sp>
        <p:nvSpPr>
          <p:cNvPr id="26" name="Rectangle 25">
            <a:extLst>
              <a:ext uri="{FF2B5EF4-FFF2-40B4-BE49-F238E27FC236}">
                <a16:creationId xmlns:a16="http://schemas.microsoft.com/office/drawing/2014/main" id="{ABA5B2E1-E419-4C9C-909B-2A782B76B74D}"/>
              </a:ext>
            </a:extLst>
          </p:cNvPr>
          <p:cNvSpPr/>
          <p:nvPr/>
        </p:nvSpPr>
        <p:spPr>
          <a:xfrm>
            <a:off x="3387211" y="5082935"/>
            <a:ext cx="365806" cy="369332"/>
          </a:xfrm>
          <a:prstGeom prst="rect">
            <a:avLst/>
          </a:prstGeom>
        </p:spPr>
        <p:txBody>
          <a:bodyPr wrap="none">
            <a:spAutoFit/>
          </a:bodyPr>
          <a:lstStyle/>
          <a:p>
            <a:r>
              <a:rPr lang="en-US" dirty="0">
                <a:solidFill>
                  <a:srgbClr val="00B050"/>
                </a:solidFill>
                <a:sym typeface="Wingdings" panose="05000000000000000000" pitchFamily="2" charset="2"/>
              </a:rPr>
              <a:t></a:t>
            </a:r>
            <a:endParaRPr lang="en-ZA" dirty="0">
              <a:solidFill>
                <a:srgbClr val="00B050"/>
              </a:solidFill>
            </a:endParaRPr>
          </a:p>
        </p:txBody>
      </p:sp>
      <p:sp>
        <p:nvSpPr>
          <p:cNvPr id="28" name="Rectangle 27">
            <a:extLst>
              <a:ext uri="{FF2B5EF4-FFF2-40B4-BE49-F238E27FC236}">
                <a16:creationId xmlns:a16="http://schemas.microsoft.com/office/drawing/2014/main" id="{B6B60D79-6C5B-4D6F-AD8A-462721BCCF7F}"/>
              </a:ext>
            </a:extLst>
          </p:cNvPr>
          <p:cNvSpPr/>
          <p:nvPr/>
        </p:nvSpPr>
        <p:spPr>
          <a:xfrm>
            <a:off x="4772814" y="5229849"/>
            <a:ext cx="3795855" cy="646331"/>
          </a:xfrm>
          <a:prstGeom prst="rect">
            <a:avLst/>
          </a:prstGeom>
        </p:spPr>
        <p:txBody>
          <a:bodyPr wrap="square">
            <a:spAutoFit/>
          </a:bodyPr>
          <a:lstStyle/>
          <a:p>
            <a:r>
              <a:rPr lang="en-ZA" i="1" dirty="0"/>
              <a:t>e.g.</a:t>
            </a:r>
            <a:r>
              <a:rPr lang="en-ZA" dirty="0"/>
              <a:t> sequence search to find a number followed by its square root.  </a:t>
            </a:r>
          </a:p>
        </p:txBody>
      </p:sp>
      <p:sp>
        <p:nvSpPr>
          <p:cNvPr id="30" name="Rectangle 29">
            <a:extLst>
              <a:ext uri="{FF2B5EF4-FFF2-40B4-BE49-F238E27FC236}">
                <a16:creationId xmlns:a16="http://schemas.microsoft.com/office/drawing/2014/main" id="{DCADD816-A2D1-4793-83D9-14863EAA8B30}"/>
              </a:ext>
            </a:extLst>
          </p:cNvPr>
          <p:cNvSpPr/>
          <p:nvPr/>
        </p:nvSpPr>
        <p:spPr>
          <a:xfrm>
            <a:off x="4772814" y="5887767"/>
            <a:ext cx="3921266" cy="461665"/>
          </a:xfrm>
          <a:prstGeom prst="rect">
            <a:avLst/>
          </a:prstGeom>
        </p:spPr>
        <p:txBody>
          <a:bodyPr wrap="none">
            <a:spAutoFit/>
          </a:bodyPr>
          <a:lstStyle/>
          <a:p>
            <a:r>
              <a:rPr lang="en-ZA" sz="1200" dirty="0"/>
              <a:t>e.g. </a:t>
            </a:r>
            <a:r>
              <a:rPr lang="en-ZA" sz="1200" dirty="0" err="1"/>
              <a:t>Computation:Communication</a:t>
            </a:r>
            <a:r>
              <a:rPr lang="en-ZA" sz="1200" dirty="0"/>
              <a:t>  = 100:1</a:t>
            </a:r>
          </a:p>
          <a:p>
            <a:r>
              <a:rPr lang="en-ZA" sz="1200" dirty="0"/>
              <a:t>(note: we’re assuming sqrt will take much computation)</a:t>
            </a:r>
          </a:p>
        </p:txBody>
      </p:sp>
      <p:cxnSp>
        <p:nvCxnSpPr>
          <p:cNvPr id="31" name="Connector: Curved 30">
            <a:extLst>
              <a:ext uri="{FF2B5EF4-FFF2-40B4-BE49-F238E27FC236}">
                <a16:creationId xmlns:a16="http://schemas.microsoft.com/office/drawing/2014/main" id="{E9409071-1B85-43BB-9D6E-8064D891352F}"/>
              </a:ext>
            </a:extLst>
          </p:cNvPr>
          <p:cNvCxnSpPr>
            <a:cxnSpLocks/>
          </p:cNvCxnSpPr>
          <p:nvPr/>
        </p:nvCxnSpPr>
        <p:spPr>
          <a:xfrm rot="5400000" flipH="1" flipV="1">
            <a:off x="2437815" y="5307689"/>
            <a:ext cx="12700" cy="490653"/>
          </a:xfrm>
          <a:prstGeom prst="curved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D2AB54FB-9092-443B-984A-7AD9FBEDE8D4}"/>
              </a:ext>
            </a:extLst>
          </p:cNvPr>
          <p:cNvSpPr/>
          <p:nvPr/>
        </p:nvSpPr>
        <p:spPr>
          <a:xfrm>
            <a:off x="2208894" y="5082935"/>
            <a:ext cx="365806" cy="369332"/>
          </a:xfrm>
          <a:prstGeom prst="rect">
            <a:avLst/>
          </a:prstGeom>
        </p:spPr>
        <p:txBody>
          <a:bodyPr wrap="none">
            <a:spAutoFit/>
          </a:bodyPr>
          <a:lstStyle/>
          <a:p>
            <a:r>
              <a:rPr lang="en-US" dirty="0">
                <a:solidFill>
                  <a:srgbClr val="00B050"/>
                </a:solidFill>
                <a:sym typeface="Wingdings" panose="05000000000000000000" pitchFamily="2" charset="2"/>
              </a:rPr>
              <a:t></a:t>
            </a:r>
            <a:endParaRPr lang="en-ZA" dirty="0">
              <a:solidFill>
                <a:srgbClr val="00B050"/>
              </a:solidFill>
            </a:endParaRPr>
          </a:p>
        </p:txBody>
      </p:sp>
      <p:cxnSp>
        <p:nvCxnSpPr>
          <p:cNvPr id="33" name="Connector: Curved 32">
            <a:extLst>
              <a:ext uri="{FF2B5EF4-FFF2-40B4-BE49-F238E27FC236}">
                <a16:creationId xmlns:a16="http://schemas.microsoft.com/office/drawing/2014/main" id="{18758629-317A-4770-A4BF-BF8DDBB2189F}"/>
              </a:ext>
            </a:extLst>
          </p:cNvPr>
          <p:cNvCxnSpPr>
            <a:cxnSpLocks/>
          </p:cNvCxnSpPr>
          <p:nvPr/>
        </p:nvCxnSpPr>
        <p:spPr>
          <a:xfrm rot="5400000" flipH="1" flipV="1">
            <a:off x="3866712" y="5318841"/>
            <a:ext cx="12700" cy="468348"/>
          </a:xfrm>
          <a:prstGeom prst="curvedConnector3">
            <a:avLst>
              <a:gd name="adj1" fmla="val 180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3202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847" y="300666"/>
            <a:ext cx="7698306" cy="692210"/>
          </a:xfrm>
        </p:spPr>
        <p:txBody>
          <a:bodyPr>
            <a:normAutofit fontScale="90000"/>
          </a:bodyPr>
          <a:lstStyle/>
          <a:p>
            <a:pPr>
              <a:defRPr/>
            </a:pPr>
            <a:r>
              <a:rPr lang="en-ZA" dirty="0"/>
              <a:t>Decomposition and Granularity</a:t>
            </a:r>
            <a:endParaRPr lang="en-US" dirty="0"/>
          </a:p>
        </p:txBody>
      </p:sp>
      <p:sp>
        <p:nvSpPr>
          <p:cNvPr id="3" name="Content Placeholder 2"/>
          <p:cNvSpPr>
            <a:spLocks noGrp="1"/>
          </p:cNvSpPr>
          <p:nvPr>
            <p:ph idx="1"/>
          </p:nvPr>
        </p:nvSpPr>
        <p:spPr>
          <a:xfrm>
            <a:off x="722847" y="1060201"/>
            <a:ext cx="7698306" cy="5693094"/>
          </a:xfrm>
        </p:spPr>
        <p:txBody>
          <a:bodyPr>
            <a:normAutofit/>
          </a:bodyPr>
          <a:lstStyle/>
          <a:p>
            <a:pPr>
              <a:defRPr/>
            </a:pPr>
            <a:r>
              <a:rPr lang="en-ZA" dirty="0">
                <a:solidFill>
                  <a:schemeClr val="tx2">
                    <a:lumMod val="75000"/>
                  </a:schemeClr>
                </a:solidFill>
              </a:rPr>
              <a:t>Fine-grained problem:</a:t>
            </a:r>
          </a:p>
          <a:p>
            <a:pPr lvl="1">
              <a:defRPr/>
            </a:pPr>
            <a:r>
              <a:rPr lang="en-US" dirty="0"/>
              <a:t>Problem broken into pieces that have high levels of inter-dependence. Or difficult to partition the data because each result is dependent on much of the available data.</a:t>
            </a:r>
          </a:p>
        </p:txBody>
      </p:sp>
      <p:pic>
        <p:nvPicPr>
          <p:cNvPr id="16388" name="Picture 3" descr="Dust_Cloud_lg.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246" y="3622048"/>
            <a:ext cx="4708727" cy="2787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7F07CFD8-E74E-42CC-BDED-EECAE3FC20CC}"/>
              </a:ext>
            </a:extLst>
          </p:cNvPr>
          <p:cNvSpPr/>
          <p:nvPr/>
        </p:nvSpPr>
        <p:spPr>
          <a:xfrm>
            <a:off x="5382004" y="3616537"/>
            <a:ext cx="3388336" cy="1200329"/>
          </a:xfrm>
          <a:prstGeom prst="rect">
            <a:avLst/>
          </a:prstGeom>
        </p:spPr>
        <p:txBody>
          <a:bodyPr wrap="square">
            <a:spAutoFit/>
          </a:bodyPr>
          <a:lstStyle/>
          <a:p>
            <a:r>
              <a:rPr lang="en-US" dirty="0"/>
              <a:t>e.g.: having to look at relations between neighboring dust particles to determine how a dust cloud behaves.</a:t>
            </a:r>
            <a:endParaRPr lang="en-ZA" dirty="0"/>
          </a:p>
        </p:txBody>
      </p:sp>
      <p:sp>
        <p:nvSpPr>
          <p:cNvPr id="5" name="Rectangle 4">
            <a:extLst>
              <a:ext uri="{FF2B5EF4-FFF2-40B4-BE49-F238E27FC236}">
                <a16:creationId xmlns:a16="http://schemas.microsoft.com/office/drawing/2014/main" id="{798EDAE1-6969-430B-938E-CFCEA0E91D77}"/>
              </a:ext>
            </a:extLst>
          </p:cNvPr>
          <p:cNvSpPr/>
          <p:nvPr/>
        </p:nvSpPr>
        <p:spPr>
          <a:xfrm>
            <a:off x="5382004" y="4837148"/>
            <a:ext cx="3063659" cy="276999"/>
          </a:xfrm>
          <a:prstGeom prst="rect">
            <a:avLst/>
          </a:prstGeom>
        </p:spPr>
        <p:txBody>
          <a:bodyPr wrap="none">
            <a:spAutoFit/>
          </a:bodyPr>
          <a:lstStyle/>
          <a:p>
            <a:r>
              <a:rPr lang="en-ZA" sz="1200" dirty="0"/>
              <a:t>e.g. </a:t>
            </a:r>
            <a:r>
              <a:rPr lang="en-ZA" sz="1200" dirty="0" err="1"/>
              <a:t>Computation:Communication</a:t>
            </a:r>
            <a:r>
              <a:rPr lang="en-ZA" sz="1200" dirty="0"/>
              <a:t>  = 1:100</a:t>
            </a:r>
          </a:p>
        </p:txBody>
      </p:sp>
      <p:sp>
        <p:nvSpPr>
          <p:cNvPr id="7" name="Rectangle 6">
            <a:extLst>
              <a:ext uri="{FF2B5EF4-FFF2-40B4-BE49-F238E27FC236}">
                <a16:creationId xmlns:a16="http://schemas.microsoft.com/office/drawing/2014/main" id="{9B24CE77-81FE-4428-83E2-BF7F8085A436}"/>
              </a:ext>
            </a:extLst>
          </p:cNvPr>
          <p:cNvSpPr/>
          <p:nvPr/>
        </p:nvSpPr>
        <p:spPr>
          <a:xfrm>
            <a:off x="5824330" y="5559965"/>
            <a:ext cx="2946010" cy="923330"/>
          </a:xfrm>
          <a:prstGeom prst="rect">
            <a:avLst/>
          </a:prstGeom>
        </p:spPr>
        <p:txBody>
          <a:bodyPr wrap="square">
            <a:spAutoFit/>
          </a:bodyPr>
          <a:lstStyle/>
          <a:p>
            <a:r>
              <a:rPr lang="en-US" i="1" dirty="0"/>
              <a:t>let’s next consider:</a:t>
            </a:r>
          </a:p>
          <a:p>
            <a:r>
              <a:rPr lang="en-US" i="1" dirty="0"/>
              <a:t>granularity of problem vs granularity of parallelism…</a:t>
            </a:r>
            <a:endParaRPr lang="en-ZA" i="1" dirty="0"/>
          </a:p>
        </p:txBody>
      </p:sp>
    </p:spTree>
    <p:extLst>
      <p:ext uri="{BB962C8B-B14F-4D97-AF65-F5344CB8AC3E}">
        <p14:creationId xmlns:p14="http://schemas.microsoft.com/office/powerpoint/2010/main" val="2032069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E6134-B99C-488D-BAAD-01EBB472EDEB}"/>
              </a:ext>
            </a:extLst>
          </p:cNvPr>
          <p:cNvSpPr>
            <a:spLocks noGrp="1"/>
          </p:cNvSpPr>
          <p:nvPr>
            <p:ph type="title"/>
          </p:nvPr>
        </p:nvSpPr>
        <p:spPr>
          <a:xfrm>
            <a:off x="518613" y="615701"/>
            <a:ext cx="8106773" cy="692210"/>
          </a:xfrm>
        </p:spPr>
        <p:txBody>
          <a:bodyPr>
            <a:normAutofit fontScale="90000"/>
          </a:bodyPr>
          <a:lstStyle/>
          <a:p>
            <a:r>
              <a:rPr lang="en-ZA" dirty="0"/>
              <a:t>Example of fine-grained problem, coarse-grained parallelism</a:t>
            </a:r>
          </a:p>
        </p:txBody>
      </p:sp>
      <p:sp>
        <p:nvSpPr>
          <p:cNvPr id="3" name="Content Placeholder 2">
            <a:extLst>
              <a:ext uri="{FF2B5EF4-FFF2-40B4-BE49-F238E27FC236}">
                <a16:creationId xmlns:a16="http://schemas.microsoft.com/office/drawing/2014/main" id="{1F6EF91E-1B9D-4F3C-A6B6-27C169C23680}"/>
              </a:ext>
            </a:extLst>
          </p:cNvPr>
          <p:cNvSpPr>
            <a:spLocks noGrp="1"/>
          </p:cNvSpPr>
          <p:nvPr>
            <p:ph idx="1"/>
          </p:nvPr>
        </p:nvSpPr>
        <p:spPr>
          <a:xfrm>
            <a:off x="640333" y="1217934"/>
            <a:ext cx="7985053" cy="4519977"/>
          </a:xfrm>
        </p:spPr>
        <p:txBody>
          <a:bodyPr>
            <a:normAutofit fontScale="85000" lnSpcReduction="20000"/>
          </a:bodyPr>
          <a:lstStyle/>
          <a:p>
            <a:r>
              <a:rPr lang="en-ZA" dirty="0"/>
              <a:t>Fine-grained problem with coarse-grained parallelism:</a:t>
            </a:r>
          </a:p>
          <a:p>
            <a:pPr lvl="1"/>
            <a:r>
              <a:rPr lang="en-ZA" dirty="0"/>
              <a:t>Result(s) of the computation are highly dependent on much of the data… but can be done as many parallel operations.</a:t>
            </a:r>
          </a:p>
          <a:p>
            <a:r>
              <a:rPr lang="en-ZA" dirty="0"/>
              <a:t>Example</a:t>
            </a:r>
          </a:p>
          <a:p>
            <a:pPr lvl="1"/>
            <a:r>
              <a:rPr lang="en-ZA" dirty="0"/>
              <a:t>Dot-product of two vectors : result is a single scalar value – so overall obtaining result is fine-grained problem as it depends on all the other values and their ordering, but can be sub-divided into many smaller tasks that provide partial results, so has coarse-grained parallelism.</a:t>
            </a:r>
            <a:br>
              <a:rPr lang="en-ZA" dirty="0"/>
            </a:br>
            <a:r>
              <a:rPr lang="en-ZA" b="1" i="1" dirty="0"/>
              <a:t>a</a:t>
            </a:r>
            <a:r>
              <a:rPr lang="en-ZA" dirty="0"/>
              <a:t> . </a:t>
            </a:r>
            <a:r>
              <a:rPr lang="en-ZA" b="1" i="1" dirty="0"/>
              <a:t>b</a:t>
            </a:r>
            <a:r>
              <a:rPr lang="en-ZA" i="1" dirty="0"/>
              <a:t>  = a</a:t>
            </a:r>
            <a:r>
              <a:rPr lang="en-ZA" i="1" baseline="-25000" dirty="0"/>
              <a:t>1</a:t>
            </a:r>
            <a:r>
              <a:rPr lang="en-ZA" i="1" dirty="0"/>
              <a:t> x b</a:t>
            </a:r>
            <a:r>
              <a:rPr lang="en-ZA" i="1" baseline="-25000" dirty="0"/>
              <a:t>1</a:t>
            </a:r>
            <a:r>
              <a:rPr lang="en-ZA" i="1" dirty="0"/>
              <a:t> + a</a:t>
            </a:r>
            <a:r>
              <a:rPr lang="en-ZA" i="1" baseline="-25000" dirty="0"/>
              <a:t>2</a:t>
            </a:r>
            <a:r>
              <a:rPr lang="en-ZA" i="1" dirty="0"/>
              <a:t> x b</a:t>
            </a:r>
            <a:r>
              <a:rPr lang="en-ZA" i="1" baseline="-25000" dirty="0"/>
              <a:t>2</a:t>
            </a:r>
            <a:r>
              <a:rPr lang="en-ZA" i="1" dirty="0"/>
              <a:t> + … a</a:t>
            </a:r>
            <a:r>
              <a:rPr lang="en-ZA" i="1" baseline="-25000" dirty="0"/>
              <a:t>n</a:t>
            </a:r>
            <a:r>
              <a:rPr lang="en-ZA" i="1" dirty="0"/>
              <a:t> x b</a:t>
            </a:r>
            <a:r>
              <a:rPr lang="en-ZA" i="1" baseline="-25000" dirty="0"/>
              <a:t>n</a:t>
            </a:r>
            <a:r>
              <a:rPr lang="en-ZA" i="1" dirty="0"/>
              <a:t> </a:t>
            </a:r>
          </a:p>
        </p:txBody>
      </p:sp>
      <p:grpSp>
        <p:nvGrpSpPr>
          <p:cNvPr id="14" name="Group 13">
            <a:extLst>
              <a:ext uri="{FF2B5EF4-FFF2-40B4-BE49-F238E27FC236}">
                <a16:creationId xmlns:a16="http://schemas.microsoft.com/office/drawing/2014/main" id="{8D76DCDF-FB83-4AB6-B8CA-BBD5AA4DC466}"/>
              </a:ext>
            </a:extLst>
          </p:cNvPr>
          <p:cNvGrpSpPr/>
          <p:nvPr/>
        </p:nvGrpSpPr>
        <p:grpSpPr>
          <a:xfrm>
            <a:off x="1583766" y="5679993"/>
            <a:ext cx="2300149" cy="334959"/>
            <a:chOff x="1287877" y="6074820"/>
            <a:chExt cx="2924284" cy="490653"/>
          </a:xfrm>
        </p:grpSpPr>
        <p:sp>
          <p:nvSpPr>
            <p:cNvPr id="4" name="Rectangle 3">
              <a:extLst>
                <a:ext uri="{FF2B5EF4-FFF2-40B4-BE49-F238E27FC236}">
                  <a16:creationId xmlns:a16="http://schemas.microsoft.com/office/drawing/2014/main" id="{7F2B092A-FB13-4DAE-BCD6-3FD286C7DF4E}"/>
                </a:ext>
              </a:extLst>
            </p:cNvPr>
            <p:cNvSpPr/>
            <p:nvPr/>
          </p:nvSpPr>
          <p:spPr>
            <a:xfrm>
              <a:off x="1287877" y="6074820"/>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2</a:t>
              </a:r>
            </a:p>
          </p:txBody>
        </p:sp>
        <p:sp>
          <p:nvSpPr>
            <p:cNvPr id="5" name="Rectangle 4">
              <a:extLst>
                <a:ext uri="{FF2B5EF4-FFF2-40B4-BE49-F238E27FC236}">
                  <a16:creationId xmlns:a16="http://schemas.microsoft.com/office/drawing/2014/main" id="{244FFE0B-9988-49E0-ABD5-CFE0C9544ECD}"/>
                </a:ext>
              </a:extLst>
            </p:cNvPr>
            <p:cNvSpPr/>
            <p:nvPr/>
          </p:nvSpPr>
          <p:spPr>
            <a:xfrm>
              <a:off x="1778530" y="6074820"/>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1</a:t>
              </a:r>
            </a:p>
          </p:txBody>
        </p:sp>
        <p:sp>
          <p:nvSpPr>
            <p:cNvPr id="6" name="Rectangle 5">
              <a:extLst>
                <a:ext uri="{FF2B5EF4-FFF2-40B4-BE49-F238E27FC236}">
                  <a16:creationId xmlns:a16="http://schemas.microsoft.com/office/drawing/2014/main" id="{530338E5-D193-47C3-83EA-35C6D88FAC17}"/>
                </a:ext>
              </a:extLst>
            </p:cNvPr>
            <p:cNvSpPr/>
            <p:nvPr/>
          </p:nvSpPr>
          <p:spPr>
            <a:xfrm>
              <a:off x="2269183" y="6074820"/>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1</a:t>
              </a:r>
            </a:p>
          </p:txBody>
        </p:sp>
        <p:sp>
          <p:nvSpPr>
            <p:cNvPr id="7" name="Rectangle 6">
              <a:extLst>
                <a:ext uri="{FF2B5EF4-FFF2-40B4-BE49-F238E27FC236}">
                  <a16:creationId xmlns:a16="http://schemas.microsoft.com/office/drawing/2014/main" id="{A01C10E2-1361-46CF-B820-B60B9A4776A8}"/>
                </a:ext>
              </a:extLst>
            </p:cNvPr>
            <p:cNvSpPr/>
            <p:nvPr/>
          </p:nvSpPr>
          <p:spPr>
            <a:xfrm>
              <a:off x="2759836" y="6074820"/>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9</a:t>
              </a:r>
            </a:p>
          </p:txBody>
        </p:sp>
        <p:sp>
          <p:nvSpPr>
            <p:cNvPr id="8" name="Rectangle 7">
              <a:extLst>
                <a:ext uri="{FF2B5EF4-FFF2-40B4-BE49-F238E27FC236}">
                  <a16:creationId xmlns:a16="http://schemas.microsoft.com/office/drawing/2014/main" id="{54667775-0F9E-44C2-B918-F980D33DEF75}"/>
                </a:ext>
              </a:extLst>
            </p:cNvPr>
            <p:cNvSpPr/>
            <p:nvPr/>
          </p:nvSpPr>
          <p:spPr>
            <a:xfrm>
              <a:off x="3228184" y="6074820"/>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3</a:t>
              </a:r>
            </a:p>
          </p:txBody>
        </p:sp>
        <p:sp>
          <p:nvSpPr>
            <p:cNvPr id="9" name="Rectangle 8">
              <a:extLst>
                <a:ext uri="{FF2B5EF4-FFF2-40B4-BE49-F238E27FC236}">
                  <a16:creationId xmlns:a16="http://schemas.microsoft.com/office/drawing/2014/main" id="{0997C237-DACE-42E9-8157-A9838BA1CF6F}"/>
                </a:ext>
              </a:extLst>
            </p:cNvPr>
            <p:cNvSpPr/>
            <p:nvPr/>
          </p:nvSpPr>
          <p:spPr>
            <a:xfrm>
              <a:off x="3721508" y="6074820"/>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3</a:t>
              </a:r>
            </a:p>
          </p:txBody>
        </p:sp>
      </p:grpSp>
      <p:grpSp>
        <p:nvGrpSpPr>
          <p:cNvPr id="15" name="Group 14">
            <a:extLst>
              <a:ext uri="{FF2B5EF4-FFF2-40B4-BE49-F238E27FC236}">
                <a16:creationId xmlns:a16="http://schemas.microsoft.com/office/drawing/2014/main" id="{4D0647AF-2086-46F5-A164-9302CBD75BE6}"/>
              </a:ext>
            </a:extLst>
          </p:cNvPr>
          <p:cNvGrpSpPr/>
          <p:nvPr/>
        </p:nvGrpSpPr>
        <p:grpSpPr>
          <a:xfrm>
            <a:off x="1586051" y="6242299"/>
            <a:ext cx="2300149" cy="334959"/>
            <a:chOff x="1287877" y="6074820"/>
            <a:chExt cx="2924284" cy="490653"/>
          </a:xfrm>
        </p:grpSpPr>
        <p:sp>
          <p:nvSpPr>
            <p:cNvPr id="16" name="Rectangle 15">
              <a:extLst>
                <a:ext uri="{FF2B5EF4-FFF2-40B4-BE49-F238E27FC236}">
                  <a16:creationId xmlns:a16="http://schemas.microsoft.com/office/drawing/2014/main" id="{8C89BDBB-EAC6-4E02-AE0C-A70AB8BBF0E5}"/>
                </a:ext>
              </a:extLst>
            </p:cNvPr>
            <p:cNvSpPr/>
            <p:nvPr/>
          </p:nvSpPr>
          <p:spPr>
            <a:xfrm>
              <a:off x="1287877" y="6074820"/>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2</a:t>
              </a:r>
            </a:p>
          </p:txBody>
        </p:sp>
        <p:sp>
          <p:nvSpPr>
            <p:cNvPr id="17" name="Rectangle 16">
              <a:extLst>
                <a:ext uri="{FF2B5EF4-FFF2-40B4-BE49-F238E27FC236}">
                  <a16:creationId xmlns:a16="http://schemas.microsoft.com/office/drawing/2014/main" id="{D081FC36-100A-4BDC-8104-EECED51B20D8}"/>
                </a:ext>
              </a:extLst>
            </p:cNvPr>
            <p:cNvSpPr/>
            <p:nvPr/>
          </p:nvSpPr>
          <p:spPr>
            <a:xfrm>
              <a:off x="1778530" y="6074820"/>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1</a:t>
              </a:r>
            </a:p>
          </p:txBody>
        </p:sp>
        <p:sp>
          <p:nvSpPr>
            <p:cNvPr id="18" name="Rectangle 17">
              <a:extLst>
                <a:ext uri="{FF2B5EF4-FFF2-40B4-BE49-F238E27FC236}">
                  <a16:creationId xmlns:a16="http://schemas.microsoft.com/office/drawing/2014/main" id="{BA1833BE-11F4-4158-8898-FB4FA7AF1845}"/>
                </a:ext>
              </a:extLst>
            </p:cNvPr>
            <p:cNvSpPr/>
            <p:nvPr/>
          </p:nvSpPr>
          <p:spPr>
            <a:xfrm>
              <a:off x="2269183" y="6074820"/>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1</a:t>
              </a:r>
            </a:p>
          </p:txBody>
        </p:sp>
        <p:sp>
          <p:nvSpPr>
            <p:cNvPr id="19" name="Rectangle 18">
              <a:extLst>
                <a:ext uri="{FF2B5EF4-FFF2-40B4-BE49-F238E27FC236}">
                  <a16:creationId xmlns:a16="http://schemas.microsoft.com/office/drawing/2014/main" id="{C42E0791-332A-4A25-9B2A-DD7B2C77126E}"/>
                </a:ext>
              </a:extLst>
            </p:cNvPr>
            <p:cNvSpPr/>
            <p:nvPr/>
          </p:nvSpPr>
          <p:spPr>
            <a:xfrm>
              <a:off x="2759836" y="6074820"/>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9</a:t>
              </a:r>
            </a:p>
          </p:txBody>
        </p:sp>
        <p:sp>
          <p:nvSpPr>
            <p:cNvPr id="20" name="Rectangle 19">
              <a:extLst>
                <a:ext uri="{FF2B5EF4-FFF2-40B4-BE49-F238E27FC236}">
                  <a16:creationId xmlns:a16="http://schemas.microsoft.com/office/drawing/2014/main" id="{AA1CF4A9-DC45-4D56-9499-889203D22B4A}"/>
                </a:ext>
              </a:extLst>
            </p:cNvPr>
            <p:cNvSpPr/>
            <p:nvPr/>
          </p:nvSpPr>
          <p:spPr>
            <a:xfrm>
              <a:off x="3228184" y="6074820"/>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3</a:t>
              </a:r>
            </a:p>
          </p:txBody>
        </p:sp>
        <p:sp>
          <p:nvSpPr>
            <p:cNvPr id="21" name="Rectangle 20">
              <a:extLst>
                <a:ext uri="{FF2B5EF4-FFF2-40B4-BE49-F238E27FC236}">
                  <a16:creationId xmlns:a16="http://schemas.microsoft.com/office/drawing/2014/main" id="{76A1F831-2A46-4854-8996-EF454E639AF7}"/>
                </a:ext>
              </a:extLst>
            </p:cNvPr>
            <p:cNvSpPr/>
            <p:nvPr/>
          </p:nvSpPr>
          <p:spPr>
            <a:xfrm>
              <a:off x="3721508" y="6074820"/>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3</a:t>
              </a:r>
            </a:p>
          </p:txBody>
        </p:sp>
      </p:grpSp>
      <p:cxnSp>
        <p:nvCxnSpPr>
          <p:cNvPr id="33" name="Straight Connector 32">
            <a:extLst>
              <a:ext uri="{FF2B5EF4-FFF2-40B4-BE49-F238E27FC236}">
                <a16:creationId xmlns:a16="http://schemas.microsoft.com/office/drawing/2014/main" id="{BDB10DF7-BFA1-482A-890B-23AF227FE05F}"/>
              </a:ext>
            </a:extLst>
          </p:cNvPr>
          <p:cNvCxnSpPr>
            <a:stCxn id="4" idx="2"/>
            <a:endCxn id="16" idx="0"/>
          </p:cNvCxnSpPr>
          <p:nvPr/>
        </p:nvCxnSpPr>
        <p:spPr>
          <a:xfrm>
            <a:off x="1776732" y="6014952"/>
            <a:ext cx="2285" cy="227347"/>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A61F29F-0D2E-4B54-A37C-DA8D40186430}"/>
              </a:ext>
            </a:extLst>
          </p:cNvPr>
          <p:cNvCxnSpPr>
            <a:cxnSpLocks/>
            <a:stCxn id="5" idx="2"/>
            <a:endCxn id="17" idx="0"/>
          </p:cNvCxnSpPr>
          <p:nvPr/>
        </p:nvCxnSpPr>
        <p:spPr>
          <a:xfrm>
            <a:off x="2162664" y="6014952"/>
            <a:ext cx="2285" cy="227347"/>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0798821-9DC0-45F5-B9E9-8FA0E561DDB6}"/>
              </a:ext>
            </a:extLst>
          </p:cNvPr>
          <p:cNvCxnSpPr/>
          <p:nvPr/>
        </p:nvCxnSpPr>
        <p:spPr>
          <a:xfrm>
            <a:off x="2527199" y="6014952"/>
            <a:ext cx="2285" cy="227347"/>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3CAE01E-04F1-4060-9CDC-1A8F412A4CFC}"/>
              </a:ext>
            </a:extLst>
          </p:cNvPr>
          <p:cNvCxnSpPr>
            <a:cxnSpLocks/>
          </p:cNvCxnSpPr>
          <p:nvPr/>
        </p:nvCxnSpPr>
        <p:spPr>
          <a:xfrm>
            <a:off x="2913131" y="6014952"/>
            <a:ext cx="2285" cy="227347"/>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A04AE57-47B4-442D-8C28-2C00BFA60BA8}"/>
              </a:ext>
            </a:extLst>
          </p:cNvPr>
          <p:cNvCxnSpPr/>
          <p:nvPr/>
        </p:nvCxnSpPr>
        <p:spPr>
          <a:xfrm>
            <a:off x="3284770" y="6014952"/>
            <a:ext cx="2285" cy="227347"/>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9AC06B2-433A-4F7B-87F6-04094EFEF581}"/>
              </a:ext>
            </a:extLst>
          </p:cNvPr>
          <p:cNvCxnSpPr>
            <a:cxnSpLocks/>
          </p:cNvCxnSpPr>
          <p:nvPr/>
        </p:nvCxnSpPr>
        <p:spPr>
          <a:xfrm>
            <a:off x="3670702" y="6014952"/>
            <a:ext cx="2285" cy="227347"/>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03EC495C-65C7-4BFD-888E-49946C274FCD}"/>
              </a:ext>
            </a:extLst>
          </p:cNvPr>
          <p:cNvSpPr txBox="1"/>
          <p:nvPr/>
        </p:nvSpPr>
        <p:spPr>
          <a:xfrm>
            <a:off x="4099921" y="5610420"/>
            <a:ext cx="4735966" cy="1077218"/>
          </a:xfrm>
          <a:prstGeom prst="rect">
            <a:avLst/>
          </a:prstGeom>
          <a:noFill/>
        </p:spPr>
        <p:txBody>
          <a:bodyPr wrap="square">
            <a:spAutoFit/>
          </a:bodyPr>
          <a:lstStyle/>
          <a:p>
            <a:r>
              <a:rPr lang="en-ZA" dirty="0"/>
              <a:t>The result, a single value in this case, is fine-grained, depending on all the available data </a:t>
            </a:r>
            <a:r>
              <a:rPr lang="en-ZA" sz="1400" dirty="0"/>
              <a:t>(but the computation is fairly course-grained, can be split-up into sub-tasks of a</a:t>
            </a:r>
            <a:r>
              <a:rPr lang="en-ZA" sz="1400" baseline="-25000" dirty="0"/>
              <a:t>i</a:t>
            </a:r>
            <a:r>
              <a:rPr lang="en-ZA" sz="1400" dirty="0"/>
              <a:t> x b</a:t>
            </a:r>
            <a:r>
              <a:rPr lang="en-ZA" sz="1400" baseline="-25000" dirty="0"/>
              <a:t>i</a:t>
            </a:r>
            <a:r>
              <a:rPr lang="en-ZA" sz="1400" dirty="0"/>
              <a:t> which are then summed)</a:t>
            </a:r>
          </a:p>
        </p:txBody>
      </p:sp>
    </p:spTree>
    <p:extLst>
      <p:ext uri="{BB962C8B-B14F-4D97-AF65-F5344CB8AC3E}">
        <p14:creationId xmlns:p14="http://schemas.microsoft.com/office/powerpoint/2010/main" val="28844450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E6134-B99C-488D-BAAD-01EBB472EDEB}"/>
              </a:ext>
            </a:extLst>
          </p:cNvPr>
          <p:cNvSpPr>
            <a:spLocks noGrp="1"/>
          </p:cNvSpPr>
          <p:nvPr>
            <p:ph type="title"/>
          </p:nvPr>
        </p:nvSpPr>
        <p:spPr/>
        <p:txBody>
          <a:bodyPr>
            <a:normAutofit fontScale="90000"/>
          </a:bodyPr>
          <a:lstStyle/>
          <a:p>
            <a:r>
              <a:rPr lang="en-ZA" dirty="0"/>
              <a:t>Example of Coarse-grained</a:t>
            </a:r>
          </a:p>
        </p:txBody>
      </p:sp>
      <p:sp>
        <p:nvSpPr>
          <p:cNvPr id="3" name="Content Placeholder 2">
            <a:extLst>
              <a:ext uri="{FF2B5EF4-FFF2-40B4-BE49-F238E27FC236}">
                <a16:creationId xmlns:a16="http://schemas.microsoft.com/office/drawing/2014/main" id="{1F6EF91E-1B9D-4F3C-A6B6-27C169C23680}"/>
              </a:ext>
            </a:extLst>
          </p:cNvPr>
          <p:cNvSpPr>
            <a:spLocks noGrp="1"/>
          </p:cNvSpPr>
          <p:nvPr>
            <p:ph idx="1"/>
          </p:nvPr>
        </p:nvSpPr>
        <p:spPr/>
        <p:txBody>
          <a:bodyPr>
            <a:normAutofit/>
          </a:bodyPr>
          <a:lstStyle/>
          <a:p>
            <a:r>
              <a:rPr lang="en-ZA" dirty="0"/>
              <a:t>Course-grained</a:t>
            </a:r>
          </a:p>
          <a:p>
            <a:pPr lvl="1"/>
            <a:r>
              <a:rPr lang="en-ZA" dirty="0"/>
              <a:t>Result(s) of the computation dependent on only a small portion of the data</a:t>
            </a:r>
          </a:p>
          <a:p>
            <a:r>
              <a:rPr lang="en-ZA" dirty="0"/>
              <a:t>Example</a:t>
            </a:r>
          </a:p>
          <a:p>
            <a:pPr lvl="1"/>
            <a:r>
              <a:rPr lang="en-ZA" dirty="0"/>
              <a:t>Increment each element in a vector.</a:t>
            </a:r>
            <a:br>
              <a:rPr lang="en-ZA" dirty="0"/>
            </a:br>
            <a:r>
              <a:rPr lang="en-ZA" b="1" i="1" dirty="0"/>
              <a:t>a</a:t>
            </a:r>
            <a:r>
              <a:rPr lang="en-ZA" dirty="0"/>
              <a:t> + 1</a:t>
            </a:r>
            <a:r>
              <a:rPr lang="en-ZA" i="1" dirty="0"/>
              <a:t>  = </a:t>
            </a:r>
            <a:r>
              <a:rPr lang="en-ZA" dirty="0"/>
              <a:t>[</a:t>
            </a:r>
            <a:r>
              <a:rPr lang="en-ZA" i="1" dirty="0"/>
              <a:t>a</a:t>
            </a:r>
            <a:r>
              <a:rPr lang="en-ZA" i="1" baseline="-25000" dirty="0"/>
              <a:t>1</a:t>
            </a:r>
            <a:r>
              <a:rPr lang="en-ZA" i="1" dirty="0"/>
              <a:t> </a:t>
            </a:r>
            <a:r>
              <a:rPr lang="en-ZA" dirty="0"/>
              <a:t>+</a:t>
            </a:r>
            <a:r>
              <a:rPr lang="en-ZA" i="1" dirty="0"/>
              <a:t> </a:t>
            </a:r>
            <a:r>
              <a:rPr lang="en-ZA" dirty="0"/>
              <a:t>1,</a:t>
            </a:r>
            <a:r>
              <a:rPr lang="en-ZA" i="1" dirty="0"/>
              <a:t>+ a</a:t>
            </a:r>
            <a:r>
              <a:rPr lang="en-ZA" i="1" baseline="-25000" dirty="0"/>
              <a:t>2</a:t>
            </a:r>
            <a:r>
              <a:rPr lang="en-ZA" i="1" dirty="0"/>
              <a:t> </a:t>
            </a:r>
            <a:r>
              <a:rPr lang="en-ZA" dirty="0"/>
              <a:t>+ 1,</a:t>
            </a:r>
            <a:r>
              <a:rPr lang="en-ZA" i="1" dirty="0"/>
              <a:t> … a</a:t>
            </a:r>
            <a:r>
              <a:rPr lang="en-ZA" i="1" baseline="-25000" dirty="0"/>
              <a:t>n</a:t>
            </a:r>
            <a:r>
              <a:rPr lang="en-ZA" i="1" dirty="0"/>
              <a:t> </a:t>
            </a:r>
            <a:r>
              <a:rPr lang="en-ZA" dirty="0"/>
              <a:t>+</a:t>
            </a:r>
            <a:r>
              <a:rPr lang="en-ZA" i="1" dirty="0"/>
              <a:t> </a:t>
            </a:r>
            <a:r>
              <a:rPr lang="en-ZA" dirty="0"/>
              <a:t>1]</a:t>
            </a:r>
            <a:r>
              <a:rPr lang="en-ZA" i="1" dirty="0"/>
              <a:t> </a:t>
            </a:r>
          </a:p>
          <a:p>
            <a:pPr marL="365760" lvl="1" indent="0">
              <a:buNone/>
            </a:pPr>
            <a:r>
              <a:rPr lang="en-ZA" dirty="0"/>
              <a:t>Each result, which happens to be </a:t>
            </a:r>
            <a:r>
              <a:rPr lang="en-ZA" i="1" dirty="0"/>
              <a:t>n</a:t>
            </a:r>
            <a:r>
              <a:rPr lang="en-ZA" dirty="0"/>
              <a:t> results in this case, depends on only one item of data.</a:t>
            </a:r>
          </a:p>
        </p:txBody>
      </p:sp>
    </p:spTree>
    <p:extLst>
      <p:ext uri="{BB962C8B-B14F-4D97-AF65-F5344CB8AC3E}">
        <p14:creationId xmlns:p14="http://schemas.microsoft.com/office/powerpoint/2010/main" val="2738348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076" y="242380"/>
            <a:ext cx="8008403" cy="692210"/>
          </a:xfrm>
        </p:spPr>
        <p:txBody>
          <a:bodyPr>
            <a:noAutofit/>
          </a:bodyPr>
          <a:lstStyle/>
          <a:p>
            <a:pPr>
              <a:defRPr/>
            </a:pPr>
            <a:r>
              <a:rPr lang="en-ZA" dirty="0"/>
              <a:t>Decomposition and Granularity</a:t>
            </a:r>
            <a:endParaRPr lang="en-US" dirty="0"/>
          </a:p>
        </p:txBody>
      </p:sp>
      <p:sp>
        <p:nvSpPr>
          <p:cNvPr id="3" name="Content Placeholder 2"/>
          <p:cNvSpPr>
            <a:spLocks noGrp="1"/>
          </p:cNvSpPr>
          <p:nvPr>
            <p:ph idx="1"/>
          </p:nvPr>
        </p:nvSpPr>
        <p:spPr>
          <a:xfrm>
            <a:off x="544093" y="1073106"/>
            <a:ext cx="8485187" cy="5693094"/>
          </a:xfrm>
        </p:spPr>
        <p:txBody>
          <a:bodyPr>
            <a:normAutofit/>
          </a:bodyPr>
          <a:lstStyle/>
          <a:p>
            <a:r>
              <a:rPr lang="en-ZA" dirty="0"/>
              <a:t>Embarrassingly Parallel:</a:t>
            </a:r>
          </a:p>
          <a:p>
            <a:pPr lvl="1"/>
            <a:r>
              <a:rPr lang="en-ZA" dirty="0"/>
              <a:t>So coarse that there’s no or very little interrelation between parts/sub-processes</a:t>
            </a:r>
          </a:p>
        </p:txBody>
      </p:sp>
      <p:sp>
        <p:nvSpPr>
          <p:cNvPr id="5" name="Rectangle 4">
            <a:extLst>
              <a:ext uri="{FF2B5EF4-FFF2-40B4-BE49-F238E27FC236}">
                <a16:creationId xmlns:a16="http://schemas.microsoft.com/office/drawing/2014/main" id="{FEB13454-FA36-4AA9-B966-F4CEBC83F881}"/>
              </a:ext>
            </a:extLst>
          </p:cNvPr>
          <p:cNvSpPr/>
          <p:nvPr/>
        </p:nvSpPr>
        <p:spPr>
          <a:xfrm>
            <a:off x="476250" y="3429000"/>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2</a:t>
            </a:r>
          </a:p>
        </p:txBody>
      </p:sp>
      <p:sp>
        <p:nvSpPr>
          <p:cNvPr id="6" name="Rectangle 5">
            <a:extLst>
              <a:ext uri="{FF2B5EF4-FFF2-40B4-BE49-F238E27FC236}">
                <a16:creationId xmlns:a16="http://schemas.microsoft.com/office/drawing/2014/main" id="{C95039CF-8309-49E7-B386-0DC2D011AADB}"/>
              </a:ext>
            </a:extLst>
          </p:cNvPr>
          <p:cNvSpPr/>
          <p:nvPr/>
        </p:nvSpPr>
        <p:spPr>
          <a:xfrm>
            <a:off x="966903" y="3429000"/>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3</a:t>
            </a:r>
          </a:p>
        </p:txBody>
      </p:sp>
      <p:sp>
        <p:nvSpPr>
          <p:cNvPr id="7" name="Rectangle 6">
            <a:extLst>
              <a:ext uri="{FF2B5EF4-FFF2-40B4-BE49-F238E27FC236}">
                <a16:creationId xmlns:a16="http://schemas.microsoft.com/office/drawing/2014/main" id="{8ABE111F-50C2-4B5D-8834-B04E93D9AE18}"/>
              </a:ext>
            </a:extLst>
          </p:cNvPr>
          <p:cNvSpPr/>
          <p:nvPr/>
        </p:nvSpPr>
        <p:spPr>
          <a:xfrm>
            <a:off x="1457556" y="3429000"/>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2</a:t>
            </a:r>
          </a:p>
        </p:txBody>
      </p:sp>
      <p:sp>
        <p:nvSpPr>
          <p:cNvPr id="8" name="Rectangle 7">
            <a:extLst>
              <a:ext uri="{FF2B5EF4-FFF2-40B4-BE49-F238E27FC236}">
                <a16:creationId xmlns:a16="http://schemas.microsoft.com/office/drawing/2014/main" id="{A1E85252-84AB-4055-BBDF-BEA808573158}"/>
              </a:ext>
            </a:extLst>
          </p:cNvPr>
          <p:cNvSpPr/>
          <p:nvPr/>
        </p:nvSpPr>
        <p:spPr>
          <a:xfrm>
            <a:off x="1948209" y="3429000"/>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1</a:t>
            </a:r>
          </a:p>
        </p:txBody>
      </p:sp>
      <p:sp>
        <p:nvSpPr>
          <p:cNvPr id="9" name="Rectangle 8">
            <a:extLst>
              <a:ext uri="{FF2B5EF4-FFF2-40B4-BE49-F238E27FC236}">
                <a16:creationId xmlns:a16="http://schemas.microsoft.com/office/drawing/2014/main" id="{F97210CD-CD29-472F-8AAB-F4A944C9641B}"/>
              </a:ext>
            </a:extLst>
          </p:cNvPr>
          <p:cNvSpPr/>
          <p:nvPr/>
        </p:nvSpPr>
        <p:spPr>
          <a:xfrm>
            <a:off x="2416557" y="3429000"/>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4</a:t>
            </a:r>
          </a:p>
        </p:txBody>
      </p:sp>
      <p:sp>
        <p:nvSpPr>
          <p:cNvPr id="10" name="Rectangle 9">
            <a:extLst>
              <a:ext uri="{FF2B5EF4-FFF2-40B4-BE49-F238E27FC236}">
                <a16:creationId xmlns:a16="http://schemas.microsoft.com/office/drawing/2014/main" id="{1E106544-E3BE-412B-8A95-F10E2E24724B}"/>
              </a:ext>
            </a:extLst>
          </p:cNvPr>
          <p:cNvSpPr/>
          <p:nvPr/>
        </p:nvSpPr>
        <p:spPr>
          <a:xfrm>
            <a:off x="2909881" y="3429000"/>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0</a:t>
            </a:r>
          </a:p>
        </p:txBody>
      </p:sp>
      <p:sp>
        <p:nvSpPr>
          <p:cNvPr id="11" name="Rectangle 10">
            <a:extLst>
              <a:ext uri="{FF2B5EF4-FFF2-40B4-BE49-F238E27FC236}">
                <a16:creationId xmlns:a16="http://schemas.microsoft.com/office/drawing/2014/main" id="{D10F3185-D706-4821-BB79-4D5E00CE5BDC}"/>
              </a:ext>
            </a:extLst>
          </p:cNvPr>
          <p:cNvSpPr/>
          <p:nvPr/>
        </p:nvSpPr>
        <p:spPr>
          <a:xfrm>
            <a:off x="476250" y="3919653"/>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1</a:t>
            </a:r>
          </a:p>
        </p:txBody>
      </p:sp>
      <p:sp>
        <p:nvSpPr>
          <p:cNvPr id="12" name="Rectangle 11">
            <a:extLst>
              <a:ext uri="{FF2B5EF4-FFF2-40B4-BE49-F238E27FC236}">
                <a16:creationId xmlns:a16="http://schemas.microsoft.com/office/drawing/2014/main" id="{3588BA11-572A-4909-B922-79B0CC0DBA48}"/>
              </a:ext>
            </a:extLst>
          </p:cNvPr>
          <p:cNvSpPr/>
          <p:nvPr/>
        </p:nvSpPr>
        <p:spPr>
          <a:xfrm>
            <a:off x="966903" y="3919653"/>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2</a:t>
            </a:r>
          </a:p>
        </p:txBody>
      </p:sp>
      <p:sp>
        <p:nvSpPr>
          <p:cNvPr id="13" name="Rectangle 12">
            <a:extLst>
              <a:ext uri="{FF2B5EF4-FFF2-40B4-BE49-F238E27FC236}">
                <a16:creationId xmlns:a16="http://schemas.microsoft.com/office/drawing/2014/main" id="{87F0637B-EC9D-48B9-ADC4-409CF2A727CE}"/>
              </a:ext>
            </a:extLst>
          </p:cNvPr>
          <p:cNvSpPr/>
          <p:nvPr/>
        </p:nvSpPr>
        <p:spPr>
          <a:xfrm>
            <a:off x="1457556" y="3919653"/>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3</a:t>
            </a:r>
          </a:p>
        </p:txBody>
      </p:sp>
      <p:sp>
        <p:nvSpPr>
          <p:cNvPr id="14" name="Rectangle 13">
            <a:extLst>
              <a:ext uri="{FF2B5EF4-FFF2-40B4-BE49-F238E27FC236}">
                <a16:creationId xmlns:a16="http://schemas.microsoft.com/office/drawing/2014/main" id="{9ECE3FA8-10CF-4B37-A6DB-58B19FE7A363}"/>
              </a:ext>
            </a:extLst>
          </p:cNvPr>
          <p:cNvSpPr/>
          <p:nvPr/>
        </p:nvSpPr>
        <p:spPr>
          <a:xfrm>
            <a:off x="1948209" y="3919653"/>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4</a:t>
            </a:r>
          </a:p>
        </p:txBody>
      </p:sp>
      <p:sp>
        <p:nvSpPr>
          <p:cNvPr id="15" name="Rectangle 14">
            <a:extLst>
              <a:ext uri="{FF2B5EF4-FFF2-40B4-BE49-F238E27FC236}">
                <a16:creationId xmlns:a16="http://schemas.microsoft.com/office/drawing/2014/main" id="{E9895E27-ED68-4914-81A5-7C4A32D9A45A}"/>
              </a:ext>
            </a:extLst>
          </p:cNvPr>
          <p:cNvSpPr/>
          <p:nvPr/>
        </p:nvSpPr>
        <p:spPr>
          <a:xfrm>
            <a:off x="2416557" y="3919653"/>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3</a:t>
            </a:r>
          </a:p>
        </p:txBody>
      </p:sp>
      <p:sp>
        <p:nvSpPr>
          <p:cNvPr id="16" name="Rectangle 15">
            <a:extLst>
              <a:ext uri="{FF2B5EF4-FFF2-40B4-BE49-F238E27FC236}">
                <a16:creationId xmlns:a16="http://schemas.microsoft.com/office/drawing/2014/main" id="{83379D8D-506E-4368-874B-3774C675F6A0}"/>
              </a:ext>
            </a:extLst>
          </p:cNvPr>
          <p:cNvSpPr/>
          <p:nvPr/>
        </p:nvSpPr>
        <p:spPr>
          <a:xfrm>
            <a:off x="2909881" y="3919653"/>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2</a:t>
            </a:r>
          </a:p>
        </p:txBody>
      </p:sp>
      <p:sp>
        <p:nvSpPr>
          <p:cNvPr id="17" name="Rectangle 16">
            <a:extLst>
              <a:ext uri="{FF2B5EF4-FFF2-40B4-BE49-F238E27FC236}">
                <a16:creationId xmlns:a16="http://schemas.microsoft.com/office/drawing/2014/main" id="{B12A69E9-1C2D-449B-911D-958F48268EF0}"/>
              </a:ext>
            </a:extLst>
          </p:cNvPr>
          <p:cNvSpPr/>
          <p:nvPr/>
        </p:nvSpPr>
        <p:spPr>
          <a:xfrm>
            <a:off x="476250" y="4410306"/>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0</a:t>
            </a:r>
          </a:p>
        </p:txBody>
      </p:sp>
      <p:sp>
        <p:nvSpPr>
          <p:cNvPr id="23" name="Rectangle 22">
            <a:extLst>
              <a:ext uri="{FF2B5EF4-FFF2-40B4-BE49-F238E27FC236}">
                <a16:creationId xmlns:a16="http://schemas.microsoft.com/office/drawing/2014/main" id="{28D0E3C4-4D02-4A71-84E3-5D4CA04956E1}"/>
              </a:ext>
            </a:extLst>
          </p:cNvPr>
          <p:cNvSpPr/>
          <p:nvPr/>
        </p:nvSpPr>
        <p:spPr>
          <a:xfrm>
            <a:off x="476250" y="4900959"/>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1</a:t>
            </a:r>
          </a:p>
        </p:txBody>
      </p:sp>
      <p:sp>
        <p:nvSpPr>
          <p:cNvPr id="24" name="Rectangle 23">
            <a:extLst>
              <a:ext uri="{FF2B5EF4-FFF2-40B4-BE49-F238E27FC236}">
                <a16:creationId xmlns:a16="http://schemas.microsoft.com/office/drawing/2014/main" id="{E80DB63E-2330-4DFF-9BA2-EB3788FCBDFF}"/>
              </a:ext>
            </a:extLst>
          </p:cNvPr>
          <p:cNvSpPr/>
          <p:nvPr/>
        </p:nvSpPr>
        <p:spPr>
          <a:xfrm>
            <a:off x="966903" y="4900959"/>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0</a:t>
            </a:r>
          </a:p>
        </p:txBody>
      </p:sp>
      <p:sp>
        <p:nvSpPr>
          <p:cNvPr id="25" name="Rectangle 24">
            <a:extLst>
              <a:ext uri="{FF2B5EF4-FFF2-40B4-BE49-F238E27FC236}">
                <a16:creationId xmlns:a16="http://schemas.microsoft.com/office/drawing/2014/main" id="{37C338DA-CCEF-40DE-9EE2-C4822B3A7AF7}"/>
              </a:ext>
            </a:extLst>
          </p:cNvPr>
          <p:cNvSpPr/>
          <p:nvPr/>
        </p:nvSpPr>
        <p:spPr>
          <a:xfrm>
            <a:off x="1457556" y="4900959"/>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3</a:t>
            </a:r>
          </a:p>
        </p:txBody>
      </p:sp>
      <p:sp>
        <p:nvSpPr>
          <p:cNvPr id="26" name="Rectangle 25">
            <a:extLst>
              <a:ext uri="{FF2B5EF4-FFF2-40B4-BE49-F238E27FC236}">
                <a16:creationId xmlns:a16="http://schemas.microsoft.com/office/drawing/2014/main" id="{DA622DAE-30E5-4F8A-A167-4A24F7A9991E}"/>
              </a:ext>
            </a:extLst>
          </p:cNvPr>
          <p:cNvSpPr/>
          <p:nvPr/>
        </p:nvSpPr>
        <p:spPr>
          <a:xfrm>
            <a:off x="1948209" y="4900959"/>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2</a:t>
            </a:r>
          </a:p>
        </p:txBody>
      </p:sp>
      <p:sp>
        <p:nvSpPr>
          <p:cNvPr id="27" name="Rectangle 26">
            <a:extLst>
              <a:ext uri="{FF2B5EF4-FFF2-40B4-BE49-F238E27FC236}">
                <a16:creationId xmlns:a16="http://schemas.microsoft.com/office/drawing/2014/main" id="{824103E4-E819-40DC-A823-3D77DC80EEC1}"/>
              </a:ext>
            </a:extLst>
          </p:cNvPr>
          <p:cNvSpPr/>
          <p:nvPr/>
        </p:nvSpPr>
        <p:spPr>
          <a:xfrm>
            <a:off x="2416557" y="4900959"/>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4</a:t>
            </a:r>
          </a:p>
        </p:txBody>
      </p:sp>
      <p:sp>
        <p:nvSpPr>
          <p:cNvPr id="28" name="Rectangle 27">
            <a:extLst>
              <a:ext uri="{FF2B5EF4-FFF2-40B4-BE49-F238E27FC236}">
                <a16:creationId xmlns:a16="http://schemas.microsoft.com/office/drawing/2014/main" id="{2B62ABD7-B0AF-4506-A0D9-6B14F1A937D4}"/>
              </a:ext>
            </a:extLst>
          </p:cNvPr>
          <p:cNvSpPr/>
          <p:nvPr/>
        </p:nvSpPr>
        <p:spPr>
          <a:xfrm>
            <a:off x="2909881" y="4900959"/>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1</a:t>
            </a:r>
          </a:p>
        </p:txBody>
      </p:sp>
      <p:sp>
        <p:nvSpPr>
          <p:cNvPr id="29" name="Rectangle 28">
            <a:extLst>
              <a:ext uri="{FF2B5EF4-FFF2-40B4-BE49-F238E27FC236}">
                <a16:creationId xmlns:a16="http://schemas.microsoft.com/office/drawing/2014/main" id="{6C0C01D8-40CE-46B7-84D2-AF28C702C56D}"/>
              </a:ext>
            </a:extLst>
          </p:cNvPr>
          <p:cNvSpPr/>
          <p:nvPr/>
        </p:nvSpPr>
        <p:spPr>
          <a:xfrm>
            <a:off x="476250" y="5391612"/>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2</a:t>
            </a:r>
          </a:p>
        </p:txBody>
      </p:sp>
      <p:sp>
        <p:nvSpPr>
          <p:cNvPr id="30" name="Rectangle 29">
            <a:extLst>
              <a:ext uri="{FF2B5EF4-FFF2-40B4-BE49-F238E27FC236}">
                <a16:creationId xmlns:a16="http://schemas.microsoft.com/office/drawing/2014/main" id="{452A9241-D30F-4171-A2E5-B24CC8D427BE}"/>
              </a:ext>
            </a:extLst>
          </p:cNvPr>
          <p:cNvSpPr/>
          <p:nvPr/>
        </p:nvSpPr>
        <p:spPr>
          <a:xfrm>
            <a:off x="966903" y="5391612"/>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2</a:t>
            </a:r>
          </a:p>
        </p:txBody>
      </p:sp>
      <p:sp>
        <p:nvSpPr>
          <p:cNvPr id="31" name="Rectangle 30">
            <a:extLst>
              <a:ext uri="{FF2B5EF4-FFF2-40B4-BE49-F238E27FC236}">
                <a16:creationId xmlns:a16="http://schemas.microsoft.com/office/drawing/2014/main" id="{3CDFF102-69B8-4B4F-B05E-1B51D0EE0543}"/>
              </a:ext>
            </a:extLst>
          </p:cNvPr>
          <p:cNvSpPr/>
          <p:nvPr/>
        </p:nvSpPr>
        <p:spPr>
          <a:xfrm>
            <a:off x="1457556" y="5391612"/>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0</a:t>
            </a:r>
          </a:p>
        </p:txBody>
      </p:sp>
      <p:sp>
        <p:nvSpPr>
          <p:cNvPr id="32" name="Rectangle 31">
            <a:extLst>
              <a:ext uri="{FF2B5EF4-FFF2-40B4-BE49-F238E27FC236}">
                <a16:creationId xmlns:a16="http://schemas.microsoft.com/office/drawing/2014/main" id="{76278E6C-6E91-4695-90C2-7B768A395B3B}"/>
              </a:ext>
            </a:extLst>
          </p:cNvPr>
          <p:cNvSpPr/>
          <p:nvPr/>
        </p:nvSpPr>
        <p:spPr>
          <a:xfrm>
            <a:off x="1948209" y="5391612"/>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3</a:t>
            </a:r>
          </a:p>
        </p:txBody>
      </p:sp>
      <p:sp>
        <p:nvSpPr>
          <p:cNvPr id="33" name="Rectangle 32">
            <a:extLst>
              <a:ext uri="{FF2B5EF4-FFF2-40B4-BE49-F238E27FC236}">
                <a16:creationId xmlns:a16="http://schemas.microsoft.com/office/drawing/2014/main" id="{ABAD7AA1-44CF-496C-8F75-E35A13AB7525}"/>
              </a:ext>
            </a:extLst>
          </p:cNvPr>
          <p:cNvSpPr/>
          <p:nvPr/>
        </p:nvSpPr>
        <p:spPr>
          <a:xfrm>
            <a:off x="2416557" y="5391612"/>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4</a:t>
            </a:r>
          </a:p>
        </p:txBody>
      </p:sp>
      <p:sp>
        <p:nvSpPr>
          <p:cNvPr id="34" name="Rectangle 33">
            <a:extLst>
              <a:ext uri="{FF2B5EF4-FFF2-40B4-BE49-F238E27FC236}">
                <a16:creationId xmlns:a16="http://schemas.microsoft.com/office/drawing/2014/main" id="{65D1A23F-78A0-4409-9809-54F88165A6F3}"/>
              </a:ext>
            </a:extLst>
          </p:cNvPr>
          <p:cNvSpPr/>
          <p:nvPr/>
        </p:nvSpPr>
        <p:spPr>
          <a:xfrm>
            <a:off x="2909881" y="5391612"/>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1</a:t>
            </a:r>
          </a:p>
        </p:txBody>
      </p:sp>
      <p:sp>
        <p:nvSpPr>
          <p:cNvPr id="35" name="Rectangle 34">
            <a:extLst>
              <a:ext uri="{FF2B5EF4-FFF2-40B4-BE49-F238E27FC236}">
                <a16:creationId xmlns:a16="http://schemas.microsoft.com/office/drawing/2014/main" id="{AC259B81-B8DA-459F-BE48-BE5B150BECF7}"/>
              </a:ext>
            </a:extLst>
          </p:cNvPr>
          <p:cNvSpPr/>
          <p:nvPr/>
        </p:nvSpPr>
        <p:spPr>
          <a:xfrm>
            <a:off x="7121345" y="4164979"/>
            <a:ext cx="1743118" cy="923330"/>
          </a:xfrm>
          <a:prstGeom prst="rect">
            <a:avLst/>
          </a:prstGeom>
        </p:spPr>
        <p:txBody>
          <a:bodyPr wrap="square">
            <a:spAutoFit/>
          </a:bodyPr>
          <a:lstStyle/>
          <a:p>
            <a:r>
              <a:rPr lang="en-ZA" i="1" dirty="0"/>
              <a:t>e.g.</a:t>
            </a:r>
            <a:r>
              <a:rPr lang="en-ZA" dirty="0"/>
              <a:t> double all the entries in a matrix.</a:t>
            </a:r>
          </a:p>
        </p:txBody>
      </p:sp>
      <p:sp>
        <p:nvSpPr>
          <p:cNvPr id="36" name="Rectangle 35">
            <a:extLst>
              <a:ext uri="{FF2B5EF4-FFF2-40B4-BE49-F238E27FC236}">
                <a16:creationId xmlns:a16="http://schemas.microsoft.com/office/drawing/2014/main" id="{1EBFB279-62C3-49EE-A412-DFFD0E7348C9}"/>
              </a:ext>
            </a:extLst>
          </p:cNvPr>
          <p:cNvSpPr/>
          <p:nvPr/>
        </p:nvSpPr>
        <p:spPr>
          <a:xfrm>
            <a:off x="966903" y="4406898"/>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1</a:t>
            </a:r>
          </a:p>
        </p:txBody>
      </p:sp>
      <p:sp>
        <p:nvSpPr>
          <p:cNvPr id="37" name="Rectangle 36">
            <a:extLst>
              <a:ext uri="{FF2B5EF4-FFF2-40B4-BE49-F238E27FC236}">
                <a16:creationId xmlns:a16="http://schemas.microsoft.com/office/drawing/2014/main" id="{649B774F-9A91-4274-BA6C-7A6FA9895CE2}"/>
              </a:ext>
            </a:extLst>
          </p:cNvPr>
          <p:cNvSpPr/>
          <p:nvPr/>
        </p:nvSpPr>
        <p:spPr>
          <a:xfrm>
            <a:off x="1457556" y="4406898"/>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2</a:t>
            </a:r>
          </a:p>
        </p:txBody>
      </p:sp>
      <p:sp>
        <p:nvSpPr>
          <p:cNvPr id="38" name="Rectangle 37">
            <a:extLst>
              <a:ext uri="{FF2B5EF4-FFF2-40B4-BE49-F238E27FC236}">
                <a16:creationId xmlns:a16="http://schemas.microsoft.com/office/drawing/2014/main" id="{6F7A90EB-D833-4DB2-A7E8-11F11B736274}"/>
              </a:ext>
            </a:extLst>
          </p:cNvPr>
          <p:cNvSpPr/>
          <p:nvPr/>
        </p:nvSpPr>
        <p:spPr>
          <a:xfrm>
            <a:off x="1948209" y="4406898"/>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3</a:t>
            </a:r>
          </a:p>
        </p:txBody>
      </p:sp>
      <p:sp>
        <p:nvSpPr>
          <p:cNvPr id="39" name="Rectangle 38">
            <a:extLst>
              <a:ext uri="{FF2B5EF4-FFF2-40B4-BE49-F238E27FC236}">
                <a16:creationId xmlns:a16="http://schemas.microsoft.com/office/drawing/2014/main" id="{3B3B3C2F-9694-4822-A39E-6551D7179152}"/>
              </a:ext>
            </a:extLst>
          </p:cNvPr>
          <p:cNvSpPr/>
          <p:nvPr/>
        </p:nvSpPr>
        <p:spPr>
          <a:xfrm>
            <a:off x="2417764" y="4406898"/>
            <a:ext cx="511752"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4</a:t>
            </a:r>
          </a:p>
        </p:txBody>
      </p:sp>
      <p:sp>
        <p:nvSpPr>
          <p:cNvPr id="40" name="Rectangle 39">
            <a:extLst>
              <a:ext uri="{FF2B5EF4-FFF2-40B4-BE49-F238E27FC236}">
                <a16:creationId xmlns:a16="http://schemas.microsoft.com/office/drawing/2014/main" id="{49849B56-66B8-4AC8-A021-ADEE20BE2A93}"/>
              </a:ext>
            </a:extLst>
          </p:cNvPr>
          <p:cNvSpPr/>
          <p:nvPr/>
        </p:nvSpPr>
        <p:spPr>
          <a:xfrm>
            <a:off x="2907210" y="4406898"/>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3</a:t>
            </a:r>
          </a:p>
        </p:txBody>
      </p:sp>
      <p:sp>
        <p:nvSpPr>
          <p:cNvPr id="4" name="Arrow: Down 3">
            <a:extLst>
              <a:ext uri="{FF2B5EF4-FFF2-40B4-BE49-F238E27FC236}">
                <a16:creationId xmlns:a16="http://schemas.microsoft.com/office/drawing/2014/main" id="{763F288F-61D3-480C-8635-AC7C573867F6}"/>
              </a:ext>
            </a:extLst>
          </p:cNvPr>
          <p:cNvSpPr/>
          <p:nvPr/>
        </p:nvSpPr>
        <p:spPr>
          <a:xfrm rot="16200000">
            <a:off x="3405226" y="4406897"/>
            <a:ext cx="761626" cy="490653"/>
          </a:xfrm>
          <a:prstGeom prst="down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42" name="Group 41">
            <a:extLst>
              <a:ext uri="{FF2B5EF4-FFF2-40B4-BE49-F238E27FC236}">
                <a16:creationId xmlns:a16="http://schemas.microsoft.com/office/drawing/2014/main" id="{F47CB500-EFFB-4218-AA05-9F7E1BF50635}"/>
              </a:ext>
            </a:extLst>
          </p:cNvPr>
          <p:cNvGrpSpPr/>
          <p:nvPr/>
        </p:nvGrpSpPr>
        <p:grpSpPr>
          <a:xfrm>
            <a:off x="4114208" y="3429000"/>
            <a:ext cx="2924284" cy="2453265"/>
            <a:chOff x="4050708" y="3429000"/>
            <a:chExt cx="2924284" cy="2453265"/>
          </a:xfrm>
        </p:grpSpPr>
        <p:sp>
          <p:nvSpPr>
            <p:cNvPr id="43" name="Rectangle 42">
              <a:extLst>
                <a:ext uri="{FF2B5EF4-FFF2-40B4-BE49-F238E27FC236}">
                  <a16:creationId xmlns:a16="http://schemas.microsoft.com/office/drawing/2014/main" id="{E4E51CF7-7530-401A-920D-1FE5E238C3B3}"/>
                </a:ext>
              </a:extLst>
            </p:cNvPr>
            <p:cNvSpPr/>
            <p:nvPr/>
          </p:nvSpPr>
          <p:spPr>
            <a:xfrm>
              <a:off x="4050708" y="3429000"/>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4</a:t>
              </a:r>
            </a:p>
          </p:txBody>
        </p:sp>
        <p:sp>
          <p:nvSpPr>
            <p:cNvPr id="44" name="Rectangle 43">
              <a:extLst>
                <a:ext uri="{FF2B5EF4-FFF2-40B4-BE49-F238E27FC236}">
                  <a16:creationId xmlns:a16="http://schemas.microsoft.com/office/drawing/2014/main" id="{2BBB74F6-D673-4A35-831F-FE11A8243B12}"/>
                </a:ext>
              </a:extLst>
            </p:cNvPr>
            <p:cNvSpPr/>
            <p:nvPr/>
          </p:nvSpPr>
          <p:spPr>
            <a:xfrm>
              <a:off x="4541361" y="3429000"/>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6</a:t>
              </a:r>
            </a:p>
          </p:txBody>
        </p:sp>
        <p:sp>
          <p:nvSpPr>
            <p:cNvPr id="45" name="Rectangle 44">
              <a:extLst>
                <a:ext uri="{FF2B5EF4-FFF2-40B4-BE49-F238E27FC236}">
                  <a16:creationId xmlns:a16="http://schemas.microsoft.com/office/drawing/2014/main" id="{4B0F192F-2D7C-4FA6-B3B3-B212BDEEFFE9}"/>
                </a:ext>
              </a:extLst>
            </p:cNvPr>
            <p:cNvSpPr/>
            <p:nvPr/>
          </p:nvSpPr>
          <p:spPr>
            <a:xfrm>
              <a:off x="5032014" y="3429000"/>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4</a:t>
              </a:r>
            </a:p>
          </p:txBody>
        </p:sp>
        <p:sp>
          <p:nvSpPr>
            <p:cNvPr id="46" name="Rectangle 45">
              <a:extLst>
                <a:ext uri="{FF2B5EF4-FFF2-40B4-BE49-F238E27FC236}">
                  <a16:creationId xmlns:a16="http://schemas.microsoft.com/office/drawing/2014/main" id="{A473C876-8652-4725-8D07-D1B5DCD59344}"/>
                </a:ext>
              </a:extLst>
            </p:cNvPr>
            <p:cNvSpPr/>
            <p:nvPr/>
          </p:nvSpPr>
          <p:spPr>
            <a:xfrm>
              <a:off x="5522667" y="3429000"/>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2</a:t>
              </a:r>
            </a:p>
          </p:txBody>
        </p:sp>
        <p:sp>
          <p:nvSpPr>
            <p:cNvPr id="47" name="Rectangle 46">
              <a:extLst>
                <a:ext uri="{FF2B5EF4-FFF2-40B4-BE49-F238E27FC236}">
                  <a16:creationId xmlns:a16="http://schemas.microsoft.com/office/drawing/2014/main" id="{5B3242FB-EEC3-4899-89EA-90BD94534964}"/>
                </a:ext>
              </a:extLst>
            </p:cNvPr>
            <p:cNvSpPr/>
            <p:nvPr/>
          </p:nvSpPr>
          <p:spPr>
            <a:xfrm>
              <a:off x="5991015" y="3429000"/>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8</a:t>
              </a:r>
            </a:p>
          </p:txBody>
        </p:sp>
        <p:sp>
          <p:nvSpPr>
            <p:cNvPr id="48" name="Rectangle 47">
              <a:extLst>
                <a:ext uri="{FF2B5EF4-FFF2-40B4-BE49-F238E27FC236}">
                  <a16:creationId xmlns:a16="http://schemas.microsoft.com/office/drawing/2014/main" id="{9D531A9E-BECA-4930-AB1B-0D3C432CD393}"/>
                </a:ext>
              </a:extLst>
            </p:cNvPr>
            <p:cNvSpPr/>
            <p:nvPr/>
          </p:nvSpPr>
          <p:spPr>
            <a:xfrm>
              <a:off x="6484339" y="3429000"/>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0</a:t>
              </a:r>
            </a:p>
          </p:txBody>
        </p:sp>
        <p:sp>
          <p:nvSpPr>
            <p:cNvPr id="49" name="Rectangle 48">
              <a:extLst>
                <a:ext uri="{FF2B5EF4-FFF2-40B4-BE49-F238E27FC236}">
                  <a16:creationId xmlns:a16="http://schemas.microsoft.com/office/drawing/2014/main" id="{289520C9-8F05-44C1-8460-E1A187043642}"/>
                </a:ext>
              </a:extLst>
            </p:cNvPr>
            <p:cNvSpPr/>
            <p:nvPr/>
          </p:nvSpPr>
          <p:spPr>
            <a:xfrm>
              <a:off x="4050708" y="3919653"/>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2</a:t>
              </a:r>
            </a:p>
          </p:txBody>
        </p:sp>
        <p:sp>
          <p:nvSpPr>
            <p:cNvPr id="50" name="Rectangle 49">
              <a:extLst>
                <a:ext uri="{FF2B5EF4-FFF2-40B4-BE49-F238E27FC236}">
                  <a16:creationId xmlns:a16="http://schemas.microsoft.com/office/drawing/2014/main" id="{2E3AE41C-512F-4B0C-97E9-38DC6EFE7A04}"/>
                </a:ext>
              </a:extLst>
            </p:cNvPr>
            <p:cNvSpPr/>
            <p:nvPr/>
          </p:nvSpPr>
          <p:spPr>
            <a:xfrm>
              <a:off x="4541361" y="3919653"/>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4</a:t>
              </a:r>
            </a:p>
          </p:txBody>
        </p:sp>
        <p:sp>
          <p:nvSpPr>
            <p:cNvPr id="51" name="Rectangle 50">
              <a:extLst>
                <a:ext uri="{FF2B5EF4-FFF2-40B4-BE49-F238E27FC236}">
                  <a16:creationId xmlns:a16="http://schemas.microsoft.com/office/drawing/2014/main" id="{C41A7FD5-4633-4E7C-8E91-F9312AD06615}"/>
                </a:ext>
              </a:extLst>
            </p:cNvPr>
            <p:cNvSpPr/>
            <p:nvPr/>
          </p:nvSpPr>
          <p:spPr>
            <a:xfrm>
              <a:off x="5032014" y="3919653"/>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6</a:t>
              </a:r>
            </a:p>
          </p:txBody>
        </p:sp>
        <p:sp>
          <p:nvSpPr>
            <p:cNvPr id="52" name="Rectangle 51">
              <a:extLst>
                <a:ext uri="{FF2B5EF4-FFF2-40B4-BE49-F238E27FC236}">
                  <a16:creationId xmlns:a16="http://schemas.microsoft.com/office/drawing/2014/main" id="{0510FFFE-7324-4182-811F-E687F84E6BFC}"/>
                </a:ext>
              </a:extLst>
            </p:cNvPr>
            <p:cNvSpPr/>
            <p:nvPr/>
          </p:nvSpPr>
          <p:spPr>
            <a:xfrm>
              <a:off x="5522667" y="3919653"/>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8</a:t>
              </a:r>
            </a:p>
          </p:txBody>
        </p:sp>
        <p:sp>
          <p:nvSpPr>
            <p:cNvPr id="53" name="Rectangle 52">
              <a:extLst>
                <a:ext uri="{FF2B5EF4-FFF2-40B4-BE49-F238E27FC236}">
                  <a16:creationId xmlns:a16="http://schemas.microsoft.com/office/drawing/2014/main" id="{83A58C3F-E869-433E-99A5-2239C4B77978}"/>
                </a:ext>
              </a:extLst>
            </p:cNvPr>
            <p:cNvSpPr/>
            <p:nvPr/>
          </p:nvSpPr>
          <p:spPr>
            <a:xfrm>
              <a:off x="5991015" y="3919653"/>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6</a:t>
              </a:r>
            </a:p>
          </p:txBody>
        </p:sp>
        <p:sp>
          <p:nvSpPr>
            <p:cNvPr id="54" name="Rectangle 53">
              <a:extLst>
                <a:ext uri="{FF2B5EF4-FFF2-40B4-BE49-F238E27FC236}">
                  <a16:creationId xmlns:a16="http://schemas.microsoft.com/office/drawing/2014/main" id="{FC134B28-8A50-45E0-9915-02B7FB6B4794}"/>
                </a:ext>
              </a:extLst>
            </p:cNvPr>
            <p:cNvSpPr/>
            <p:nvPr/>
          </p:nvSpPr>
          <p:spPr>
            <a:xfrm>
              <a:off x="6484339" y="3919653"/>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4</a:t>
              </a:r>
            </a:p>
          </p:txBody>
        </p:sp>
        <p:sp>
          <p:nvSpPr>
            <p:cNvPr id="55" name="Rectangle 54">
              <a:extLst>
                <a:ext uri="{FF2B5EF4-FFF2-40B4-BE49-F238E27FC236}">
                  <a16:creationId xmlns:a16="http://schemas.microsoft.com/office/drawing/2014/main" id="{DD801101-2325-480F-A942-DFD3D8B1911F}"/>
                </a:ext>
              </a:extLst>
            </p:cNvPr>
            <p:cNvSpPr/>
            <p:nvPr/>
          </p:nvSpPr>
          <p:spPr>
            <a:xfrm>
              <a:off x="4050708" y="4410306"/>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0</a:t>
              </a:r>
            </a:p>
          </p:txBody>
        </p:sp>
        <p:sp>
          <p:nvSpPr>
            <p:cNvPr id="56" name="Rectangle 55">
              <a:extLst>
                <a:ext uri="{FF2B5EF4-FFF2-40B4-BE49-F238E27FC236}">
                  <a16:creationId xmlns:a16="http://schemas.microsoft.com/office/drawing/2014/main" id="{5B7AD8D4-FB34-45BA-A57F-958F0E163BC4}"/>
                </a:ext>
              </a:extLst>
            </p:cNvPr>
            <p:cNvSpPr/>
            <p:nvPr/>
          </p:nvSpPr>
          <p:spPr>
            <a:xfrm>
              <a:off x="4050708" y="4900959"/>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2</a:t>
              </a:r>
            </a:p>
          </p:txBody>
        </p:sp>
        <p:sp>
          <p:nvSpPr>
            <p:cNvPr id="57" name="Rectangle 56">
              <a:extLst>
                <a:ext uri="{FF2B5EF4-FFF2-40B4-BE49-F238E27FC236}">
                  <a16:creationId xmlns:a16="http://schemas.microsoft.com/office/drawing/2014/main" id="{AE4A7A1C-E3AC-4A4E-8EB7-41DFC5A280B3}"/>
                </a:ext>
              </a:extLst>
            </p:cNvPr>
            <p:cNvSpPr/>
            <p:nvPr/>
          </p:nvSpPr>
          <p:spPr>
            <a:xfrm>
              <a:off x="4541361" y="4900959"/>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0</a:t>
              </a:r>
            </a:p>
          </p:txBody>
        </p:sp>
        <p:sp>
          <p:nvSpPr>
            <p:cNvPr id="58" name="Rectangle 57">
              <a:extLst>
                <a:ext uri="{FF2B5EF4-FFF2-40B4-BE49-F238E27FC236}">
                  <a16:creationId xmlns:a16="http://schemas.microsoft.com/office/drawing/2014/main" id="{6956DE19-B194-4572-A12A-3F504B257E78}"/>
                </a:ext>
              </a:extLst>
            </p:cNvPr>
            <p:cNvSpPr/>
            <p:nvPr/>
          </p:nvSpPr>
          <p:spPr>
            <a:xfrm>
              <a:off x="5032014" y="4900959"/>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6</a:t>
              </a:r>
            </a:p>
          </p:txBody>
        </p:sp>
        <p:sp>
          <p:nvSpPr>
            <p:cNvPr id="59" name="Rectangle 58">
              <a:extLst>
                <a:ext uri="{FF2B5EF4-FFF2-40B4-BE49-F238E27FC236}">
                  <a16:creationId xmlns:a16="http://schemas.microsoft.com/office/drawing/2014/main" id="{AEBB6421-2D5F-4743-B670-EE3EAA158193}"/>
                </a:ext>
              </a:extLst>
            </p:cNvPr>
            <p:cNvSpPr/>
            <p:nvPr/>
          </p:nvSpPr>
          <p:spPr>
            <a:xfrm>
              <a:off x="5522667" y="4900959"/>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4</a:t>
              </a:r>
            </a:p>
          </p:txBody>
        </p:sp>
        <p:sp>
          <p:nvSpPr>
            <p:cNvPr id="60" name="Rectangle 59">
              <a:extLst>
                <a:ext uri="{FF2B5EF4-FFF2-40B4-BE49-F238E27FC236}">
                  <a16:creationId xmlns:a16="http://schemas.microsoft.com/office/drawing/2014/main" id="{9B507195-13F6-49D3-B2E7-9417F3B47AFE}"/>
                </a:ext>
              </a:extLst>
            </p:cNvPr>
            <p:cNvSpPr/>
            <p:nvPr/>
          </p:nvSpPr>
          <p:spPr>
            <a:xfrm>
              <a:off x="5991015" y="4900959"/>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8</a:t>
              </a:r>
            </a:p>
          </p:txBody>
        </p:sp>
        <p:sp>
          <p:nvSpPr>
            <p:cNvPr id="61" name="Rectangle 60">
              <a:extLst>
                <a:ext uri="{FF2B5EF4-FFF2-40B4-BE49-F238E27FC236}">
                  <a16:creationId xmlns:a16="http://schemas.microsoft.com/office/drawing/2014/main" id="{E88F669C-9B61-43B4-9F18-6531101CC54E}"/>
                </a:ext>
              </a:extLst>
            </p:cNvPr>
            <p:cNvSpPr/>
            <p:nvPr/>
          </p:nvSpPr>
          <p:spPr>
            <a:xfrm>
              <a:off x="6484339" y="4900959"/>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2</a:t>
              </a:r>
            </a:p>
          </p:txBody>
        </p:sp>
        <p:sp>
          <p:nvSpPr>
            <p:cNvPr id="62" name="Rectangle 61">
              <a:extLst>
                <a:ext uri="{FF2B5EF4-FFF2-40B4-BE49-F238E27FC236}">
                  <a16:creationId xmlns:a16="http://schemas.microsoft.com/office/drawing/2014/main" id="{EE545A5F-979B-41ED-9F84-DD89A5901F78}"/>
                </a:ext>
              </a:extLst>
            </p:cNvPr>
            <p:cNvSpPr/>
            <p:nvPr/>
          </p:nvSpPr>
          <p:spPr>
            <a:xfrm>
              <a:off x="4050708" y="5391612"/>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4</a:t>
              </a:r>
            </a:p>
          </p:txBody>
        </p:sp>
        <p:sp>
          <p:nvSpPr>
            <p:cNvPr id="63" name="Rectangle 62">
              <a:extLst>
                <a:ext uri="{FF2B5EF4-FFF2-40B4-BE49-F238E27FC236}">
                  <a16:creationId xmlns:a16="http://schemas.microsoft.com/office/drawing/2014/main" id="{23D16730-7200-47A2-A83C-1536073BC2B5}"/>
                </a:ext>
              </a:extLst>
            </p:cNvPr>
            <p:cNvSpPr/>
            <p:nvPr/>
          </p:nvSpPr>
          <p:spPr>
            <a:xfrm>
              <a:off x="4541361" y="5391612"/>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4</a:t>
              </a:r>
            </a:p>
          </p:txBody>
        </p:sp>
        <p:sp>
          <p:nvSpPr>
            <p:cNvPr id="64" name="Rectangle 63">
              <a:extLst>
                <a:ext uri="{FF2B5EF4-FFF2-40B4-BE49-F238E27FC236}">
                  <a16:creationId xmlns:a16="http://schemas.microsoft.com/office/drawing/2014/main" id="{CD05C1B3-514B-4EFF-BDC4-7A2E4AFBB4EE}"/>
                </a:ext>
              </a:extLst>
            </p:cNvPr>
            <p:cNvSpPr/>
            <p:nvPr/>
          </p:nvSpPr>
          <p:spPr>
            <a:xfrm>
              <a:off x="5032014" y="5391612"/>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0</a:t>
              </a:r>
            </a:p>
          </p:txBody>
        </p:sp>
        <p:sp>
          <p:nvSpPr>
            <p:cNvPr id="65" name="Rectangle 64">
              <a:extLst>
                <a:ext uri="{FF2B5EF4-FFF2-40B4-BE49-F238E27FC236}">
                  <a16:creationId xmlns:a16="http://schemas.microsoft.com/office/drawing/2014/main" id="{0795E6AC-E255-4996-BF6A-A1ADEB46240C}"/>
                </a:ext>
              </a:extLst>
            </p:cNvPr>
            <p:cNvSpPr/>
            <p:nvPr/>
          </p:nvSpPr>
          <p:spPr>
            <a:xfrm>
              <a:off x="5522667" y="5391612"/>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6</a:t>
              </a:r>
            </a:p>
          </p:txBody>
        </p:sp>
        <p:sp>
          <p:nvSpPr>
            <p:cNvPr id="66" name="Rectangle 65">
              <a:extLst>
                <a:ext uri="{FF2B5EF4-FFF2-40B4-BE49-F238E27FC236}">
                  <a16:creationId xmlns:a16="http://schemas.microsoft.com/office/drawing/2014/main" id="{017C98B1-02A8-4077-AE6E-AFF070E020DE}"/>
                </a:ext>
              </a:extLst>
            </p:cNvPr>
            <p:cNvSpPr/>
            <p:nvPr/>
          </p:nvSpPr>
          <p:spPr>
            <a:xfrm>
              <a:off x="5991015" y="5391612"/>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8</a:t>
              </a:r>
            </a:p>
          </p:txBody>
        </p:sp>
        <p:sp>
          <p:nvSpPr>
            <p:cNvPr id="67" name="Rectangle 66">
              <a:extLst>
                <a:ext uri="{FF2B5EF4-FFF2-40B4-BE49-F238E27FC236}">
                  <a16:creationId xmlns:a16="http://schemas.microsoft.com/office/drawing/2014/main" id="{D4C3E955-5AE2-42D9-AED7-D6C50831F642}"/>
                </a:ext>
              </a:extLst>
            </p:cNvPr>
            <p:cNvSpPr/>
            <p:nvPr/>
          </p:nvSpPr>
          <p:spPr>
            <a:xfrm>
              <a:off x="6484339" y="5391612"/>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2</a:t>
              </a:r>
            </a:p>
          </p:txBody>
        </p:sp>
        <p:sp>
          <p:nvSpPr>
            <p:cNvPr id="68" name="Rectangle 67">
              <a:extLst>
                <a:ext uri="{FF2B5EF4-FFF2-40B4-BE49-F238E27FC236}">
                  <a16:creationId xmlns:a16="http://schemas.microsoft.com/office/drawing/2014/main" id="{2756F98D-C7DB-458D-A86C-C347B0874C6A}"/>
                </a:ext>
              </a:extLst>
            </p:cNvPr>
            <p:cNvSpPr/>
            <p:nvPr/>
          </p:nvSpPr>
          <p:spPr>
            <a:xfrm>
              <a:off x="4541361" y="4406898"/>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2</a:t>
              </a:r>
            </a:p>
          </p:txBody>
        </p:sp>
        <p:sp>
          <p:nvSpPr>
            <p:cNvPr id="69" name="Rectangle 68">
              <a:extLst>
                <a:ext uri="{FF2B5EF4-FFF2-40B4-BE49-F238E27FC236}">
                  <a16:creationId xmlns:a16="http://schemas.microsoft.com/office/drawing/2014/main" id="{03EC444A-7DDA-4646-ACB3-250D38BDD961}"/>
                </a:ext>
              </a:extLst>
            </p:cNvPr>
            <p:cNvSpPr/>
            <p:nvPr/>
          </p:nvSpPr>
          <p:spPr>
            <a:xfrm>
              <a:off x="5032014" y="4406898"/>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4</a:t>
              </a:r>
            </a:p>
          </p:txBody>
        </p:sp>
        <p:sp>
          <p:nvSpPr>
            <p:cNvPr id="70" name="Rectangle 69">
              <a:extLst>
                <a:ext uri="{FF2B5EF4-FFF2-40B4-BE49-F238E27FC236}">
                  <a16:creationId xmlns:a16="http://schemas.microsoft.com/office/drawing/2014/main" id="{78436C4B-FB17-44CA-9EB4-F56FFDB40088}"/>
                </a:ext>
              </a:extLst>
            </p:cNvPr>
            <p:cNvSpPr/>
            <p:nvPr/>
          </p:nvSpPr>
          <p:spPr>
            <a:xfrm>
              <a:off x="5522667" y="4406898"/>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6</a:t>
              </a:r>
            </a:p>
          </p:txBody>
        </p:sp>
        <p:sp>
          <p:nvSpPr>
            <p:cNvPr id="71" name="Rectangle 70">
              <a:extLst>
                <a:ext uri="{FF2B5EF4-FFF2-40B4-BE49-F238E27FC236}">
                  <a16:creationId xmlns:a16="http://schemas.microsoft.com/office/drawing/2014/main" id="{F62C26F8-7A04-4B7F-AFC3-284805E8EACC}"/>
                </a:ext>
              </a:extLst>
            </p:cNvPr>
            <p:cNvSpPr/>
            <p:nvPr/>
          </p:nvSpPr>
          <p:spPr>
            <a:xfrm>
              <a:off x="5991016" y="4406898"/>
              <a:ext cx="512958"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8</a:t>
              </a:r>
            </a:p>
          </p:txBody>
        </p:sp>
        <p:sp>
          <p:nvSpPr>
            <p:cNvPr id="72" name="Rectangle 71">
              <a:extLst>
                <a:ext uri="{FF2B5EF4-FFF2-40B4-BE49-F238E27FC236}">
                  <a16:creationId xmlns:a16="http://schemas.microsoft.com/office/drawing/2014/main" id="{0C7DD651-80D1-4B2E-9C53-5A04AE08082A}"/>
                </a:ext>
              </a:extLst>
            </p:cNvPr>
            <p:cNvSpPr/>
            <p:nvPr/>
          </p:nvSpPr>
          <p:spPr>
            <a:xfrm>
              <a:off x="6481668" y="4406898"/>
              <a:ext cx="490653" cy="490653"/>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solidFill>
                    <a:schemeClr val="tx1"/>
                  </a:solidFill>
                </a:rPr>
                <a:t>6</a:t>
              </a:r>
            </a:p>
          </p:txBody>
        </p:sp>
      </p:grpSp>
      <p:sp>
        <p:nvSpPr>
          <p:cNvPr id="74" name="Rectangle 73">
            <a:extLst>
              <a:ext uri="{FF2B5EF4-FFF2-40B4-BE49-F238E27FC236}">
                <a16:creationId xmlns:a16="http://schemas.microsoft.com/office/drawing/2014/main" id="{1548EECC-85E5-4444-983A-39902496C270}"/>
              </a:ext>
            </a:extLst>
          </p:cNvPr>
          <p:cNvSpPr/>
          <p:nvPr/>
        </p:nvSpPr>
        <p:spPr>
          <a:xfrm>
            <a:off x="4296722" y="6044378"/>
            <a:ext cx="3955438" cy="276999"/>
          </a:xfrm>
          <a:prstGeom prst="rect">
            <a:avLst/>
          </a:prstGeom>
        </p:spPr>
        <p:txBody>
          <a:bodyPr wrap="square">
            <a:spAutoFit/>
          </a:bodyPr>
          <a:lstStyle/>
          <a:p>
            <a:r>
              <a:rPr lang="en-ZA" sz="1200" dirty="0"/>
              <a:t>e.g. </a:t>
            </a:r>
            <a:r>
              <a:rPr lang="en-ZA" sz="1200" dirty="0" err="1"/>
              <a:t>Computation:Communication</a:t>
            </a:r>
            <a:r>
              <a:rPr lang="en-ZA" sz="1200" dirty="0"/>
              <a:t>  = 1:0</a:t>
            </a:r>
          </a:p>
        </p:txBody>
      </p:sp>
      <p:sp>
        <p:nvSpPr>
          <p:cNvPr id="18" name="Rectangle 17">
            <a:extLst>
              <a:ext uri="{FF2B5EF4-FFF2-40B4-BE49-F238E27FC236}">
                <a16:creationId xmlns:a16="http://schemas.microsoft.com/office/drawing/2014/main" id="{7ACE508C-9F8D-44C1-B4FA-126174C9856D}"/>
              </a:ext>
            </a:extLst>
          </p:cNvPr>
          <p:cNvSpPr/>
          <p:nvPr/>
        </p:nvSpPr>
        <p:spPr>
          <a:xfrm>
            <a:off x="-111694" y="2601363"/>
            <a:ext cx="8711601" cy="523220"/>
          </a:xfrm>
          <a:prstGeom prst="rect">
            <a:avLst/>
          </a:prstGeom>
        </p:spPr>
        <p:txBody>
          <a:bodyPr wrap="square">
            <a:spAutoFit/>
          </a:bodyPr>
          <a:lstStyle/>
          <a:p>
            <a:pPr lvl="1"/>
            <a:r>
              <a:rPr lang="en-ZA" dirty="0"/>
              <a:t>NB: also called “embarrassingly fine-grained parallel” – about to hear why…</a:t>
            </a:r>
            <a:endParaRPr lang="en-US" sz="2800" dirty="0"/>
          </a:p>
        </p:txBody>
      </p:sp>
    </p:spTree>
    <p:extLst>
      <p:ext uri="{BB962C8B-B14F-4D97-AF65-F5344CB8AC3E}">
        <p14:creationId xmlns:p14="http://schemas.microsoft.com/office/powerpoint/2010/main" val="420815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75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750"/>
                            </p:stCondLst>
                            <p:childTnLst>
                              <p:par>
                                <p:cTn id="8" presetID="1" presetClass="entr" presetSubtype="0" fill="hold" grpId="0" nodeType="afterEffect">
                                  <p:stCondLst>
                                    <p:cond delay="500"/>
                                  </p:stCondLst>
                                  <p:childTnLst>
                                    <p:set>
                                      <p:cBhvr>
                                        <p:cTn id="9" dur="1" fill="hold">
                                          <p:stCondLst>
                                            <p:cond delay="0"/>
                                          </p:stCondLst>
                                        </p:cTn>
                                        <p:tgtEl>
                                          <p:spTgt spid="35"/>
                                        </p:tgtEl>
                                        <p:attrNameLst>
                                          <p:attrName>style.visibility</p:attrName>
                                        </p:attrNameLst>
                                      </p:cBhvr>
                                      <p:to>
                                        <p:strVal val="visible"/>
                                      </p:to>
                                    </p:set>
                                  </p:childTnLst>
                                </p:cTn>
                              </p:par>
                            </p:childTnLst>
                          </p:cTn>
                        </p:par>
                        <p:par>
                          <p:cTn id="10" fill="hold">
                            <p:stCondLst>
                              <p:cond delay="1250"/>
                            </p:stCondLst>
                            <p:childTnLst>
                              <p:par>
                                <p:cTn id="11" presetID="14" presetClass="entr" presetSubtype="10" fill="hold" nodeType="afterEffect">
                                  <p:stCondLst>
                                    <p:cond delay="1000"/>
                                  </p:stCondLst>
                                  <p:childTnLst>
                                    <p:set>
                                      <p:cBhvr>
                                        <p:cTn id="12" dur="1" fill="hold">
                                          <p:stCondLst>
                                            <p:cond delay="0"/>
                                          </p:stCondLst>
                                        </p:cTn>
                                        <p:tgtEl>
                                          <p:spTgt spid="42"/>
                                        </p:tgtEl>
                                        <p:attrNameLst>
                                          <p:attrName>style.visibility</p:attrName>
                                        </p:attrNameLst>
                                      </p:cBhvr>
                                      <p:to>
                                        <p:strVal val="visible"/>
                                      </p:to>
                                    </p:set>
                                    <p:animEffect transition="in" filter="randombar(horizontal)">
                                      <p:cBhvr>
                                        <p:cTn id="13" dur="500"/>
                                        <p:tgtEl>
                                          <p:spTgt spid="42"/>
                                        </p:tgtEl>
                                      </p:cBhvr>
                                    </p:animEffect>
                                  </p:childTnLst>
                                </p:cTn>
                              </p:par>
                            </p:childTnLst>
                          </p:cTn>
                        </p:par>
                        <p:par>
                          <p:cTn id="14" fill="hold">
                            <p:stCondLst>
                              <p:cond delay="2750"/>
                            </p:stCondLst>
                            <p:childTnLst>
                              <p:par>
                                <p:cTn id="15" presetID="1" presetClass="entr" presetSubtype="0" fill="hold" grpId="0" nodeType="afterEffect">
                                  <p:stCondLst>
                                    <p:cond delay="500"/>
                                  </p:stCondLst>
                                  <p:childTnLst>
                                    <p:set>
                                      <p:cBhvr>
                                        <p:cTn id="16"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 grpId="0" animBg="1"/>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80774-DD61-412F-9E30-4258A7C11734}"/>
              </a:ext>
            </a:extLst>
          </p:cNvPr>
          <p:cNvSpPr>
            <a:spLocks noGrp="1"/>
          </p:cNvSpPr>
          <p:nvPr>
            <p:ph type="title"/>
          </p:nvPr>
        </p:nvSpPr>
        <p:spPr>
          <a:xfrm>
            <a:off x="393540" y="244755"/>
            <a:ext cx="7698306" cy="692210"/>
          </a:xfrm>
        </p:spPr>
        <p:txBody>
          <a:bodyPr>
            <a:normAutofit fontScale="90000"/>
          </a:bodyPr>
          <a:lstStyle/>
          <a:p>
            <a:r>
              <a:rPr lang="en-US" dirty="0"/>
              <a:t>Granularity of Parallelism</a:t>
            </a:r>
            <a:endParaRPr lang="en-ZA" dirty="0"/>
          </a:p>
        </p:txBody>
      </p:sp>
      <p:sp>
        <p:nvSpPr>
          <p:cNvPr id="3" name="Content Placeholder 2">
            <a:extLst>
              <a:ext uri="{FF2B5EF4-FFF2-40B4-BE49-F238E27FC236}">
                <a16:creationId xmlns:a16="http://schemas.microsoft.com/office/drawing/2014/main" id="{CDAD9632-F7FD-48F2-AA68-DFF0A1DF6B50}"/>
              </a:ext>
            </a:extLst>
          </p:cNvPr>
          <p:cNvSpPr>
            <a:spLocks noGrp="1"/>
          </p:cNvSpPr>
          <p:nvPr>
            <p:ph idx="1"/>
          </p:nvPr>
        </p:nvSpPr>
        <p:spPr>
          <a:xfrm>
            <a:off x="393540" y="994066"/>
            <a:ext cx="8356920" cy="2747165"/>
          </a:xfrm>
        </p:spPr>
        <p:txBody>
          <a:bodyPr>
            <a:normAutofit fontScale="85000" lnSpcReduction="20000"/>
          </a:bodyPr>
          <a:lstStyle/>
          <a:p>
            <a:r>
              <a:rPr lang="en-US" dirty="0"/>
              <a:t>Granularity of parallelism: </a:t>
            </a:r>
          </a:p>
          <a:p>
            <a:pPr lvl="1"/>
            <a:r>
              <a:rPr lang="en-US" dirty="0"/>
              <a:t>How small and plentiful are the tasks (computing parts or threads) the program is broken into.</a:t>
            </a:r>
          </a:p>
          <a:p>
            <a:r>
              <a:rPr lang="en-US" dirty="0"/>
              <a:t>It is more about the implementation.</a:t>
            </a:r>
          </a:p>
          <a:p>
            <a:r>
              <a:rPr lang="en-US" u="sng" dirty="0"/>
              <a:t>Is not</a:t>
            </a:r>
            <a:r>
              <a:rPr lang="en-US" dirty="0"/>
              <a:t> answering “how interrelated are the computations” </a:t>
            </a:r>
          </a:p>
          <a:p>
            <a:r>
              <a:rPr lang="en-US" u="sng" dirty="0"/>
              <a:t>Is about</a:t>
            </a:r>
            <a:r>
              <a:rPr lang="en-US" dirty="0"/>
              <a:t>: how small are the pieces of computing</a:t>
            </a:r>
            <a:endParaRPr lang="en-ZA" dirty="0"/>
          </a:p>
        </p:txBody>
      </p:sp>
      <p:pic>
        <p:nvPicPr>
          <p:cNvPr id="5" name="Picture 4" descr="A person sitting at a table&#10;&#10;Description automatically generated">
            <a:extLst>
              <a:ext uri="{FF2B5EF4-FFF2-40B4-BE49-F238E27FC236}">
                <a16:creationId xmlns:a16="http://schemas.microsoft.com/office/drawing/2014/main" id="{A044CDB5-D9B9-462C-BCED-48DDD8DFC6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5641" y="4490351"/>
            <a:ext cx="2720051" cy="1994578"/>
          </a:xfrm>
          <a:prstGeom prst="rect">
            <a:avLst/>
          </a:prstGeom>
        </p:spPr>
      </p:pic>
      <p:pic>
        <p:nvPicPr>
          <p:cNvPr id="7" name="Picture 6" descr="A picture containing light&#10;&#10;Description automatically generated">
            <a:extLst>
              <a:ext uri="{FF2B5EF4-FFF2-40B4-BE49-F238E27FC236}">
                <a16:creationId xmlns:a16="http://schemas.microsoft.com/office/drawing/2014/main" id="{EC8F9CEB-8832-429B-8CFD-2D3CF5D4EA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8749" y="4034686"/>
            <a:ext cx="1472892" cy="2578559"/>
          </a:xfrm>
          <a:prstGeom prst="rect">
            <a:avLst/>
          </a:prstGeom>
        </p:spPr>
      </p:pic>
      <p:sp>
        <p:nvSpPr>
          <p:cNvPr id="8" name="Rectangle 7">
            <a:extLst>
              <a:ext uri="{FF2B5EF4-FFF2-40B4-BE49-F238E27FC236}">
                <a16:creationId xmlns:a16="http://schemas.microsoft.com/office/drawing/2014/main" id="{E157ADA9-7E24-4DC1-A805-BBA9A2D0235B}"/>
              </a:ext>
            </a:extLst>
          </p:cNvPr>
          <p:cNvSpPr/>
          <p:nvPr/>
        </p:nvSpPr>
        <p:spPr>
          <a:xfrm>
            <a:off x="4709404" y="3820896"/>
            <a:ext cx="2980303" cy="369332"/>
          </a:xfrm>
          <a:prstGeom prst="rect">
            <a:avLst/>
          </a:prstGeom>
        </p:spPr>
        <p:txBody>
          <a:bodyPr wrap="none">
            <a:spAutoFit/>
          </a:bodyPr>
          <a:lstStyle/>
          <a:p>
            <a:r>
              <a:rPr lang="en-US" b="1" dirty="0"/>
              <a:t>Granularity of Parallelism</a:t>
            </a:r>
            <a:endParaRPr lang="en-ZA" b="1" dirty="0"/>
          </a:p>
        </p:txBody>
      </p:sp>
      <p:sp>
        <p:nvSpPr>
          <p:cNvPr id="9" name="Rectangle 8">
            <a:extLst>
              <a:ext uri="{FF2B5EF4-FFF2-40B4-BE49-F238E27FC236}">
                <a16:creationId xmlns:a16="http://schemas.microsoft.com/office/drawing/2014/main" id="{69E6CDC3-1059-42D5-A62A-F812F9EAF093}"/>
              </a:ext>
            </a:extLst>
          </p:cNvPr>
          <p:cNvSpPr/>
          <p:nvPr/>
        </p:nvSpPr>
        <p:spPr>
          <a:xfrm>
            <a:off x="1504618" y="3820896"/>
            <a:ext cx="2685351" cy="369332"/>
          </a:xfrm>
          <a:prstGeom prst="rect">
            <a:avLst/>
          </a:prstGeom>
        </p:spPr>
        <p:txBody>
          <a:bodyPr wrap="none">
            <a:spAutoFit/>
          </a:bodyPr>
          <a:lstStyle/>
          <a:p>
            <a:r>
              <a:rPr lang="en-US" b="1" dirty="0"/>
              <a:t>Granularity of Problem</a:t>
            </a:r>
            <a:endParaRPr lang="en-ZA" b="1" dirty="0"/>
          </a:p>
        </p:txBody>
      </p:sp>
    </p:spTree>
    <p:extLst>
      <p:ext uri="{BB962C8B-B14F-4D97-AF65-F5344CB8AC3E}">
        <p14:creationId xmlns:p14="http://schemas.microsoft.com/office/powerpoint/2010/main" val="2084160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3E57C-2DDF-4F89-81E4-E64174CBD2DA}"/>
              </a:ext>
            </a:extLst>
          </p:cNvPr>
          <p:cNvSpPr>
            <a:spLocks noGrp="1"/>
          </p:cNvSpPr>
          <p:nvPr>
            <p:ph type="title"/>
          </p:nvPr>
        </p:nvSpPr>
        <p:spPr/>
        <p:txBody>
          <a:bodyPr>
            <a:normAutofit fontScale="90000"/>
          </a:bodyPr>
          <a:lstStyle/>
          <a:p>
            <a:r>
              <a:rPr lang="en-ZA" dirty="0"/>
              <a:t>Homework task</a:t>
            </a:r>
          </a:p>
        </p:txBody>
      </p:sp>
      <p:sp>
        <p:nvSpPr>
          <p:cNvPr id="3" name="Content Placeholder 2">
            <a:extLst>
              <a:ext uri="{FF2B5EF4-FFF2-40B4-BE49-F238E27FC236}">
                <a16:creationId xmlns:a16="http://schemas.microsoft.com/office/drawing/2014/main" id="{FB6DD1A0-48BD-44BA-B027-DA79183643D2}"/>
              </a:ext>
            </a:extLst>
          </p:cNvPr>
          <p:cNvSpPr>
            <a:spLocks noGrp="1"/>
          </p:cNvSpPr>
          <p:nvPr>
            <p:ph idx="1"/>
          </p:nvPr>
        </p:nvSpPr>
        <p:spPr/>
        <p:txBody>
          <a:bodyPr>
            <a:normAutofit fontScale="92500" lnSpcReduction="10000"/>
          </a:bodyPr>
          <a:lstStyle/>
          <a:p>
            <a:pPr>
              <a:defRPr/>
            </a:pPr>
            <a:r>
              <a:rPr lang="en-ZA" dirty="0"/>
              <a:t>Which of the following are more fine-grained problems, and which are more </a:t>
            </a:r>
            <a:r>
              <a:rPr lang="en-ZA"/>
              <a:t>coarse-grained problems?</a:t>
            </a:r>
            <a:endParaRPr lang="en-ZA" dirty="0"/>
          </a:p>
          <a:p>
            <a:pPr lvl="1">
              <a:defRPr/>
            </a:pPr>
            <a:r>
              <a:rPr lang="en-ZA" dirty="0"/>
              <a:t>Matrix multiply</a:t>
            </a:r>
          </a:p>
          <a:p>
            <a:pPr lvl="1">
              <a:defRPr/>
            </a:pPr>
            <a:r>
              <a:rPr lang="en-ZA" dirty="0"/>
              <a:t>FFTs</a:t>
            </a:r>
          </a:p>
          <a:p>
            <a:pPr lvl="1">
              <a:defRPr/>
            </a:pPr>
            <a:r>
              <a:rPr lang="en-ZA" dirty="0"/>
              <a:t>Decryption code breaking</a:t>
            </a:r>
          </a:p>
          <a:p>
            <a:pPr lvl="1">
              <a:defRPr/>
            </a:pPr>
            <a:r>
              <a:rPr lang="en-ZA" dirty="0"/>
              <a:t>(deterministic) Finite state machine validation / termination checking</a:t>
            </a:r>
          </a:p>
          <a:p>
            <a:pPr lvl="1">
              <a:defRPr/>
            </a:pPr>
            <a:r>
              <a:rPr lang="en-ZA" dirty="0"/>
              <a:t>Map navigation (e.g., shortest path)</a:t>
            </a:r>
          </a:p>
          <a:p>
            <a:pPr lvl="1">
              <a:defRPr/>
            </a:pPr>
            <a:r>
              <a:rPr lang="en-ZA" dirty="0"/>
              <a:t>Population modelling</a:t>
            </a:r>
          </a:p>
        </p:txBody>
      </p:sp>
      <p:grpSp>
        <p:nvGrpSpPr>
          <p:cNvPr id="4" name="Group 3">
            <a:extLst>
              <a:ext uri="{FF2B5EF4-FFF2-40B4-BE49-F238E27FC236}">
                <a16:creationId xmlns:a16="http://schemas.microsoft.com/office/drawing/2014/main" id="{53DBEA9C-8BC6-4DAB-B956-EFEAEC3DBA2B}"/>
              </a:ext>
            </a:extLst>
          </p:cNvPr>
          <p:cNvGrpSpPr/>
          <p:nvPr/>
        </p:nvGrpSpPr>
        <p:grpSpPr>
          <a:xfrm>
            <a:off x="7891805" y="286001"/>
            <a:ext cx="881700" cy="854430"/>
            <a:chOff x="7309114" y="321251"/>
            <a:chExt cx="1630383" cy="1579956"/>
          </a:xfrm>
        </p:grpSpPr>
        <p:pic>
          <p:nvPicPr>
            <p:cNvPr id="5" name="Picture 4" descr="A picture containing table, food, computer&#10;&#10;Description automatically generated">
              <a:extLst>
                <a:ext uri="{FF2B5EF4-FFF2-40B4-BE49-F238E27FC236}">
                  <a16:creationId xmlns:a16="http://schemas.microsoft.com/office/drawing/2014/main" id="{C1BE2590-1308-459F-B9D9-D5D4FB5A2A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10072" y="321251"/>
              <a:ext cx="1132278" cy="946150"/>
            </a:xfrm>
            <a:prstGeom prst="rect">
              <a:avLst/>
            </a:prstGeom>
          </p:spPr>
        </p:pic>
        <p:sp>
          <p:nvSpPr>
            <p:cNvPr id="6" name="Rectangle 5">
              <a:extLst>
                <a:ext uri="{FF2B5EF4-FFF2-40B4-BE49-F238E27FC236}">
                  <a16:creationId xmlns:a16="http://schemas.microsoft.com/office/drawing/2014/main" id="{751C1F4F-1F2C-4B37-AAB2-B1F0501AA47D}"/>
                </a:ext>
              </a:extLst>
            </p:cNvPr>
            <p:cNvSpPr/>
            <p:nvPr/>
          </p:nvSpPr>
          <p:spPr>
            <a:xfrm>
              <a:off x="7309114" y="1275175"/>
              <a:ext cx="1630383" cy="626032"/>
            </a:xfrm>
            <a:prstGeom prst="rect">
              <a:avLst/>
            </a:prstGeom>
            <a:solidFill>
              <a:schemeClr val="accent5">
                <a:lumMod val="20000"/>
                <a:lumOff val="80000"/>
              </a:schemeClr>
            </a:solidFill>
          </p:spPr>
          <p:txBody>
            <a:bodyPr wrap="square">
              <a:spAutoFit/>
            </a:bodyPr>
            <a:lstStyle/>
            <a:p>
              <a:pPr algn="ctr"/>
              <a:r>
                <a:rPr lang="en-ZA" sz="800" dirty="0"/>
                <a:t>Supplementary reading</a:t>
              </a:r>
            </a:p>
          </p:txBody>
        </p:sp>
      </p:grpSp>
    </p:spTree>
    <p:extLst>
      <p:ext uri="{BB962C8B-B14F-4D97-AF65-F5344CB8AC3E}">
        <p14:creationId xmlns:p14="http://schemas.microsoft.com/office/powerpoint/2010/main" val="2335959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5D9F0-1079-478E-82E9-DA73BCE51C33}"/>
              </a:ext>
            </a:extLst>
          </p:cNvPr>
          <p:cNvSpPr>
            <a:spLocks noGrp="1"/>
          </p:cNvSpPr>
          <p:nvPr>
            <p:ph type="title"/>
          </p:nvPr>
        </p:nvSpPr>
        <p:spPr>
          <a:xfrm>
            <a:off x="729785" y="742403"/>
            <a:ext cx="7698306" cy="692210"/>
          </a:xfrm>
        </p:spPr>
        <p:txBody>
          <a:bodyPr>
            <a:normAutofit fontScale="90000"/>
          </a:bodyPr>
          <a:lstStyle/>
          <a:p>
            <a:r>
              <a:rPr lang="en-ZA" dirty="0"/>
              <a:t>Toward HPES system design and programming</a:t>
            </a:r>
          </a:p>
        </p:txBody>
      </p:sp>
      <p:sp>
        <p:nvSpPr>
          <p:cNvPr id="3" name="Content Placeholder 2">
            <a:extLst>
              <a:ext uri="{FF2B5EF4-FFF2-40B4-BE49-F238E27FC236}">
                <a16:creationId xmlns:a16="http://schemas.microsoft.com/office/drawing/2014/main" id="{E2595375-C8CA-4908-B8E7-5A8D2F45F917}"/>
              </a:ext>
            </a:extLst>
          </p:cNvPr>
          <p:cNvSpPr>
            <a:spLocks noGrp="1"/>
          </p:cNvSpPr>
          <p:nvPr>
            <p:ph idx="1"/>
          </p:nvPr>
        </p:nvSpPr>
        <p:spPr>
          <a:xfrm>
            <a:off x="729785" y="1595620"/>
            <a:ext cx="8005653" cy="4519977"/>
          </a:xfrm>
        </p:spPr>
        <p:txBody>
          <a:bodyPr>
            <a:normAutofit fontScale="92500" lnSpcReduction="10000"/>
          </a:bodyPr>
          <a:lstStyle/>
          <a:p>
            <a:r>
              <a:rPr lang="en-ZA" dirty="0"/>
              <a:t>We have looked into essential aspects of (single-core) processor design, and thinking about parallel systems.</a:t>
            </a:r>
          </a:p>
          <a:p>
            <a:r>
              <a:rPr lang="en-ZA" dirty="0"/>
              <a:t>Thinking point regards parallel system design:</a:t>
            </a:r>
          </a:p>
          <a:p>
            <a:pPr lvl="1"/>
            <a:r>
              <a:rPr lang="en-ZA" dirty="0"/>
              <a:t>Does it make more sense to start on the design of a parallel computing solution by</a:t>
            </a:r>
          </a:p>
          <a:p>
            <a:pPr marL="365760" lvl="1" indent="0">
              <a:buNone/>
            </a:pPr>
            <a:r>
              <a:rPr lang="en-ZA" dirty="0"/>
              <a:t>  Deciding the parallel platform/hardware first… or</a:t>
            </a:r>
          </a:p>
          <a:p>
            <a:pPr marL="365760" lvl="1" indent="0">
              <a:buNone/>
            </a:pPr>
            <a:r>
              <a:rPr lang="en-ZA" dirty="0"/>
              <a:t>  Deciding the data and processing needs first?</a:t>
            </a:r>
          </a:p>
          <a:p>
            <a:r>
              <a:rPr lang="en-ZA" dirty="0"/>
              <a:t>…</a:t>
            </a:r>
          </a:p>
        </p:txBody>
      </p:sp>
      <p:sp>
        <p:nvSpPr>
          <p:cNvPr id="5" name="TextBox 4">
            <a:extLst>
              <a:ext uri="{FF2B5EF4-FFF2-40B4-BE49-F238E27FC236}">
                <a16:creationId xmlns:a16="http://schemas.microsoft.com/office/drawing/2014/main" id="{2914526B-E158-45AE-A1F4-BD55EC9C5C14}"/>
              </a:ext>
            </a:extLst>
          </p:cNvPr>
          <p:cNvSpPr txBox="1"/>
          <p:nvPr/>
        </p:nvSpPr>
        <p:spPr>
          <a:xfrm>
            <a:off x="1600202" y="5535198"/>
            <a:ext cx="7271424" cy="1015663"/>
          </a:xfrm>
          <a:prstGeom prst="rect">
            <a:avLst/>
          </a:prstGeom>
          <a:noFill/>
        </p:spPr>
        <p:txBody>
          <a:bodyPr wrap="square">
            <a:spAutoFit/>
          </a:bodyPr>
          <a:lstStyle/>
          <a:p>
            <a:r>
              <a:rPr lang="en-US" sz="2000" dirty="0">
                <a:solidFill>
                  <a:schemeClr val="accent6">
                    <a:lumMod val="50000"/>
                  </a:schemeClr>
                </a:solidFill>
              </a:rPr>
              <a:t>In this course, the direction is to start thinking about the </a:t>
            </a:r>
            <a:r>
              <a:rPr lang="en-US" sz="2000" b="1" dirty="0">
                <a:solidFill>
                  <a:schemeClr val="accent6">
                    <a:lumMod val="50000"/>
                  </a:schemeClr>
                </a:solidFill>
              </a:rPr>
              <a:t>data and processing</a:t>
            </a:r>
            <a:r>
              <a:rPr lang="en-US" sz="2000" dirty="0">
                <a:solidFill>
                  <a:schemeClr val="accent6">
                    <a:lumMod val="50000"/>
                  </a:schemeClr>
                </a:solidFill>
              </a:rPr>
              <a:t>, and then elaborating on methods and considering hardware constructs by which these are delivered.</a:t>
            </a:r>
          </a:p>
        </p:txBody>
      </p:sp>
    </p:spTree>
    <p:extLst>
      <p:ext uri="{BB962C8B-B14F-4D97-AF65-F5344CB8AC3E}">
        <p14:creationId xmlns:p14="http://schemas.microsoft.com/office/powerpoint/2010/main" val="4292918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8645" y="2987457"/>
            <a:ext cx="6637468" cy="1362075"/>
          </a:xfrm>
        </p:spPr>
        <p:txBody>
          <a:bodyPr/>
          <a:lstStyle/>
          <a:p>
            <a:pPr>
              <a:defRPr/>
            </a:pPr>
            <a:r>
              <a:rPr lang="en-ZA" dirty="0"/>
              <a:t>Step 5: Identify Data Dependencies</a:t>
            </a:r>
            <a:endParaRPr lang="en-US" dirty="0"/>
          </a:p>
        </p:txBody>
      </p:sp>
      <p:sp>
        <p:nvSpPr>
          <p:cNvPr id="5" name="Text Placeholder 4"/>
          <p:cNvSpPr>
            <a:spLocks noGrp="1"/>
          </p:cNvSpPr>
          <p:nvPr>
            <p:ph type="body" idx="1"/>
          </p:nvPr>
        </p:nvSpPr>
        <p:spPr>
          <a:xfrm>
            <a:off x="1258645" y="4353828"/>
            <a:ext cx="6637467" cy="1520413"/>
          </a:xfrm>
        </p:spPr>
        <p:txBody>
          <a:bodyPr/>
          <a:lstStyle/>
          <a:p>
            <a:pPr>
              <a:defRPr/>
            </a:pPr>
            <a:r>
              <a:rPr lang="en-ZA" dirty="0"/>
              <a:t>EEE4120F</a:t>
            </a:r>
            <a:endParaRPr lang="en-US" dirty="0"/>
          </a:p>
        </p:txBody>
      </p:sp>
      <p:pic>
        <p:nvPicPr>
          <p:cNvPr id="25604" name="Picture 6" descr="tug.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360" y="403685"/>
            <a:ext cx="2784475" cy="243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7"/>
          <p:cNvGrpSpPr/>
          <p:nvPr/>
        </p:nvGrpSpPr>
        <p:grpSpPr>
          <a:xfrm>
            <a:off x="2938073" y="539646"/>
            <a:ext cx="2098622" cy="1319134"/>
            <a:chOff x="2938073" y="539646"/>
            <a:chExt cx="2098622" cy="1319134"/>
          </a:xfrm>
        </p:grpSpPr>
        <p:sp>
          <p:nvSpPr>
            <p:cNvPr id="6" name="Cloud Callout 5"/>
            <p:cNvSpPr/>
            <p:nvPr/>
          </p:nvSpPr>
          <p:spPr>
            <a:xfrm>
              <a:off x="2938073" y="539646"/>
              <a:ext cx="2098622" cy="1319134"/>
            </a:xfrm>
            <a:prstGeom prst="cloudCallout">
              <a:avLst>
                <a:gd name="adj1" fmla="val -42948"/>
                <a:gd name="adj2" fmla="val 65203"/>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3213725" y="739098"/>
              <a:ext cx="1738860" cy="954107"/>
            </a:xfrm>
            <a:prstGeom prst="rect">
              <a:avLst/>
            </a:prstGeom>
            <a:noFill/>
          </p:spPr>
          <p:txBody>
            <a:bodyPr wrap="square" rtlCol="0">
              <a:spAutoFit/>
            </a:bodyPr>
            <a:lstStyle/>
            <a:p>
              <a:r>
                <a:rPr lang="en-ZA" sz="1400" i="1" dirty="0"/>
                <a:t>In dog-think:</a:t>
              </a:r>
              <a:r>
                <a:rPr lang="en-ZA" sz="1400" dirty="0"/>
                <a:t> I’m not budging from here until I’m done. Woof!</a:t>
              </a:r>
              <a:endParaRPr lang="en-GB" sz="1400" dirty="0"/>
            </a:p>
          </p:txBody>
        </p:sp>
      </p:grpSp>
    </p:spTree>
    <p:extLst>
      <p:ext uri="{BB962C8B-B14F-4D97-AF65-F5344CB8AC3E}">
        <p14:creationId xmlns:p14="http://schemas.microsoft.com/office/powerpoint/2010/main" val="15838927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defRPr/>
            </a:pPr>
            <a:r>
              <a:rPr lang="en-ZA" dirty="0"/>
              <a:t>Data dependencies</a:t>
            </a:r>
            <a:endParaRPr lang="en-US" dirty="0"/>
          </a:p>
        </p:txBody>
      </p:sp>
      <p:sp>
        <p:nvSpPr>
          <p:cNvPr id="5" name="Content Placeholder 4"/>
          <p:cNvSpPr>
            <a:spLocks noGrp="1"/>
          </p:cNvSpPr>
          <p:nvPr>
            <p:ph idx="1"/>
          </p:nvPr>
        </p:nvSpPr>
        <p:spPr>
          <a:xfrm>
            <a:off x="657225" y="1519238"/>
            <a:ext cx="8007350" cy="4843462"/>
          </a:xfrm>
        </p:spPr>
        <p:txBody>
          <a:bodyPr/>
          <a:lstStyle/>
          <a:p>
            <a:pPr>
              <a:defRPr/>
            </a:pPr>
            <a:r>
              <a:rPr lang="en-US" dirty="0"/>
              <a:t>A </a:t>
            </a:r>
            <a:r>
              <a:rPr lang="en-US" dirty="0">
                <a:solidFill>
                  <a:srgbClr val="FF6600"/>
                </a:solidFill>
              </a:rPr>
              <a:t>dependency</a:t>
            </a:r>
            <a:r>
              <a:rPr lang="en-US" dirty="0"/>
              <a:t> exists between statements of a program when the order of executing the statements affects the results of the program.</a:t>
            </a:r>
          </a:p>
          <a:p>
            <a:pPr>
              <a:defRPr/>
            </a:pPr>
            <a:r>
              <a:rPr lang="en-US" dirty="0"/>
              <a:t>A </a:t>
            </a:r>
            <a:r>
              <a:rPr lang="en-US" dirty="0">
                <a:solidFill>
                  <a:srgbClr val="FF6600"/>
                </a:solidFill>
              </a:rPr>
              <a:t>data dependency </a:t>
            </a:r>
            <a:r>
              <a:rPr lang="en-US" dirty="0"/>
              <a:t>is caused by different tasks accessing the same variables (i.e., memory addresses).</a:t>
            </a:r>
          </a:p>
          <a:p>
            <a:pPr>
              <a:defRPr/>
            </a:pPr>
            <a:r>
              <a:rPr lang="en-US" dirty="0"/>
              <a:t>Dependencies are a major inhibition to developing parallel programs.</a:t>
            </a:r>
          </a:p>
        </p:txBody>
      </p:sp>
      <p:sp>
        <p:nvSpPr>
          <p:cNvPr id="6" name="Arrow: Right 5">
            <a:extLst>
              <a:ext uri="{FF2B5EF4-FFF2-40B4-BE49-F238E27FC236}">
                <a16:creationId xmlns:a16="http://schemas.microsoft.com/office/drawing/2014/main" id="{39CF3857-078C-4391-A9AD-3414D506D4F8}"/>
              </a:ext>
            </a:extLst>
          </p:cNvPr>
          <p:cNvSpPr/>
          <p:nvPr/>
        </p:nvSpPr>
        <p:spPr>
          <a:xfrm>
            <a:off x="53771" y="1627680"/>
            <a:ext cx="568712" cy="483701"/>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7" name="Group 6">
            <a:extLst>
              <a:ext uri="{FF2B5EF4-FFF2-40B4-BE49-F238E27FC236}">
                <a16:creationId xmlns:a16="http://schemas.microsoft.com/office/drawing/2014/main" id="{B854A6C7-35B7-4416-B036-B72C7DC42CFE}"/>
              </a:ext>
            </a:extLst>
          </p:cNvPr>
          <p:cNvGrpSpPr/>
          <p:nvPr/>
        </p:nvGrpSpPr>
        <p:grpSpPr>
          <a:xfrm>
            <a:off x="395111" y="6320798"/>
            <a:ext cx="2416474" cy="369332"/>
            <a:chOff x="395111" y="6320798"/>
            <a:chExt cx="2416474" cy="369332"/>
          </a:xfrm>
        </p:grpSpPr>
        <p:sp>
          <p:nvSpPr>
            <p:cNvPr id="8" name="Arrow: Right 7">
              <a:extLst>
                <a:ext uri="{FF2B5EF4-FFF2-40B4-BE49-F238E27FC236}">
                  <a16:creationId xmlns:a16="http://schemas.microsoft.com/office/drawing/2014/main" id="{C6BB9E2F-938F-4B07-A01D-EA31C3C442E1}"/>
                </a:ext>
              </a:extLst>
            </p:cNvPr>
            <p:cNvSpPr/>
            <p:nvPr/>
          </p:nvSpPr>
          <p:spPr>
            <a:xfrm>
              <a:off x="395111" y="6412572"/>
              <a:ext cx="218436" cy="185784"/>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ectangle 8">
              <a:extLst>
                <a:ext uri="{FF2B5EF4-FFF2-40B4-BE49-F238E27FC236}">
                  <a16:creationId xmlns:a16="http://schemas.microsoft.com/office/drawing/2014/main" id="{1DD057CA-464E-4F8E-A418-255F8A9B2BE4}"/>
                </a:ext>
              </a:extLst>
            </p:cNvPr>
            <p:cNvSpPr/>
            <p:nvPr/>
          </p:nvSpPr>
          <p:spPr>
            <a:xfrm>
              <a:off x="613547" y="6320798"/>
              <a:ext cx="2198038" cy="369332"/>
            </a:xfrm>
            <a:prstGeom prst="rect">
              <a:avLst/>
            </a:prstGeom>
          </p:spPr>
          <p:txBody>
            <a:bodyPr wrap="none">
              <a:spAutoFit/>
            </a:bodyPr>
            <a:lstStyle/>
            <a:p>
              <a:r>
                <a:rPr lang="en-ZA" dirty="0"/>
                <a:t>: marks key point(s)</a:t>
              </a:r>
            </a:p>
          </p:txBody>
        </p:sp>
      </p:grpSp>
    </p:spTree>
    <p:extLst>
      <p:ext uri="{BB962C8B-B14F-4D97-AF65-F5344CB8AC3E}">
        <p14:creationId xmlns:p14="http://schemas.microsoft.com/office/powerpoint/2010/main" val="2683478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a:t>Data dependencies</a:t>
            </a:r>
            <a:endParaRPr lang="en-US" dirty="0"/>
          </a:p>
        </p:txBody>
      </p:sp>
      <p:sp>
        <p:nvSpPr>
          <p:cNvPr id="3" name="Content Placeholder 2"/>
          <p:cNvSpPr>
            <a:spLocks noGrp="1"/>
          </p:cNvSpPr>
          <p:nvPr>
            <p:ph idx="1"/>
          </p:nvPr>
        </p:nvSpPr>
        <p:spPr>
          <a:xfrm>
            <a:off x="838200" y="1546225"/>
            <a:ext cx="8007350" cy="4549775"/>
          </a:xfrm>
        </p:spPr>
        <p:txBody>
          <a:bodyPr>
            <a:normAutofit lnSpcReduction="10000"/>
          </a:bodyPr>
          <a:lstStyle/>
          <a:p>
            <a:pPr>
              <a:defRPr/>
            </a:pPr>
            <a:r>
              <a:rPr lang="en-US" dirty="0"/>
              <a:t>Common approaches to working around data dependencies:</a:t>
            </a:r>
          </a:p>
          <a:p>
            <a:pPr lvl="1">
              <a:defRPr/>
            </a:pPr>
            <a:r>
              <a:rPr lang="en-US" dirty="0"/>
              <a:t>For distributed memory architectures: tend to use </a:t>
            </a:r>
            <a:r>
              <a:rPr lang="en-US" dirty="0">
                <a:solidFill>
                  <a:srgbClr val="FF6600"/>
                </a:solidFill>
              </a:rPr>
              <a:t>synchronization points </a:t>
            </a:r>
            <a:r>
              <a:rPr lang="en-US" dirty="0"/>
              <a:t>(periods when sets of shared data is communicated between tasks).</a:t>
            </a:r>
          </a:p>
          <a:p>
            <a:pPr lvl="1">
              <a:defRPr/>
            </a:pPr>
            <a:r>
              <a:rPr lang="en-US" dirty="0"/>
              <a:t>Shared memory architectures: make use of read/write </a:t>
            </a:r>
            <a:r>
              <a:rPr lang="en-US" dirty="0">
                <a:solidFill>
                  <a:srgbClr val="FF6600"/>
                </a:solidFill>
              </a:rPr>
              <a:t>synchronize operations </a:t>
            </a:r>
            <a:r>
              <a:rPr lang="en-US" dirty="0"/>
              <a:t>(no sending of data, just temporarily block other tasks from reading/writing a variable).</a:t>
            </a:r>
          </a:p>
        </p:txBody>
      </p:sp>
    </p:spTree>
    <p:extLst>
      <p:ext uri="{BB962C8B-B14F-4D97-AF65-F5344CB8AC3E}">
        <p14:creationId xmlns:p14="http://schemas.microsoft.com/office/powerpoint/2010/main" val="25852838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ZA" dirty="0"/>
              <a:t>Common data dependencies</a:t>
            </a:r>
            <a:endParaRPr lang="en-US" dirty="0"/>
          </a:p>
        </p:txBody>
      </p:sp>
      <p:sp>
        <p:nvSpPr>
          <p:cNvPr id="28675" name="TextBox 5"/>
          <p:cNvSpPr txBox="1">
            <a:spLocks noChangeArrowheads="1"/>
          </p:cNvSpPr>
          <p:nvPr/>
        </p:nvSpPr>
        <p:spPr bwMode="auto">
          <a:xfrm>
            <a:off x="720724" y="1409700"/>
            <a:ext cx="8163631"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Font typeface="Arial" charset="0"/>
              <a:buChar char="•"/>
            </a:pPr>
            <a:r>
              <a:rPr lang="en-US" sz="2400" dirty="0">
                <a:solidFill>
                  <a:schemeClr val="accent6">
                    <a:lumMod val="75000"/>
                  </a:schemeClr>
                </a:solidFill>
              </a:rPr>
              <a:t> Loop carried data dependence:</a:t>
            </a:r>
          </a:p>
          <a:p>
            <a:pPr lvl="1"/>
            <a:r>
              <a:rPr lang="en-US" sz="2400" dirty="0"/>
              <a:t>dependence between statements in different iterations</a:t>
            </a:r>
          </a:p>
          <a:p>
            <a:pPr>
              <a:buFont typeface="Arial" charset="0"/>
              <a:buChar char="•"/>
            </a:pPr>
            <a:r>
              <a:rPr lang="en-US" sz="2400" dirty="0">
                <a:solidFill>
                  <a:schemeClr val="accent6">
                    <a:lumMod val="75000"/>
                  </a:schemeClr>
                </a:solidFill>
              </a:rPr>
              <a:t> Loop independent data dependence:</a:t>
            </a:r>
          </a:p>
          <a:p>
            <a:pPr lvl="1"/>
            <a:r>
              <a:rPr lang="en-US" sz="2400" dirty="0"/>
              <a:t>dependence between statements in the same iteration</a:t>
            </a:r>
          </a:p>
          <a:p>
            <a:pPr>
              <a:buFont typeface="Arial" charset="0"/>
              <a:buChar char="•"/>
            </a:pPr>
            <a:r>
              <a:rPr lang="en-US" sz="2400" dirty="0">
                <a:solidFill>
                  <a:schemeClr val="accent6">
                    <a:lumMod val="75000"/>
                  </a:schemeClr>
                </a:solidFill>
              </a:rPr>
              <a:t> Lexically forward dependence:</a:t>
            </a:r>
          </a:p>
          <a:p>
            <a:pPr lvl="1"/>
            <a:r>
              <a:rPr lang="en-US" sz="2400" dirty="0"/>
              <a:t>source precedes the target lexically</a:t>
            </a:r>
          </a:p>
          <a:p>
            <a:pPr>
              <a:buFont typeface="Arial" charset="0"/>
              <a:buChar char="•"/>
            </a:pPr>
            <a:r>
              <a:rPr lang="en-US" sz="2400" dirty="0">
                <a:solidFill>
                  <a:schemeClr val="accent6">
                    <a:lumMod val="75000"/>
                  </a:schemeClr>
                </a:solidFill>
              </a:rPr>
              <a:t> Lexically backward dependence:</a:t>
            </a:r>
          </a:p>
          <a:p>
            <a:pPr lvl="1"/>
            <a:r>
              <a:rPr lang="en-US" sz="2400" dirty="0"/>
              <a:t>opposite from above</a:t>
            </a:r>
          </a:p>
          <a:p>
            <a:pPr>
              <a:buFont typeface="Arial" charset="0"/>
              <a:buChar char="•"/>
            </a:pPr>
            <a:r>
              <a:rPr lang="en-US" sz="2400" dirty="0">
                <a:solidFill>
                  <a:schemeClr val="accent6">
                    <a:lumMod val="75000"/>
                  </a:schemeClr>
                </a:solidFill>
              </a:rPr>
              <a:t> Right-hand side of an assignment precede the left-hand</a:t>
            </a:r>
            <a:br>
              <a:rPr lang="en-US" sz="2400" dirty="0">
                <a:solidFill>
                  <a:schemeClr val="accent6">
                    <a:lumMod val="75000"/>
                  </a:schemeClr>
                </a:solidFill>
              </a:rPr>
            </a:br>
            <a:r>
              <a:rPr lang="en-US" sz="2400" dirty="0">
                <a:solidFill>
                  <a:schemeClr val="accent6">
                    <a:lumMod val="75000"/>
                  </a:schemeClr>
                </a:solidFill>
              </a:rPr>
              <a:t>  side</a:t>
            </a:r>
          </a:p>
        </p:txBody>
      </p:sp>
      <p:sp>
        <p:nvSpPr>
          <p:cNvPr id="28676" name="Rectangle 14"/>
          <p:cNvSpPr>
            <a:spLocks noChangeArrowheads="1"/>
          </p:cNvSpPr>
          <p:nvPr/>
        </p:nvSpPr>
        <p:spPr bwMode="auto">
          <a:xfrm>
            <a:off x="289964" y="6244158"/>
            <a:ext cx="85328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dirty="0"/>
              <a:t>Source: </a:t>
            </a:r>
            <a:r>
              <a:rPr lang="en-US" sz="1400" dirty="0">
                <a:hlinkClick r:id="rId3"/>
              </a:rPr>
              <a:t>http://sc.tamu.edu/help/power/powerlearn/html/ScalarOptnw/tsld036.htm</a:t>
            </a:r>
            <a:endParaRPr lang="en-US" sz="1400" dirty="0"/>
          </a:p>
        </p:txBody>
      </p:sp>
    </p:spTree>
    <p:extLst>
      <p:ext uri="{BB962C8B-B14F-4D97-AF65-F5344CB8AC3E}">
        <p14:creationId xmlns:p14="http://schemas.microsoft.com/office/powerpoint/2010/main" val="33892849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1EFE1D-32E8-49AC-947D-05D22C35FB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400" y="1938554"/>
            <a:ext cx="2314575" cy="2980892"/>
          </a:xfrm>
          <a:prstGeom prst="rect">
            <a:avLst/>
          </a:prstGeom>
        </p:spPr>
      </p:pic>
      <p:sp>
        <p:nvSpPr>
          <p:cNvPr id="5" name="Rectangle 4">
            <a:extLst>
              <a:ext uri="{FF2B5EF4-FFF2-40B4-BE49-F238E27FC236}">
                <a16:creationId xmlns:a16="http://schemas.microsoft.com/office/drawing/2014/main" id="{B3190E36-6209-43C3-8137-61715ACDCF47}"/>
              </a:ext>
            </a:extLst>
          </p:cNvPr>
          <p:cNvSpPr/>
          <p:nvPr/>
        </p:nvSpPr>
        <p:spPr>
          <a:xfrm>
            <a:off x="3889375" y="2634929"/>
            <a:ext cx="4572000" cy="1877437"/>
          </a:xfrm>
          <a:prstGeom prst="rect">
            <a:avLst/>
          </a:prstGeom>
        </p:spPr>
        <p:txBody>
          <a:bodyPr>
            <a:spAutoFit/>
          </a:bodyPr>
          <a:lstStyle/>
          <a:p>
            <a:pPr marL="514350" indent="-514350">
              <a:spcBef>
                <a:spcPct val="20000"/>
              </a:spcBef>
              <a:buClr>
                <a:schemeClr val="hlink"/>
              </a:buClr>
              <a:buFont typeface="+mj-lt"/>
              <a:buAutoNum type="arabicPeriod"/>
              <a:defRPr/>
            </a:pPr>
            <a:r>
              <a:rPr lang="en-ZA" sz="2000" kern="0" dirty="0">
                <a:effectLst>
                  <a:outerShdw blurRad="38100" dist="38100" dir="2700000" algn="tl">
                    <a:srgbClr val="000000"/>
                  </a:outerShdw>
                </a:effectLst>
              </a:rPr>
              <a:t>Understand the problem</a:t>
            </a:r>
          </a:p>
          <a:p>
            <a:pPr marL="514350" indent="-514350">
              <a:spcBef>
                <a:spcPct val="20000"/>
              </a:spcBef>
              <a:buClr>
                <a:schemeClr val="hlink"/>
              </a:buClr>
              <a:buFont typeface="+mj-lt"/>
              <a:buAutoNum type="arabicPeriod"/>
              <a:defRPr/>
            </a:pPr>
            <a:r>
              <a:rPr lang="en-ZA" sz="2000" kern="0" dirty="0">
                <a:effectLst>
                  <a:outerShdw blurRad="38100" dist="38100" dir="2700000" algn="tl">
                    <a:srgbClr val="000000"/>
                  </a:outerShdw>
                </a:effectLst>
              </a:rPr>
              <a:t>Partitioning</a:t>
            </a:r>
          </a:p>
          <a:p>
            <a:pPr marL="514350" indent="-514350">
              <a:spcBef>
                <a:spcPct val="20000"/>
              </a:spcBef>
              <a:buClr>
                <a:schemeClr val="hlink"/>
              </a:buClr>
              <a:buFont typeface="+mj-lt"/>
              <a:buAutoNum type="arabicPeriod"/>
              <a:defRPr/>
            </a:pPr>
            <a:r>
              <a:rPr lang="en-ZA" sz="2000" kern="0" dirty="0">
                <a:effectLst>
                  <a:outerShdw blurRad="38100" dist="38100" dir="2700000" algn="tl">
                    <a:srgbClr val="000000"/>
                  </a:outerShdw>
                </a:effectLst>
              </a:rPr>
              <a:t>Granularity</a:t>
            </a:r>
          </a:p>
          <a:p>
            <a:pPr marL="514350" indent="-514350">
              <a:spcBef>
                <a:spcPct val="20000"/>
              </a:spcBef>
              <a:buClr>
                <a:schemeClr val="hlink"/>
              </a:buClr>
              <a:buFont typeface="+mj-lt"/>
              <a:buAutoNum type="arabicPeriod"/>
              <a:defRPr/>
            </a:pPr>
            <a:r>
              <a:rPr lang="en-ZA" sz="2000" kern="0" dirty="0">
                <a:effectLst>
                  <a:outerShdw blurRad="38100" dist="38100" dir="2700000" algn="tl">
                    <a:srgbClr val="000000"/>
                  </a:outerShdw>
                </a:effectLst>
              </a:rPr>
              <a:t>….</a:t>
            </a:r>
          </a:p>
          <a:p>
            <a:pPr marL="514350" indent="-514350">
              <a:spcBef>
                <a:spcPct val="20000"/>
              </a:spcBef>
              <a:buClr>
                <a:schemeClr val="hlink"/>
              </a:buClr>
              <a:buFont typeface="+mj-lt"/>
              <a:buAutoNum type="arabicPeriod"/>
              <a:defRPr/>
            </a:pPr>
            <a:r>
              <a:rPr lang="en-ZA" sz="2000" kern="0" dirty="0">
                <a:effectLst>
                  <a:outerShdw blurRad="38100" dist="38100" dir="2700000" algn="tl">
                    <a:srgbClr val="000000"/>
                  </a:outerShdw>
                </a:effectLst>
              </a:rPr>
              <a:t>Identify data dependencies</a:t>
            </a:r>
          </a:p>
        </p:txBody>
      </p:sp>
      <p:sp>
        <p:nvSpPr>
          <p:cNvPr id="6" name="Rectangle 5">
            <a:extLst>
              <a:ext uri="{FF2B5EF4-FFF2-40B4-BE49-F238E27FC236}">
                <a16:creationId xmlns:a16="http://schemas.microsoft.com/office/drawing/2014/main" id="{5C1150D5-C685-43D0-9833-76596B8CFFAF}"/>
              </a:ext>
            </a:extLst>
          </p:cNvPr>
          <p:cNvSpPr/>
          <p:nvPr/>
        </p:nvSpPr>
        <p:spPr>
          <a:xfrm>
            <a:off x="2408816" y="554335"/>
            <a:ext cx="4608955"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Part 1/3 Done</a:t>
            </a:r>
          </a:p>
        </p:txBody>
      </p:sp>
      <p:sp>
        <p:nvSpPr>
          <p:cNvPr id="7" name="Rectangle 6">
            <a:extLst>
              <a:ext uri="{FF2B5EF4-FFF2-40B4-BE49-F238E27FC236}">
                <a16:creationId xmlns:a16="http://schemas.microsoft.com/office/drawing/2014/main" id="{8F6BA515-94AE-488C-BCAA-0807CB194DC5}"/>
              </a:ext>
            </a:extLst>
          </p:cNvPr>
          <p:cNvSpPr/>
          <p:nvPr/>
        </p:nvSpPr>
        <p:spPr>
          <a:xfrm>
            <a:off x="963520" y="6118999"/>
            <a:ext cx="7267759" cy="369332"/>
          </a:xfrm>
          <a:prstGeom prst="rect">
            <a:avLst/>
          </a:prstGeom>
        </p:spPr>
        <p:txBody>
          <a:bodyPr wrap="none">
            <a:spAutoFit/>
          </a:bodyPr>
          <a:lstStyle/>
          <a:p>
            <a:r>
              <a:rPr lang="en-US" dirty="0"/>
              <a:t>Over to you to work on OpenCL </a:t>
            </a:r>
            <a:r>
              <a:rPr lang="en-US" dirty="0" err="1"/>
              <a:t>prac</a:t>
            </a:r>
            <a:r>
              <a:rPr lang="en-US" dirty="0"/>
              <a:t> or have an early start on Prac3</a:t>
            </a:r>
            <a:endParaRPr lang="en-ZA" dirty="0"/>
          </a:p>
        </p:txBody>
      </p:sp>
      <p:sp>
        <p:nvSpPr>
          <p:cNvPr id="8" name="Rectangle 7">
            <a:extLst>
              <a:ext uri="{FF2B5EF4-FFF2-40B4-BE49-F238E27FC236}">
                <a16:creationId xmlns:a16="http://schemas.microsoft.com/office/drawing/2014/main" id="{73C13A74-3084-4195-8050-C4529CD0AA65}"/>
              </a:ext>
            </a:extLst>
          </p:cNvPr>
          <p:cNvSpPr/>
          <p:nvPr/>
        </p:nvSpPr>
        <p:spPr>
          <a:xfrm>
            <a:off x="2019859" y="5196057"/>
            <a:ext cx="4825441" cy="646331"/>
          </a:xfrm>
          <a:prstGeom prst="rect">
            <a:avLst/>
          </a:prstGeom>
        </p:spPr>
        <p:txBody>
          <a:bodyPr wrap="square">
            <a:spAutoFit/>
          </a:bodyPr>
          <a:lstStyle/>
          <a:p>
            <a:r>
              <a:rPr lang="en-US" dirty="0">
                <a:solidFill>
                  <a:schemeClr val="accent6">
                    <a:lumMod val="50000"/>
                  </a:schemeClr>
                </a:solidFill>
              </a:rPr>
              <a:t>Next two slides discusses solution to last week’s </a:t>
            </a:r>
            <a:r>
              <a:rPr lang="en-US" dirty="0" err="1">
                <a:solidFill>
                  <a:schemeClr val="accent6">
                    <a:lumMod val="50000"/>
                  </a:schemeClr>
                </a:solidFill>
              </a:rPr>
              <a:t>microcoding</a:t>
            </a:r>
            <a:r>
              <a:rPr lang="en-US" dirty="0">
                <a:solidFill>
                  <a:schemeClr val="accent6">
                    <a:lumMod val="50000"/>
                  </a:schemeClr>
                </a:solidFill>
              </a:rPr>
              <a:t> homework assignment.</a:t>
            </a:r>
            <a:endParaRPr lang="en-ZA" dirty="0">
              <a:solidFill>
                <a:schemeClr val="accent6">
                  <a:lumMod val="50000"/>
                </a:schemeClr>
              </a:solidFill>
            </a:endParaRPr>
          </a:p>
        </p:txBody>
      </p:sp>
    </p:spTree>
    <p:extLst>
      <p:ext uri="{BB962C8B-B14F-4D97-AF65-F5344CB8AC3E}">
        <p14:creationId xmlns:p14="http://schemas.microsoft.com/office/powerpoint/2010/main" val="31598944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dirty="0"/>
              <a:t>Further Reading / Refs</a:t>
            </a:r>
          </a:p>
        </p:txBody>
      </p:sp>
      <p:sp>
        <p:nvSpPr>
          <p:cNvPr id="4" name="Rectangle 3"/>
          <p:cNvSpPr/>
          <p:nvPr/>
        </p:nvSpPr>
        <p:spPr>
          <a:xfrm>
            <a:off x="1045918" y="6094364"/>
            <a:ext cx="6515100" cy="369332"/>
          </a:xfrm>
          <a:prstGeom prst="rect">
            <a:avLst/>
          </a:prstGeom>
        </p:spPr>
        <p:txBody>
          <a:bodyPr wrap="square">
            <a:spAutoFit/>
          </a:bodyPr>
          <a:lstStyle/>
          <a:p>
            <a:pPr marL="285750" indent="-285750">
              <a:buFont typeface="Arial" panose="020B0604020202020204" pitchFamily="34" charset="0"/>
              <a:buChar char="•"/>
            </a:pPr>
            <a:r>
              <a:rPr lang="en-GB" dirty="0">
                <a:hlinkClick r:id="rId2"/>
              </a:rPr>
              <a:t>http://unilearning.uow.edu.au/critical/1a.html</a:t>
            </a:r>
            <a:endParaRPr lang="en-GB" dirty="0"/>
          </a:p>
        </p:txBody>
      </p:sp>
      <p:sp>
        <p:nvSpPr>
          <p:cNvPr id="5" name="TextBox 4"/>
          <p:cNvSpPr txBox="1"/>
          <p:nvPr/>
        </p:nvSpPr>
        <p:spPr>
          <a:xfrm>
            <a:off x="977338" y="4534436"/>
            <a:ext cx="6750566" cy="369332"/>
          </a:xfrm>
          <a:prstGeom prst="rect">
            <a:avLst/>
          </a:prstGeom>
          <a:noFill/>
        </p:spPr>
        <p:txBody>
          <a:bodyPr wrap="none" rtlCol="0">
            <a:spAutoFit/>
          </a:bodyPr>
          <a:lstStyle/>
          <a:p>
            <a:r>
              <a:rPr lang="en-US" dirty="0"/>
              <a:t>Some resources related to critical analysis and critical thinking:</a:t>
            </a:r>
            <a:endParaRPr lang="en-GB" dirty="0"/>
          </a:p>
        </p:txBody>
      </p:sp>
      <p:sp>
        <p:nvSpPr>
          <p:cNvPr id="6" name="Rectangle 5"/>
          <p:cNvSpPr/>
          <p:nvPr/>
        </p:nvSpPr>
        <p:spPr>
          <a:xfrm>
            <a:off x="1023058" y="5153615"/>
            <a:ext cx="7303770" cy="646331"/>
          </a:xfrm>
          <a:prstGeom prst="rect">
            <a:avLst/>
          </a:prstGeom>
        </p:spPr>
        <p:txBody>
          <a:bodyPr wrap="square">
            <a:spAutoFit/>
          </a:bodyPr>
          <a:lstStyle/>
          <a:p>
            <a:pPr marL="285750" indent="-285750">
              <a:buFont typeface="Arial" panose="020B0604020202020204" pitchFamily="34" charset="0"/>
              <a:buChar char="•"/>
            </a:pPr>
            <a:r>
              <a:rPr lang="en-GB" dirty="0">
                <a:hlinkClick r:id="rId3"/>
              </a:rPr>
              <a:t>http://www.deakin.edu.au/current-students/study-support/study-skills/handouts/critical-analysis.php</a:t>
            </a:r>
            <a:endParaRPr lang="en-GB" dirty="0"/>
          </a:p>
        </p:txBody>
      </p:sp>
      <p:sp>
        <p:nvSpPr>
          <p:cNvPr id="7" name="TextBox 6"/>
          <p:cNvSpPr txBox="1"/>
          <p:nvPr/>
        </p:nvSpPr>
        <p:spPr>
          <a:xfrm>
            <a:off x="1045918" y="4863994"/>
            <a:ext cx="4211409" cy="369332"/>
          </a:xfrm>
          <a:prstGeom prst="rect">
            <a:avLst/>
          </a:prstGeom>
          <a:noFill/>
        </p:spPr>
        <p:txBody>
          <a:bodyPr wrap="none" rtlCol="0">
            <a:spAutoFit/>
          </a:bodyPr>
          <a:lstStyle/>
          <a:p>
            <a:r>
              <a:rPr lang="en-US" dirty="0"/>
              <a:t>An easy introduction to critical analysis:</a:t>
            </a:r>
            <a:endParaRPr lang="en-GB" dirty="0"/>
          </a:p>
        </p:txBody>
      </p:sp>
      <p:sp>
        <p:nvSpPr>
          <p:cNvPr id="8" name="TextBox 7"/>
          <p:cNvSpPr txBox="1"/>
          <p:nvPr/>
        </p:nvSpPr>
        <p:spPr>
          <a:xfrm>
            <a:off x="1045918" y="5806339"/>
            <a:ext cx="6904454" cy="369332"/>
          </a:xfrm>
          <a:prstGeom prst="rect">
            <a:avLst/>
          </a:prstGeom>
          <a:noFill/>
        </p:spPr>
        <p:txBody>
          <a:bodyPr wrap="none" rtlCol="0">
            <a:spAutoFit/>
          </a:bodyPr>
          <a:lstStyle/>
          <a:p>
            <a:r>
              <a:rPr lang="en-US" dirty="0"/>
              <a:t>An online quiz and learning tool for understanding critical thinking:</a:t>
            </a:r>
            <a:endParaRPr lang="en-GB" dirty="0"/>
          </a:p>
        </p:txBody>
      </p:sp>
      <p:sp>
        <p:nvSpPr>
          <p:cNvPr id="9" name="TextBox 8"/>
          <p:cNvSpPr txBox="1"/>
          <p:nvPr/>
        </p:nvSpPr>
        <p:spPr>
          <a:xfrm>
            <a:off x="977338" y="3466087"/>
            <a:ext cx="4724370" cy="369332"/>
          </a:xfrm>
          <a:prstGeom prst="rect">
            <a:avLst/>
          </a:prstGeom>
          <a:noFill/>
        </p:spPr>
        <p:txBody>
          <a:bodyPr wrap="none" rtlCol="0">
            <a:spAutoFit/>
          </a:bodyPr>
          <a:lstStyle/>
          <a:p>
            <a:r>
              <a:rPr lang="en-US" dirty="0"/>
              <a:t>Some resources related to systems thinking:</a:t>
            </a:r>
            <a:endParaRPr lang="en-GB" dirty="0"/>
          </a:p>
        </p:txBody>
      </p:sp>
      <p:sp>
        <p:nvSpPr>
          <p:cNvPr id="10" name="Rectangle 9"/>
          <p:cNvSpPr/>
          <p:nvPr/>
        </p:nvSpPr>
        <p:spPr>
          <a:xfrm>
            <a:off x="1045918" y="3784746"/>
            <a:ext cx="6911058" cy="646331"/>
          </a:xfrm>
          <a:prstGeom prst="rect">
            <a:avLst/>
          </a:prstGeom>
        </p:spPr>
        <p:txBody>
          <a:bodyPr wrap="square">
            <a:spAutoFit/>
          </a:bodyPr>
          <a:lstStyle/>
          <a:p>
            <a:pPr marL="285750" indent="-285750">
              <a:buFont typeface="Arial" panose="020B0604020202020204" pitchFamily="34" charset="0"/>
              <a:buChar char="•"/>
            </a:pPr>
            <a:r>
              <a:rPr lang="en-US" dirty="0">
                <a:hlinkClick r:id="rId4"/>
              </a:rPr>
              <a:t>https://www.youtube.com/watch?v=lhbLNBqhQkc</a:t>
            </a:r>
            <a:r>
              <a:rPr lang="en-US" dirty="0"/>
              <a:t> </a:t>
            </a:r>
          </a:p>
          <a:p>
            <a:pPr marL="285750" indent="-285750">
              <a:buFont typeface="Arial" panose="020B0604020202020204" pitchFamily="34" charset="0"/>
              <a:buChar char="•"/>
            </a:pPr>
            <a:r>
              <a:rPr lang="en-US" dirty="0">
                <a:hlinkClick r:id="rId5"/>
              </a:rPr>
              <a:t>https://www.youtube.com/watch?v=AP7hMdnNrH4</a:t>
            </a:r>
            <a:r>
              <a:rPr lang="en-US" dirty="0"/>
              <a:t> </a:t>
            </a:r>
          </a:p>
        </p:txBody>
      </p:sp>
      <p:sp>
        <p:nvSpPr>
          <p:cNvPr id="11" name="Rectangle 10"/>
          <p:cNvSpPr/>
          <p:nvPr/>
        </p:nvSpPr>
        <p:spPr>
          <a:xfrm>
            <a:off x="977338" y="1619428"/>
            <a:ext cx="8139660" cy="2031325"/>
          </a:xfrm>
          <a:prstGeom prst="rect">
            <a:avLst/>
          </a:prstGeom>
        </p:spPr>
        <p:txBody>
          <a:bodyPr wrap="square">
            <a:spAutoFit/>
          </a:bodyPr>
          <a:lstStyle/>
          <a:p>
            <a:r>
              <a:rPr lang="en-ZA" dirty="0"/>
              <a:t>Suggestions for further reading, slides partially based / general principles elaborated in:</a:t>
            </a:r>
          </a:p>
          <a:p>
            <a:pPr marL="285750" indent="-285750">
              <a:buFont typeface="Arial" panose="020B0604020202020204" pitchFamily="34" charset="0"/>
              <a:buChar char="•"/>
            </a:pPr>
            <a:r>
              <a:rPr lang="en-ZA" dirty="0">
                <a:hlinkClick r:id="rId6"/>
              </a:rPr>
              <a:t>https://computing.llnl.gov/tutorials/parallel_comp/</a:t>
            </a:r>
            <a:r>
              <a:rPr lang="en-ZA" dirty="0"/>
              <a:t> </a:t>
            </a:r>
          </a:p>
          <a:p>
            <a:pPr marL="285750" indent="-285750">
              <a:buFont typeface="Arial" panose="020B0604020202020204" pitchFamily="34" charset="0"/>
              <a:buChar char="•"/>
            </a:pPr>
            <a:r>
              <a:rPr lang="en-ZA" dirty="0">
                <a:hlinkClick r:id="rId7"/>
              </a:rPr>
              <a:t>http://www2.physics.uiowa.edu/~ghowes/teach/ihpc12/lec/ihpc12Lec_DesignHPC12.pdf</a:t>
            </a:r>
            <a:r>
              <a:rPr lang="en-ZA" dirty="0"/>
              <a:t> </a:t>
            </a:r>
          </a:p>
          <a:p>
            <a:endParaRPr lang="en-ZA" dirty="0"/>
          </a:p>
          <a:p>
            <a:endParaRPr lang="en-ZA" dirty="0"/>
          </a:p>
        </p:txBody>
      </p:sp>
      <p:grpSp>
        <p:nvGrpSpPr>
          <p:cNvPr id="12" name="Group 11">
            <a:extLst>
              <a:ext uri="{FF2B5EF4-FFF2-40B4-BE49-F238E27FC236}">
                <a16:creationId xmlns:a16="http://schemas.microsoft.com/office/drawing/2014/main" id="{E23E202D-4B7E-4039-B41D-D4C368B1FD1E}"/>
              </a:ext>
            </a:extLst>
          </p:cNvPr>
          <p:cNvGrpSpPr/>
          <p:nvPr/>
        </p:nvGrpSpPr>
        <p:grpSpPr>
          <a:xfrm>
            <a:off x="7891805" y="286001"/>
            <a:ext cx="881700" cy="854430"/>
            <a:chOff x="7309114" y="321251"/>
            <a:chExt cx="1630383" cy="1579956"/>
          </a:xfrm>
        </p:grpSpPr>
        <p:pic>
          <p:nvPicPr>
            <p:cNvPr id="13" name="Picture 12" descr="A picture containing table, food, computer&#10;&#10;Description automatically generated">
              <a:extLst>
                <a:ext uri="{FF2B5EF4-FFF2-40B4-BE49-F238E27FC236}">
                  <a16:creationId xmlns:a16="http://schemas.microsoft.com/office/drawing/2014/main" id="{80B58F6B-E3C9-4371-AB94-2BB49A65462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10072" y="321251"/>
              <a:ext cx="1132278" cy="946150"/>
            </a:xfrm>
            <a:prstGeom prst="rect">
              <a:avLst/>
            </a:prstGeom>
          </p:spPr>
        </p:pic>
        <p:sp>
          <p:nvSpPr>
            <p:cNvPr id="14" name="Rectangle 13">
              <a:extLst>
                <a:ext uri="{FF2B5EF4-FFF2-40B4-BE49-F238E27FC236}">
                  <a16:creationId xmlns:a16="http://schemas.microsoft.com/office/drawing/2014/main" id="{A2C44F55-FDC7-4F56-BD05-AD06000E250C}"/>
                </a:ext>
              </a:extLst>
            </p:cNvPr>
            <p:cNvSpPr/>
            <p:nvPr/>
          </p:nvSpPr>
          <p:spPr>
            <a:xfrm>
              <a:off x="7309114" y="1275175"/>
              <a:ext cx="1630383" cy="626032"/>
            </a:xfrm>
            <a:prstGeom prst="rect">
              <a:avLst/>
            </a:prstGeom>
            <a:solidFill>
              <a:schemeClr val="accent5">
                <a:lumMod val="20000"/>
                <a:lumOff val="80000"/>
              </a:schemeClr>
            </a:solidFill>
          </p:spPr>
          <p:txBody>
            <a:bodyPr wrap="square">
              <a:spAutoFit/>
            </a:bodyPr>
            <a:lstStyle/>
            <a:p>
              <a:pPr algn="ctr"/>
              <a:r>
                <a:rPr lang="en-ZA" sz="800" dirty="0"/>
                <a:t>Supplementary reading</a:t>
              </a:r>
            </a:p>
          </p:txBody>
        </p:sp>
      </p:grpSp>
    </p:spTree>
    <p:extLst>
      <p:ext uri="{BB962C8B-B14F-4D97-AF65-F5344CB8AC3E}">
        <p14:creationId xmlns:p14="http://schemas.microsoft.com/office/powerpoint/2010/main" val="32265191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401" y="3526966"/>
            <a:ext cx="8657594" cy="2031325"/>
          </a:xfrm>
          <a:prstGeom prst="rect">
            <a:avLst/>
          </a:prstGeom>
          <a:noFill/>
        </p:spPr>
        <p:txBody>
          <a:bodyPr wrap="square" rtlCol="0">
            <a:spAutoFit/>
          </a:bodyPr>
          <a:lstStyle/>
          <a:p>
            <a:r>
              <a:rPr lang="en-US" i="1" dirty="0"/>
              <a:t>Image sources:</a:t>
            </a:r>
          </a:p>
          <a:p>
            <a:r>
              <a:rPr lang="en-US" dirty="0"/>
              <a:t> Clipart sources  – public domain CC0 (</a:t>
            </a:r>
            <a:r>
              <a:rPr lang="en-US" dirty="0">
                <a:hlinkClick r:id="rId2"/>
              </a:rPr>
              <a:t>http://pixabay.com/</a:t>
            </a:r>
            <a:r>
              <a:rPr lang="en-US" dirty="0"/>
              <a:t>)</a:t>
            </a:r>
          </a:p>
          <a:p>
            <a:r>
              <a:rPr lang="en-US" dirty="0"/>
              <a:t> </a:t>
            </a:r>
            <a:r>
              <a:rPr lang="en-US" dirty="0" err="1"/>
              <a:t>PxFuel</a:t>
            </a:r>
            <a:r>
              <a:rPr lang="en-US" dirty="0"/>
              <a:t> – CC0 (</a:t>
            </a:r>
            <a:r>
              <a:rPr lang="en-ZA" dirty="0">
                <a:hlinkClick r:id="rId3"/>
              </a:rPr>
              <a:t>https://www.pxfuel.com/</a:t>
            </a:r>
            <a:r>
              <a:rPr lang="en-ZA" dirty="0"/>
              <a:t>)</a:t>
            </a:r>
            <a:endParaRPr lang="en-US" dirty="0"/>
          </a:p>
          <a:p>
            <a:r>
              <a:rPr lang="en-US" dirty="0"/>
              <a:t> </a:t>
            </a:r>
            <a:r>
              <a:rPr lang="en-US" dirty="0" err="1"/>
              <a:t>Pixabay</a:t>
            </a:r>
            <a:endParaRPr lang="en-US" dirty="0"/>
          </a:p>
          <a:p>
            <a:r>
              <a:rPr lang="en-US" dirty="0"/>
              <a:t> </a:t>
            </a:r>
            <a:r>
              <a:rPr lang="en-US" dirty="0">
                <a:hlinkClick r:id="rId4"/>
              </a:rPr>
              <a:t>commons.wikimedia.org</a:t>
            </a:r>
            <a:endParaRPr lang="en-US" dirty="0"/>
          </a:p>
          <a:p>
            <a:r>
              <a:rPr lang="en-US" dirty="0"/>
              <a:t> Images from </a:t>
            </a:r>
            <a:r>
              <a:rPr lang="en-US" dirty="0" err="1"/>
              <a:t>flickr</a:t>
            </a:r>
            <a:endParaRPr lang="en-US" dirty="0"/>
          </a:p>
          <a:p>
            <a:r>
              <a:rPr lang="en-US" dirty="0"/>
              <a:t> </a:t>
            </a:r>
          </a:p>
        </p:txBody>
      </p:sp>
      <p:sp>
        <p:nvSpPr>
          <p:cNvPr id="2" name="Rectangle 1"/>
          <p:cNvSpPr/>
          <p:nvPr/>
        </p:nvSpPr>
        <p:spPr>
          <a:xfrm>
            <a:off x="420915" y="443077"/>
            <a:ext cx="4929555" cy="369332"/>
          </a:xfrm>
          <a:prstGeom prst="rect">
            <a:avLst/>
          </a:prstGeom>
        </p:spPr>
        <p:txBody>
          <a:bodyPr wrap="none">
            <a:spAutoFit/>
          </a:bodyPr>
          <a:lstStyle/>
          <a:p>
            <a:r>
              <a:rPr lang="en-US" b="1" i="1" dirty="0"/>
              <a:t>Disclaimers and copyright/licensing details</a:t>
            </a:r>
          </a:p>
        </p:txBody>
      </p:sp>
      <p:sp>
        <p:nvSpPr>
          <p:cNvPr id="5" name="Rectangle 4"/>
          <p:cNvSpPr/>
          <p:nvPr/>
        </p:nvSpPr>
        <p:spPr>
          <a:xfrm>
            <a:off x="420916" y="893026"/>
            <a:ext cx="8258628" cy="2554545"/>
          </a:xfrm>
          <a:prstGeom prst="rect">
            <a:avLst/>
          </a:prstGeom>
        </p:spPr>
        <p:txBody>
          <a:bodyPr wrap="square">
            <a:spAutoFit/>
          </a:bodyPr>
          <a:lstStyle/>
          <a:p>
            <a:r>
              <a:rPr lang="en-US" sz="1600" dirty="0"/>
              <a:t>I have tried to follow the correct practices concerning copyright and licensing of material, particularly image sources that have been used in this presentation. I have put much effort into trying to make this material open access so that it can be of benefit to others in their teaching and learning practice. Any mistakes or omissions with regards to these issues I will correct when notified. To the best of my understanding the material in these slides can be shared according to the Creative Commons “</a:t>
            </a:r>
            <a:r>
              <a:rPr lang="en-ZA" sz="1600" dirty="0"/>
              <a:t>Attribution-</a:t>
            </a:r>
            <a:r>
              <a:rPr lang="en-ZA" sz="1600" dirty="0" err="1"/>
              <a:t>ShareAlike</a:t>
            </a:r>
            <a:r>
              <a:rPr lang="en-ZA" sz="1600" dirty="0"/>
              <a:t> 4.0 International (CC BY-SA 4.0)</a:t>
            </a:r>
            <a:r>
              <a:rPr lang="en-US" sz="1600" dirty="0"/>
              <a:t>” license, and that is why I selected that license to apply to this presentation (it’s not because I particulate want my slides referenced but more to acknowledge the sources and generosity of others who have provided free material such as the images I have used).</a:t>
            </a:r>
          </a:p>
        </p:txBody>
      </p:sp>
      <p:pic>
        <p:nvPicPr>
          <p:cNvPr id="3074" name="Picture 2" descr="C:\Users\swinberg\Documents\ACTIVE\EEE4084F\Common\Images_open\CC-S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1944" y="6102803"/>
            <a:ext cx="1117600" cy="39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8725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0407B1F-F011-4D89-B205-E4A4CBDC8CA3}"/>
              </a:ext>
            </a:extLst>
          </p:cNvPr>
          <p:cNvSpPr txBox="1">
            <a:spLocks/>
          </p:cNvSpPr>
          <p:nvPr/>
        </p:nvSpPr>
        <p:spPr>
          <a:xfrm>
            <a:off x="360944" y="2748364"/>
            <a:ext cx="8399463" cy="1098550"/>
          </a:xfrm>
          <a:prstGeom prst="rect">
            <a:avLst/>
          </a:prstGeom>
        </p:spPr>
        <p:txBody>
          <a:bodyPr vert="horz" lIns="91440" tIns="45720" rIns="91440" bIns="45720" rtlCol="0" anchor="t" anchorCtr="0">
            <a:normAutofit/>
          </a:bodyPr>
          <a:lstStyle>
            <a:lvl1pPr algn="l" defTabSz="914400" rtl="0" eaLnBrk="1" latinLnBrk="0" hangingPunct="1">
              <a:spcBef>
                <a:spcPct val="0"/>
              </a:spcBef>
              <a:buNone/>
              <a:defRPr sz="4000" b="1"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fontAlgn="auto">
              <a:spcAft>
                <a:spcPts val="0"/>
              </a:spcAft>
            </a:pPr>
            <a:r>
              <a:rPr lang="en-US" sz="3600"/>
              <a:t>Steps in Designing Parallel Programs</a:t>
            </a:r>
            <a:endParaRPr lang="en-US" sz="3600" dirty="0"/>
          </a:p>
        </p:txBody>
      </p:sp>
      <p:sp>
        <p:nvSpPr>
          <p:cNvPr id="5" name="Rectangle 4">
            <a:extLst>
              <a:ext uri="{FF2B5EF4-FFF2-40B4-BE49-F238E27FC236}">
                <a16:creationId xmlns:a16="http://schemas.microsoft.com/office/drawing/2014/main" id="{1D971169-4227-4F13-BCF1-9EE6CBE83900}"/>
              </a:ext>
            </a:extLst>
          </p:cNvPr>
          <p:cNvSpPr/>
          <p:nvPr/>
        </p:nvSpPr>
        <p:spPr>
          <a:xfrm>
            <a:off x="360944" y="423075"/>
            <a:ext cx="3796873" cy="369332"/>
          </a:xfrm>
          <a:prstGeom prst="rect">
            <a:avLst/>
          </a:prstGeom>
        </p:spPr>
        <p:txBody>
          <a:bodyPr wrap="none">
            <a:spAutoFit/>
          </a:bodyPr>
          <a:lstStyle/>
          <a:p>
            <a:r>
              <a:rPr lang="en-ZA" dirty="0"/>
              <a:t>… and that’s why we will delve into</a:t>
            </a:r>
          </a:p>
        </p:txBody>
      </p:sp>
    </p:spTree>
    <p:extLst>
      <p:ext uri="{BB962C8B-B14F-4D97-AF65-F5344CB8AC3E}">
        <p14:creationId xmlns:p14="http://schemas.microsoft.com/office/powerpoint/2010/main" val="136839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swinberg\Documents\ACTIVE\EEE4084F\Common\Images_open\himalayas-climber2-pd-Flick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6433" y="1162006"/>
            <a:ext cx="3261776" cy="244633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idx="4294967295"/>
          </p:nvPr>
        </p:nvSpPr>
        <p:spPr>
          <a:xfrm>
            <a:off x="360944" y="325481"/>
            <a:ext cx="8399463" cy="1098550"/>
          </a:xfrm>
        </p:spPr>
        <p:txBody>
          <a:bodyPr anchor="t" anchorCtr="0">
            <a:normAutofit/>
          </a:bodyPr>
          <a:lstStyle/>
          <a:p>
            <a:pPr algn="ctr"/>
            <a:r>
              <a:rPr lang="en-US" sz="3600" dirty="0"/>
              <a:t>Steps in Designing Parallel Programs</a:t>
            </a:r>
          </a:p>
        </p:txBody>
      </p:sp>
      <p:sp>
        <p:nvSpPr>
          <p:cNvPr id="2" name="TextBox 1"/>
          <p:cNvSpPr txBox="1"/>
          <p:nvPr/>
        </p:nvSpPr>
        <p:spPr>
          <a:xfrm rot="20097745">
            <a:off x="810671" y="2157003"/>
            <a:ext cx="3897402" cy="923330"/>
          </a:xfrm>
          <a:prstGeom prst="rect">
            <a:avLst/>
          </a:prstGeom>
          <a:noFill/>
        </p:spPr>
        <p:txBody>
          <a:bodyPr wrap="square" rtlCol="0">
            <a:spAutoFit/>
          </a:bodyPr>
          <a:lstStyle/>
          <a:p>
            <a:r>
              <a:rPr lang="en-US" i="1" dirty="0">
                <a:solidFill>
                  <a:srgbClr val="FF6600"/>
                </a:solidFill>
              </a:rPr>
              <a:t>Starting the somewhat long and</a:t>
            </a:r>
            <a:br>
              <a:rPr lang="en-US" i="1" dirty="0">
                <a:solidFill>
                  <a:srgbClr val="FF6600"/>
                </a:solidFill>
              </a:rPr>
            </a:br>
            <a:r>
              <a:rPr lang="en-US" i="1" dirty="0">
                <a:solidFill>
                  <a:srgbClr val="FF6600"/>
                </a:solidFill>
              </a:rPr>
              <a:t>arduous trek on the topic of</a:t>
            </a:r>
            <a:br>
              <a:rPr lang="en-US" i="1" dirty="0">
                <a:solidFill>
                  <a:srgbClr val="FF6600"/>
                </a:solidFill>
              </a:rPr>
            </a:br>
            <a:r>
              <a:rPr lang="en-US" i="1" dirty="0">
                <a:solidFill>
                  <a:srgbClr val="FF6600"/>
                </a:solidFill>
              </a:rPr>
              <a:t>designing parallel programs</a:t>
            </a:r>
          </a:p>
        </p:txBody>
      </p:sp>
      <p:sp>
        <p:nvSpPr>
          <p:cNvPr id="9" name="Striped Right Arrow 8"/>
          <p:cNvSpPr/>
          <p:nvPr/>
        </p:nvSpPr>
        <p:spPr bwMode="auto">
          <a:xfrm rot="19652205">
            <a:off x="3226952" y="3431177"/>
            <a:ext cx="1664156" cy="752354"/>
          </a:xfrm>
          <a:prstGeom prst="stripedRightArrow">
            <a:avLst/>
          </a:prstGeom>
          <a:gradFill flip="none" rotWithShape="1">
            <a:gsLst>
              <a:gs pos="0">
                <a:schemeClr val="tx2">
                  <a:lumMod val="75000"/>
                </a:schemeClr>
              </a:gs>
              <a:gs pos="50000">
                <a:schemeClr val="tx2">
                  <a:lumMod val="40000"/>
                  <a:lumOff val="60000"/>
                </a:schemeClr>
              </a:gs>
              <a:gs pos="100000">
                <a:schemeClr val="accent1">
                  <a:lumMod val="40000"/>
                  <a:lumOff val="60000"/>
                </a:schemeClr>
              </a:gs>
            </a:gsLst>
            <a:lin ang="0" scaled="1"/>
            <a:tileRect/>
          </a:gradFill>
          <a:ln w="12700" cap="flat" cmpd="sng" algn="ctr">
            <a:solidFill>
              <a:schemeClr val="accent4">
                <a:lumMod val="1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0" name="Rectangle 9"/>
          <p:cNvSpPr/>
          <p:nvPr/>
        </p:nvSpPr>
        <p:spPr>
          <a:xfrm>
            <a:off x="7230786" y="1453902"/>
            <a:ext cx="1792565" cy="2154436"/>
          </a:xfrm>
          <a:prstGeom prst="rect">
            <a:avLst/>
          </a:prstGeom>
        </p:spPr>
        <p:txBody>
          <a:bodyPr wrap="square">
            <a:spAutoFit/>
          </a:bodyPr>
          <a:lstStyle/>
          <a:p>
            <a:r>
              <a:rPr lang="en-US" sz="2000" dirty="0">
                <a:solidFill>
                  <a:srgbClr val="FF6600"/>
                </a:solidFill>
              </a:rPr>
              <a:t>Hardcore competent HPES programmers</a:t>
            </a:r>
          </a:p>
          <a:p>
            <a:r>
              <a:rPr lang="en-US" dirty="0">
                <a:solidFill>
                  <a:srgbClr val="FF6600"/>
                </a:solidFill>
              </a:rPr>
              <a:t>(leading the way to greater feats)</a:t>
            </a:r>
          </a:p>
        </p:txBody>
      </p:sp>
      <p:sp>
        <p:nvSpPr>
          <p:cNvPr id="11" name="Rectangle 10"/>
          <p:cNvSpPr/>
          <p:nvPr/>
        </p:nvSpPr>
        <p:spPr>
          <a:xfrm>
            <a:off x="3705487" y="5390930"/>
            <a:ext cx="3355148" cy="707886"/>
          </a:xfrm>
          <a:prstGeom prst="rect">
            <a:avLst/>
          </a:prstGeom>
        </p:spPr>
        <p:txBody>
          <a:bodyPr wrap="square">
            <a:spAutoFit/>
          </a:bodyPr>
          <a:lstStyle/>
          <a:p>
            <a:r>
              <a:rPr lang="en-US" sz="2000" dirty="0">
                <a:solidFill>
                  <a:srgbClr val="FF6600"/>
                </a:solidFill>
              </a:rPr>
              <a:t>Sequential programmers in their comfort zone.</a:t>
            </a:r>
          </a:p>
        </p:txBody>
      </p:sp>
      <p:sp>
        <p:nvSpPr>
          <p:cNvPr id="6" name="Rectangle 5"/>
          <p:cNvSpPr/>
          <p:nvPr/>
        </p:nvSpPr>
        <p:spPr>
          <a:xfrm rot="19620533">
            <a:off x="3344097" y="3645247"/>
            <a:ext cx="1300356" cy="369332"/>
          </a:xfrm>
          <a:prstGeom prst="rect">
            <a:avLst/>
          </a:prstGeom>
        </p:spPr>
        <p:txBody>
          <a:bodyPr wrap="none">
            <a:spAutoFit/>
          </a:bodyPr>
          <a:lstStyle/>
          <a:p>
            <a:r>
              <a:rPr lang="en-US" dirty="0"/>
              <a:t>EEE4120F</a:t>
            </a:r>
          </a:p>
        </p:txBody>
      </p:sp>
      <p:cxnSp>
        <p:nvCxnSpPr>
          <p:cNvPr id="12" name="Straight Arrow Connector 11"/>
          <p:cNvCxnSpPr>
            <a:stCxn id="11" idx="1"/>
          </p:cNvCxnSpPr>
          <p:nvPr/>
        </p:nvCxnSpPr>
        <p:spPr>
          <a:xfrm flipH="1">
            <a:off x="3310644" y="5744873"/>
            <a:ext cx="394843" cy="0"/>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451022" y="2845540"/>
            <a:ext cx="757186" cy="537018"/>
          </a:xfrm>
          <a:prstGeom prst="straightConnector1">
            <a:avLst/>
          </a:prstGeom>
          <a:ln w="285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C:\Users\swinberg\Documents\ACTIVE\EEE4084F\Common\Images_open\beach2-P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1111" y="3762992"/>
            <a:ext cx="1741138" cy="26035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silhouette of a person&#10;&#10;Description automatically generated">
            <a:extLst>
              <a:ext uri="{FF2B5EF4-FFF2-40B4-BE49-F238E27FC236}">
                <a16:creationId xmlns:a16="http://schemas.microsoft.com/office/drawing/2014/main" id="{1101EADE-CD50-4AAC-B3E0-FDE33539B9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373319" flipH="1">
            <a:off x="4148109" y="4024315"/>
            <a:ext cx="428920" cy="861374"/>
          </a:xfrm>
          <a:prstGeom prst="rect">
            <a:avLst/>
          </a:prstGeom>
        </p:spPr>
      </p:pic>
    </p:spTree>
    <p:extLst>
      <p:ext uri="{BB962C8B-B14F-4D97-AF65-F5344CB8AC3E}">
        <p14:creationId xmlns:p14="http://schemas.microsoft.com/office/powerpoint/2010/main" val="3004991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06" y="2711269"/>
            <a:ext cx="415498" cy="369332"/>
          </a:xfrm>
          <a:prstGeom prst="rect">
            <a:avLst/>
          </a:prstGeom>
          <a:solidFill>
            <a:schemeClr val="bg1"/>
          </a:solidFill>
        </p:spPr>
        <p:txBody>
          <a:bodyPr wrap="none" rtlCol="0">
            <a:spAutoFit/>
          </a:bodyPr>
          <a:lstStyle/>
          <a:p>
            <a:r>
              <a:rPr lang="en-US" dirty="0"/>
              <a:t>…</a:t>
            </a:r>
          </a:p>
        </p:txBody>
      </p:sp>
      <p:sp>
        <p:nvSpPr>
          <p:cNvPr id="2" name="Title 1"/>
          <p:cNvSpPr>
            <a:spLocks noGrp="1"/>
          </p:cNvSpPr>
          <p:nvPr>
            <p:ph type="title"/>
          </p:nvPr>
        </p:nvSpPr>
        <p:spPr>
          <a:xfrm>
            <a:off x="457200" y="74613"/>
            <a:ext cx="8385175" cy="1431925"/>
          </a:xfrm>
        </p:spPr>
        <p:txBody>
          <a:bodyPr/>
          <a:lstStyle/>
          <a:p>
            <a:pPr>
              <a:defRPr/>
            </a:pPr>
            <a:r>
              <a:rPr lang="en-ZA" dirty="0"/>
              <a:t>The steps in designing parallel programs</a:t>
            </a:r>
            <a:endParaRPr lang="en-US" dirty="0"/>
          </a:p>
        </p:txBody>
      </p:sp>
      <p:sp>
        <p:nvSpPr>
          <p:cNvPr id="6" name="Content Placeholder 2"/>
          <p:cNvSpPr txBox="1">
            <a:spLocks/>
          </p:cNvSpPr>
          <p:nvPr/>
        </p:nvSpPr>
        <p:spPr>
          <a:xfrm>
            <a:off x="564445" y="1460500"/>
            <a:ext cx="8542869" cy="4191000"/>
          </a:xfrm>
          <a:prstGeom prst="rect">
            <a:avLst/>
          </a:prstGeom>
        </p:spPr>
        <p:txBody>
          <a:bodyPr/>
          <a:lstStyle/>
          <a:p>
            <a:pPr marL="342900" indent="-342900">
              <a:spcBef>
                <a:spcPct val="20000"/>
              </a:spcBef>
              <a:buClr>
                <a:schemeClr val="hlink"/>
              </a:buClr>
              <a:defRPr/>
            </a:pPr>
            <a:r>
              <a:rPr lang="en-ZA" sz="2800" i="1" kern="0" dirty="0">
                <a:effectLst>
                  <a:outerShdw blurRad="38100" dist="38100" dir="2700000" algn="tl">
                    <a:srgbClr val="000000"/>
                  </a:outerShdw>
                </a:effectLst>
                <a:latin typeface="+mn-lt"/>
              </a:rPr>
              <a:t>The hardware may be done first… or later.</a:t>
            </a:r>
          </a:p>
          <a:p>
            <a:pPr marL="342900" indent="-342900">
              <a:spcBef>
                <a:spcPct val="20000"/>
              </a:spcBef>
              <a:buClr>
                <a:schemeClr val="hlink"/>
              </a:buClr>
              <a:buFont typeface="Wingdings" pitchFamily="2" charset="2"/>
              <a:buNone/>
              <a:defRPr/>
            </a:pPr>
            <a:r>
              <a:rPr lang="en-ZA" sz="2800" kern="0" dirty="0">
                <a:effectLst>
                  <a:outerShdw blurRad="38100" dist="38100" dir="2700000" algn="tl">
                    <a:srgbClr val="000000"/>
                  </a:outerShdw>
                </a:effectLst>
                <a:latin typeface="+mn-lt"/>
              </a:rPr>
              <a:t>The main steps:</a:t>
            </a:r>
          </a:p>
          <a:p>
            <a:pPr marL="514350" indent="-514350">
              <a:spcBef>
                <a:spcPct val="20000"/>
              </a:spcBef>
              <a:buClr>
                <a:schemeClr val="hlink"/>
              </a:buClr>
              <a:buFont typeface="+mj-lt"/>
              <a:buAutoNum type="arabicPeriod"/>
              <a:defRPr/>
            </a:pPr>
            <a:r>
              <a:rPr lang="en-ZA" sz="2800" kern="0" dirty="0">
                <a:effectLst>
                  <a:outerShdw blurRad="38100" dist="38100" dir="2700000" algn="tl">
                    <a:srgbClr val="000000"/>
                  </a:outerShdw>
                </a:effectLst>
                <a:latin typeface="+mn-lt"/>
              </a:rPr>
              <a:t>Understand the problem</a:t>
            </a:r>
          </a:p>
          <a:p>
            <a:pPr marL="514350" indent="-514350">
              <a:spcBef>
                <a:spcPct val="20000"/>
              </a:spcBef>
              <a:buClr>
                <a:schemeClr val="hlink"/>
              </a:buClr>
              <a:buFont typeface="+mj-lt"/>
              <a:buAutoNum type="arabicPeriod"/>
              <a:defRPr/>
            </a:pPr>
            <a:r>
              <a:rPr lang="en-ZA" sz="2800" kern="0" dirty="0">
                <a:effectLst>
                  <a:outerShdw blurRad="38100" dist="38100" dir="2700000" algn="tl">
                    <a:srgbClr val="000000"/>
                  </a:outerShdw>
                </a:effectLst>
                <a:latin typeface="+mn-lt"/>
              </a:rPr>
              <a:t>Partitioning (separation into main tasks)</a:t>
            </a:r>
          </a:p>
          <a:p>
            <a:pPr marL="514350" indent="-514350">
              <a:spcBef>
                <a:spcPct val="20000"/>
              </a:spcBef>
              <a:buClr>
                <a:schemeClr val="hlink"/>
              </a:buClr>
              <a:buFont typeface="+mj-lt"/>
              <a:buAutoNum type="arabicPeriod"/>
              <a:defRPr/>
            </a:pPr>
            <a:r>
              <a:rPr lang="en-ZA" sz="2800" kern="0" dirty="0">
                <a:effectLst>
                  <a:outerShdw blurRad="38100" dist="38100" dir="2700000" algn="tl">
                    <a:srgbClr val="000000"/>
                  </a:outerShdw>
                </a:effectLst>
                <a:latin typeface="+mn-lt"/>
              </a:rPr>
              <a:t>Granularity</a:t>
            </a:r>
          </a:p>
          <a:p>
            <a:pPr marL="514350" indent="-514350">
              <a:spcBef>
                <a:spcPct val="20000"/>
              </a:spcBef>
              <a:buClr>
                <a:schemeClr val="hlink"/>
              </a:buClr>
              <a:buFont typeface="+mj-lt"/>
              <a:buAutoNum type="arabicPeriod"/>
              <a:defRPr/>
            </a:pPr>
            <a:r>
              <a:rPr lang="en-ZA" sz="2800" kern="0" dirty="0">
                <a:effectLst>
                  <a:outerShdw blurRad="38100" dist="38100" dir="2700000" algn="tl">
                    <a:srgbClr val="000000"/>
                  </a:outerShdw>
                </a:effectLst>
                <a:latin typeface="+mn-lt"/>
              </a:rPr>
              <a:t>Communications</a:t>
            </a:r>
          </a:p>
          <a:p>
            <a:pPr marL="514350" indent="-514350">
              <a:spcBef>
                <a:spcPct val="20000"/>
              </a:spcBef>
              <a:buClr>
                <a:schemeClr val="hlink"/>
              </a:buClr>
              <a:buFont typeface="+mj-lt"/>
              <a:buAutoNum type="arabicPeriod"/>
              <a:defRPr/>
            </a:pPr>
            <a:r>
              <a:rPr lang="en-ZA" sz="2800" kern="0" dirty="0">
                <a:effectLst>
                  <a:outerShdw blurRad="38100" dist="38100" dir="2700000" algn="tl">
                    <a:srgbClr val="000000"/>
                  </a:outerShdw>
                </a:effectLst>
                <a:latin typeface="+mn-lt"/>
              </a:rPr>
              <a:t>Identify data dependencies</a:t>
            </a:r>
          </a:p>
          <a:p>
            <a:pPr marL="514350" indent="-514350">
              <a:spcBef>
                <a:spcPct val="20000"/>
              </a:spcBef>
              <a:buClr>
                <a:schemeClr val="hlink"/>
              </a:buClr>
              <a:buFont typeface="+mj-lt"/>
              <a:buAutoNum type="arabicPeriod"/>
              <a:defRPr/>
            </a:pPr>
            <a:r>
              <a:rPr lang="en-ZA" sz="2800" kern="0" dirty="0">
                <a:effectLst>
                  <a:outerShdw blurRad="38100" dist="38100" dir="2700000" algn="tl">
                    <a:srgbClr val="000000"/>
                  </a:outerShdw>
                </a:effectLst>
                <a:latin typeface="+mn-lt"/>
              </a:rPr>
              <a:t>Synchronization</a:t>
            </a:r>
          </a:p>
          <a:p>
            <a:pPr marL="514350" indent="-514350">
              <a:spcBef>
                <a:spcPct val="20000"/>
              </a:spcBef>
              <a:buClr>
                <a:schemeClr val="hlink"/>
              </a:buClr>
              <a:buFont typeface="+mj-lt"/>
              <a:buAutoNum type="arabicPeriod"/>
              <a:defRPr/>
            </a:pPr>
            <a:r>
              <a:rPr lang="en-ZA" sz="2800" kern="0" dirty="0">
                <a:effectLst>
                  <a:outerShdw blurRad="38100" dist="38100" dir="2700000" algn="tl">
                    <a:srgbClr val="000000"/>
                  </a:outerShdw>
                </a:effectLst>
                <a:latin typeface="+mn-lt"/>
              </a:rPr>
              <a:t>Load balancing</a:t>
            </a:r>
          </a:p>
          <a:p>
            <a:pPr marL="514350" indent="-514350">
              <a:spcBef>
                <a:spcPct val="20000"/>
              </a:spcBef>
              <a:buClr>
                <a:schemeClr val="hlink"/>
              </a:buClr>
              <a:buFont typeface="+mj-lt"/>
              <a:buAutoNum type="arabicPeriod"/>
              <a:defRPr/>
            </a:pPr>
            <a:r>
              <a:rPr lang="en-ZA" sz="2800" kern="0" dirty="0">
                <a:effectLst>
                  <a:outerShdw blurRad="38100" dist="38100" dir="2700000" algn="tl">
                    <a:srgbClr val="000000"/>
                  </a:outerShdw>
                </a:effectLst>
                <a:latin typeface="+mn-lt"/>
              </a:rPr>
              <a:t>Performance analysis and tuning</a:t>
            </a:r>
          </a:p>
        </p:txBody>
      </p:sp>
      <p:pic>
        <p:nvPicPr>
          <p:cNvPr id="2050" name="Picture 2" descr="C:\Users\swinberg\Documents\ACTIVE\EEE4084F\Common\Images_open\Climbing_the_stairs-zoomed-wo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76533" y="3722908"/>
            <a:ext cx="1630186" cy="276273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9316452D-8E39-479A-9792-C5DED8BB5A28}"/>
              </a:ext>
            </a:extLst>
          </p:cNvPr>
          <p:cNvGrpSpPr/>
          <p:nvPr/>
        </p:nvGrpSpPr>
        <p:grpSpPr>
          <a:xfrm>
            <a:off x="-43175" y="2298699"/>
            <a:ext cx="743086" cy="2643963"/>
            <a:chOff x="-43175" y="2298699"/>
            <a:chExt cx="743086" cy="2643963"/>
          </a:xfrm>
        </p:grpSpPr>
        <p:sp>
          <p:nvSpPr>
            <p:cNvPr id="4" name="TextBox 3"/>
            <p:cNvSpPr txBox="1"/>
            <p:nvPr/>
          </p:nvSpPr>
          <p:spPr>
            <a:xfrm rot="16200000">
              <a:off x="-1180491" y="3436015"/>
              <a:ext cx="2643963" cy="369332"/>
            </a:xfrm>
            <a:prstGeom prst="rect">
              <a:avLst/>
            </a:prstGeom>
            <a:solidFill>
              <a:schemeClr val="bg1"/>
            </a:solidFill>
          </p:spPr>
          <p:txBody>
            <a:bodyPr wrap="square" rtlCol="0">
              <a:spAutoFit/>
            </a:bodyPr>
            <a:lstStyle/>
            <a:p>
              <a:pPr algn="ctr"/>
              <a:r>
                <a:rPr lang="en-US" dirty="0">
                  <a:ln>
                    <a:solidFill>
                      <a:schemeClr val="tx1"/>
                    </a:solidFill>
                  </a:ln>
                  <a:solidFill>
                    <a:schemeClr val="accent6">
                      <a:lumMod val="60000"/>
                      <a:lumOff val="40000"/>
                    </a:schemeClr>
                  </a:solidFill>
                </a:rPr>
                <a:t> this lecture</a:t>
              </a:r>
            </a:p>
          </p:txBody>
        </p:sp>
        <p:sp>
          <p:nvSpPr>
            <p:cNvPr id="3" name="Right Arrow 2"/>
            <p:cNvSpPr/>
            <p:nvPr/>
          </p:nvSpPr>
          <p:spPr bwMode="auto">
            <a:xfrm rot="1226046">
              <a:off x="293511" y="2562582"/>
              <a:ext cx="406400" cy="270934"/>
            </a:xfrm>
            <a:prstGeom prst="rightArrow">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8" name="Right Arrow 7"/>
            <p:cNvSpPr/>
            <p:nvPr/>
          </p:nvSpPr>
          <p:spPr bwMode="auto">
            <a:xfrm rot="1226046">
              <a:off x="293511" y="3070582"/>
              <a:ext cx="406400" cy="270934"/>
            </a:xfrm>
            <a:prstGeom prst="rightArrow">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6" name="Right Arrow 15"/>
            <p:cNvSpPr/>
            <p:nvPr/>
          </p:nvSpPr>
          <p:spPr bwMode="auto">
            <a:xfrm rot="1226046">
              <a:off x="267614" y="3579893"/>
              <a:ext cx="406400" cy="270934"/>
            </a:xfrm>
            <a:prstGeom prst="rightArrow">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sp>
          <p:nvSpPr>
            <p:cNvPr id="12" name="Right Arrow 15">
              <a:extLst>
                <a:ext uri="{FF2B5EF4-FFF2-40B4-BE49-F238E27FC236}">
                  <a16:creationId xmlns:a16="http://schemas.microsoft.com/office/drawing/2014/main" id="{417EF4BF-3177-4202-A5AD-0DE663843FCB}"/>
                </a:ext>
              </a:extLst>
            </p:cNvPr>
            <p:cNvSpPr/>
            <p:nvPr/>
          </p:nvSpPr>
          <p:spPr bwMode="auto">
            <a:xfrm rot="1226046">
              <a:off x="267614" y="4609308"/>
              <a:ext cx="406400" cy="270934"/>
            </a:xfrm>
            <a:prstGeom prst="rightArrow">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p:txBody>
        </p:sp>
      </p:grpSp>
      <p:grpSp>
        <p:nvGrpSpPr>
          <p:cNvPr id="17" name="Group 16">
            <a:extLst>
              <a:ext uri="{FF2B5EF4-FFF2-40B4-BE49-F238E27FC236}">
                <a16:creationId xmlns:a16="http://schemas.microsoft.com/office/drawing/2014/main" id="{EFF06B16-171A-4A25-8D96-DD9DD25D404E}"/>
              </a:ext>
            </a:extLst>
          </p:cNvPr>
          <p:cNvGrpSpPr/>
          <p:nvPr/>
        </p:nvGrpSpPr>
        <p:grpSpPr>
          <a:xfrm>
            <a:off x="3661473" y="3614093"/>
            <a:ext cx="2754104" cy="1317386"/>
            <a:chOff x="3661473" y="3614093"/>
            <a:chExt cx="2754104" cy="1317386"/>
          </a:xfrm>
        </p:grpSpPr>
        <p:pic>
          <p:nvPicPr>
            <p:cNvPr id="13" name="Picture 12" descr="A picture containing drawing&#10;&#10;Description automatically generated">
              <a:extLst>
                <a:ext uri="{FF2B5EF4-FFF2-40B4-BE49-F238E27FC236}">
                  <a16:creationId xmlns:a16="http://schemas.microsoft.com/office/drawing/2014/main" id="{F0B397E5-F29C-44F3-80BE-EC5717F4D80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533900" y="3614093"/>
              <a:ext cx="816591" cy="1009171"/>
            </a:xfrm>
            <a:prstGeom prst="rect">
              <a:avLst/>
            </a:prstGeom>
          </p:spPr>
        </p:pic>
        <p:sp>
          <p:nvSpPr>
            <p:cNvPr id="14" name="Arc 13">
              <a:extLst>
                <a:ext uri="{FF2B5EF4-FFF2-40B4-BE49-F238E27FC236}">
                  <a16:creationId xmlns:a16="http://schemas.microsoft.com/office/drawing/2014/main" id="{82C92DCA-C340-48F0-90AC-CC78BABB88A0}"/>
                </a:ext>
              </a:extLst>
            </p:cNvPr>
            <p:cNvSpPr/>
            <p:nvPr/>
          </p:nvSpPr>
          <p:spPr>
            <a:xfrm rot="2375532">
              <a:off x="3661473" y="3802987"/>
              <a:ext cx="622300" cy="1128492"/>
            </a:xfrm>
            <a:prstGeom prst="arc">
              <a:avLst>
                <a:gd name="adj1" fmla="val 14368489"/>
                <a:gd name="adj2" fmla="val 0"/>
              </a:avLst>
            </a:prstGeom>
            <a:ln w="28575">
              <a:solidFill>
                <a:schemeClr val="tx1"/>
              </a:solidFill>
              <a:prstDash val="dash"/>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ZA"/>
            </a:p>
          </p:txBody>
        </p:sp>
        <p:sp>
          <p:nvSpPr>
            <p:cNvPr id="15" name="Rectangle 14">
              <a:extLst>
                <a:ext uri="{FF2B5EF4-FFF2-40B4-BE49-F238E27FC236}">
                  <a16:creationId xmlns:a16="http://schemas.microsoft.com/office/drawing/2014/main" id="{5CE0745A-96EF-4664-8436-FE45EE43B6B7}"/>
                </a:ext>
              </a:extLst>
            </p:cNvPr>
            <p:cNvSpPr/>
            <p:nvPr/>
          </p:nvSpPr>
          <p:spPr>
            <a:xfrm>
              <a:off x="5330023" y="3838692"/>
              <a:ext cx="1085554" cy="584775"/>
            </a:xfrm>
            <a:prstGeom prst="rect">
              <a:avLst/>
            </a:prstGeom>
          </p:spPr>
          <p:txBody>
            <a:bodyPr wrap="none">
              <a:spAutoFit/>
            </a:bodyPr>
            <a:lstStyle/>
            <a:p>
              <a:r>
                <a:rPr lang="en-ZA" sz="1600" kern="0" dirty="0">
                  <a:effectLst>
                    <a:outerShdw blurRad="38100" dist="38100" dir="2700000" algn="tl">
                      <a:srgbClr val="000000"/>
                    </a:outerShdw>
                  </a:effectLst>
                </a:rPr>
                <a:t>see </a:t>
              </a:r>
            </a:p>
            <a:p>
              <a:r>
                <a:rPr lang="en-ZA" sz="1600" kern="0" dirty="0">
                  <a:effectLst>
                    <a:outerShdw blurRad="38100" dist="38100" dir="2700000" algn="tl">
                      <a:srgbClr val="000000"/>
                    </a:outerShdw>
                  </a:effectLst>
                </a:rPr>
                <a:t>lecture 10</a:t>
              </a:r>
              <a:endParaRPr lang="en-ZA" sz="1600" dirty="0"/>
            </a:p>
          </p:txBody>
        </p:sp>
      </p:grpSp>
      <p:sp>
        <p:nvSpPr>
          <p:cNvPr id="19" name="Rectangle 18">
            <a:extLst>
              <a:ext uri="{FF2B5EF4-FFF2-40B4-BE49-F238E27FC236}">
                <a16:creationId xmlns:a16="http://schemas.microsoft.com/office/drawing/2014/main" id="{CEF72011-08C6-4844-B9A4-47A24E280BA7}"/>
              </a:ext>
            </a:extLst>
          </p:cNvPr>
          <p:cNvSpPr/>
          <p:nvPr/>
        </p:nvSpPr>
        <p:spPr>
          <a:xfrm rot="16200000">
            <a:off x="-257532" y="2514824"/>
            <a:ext cx="848117" cy="276999"/>
          </a:xfrm>
          <a:prstGeom prst="rect">
            <a:avLst/>
          </a:prstGeom>
        </p:spPr>
        <p:txBody>
          <a:bodyPr wrap="none">
            <a:spAutoFit/>
          </a:bodyPr>
          <a:lstStyle/>
          <a:p>
            <a:r>
              <a:rPr lang="en-ZA" sz="1200" b="1" dirty="0">
                <a:solidFill>
                  <a:schemeClr val="accent3">
                    <a:lumMod val="75000"/>
                  </a:schemeClr>
                </a:solidFill>
              </a:rPr>
              <a:t>PART 1/3</a:t>
            </a:r>
            <a:endParaRPr lang="en-GB" sz="1200" b="1" dirty="0">
              <a:solidFill>
                <a:schemeClr val="accent3">
                  <a:lumMod val="75000"/>
                </a:schemeClr>
              </a:solidFill>
            </a:endParaRPr>
          </a:p>
        </p:txBody>
      </p:sp>
      <p:sp>
        <p:nvSpPr>
          <p:cNvPr id="20" name="Rectangle 19">
            <a:extLst>
              <a:ext uri="{FF2B5EF4-FFF2-40B4-BE49-F238E27FC236}">
                <a16:creationId xmlns:a16="http://schemas.microsoft.com/office/drawing/2014/main" id="{3888F9F6-0090-4842-BCD7-EEFD83F562BC}"/>
              </a:ext>
            </a:extLst>
          </p:cNvPr>
          <p:cNvSpPr/>
          <p:nvPr/>
        </p:nvSpPr>
        <p:spPr>
          <a:xfrm rot="19978766">
            <a:off x="-49603" y="4200446"/>
            <a:ext cx="848117" cy="276999"/>
          </a:xfrm>
          <a:prstGeom prst="rect">
            <a:avLst/>
          </a:prstGeom>
        </p:spPr>
        <p:txBody>
          <a:bodyPr wrap="none">
            <a:spAutoFit/>
          </a:bodyPr>
          <a:lstStyle/>
          <a:p>
            <a:r>
              <a:rPr lang="en-ZA" sz="1200" b="1" dirty="0">
                <a:solidFill>
                  <a:schemeClr val="accent3">
                    <a:lumMod val="75000"/>
                  </a:schemeClr>
                </a:solidFill>
              </a:rPr>
              <a:t>PART 2/3</a:t>
            </a:r>
            <a:endParaRPr lang="en-GB" sz="1200" b="1" dirty="0">
              <a:solidFill>
                <a:schemeClr val="accent3">
                  <a:lumMod val="75000"/>
                </a:schemeClr>
              </a:solidFill>
            </a:endParaRPr>
          </a:p>
        </p:txBody>
      </p:sp>
      <p:sp>
        <p:nvSpPr>
          <p:cNvPr id="21" name="Rectangle 20">
            <a:extLst>
              <a:ext uri="{FF2B5EF4-FFF2-40B4-BE49-F238E27FC236}">
                <a16:creationId xmlns:a16="http://schemas.microsoft.com/office/drawing/2014/main" id="{A39D0444-B720-4D19-8D46-24D7901E7D4C}"/>
              </a:ext>
            </a:extLst>
          </p:cNvPr>
          <p:cNvSpPr/>
          <p:nvPr/>
        </p:nvSpPr>
        <p:spPr>
          <a:xfrm rot="16200000">
            <a:off x="96867" y="5613256"/>
            <a:ext cx="848117" cy="276999"/>
          </a:xfrm>
          <a:prstGeom prst="rect">
            <a:avLst/>
          </a:prstGeom>
        </p:spPr>
        <p:txBody>
          <a:bodyPr wrap="none">
            <a:spAutoFit/>
          </a:bodyPr>
          <a:lstStyle/>
          <a:p>
            <a:r>
              <a:rPr lang="en-ZA" sz="1200" b="1" dirty="0">
                <a:solidFill>
                  <a:schemeClr val="accent3">
                    <a:lumMod val="75000"/>
                  </a:schemeClr>
                </a:solidFill>
              </a:rPr>
              <a:t>PART 3/3</a:t>
            </a:r>
            <a:endParaRPr lang="en-GB" sz="1200" b="1" dirty="0">
              <a:solidFill>
                <a:schemeClr val="accent3">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 presetClass="entr" presetSubtype="0" fill="hold" nodeType="afterEffect">
                                  <p:stCondLst>
                                    <p:cond delay="500"/>
                                  </p:stCondLst>
                                  <p:childTnLst>
                                    <p:set>
                                      <p:cBhvr>
                                        <p:cTn id="10" dur="1" fill="hold">
                                          <p:stCondLst>
                                            <p:cond delay="0"/>
                                          </p:stCondLst>
                                        </p:cTn>
                                        <p:tgtEl>
                                          <p:spTgt spid="17"/>
                                        </p:tgtEl>
                                        <p:attrNameLst>
                                          <p:attrName>style.visibility</p:attrName>
                                        </p:attrNameLst>
                                      </p:cBhvr>
                                      <p:to>
                                        <p:strVal val="visible"/>
                                      </p:to>
                                    </p:set>
                                  </p:childTnLst>
                                </p:cTn>
                              </p:par>
                            </p:childTnLst>
                          </p:cTn>
                        </p:par>
                        <p:par>
                          <p:cTn id="11" fill="hold">
                            <p:stCondLst>
                              <p:cond delay="1000"/>
                            </p:stCondLst>
                            <p:childTnLst>
                              <p:par>
                                <p:cTn id="12" presetID="1" presetClass="entr" presetSubtype="0" fill="hold" grpId="0" nodeType="afterEffect">
                                  <p:stCondLst>
                                    <p:cond delay="250"/>
                                  </p:stCondLst>
                                  <p:childTnLst>
                                    <p:set>
                                      <p:cBhvr>
                                        <p:cTn id="13" dur="1" fill="hold">
                                          <p:stCondLst>
                                            <p:cond delay="0"/>
                                          </p:stCondLst>
                                        </p:cTn>
                                        <p:tgtEl>
                                          <p:spTgt spid="19"/>
                                        </p:tgtEl>
                                        <p:attrNameLst>
                                          <p:attrName>style.visibility</p:attrName>
                                        </p:attrNameLst>
                                      </p:cBhvr>
                                      <p:to>
                                        <p:strVal val="visible"/>
                                      </p:to>
                                    </p:set>
                                  </p:childTnLst>
                                </p:cTn>
                              </p:par>
                            </p:childTnLst>
                          </p:cTn>
                        </p:par>
                        <p:par>
                          <p:cTn id="14" fill="hold">
                            <p:stCondLst>
                              <p:cond delay="1250"/>
                            </p:stCondLst>
                            <p:childTnLst>
                              <p:par>
                                <p:cTn id="15" presetID="1" presetClass="entr" presetSubtype="0" fill="hold" grpId="0" nodeType="afterEffect">
                                  <p:stCondLst>
                                    <p:cond delay="25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25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ZA" dirty="0"/>
              <a:t>Step 1: Understanding the Problem</a:t>
            </a:r>
            <a:endParaRPr lang="en-US" dirty="0"/>
          </a:p>
        </p:txBody>
      </p:sp>
      <p:sp>
        <p:nvSpPr>
          <p:cNvPr id="5" name="Text Placeholder 4"/>
          <p:cNvSpPr>
            <a:spLocks noGrp="1"/>
          </p:cNvSpPr>
          <p:nvPr>
            <p:ph type="body" idx="1"/>
          </p:nvPr>
        </p:nvSpPr>
        <p:spPr/>
        <p:txBody>
          <a:bodyPr/>
          <a:lstStyle/>
          <a:p>
            <a:pPr>
              <a:defRPr/>
            </a:pPr>
            <a:r>
              <a:rPr lang="en-ZA" dirty="0"/>
              <a:t>EEE4120F</a:t>
            </a:r>
            <a:endParaRPr lang="en-US" dirty="0"/>
          </a:p>
        </p:txBody>
      </p:sp>
    </p:spTree>
    <p:extLst>
      <p:ext uri="{BB962C8B-B14F-4D97-AF65-F5344CB8AC3E}">
        <p14:creationId xmlns:p14="http://schemas.microsoft.com/office/powerpoint/2010/main" val="3453194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425" y="362508"/>
            <a:ext cx="8561642" cy="1037316"/>
          </a:xfrm>
        </p:spPr>
        <p:txBody>
          <a:bodyPr anchor="t" anchorCtr="0">
            <a:normAutofit fontScale="90000"/>
          </a:bodyPr>
          <a:lstStyle/>
          <a:p>
            <a:pPr>
              <a:defRPr/>
            </a:pPr>
            <a:r>
              <a:rPr lang="en-ZA" dirty="0"/>
              <a:t>Step 1: Understanding the problem</a:t>
            </a:r>
            <a:endParaRPr lang="en-US" dirty="0"/>
          </a:p>
        </p:txBody>
      </p:sp>
      <p:sp>
        <p:nvSpPr>
          <p:cNvPr id="7" name="Content Placeholder 6"/>
          <p:cNvSpPr>
            <a:spLocks noGrp="1"/>
          </p:cNvSpPr>
          <p:nvPr>
            <p:ph idx="1"/>
          </p:nvPr>
        </p:nvSpPr>
        <p:spPr>
          <a:xfrm>
            <a:off x="729785" y="1184263"/>
            <a:ext cx="7697635" cy="4519977"/>
          </a:xfrm>
        </p:spPr>
        <p:txBody>
          <a:bodyPr/>
          <a:lstStyle/>
          <a:p>
            <a:pPr>
              <a:defRPr/>
            </a:pPr>
            <a:r>
              <a:rPr lang="en-ZA" dirty="0"/>
              <a:t>Make sure that you understand the problem, that is </a:t>
            </a:r>
            <a:r>
              <a:rPr lang="en-ZA" i="1" dirty="0"/>
              <a:t>the </a:t>
            </a:r>
            <a:r>
              <a:rPr lang="en-ZA" i="1" dirty="0">
                <a:solidFill>
                  <a:srgbClr val="FF0000"/>
                </a:solidFill>
              </a:rPr>
              <a:t>right problem</a:t>
            </a:r>
            <a:r>
              <a:rPr lang="en-ZA" dirty="0"/>
              <a:t>, before you attempt to formulate a solution</a:t>
            </a:r>
          </a:p>
          <a:p>
            <a:pPr>
              <a:defRPr/>
            </a:pPr>
            <a:r>
              <a:rPr lang="en-ZA" dirty="0"/>
              <a:t>Some problems aren’t suited to parallelization – it just might not be parallelizable</a:t>
            </a:r>
            <a:endParaRPr lang="en-US" dirty="0"/>
          </a:p>
        </p:txBody>
      </p:sp>
      <p:sp>
        <p:nvSpPr>
          <p:cNvPr id="8196" name="TextBox 7"/>
          <p:cNvSpPr txBox="1">
            <a:spLocks noChangeArrowheads="1"/>
          </p:cNvSpPr>
          <p:nvPr/>
        </p:nvSpPr>
        <p:spPr bwMode="auto">
          <a:xfrm>
            <a:off x="561975" y="5041900"/>
            <a:ext cx="41719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a:t>Example of non-parallelizable problem:</a:t>
            </a:r>
            <a:endParaRPr lang="en-US"/>
          </a:p>
        </p:txBody>
      </p:sp>
      <p:sp>
        <p:nvSpPr>
          <p:cNvPr id="8197" name="TextBox 8"/>
          <p:cNvSpPr txBox="1">
            <a:spLocks noChangeArrowheads="1"/>
          </p:cNvSpPr>
          <p:nvPr/>
        </p:nvSpPr>
        <p:spPr bwMode="auto">
          <a:xfrm>
            <a:off x="639763" y="5381625"/>
            <a:ext cx="8048625" cy="923925"/>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ZA" dirty="0"/>
              <a:t>Calculating the set of Fibonacci series  e.g., Fib(10</a:t>
            </a:r>
            <a:r>
              <a:rPr lang="en-ZA" baseline="30000" dirty="0"/>
              <a:t>20</a:t>
            </a:r>
            <a:r>
              <a:rPr lang="en-ZA" dirty="0"/>
              <a:t>) as quickly as possible.</a:t>
            </a:r>
          </a:p>
          <a:p>
            <a:r>
              <a:rPr lang="en-ZA" dirty="0"/>
              <a:t>   Fib(n) = n                                  } if n &lt; 2</a:t>
            </a:r>
          </a:p>
          <a:p>
            <a:r>
              <a:rPr lang="en-ZA" dirty="0"/>
              <a:t>             = Fib(n – 1) + Fib(n – 2)  } otherwise</a:t>
            </a:r>
            <a:endParaRPr lang="en-US" dirty="0"/>
          </a:p>
        </p:txBody>
      </p:sp>
      <p:sp>
        <p:nvSpPr>
          <p:cNvPr id="3" name="TextBox 2"/>
          <p:cNvSpPr txBox="1"/>
          <p:nvPr/>
        </p:nvSpPr>
        <p:spPr>
          <a:xfrm>
            <a:off x="2647950" y="2739156"/>
            <a:ext cx="2964273" cy="400110"/>
          </a:xfrm>
          <a:prstGeom prst="rect">
            <a:avLst/>
          </a:prstGeom>
          <a:noFill/>
        </p:spPr>
        <p:txBody>
          <a:bodyPr wrap="none" rtlCol="0">
            <a:spAutoFit/>
          </a:bodyPr>
          <a:lstStyle/>
          <a:p>
            <a:r>
              <a:rPr lang="en-US" sz="2000" dirty="0">
                <a:solidFill>
                  <a:schemeClr val="accent1">
                    <a:lumMod val="50000"/>
                  </a:schemeClr>
                </a:solidFill>
              </a:rPr>
              <a:t>(i.e. ‘problem validation’)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111" y="259644"/>
            <a:ext cx="8432800" cy="1145387"/>
          </a:xfrm>
        </p:spPr>
        <p:txBody>
          <a:bodyPr anchor="t" anchorCtr="0">
            <a:normAutofit fontScale="90000"/>
          </a:bodyPr>
          <a:lstStyle/>
          <a:p>
            <a:pPr>
              <a:defRPr/>
            </a:pPr>
            <a:r>
              <a:rPr lang="en-ZA" dirty="0"/>
              <a:t>Step 1: Understanding the problem</a:t>
            </a:r>
            <a:endParaRPr lang="en-US" dirty="0"/>
          </a:p>
        </p:txBody>
      </p:sp>
      <p:sp>
        <p:nvSpPr>
          <p:cNvPr id="7" name="Content Placeholder 6"/>
          <p:cNvSpPr>
            <a:spLocks noGrp="1"/>
          </p:cNvSpPr>
          <p:nvPr>
            <p:ph idx="1"/>
          </p:nvPr>
        </p:nvSpPr>
        <p:spPr>
          <a:xfrm>
            <a:off x="444500" y="1487311"/>
            <a:ext cx="8401050" cy="4191000"/>
          </a:xfrm>
        </p:spPr>
        <p:txBody>
          <a:bodyPr>
            <a:normAutofit lnSpcReduction="10000"/>
          </a:bodyPr>
          <a:lstStyle/>
          <a:p>
            <a:pPr>
              <a:defRPr/>
            </a:pPr>
            <a:r>
              <a:rPr lang="en-ZA" dirty="0"/>
              <a:t>Identify: Critical parts or </a:t>
            </a:r>
            <a:r>
              <a:rPr lang="en-ZA" dirty="0">
                <a:solidFill>
                  <a:srgbClr val="FF6600"/>
                </a:solidFill>
              </a:rPr>
              <a:t>‘hotspots’</a:t>
            </a:r>
          </a:p>
          <a:p>
            <a:pPr lvl="1">
              <a:defRPr/>
            </a:pPr>
            <a:r>
              <a:rPr lang="en-US" dirty="0"/>
              <a:t>Determine where most of the work needs to be done. </a:t>
            </a:r>
            <a:r>
              <a:rPr lang="en-US" i="1" dirty="0"/>
              <a:t>NB:</a:t>
            </a:r>
            <a:r>
              <a:rPr lang="en-US" dirty="0"/>
              <a:t> Most scientific and technical programs accomplish the most substantial portion of the work in only a few small places.</a:t>
            </a:r>
          </a:p>
          <a:p>
            <a:pPr lvl="1">
              <a:defRPr/>
            </a:pPr>
            <a:r>
              <a:rPr lang="en-US" dirty="0"/>
              <a:t>Focus on parallelizing hotspots. Ignore parts of the program that don’t need much CPU use.</a:t>
            </a:r>
          </a:p>
          <a:p>
            <a:pPr lvl="1">
              <a:defRPr/>
            </a:pPr>
            <a:r>
              <a:rPr lang="en-US" dirty="0"/>
              <a:t>Consider which </a:t>
            </a:r>
            <a:r>
              <a:rPr lang="en-US" dirty="0">
                <a:solidFill>
                  <a:srgbClr val="FF6600"/>
                </a:solidFill>
              </a:rPr>
              <a:t>profiling techniques and Performance Analysis Tools </a:t>
            </a:r>
            <a:r>
              <a:rPr lang="en-US" dirty="0"/>
              <a:t>(‘PATs’) to use</a:t>
            </a:r>
          </a:p>
        </p:txBody>
      </p:sp>
      <p:sp>
        <p:nvSpPr>
          <p:cNvPr id="3" name="Arrow: Right 2">
            <a:extLst>
              <a:ext uri="{FF2B5EF4-FFF2-40B4-BE49-F238E27FC236}">
                <a16:creationId xmlns:a16="http://schemas.microsoft.com/office/drawing/2014/main" id="{144E80DC-0AF4-4CB5-9869-2D625A46E6AF}"/>
              </a:ext>
            </a:extLst>
          </p:cNvPr>
          <p:cNvSpPr/>
          <p:nvPr/>
        </p:nvSpPr>
        <p:spPr>
          <a:xfrm rot="10800000">
            <a:off x="7304049" y="1487311"/>
            <a:ext cx="568712" cy="483701"/>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6" name="Group 5">
            <a:extLst>
              <a:ext uri="{FF2B5EF4-FFF2-40B4-BE49-F238E27FC236}">
                <a16:creationId xmlns:a16="http://schemas.microsoft.com/office/drawing/2014/main" id="{A410590C-D13A-4C2F-89FD-655F18DFECF7}"/>
              </a:ext>
            </a:extLst>
          </p:cNvPr>
          <p:cNvGrpSpPr/>
          <p:nvPr/>
        </p:nvGrpSpPr>
        <p:grpSpPr>
          <a:xfrm>
            <a:off x="395111" y="6320798"/>
            <a:ext cx="2416474" cy="369332"/>
            <a:chOff x="395111" y="6320798"/>
            <a:chExt cx="2416474" cy="369332"/>
          </a:xfrm>
        </p:grpSpPr>
        <p:sp>
          <p:nvSpPr>
            <p:cNvPr id="5" name="Arrow: Right 4">
              <a:extLst>
                <a:ext uri="{FF2B5EF4-FFF2-40B4-BE49-F238E27FC236}">
                  <a16:creationId xmlns:a16="http://schemas.microsoft.com/office/drawing/2014/main" id="{F9F858EA-3AE0-408C-83BD-99D535D448CD}"/>
                </a:ext>
              </a:extLst>
            </p:cNvPr>
            <p:cNvSpPr/>
            <p:nvPr/>
          </p:nvSpPr>
          <p:spPr>
            <a:xfrm>
              <a:off x="395111" y="6412572"/>
              <a:ext cx="218436" cy="185784"/>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4" name="Rectangle 3">
              <a:extLst>
                <a:ext uri="{FF2B5EF4-FFF2-40B4-BE49-F238E27FC236}">
                  <a16:creationId xmlns:a16="http://schemas.microsoft.com/office/drawing/2014/main" id="{CD41127F-1EE8-4244-B999-19742FD6985C}"/>
                </a:ext>
              </a:extLst>
            </p:cNvPr>
            <p:cNvSpPr/>
            <p:nvPr/>
          </p:nvSpPr>
          <p:spPr>
            <a:xfrm>
              <a:off x="613547" y="6320798"/>
              <a:ext cx="2198038" cy="369332"/>
            </a:xfrm>
            <a:prstGeom prst="rect">
              <a:avLst/>
            </a:prstGeom>
          </p:spPr>
          <p:txBody>
            <a:bodyPr wrap="none">
              <a:spAutoFit/>
            </a:bodyPr>
            <a:lstStyle/>
            <a:p>
              <a:r>
                <a:rPr lang="en-ZA" dirty="0"/>
                <a:t>: marks key point(s)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4084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4084 Theme.thmx</Template>
  <TotalTime>9232</TotalTime>
  <Words>2787</Words>
  <Application>Microsoft Office PowerPoint</Application>
  <PresentationFormat>On-screen Show (4:3)</PresentationFormat>
  <Paragraphs>418</Paragraphs>
  <Slides>36</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Arial Black</vt:lpstr>
      <vt:lpstr>Calibri</vt:lpstr>
      <vt:lpstr>Century Gothic</vt:lpstr>
      <vt:lpstr>Tahoma</vt:lpstr>
      <vt:lpstr>Wingdings</vt:lpstr>
      <vt:lpstr>Wingdings 2</vt:lpstr>
      <vt:lpstr>4084 Theme</vt:lpstr>
      <vt:lpstr>PowerPoint Presentation</vt:lpstr>
      <vt:lpstr>Lecture Overview</vt:lpstr>
      <vt:lpstr>Toward HPES system design and programming</vt:lpstr>
      <vt:lpstr>PowerPoint Presentation</vt:lpstr>
      <vt:lpstr>Steps in Designing Parallel Programs</vt:lpstr>
      <vt:lpstr>The steps in designing parallel programs</vt:lpstr>
      <vt:lpstr>Step 1: Understanding the Problem</vt:lpstr>
      <vt:lpstr>Step 1: Understanding the problem</vt:lpstr>
      <vt:lpstr>Step 1: Understanding the problem</vt:lpstr>
      <vt:lpstr>Step 1: Understanding the problem</vt:lpstr>
      <vt:lpstr>Step 1: Understanding the problem</vt:lpstr>
      <vt:lpstr>Step 1: Identifying the Problem: where the solution may fit…</vt:lpstr>
      <vt:lpstr>Step 2: Partitioning</vt:lpstr>
      <vt:lpstr>Step 2: Partitioning</vt:lpstr>
      <vt:lpstr>Functional decomposition</vt:lpstr>
      <vt:lpstr>Functional decomposition</vt:lpstr>
      <vt:lpstr>Domain decomposition</vt:lpstr>
      <vt:lpstr>Domain decomposition</vt:lpstr>
      <vt:lpstr>Domain decomposition</vt:lpstr>
      <vt:lpstr>Step 3: Granularity</vt:lpstr>
      <vt:lpstr>Step 3: Granularity of the Problem</vt:lpstr>
      <vt:lpstr>The Ratio of Computation : Communication</vt:lpstr>
      <vt:lpstr>Decomposition and Problem Granularity</vt:lpstr>
      <vt:lpstr>Decomposition and Granularity</vt:lpstr>
      <vt:lpstr>Example of fine-grained problem, coarse-grained parallelism</vt:lpstr>
      <vt:lpstr>Example of Coarse-grained</vt:lpstr>
      <vt:lpstr>Decomposition and Granularity</vt:lpstr>
      <vt:lpstr>Granularity of Parallelism</vt:lpstr>
      <vt:lpstr>Homework task</vt:lpstr>
      <vt:lpstr>Step 5: Identify Data Dependencies</vt:lpstr>
      <vt:lpstr>Data dependencies</vt:lpstr>
      <vt:lpstr>Data dependencies</vt:lpstr>
      <vt:lpstr>Common data dependencies</vt:lpstr>
      <vt:lpstr>PowerPoint Presentation</vt:lpstr>
      <vt:lpstr>Further Reading / Refs</vt:lpstr>
      <vt:lpstr>PowerPoint Presentation</vt:lpstr>
    </vt:vector>
  </TitlesOfParts>
  <Company>University of Cape Town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EEE4120F HPES</dc:title>
  <dc:subject>Parallel Computing Fundamentals</dc:subject>
  <dc:creator>Simon Winberg</dc:creator>
  <cp:lastModifiedBy>Simon Winberg</cp:lastModifiedBy>
  <cp:revision>556</cp:revision>
  <dcterms:created xsi:type="dcterms:W3CDTF">2009-02-10T02:25:54Z</dcterms:created>
  <dcterms:modified xsi:type="dcterms:W3CDTF">2023-03-07T19:52:47Z</dcterms:modified>
  <cp:category>Lectures</cp:category>
</cp:coreProperties>
</file>