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31"/>
  </p:notesMasterIdLst>
  <p:sldIdLst>
    <p:sldId id="324" r:id="rId2"/>
    <p:sldId id="493" r:id="rId3"/>
    <p:sldId id="504" r:id="rId4"/>
    <p:sldId id="415" r:id="rId5"/>
    <p:sldId id="401" r:id="rId6"/>
    <p:sldId id="430" r:id="rId7"/>
    <p:sldId id="407" r:id="rId8"/>
    <p:sldId id="416" r:id="rId9"/>
    <p:sldId id="417" r:id="rId10"/>
    <p:sldId id="501" r:id="rId11"/>
    <p:sldId id="502" r:id="rId12"/>
    <p:sldId id="408" r:id="rId13"/>
    <p:sldId id="420" r:id="rId14"/>
    <p:sldId id="419" r:id="rId15"/>
    <p:sldId id="421" r:id="rId16"/>
    <p:sldId id="422" r:id="rId17"/>
    <p:sldId id="423" r:id="rId18"/>
    <p:sldId id="424" r:id="rId19"/>
    <p:sldId id="425" r:id="rId20"/>
    <p:sldId id="426" r:id="rId21"/>
    <p:sldId id="427" r:id="rId22"/>
    <p:sldId id="428" r:id="rId23"/>
    <p:sldId id="418" r:id="rId24"/>
    <p:sldId id="409" r:id="rId25"/>
    <p:sldId id="410" r:id="rId26"/>
    <p:sldId id="411" r:id="rId27"/>
    <p:sldId id="413" r:id="rId28"/>
    <p:sldId id="412" r:id="rId29"/>
    <p:sldId id="49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126249"/>
    <a:srgbClr val="006600"/>
    <a:srgbClr val="1D8757"/>
    <a:srgbClr val="1C1C1C"/>
    <a:srgbClr val="23F600"/>
    <a:srgbClr val="57FF3B"/>
    <a:srgbClr val="FBFF69"/>
    <a:srgbClr val="FFFF8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3343" autoAdjust="0"/>
  </p:normalViewPr>
  <p:slideViewPr>
    <p:cSldViewPr snapToGrid="0">
      <p:cViewPr varScale="1">
        <p:scale>
          <a:sx n="98" d="100"/>
          <a:sy n="98" d="100"/>
        </p:scale>
        <p:origin x="1710" y="72"/>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2/28/2023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2</a:t>
            </a:fld>
            <a:endParaRPr lang="en-US"/>
          </a:p>
        </p:txBody>
      </p:sp>
    </p:spTree>
    <p:extLst>
      <p:ext uri="{BB962C8B-B14F-4D97-AF65-F5344CB8AC3E}">
        <p14:creationId xmlns:p14="http://schemas.microsoft.com/office/powerpoint/2010/main" val="261103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LogTM: Log-based Transactional Memory</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4194E0-CAF3-471F-B1C4-D7DCBCE75A14}" type="datetime1">
              <a:rPr lang="en-US" altLang="en-US" sz="1200" smtClean="0"/>
              <a:pPr/>
              <a:t>2/28/2023</a:t>
            </a:fld>
            <a:endParaRPr lang="en-US" altLang="en-US" sz="1200"/>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UW-Madison Architecture Seminar</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52FEE6-5FE1-46F0-A397-AE0F44BA3B00}" type="slidenum">
              <a:rPr lang="en-US" altLang="en-US" sz="1200"/>
              <a:pPr/>
              <a:t>14</a:t>
            </a:fld>
            <a:endParaRPr lang="en-US" altLang="en-US" sz="1200"/>
          </a:p>
        </p:txBody>
      </p:sp>
    </p:spTree>
    <p:extLst>
      <p:ext uri="{BB962C8B-B14F-4D97-AF65-F5344CB8AC3E}">
        <p14:creationId xmlns:p14="http://schemas.microsoft.com/office/powerpoint/2010/main" val="132546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LogTM: Log-based Transactional Memory</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036B0D-6D6D-4A1B-88F7-7D3591035A05}" type="datetime1">
              <a:rPr lang="en-US" altLang="en-US" sz="1200" smtClean="0"/>
              <a:pPr/>
              <a:t>2/28/2023</a:t>
            </a:fld>
            <a:endParaRPr lang="en-US" altLang="en-US" sz="1200"/>
          </a:p>
        </p:txBody>
      </p:sp>
      <p:sp>
        <p:nvSpPr>
          <p:cNvPr id="778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UW-Madison Architecture Seminar</a:t>
            </a:r>
          </a:p>
        </p:txBody>
      </p:sp>
      <p:sp>
        <p:nvSpPr>
          <p:cNvPr id="778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BCD0FE-8175-4A2D-8521-C9C48D8CFCC0}" type="slidenum">
              <a:rPr lang="en-US" altLang="en-US" sz="1200"/>
              <a:pPr/>
              <a:t>16</a:t>
            </a:fld>
            <a:endParaRPr lang="en-US" altLang="en-US" sz="1200"/>
          </a:p>
        </p:txBody>
      </p:sp>
    </p:spTree>
    <p:extLst>
      <p:ext uri="{BB962C8B-B14F-4D97-AF65-F5344CB8AC3E}">
        <p14:creationId xmlns:p14="http://schemas.microsoft.com/office/powerpoint/2010/main" val="313292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LogTM: Log-based Transactional Memory</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4194E0-CAF3-471F-B1C4-D7DCBCE75A14}" type="datetime1">
              <a:rPr lang="en-US" altLang="en-US" sz="1200" smtClean="0"/>
              <a:pPr/>
              <a:t>2/28/2023</a:t>
            </a:fld>
            <a:endParaRPr lang="en-US" altLang="en-US" sz="1200"/>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UW-Madison Architecture Seminar</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52FEE6-5FE1-46F0-A397-AE0F44BA3B00}" type="slidenum">
              <a:rPr lang="en-US" altLang="en-US" sz="1200"/>
              <a:pPr/>
              <a:t>18</a:t>
            </a:fld>
            <a:endParaRPr lang="en-US" altLang="en-US" sz="1200"/>
          </a:p>
        </p:txBody>
      </p:sp>
    </p:spTree>
    <p:extLst>
      <p:ext uri="{BB962C8B-B14F-4D97-AF65-F5344CB8AC3E}">
        <p14:creationId xmlns:p14="http://schemas.microsoft.com/office/powerpoint/2010/main" val="5578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LogTM: Log-based Transactional Memory</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4194E0-CAF3-471F-B1C4-D7DCBCE75A14}" type="datetime1">
              <a:rPr lang="en-US" altLang="en-US" sz="1200" smtClean="0"/>
              <a:pPr/>
              <a:t>2/28/2023</a:t>
            </a:fld>
            <a:endParaRPr lang="en-US" altLang="en-US" sz="1200"/>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UW-Madison Architecture Seminar</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52FEE6-5FE1-46F0-A397-AE0F44BA3B00}" type="slidenum">
              <a:rPr lang="en-US" altLang="en-US" sz="1200"/>
              <a:pPr/>
              <a:t>21</a:t>
            </a:fld>
            <a:endParaRPr lang="en-US" altLang="en-US" sz="1200"/>
          </a:p>
        </p:txBody>
      </p:sp>
    </p:spTree>
    <p:extLst>
      <p:ext uri="{BB962C8B-B14F-4D97-AF65-F5344CB8AC3E}">
        <p14:creationId xmlns:p14="http://schemas.microsoft.com/office/powerpoint/2010/main" val="332024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p>
        </p:txBody>
      </p:sp>
      <p:sp>
        <p:nvSpPr>
          <p:cNvPr id="3" name="Rectangle 4">
            <a:extLst>
              <a:ext uri="{FF2B5EF4-FFF2-40B4-BE49-F238E27FC236}">
                <a16:creationId xmlns:a16="http://schemas.microsoft.com/office/drawing/2014/main" id="{FB3E3B65-06A2-4B16-8A5C-4FFB5457678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BD2DD0-E2B8-41AC-A185-7B19B54183C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7B23D5-D9C9-4338-A4CF-1DFEDBF7565E}"/>
              </a:ext>
            </a:extLst>
          </p:cNvPr>
          <p:cNvSpPr>
            <a:spLocks noGrp="1" noChangeArrowheads="1"/>
          </p:cNvSpPr>
          <p:nvPr>
            <p:ph type="sldNum" idx="12"/>
          </p:nvPr>
        </p:nvSpPr>
        <p:spPr>
          <a:ln/>
        </p:spPr>
        <p:txBody>
          <a:bodyPr/>
          <a:lstStyle>
            <a:lvl1pPr>
              <a:defRPr/>
            </a:lvl1pPr>
          </a:lstStyle>
          <a:p>
            <a:fld id="{98010F35-31BD-4BC2-8111-B65E30BA75B4}" type="slidenum">
              <a:rPr lang="en-US" altLang="en-US"/>
              <a:pPr/>
              <a:t>‹#›</a:t>
            </a:fld>
            <a:endParaRPr lang="en-US" altLang="en-US"/>
          </a:p>
        </p:txBody>
      </p:sp>
    </p:spTree>
    <p:extLst>
      <p:ext uri="{BB962C8B-B14F-4D97-AF65-F5344CB8AC3E}">
        <p14:creationId xmlns:p14="http://schemas.microsoft.com/office/powerpoint/2010/main" val="288308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research.cs.wisc.edu/multifacet/amdahl/" TargetMode="Externa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Amdahl's_law" TargetMode="External"/><Relationship Id="rId2" Type="http://schemas.openxmlformats.org/officeDocument/2006/relationships/hyperlink" Target="http://research.cs.wisc.edu/multifacet/papers/ieeecomputer08_amdahl_multicore.pdf"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deakin.edu.au/current-students/study-support/study-skills/handouts/critical-analysis.php" TargetMode="External"/><Relationship Id="rId7" Type="http://schemas.openxmlformats.org/officeDocument/2006/relationships/hyperlink" Target="http://www2.physics.uiowa.edu/~ghowes/teach/ihpc12/lec/ihpc12Lec_DesignHPC12.pdf" TargetMode="External"/><Relationship Id="rId2" Type="http://schemas.openxmlformats.org/officeDocument/2006/relationships/hyperlink" Target="http://unilearning.uow.edu.au/critical/1a.html" TargetMode="External"/><Relationship Id="rId1" Type="http://schemas.openxmlformats.org/officeDocument/2006/relationships/slideLayout" Target="../slideLayouts/slideLayout6.xml"/><Relationship Id="rId6" Type="http://schemas.openxmlformats.org/officeDocument/2006/relationships/hyperlink" Target="https://computing.llnl.gov/tutorials/parallel_comp/" TargetMode="External"/><Relationship Id="rId5" Type="http://schemas.openxmlformats.org/officeDocument/2006/relationships/hyperlink" Target="https://www.youtube.com/watch?v=AP7hMdnNrH4" TargetMode="External"/><Relationship Id="rId4" Type="http://schemas.openxmlformats.org/officeDocument/2006/relationships/hyperlink" Target="https://www.youtube.com/watch?v=lhbLNBqhQk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pxfuel.com/"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commons.wikimedia.org/wiki/File:Lei_de_moore_2006.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3785420"/>
            <a:ext cx="8128000" cy="1894904"/>
          </a:xfrm>
        </p:spPr>
        <p:txBody>
          <a:bodyPr>
            <a:normAutofit/>
          </a:bodyPr>
          <a:lstStyle/>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8:</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Amdahl’s Law for the Multicore Era</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&amp; Base Core Equivalents (BCE)</a:t>
            </a:r>
          </a:p>
        </p:txBody>
      </p:sp>
      <p:sp>
        <p:nvSpPr>
          <p:cNvPr id="3076" name="Rectangle 9"/>
          <p:cNvSpPr>
            <a:spLocks noChangeArrowheads="1"/>
          </p:cNvSpPr>
          <p:nvPr/>
        </p:nvSpPr>
        <p:spPr bwMode="auto">
          <a:xfrm>
            <a:off x="1861168" y="5573509"/>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pic>
        <p:nvPicPr>
          <p:cNvPr id="3077" name="Picture 9"/>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11288" y="395629"/>
            <a:ext cx="1413474" cy="1393842"/>
          </a:xfrm>
          <a:prstGeom prst="rect">
            <a:avLst/>
          </a:prstGeom>
          <a:noFill/>
          <a:ln w="9525">
            <a:noFill/>
            <a:miter lim="800000"/>
            <a:headEnd/>
            <a:tailEnd/>
          </a:ln>
        </p:spPr>
      </p:pic>
      <p:sp>
        <p:nvSpPr>
          <p:cNvPr id="9" name="Rectangle 8"/>
          <p:cNvSpPr/>
          <p:nvPr/>
        </p:nvSpPr>
        <p:spPr>
          <a:xfrm>
            <a:off x="1656653" y="2273696"/>
            <a:ext cx="6241517"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376893" y="561822"/>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11" descr="uctlogo.png"/>
          <p:cNvPicPr>
            <a:picLocks noChangeAspect="1"/>
          </p:cNvPicPr>
          <p:nvPr/>
        </p:nvPicPr>
        <p:blipFill>
          <a:blip r:embed="rId5"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14" name="Rectangle 13"/>
          <p:cNvSpPr/>
          <p:nvPr/>
        </p:nvSpPr>
        <p:spPr>
          <a:xfrm>
            <a:off x="3869056" y="6458993"/>
            <a:ext cx="2808726" cy="230832"/>
          </a:xfrm>
          <a:prstGeom prst="rect">
            <a:avLst/>
          </a:prstGeom>
        </p:spPr>
        <p:txBody>
          <a:bodyPr wrap="square">
            <a:spAutoFit/>
          </a:bodyPr>
          <a:lstStyle/>
          <a:p>
            <a:pPr algn="r"/>
            <a:r>
              <a:rPr lang="en-ZA" sz="900" i="1" dirty="0"/>
              <a:t>Planned to be double period lecture</a:t>
            </a:r>
          </a:p>
        </p:txBody>
      </p:sp>
      <p:sp>
        <p:nvSpPr>
          <p:cNvPr id="2" name="Rectangle 1">
            <a:extLst>
              <a:ext uri="{FF2B5EF4-FFF2-40B4-BE49-F238E27FC236}">
                <a16:creationId xmlns:a16="http://schemas.microsoft.com/office/drawing/2014/main" id="{61AAF1A9-81CB-4277-BFCD-0FE5DFBC64F6}"/>
              </a:ext>
            </a:extLst>
          </p:cNvPr>
          <p:cNvSpPr/>
          <p:nvPr/>
        </p:nvSpPr>
        <p:spPr>
          <a:xfrm>
            <a:off x="6047205" y="5801060"/>
            <a:ext cx="3063342" cy="646331"/>
          </a:xfrm>
          <a:prstGeom prst="rect">
            <a:avLst/>
          </a:prstGeom>
        </p:spPr>
        <p:txBody>
          <a:bodyPr wrap="square">
            <a:spAutoFit/>
          </a:bodyPr>
          <a:lstStyle/>
          <a:p>
            <a:r>
              <a:rPr lang="en-ZA" sz="1200" i="1" dirty="0"/>
              <a:t>Prescribed reading: </a:t>
            </a:r>
            <a:r>
              <a:rPr lang="en-US" sz="1200" i="1" dirty="0"/>
              <a:t>L08 Hill and Marty - Amdahl Law in Multicore Era.pdf</a:t>
            </a:r>
            <a:endParaRPr lang="en-ZA" sz="1200" dirty="0"/>
          </a:p>
          <a:p>
            <a:r>
              <a:rPr lang="en-ZA" sz="1200" dirty="0"/>
              <a:t>(see READINGS on </a:t>
            </a:r>
            <a:r>
              <a:rPr lang="en-ZA" sz="1200" dirty="0" err="1"/>
              <a:t>Vula</a:t>
            </a:r>
            <a:r>
              <a:rPr lang="en-ZA" sz="1200" dirty="0"/>
              <a:t>)</a:t>
            </a:r>
          </a:p>
        </p:txBody>
      </p:sp>
      <p:pic>
        <p:nvPicPr>
          <p:cNvPr id="15" name="Picture 14">
            <a:extLst>
              <a:ext uri="{FF2B5EF4-FFF2-40B4-BE49-F238E27FC236}">
                <a16:creationId xmlns:a16="http://schemas.microsoft.com/office/drawing/2014/main" id="{D8EA44FC-AFCC-4B59-8288-CBB6B5AF6F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9968" y="5305631"/>
            <a:ext cx="1255619" cy="10583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327D4-A85C-41DF-93AA-4E757A95F014}"/>
              </a:ext>
            </a:extLst>
          </p:cNvPr>
          <p:cNvSpPr>
            <a:spLocks noGrp="1"/>
          </p:cNvSpPr>
          <p:nvPr>
            <p:ph type="title"/>
          </p:nvPr>
        </p:nvSpPr>
        <p:spPr>
          <a:xfrm>
            <a:off x="729114" y="269819"/>
            <a:ext cx="7698306" cy="692210"/>
          </a:xfrm>
        </p:spPr>
        <p:txBody>
          <a:bodyPr>
            <a:normAutofit fontScale="90000"/>
          </a:bodyPr>
          <a:lstStyle/>
          <a:p>
            <a:r>
              <a:rPr lang="en-ZA" dirty="0"/>
              <a:t>Let me clarify that expression…</a:t>
            </a:r>
          </a:p>
        </p:txBody>
      </p:sp>
      <p:sp>
        <p:nvSpPr>
          <p:cNvPr id="3" name="Content Placeholder 2">
            <a:extLst>
              <a:ext uri="{FF2B5EF4-FFF2-40B4-BE49-F238E27FC236}">
                <a16:creationId xmlns:a16="http://schemas.microsoft.com/office/drawing/2014/main" id="{920F449C-32C0-48DE-95FC-E54F2A5B372C}"/>
              </a:ext>
            </a:extLst>
          </p:cNvPr>
          <p:cNvSpPr>
            <a:spLocks noGrp="1"/>
          </p:cNvSpPr>
          <p:nvPr>
            <p:ph idx="1"/>
          </p:nvPr>
        </p:nvSpPr>
        <p:spPr>
          <a:xfrm>
            <a:off x="569341" y="1252414"/>
            <a:ext cx="8005317" cy="4519977"/>
          </a:xfrm>
        </p:spPr>
        <p:txBody>
          <a:bodyPr/>
          <a:lstStyle/>
          <a:p>
            <a:r>
              <a:rPr lang="en-ZA" dirty="0" err="1"/>
              <a:t>NxR</a:t>
            </a:r>
            <a:r>
              <a:rPr lang="en-ZA" dirty="0"/>
              <a:t>-BCE means:</a:t>
            </a:r>
          </a:p>
          <a:p>
            <a:pPr lvl="1"/>
            <a:r>
              <a:rPr lang="en-ZA" i="1" dirty="0"/>
              <a:t>N</a:t>
            </a:r>
            <a:r>
              <a:rPr lang="en-ZA" dirty="0"/>
              <a:t> = Number of </a:t>
            </a:r>
            <a:r>
              <a:rPr lang="en-ZA" dirty="0" err="1">
                <a:solidFill>
                  <a:schemeClr val="accent6">
                    <a:lumMod val="50000"/>
                  </a:schemeClr>
                </a:solidFill>
              </a:rPr>
              <a:t>megacores</a:t>
            </a:r>
            <a:r>
              <a:rPr lang="en-ZA" dirty="0"/>
              <a:t> (or equivalent ‘core groups’) on a chip</a:t>
            </a:r>
          </a:p>
          <a:p>
            <a:pPr lvl="1"/>
            <a:r>
              <a:rPr lang="en-ZA" i="1" dirty="0"/>
              <a:t>R</a:t>
            </a:r>
            <a:r>
              <a:rPr lang="en-ZA" dirty="0"/>
              <a:t> = Number of </a:t>
            </a:r>
            <a:r>
              <a:rPr lang="en-ZA" dirty="0">
                <a:solidFill>
                  <a:schemeClr val="accent6">
                    <a:lumMod val="50000"/>
                  </a:schemeClr>
                </a:solidFill>
              </a:rPr>
              <a:t>cores</a:t>
            </a:r>
            <a:r>
              <a:rPr lang="en-ZA" dirty="0"/>
              <a:t> equivalent to a </a:t>
            </a:r>
            <a:r>
              <a:rPr lang="en-ZA" dirty="0" err="1">
                <a:solidFill>
                  <a:schemeClr val="accent6">
                    <a:lumMod val="50000"/>
                  </a:schemeClr>
                </a:solidFill>
              </a:rPr>
              <a:t>megacore</a:t>
            </a:r>
            <a:r>
              <a:rPr lang="en-ZA" dirty="0"/>
              <a:t> (or num. cores in a </a:t>
            </a:r>
            <a:r>
              <a:rPr lang="en-ZA" dirty="0">
                <a:solidFill>
                  <a:schemeClr val="accent6">
                    <a:lumMod val="50000"/>
                  </a:schemeClr>
                </a:solidFill>
              </a:rPr>
              <a:t>core group</a:t>
            </a:r>
            <a:r>
              <a:rPr lang="en-ZA" dirty="0"/>
              <a:t>)</a:t>
            </a:r>
          </a:p>
        </p:txBody>
      </p:sp>
      <p:grpSp>
        <p:nvGrpSpPr>
          <p:cNvPr id="4" name="Group 476">
            <a:extLst>
              <a:ext uri="{FF2B5EF4-FFF2-40B4-BE49-F238E27FC236}">
                <a16:creationId xmlns:a16="http://schemas.microsoft.com/office/drawing/2014/main" id="{4913AF40-D4A1-4FC6-8236-BC1DEE0CDA64}"/>
              </a:ext>
            </a:extLst>
          </p:cNvPr>
          <p:cNvGrpSpPr>
            <a:grpSpLocks/>
          </p:cNvGrpSpPr>
          <p:nvPr/>
        </p:nvGrpSpPr>
        <p:grpSpPr bwMode="auto">
          <a:xfrm>
            <a:off x="5485977" y="4425303"/>
            <a:ext cx="2352125" cy="2162878"/>
            <a:chOff x="3689079" y="4187852"/>
            <a:chExt cx="2259550" cy="1919484"/>
          </a:xfrm>
        </p:grpSpPr>
        <p:sp>
          <p:nvSpPr>
            <p:cNvPr id="5" name="Rectangle 4">
              <a:extLst>
                <a:ext uri="{FF2B5EF4-FFF2-40B4-BE49-F238E27FC236}">
                  <a16:creationId xmlns:a16="http://schemas.microsoft.com/office/drawing/2014/main" id="{11EFABD4-F43C-4402-BA80-F6559DD36AC2}"/>
                </a:ext>
              </a:extLst>
            </p:cNvPr>
            <p:cNvSpPr/>
            <p:nvPr/>
          </p:nvSpPr>
          <p:spPr bwMode="auto">
            <a:xfrm>
              <a:off x="3689079" y="4187852"/>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6" name="Rectangle 37">
              <a:extLst>
                <a:ext uri="{FF2B5EF4-FFF2-40B4-BE49-F238E27FC236}">
                  <a16:creationId xmlns:a16="http://schemas.microsoft.com/office/drawing/2014/main" id="{C4C373D3-0F31-4D85-A474-6F02E6E53D1C}"/>
                </a:ext>
              </a:extLst>
            </p:cNvPr>
            <p:cNvSpPr>
              <a:spLocks noChangeArrowheads="1"/>
            </p:cNvSpPr>
            <p:nvPr/>
          </p:nvSpPr>
          <p:spPr bwMode="auto">
            <a:xfrm>
              <a:off x="3789363"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Rectangle 40">
              <a:extLst>
                <a:ext uri="{FF2B5EF4-FFF2-40B4-BE49-F238E27FC236}">
                  <a16:creationId xmlns:a16="http://schemas.microsoft.com/office/drawing/2014/main" id="{9ABBB7D0-86C2-45F9-AF1A-4ACBE0081827}"/>
                </a:ext>
              </a:extLst>
            </p:cNvPr>
            <p:cNvSpPr>
              <a:spLocks noChangeArrowheads="1"/>
            </p:cNvSpPr>
            <p:nvPr/>
          </p:nvSpPr>
          <p:spPr bwMode="auto">
            <a:xfrm>
              <a:off x="4856163"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Rectangle 49">
              <a:extLst>
                <a:ext uri="{FF2B5EF4-FFF2-40B4-BE49-F238E27FC236}">
                  <a16:creationId xmlns:a16="http://schemas.microsoft.com/office/drawing/2014/main" id="{550D7BEE-9A21-4DCD-9A75-C7DCA761F398}"/>
                </a:ext>
              </a:extLst>
            </p:cNvPr>
            <p:cNvSpPr>
              <a:spLocks noChangeArrowheads="1"/>
            </p:cNvSpPr>
            <p:nvPr/>
          </p:nvSpPr>
          <p:spPr bwMode="auto">
            <a:xfrm>
              <a:off x="3789363"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52">
              <a:extLst>
                <a:ext uri="{FF2B5EF4-FFF2-40B4-BE49-F238E27FC236}">
                  <a16:creationId xmlns:a16="http://schemas.microsoft.com/office/drawing/2014/main" id="{5B0391BF-C749-4C58-8194-869DB62CD80C}"/>
                </a:ext>
              </a:extLst>
            </p:cNvPr>
            <p:cNvSpPr>
              <a:spLocks noChangeArrowheads="1"/>
            </p:cNvSpPr>
            <p:nvPr/>
          </p:nvSpPr>
          <p:spPr bwMode="auto">
            <a:xfrm>
              <a:off x="4856163"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0" name="Group 607">
              <a:extLst>
                <a:ext uri="{FF2B5EF4-FFF2-40B4-BE49-F238E27FC236}">
                  <a16:creationId xmlns:a16="http://schemas.microsoft.com/office/drawing/2014/main" id="{680F8E11-E12E-421E-81BA-79DD35407F11}"/>
                </a:ext>
              </a:extLst>
            </p:cNvPr>
            <p:cNvGrpSpPr>
              <a:grpSpLocks/>
            </p:cNvGrpSpPr>
            <p:nvPr/>
          </p:nvGrpSpPr>
          <p:grpSpPr bwMode="auto">
            <a:xfrm>
              <a:off x="3829050" y="5221288"/>
              <a:ext cx="914400" cy="749300"/>
              <a:chOff x="2127" y="2204"/>
              <a:chExt cx="489" cy="610"/>
            </a:xfrm>
          </p:grpSpPr>
          <p:sp>
            <p:nvSpPr>
              <p:cNvPr id="158" name="Freeform 608">
                <a:extLst>
                  <a:ext uri="{FF2B5EF4-FFF2-40B4-BE49-F238E27FC236}">
                    <a16:creationId xmlns:a16="http://schemas.microsoft.com/office/drawing/2014/main" id="{025FA31D-1B47-4FD0-8067-EFA7D406B8B9}"/>
                  </a:ext>
                </a:extLst>
              </p:cNvPr>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9" name="Rectangle 609">
                <a:extLst>
                  <a:ext uri="{FF2B5EF4-FFF2-40B4-BE49-F238E27FC236}">
                    <a16:creationId xmlns:a16="http://schemas.microsoft.com/office/drawing/2014/main" id="{543816A8-59ED-4CFB-9F30-ABAEAA3463F4}"/>
                  </a:ext>
                </a:extLst>
              </p:cNvPr>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 name="Rectangle 610">
                <a:extLst>
                  <a:ext uri="{FF2B5EF4-FFF2-40B4-BE49-F238E27FC236}">
                    <a16:creationId xmlns:a16="http://schemas.microsoft.com/office/drawing/2014/main" id="{080BDF2B-9278-471A-A8F3-E84647C92B8D}"/>
                  </a:ext>
                </a:extLst>
              </p:cNvPr>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1" name="Line 611">
                <a:extLst>
                  <a:ext uri="{FF2B5EF4-FFF2-40B4-BE49-F238E27FC236}">
                    <a16:creationId xmlns:a16="http://schemas.microsoft.com/office/drawing/2014/main" id="{B0CA6A6E-056F-44D2-99BC-F60271322CA5}"/>
                  </a:ext>
                </a:extLst>
              </p:cNvPr>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2" name="Line 612">
                <a:extLst>
                  <a:ext uri="{FF2B5EF4-FFF2-40B4-BE49-F238E27FC236}">
                    <a16:creationId xmlns:a16="http://schemas.microsoft.com/office/drawing/2014/main" id="{8D124FB8-5A76-47EF-A06C-015345CE8E7B}"/>
                  </a:ext>
                </a:extLst>
              </p:cNvPr>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3" name="Line 613">
                <a:extLst>
                  <a:ext uri="{FF2B5EF4-FFF2-40B4-BE49-F238E27FC236}">
                    <a16:creationId xmlns:a16="http://schemas.microsoft.com/office/drawing/2014/main" id="{78B108F2-91B9-450C-8DF4-B52AE74096B7}"/>
                  </a:ext>
                </a:extLst>
              </p:cNvPr>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4" name="Line 614">
                <a:extLst>
                  <a:ext uri="{FF2B5EF4-FFF2-40B4-BE49-F238E27FC236}">
                    <a16:creationId xmlns:a16="http://schemas.microsoft.com/office/drawing/2014/main" id="{A63EA464-FE7A-4E4F-AB9F-1752FB7AA5C7}"/>
                  </a:ext>
                </a:extLst>
              </p:cNvPr>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5" name="Line 615">
                <a:extLst>
                  <a:ext uri="{FF2B5EF4-FFF2-40B4-BE49-F238E27FC236}">
                    <a16:creationId xmlns:a16="http://schemas.microsoft.com/office/drawing/2014/main" id="{126CDDCD-4D9F-4637-A00C-B0E72E451ABA}"/>
                  </a:ext>
                </a:extLst>
              </p:cNvPr>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6" name="Freeform 616">
                <a:extLst>
                  <a:ext uri="{FF2B5EF4-FFF2-40B4-BE49-F238E27FC236}">
                    <a16:creationId xmlns:a16="http://schemas.microsoft.com/office/drawing/2014/main" id="{5A3D7673-FE36-4F18-B5A4-A21C74E354F7}"/>
                  </a:ext>
                </a:extLst>
              </p:cNvPr>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7" name="Freeform 617">
                <a:extLst>
                  <a:ext uri="{FF2B5EF4-FFF2-40B4-BE49-F238E27FC236}">
                    <a16:creationId xmlns:a16="http://schemas.microsoft.com/office/drawing/2014/main" id="{F41B9EB1-B559-4178-A636-4BBB498B337B}"/>
                  </a:ext>
                </a:extLst>
              </p:cNvPr>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8" name="Rectangle 618">
                <a:extLst>
                  <a:ext uri="{FF2B5EF4-FFF2-40B4-BE49-F238E27FC236}">
                    <a16:creationId xmlns:a16="http://schemas.microsoft.com/office/drawing/2014/main" id="{CE9150D6-724E-4FC6-B0D2-C229B6300FF6}"/>
                  </a:ext>
                </a:extLst>
              </p:cNvPr>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9" name="Rectangle 619">
                <a:extLst>
                  <a:ext uri="{FF2B5EF4-FFF2-40B4-BE49-F238E27FC236}">
                    <a16:creationId xmlns:a16="http://schemas.microsoft.com/office/drawing/2014/main" id="{B30AAD52-4F7F-4A7E-8E2E-D29BE3F8FD91}"/>
                  </a:ext>
                </a:extLst>
              </p:cNvPr>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0" name="Rectangle 620">
                <a:extLst>
                  <a:ext uri="{FF2B5EF4-FFF2-40B4-BE49-F238E27FC236}">
                    <a16:creationId xmlns:a16="http://schemas.microsoft.com/office/drawing/2014/main" id="{0C00A8F8-3C42-41C3-B7F4-46398104DF84}"/>
                  </a:ext>
                </a:extLst>
              </p:cNvPr>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1" name="Rectangle 621">
                <a:extLst>
                  <a:ext uri="{FF2B5EF4-FFF2-40B4-BE49-F238E27FC236}">
                    <a16:creationId xmlns:a16="http://schemas.microsoft.com/office/drawing/2014/main" id="{1CB76158-40D9-4163-9005-8E348B9CE8E9}"/>
                  </a:ext>
                </a:extLst>
              </p:cNvPr>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2" name="Rectangle 622">
                <a:extLst>
                  <a:ext uri="{FF2B5EF4-FFF2-40B4-BE49-F238E27FC236}">
                    <a16:creationId xmlns:a16="http://schemas.microsoft.com/office/drawing/2014/main" id="{F5980709-A42D-4AD8-B8D1-D6F9BB6C921D}"/>
                  </a:ext>
                </a:extLst>
              </p:cNvPr>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3" name="Line 623">
                <a:extLst>
                  <a:ext uri="{FF2B5EF4-FFF2-40B4-BE49-F238E27FC236}">
                    <a16:creationId xmlns:a16="http://schemas.microsoft.com/office/drawing/2014/main" id="{D2E87F87-B0DE-42C0-BA87-D67DFB19D6B7}"/>
                  </a:ext>
                </a:extLst>
              </p:cNvPr>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4" name="Line 624">
                <a:extLst>
                  <a:ext uri="{FF2B5EF4-FFF2-40B4-BE49-F238E27FC236}">
                    <a16:creationId xmlns:a16="http://schemas.microsoft.com/office/drawing/2014/main" id="{0AF483A2-F542-4CFC-B02E-C7A0BC64DFE3}"/>
                  </a:ext>
                </a:extLst>
              </p:cNvPr>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5" name="Line 625">
                <a:extLst>
                  <a:ext uri="{FF2B5EF4-FFF2-40B4-BE49-F238E27FC236}">
                    <a16:creationId xmlns:a16="http://schemas.microsoft.com/office/drawing/2014/main" id="{68730A8F-F4A0-48C8-A407-9C838224481A}"/>
                  </a:ext>
                </a:extLst>
              </p:cNvPr>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6" name="Line 626">
                <a:extLst>
                  <a:ext uri="{FF2B5EF4-FFF2-40B4-BE49-F238E27FC236}">
                    <a16:creationId xmlns:a16="http://schemas.microsoft.com/office/drawing/2014/main" id="{C7BFFCFF-16C2-4AAC-8B7A-E7D9DB1ED144}"/>
                  </a:ext>
                </a:extLst>
              </p:cNvPr>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7" name="Line 627">
                <a:extLst>
                  <a:ext uri="{FF2B5EF4-FFF2-40B4-BE49-F238E27FC236}">
                    <a16:creationId xmlns:a16="http://schemas.microsoft.com/office/drawing/2014/main" id="{C1A489E8-7DDA-4065-AA7D-87246F65A9EB}"/>
                  </a:ext>
                </a:extLst>
              </p:cNvPr>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8" name="Line 628">
                <a:extLst>
                  <a:ext uri="{FF2B5EF4-FFF2-40B4-BE49-F238E27FC236}">
                    <a16:creationId xmlns:a16="http://schemas.microsoft.com/office/drawing/2014/main" id="{F758AF04-FA9C-4A4B-9BA1-3D22DB9323E6}"/>
                  </a:ext>
                </a:extLst>
              </p:cNvPr>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9" name="Line 629">
                <a:extLst>
                  <a:ext uri="{FF2B5EF4-FFF2-40B4-BE49-F238E27FC236}">
                    <a16:creationId xmlns:a16="http://schemas.microsoft.com/office/drawing/2014/main" id="{78E72C47-45B9-4407-99FC-B9354B7B5726}"/>
                  </a:ext>
                </a:extLst>
              </p:cNvPr>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0" name="Line 630">
                <a:extLst>
                  <a:ext uri="{FF2B5EF4-FFF2-40B4-BE49-F238E27FC236}">
                    <a16:creationId xmlns:a16="http://schemas.microsoft.com/office/drawing/2014/main" id="{2DABB81B-3F5F-4E98-8715-A2D10AC9624D}"/>
                  </a:ext>
                </a:extLst>
              </p:cNvPr>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1" name="Line 631">
                <a:extLst>
                  <a:ext uri="{FF2B5EF4-FFF2-40B4-BE49-F238E27FC236}">
                    <a16:creationId xmlns:a16="http://schemas.microsoft.com/office/drawing/2014/main" id="{AF56340A-A1FA-467F-968F-BEF716D403DB}"/>
                  </a:ext>
                </a:extLst>
              </p:cNvPr>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2" name="Line 632">
                <a:extLst>
                  <a:ext uri="{FF2B5EF4-FFF2-40B4-BE49-F238E27FC236}">
                    <a16:creationId xmlns:a16="http://schemas.microsoft.com/office/drawing/2014/main" id="{24EBEF20-1FCF-43AF-A93D-3593D287A994}"/>
                  </a:ext>
                </a:extLst>
              </p:cNvPr>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3" name="Line 633">
                <a:extLst>
                  <a:ext uri="{FF2B5EF4-FFF2-40B4-BE49-F238E27FC236}">
                    <a16:creationId xmlns:a16="http://schemas.microsoft.com/office/drawing/2014/main" id="{B6A83337-5241-43EE-B9ED-75E93B8F5167}"/>
                  </a:ext>
                </a:extLst>
              </p:cNvPr>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4" name="Line 634">
                <a:extLst>
                  <a:ext uri="{FF2B5EF4-FFF2-40B4-BE49-F238E27FC236}">
                    <a16:creationId xmlns:a16="http://schemas.microsoft.com/office/drawing/2014/main" id="{46A11C00-72EC-4738-AF4A-DA70D78BE89A}"/>
                  </a:ext>
                </a:extLst>
              </p:cNvPr>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5" name="Line 635">
                <a:extLst>
                  <a:ext uri="{FF2B5EF4-FFF2-40B4-BE49-F238E27FC236}">
                    <a16:creationId xmlns:a16="http://schemas.microsoft.com/office/drawing/2014/main" id="{AED3DA9B-5CBF-4D20-BCE9-9F5450693D5B}"/>
                  </a:ext>
                </a:extLst>
              </p:cNvPr>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6" name="Line 636">
                <a:extLst>
                  <a:ext uri="{FF2B5EF4-FFF2-40B4-BE49-F238E27FC236}">
                    <a16:creationId xmlns:a16="http://schemas.microsoft.com/office/drawing/2014/main" id="{271626A1-86D6-4489-B677-73C9D2992F29}"/>
                  </a:ext>
                </a:extLst>
              </p:cNvPr>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7" name="Line 637">
                <a:extLst>
                  <a:ext uri="{FF2B5EF4-FFF2-40B4-BE49-F238E27FC236}">
                    <a16:creationId xmlns:a16="http://schemas.microsoft.com/office/drawing/2014/main" id="{F76DDE44-D442-407A-BBA9-E153E9D6C084}"/>
                  </a:ext>
                </a:extLst>
              </p:cNvPr>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188" name="Group 638">
                <a:extLst>
                  <a:ext uri="{FF2B5EF4-FFF2-40B4-BE49-F238E27FC236}">
                    <a16:creationId xmlns:a16="http://schemas.microsoft.com/office/drawing/2014/main" id="{990384AA-909A-46D0-896E-D36FE7F6777E}"/>
                  </a:ext>
                </a:extLst>
              </p:cNvPr>
              <p:cNvGrpSpPr>
                <a:grpSpLocks/>
              </p:cNvGrpSpPr>
              <p:nvPr/>
            </p:nvGrpSpPr>
            <p:grpSpPr bwMode="auto">
              <a:xfrm>
                <a:off x="2521" y="2347"/>
                <a:ext cx="95" cy="311"/>
                <a:chOff x="2521" y="2347"/>
                <a:chExt cx="95" cy="156"/>
              </a:xfrm>
            </p:grpSpPr>
            <p:sp>
              <p:nvSpPr>
                <p:cNvPr id="198" name="Rectangle 639">
                  <a:extLst>
                    <a:ext uri="{FF2B5EF4-FFF2-40B4-BE49-F238E27FC236}">
                      <a16:creationId xmlns:a16="http://schemas.microsoft.com/office/drawing/2014/main" id="{9BBEB216-59B4-4B84-85E3-279BA6980491}"/>
                    </a:ext>
                  </a:extLst>
                </p:cNvPr>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9" name="Line 640">
                  <a:extLst>
                    <a:ext uri="{FF2B5EF4-FFF2-40B4-BE49-F238E27FC236}">
                      <a16:creationId xmlns:a16="http://schemas.microsoft.com/office/drawing/2014/main" id="{3951E325-2B34-44B3-979E-A0A7F22DD5E5}"/>
                    </a:ext>
                  </a:extLst>
                </p:cNvPr>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0" name="Line 641">
                  <a:extLst>
                    <a:ext uri="{FF2B5EF4-FFF2-40B4-BE49-F238E27FC236}">
                      <a16:creationId xmlns:a16="http://schemas.microsoft.com/office/drawing/2014/main" id="{B64FF553-BC53-497F-92AC-ECB240A174A5}"/>
                    </a:ext>
                  </a:extLst>
                </p:cNvPr>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1" name="Line 642">
                  <a:extLst>
                    <a:ext uri="{FF2B5EF4-FFF2-40B4-BE49-F238E27FC236}">
                      <a16:creationId xmlns:a16="http://schemas.microsoft.com/office/drawing/2014/main" id="{CEA2F027-EF1A-40AB-8D5C-5925402D6497}"/>
                    </a:ext>
                  </a:extLst>
                </p:cNvPr>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2" name="Line 643">
                  <a:extLst>
                    <a:ext uri="{FF2B5EF4-FFF2-40B4-BE49-F238E27FC236}">
                      <a16:creationId xmlns:a16="http://schemas.microsoft.com/office/drawing/2014/main" id="{82525E8F-02C6-4A98-89AE-5FBA22C61C14}"/>
                    </a:ext>
                  </a:extLst>
                </p:cNvPr>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3" name="Line 644">
                  <a:extLst>
                    <a:ext uri="{FF2B5EF4-FFF2-40B4-BE49-F238E27FC236}">
                      <a16:creationId xmlns:a16="http://schemas.microsoft.com/office/drawing/2014/main" id="{37EC9C13-FA01-4C5B-9C87-4522C05E9904}"/>
                    </a:ext>
                  </a:extLst>
                </p:cNvPr>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4" name="Line 645">
                  <a:extLst>
                    <a:ext uri="{FF2B5EF4-FFF2-40B4-BE49-F238E27FC236}">
                      <a16:creationId xmlns:a16="http://schemas.microsoft.com/office/drawing/2014/main" id="{676FC280-E6E9-42CB-9691-547072FA311B}"/>
                    </a:ext>
                  </a:extLst>
                </p:cNvPr>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5" name="Line 646">
                  <a:extLst>
                    <a:ext uri="{FF2B5EF4-FFF2-40B4-BE49-F238E27FC236}">
                      <a16:creationId xmlns:a16="http://schemas.microsoft.com/office/drawing/2014/main" id="{1FAC5ABE-3F4D-4AA0-ACB2-8608870A3023}"/>
                    </a:ext>
                  </a:extLst>
                </p:cNvPr>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189" name="Freeform 647">
                <a:extLst>
                  <a:ext uri="{FF2B5EF4-FFF2-40B4-BE49-F238E27FC236}">
                    <a16:creationId xmlns:a16="http://schemas.microsoft.com/office/drawing/2014/main" id="{F5A8DC7B-3F1B-4C59-ACC8-A64AFE7E8407}"/>
                  </a:ext>
                </a:extLst>
              </p:cNvPr>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0" name="Rectangle 648">
                <a:extLst>
                  <a:ext uri="{FF2B5EF4-FFF2-40B4-BE49-F238E27FC236}">
                    <a16:creationId xmlns:a16="http://schemas.microsoft.com/office/drawing/2014/main" id="{CF7E9CCE-F77C-4027-AE27-936A93186611}"/>
                  </a:ext>
                </a:extLst>
              </p:cNvPr>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1" name="Rectangle 649">
                <a:extLst>
                  <a:ext uri="{FF2B5EF4-FFF2-40B4-BE49-F238E27FC236}">
                    <a16:creationId xmlns:a16="http://schemas.microsoft.com/office/drawing/2014/main" id="{A3ADC15F-EDB7-4C8A-A12C-07D11058ECBD}"/>
                  </a:ext>
                </a:extLst>
              </p:cNvPr>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2" name="Line 650">
                <a:extLst>
                  <a:ext uri="{FF2B5EF4-FFF2-40B4-BE49-F238E27FC236}">
                    <a16:creationId xmlns:a16="http://schemas.microsoft.com/office/drawing/2014/main" id="{A276737B-58C5-4EA0-BE3D-05526AF34189}"/>
                  </a:ext>
                </a:extLst>
              </p:cNvPr>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3" name="Line 651">
                <a:extLst>
                  <a:ext uri="{FF2B5EF4-FFF2-40B4-BE49-F238E27FC236}">
                    <a16:creationId xmlns:a16="http://schemas.microsoft.com/office/drawing/2014/main" id="{0C42CCC6-9F2F-4A1D-80E6-6F4E5C9D673D}"/>
                  </a:ext>
                </a:extLst>
              </p:cNvPr>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4" name="Line 652">
                <a:extLst>
                  <a:ext uri="{FF2B5EF4-FFF2-40B4-BE49-F238E27FC236}">
                    <a16:creationId xmlns:a16="http://schemas.microsoft.com/office/drawing/2014/main" id="{D7F30478-88C6-4DB2-9A0C-9EB5EA657908}"/>
                  </a:ext>
                </a:extLst>
              </p:cNvPr>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5" name="Line 653">
                <a:extLst>
                  <a:ext uri="{FF2B5EF4-FFF2-40B4-BE49-F238E27FC236}">
                    <a16:creationId xmlns:a16="http://schemas.microsoft.com/office/drawing/2014/main" id="{2C4ACCF9-1602-4EC8-BD88-FEF3ABC8C46C}"/>
                  </a:ext>
                </a:extLst>
              </p:cNvPr>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6" name="Line 654">
                <a:extLst>
                  <a:ext uri="{FF2B5EF4-FFF2-40B4-BE49-F238E27FC236}">
                    <a16:creationId xmlns:a16="http://schemas.microsoft.com/office/drawing/2014/main" id="{241C430E-434B-4486-860A-8C3AA5DD6D5B}"/>
                  </a:ext>
                </a:extLst>
              </p:cNvPr>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7" name="Line 655">
                <a:extLst>
                  <a:ext uri="{FF2B5EF4-FFF2-40B4-BE49-F238E27FC236}">
                    <a16:creationId xmlns:a16="http://schemas.microsoft.com/office/drawing/2014/main" id="{CF0DF40C-7145-4AB2-9040-E07916CC2AED}"/>
                  </a:ext>
                </a:extLst>
              </p:cNvPr>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1" name="Group 656">
              <a:extLst>
                <a:ext uri="{FF2B5EF4-FFF2-40B4-BE49-F238E27FC236}">
                  <a16:creationId xmlns:a16="http://schemas.microsoft.com/office/drawing/2014/main" id="{713806A6-DA34-4298-80AF-A488A142DC12}"/>
                </a:ext>
              </a:extLst>
            </p:cNvPr>
            <p:cNvGrpSpPr>
              <a:grpSpLocks/>
            </p:cNvGrpSpPr>
            <p:nvPr/>
          </p:nvGrpSpPr>
          <p:grpSpPr bwMode="auto">
            <a:xfrm>
              <a:off x="3829050" y="4306888"/>
              <a:ext cx="914400" cy="749300"/>
              <a:chOff x="2127" y="2204"/>
              <a:chExt cx="489" cy="610"/>
            </a:xfrm>
          </p:grpSpPr>
          <p:sp>
            <p:nvSpPr>
              <p:cNvPr id="110" name="Freeform 657">
                <a:extLst>
                  <a:ext uri="{FF2B5EF4-FFF2-40B4-BE49-F238E27FC236}">
                    <a16:creationId xmlns:a16="http://schemas.microsoft.com/office/drawing/2014/main" id="{969FB9B3-D234-4611-94F4-EB3AD74413CE}"/>
                  </a:ext>
                </a:extLst>
              </p:cNvPr>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 name="Rectangle 658">
                <a:extLst>
                  <a:ext uri="{FF2B5EF4-FFF2-40B4-BE49-F238E27FC236}">
                    <a16:creationId xmlns:a16="http://schemas.microsoft.com/office/drawing/2014/main" id="{AA8B9934-4CE7-4A28-8209-5A5A3320D966}"/>
                  </a:ext>
                </a:extLst>
              </p:cNvPr>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 name="Rectangle 659">
                <a:extLst>
                  <a:ext uri="{FF2B5EF4-FFF2-40B4-BE49-F238E27FC236}">
                    <a16:creationId xmlns:a16="http://schemas.microsoft.com/office/drawing/2014/main" id="{A1ECD820-049C-4C72-B2C2-D34D0C6F3D9F}"/>
                  </a:ext>
                </a:extLst>
              </p:cNvPr>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 name="Line 660">
                <a:extLst>
                  <a:ext uri="{FF2B5EF4-FFF2-40B4-BE49-F238E27FC236}">
                    <a16:creationId xmlns:a16="http://schemas.microsoft.com/office/drawing/2014/main" id="{EE3A43A8-3E9F-461C-ACC2-C40BED8B84FF}"/>
                  </a:ext>
                </a:extLst>
              </p:cNvPr>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4" name="Line 661">
                <a:extLst>
                  <a:ext uri="{FF2B5EF4-FFF2-40B4-BE49-F238E27FC236}">
                    <a16:creationId xmlns:a16="http://schemas.microsoft.com/office/drawing/2014/main" id="{7B0C20C9-4593-4D82-968E-EA5C2A85A8B6}"/>
                  </a:ext>
                </a:extLst>
              </p:cNvPr>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5" name="Line 662">
                <a:extLst>
                  <a:ext uri="{FF2B5EF4-FFF2-40B4-BE49-F238E27FC236}">
                    <a16:creationId xmlns:a16="http://schemas.microsoft.com/office/drawing/2014/main" id="{8D553D01-9D5B-4096-A9E0-EA77166CB8F4}"/>
                  </a:ext>
                </a:extLst>
              </p:cNvPr>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6" name="Line 663">
                <a:extLst>
                  <a:ext uri="{FF2B5EF4-FFF2-40B4-BE49-F238E27FC236}">
                    <a16:creationId xmlns:a16="http://schemas.microsoft.com/office/drawing/2014/main" id="{3C5DA6ED-0991-4D10-807A-77C9654D271E}"/>
                  </a:ext>
                </a:extLst>
              </p:cNvPr>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7" name="Line 664">
                <a:extLst>
                  <a:ext uri="{FF2B5EF4-FFF2-40B4-BE49-F238E27FC236}">
                    <a16:creationId xmlns:a16="http://schemas.microsoft.com/office/drawing/2014/main" id="{D20A2F2C-D0D3-4F83-99FB-0163624F7DF0}"/>
                  </a:ext>
                </a:extLst>
              </p:cNvPr>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8" name="Freeform 665">
                <a:extLst>
                  <a:ext uri="{FF2B5EF4-FFF2-40B4-BE49-F238E27FC236}">
                    <a16:creationId xmlns:a16="http://schemas.microsoft.com/office/drawing/2014/main" id="{1B8CCBB4-6C71-4B9A-BFAC-F60D2B4CE787}"/>
                  </a:ext>
                </a:extLst>
              </p:cNvPr>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9" name="Freeform 666">
                <a:extLst>
                  <a:ext uri="{FF2B5EF4-FFF2-40B4-BE49-F238E27FC236}">
                    <a16:creationId xmlns:a16="http://schemas.microsoft.com/office/drawing/2014/main" id="{A2948FCE-B8E5-44F5-9659-0E7C176A7A71}"/>
                  </a:ext>
                </a:extLst>
              </p:cNvPr>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 name="Rectangle 667">
                <a:extLst>
                  <a:ext uri="{FF2B5EF4-FFF2-40B4-BE49-F238E27FC236}">
                    <a16:creationId xmlns:a16="http://schemas.microsoft.com/office/drawing/2014/main" id="{1111C9C6-B52A-4BED-A2C1-28AC22F0897C}"/>
                  </a:ext>
                </a:extLst>
              </p:cNvPr>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1" name="Rectangle 668">
                <a:extLst>
                  <a:ext uri="{FF2B5EF4-FFF2-40B4-BE49-F238E27FC236}">
                    <a16:creationId xmlns:a16="http://schemas.microsoft.com/office/drawing/2014/main" id="{3ABCC6EB-E186-4DE8-BD35-1A2CF41D1BB1}"/>
                  </a:ext>
                </a:extLst>
              </p:cNvPr>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 name="Rectangle 669">
                <a:extLst>
                  <a:ext uri="{FF2B5EF4-FFF2-40B4-BE49-F238E27FC236}">
                    <a16:creationId xmlns:a16="http://schemas.microsoft.com/office/drawing/2014/main" id="{78C59760-8A58-4BD0-B0D6-E2B1D0E5989A}"/>
                  </a:ext>
                </a:extLst>
              </p:cNvPr>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 name="Rectangle 670">
                <a:extLst>
                  <a:ext uri="{FF2B5EF4-FFF2-40B4-BE49-F238E27FC236}">
                    <a16:creationId xmlns:a16="http://schemas.microsoft.com/office/drawing/2014/main" id="{AE2251C7-51F5-4754-913E-FE625CED8524}"/>
                  </a:ext>
                </a:extLst>
              </p:cNvPr>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4" name="Rectangle 671">
                <a:extLst>
                  <a:ext uri="{FF2B5EF4-FFF2-40B4-BE49-F238E27FC236}">
                    <a16:creationId xmlns:a16="http://schemas.microsoft.com/office/drawing/2014/main" id="{B9BD34AE-7CD4-49FC-84DC-E63E3A12796E}"/>
                  </a:ext>
                </a:extLst>
              </p:cNvPr>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5" name="Line 672">
                <a:extLst>
                  <a:ext uri="{FF2B5EF4-FFF2-40B4-BE49-F238E27FC236}">
                    <a16:creationId xmlns:a16="http://schemas.microsoft.com/office/drawing/2014/main" id="{28CB19C4-F651-474C-B978-644EDF53C0B7}"/>
                  </a:ext>
                </a:extLst>
              </p:cNvPr>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6" name="Line 673">
                <a:extLst>
                  <a:ext uri="{FF2B5EF4-FFF2-40B4-BE49-F238E27FC236}">
                    <a16:creationId xmlns:a16="http://schemas.microsoft.com/office/drawing/2014/main" id="{F9C7E3AB-51FA-47B7-A9E7-0517B7356ADC}"/>
                  </a:ext>
                </a:extLst>
              </p:cNvPr>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7" name="Line 674">
                <a:extLst>
                  <a:ext uri="{FF2B5EF4-FFF2-40B4-BE49-F238E27FC236}">
                    <a16:creationId xmlns:a16="http://schemas.microsoft.com/office/drawing/2014/main" id="{CB8A21DB-2556-498E-AFF1-E1883A484ADF}"/>
                  </a:ext>
                </a:extLst>
              </p:cNvPr>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8" name="Line 675">
                <a:extLst>
                  <a:ext uri="{FF2B5EF4-FFF2-40B4-BE49-F238E27FC236}">
                    <a16:creationId xmlns:a16="http://schemas.microsoft.com/office/drawing/2014/main" id="{CC59BA24-FCFF-4E28-8DCE-BCC93D1DC606}"/>
                  </a:ext>
                </a:extLst>
              </p:cNvPr>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9" name="Line 676">
                <a:extLst>
                  <a:ext uri="{FF2B5EF4-FFF2-40B4-BE49-F238E27FC236}">
                    <a16:creationId xmlns:a16="http://schemas.microsoft.com/office/drawing/2014/main" id="{B5373AA6-E26B-4574-9D89-5D11D5EB00D7}"/>
                  </a:ext>
                </a:extLst>
              </p:cNvPr>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0" name="Line 677">
                <a:extLst>
                  <a:ext uri="{FF2B5EF4-FFF2-40B4-BE49-F238E27FC236}">
                    <a16:creationId xmlns:a16="http://schemas.microsoft.com/office/drawing/2014/main" id="{04FEC97A-4B11-4494-AD37-9B968CACE402}"/>
                  </a:ext>
                </a:extLst>
              </p:cNvPr>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1" name="Line 678">
                <a:extLst>
                  <a:ext uri="{FF2B5EF4-FFF2-40B4-BE49-F238E27FC236}">
                    <a16:creationId xmlns:a16="http://schemas.microsoft.com/office/drawing/2014/main" id="{AB043478-F1E2-4501-BAF7-55586510F31B}"/>
                  </a:ext>
                </a:extLst>
              </p:cNvPr>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2" name="Line 679">
                <a:extLst>
                  <a:ext uri="{FF2B5EF4-FFF2-40B4-BE49-F238E27FC236}">
                    <a16:creationId xmlns:a16="http://schemas.microsoft.com/office/drawing/2014/main" id="{DDC4D650-ACA4-40AD-9DE3-C3BBAA595634}"/>
                  </a:ext>
                </a:extLst>
              </p:cNvPr>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3" name="Line 680">
                <a:extLst>
                  <a:ext uri="{FF2B5EF4-FFF2-40B4-BE49-F238E27FC236}">
                    <a16:creationId xmlns:a16="http://schemas.microsoft.com/office/drawing/2014/main" id="{366CF896-09F7-4546-873E-870F2B690494}"/>
                  </a:ext>
                </a:extLst>
              </p:cNvPr>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4" name="Line 681">
                <a:extLst>
                  <a:ext uri="{FF2B5EF4-FFF2-40B4-BE49-F238E27FC236}">
                    <a16:creationId xmlns:a16="http://schemas.microsoft.com/office/drawing/2014/main" id="{C15415FB-1C71-411D-B990-4D4525D7283C}"/>
                  </a:ext>
                </a:extLst>
              </p:cNvPr>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5" name="Line 682">
                <a:extLst>
                  <a:ext uri="{FF2B5EF4-FFF2-40B4-BE49-F238E27FC236}">
                    <a16:creationId xmlns:a16="http://schemas.microsoft.com/office/drawing/2014/main" id="{4B16234B-24E9-4418-AAE7-3558CA2D78F9}"/>
                  </a:ext>
                </a:extLst>
              </p:cNvPr>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6" name="Line 683">
                <a:extLst>
                  <a:ext uri="{FF2B5EF4-FFF2-40B4-BE49-F238E27FC236}">
                    <a16:creationId xmlns:a16="http://schemas.microsoft.com/office/drawing/2014/main" id="{DFAB01F8-F056-49D5-B3C1-ADD74FE82636}"/>
                  </a:ext>
                </a:extLst>
              </p:cNvPr>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7" name="Line 684">
                <a:extLst>
                  <a:ext uri="{FF2B5EF4-FFF2-40B4-BE49-F238E27FC236}">
                    <a16:creationId xmlns:a16="http://schemas.microsoft.com/office/drawing/2014/main" id="{7EB817CC-5734-4E53-A345-076E7493BDFF}"/>
                  </a:ext>
                </a:extLst>
              </p:cNvPr>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8" name="Line 685">
                <a:extLst>
                  <a:ext uri="{FF2B5EF4-FFF2-40B4-BE49-F238E27FC236}">
                    <a16:creationId xmlns:a16="http://schemas.microsoft.com/office/drawing/2014/main" id="{80B25090-F9A0-43FC-B0C9-CB26153D7AA3}"/>
                  </a:ext>
                </a:extLst>
              </p:cNvPr>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9" name="Line 686">
                <a:extLst>
                  <a:ext uri="{FF2B5EF4-FFF2-40B4-BE49-F238E27FC236}">
                    <a16:creationId xmlns:a16="http://schemas.microsoft.com/office/drawing/2014/main" id="{0C487757-76BC-4975-89E6-08204153350B}"/>
                  </a:ext>
                </a:extLst>
              </p:cNvPr>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140" name="Group 687">
                <a:extLst>
                  <a:ext uri="{FF2B5EF4-FFF2-40B4-BE49-F238E27FC236}">
                    <a16:creationId xmlns:a16="http://schemas.microsoft.com/office/drawing/2014/main" id="{68D75627-6A02-4E90-AC74-B91ADB0637ED}"/>
                  </a:ext>
                </a:extLst>
              </p:cNvPr>
              <p:cNvGrpSpPr>
                <a:grpSpLocks/>
              </p:cNvGrpSpPr>
              <p:nvPr/>
            </p:nvGrpSpPr>
            <p:grpSpPr bwMode="auto">
              <a:xfrm>
                <a:off x="2521" y="2347"/>
                <a:ext cx="95" cy="311"/>
                <a:chOff x="2521" y="2347"/>
                <a:chExt cx="95" cy="156"/>
              </a:xfrm>
            </p:grpSpPr>
            <p:sp>
              <p:nvSpPr>
                <p:cNvPr id="150" name="Rectangle 688">
                  <a:extLst>
                    <a:ext uri="{FF2B5EF4-FFF2-40B4-BE49-F238E27FC236}">
                      <a16:creationId xmlns:a16="http://schemas.microsoft.com/office/drawing/2014/main" id="{8853DDBC-B50D-4372-91F7-79197206A2A6}"/>
                    </a:ext>
                  </a:extLst>
                </p:cNvPr>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1" name="Line 689">
                  <a:extLst>
                    <a:ext uri="{FF2B5EF4-FFF2-40B4-BE49-F238E27FC236}">
                      <a16:creationId xmlns:a16="http://schemas.microsoft.com/office/drawing/2014/main" id="{3F252EDE-2E49-4F5E-B6B0-8F3581D11BBC}"/>
                    </a:ext>
                  </a:extLst>
                </p:cNvPr>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2" name="Line 690">
                  <a:extLst>
                    <a:ext uri="{FF2B5EF4-FFF2-40B4-BE49-F238E27FC236}">
                      <a16:creationId xmlns:a16="http://schemas.microsoft.com/office/drawing/2014/main" id="{E812C285-515E-4B39-BE70-52C09411A8B3}"/>
                    </a:ext>
                  </a:extLst>
                </p:cNvPr>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3" name="Line 691">
                  <a:extLst>
                    <a:ext uri="{FF2B5EF4-FFF2-40B4-BE49-F238E27FC236}">
                      <a16:creationId xmlns:a16="http://schemas.microsoft.com/office/drawing/2014/main" id="{F2736AA6-C319-4615-91E4-A721FFEDEFBA}"/>
                    </a:ext>
                  </a:extLst>
                </p:cNvPr>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4" name="Line 692">
                  <a:extLst>
                    <a:ext uri="{FF2B5EF4-FFF2-40B4-BE49-F238E27FC236}">
                      <a16:creationId xmlns:a16="http://schemas.microsoft.com/office/drawing/2014/main" id="{43710CED-479D-4B53-BAA4-91B505A3B7A8}"/>
                    </a:ext>
                  </a:extLst>
                </p:cNvPr>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5" name="Line 693">
                  <a:extLst>
                    <a:ext uri="{FF2B5EF4-FFF2-40B4-BE49-F238E27FC236}">
                      <a16:creationId xmlns:a16="http://schemas.microsoft.com/office/drawing/2014/main" id="{C7C29EDC-C424-4FDF-9BF5-DB0E665FA690}"/>
                    </a:ext>
                  </a:extLst>
                </p:cNvPr>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6" name="Line 694">
                  <a:extLst>
                    <a:ext uri="{FF2B5EF4-FFF2-40B4-BE49-F238E27FC236}">
                      <a16:creationId xmlns:a16="http://schemas.microsoft.com/office/drawing/2014/main" id="{06083C8B-01FC-461B-8377-FAEE4125DDE3}"/>
                    </a:ext>
                  </a:extLst>
                </p:cNvPr>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7" name="Line 695">
                  <a:extLst>
                    <a:ext uri="{FF2B5EF4-FFF2-40B4-BE49-F238E27FC236}">
                      <a16:creationId xmlns:a16="http://schemas.microsoft.com/office/drawing/2014/main" id="{7CFD4EF0-80CE-4602-AFAC-3EFFC3CE539E}"/>
                    </a:ext>
                  </a:extLst>
                </p:cNvPr>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141" name="Freeform 696">
                <a:extLst>
                  <a:ext uri="{FF2B5EF4-FFF2-40B4-BE49-F238E27FC236}">
                    <a16:creationId xmlns:a16="http://schemas.microsoft.com/office/drawing/2014/main" id="{60FEC540-70D7-4B0E-B387-D4AFBA1AB5A7}"/>
                  </a:ext>
                </a:extLst>
              </p:cNvPr>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2" name="Rectangle 697">
                <a:extLst>
                  <a:ext uri="{FF2B5EF4-FFF2-40B4-BE49-F238E27FC236}">
                    <a16:creationId xmlns:a16="http://schemas.microsoft.com/office/drawing/2014/main" id="{2AA7549B-5360-4B88-8968-19BD9FA5FE4B}"/>
                  </a:ext>
                </a:extLst>
              </p:cNvPr>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 name="Rectangle 698">
                <a:extLst>
                  <a:ext uri="{FF2B5EF4-FFF2-40B4-BE49-F238E27FC236}">
                    <a16:creationId xmlns:a16="http://schemas.microsoft.com/office/drawing/2014/main" id="{89BB94B4-6F34-4570-BDFF-6C047E015BBD}"/>
                  </a:ext>
                </a:extLst>
              </p:cNvPr>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4" name="Line 699">
                <a:extLst>
                  <a:ext uri="{FF2B5EF4-FFF2-40B4-BE49-F238E27FC236}">
                    <a16:creationId xmlns:a16="http://schemas.microsoft.com/office/drawing/2014/main" id="{90B18413-91AE-4E41-80C4-8D225E2AA6F0}"/>
                  </a:ext>
                </a:extLst>
              </p:cNvPr>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5" name="Line 700">
                <a:extLst>
                  <a:ext uri="{FF2B5EF4-FFF2-40B4-BE49-F238E27FC236}">
                    <a16:creationId xmlns:a16="http://schemas.microsoft.com/office/drawing/2014/main" id="{CB866947-018C-4C45-BA5E-C8A45839DD89}"/>
                  </a:ext>
                </a:extLst>
              </p:cNvPr>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6" name="Line 701">
                <a:extLst>
                  <a:ext uri="{FF2B5EF4-FFF2-40B4-BE49-F238E27FC236}">
                    <a16:creationId xmlns:a16="http://schemas.microsoft.com/office/drawing/2014/main" id="{B3A90959-C8E7-4418-BA30-4CD531CB0599}"/>
                  </a:ext>
                </a:extLst>
              </p:cNvPr>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7" name="Line 702">
                <a:extLst>
                  <a:ext uri="{FF2B5EF4-FFF2-40B4-BE49-F238E27FC236}">
                    <a16:creationId xmlns:a16="http://schemas.microsoft.com/office/drawing/2014/main" id="{2CCCA679-D708-49D2-AAB9-5611257400D9}"/>
                  </a:ext>
                </a:extLst>
              </p:cNvPr>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8" name="Line 703">
                <a:extLst>
                  <a:ext uri="{FF2B5EF4-FFF2-40B4-BE49-F238E27FC236}">
                    <a16:creationId xmlns:a16="http://schemas.microsoft.com/office/drawing/2014/main" id="{A73D1DEE-CDAF-4AB4-BEA7-D31D0CF108A2}"/>
                  </a:ext>
                </a:extLst>
              </p:cNvPr>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9" name="Line 704">
                <a:extLst>
                  <a:ext uri="{FF2B5EF4-FFF2-40B4-BE49-F238E27FC236}">
                    <a16:creationId xmlns:a16="http://schemas.microsoft.com/office/drawing/2014/main" id="{0A0F930A-0B2B-4C2D-98CE-D9BAED5A407F}"/>
                  </a:ext>
                </a:extLst>
              </p:cNvPr>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2" name="Group 705">
              <a:extLst>
                <a:ext uri="{FF2B5EF4-FFF2-40B4-BE49-F238E27FC236}">
                  <a16:creationId xmlns:a16="http://schemas.microsoft.com/office/drawing/2014/main" id="{44E49F82-73DA-4299-8FA5-730C4849949D}"/>
                </a:ext>
              </a:extLst>
            </p:cNvPr>
            <p:cNvGrpSpPr>
              <a:grpSpLocks/>
            </p:cNvGrpSpPr>
            <p:nvPr/>
          </p:nvGrpSpPr>
          <p:grpSpPr bwMode="auto">
            <a:xfrm>
              <a:off x="4895850" y="5221288"/>
              <a:ext cx="914400" cy="749300"/>
              <a:chOff x="2127" y="2204"/>
              <a:chExt cx="489" cy="610"/>
            </a:xfrm>
          </p:grpSpPr>
          <p:sp>
            <p:nvSpPr>
              <p:cNvPr id="62" name="Freeform 706">
                <a:extLst>
                  <a:ext uri="{FF2B5EF4-FFF2-40B4-BE49-F238E27FC236}">
                    <a16:creationId xmlns:a16="http://schemas.microsoft.com/office/drawing/2014/main" id="{BEBE102D-B2FB-46F1-BB97-C965EA7330E2}"/>
                  </a:ext>
                </a:extLst>
              </p:cNvPr>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 name="Rectangle 707">
                <a:extLst>
                  <a:ext uri="{FF2B5EF4-FFF2-40B4-BE49-F238E27FC236}">
                    <a16:creationId xmlns:a16="http://schemas.microsoft.com/office/drawing/2014/main" id="{44003026-702C-43E1-BC1A-A3E4214CF7B0}"/>
                  </a:ext>
                </a:extLst>
              </p:cNvPr>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4" name="Rectangle 708">
                <a:extLst>
                  <a:ext uri="{FF2B5EF4-FFF2-40B4-BE49-F238E27FC236}">
                    <a16:creationId xmlns:a16="http://schemas.microsoft.com/office/drawing/2014/main" id="{A6408DA2-F7B0-46ED-81E7-01A396AB031D}"/>
                  </a:ext>
                </a:extLst>
              </p:cNvPr>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 name="Line 709">
                <a:extLst>
                  <a:ext uri="{FF2B5EF4-FFF2-40B4-BE49-F238E27FC236}">
                    <a16:creationId xmlns:a16="http://schemas.microsoft.com/office/drawing/2014/main" id="{0C819A5A-1894-4CDA-A96B-1340E88B756C}"/>
                  </a:ext>
                </a:extLst>
              </p:cNvPr>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6" name="Line 710">
                <a:extLst>
                  <a:ext uri="{FF2B5EF4-FFF2-40B4-BE49-F238E27FC236}">
                    <a16:creationId xmlns:a16="http://schemas.microsoft.com/office/drawing/2014/main" id="{7FA43EE4-B8BE-40A1-98E7-ECB890A9D276}"/>
                  </a:ext>
                </a:extLst>
              </p:cNvPr>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7" name="Line 711">
                <a:extLst>
                  <a:ext uri="{FF2B5EF4-FFF2-40B4-BE49-F238E27FC236}">
                    <a16:creationId xmlns:a16="http://schemas.microsoft.com/office/drawing/2014/main" id="{6C40748A-DE8D-4B6E-8D0B-243E764DF205}"/>
                  </a:ext>
                </a:extLst>
              </p:cNvPr>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8" name="Line 712">
                <a:extLst>
                  <a:ext uri="{FF2B5EF4-FFF2-40B4-BE49-F238E27FC236}">
                    <a16:creationId xmlns:a16="http://schemas.microsoft.com/office/drawing/2014/main" id="{B599F237-8886-42E4-B659-926CF63D1B5C}"/>
                  </a:ext>
                </a:extLst>
              </p:cNvPr>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9" name="Line 713">
                <a:extLst>
                  <a:ext uri="{FF2B5EF4-FFF2-40B4-BE49-F238E27FC236}">
                    <a16:creationId xmlns:a16="http://schemas.microsoft.com/office/drawing/2014/main" id="{4EE4DF98-2C7F-424F-A5FC-BFFB0EDB079D}"/>
                  </a:ext>
                </a:extLst>
              </p:cNvPr>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0" name="Freeform 714">
                <a:extLst>
                  <a:ext uri="{FF2B5EF4-FFF2-40B4-BE49-F238E27FC236}">
                    <a16:creationId xmlns:a16="http://schemas.microsoft.com/office/drawing/2014/main" id="{1657EA3E-636A-4BB4-9D1F-864378AB98CC}"/>
                  </a:ext>
                </a:extLst>
              </p:cNvPr>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 name="Freeform 715">
                <a:extLst>
                  <a:ext uri="{FF2B5EF4-FFF2-40B4-BE49-F238E27FC236}">
                    <a16:creationId xmlns:a16="http://schemas.microsoft.com/office/drawing/2014/main" id="{2BB7819D-8688-4989-9FCE-028EE6AD664E}"/>
                  </a:ext>
                </a:extLst>
              </p:cNvPr>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 name="Rectangle 716">
                <a:extLst>
                  <a:ext uri="{FF2B5EF4-FFF2-40B4-BE49-F238E27FC236}">
                    <a16:creationId xmlns:a16="http://schemas.microsoft.com/office/drawing/2014/main" id="{A05ABBB9-66E7-4585-AE9D-5968ADF163C8}"/>
                  </a:ext>
                </a:extLst>
              </p:cNvPr>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3" name="Rectangle 717">
                <a:extLst>
                  <a:ext uri="{FF2B5EF4-FFF2-40B4-BE49-F238E27FC236}">
                    <a16:creationId xmlns:a16="http://schemas.microsoft.com/office/drawing/2014/main" id="{54082B31-C474-4B4F-ACD0-E831F7DA447C}"/>
                  </a:ext>
                </a:extLst>
              </p:cNvPr>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4" name="Rectangle 718">
                <a:extLst>
                  <a:ext uri="{FF2B5EF4-FFF2-40B4-BE49-F238E27FC236}">
                    <a16:creationId xmlns:a16="http://schemas.microsoft.com/office/drawing/2014/main" id="{8C460F50-641B-4C26-B3A7-E6C16D60CAD5}"/>
                  </a:ext>
                </a:extLst>
              </p:cNvPr>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 name="Rectangle 719">
                <a:extLst>
                  <a:ext uri="{FF2B5EF4-FFF2-40B4-BE49-F238E27FC236}">
                    <a16:creationId xmlns:a16="http://schemas.microsoft.com/office/drawing/2014/main" id="{B1EB3990-70E4-4B37-803F-BC89713B6829}"/>
                  </a:ext>
                </a:extLst>
              </p:cNvPr>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6" name="Rectangle 720">
                <a:extLst>
                  <a:ext uri="{FF2B5EF4-FFF2-40B4-BE49-F238E27FC236}">
                    <a16:creationId xmlns:a16="http://schemas.microsoft.com/office/drawing/2014/main" id="{B2FE5875-219F-47B0-8509-6C3B4D3BC000}"/>
                  </a:ext>
                </a:extLst>
              </p:cNvPr>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 name="Line 721">
                <a:extLst>
                  <a:ext uri="{FF2B5EF4-FFF2-40B4-BE49-F238E27FC236}">
                    <a16:creationId xmlns:a16="http://schemas.microsoft.com/office/drawing/2014/main" id="{24E462C5-28E1-4B04-BAD2-8EAECE01C624}"/>
                  </a:ext>
                </a:extLst>
              </p:cNvPr>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8" name="Line 722">
                <a:extLst>
                  <a:ext uri="{FF2B5EF4-FFF2-40B4-BE49-F238E27FC236}">
                    <a16:creationId xmlns:a16="http://schemas.microsoft.com/office/drawing/2014/main" id="{C5D46F51-0CAF-413E-AFC5-86E861ABCDAA}"/>
                  </a:ext>
                </a:extLst>
              </p:cNvPr>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9" name="Line 723">
                <a:extLst>
                  <a:ext uri="{FF2B5EF4-FFF2-40B4-BE49-F238E27FC236}">
                    <a16:creationId xmlns:a16="http://schemas.microsoft.com/office/drawing/2014/main" id="{B7969C2D-8364-4956-936E-032111697D4B}"/>
                  </a:ext>
                </a:extLst>
              </p:cNvPr>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0" name="Line 724">
                <a:extLst>
                  <a:ext uri="{FF2B5EF4-FFF2-40B4-BE49-F238E27FC236}">
                    <a16:creationId xmlns:a16="http://schemas.microsoft.com/office/drawing/2014/main" id="{8D13542A-F5C9-4508-90FC-D4D82AFDBE07}"/>
                  </a:ext>
                </a:extLst>
              </p:cNvPr>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1" name="Line 725">
                <a:extLst>
                  <a:ext uri="{FF2B5EF4-FFF2-40B4-BE49-F238E27FC236}">
                    <a16:creationId xmlns:a16="http://schemas.microsoft.com/office/drawing/2014/main" id="{4CC48FB6-D617-4A12-8756-AB584B7532D7}"/>
                  </a:ext>
                </a:extLst>
              </p:cNvPr>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2" name="Line 726">
                <a:extLst>
                  <a:ext uri="{FF2B5EF4-FFF2-40B4-BE49-F238E27FC236}">
                    <a16:creationId xmlns:a16="http://schemas.microsoft.com/office/drawing/2014/main" id="{DD144D0A-6AB4-4940-9643-F323265A3EEC}"/>
                  </a:ext>
                </a:extLst>
              </p:cNvPr>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3" name="Line 727">
                <a:extLst>
                  <a:ext uri="{FF2B5EF4-FFF2-40B4-BE49-F238E27FC236}">
                    <a16:creationId xmlns:a16="http://schemas.microsoft.com/office/drawing/2014/main" id="{C7AD9860-A60A-419A-BC03-09C476D877B4}"/>
                  </a:ext>
                </a:extLst>
              </p:cNvPr>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4" name="Line 728">
                <a:extLst>
                  <a:ext uri="{FF2B5EF4-FFF2-40B4-BE49-F238E27FC236}">
                    <a16:creationId xmlns:a16="http://schemas.microsoft.com/office/drawing/2014/main" id="{A71033A6-9EC9-46DD-BD0E-61B8501EE95A}"/>
                  </a:ext>
                </a:extLst>
              </p:cNvPr>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5" name="Line 729">
                <a:extLst>
                  <a:ext uri="{FF2B5EF4-FFF2-40B4-BE49-F238E27FC236}">
                    <a16:creationId xmlns:a16="http://schemas.microsoft.com/office/drawing/2014/main" id="{AC1D7302-38F6-4956-AC1D-7ED29A98896C}"/>
                  </a:ext>
                </a:extLst>
              </p:cNvPr>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6" name="Line 730">
                <a:extLst>
                  <a:ext uri="{FF2B5EF4-FFF2-40B4-BE49-F238E27FC236}">
                    <a16:creationId xmlns:a16="http://schemas.microsoft.com/office/drawing/2014/main" id="{2D52F462-C9DE-47A0-9876-C3E0EE03ED80}"/>
                  </a:ext>
                </a:extLst>
              </p:cNvPr>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7" name="Line 731">
                <a:extLst>
                  <a:ext uri="{FF2B5EF4-FFF2-40B4-BE49-F238E27FC236}">
                    <a16:creationId xmlns:a16="http://schemas.microsoft.com/office/drawing/2014/main" id="{BFCFAABC-CA67-47E3-A3BE-93E532693FB6}"/>
                  </a:ext>
                </a:extLst>
              </p:cNvPr>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8" name="Line 732">
                <a:extLst>
                  <a:ext uri="{FF2B5EF4-FFF2-40B4-BE49-F238E27FC236}">
                    <a16:creationId xmlns:a16="http://schemas.microsoft.com/office/drawing/2014/main" id="{5EA08704-763D-457A-A152-19FF8A1624B4}"/>
                  </a:ext>
                </a:extLst>
              </p:cNvPr>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9" name="Line 733">
                <a:extLst>
                  <a:ext uri="{FF2B5EF4-FFF2-40B4-BE49-F238E27FC236}">
                    <a16:creationId xmlns:a16="http://schemas.microsoft.com/office/drawing/2014/main" id="{FF94C444-9E81-435C-B732-6F6CD961D039}"/>
                  </a:ext>
                </a:extLst>
              </p:cNvPr>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0" name="Line 734">
                <a:extLst>
                  <a:ext uri="{FF2B5EF4-FFF2-40B4-BE49-F238E27FC236}">
                    <a16:creationId xmlns:a16="http://schemas.microsoft.com/office/drawing/2014/main" id="{17D8BAA0-37D3-45D8-BEAD-C9294062DD80}"/>
                  </a:ext>
                </a:extLst>
              </p:cNvPr>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1" name="Line 735">
                <a:extLst>
                  <a:ext uri="{FF2B5EF4-FFF2-40B4-BE49-F238E27FC236}">
                    <a16:creationId xmlns:a16="http://schemas.microsoft.com/office/drawing/2014/main" id="{24E684FD-236C-4943-9CE5-86F0994D4D92}"/>
                  </a:ext>
                </a:extLst>
              </p:cNvPr>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92" name="Group 736">
                <a:extLst>
                  <a:ext uri="{FF2B5EF4-FFF2-40B4-BE49-F238E27FC236}">
                    <a16:creationId xmlns:a16="http://schemas.microsoft.com/office/drawing/2014/main" id="{C15913B7-3803-41FB-AF03-69003F3621C9}"/>
                  </a:ext>
                </a:extLst>
              </p:cNvPr>
              <p:cNvGrpSpPr>
                <a:grpSpLocks/>
              </p:cNvGrpSpPr>
              <p:nvPr/>
            </p:nvGrpSpPr>
            <p:grpSpPr bwMode="auto">
              <a:xfrm>
                <a:off x="2521" y="2347"/>
                <a:ext cx="95" cy="311"/>
                <a:chOff x="2521" y="2347"/>
                <a:chExt cx="95" cy="156"/>
              </a:xfrm>
            </p:grpSpPr>
            <p:sp>
              <p:nvSpPr>
                <p:cNvPr id="102" name="Rectangle 737">
                  <a:extLst>
                    <a:ext uri="{FF2B5EF4-FFF2-40B4-BE49-F238E27FC236}">
                      <a16:creationId xmlns:a16="http://schemas.microsoft.com/office/drawing/2014/main" id="{B27F146A-8F28-4A8C-A2A0-130CBB1A15E9}"/>
                    </a:ext>
                  </a:extLst>
                </p:cNvPr>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 name="Line 738">
                  <a:extLst>
                    <a:ext uri="{FF2B5EF4-FFF2-40B4-BE49-F238E27FC236}">
                      <a16:creationId xmlns:a16="http://schemas.microsoft.com/office/drawing/2014/main" id="{0894D684-B676-4D01-82DB-582BDBF3211E}"/>
                    </a:ext>
                  </a:extLst>
                </p:cNvPr>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4" name="Line 739">
                  <a:extLst>
                    <a:ext uri="{FF2B5EF4-FFF2-40B4-BE49-F238E27FC236}">
                      <a16:creationId xmlns:a16="http://schemas.microsoft.com/office/drawing/2014/main" id="{3F90C654-2664-4A3C-997F-483BB919E17D}"/>
                    </a:ext>
                  </a:extLst>
                </p:cNvPr>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5" name="Line 740">
                  <a:extLst>
                    <a:ext uri="{FF2B5EF4-FFF2-40B4-BE49-F238E27FC236}">
                      <a16:creationId xmlns:a16="http://schemas.microsoft.com/office/drawing/2014/main" id="{92E7D135-E6B6-4DCE-9377-0CD60DE968B2}"/>
                    </a:ext>
                  </a:extLst>
                </p:cNvPr>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6" name="Line 741">
                  <a:extLst>
                    <a:ext uri="{FF2B5EF4-FFF2-40B4-BE49-F238E27FC236}">
                      <a16:creationId xmlns:a16="http://schemas.microsoft.com/office/drawing/2014/main" id="{A66D2053-F0F1-4059-8074-20501922FDB0}"/>
                    </a:ext>
                  </a:extLst>
                </p:cNvPr>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7" name="Line 742">
                  <a:extLst>
                    <a:ext uri="{FF2B5EF4-FFF2-40B4-BE49-F238E27FC236}">
                      <a16:creationId xmlns:a16="http://schemas.microsoft.com/office/drawing/2014/main" id="{D4F087F9-BF70-4C8B-8B66-B1028B8A6C7C}"/>
                    </a:ext>
                  </a:extLst>
                </p:cNvPr>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8" name="Line 743">
                  <a:extLst>
                    <a:ext uri="{FF2B5EF4-FFF2-40B4-BE49-F238E27FC236}">
                      <a16:creationId xmlns:a16="http://schemas.microsoft.com/office/drawing/2014/main" id="{1B887054-224E-43EC-BCBD-353A8CBF3FC8}"/>
                    </a:ext>
                  </a:extLst>
                </p:cNvPr>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9" name="Line 744">
                  <a:extLst>
                    <a:ext uri="{FF2B5EF4-FFF2-40B4-BE49-F238E27FC236}">
                      <a16:creationId xmlns:a16="http://schemas.microsoft.com/office/drawing/2014/main" id="{1C292277-2FAC-448A-8E2E-AD5D13CED965}"/>
                    </a:ext>
                  </a:extLst>
                </p:cNvPr>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93" name="Freeform 745">
                <a:extLst>
                  <a:ext uri="{FF2B5EF4-FFF2-40B4-BE49-F238E27FC236}">
                    <a16:creationId xmlns:a16="http://schemas.microsoft.com/office/drawing/2014/main" id="{4F7AF243-B1EC-4A78-8008-B0EA0C9EC4D1}"/>
                  </a:ext>
                </a:extLst>
              </p:cNvPr>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4" name="Rectangle 746">
                <a:extLst>
                  <a:ext uri="{FF2B5EF4-FFF2-40B4-BE49-F238E27FC236}">
                    <a16:creationId xmlns:a16="http://schemas.microsoft.com/office/drawing/2014/main" id="{41FEB7ED-2EC5-4568-9B14-6A42DB7B81FE}"/>
                  </a:ext>
                </a:extLst>
              </p:cNvPr>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 name="Rectangle 747">
                <a:extLst>
                  <a:ext uri="{FF2B5EF4-FFF2-40B4-BE49-F238E27FC236}">
                    <a16:creationId xmlns:a16="http://schemas.microsoft.com/office/drawing/2014/main" id="{F16A7F3B-6075-4C0F-A6CF-4F0F30B924E9}"/>
                  </a:ext>
                </a:extLst>
              </p:cNvPr>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6" name="Line 748">
                <a:extLst>
                  <a:ext uri="{FF2B5EF4-FFF2-40B4-BE49-F238E27FC236}">
                    <a16:creationId xmlns:a16="http://schemas.microsoft.com/office/drawing/2014/main" id="{96BD8E43-338B-468B-B982-70FFE3FC3DE4}"/>
                  </a:ext>
                </a:extLst>
              </p:cNvPr>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7" name="Line 749">
                <a:extLst>
                  <a:ext uri="{FF2B5EF4-FFF2-40B4-BE49-F238E27FC236}">
                    <a16:creationId xmlns:a16="http://schemas.microsoft.com/office/drawing/2014/main" id="{C8093DEA-59D8-4471-BD44-7346394ABB16}"/>
                  </a:ext>
                </a:extLst>
              </p:cNvPr>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8" name="Line 750">
                <a:extLst>
                  <a:ext uri="{FF2B5EF4-FFF2-40B4-BE49-F238E27FC236}">
                    <a16:creationId xmlns:a16="http://schemas.microsoft.com/office/drawing/2014/main" id="{54103D46-56BF-4FFE-9AB5-24656AFBB9C6}"/>
                  </a:ext>
                </a:extLst>
              </p:cNvPr>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9" name="Line 751">
                <a:extLst>
                  <a:ext uri="{FF2B5EF4-FFF2-40B4-BE49-F238E27FC236}">
                    <a16:creationId xmlns:a16="http://schemas.microsoft.com/office/drawing/2014/main" id="{310D58ED-3537-4574-8DBD-61910C97CA1F}"/>
                  </a:ext>
                </a:extLst>
              </p:cNvPr>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0" name="Line 752">
                <a:extLst>
                  <a:ext uri="{FF2B5EF4-FFF2-40B4-BE49-F238E27FC236}">
                    <a16:creationId xmlns:a16="http://schemas.microsoft.com/office/drawing/2014/main" id="{E4F70C85-797A-4795-BCEC-76A44A0B9C66}"/>
                  </a:ext>
                </a:extLst>
              </p:cNvPr>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1" name="Line 753">
                <a:extLst>
                  <a:ext uri="{FF2B5EF4-FFF2-40B4-BE49-F238E27FC236}">
                    <a16:creationId xmlns:a16="http://schemas.microsoft.com/office/drawing/2014/main" id="{EBCC23C5-68D6-44CD-9733-984C29C6F8BB}"/>
                  </a:ext>
                </a:extLst>
              </p:cNvPr>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3" name="Group 754">
              <a:extLst>
                <a:ext uri="{FF2B5EF4-FFF2-40B4-BE49-F238E27FC236}">
                  <a16:creationId xmlns:a16="http://schemas.microsoft.com/office/drawing/2014/main" id="{9BD96384-E92F-4439-9CB6-D3DE94C5239C}"/>
                </a:ext>
              </a:extLst>
            </p:cNvPr>
            <p:cNvGrpSpPr>
              <a:grpSpLocks/>
            </p:cNvGrpSpPr>
            <p:nvPr/>
          </p:nvGrpSpPr>
          <p:grpSpPr bwMode="auto">
            <a:xfrm>
              <a:off x="4895850" y="4306888"/>
              <a:ext cx="914400" cy="749300"/>
              <a:chOff x="2127" y="2204"/>
              <a:chExt cx="489" cy="610"/>
            </a:xfrm>
          </p:grpSpPr>
          <p:sp>
            <p:nvSpPr>
              <p:cNvPr id="14" name="Freeform 755">
                <a:extLst>
                  <a:ext uri="{FF2B5EF4-FFF2-40B4-BE49-F238E27FC236}">
                    <a16:creationId xmlns:a16="http://schemas.microsoft.com/office/drawing/2014/main" id="{2F5F8A9F-818E-42CC-A4E0-879508A82F22}"/>
                  </a:ext>
                </a:extLst>
              </p:cNvPr>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756">
                <a:extLst>
                  <a:ext uri="{FF2B5EF4-FFF2-40B4-BE49-F238E27FC236}">
                    <a16:creationId xmlns:a16="http://schemas.microsoft.com/office/drawing/2014/main" id="{E6793C6F-098D-4CFE-AFA6-59C506FC10BC}"/>
                  </a:ext>
                </a:extLst>
              </p:cNvPr>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Rectangle 757">
                <a:extLst>
                  <a:ext uri="{FF2B5EF4-FFF2-40B4-BE49-F238E27FC236}">
                    <a16:creationId xmlns:a16="http://schemas.microsoft.com/office/drawing/2014/main" id="{265CCE99-3891-40DA-87D7-6CBB08146F0E}"/>
                  </a:ext>
                </a:extLst>
              </p:cNvPr>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 name="Line 758">
                <a:extLst>
                  <a:ext uri="{FF2B5EF4-FFF2-40B4-BE49-F238E27FC236}">
                    <a16:creationId xmlns:a16="http://schemas.microsoft.com/office/drawing/2014/main" id="{2EBB71CA-F1F0-443D-91C1-703D41DF53BF}"/>
                  </a:ext>
                </a:extLst>
              </p:cNvPr>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 name="Line 759">
                <a:extLst>
                  <a:ext uri="{FF2B5EF4-FFF2-40B4-BE49-F238E27FC236}">
                    <a16:creationId xmlns:a16="http://schemas.microsoft.com/office/drawing/2014/main" id="{C709D143-4E7D-4529-B750-C108D98767ED}"/>
                  </a:ext>
                </a:extLst>
              </p:cNvPr>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 name="Line 760">
                <a:extLst>
                  <a:ext uri="{FF2B5EF4-FFF2-40B4-BE49-F238E27FC236}">
                    <a16:creationId xmlns:a16="http://schemas.microsoft.com/office/drawing/2014/main" id="{957D4C4C-A198-4970-B586-F7066ECC959B}"/>
                  </a:ext>
                </a:extLst>
              </p:cNvPr>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 name="Line 761">
                <a:extLst>
                  <a:ext uri="{FF2B5EF4-FFF2-40B4-BE49-F238E27FC236}">
                    <a16:creationId xmlns:a16="http://schemas.microsoft.com/office/drawing/2014/main" id="{D618EBA2-2AF2-41A5-B1D8-45F46096B9D1}"/>
                  </a:ext>
                </a:extLst>
              </p:cNvPr>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 name="Line 762">
                <a:extLst>
                  <a:ext uri="{FF2B5EF4-FFF2-40B4-BE49-F238E27FC236}">
                    <a16:creationId xmlns:a16="http://schemas.microsoft.com/office/drawing/2014/main" id="{7C327F12-0116-4319-B8B1-E3847E24143F}"/>
                  </a:ext>
                </a:extLst>
              </p:cNvPr>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 name="Freeform 763">
                <a:extLst>
                  <a:ext uri="{FF2B5EF4-FFF2-40B4-BE49-F238E27FC236}">
                    <a16:creationId xmlns:a16="http://schemas.microsoft.com/office/drawing/2014/main" id="{0653052A-3A56-411A-A39A-0272D5E81364}"/>
                  </a:ext>
                </a:extLst>
              </p:cNvPr>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 name="Freeform 764">
                <a:extLst>
                  <a:ext uri="{FF2B5EF4-FFF2-40B4-BE49-F238E27FC236}">
                    <a16:creationId xmlns:a16="http://schemas.microsoft.com/office/drawing/2014/main" id="{714C6AE4-DC27-43D0-AE79-F710E9931FDA}"/>
                  </a:ext>
                </a:extLst>
              </p:cNvPr>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 name="Rectangle 765">
                <a:extLst>
                  <a:ext uri="{FF2B5EF4-FFF2-40B4-BE49-F238E27FC236}">
                    <a16:creationId xmlns:a16="http://schemas.microsoft.com/office/drawing/2014/main" id="{CF4061B3-E304-4F16-BB8C-60C7CF98DB11}"/>
                  </a:ext>
                </a:extLst>
              </p:cNvPr>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 name="Rectangle 766">
                <a:extLst>
                  <a:ext uri="{FF2B5EF4-FFF2-40B4-BE49-F238E27FC236}">
                    <a16:creationId xmlns:a16="http://schemas.microsoft.com/office/drawing/2014/main" id="{DC0B3159-4648-48A2-AD27-97C529662B7E}"/>
                  </a:ext>
                </a:extLst>
              </p:cNvPr>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 name="Rectangle 767">
                <a:extLst>
                  <a:ext uri="{FF2B5EF4-FFF2-40B4-BE49-F238E27FC236}">
                    <a16:creationId xmlns:a16="http://schemas.microsoft.com/office/drawing/2014/main" id="{48859561-F359-4C4E-8F1F-FCCDA84193B5}"/>
                  </a:ext>
                </a:extLst>
              </p:cNvPr>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 name="Rectangle 768">
                <a:extLst>
                  <a:ext uri="{FF2B5EF4-FFF2-40B4-BE49-F238E27FC236}">
                    <a16:creationId xmlns:a16="http://schemas.microsoft.com/office/drawing/2014/main" id="{F51AD630-5500-45B8-8BF8-3F1BC0804EE5}"/>
                  </a:ext>
                </a:extLst>
              </p:cNvPr>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 name="Rectangle 769">
                <a:extLst>
                  <a:ext uri="{FF2B5EF4-FFF2-40B4-BE49-F238E27FC236}">
                    <a16:creationId xmlns:a16="http://schemas.microsoft.com/office/drawing/2014/main" id="{DE5BCA22-D411-456E-9180-CF415B57516A}"/>
                  </a:ext>
                </a:extLst>
              </p:cNvPr>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 name="Line 770">
                <a:extLst>
                  <a:ext uri="{FF2B5EF4-FFF2-40B4-BE49-F238E27FC236}">
                    <a16:creationId xmlns:a16="http://schemas.microsoft.com/office/drawing/2014/main" id="{257110E4-3E21-4368-B111-CD389CC23BCC}"/>
                  </a:ext>
                </a:extLst>
              </p:cNvPr>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 name="Line 771">
                <a:extLst>
                  <a:ext uri="{FF2B5EF4-FFF2-40B4-BE49-F238E27FC236}">
                    <a16:creationId xmlns:a16="http://schemas.microsoft.com/office/drawing/2014/main" id="{B1BF254B-CDCB-4985-99C8-392E90DFDDB6}"/>
                  </a:ext>
                </a:extLst>
              </p:cNvPr>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 name="Line 772">
                <a:extLst>
                  <a:ext uri="{FF2B5EF4-FFF2-40B4-BE49-F238E27FC236}">
                    <a16:creationId xmlns:a16="http://schemas.microsoft.com/office/drawing/2014/main" id="{5154B5EB-41A2-49E1-A21C-506458944D1A}"/>
                  </a:ext>
                </a:extLst>
              </p:cNvPr>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 name="Line 773">
                <a:extLst>
                  <a:ext uri="{FF2B5EF4-FFF2-40B4-BE49-F238E27FC236}">
                    <a16:creationId xmlns:a16="http://schemas.microsoft.com/office/drawing/2014/main" id="{9B466D92-54E0-4FFA-AAA4-9FA9A0B8A570}"/>
                  </a:ext>
                </a:extLst>
              </p:cNvPr>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 name="Line 774">
                <a:extLst>
                  <a:ext uri="{FF2B5EF4-FFF2-40B4-BE49-F238E27FC236}">
                    <a16:creationId xmlns:a16="http://schemas.microsoft.com/office/drawing/2014/main" id="{ED899537-C830-4425-9535-2326DEF7F379}"/>
                  </a:ext>
                </a:extLst>
              </p:cNvPr>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 name="Line 775">
                <a:extLst>
                  <a:ext uri="{FF2B5EF4-FFF2-40B4-BE49-F238E27FC236}">
                    <a16:creationId xmlns:a16="http://schemas.microsoft.com/office/drawing/2014/main" id="{9A7F58C9-2CB0-4E6F-BF97-57EE7DC98221}"/>
                  </a:ext>
                </a:extLst>
              </p:cNvPr>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 name="Line 776">
                <a:extLst>
                  <a:ext uri="{FF2B5EF4-FFF2-40B4-BE49-F238E27FC236}">
                    <a16:creationId xmlns:a16="http://schemas.microsoft.com/office/drawing/2014/main" id="{3973231F-7A57-440C-AABE-4528A1B58FC4}"/>
                  </a:ext>
                </a:extLst>
              </p:cNvPr>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 name="Line 777">
                <a:extLst>
                  <a:ext uri="{FF2B5EF4-FFF2-40B4-BE49-F238E27FC236}">
                    <a16:creationId xmlns:a16="http://schemas.microsoft.com/office/drawing/2014/main" id="{B09CFDAC-0689-4AAD-A95F-06E0ED934C00}"/>
                  </a:ext>
                </a:extLst>
              </p:cNvPr>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 name="Line 778">
                <a:extLst>
                  <a:ext uri="{FF2B5EF4-FFF2-40B4-BE49-F238E27FC236}">
                    <a16:creationId xmlns:a16="http://schemas.microsoft.com/office/drawing/2014/main" id="{25282621-3DC1-4189-B984-47D7B59AE8BA}"/>
                  </a:ext>
                </a:extLst>
              </p:cNvPr>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 name="Line 779">
                <a:extLst>
                  <a:ext uri="{FF2B5EF4-FFF2-40B4-BE49-F238E27FC236}">
                    <a16:creationId xmlns:a16="http://schemas.microsoft.com/office/drawing/2014/main" id="{6DC18229-4C45-4121-96DB-EC449C3049B6}"/>
                  </a:ext>
                </a:extLst>
              </p:cNvPr>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 name="Line 780">
                <a:extLst>
                  <a:ext uri="{FF2B5EF4-FFF2-40B4-BE49-F238E27FC236}">
                    <a16:creationId xmlns:a16="http://schemas.microsoft.com/office/drawing/2014/main" id="{3ED39519-ADB4-4D15-89B0-3DD82D423A98}"/>
                  </a:ext>
                </a:extLst>
              </p:cNvPr>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 name="Line 781">
                <a:extLst>
                  <a:ext uri="{FF2B5EF4-FFF2-40B4-BE49-F238E27FC236}">
                    <a16:creationId xmlns:a16="http://schemas.microsoft.com/office/drawing/2014/main" id="{BA86393A-B332-4E50-B4B8-9BDEFD938BC0}"/>
                  </a:ext>
                </a:extLst>
              </p:cNvPr>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 name="Line 782">
                <a:extLst>
                  <a:ext uri="{FF2B5EF4-FFF2-40B4-BE49-F238E27FC236}">
                    <a16:creationId xmlns:a16="http://schemas.microsoft.com/office/drawing/2014/main" id="{93F20880-9B88-4057-B2A0-2269DE07219B}"/>
                  </a:ext>
                </a:extLst>
              </p:cNvPr>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 name="Line 783">
                <a:extLst>
                  <a:ext uri="{FF2B5EF4-FFF2-40B4-BE49-F238E27FC236}">
                    <a16:creationId xmlns:a16="http://schemas.microsoft.com/office/drawing/2014/main" id="{1B624767-DC56-4DE1-B5E6-AD3C99027F20}"/>
                  </a:ext>
                </a:extLst>
              </p:cNvPr>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 name="Line 784">
                <a:extLst>
                  <a:ext uri="{FF2B5EF4-FFF2-40B4-BE49-F238E27FC236}">
                    <a16:creationId xmlns:a16="http://schemas.microsoft.com/office/drawing/2014/main" id="{CA6417E3-4610-4C76-9C13-2DF4291B46CD}"/>
                  </a:ext>
                </a:extLst>
              </p:cNvPr>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44" name="Group 785">
                <a:extLst>
                  <a:ext uri="{FF2B5EF4-FFF2-40B4-BE49-F238E27FC236}">
                    <a16:creationId xmlns:a16="http://schemas.microsoft.com/office/drawing/2014/main" id="{98666347-AEB9-4D95-B30B-714354D9E6B8}"/>
                  </a:ext>
                </a:extLst>
              </p:cNvPr>
              <p:cNvGrpSpPr>
                <a:grpSpLocks/>
              </p:cNvGrpSpPr>
              <p:nvPr/>
            </p:nvGrpSpPr>
            <p:grpSpPr bwMode="auto">
              <a:xfrm>
                <a:off x="2521" y="2347"/>
                <a:ext cx="95" cy="311"/>
                <a:chOff x="2521" y="2347"/>
                <a:chExt cx="95" cy="156"/>
              </a:xfrm>
            </p:grpSpPr>
            <p:sp>
              <p:nvSpPr>
                <p:cNvPr id="54" name="Rectangle 786">
                  <a:extLst>
                    <a:ext uri="{FF2B5EF4-FFF2-40B4-BE49-F238E27FC236}">
                      <a16:creationId xmlns:a16="http://schemas.microsoft.com/office/drawing/2014/main" id="{35BA5A9C-D949-443C-A82C-10A00FABE5D2}"/>
                    </a:ext>
                  </a:extLst>
                </p:cNvPr>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 name="Line 787">
                  <a:extLst>
                    <a:ext uri="{FF2B5EF4-FFF2-40B4-BE49-F238E27FC236}">
                      <a16:creationId xmlns:a16="http://schemas.microsoft.com/office/drawing/2014/main" id="{7776AB90-4CA1-4379-B13F-EA2B1E17F2C9}"/>
                    </a:ext>
                  </a:extLst>
                </p:cNvPr>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 name="Line 788">
                  <a:extLst>
                    <a:ext uri="{FF2B5EF4-FFF2-40B4-BE49-F238E27FC236}">
                      <a16:creationId xmlns:a16="http://schemas.microsoft.com/office/drawing/2014/main" id="{A1B32CD3-6FD6-4E85-9D11-30947E330E4B}"/>
                    </a:ext>
                  </a:extLst>
                </p:cNvPr>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 name="Line 789">
                  <a:extLst>
                    <a:ext uri="{FF2B5EF4-FFF2-40B4-BE49-F238E27FC236}">
                      <a16:creationId xmlns:a16="http://schemas.microsoft.com/office/drawing/2014/main" id="{A38F6F40-8BC8-492B-99F7-3B8E8B923C4C}"/>
                    </a:ext>
                  </a:extLst>
                </p:cNvPr>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 name="Line 790">
                  <a:extLst>
                    <a:ext uri="{FF2B5EF4-FFF2-40B4-BE49-F238E27FC236}">
                      <a16:creationId xmlns:a16="http://schemas.microsoft.com/office/drawing/2014/main" id="{F594481F-853F-4CEF-809C-1DE6F1C71534}"/>
                    </a:ext>
                  </a:extLst>
                </p:cNvPr>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 name="Line 791">
                  <a:extLst>
                    <a:ext uri="{FF2B5EF4-FFF2-40B4-BE49-F238E27FC236}">
                      <a16:creationId xmlns:a16="http://schemas.microsoft.com/office/drawing/2014/main" id="{75DBCBE2-D39B-4804-AF0C-F2B09E36DADF}"/>
                    </a:ext>
                  </a:extLst>
                </p:cNvPr>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 name="Line 792">
                  <a:extLst>
                    <a:ext uri="{FF2B5EF4-FFF2-40B4-BE49-F238E27FC236}">
                      <a16:creationId xmlns:a16="http://schemas.microsoft.com/office/drawing/2014/main" id="{237F80A6-34E0-4A85-B22A-CB058680D920}"/>
                    </a:ext>
                  </a:extLst>
                </p:cNvPr>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 name="Line 793">
                  <a:extLst>
                    <a:ext uri="{FF2B5EF4-FFF2-40B4-BE49-F238E27FC236}">
                      <a16:creationId xmlns:a16="http://schemas.microsoft.com/office/drawing/2014/main" id="{23FDAB7F-086A-457A-B136-B496BD87135C}"/>
                    </a:ext>
                  </a:extLst>
                </p:cNvPr>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45" name="Freeform 794">
                <a:extLst>
                  <a:ext uri="{FF2B5EF4-FFF2-40B4-BE49-F238E27FC236}">
                    <a16:creationId xmlns:a16="http://schemas.microsoft.com/office/drawing/2014/main" id="{A22C8AF8-481A-4A1E-AEA9-ABC81CDBAF79}"/>
                  </a:ext>
                </a:extLst>
              </p:cNvPr>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 name="Rectangle 795">
                <a:extLst>
                  <a:ext uri="{FF2B5EF4-FFF2-40B4-BE49-F238E27FC236}">
                    <a16:creationId xmlns:a16="http://schemas.microsoft.com/office/drawing/2014/main" id="{F99DCE91-BAD9-4939-8EB5-4964B8AC328F}"/>
                  </a:ext>
                </a:extLst>
              </p:cNvPr>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 name="Rectangle 796">
                <a:extLst>
                  <a:ext uri="{FF2B5EF4-FFF2-40B4-BE49-F238E27FC236}">
                    <a16:creationId xmlns:a16="http://schemas.microsoft.com/office/drawing/2014/main" id="{A8E10A77-DDB5-4E40-8929-8AEEC4E29C0B}"/>
                  </a:ext>
                </a:extLst>
              </p:cNvPr>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 name="Line 797">
                <a:extLst>
                  <a:ext uri="{FF2B5EF4-FFF2-40B4-BE49-F238E27FC236}">
                    <a16:creationId xmlns:a16="http://schemas.microsoft.com/office/drawing/2014/main" id="{B3F7BD9A-8BEA-4217-9AA3-DE6E2A0EE6C3}"/>
                  </a:ext>
                </a:extLst>
              </p:cNvPr>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9" name="Line 798">
                <a:extLst>
                  <a:ext uri="{FF2B5EF4-FFF2-40B4-BE49-F238E27FC236}">
                    <a16:creationId xmlns:a16="http://schemas.microsoft.com/office/drawing/2014/main" id="{24CCE4F1-8F18-4A03-AF78-917824A2C2C2}"/>
                  </a:ext>
                </a:extLst>
              </p:cNvPr>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0" name="Line 799">
                <a:extLst>
                  <a:ext uri="{FF2B5EF4-FFF2-40B4-BE49-F238E27FC236}">
                    <a16:creationId xmlns:a16="http://schemas.microsoft.com/office/drawing/2014/main" id="{D5E63451-4E95-4F82-8960-0D23D8B515A7}"/>
                  </a:ext>
                </a:extLst>
              </p:cNvPr>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 name="Line 800">
                <a:extLst>
                  <a:ext uri="{FF2B5EF4-FFF2-40B4-BE49-F238E27FC236}">
                    <a16:creationId xmlns:a16="http://schemas.microsoft.com/office/drawing/2014/main" id="{ECCEF89F-3B46-484A-BACD-3D565475AB0C}"/>
                  </a:ext>
                </a:extLst>
              </p:cNvPr>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 name="Line 801">
                <a:extLst>
                  <a:ext uri="{FF2B5EF4-FFF2-40B4-BE49-F238E27FC236}">
                    <a16:creationId xmlns:a16="http://schemas.microsoft.com/office/drawing/2014/main" id="{7F9D8931-D6EB-40E2-B387-D9A8E408F1F1}"/>
                  </a:ext>
                </a:extLst>
              </p:cNvPr>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 name="Line 802">
                <a:extLst>
                  <a:ext uri="{FF2B5EF4-FFF2-40B4-BE49-F238E27FC236}">
                    <a16:creationId xmlns:a16="http://schemas.microsoft.com/office/drawing/2014/main" id="{9E1CD56F-5F5E-4067-96A3-F8C1A5F613D1}"/>
                  </a:ext>
                </a:extLst>
              </p:cNvPr>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206" name="Rectangle 205">
            <a:extLst>
              <a:ext uri="{FF2B5EF4-FFF2-40B4-BE49-F238E27FC236}">
                <a16:creationId xmlns:a16="http://schemas.microsoft.com/office/drawing/2014/main" id="{AEFFAD56-5353-47C4-AE0C-6CD7F6B822C0}"/>
              </a:ext>
            </a:extLst>
          </p:cNvPr>
          <p:cNvSpPr/>
          <p:nvPr/>
        </p:nvSpPr>
        <p:spPr>
          <a:xfrm>
            <a:off x="419100" y="3983371"/>
            <a:ext cx="4953000" cy="1323439"/>
          </a:xfrm>
          <a:prstGeom prst="rect">
            <a:avLst/>
          </a:prstGeom>
        </p:spPr>
        <p:txBody>
          <a:bodyPr wrap="square">
            <a:spAutoFit/>
          </a:bodyPr>
          <a:lstStyle/>
          <a:p>
            <a:r>
              <a:rPr lang="en-ZA" sz="2000" dirty="0"/>
              <a:t>A </a:t>
            </a:r>
            <a:r>
              <a:rPr lang="en-ZA" sz="2000" dirty="0" err="1"/>
              <a:t>megacore</a:t>
            </a:r>
            <a:r>
              <a:rPr lang="en-ZA" sz="2000" dirty="0"/>
              <a:t> may have – or considered to have – its own local cache (or considered as a group of cores that shares a common cache)</a:t>
            </a:r>
          </a:p>
        </p:txBody>
      </p:sp>
      <p:sp>
        <p:nvSpPr>
          <p:cNvPr id="207" name="Rectangle 206">
            <a:extLst>
              <a:ext uri="{FF2B5EF4-FFF2-40B4-BE49-F238E27FC236}">
                <a16:creationId xmlns:a16="http://schemas.microsoft.com/office/drawing/2014/main" id="{A5B7FE92-5AB9-4553-8F3D-66F337C0E459}"/>
              </a:ext>
            </a:extLst>
          </p:cNvPr>
          <p:cNvSpPr/>
          <p:nvPr/>
        </p:nvSpPr>
        <p:spPr>
          <a:xfrm>
            <a:off x="6645867" y="3763195"/>
            <a:ext cx="2172390" cy="369332"/>
          </a:xfrm>
          <a:prstGeom prst="rect">
            <a:avLst/>
          </a:prstGeom>
        </p:spPr>
        <p:txBody>
          <a:bodyPr wrap="none">
            <a:spAutoFit/>
          </a:bodyPr>
          <a:lstStyle/>
          <a:p>
            <a:r>
              <a:rPr lang="en-ZA" dirty="0">
                <a:solidFill>
                  <a:srgbClr val="FF0000"/>
                </a:solidFill>
              </a:rPr>
              <a:t> </a:t>
            </a:r>
            <a:r>
              <a:rPr lang="en-ZA" dirty="0" err="1">
                <a:solidFill>
                  <a:srgbClr val="FF0000"/>
                </a:solidFill>
              </a:rPr>
              <a:t>num</a:t>
            </a:r>
            <a:r>
              <a:rPr lang="en-ZA" dirty="0">
                <a:solidFill>
                  <a:srgbClr val="FF0000"/>
                </a:solidFill>
              </a:rPr>
              <a:t> </a:t>
            </a:r>
            <a:r>
              <a:rPr lang="en-ZA" dirty="0" err="1">
                <a:solidFill>
                  <a:srgbClr val="FF0000"/>
                </a:solidFill>
              </a:rPr>
              <a:t>megacore</a:t>
            </a:r>
            <a:r>
              <a:rPr lang="en-ZA" dirty="0">
                <a:solidFill>
                  <a:srgbClr val="FF0000"/>
                </a:solidFill>
              </a:rPr>
              <a:t> (N)</a:t>
            </a:r>
          </a:p>
        </p:txBody>
      </p:sp>
      <p:sp>
        <p:nvSpPr>
          <p:cNvPr id="208" name="Rectangle: Rounded Corners 207">
            <a:extLst>
              <a:ext uri="{FF2B5EF4-FFF2-40B4-BE49-F238E27FC236}">
                <a16:creationId xmlns:a16="http://schemas.microsoft.com/office/drawing/2014/main" id="{6F623025-EC79-4D2E-8649-F5E2A124533E}"/>
              </a:ext>
            </a:extLst>
          </p:cNvPr>
          <p:cNvSpPr/>
          <p:nvPr/>
        </p:nvSpPr>
        <p:spPr>
          <a:xfrm>
            <a:off x="6662039" y="4446741"/>
            <a:ext cx="1176063" cy="10516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10" name="Straight Connector 209">
            <a:extLst>
              <a:ext uri="{FF2B5EF4-FFF2-40B4-BE49-F238E27FC236}">
                <a16:creationId xmlns:a16="http://schemas.microsoft.com/office/drawing/2014/main" id="{846E65DF-82E7-46E3-BF0C-B9A2DB75A60A}"/>
              </a:ext>
            </a:extLst>
          </p:cNvPr>
          <p:cNvCxnSpPr>
            <a:stCxn id="208" idx="0"/>
          </p:cNvCxnSpPr>
          <p:nvPr/>
        </p:nvCxnSpPr>
        <p:spPr>
          <a:xfrm flipV="1">
            <a:off x="7250071" y="4099233"/>
            <a:ext cx="142267" cy="3475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F0511E6-73AC-4A28-AD37-A77E54A55597}"/>
              </a:ext>
            </a:extLst>
          </p:cNvPr>
          <p:cNvCxnSpPr>
            <a:cxnSpLocks/>
          </p:cNvCxnSpPr>
          <p:nvPr/>
        </p:nvCxnSpPr>
        <p:spPr>
          <a:xfrm flipV="1">
            <a:off x="5156893" y="5715001"/>
            <a:ext cx="926407" cy="480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B68ED74-DE58-4812-A999-AB6BA7447C6F}"/>
              </a:ext>
            </a:extLst>
          </p:cNvPr>
          <p:cNvCxnSpPr>
            <a:cxnSpLocks/>
          </p:cNvCxnSpPr>
          <p:nvPr/>
        </p:nvCxnSpPr>
        <p:spPr>
          <a:xfrm>
            <a:off x="5156200" y="5768340"/>
            <a:ext cx="927100" cy="1640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995787E-BA7F-468F-AA9F-07C376C18EAE}"/>
              </a:ext>
            </a:extLst>
          </p:cNvPr>
          <p:cNvCxnSpPr>
            <a:cxnSpLocks/>
          </p:cNvCxnSpPr>
          <p:nvPr/>
        </p:nvCxnSpPr>
        <p:spPr>
          <a:xfrm>
            <a:off x="5186680" y="5783580"/>
            <a:ext cx="896620" cy="351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DA68FD25-3CE4-4741-B3A3-58886032B8B5}"/>
              </a:ext>
            </a:extLst>
          </p:cNvPr>
          <p:cNvCxnSpPr>
            <a:cxnSpLocks/>
          </p:cNvCxnSpPr>
          <p:nvPr/>
        </p:nvCxnSpPr>
        <p:spPr>
          <a:xfrm>
            <a:off x="5179060" y="5783580"/>
            <a:ext cx="904240" cy="5678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DE566C00-7959-48A0-9B1A-F5DE6CF8225D}"/>
              </a:ext>
            </a:extLst>
          </p:cNvPr>
          <p:cNvSpPr/>
          <p:nvPr/>
        </p:nvSpPr>
        <p:spPr>
          <a:xfrm>
            <a:off x="2662281" y="5556376"/>
            <a:ext cx="2620806" cy="923330"/>
          </a:xfrm>
          <a:prstGeom prst="rect">
            <a:avLst/>
          </a:prstGeom>
        </p:spPr>
        <p:txBody>
          <a:bodyPr wrap="square">
            <a:spAutoFit/>
          </a:bodyPr>
          <a:lstStyle/>
          <a:p>
            <a:r>
              <a:rPr lang="en-ZA" dirty="0">
                <a:solidFill>
                  <a:srgbClr val="FF0000"/>
                </a:solidFill>
              </a:rPr>
              <a:t>number of basic BCE cores (R) equivalent to this </a:t>
            </a:r>
            <a:r>
              <a:rPr lang="en-ZA" dirty="0" err="1">
                <a:solidFill>
                  <a:srgbClr val="FF0000"/>
                </a:solidFill>
              </a:rPr>
              <a:t>megacore</a:t>
            </a:r>
            <a:endParaRPr lang="en-ZA" dirty="0">
              <a:solidFill>
                <a:srgbClr val="FF0000"/>
              </a:solidFill>
            </a:endParaRPr>
          </a:p>
        </p:txBody>
      </p:sp>
      <p:sp>
        <p:nvSpPr>
          <p:cNvPr id="223" name="Rectangle 222">
            <a:extLst>
              <a:ext uri="{FF2B5EF4-FFF2-40B4-BE49-F238E27FC236}">
                <a16:creationId xmlns:a16="http://schemas.microsoft.com/office/drawing/2014/main" id="{9CC6EC35-B924-42D9-9A72-F65DCEC41186}"/>
              </a:ext>
            </a:extLst>
          </p:cNvPr>
          <p:cNvSpPr/>
          <p:nvPr/>
        </p:nvSpPr>
        <p:spPr>
          <a:xfrm>
            <a:off x="7832813" y="6295040"/>
            <a:ext cx="1107996" cy="369332"/>
          </a:xfrm>
          <a:prstGeom prst="rect">
            <a:avLst/>
          </a:prstGeom>
        </p:spPr>
        <p:txBody>
          <a:bodyPr wrap="none">
            <a:spAutoFit/>
          </a:bodyPr>
          <a:lstStyle/>
          <a:p>
            <a:r>
              <a:rPr lang="en-ZA" dirty="0"/>
              <a:t>4x4-BCE</a:t>
            </a:r>
          </a:p>
        </p:txBody>
      </p:sp>
    </p:spTree>
    <p:extLst>
      <p:ext uri="{BB962C8B-B14F-4D97-AF65-F5344CB8AC3E}">
        <p14:creationId xmlns:p14="http://schemas.microsoft.com/office/powerpoint/2010/main" val="56284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D3D6-E43B-4391-B030-397D1B5C27EE}"/>
              </a:ext>
            </a:extLst>
          </p:cNvPr>
          <p:cNvSpPr>
            <a:spLocks noGrp="1"/>
          </p:cNvSpPr>
          <p:nvPr>
            <p:ph type="title"/>
          </p:nvPr>
        </p:nvSpPr>
        <p:spPr/>
        <p:txBody>
          <a:bodyPr>
            <a:normAutofit fontScale="90000"/>
          </a:bodyPr>
          <a:lstStyle/>
          <a:p>
            <a:r>
              <a:rPr lang="en-ZA" dirty="0"/>
              <a:t>Take Note…</a:t>
            </a:r>
          </a:p>
        </p:txBody>
      </p:sp>
      <p:pic>
        <p:nvPicPr>
          <p:cNvPr id="7" name="Picture 6" descr="A close up of a logo&#10;&#10;Description automatically generated">
            <a:extLst>
              <a:ext uri="{FF2B5EF4-FFF2-40B4-BE49-F238E27FC236}">
                <a16:creationId xmlns:a16="http://schemas.microsoft.com/office/drawing/2014/main" id="{1ED4CA5E-7C07-4C8F-9883-9D5020FCC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452" y="342621"/>
            <a:ext cx="1713417" cy="1595620"/>
          </a:xfrm>
          <a:prstGeom prst="rect">
            <a:avLst/>
          </a:prstGeom>
        </p:spPr>
      </p:pic>
      <p:sp>
        <p:nvSpPr>
          <p:cNvPr id="8" name="Rectangle 7">
            <a:extLst>
              <a:ext uri="{FF2B5EF4-FFF2-40B4-BE49-F238E27FC236}">
                <a16:creationId xmlns:a16="http://schemas.microsoft.com/office/drawing/2014/main" id="{8F7239B7-FCE4-4220-B6FF-72F4778B35A7}"/>
              </a:ext>
            </a:extLst>
          </p:cNvPr>
          <p:cNvSpPr/>
          <p:nvPr/>
        </p:nvSpPr>
        <p:spPr>
          <a:xfrm>
            <a:off x="838199" y="2218035"/>
            <a:ext cx="7835669" cy="3539430"/>
          </a:xfrm>
          <a:prstGeom prst="rect">
            <a:avLst/>
          </a:prstGeom>
        </p:spPr>
        <p:txBody>
          <a:bodyPr wrap="square">
            <a:spAutoFit/>
          </a:bodyPr>
          <a:lstStyle/>
          <a:p>
            <a:r>
              <a:rPr lang="en-ZA" sz="3200" dirty="0"/>
              <a:t>A </a:t>
            </a:r>
            <a:r>
              <a:rPr lang="en-ZA" sz="3200" i="1" dirty="0"/>
              <a:t>R</a:t>
            </a:r>
            <a:r>
              <a:rPr lang="en-ZA" sz="3200" dirty="0"/>
              <a:t>-BCE </a:t>
            </a:r>
            <a:r>
              <a:rPr lang="en-ZA" sz="3200" dirty="0" err="1"/>
              <a:t>megacore</a:t>
            </a:r>
            <a:r>
              <a:rPr lang="en-ZA" sz="3200" dirty="0"/>
              <a:t> is not necessarily physically having </a:t>
            </a:r>
            <a:r>
              <a:rPr lang="en-ZA" sz="3200" i="1" dirty="0"/>
              <a:t>R</a:t>
            </a:r>
            <a:r>
              <a:rPr lang="en-ZA" sz="3200" dirty="0"/>
              <a:t> x BCE smaller cores implemented and working together … </a:t>
            </a:r>
          </a:p>
          <a:p>
            <a:endParaRPr lang="en-ZA" sz="3200" dirty="0"/>
          </a:p>
          <a:p>
            <a:r>
              <a:rPr lang="en-ZA" sz="3200" dirty="0"/>
              <a:t>It is rather a core that has a different design and works </a:t>
            </a:r>
            <a:r>
              <a:rPr lang="en-ZA" sz="3200" i="1" dirty="0"/>
              <a:t>sort-of</a:t>
            </a:r>
            <a:r>
              <a:rPr lang="en-ZA" sz="3200" dirty="0"/>
              <a:t> equivalently </a:t>
            </a:r>
            <a:br>
              <a:rPr lang="en-ZA" sz="3200" dirty="0"/>
            </a:br>
            <a:r>
              <a:rPr lang="en-ZA" sz="3200" dirty="0"/>
              <a:t>to </a:t>
            </a:r>
            <a:r>
              <a:rPr lang="en-ZA" sz="3200" i="1" dirty="0"/>
              <a:t>R</a:t>
            </a:r>
            <a:r>
              <a:rPr lang="en-ZA" sz="3200" dirty="0"/>
              <a:t> x BCE cores.</a:t>
            </a:r>
          </a:p>
        </p:txBody>
      </p:sp>
    </p:spTree>
    <p:extLst>
      <p:ext uri="{BB962C8B-B14F-4D97-AF65-F5344CB8AC3E}">
        <p14:creationId xmlns:p14="http://schemas.microsoft.com/office/powerpoint/2010/main" val="394195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08" y="412076"/>
            <a:ext cx="8678475" cy="901517"/>
          </a:xfrm>
        </p:spPr>
        <p:txBody>
          <a:bodyPr>
            <a:normAutofit fontScale="90000"/>
          </a:bodyPr>
          <a:lstStyle/>
          <a:p>
            <a:r>
              <a:rPr lang="en-US" dirty="0"/>
              <a:t>Example processor structures</a:t>
            </a:r>
            <a:br>
              <a:rPr lang="en-US" dirty="0"/>
            </a:br>
            <a:r>
              <a:rPr lang="en-US" dirty="0"/>
              <a:t>Symmetric vs. Asymmetric multicores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74" y="1539900"/>
            <a:ext cx="2467429" cy="2138776"/>
          </a:xfrm>
          <a:prstGeom prst="rect">
            <a:avLst/>
          </a:prstGeom>
        </p:spPr>
      </p:pic>
      <p:sp>
        <p:nvSpPr>
          <p:cNvPr id="6" name="TextBox 5"/>
          <p:cNvSpPr txBox="1"/>
          <p:nvPr/>
        </p:nvSpPr>
        <p:spPr>
          <a:xfrm>
            <a:off x="997824" y="3678676"/>
            <a:ext cx="2545528" cy="646331"/>
          </a:xfrm>
          <a:prstGeom prst="rect">
            <a:avLst/>
          </a:prstGeom>
          <a:noFill/>
        </p:spPr>
        <p:txBody>
          <a:bodyPr wrap="square" rtlCol="0">
            <a:spAutoFit/>
          </a:bodyPr>
          <a:lstStyle/>
          <a:p>
            <a:r>
              <a:rPr lang="en-US" dirty="0"/>
              <a:t>Symmetric multicore 16 one-BCE cores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513" y="1539901"/>
            <a:ext cx="2477541" cy="2138776"/>
          </a:xfrm>
          <a:prstGeom prst="rect">
            <a:avLst/>
          </a:prstGeom>
        </p:spPr>
      </p:pic>
      <p:sp>
        <p:nvSpPr>
          <p:cNvPr id="9" name="TextBox 8"/>
          <p:cNvSpPr txBox="1"/>
          <p:nvPr/>
        </p:nvSpPr>
        <p:spPr>
          <a:xfrm>
            <a:off x="4888526" y="3678676"/>
            <a:ext cx="2545528" cy="646331"/>
          </a:xfrm>
          <a:prstGeom prst="rect">
            <a:avLst/>
          </a:prstGeom>
          <a:noFill/>
        </p:spPr>
        <p:txBody>
          <a:bodyPr wrap="square" rtlCol="0">
            <a:spAutoFit/>
          </a:bodyPr>
          <a:lstStyle/>
          <a:p>
            <a:r>
              <a:rPr lang="en-US" dirty="0"/>
              <a:t>Symmetric multicore 4 x 4-BCE </a:t>
            </a:r>
            <a:r>
              <a:rPr lang="en-US" dirty="0" err="1"/>
              <a:t>megacores</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874" y="4351902"/>
            <a:ext cx="2467429" cy="2138775"/>
          </a:xfrm>
          <a:prstGeom prst="rect">
            <a:avLst/>
          </a:prstGeom>
        </p:spPr>
      </p:pic>
      <p:sp>
        <p:nvSpPr>
          <p:cNvPr id="12" name="TextBox 11"/>
          <p:cNvSpPr txBox="1"/>
          <p:nvPr/>
        </p:nvSpPr>
        <p:spPr>
          <a:xfrm>
            <a:off x="3782676" y="4500227"/>
            <a:ext cx="3862723" cy="646331"/>
          </a:xfrm>
          <a:prstGeom prst="rect">
            <a:avLst/>
          </a:prstGeom>
          <a:noFill/>
        </p:spPr>
        <p:txBody>
          <a:bodyPr wrap="square" rtlCol="0">
            <a:spAutoFit/>
          </a:bodyPr>
          <a:lstStyle/>
          <a:p>
            <a:r>
              <a:rPr lang="en-US" dirty="0"/>
              <a:t>Asymmetric multicore comprising 2 x 4-BCE cores + 8 x 1-BCE cores</a:t>
            </a:r>
          </a:p>
        </p:txBody>
      </p:sp>
      <p:sp>
        <p:nvSpPr>
          <p:cNvPr id="10" name="TextBox 9"/>
          <p:cNvSpPr txBox="1"/>
          <p:nvPr/>
        </p:nvSpPr>
        <p:spPr>
          <a:xfrm>
            <a:off x="3881159" y="5539864"/>
            <a:ext cx="4859430" cy="1077218"/>
          </a:xfrm>
          <a:prstGeom prst="rect">
            <a:avLst/>
          </a:prstGeom>
          <a:noFill/>
        </p:spPr>
        <p:txBody>
          <a:bodyPr wrap="square" rtlCol="0">
            <a:spAutoFit/>
          </a:bodyPr>
          <a:lstStyle/>
          <a:p>
            <a:r>
              <a:rPr lang="en-ZA" sz="1600" dirty="0"/>
              <a:t>Clearly can become increasingly more difficult to achieve very accurate equivalences due to the architecture structures and things like memory latencies and inter-core </a:t>
            </a:r>
            <a:r>
              <a:rPr lang="en-ZA" sz="1600" dirty="0" err="1"/>
              <a:t>comms</a:t>
            </a:r>
            <a:r>
              <a:rPr lang="en-ZA" sz="1600" dirty="0"/>
              <a:t>.</a:t>
            </a:r>
          </a:p>
        </p:txBody>
      </p:sp>
      <p:cxnSp>
        <p:nvCxnSpPr>
          <p:cNvPr id="4" name="Straight Arrow Connector 3"/>
          <p:cNvCxnSpPr/>
          <p:nvPr/>
        </p:nvCxnSpPr>
        <p:spPr>
          <a:xfrm flipH="1">
            <a:off x="3397624" y="1680882"/>
            <a:ext cx="510988" cy="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87106" y="1429900"/>
            <a:ext cx="864404" cy="369332"/>
          </a:xfrm>
          <a:prstGeom prst="rect">
            <a:avLst/>
          </a:prstGeom>
        </p:spPr>
        <p:txBody>
          <a:bodyPr wrap="none">
            <a:spAutoFit/>
          </a:bodyPr>
          <a:lstStyle/>
          <a:p>
            <a:r>
              <a:rPr lang="en-US" dirty="0">
                <a:solidFill>
                  <a:schemeClr val="accent1"/>
                </a:solidFill>
              </a:rPr>
              <a:t>a BCE</a:t>
            </a:r>
            <a:endParaRPr lang="en-ZA" dirty="0">
              <a:solidFill>
                <a:schemeClr val="accent1"/>
              </a:solidFill>
            </a:endParaRPr>
          </a:p>
        </p:txBody>
      </p:sp>
      <p:cxnSp>
        <p:nvCxnSpPr>
          <p:cNvPr id="13" name="Straight Arrow Connector 12"/>
          <p:cNvCxnSpPr/>
          <p:nvPr/>
        </p:nvCxnSpPr>
        <p:spPr>
          <a:xfrm flipH="1">
            <a:off x="7144947" y="1694330"/>
            <a:ext cx="510988" cy="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07299" y="1496216"/>
            <a:ext cx="1498601" cy="1723549"/>
          </a:xfrm>
          <a:prstGeom prst="rect">
            <a:avLst/>
          </a:prstGeom>
        </p:spPr>
        <p:txBody>
          <a:bodyPr wrap="square">
            <a:spAutoFit/>
          </a:bodyPr>
          <a:lstStyle/>
          <a:p>
            <a:r>
              <a:rPr lang="en-US" dirty="0">
                <a:solidFill>
                  <a:schemeClr val="accent1"/>
                </a:solidFill>
              </a:rPr>
              <a:t>core</a:t>
            </a:r>
          </a:p>
          <a:p>
            <a:r>
              <a:rPr lang="en-US" dirty="0">
                <a:solidFill>
                  <a:schemeClr val="accent1"/>
                </a:solidFill>
              </a:rPr>
              <a:t>with 4-BCE</a:t>
            </a:r>
          </a:p>
          <a:p>
            <a:r>
              <a:rPr lang="en-US" sz="1400" dirty="0">
                <a:solidFill>
                  <a:schemeClr val="accent1"/>
                </a:solidFill>
              </a:rPr>
              <a:t>(I call them </a:t>
            </a:r>
            <a:r>
              <a:rPr lang="en-US" sz="1400" dirty="0" err="1">
                <a:solidFill>
                  <a:schemeClr val="accent1"/>
                </a:solidFill>
              </a:rPr>
              <a:t>megacores</a:t>
            </a:r>
            <a:r>
              <a:rPr lang="en-US" sz="1400" dirty="0">
                <a:solidFill>
                  <a:schemeClr val="accent1"/>
                </a:solidFill>
              </a:rPr>
              <a:t> to emphasize it equates to multiple BCEs)</a:t>
            </a:r>
            <a:endParaRPr lang="en-ZA" dirty="0">
              <a:solidFill>
                <a:schemeClr val="accent1"/>
              </a:solidFill>
            </a:endParaRPr>
          </a:p>
        </p:txBody>
      </p:sp>
    </p:spTree>
    <p:extLst>
      <p:ext uri="{BB962C8B-B14F-4D97-AF65-F5344CB8AC3E}">
        <p14:creationId xmlns:p14="http://schemas.microsoft.com/office/powerpoint/2010/main" val="403694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Symmetric core model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352" y="2567840"/>
            <a:ext cx="2467429" cy="2138776"/>
          </a:xfrm>
          <a:prstGeom prst="rect">
            <a:avLst/>
          </a:prstGeom>
        </p:spPr>
      </p:pic>
      <p:sp>
        <p:nvSpPr>
          <p:cNvPr id="4" name="Rectangle 3"/>
          <p:cNvSpPr/>
          <p:nvPr/>
        </p:nvSpPr>
        <p:spPr>
          <a:xfrm>
            <a:off x="470568" y="1253971"/>
            <a:ext cx="8566293" cy="1200329"/>
          </a:xfrm>
          <a:prstGeom prst="rect">
            <a:avLst/>
          </a:prstGeom>
        </p:spPr>
        <p:txBody>
          <a:bodyPr wrap="square">
            <a:spAutoFit/>
          </a:bodyPr>
          <a:lstStyle/>
          <a:p>
            <a:r>
              <a:rPr lang="en-US" altLang="en-US" sz="2400" i="1" dirty="0"/>
              <a:t>Variables:</a:t>
            </a:r>
          </a:p>
          <a:p>
            <a:r>
              <a:rPr lang="en-US" altLang="en-US" sz="2400" i="1" dirty="0"/>
              <a:t>  </a:t>
            </a:r>
            <a:r>
              <a:rPr lang="en-US" altLang="en-US" sz="2400" b="1" i="1" dirty="0"/>
              <a:t>N</a:t>
            </a:r>
            <a:r>
              <a:rPr lang="en-US" altLang="en-US" sz="2400" dirty="0"/>
              <a:t> implemented cores per chip, </a:t>
            </a:r>
            <a:r>
              <a:rPr lang="en-US" altLang="en-US" sz="2400" b="1" dirty="0"/>
              <a:t>n</a:t>
            </a:r>
            <a:r>
              <a:rPr lang="en-US" altLang="en-US" sz="2400" dirty="0"/>
              <a:t> = number BCEs available</a:t>
            </a:r>
          </a:p>
          <a:p>
            <a:r>
              <a:rPr lang="en-US" altLang="en-US" sz="2400" i="1" dirty="0"/>
              <a:t>  each </a:t>
            </a:r>
            <a:r>
              <a:rPr lang="en-US" altLang="en-US" sz="2400" b="1" i="1" dirty="0"/>
              <a:t>N</a:t>
            </a:r>
            <a:r>
              <a:rPr lang="en-US" altLang="en-US" sz="2400" i="1" dirty="0"/>
              <a:t> core consumes </a:t>
            </a:r>
            <a:r>
              <a:rPr lang="en-US" altLang="en-US" sz="2400" b="1" i="1" dirty="0"/>
              <a:t>R</a:t>
            </a:r>
            <a:r>
              <a:rPr lang="en-US" altLang="en-US" sz="2400" dirty="0"/>
              <a:t> BCEs resources</a:t>
            </a:r>
          </a:p>
        </p:txBody>
      </p:sp>
      <p:sp>
        <p:nvSpPr>
          <p:cNvPr id="9" name="Rectangle 8"/>
          <p:cNvSpPr/>
          <p:nvPr/>
        </p:nvSpPr>
        <p:spPr>
          <a:xfrm>
            <a:off x="1363352" y="4777444"/>
            <a:ext cx="2467428" cy="707886"/>
          </a:xfrm>
          <a:prstGeom prst="rect">
            <a:avLst/>
          </a:prstGeom>
        </p:spPr>
        <p:txBody>
          <a:bodyPr wrap="square">
            <a:spAutoFit/>
          </a:bodyPr>
          <a:lstStyle/>
          <a:p>
            <a:r>
              <a:rPr lang="en-US" altLang="en-US" sz="2000" dirty="0"/>
              <a:t>16 x 1-BCE</a:t>
            </a:r>
          </a:p>
          <a:p>
            <a:r>
              <a:rPr lang="en-US" sz="2000" i="1" dirty="0"/>
              <a:t>N = 16, R=1 (n=16)</a:t>
            </a:r>
            <a:endParaRPr lang="en-ZA" sz="2000" dirty="0"/>
          </a:p>
        </p:txBody>
      </p:sp>
      <p:sp>
        <p:nvSpPr>
          <p:cNvPr id="10" name="Rectangle 9"/>
          <p:cNvSpPr/>
          <p:nvPr/>
        </p:nvSpPr>
        <p:spPr>
          <a:xfrm>
            <a:off x="368300" y="5407170"/>
            <a:ext cx="8566299" cy="1200329"/>
          </a:xfrm>
          <a:prstGeom prst="rect">
            <a:avLst/>
          </a:prstGeom>
        </p:spPr>
        <p:txBody>
          <a:bodyPr wrap="square">
            <a:spAutoFit/>
          </a:bodyPr>
          <a:lstStyle/>
          <a:p>
            <a:r>
              <a:rPr lang="en-US" altLang="en-US" sz="2400" dirty="0">
                <a:solidFill>
                  <a:srgbClr val="FF0000"/>
                </a:solidFill>
              </a:rPr>
              <a:t>perf(</a:t>
            </a:r>
            <a:r>
              <a:rPr lang="en-US" altLang="en-US" sz="2400" i="1" dirty="0">
                <a:solidFill>
                  <a:srgbClr val="FF0000"/>
                </a:solidFill>
              </a:rPr>
              <a:t>R</a:t>
            </a:r>
            <a:r>
              <a:rPr lang="en-US" altLang="en-US" sz="2400" dirty="0">
                <a:solidFill>
                  <a:srgbClr val="FF0000"/>
                </a:solidFill>
              </a:rPr>
              <a:t>) = performance (speedup) of 1x </a:t>
            </a:r>
            <a:r>
              <a:rPr lang="en-US" altLang="en-US" sz="2400" i="1" dirty="0">
                <a:solidFill>
                  <a:srgbClr val="FF0000"/>
                </a:solidFill>
              </a:rPr>
              <a:t>R</a:t>
            </a:r>
            <a:r>
              <a:rPr lang="en-US" altLang="en-US" sz="2400" dirty="0">
                <a:solidFill>
                  <a:srgbClr val="FF0000"/>
                </a:solidFill>
              </a:rPr>
              <a:t>-BCE over 1x 1-BCE</a:t>
            </a:r>
          </a:p>
          <a:p>
            <a:r>
              <a:rPr lang="en-US" sz="2400" i="1" dirty="0"/>
              <a:t>Always </a:t>
            </a:r>
            <a:r>
              <a:rPr lang="en-US" sz="2400" dirty="0"/>
              <a:t>perf(</a:t>
            </a:r>
            <a:r>
              <a:rPr lang="en-US" sz="2400" i="1" dirty="0"/>
              <a:t>R</a:t>
            </a:r>
            <a:r>
              <a:rPr lang="en-US" sz="2400" dirty="0"/>
              <a:t>) &lt;= </a:t>
            </a:r>
            <a:r>
              <a:rPr lang="en-US" sz="2400" i="1" dirty="0"/>
              <a:t>R </a:t>
            </a:r>
            <a:r>
              <a:rPr lang="en-US" dirty="0"/>
              <a:t>(i.e. diminishing returns on increased parallelism)</a:t>
            </a:r>
          </a:p>
          <a:p>
            <a:r>
              <a:rPr lang="en-US" sz="2400" i="1" dirty="0">
                <a:solidFill>
                  <a:schemeClr val="accent4">
                    <a:lumMod val="75000"/>
                  </a:schemeClr>
                </a:solidFill>
              </a:rPr>
              <a:t>Good heuristic: perf(R)=sqrt(R)</a:t>
            </a:r>
            <a:endParaRPr lang="en-ZA" sz="2400" dirty="0">
              <a:solidFill>
                <a:schemeClr val="accent4">
                  <a:lumMod val="75000"/>
                </a:schemeClr>
              </a:solidFill>
            </a:endParaRPr>
          </a:p>
        </p:txBody>
      </p:sp>
      <p:grpSp>
        <p:nvGrpSpPr>
          <p:cNvPr id="11" name="Group 379"/>
          <p:cNvGrpSpPr>
            <a:grpSpLocks/>
          </p:cNvGrpSpPr>
          <p:nvPr/>
        </p:nvGrpSpPr>
        <p:grpSpPr bwMode="auto">
          <a:xfrm>
            <a:off x="4496203" y="2545900"/>
            <a:ext cx="2543175" cy="2160716"/>
            <a:chOff x="2189504" y="4187852"/>
            <a:chExt cx="2259550" cy="1919484"/>
          </a:xfrm>
        </p:grpSpPr>
        <p:sp>
          <p:nvSpPr>
            <p:cNvPr id="12" name="Rectangle 11"/>
            <p:cNvSpPr/>
            <p:nvPr/>
          </p:nvSpPr>
          <p:spPr bwMode="auto">
            <a:xfrm>
              <a:off x="2189504" y="4187852"/>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13" name="Rectangle 37"/>
            <p:cNvSpPr>
              <a:spLocks noChangeArrowheads="1"/>
            </p:cNvSpPr>
            <p:nvPr/>
          </p:nvSpPr>
          <p:spPr bwMode="auto">
            <a:xfrm>
              <a:off x="2289788"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Rectangle 40"/>
            <p:cNvSpPr>
              <a:spLocks noChangeArrowheads="1"/>
            </p:cNvSpPr>
            <p:nvPr/>
          </p:nvSpPr>
          <p:spPr bwMode="auto">
            <a:xfrm>
              <a:off x="3356588"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49"/>
            <p:cNvSpPr>
              <a:spLocks noChangeArrowheads="1"/>
            </p:cNvSpPr>
            <p:nvPr/>
          </p:nvSpPr>
          <p:spPr bwMode="auto">
            <a:xfrm>
              <a:off x="2289788"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Rectangle 52"/>
            <p:cNvSpPr>
              <a:spLocks noChangeArrowheads="1"/>
            </p:cNvSpPr>
            <p:nvPr/>
          </p:nvSpPr>
          <p:spPr bwMode="auto">
            <a:xfrm>
              <a:off x="3356588"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7" name="Group 607"/>
            <p:cNvGrpSpPr>
              <a:grpSpLocks/>
            </p:cNvGrpSpPr>
            <p:nvPr/>
          </p:nvGrpSpPr>
          <p:grpSpPr bwMode="auto">
            <a:xfrm>
              <a:off x="2329475" y="5221288"/>
              <a:ext cx="914400" cy="749300"/>
              <a:chOff x="2127" y="2204"/>
              <a:chExt cx="489" cy="610"/>
            </a:xfrm>
          </p:grpSpPr>
          <p:sp>
            <p:nvSpPr>
              <p:cNvPr id="165" name="Freeform 608"/>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6" name="Rectangle 609"/>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7" name="Rectangle 610"/>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8" name="Line 611"/>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9" name="Line 612"/>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0" name="Line 613"/>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1" name="Line 614"/>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2" name="Line 615"/>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3" name="Freeform 616"/>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 name="Freeform 617"/>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5" name="Rectangle 618"/>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6" name="Rectangle 619"/>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7" name="Rectangle 620"/>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8" name="Rectangle 621"/>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9" name="Rectangle 622"/>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0" name="Line 623"/>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1" name="Line 624"/>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2" name="Line 625"/>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3" name="Line 626"/>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4" name="Line 627"/>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5" name="Line 628"/>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6" name="Line 629"/>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7" name="Line 630"/>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8" name="Line 631"/>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9" name="Line 632"/>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0" name="Line 633"/>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1" name="Line 634"/>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2" name="Line 635"/>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3" name="Line 636"/>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4" name="Line 637"/>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195" name="Group 638"/>
              <p:cNvGrpSpPr>
                <a:grpSpLocks/>
              </p:cNvGrpSpPr>
              <p:nvPr/>
            </p:nvGrpSpPr>
            <p:grpSpPr bwMode="auto">
              <a:xfrm>
                <a:off x="2521" y="2347"/>
                <a:ext cx="95" cy="311"/>
                <a:chOff x="2521" y="2347"/>
                <a:chExt cx="95" cy="156"/>
              </a:xfrm>
            </p:grpSpPr>
            <p:sp>
              <p:nvSpPr>
                <p:cNvPr id="205" name="Rectangle 639"/>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6" name="Line 640"/>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7" name="Line 641"/>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8" name="Line 642"/>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9" name="Line 643"/>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0" name="Line 644"/>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1" name="Line 645"/>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2" name="Line 646"/>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196" name="Freeform 647"/>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7" name="Rectangle 648"/>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8" name="Rectangle 649"/>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9" name="Line 650"/>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0" name="Line 651"/>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1" name="Line 652"/>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2" name="Line 653"/>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3" name="Line 654"/>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4" name="Line 655"/>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8" name="Group 656"/>
            <p:cNvGrpSpPr>
              <a:grpSpLocks/>
            </p:cNvGrpSpPr>
            <p:nvPr/>
          </p:nvGrpSpPr>
          <p:grpSpPr bwMode="auto">
            <a:xfrm>
              <a:off x="2329475" y="4306888"/>
              <a:ext cx="914400" cy="749300"/>
              <a:chOff x="2127" y="2204"/>
              <a:chExt cx="489" cy="610"/>
            </a:xfrm>
          </p:grpSpPr>
          <p:sp>
            <p:nvSpPr>
              <p:cNvPr id="117" name="Freeform 657"/>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8" name="Rectangle 658"/>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9" name="Rectangle 659"/>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 name="Line 660"/>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1" name="Line 661"/>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2" name="Line 662"/>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3" name="Line 663"/>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4" name="Line 664"/>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5" name="Freeform 665"/>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6" name="Freeform 666"/>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7" name="Rectangle 667"/>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8" name="Rectangle 668"/>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9" name="Rectangle 669"/>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0" name="Rectangle 670"/>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1" name="Rectangle 671"/>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2" name="Line 672"/>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3" name="Line 673"/>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4" name="Line 674"/>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5" name="Line 675"/>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6" name="Line 676"/>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7" name="Line 677"/>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8" name="Line 678"/>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9" name="Line 679"/>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0" name="Line 680"/>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1" name="Line 681"/>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2" name="Line 682"/>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3" name="Line 683"/>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4" name="Line 684"/>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5" name="Line 685"/>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6" name="Line 686"/>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147" name="Group 687"/>
              <p:cNvGrpSpPr>
                <a:grpSpLocks/>
              </p:cNvGrpSpPr>
              <p:nvPr/>
            </p:nvGrpSpPr>
            <p:grpSpPr bwMode="auto">
              <a:xfrm>
                <a:off x="2521" y="2347"/>
                <a:ext cx="95" cy="311"/>
                <a:chOff x="2521" y="2347"/>
                <a:chExt cx="95" cy="156"/>
              </a:xfrm>
            </p:grpSpPr>
            <p:sp>
              <p:nvSpPr>
                <p:cNvPr id="157" name="Rectangle 688"/>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8" name="Line 689"/>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9" name="Line 690"/>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0" name="Line 691"/>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1" name="Line 692"/>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2" name="Line 693"/>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3" name="Line 694"/>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4" name="Line 695"/>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148" name="Freeform 696"/>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9" name="Rectangle 697"/>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 name="Rectangle 698"/>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1" name="Line 699"/>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2" name="Line 700"/>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3" name="Line 701"/>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4" name="Line 702"/>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5" name="Line 703"/>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6" name="Line 704"/>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9" name="Group 705"/>
            <p:cNvGrpSpPr>
              <a:grpSpLocks/>
            </p:cNvGrpSpPr>
            <p:nvPr/>
          </p:nvGrpSpPr>
          <p:grpSpPr bwMode="auto">
            <a:xfrm>
              <a:off x="3396275" y="5221288"/>
              <a:ext cx="914400" cy="749300"/>
              <a:chOff x="2127" y="2204"/>
              <a:chExt cx="489" cy="610"/>
            </a:xfrm>
          </p:grpSpPr>
          <p:sp>
            <p:nvSpPr>
              <p:cNvPr id="69" name="Freeform 706"/>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0" name="Rectangle 707"/>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 name="Rectangle 708"/>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 name="Line 709"/>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3" name="Line 710"/>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4" name="Line 711"/>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5" name="Line 712"/>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 name="Line 713"/>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7" name="Freeform 714"/>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8" name="Freeform 715"/>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9" name="Rectangle 716"/>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 name="Rectangle 717"/>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 name="Rectangle 718"/>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 name="Rectangle 719"/>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3" name="Rectangle 720"/>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4" name="Line 721"/>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5" name="Line 722"/>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6" name="Line 723"/>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7" name="Line 724"/>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8" name="Line 725"/>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9" name="Line 726"/>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0" name="Line 727"/>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1" name="Line 728"/>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2" name="Line 729"/>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3" name="Line 730"/>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4" name="Line 731"/>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5" name="Line 732"/>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6" name="Line 733"/>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7" name="Line 734"/>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8" name="Line 735"/>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99" name="Group 736"/>
              <p:cNvGrpSpPr>
                <a:grpSpLocks/>
              </p:cNvGrpSpPr>
              <p:nvPr/>
            </p:nvGrpSpPr>
            <p:grpSpPr bwMode="auto">
              <a:xfrm>
                <a:off x="2521" y="2347"/>
                <a:ext cx="95" cy="311"/>
                <a:chOff x="2521" y="2347"/>
                <a:chExt cx="95" cy="156"/>
              </a:xfrm>
            </p:grpSpPr>
            <p:sp>
              <p:nvSpPr>
                <p:cNvPr id="109" name="Rectangle 737"/>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 name="Line 738"/>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1" name="Line 739"/>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2" name="Line 740"/>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3" name="Line 741"/>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4" name="Line 742"/>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5" name="Line 743"/>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6" name="Line 744"/>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100" name="Freeform 745"/>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1" name="Rectangle 746"/>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2" name="Rectangle 747"/>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 name="Line 748"/>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4" name="Line 749"/>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5" name="Line 750"/>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6" name="Line 751"/>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7" name="Line 752"/>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8" name="Line 753"/>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0" name="Group 754"/>
            <p:cNvGrpSpPr>
              <a:grpSpLocks/>
            </p:cNvGrpSpPr>
            <p:nvPr/>
          </p:nvGrpSpPr>
          <p:grpSpPr bwMode="auto">
            <a:xfrm>
              <a:off x="3396275" y="4306888"/>
              <a:ext cx="914400" cy="749300"/>
              <a:chOff x="2127" y="2204"/>
              <a:chExt cx="489" cy="610"/>
            </a:xfrm>
          </p:grpSpPr>
          <p:sp>
            <p:nvSpPr>
              <p:cNvPr id="21" name="Freeform 755"/>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 name="Rectangle 756"/>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 name="Rectangle 757"/>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 name="Line 758"/>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 name="Line 759"/>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 name="Line 760"/>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 name="Line 761"/>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 name="Line 762"/>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 name="Freeform 763"/>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 name="Freeform 764"/>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 name="Rectangle 765"/>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 name="Rectangle 766"/>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 name="Rectangle 767"/>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 name="Rectangle 768"/>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 name="Rectangle 769"/>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 name="Line 770"/>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 name="Line 771"/>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 name="Line 772"/>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 name="Line 773"/>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 name="Line 774"/>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 name="Line 775"/>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 name="Line 776"/>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 name="Line 777"/>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 name="Line 778"/>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 name="Line 779"/>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 name="Line 780"/>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7" name="Line 781"/>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8" name="Line 782"/>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9" name="Line 783"/>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0" name="Line 784"/>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51" name="Group 785"/>
              <p:cNvGrpSpPr>
                <a:grpSpLocks/>
              </p:cNvGrpSpPr>
              <p:nvPr/>
            </p:nvGrpSpPr>
            <p:grpSpPr bwMode="auto">
              <a:xfrm>
                <a:off x="2521" y="2347"/>
                <a:ext cx="95" cy="311"/>
                <a:chOff x="2521" y="2347"/>
                <a:chExt cx="95" cy="156"/>
              </a:xfrm>
            </p:grpSpPr>
            <p:sp>
              <p:nvSpPr>
                <p:cNvPr id="61" name="Rectangle 786"/>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 name="Line 787"/>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 name="Line 788"/>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4" name="Line 789"/>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5" name="Line 790"/>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6" name="Line 791"/>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7" name="Line 792"/>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8" name="Line 793"/>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52" name="Freeform 794"/>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 name="Rectangle 795"/>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 name="Rectangle 796"/>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 name="Line 797"/>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 name="Line 798"/>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 name="Line 799"/>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 name="Line 800"/>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 name="Line 801"/>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 name="Line 802"/>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213" name="TextBox 212"/>
          <p:cNvSpPr txBox="1">
            <a:spLocks noChangeArrowheads="1"/>
          </p:cNvSpPr>
          <p:nvPr/>
        </p:nvSpPr>
        <p:spPr bwMode="auto">
          <a:xfrm>
            <a:off x="4305218" y="4759003"/>
            <a:ext cx="2704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tLang="en-US" sz="1800" dirty="0"/>
              <a:t>Symmetric four 4-BCE </a:t>
            </a:r>
            <a:r>
              <a:rPr lang="en-AU" altLang="en-US" sz="1800" dirty="0" err="1"/>
              <a:t>megacores</a:t>
            </a:r>
            <a:r>
              <a:rPr lang="en-AU" altLang="en-US" sz="1800" dirty="0"/>
              <a:t> </a:t>
            </a:r>
            <a:endParaRPr lang="en-US" altLang="en-US" sz="1800" dirty="0"/>
          </a:p>
        </p:txBody>
      </p:sp>
      <p:sp>
        <p:nvSpPr>
          <p:cNvPr id="214" name="TextBox 213">
            <a:extLst>
              <a:ext uri="{FF2B5EF4-FFF2-40B4-BE49-F238E27FC236}">
                <a16:creationId xmlns:a16="http://schemas.microsoft.com/office/drawing/2014/main" id="{B251FD40-2E33-4F5D-81A3-0BE8D7035160}"/>
              </a:ext>
            </a:extLst>
          </p:cNvPr>
          <p:cNvSpPr txBox="1">
            <a:spLocks noChangeArrowheads="1"/>
          </p:cNvSpPr>
          <p:nvPr/>
        </p:nvSpPr>
        <p:spPr bwMode="auto">
          <a:xfrm>
            <a:off x="6532795" y="3706785"/>
            <a:ext cx="2704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tLang="en-US" sz="1800" dirty="0"/>
              <a:t>  4 x 4-BCE, R=4,</a:t>
            </a:r>
          </a:p>
          <a:p>
            <a:pPr algn="ctr"/>
            <a:r>
              <a:rPr lang="en-AU" altLang="en-US" sz="1800" dirty="0"/>
              <a:t>N=4  (n=16)</a:t>
            </a:r>
            <a:endParaRPr lang="en-US" altLang="en-US" sz="1800" dirty="0"/>
          </a:p>
        </p:txBody>
      </p:sp>
    </p:spTree>
    <p:extLst>
      <p:ext uri="{BB962C8B-B14F-4D97-AF65-F5344CB8AC3E}">
        <p14:creationId xmlns:p14="http://schemas.microsoft.com/office/powerpoint/2010/main" val="270721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558800" y="723229"/>
            <a:ext cx="7698306" cy="692210"/>
          </a:xfrm>
        </p:spPr>
        <p:txBody>
          <a:bodyPr>
            <a:normAutofit fontScale="90000"/>
          </a:bodyPr>
          <a:lstStyle/>
          <a:p>
            <a:r>
              <a:rPr lang="en-US" altLang="en-US" dirty="0"/>
              <a:t>Modelling Performance of Symmetric Multicore Chips</a:t>
            </a:r>
          </a:p>
        </p:txBody>
      </p:sp>
      <p:sp>
        <p:nvSpPr>
          <p:cNvPr id="812035" name="Rectangle 3"/>
          <p:cNvSpPr>
            <a:spLocks noGrp="1" noChangeArrowheads="1"/>
          </p:cNvSpPr>
          <p:nvPr>
            <p:ph type="body" idx="1"/>
          </p:nvPr>
        </p:nvSpPr>
        <p:spPr>
          <a:xfrm>
            <a:off x="238983" y="1463065"/>
            <a:ext cx="7697635" cy="5168762"/>
          </a:xfrm>
        </p:spPr>
        <p:txBody>
          <a:bodyPr>
            <a:normAutofit fontScale="70000" lnSpcReduction="20000"/>
          </a:bodyPr>
          <a:lstStyle/>
          <a:p>
            <a:r>
              <a:rPr lang="en-US" altLang="en-US" b="1" i="1" dirty="0"/>
              <a:t>N</a:t>
            </a:r>
            <a:r>
              <a:rPr lang="en-US" altLang="en-US" dirty="0"/>
              <a:t> implemented cores per chip,  </a:t>
            </a:r>
            <a:r>
              <a:rPr lang="en-US" altLang="en-US" b="1" i="1" dirty="0"/>
              <a:t>n</a:t>
            </a:r>
            <a:r>
              <a:rPr lang="en-US" altLang="en-US" dirty="0"/>
              <a:t> = resources in 1-BCE</a:t>
            </a:r>
          </a:p>
          <a:p>
            <a:r>
              <a:rPr lang="en-US" altLang="en-US" b="1" i="1" dirty="0"/>
              <a:t>R</a:t>
            </a:r>
            <a:r>
              <a:rPr lang="en-US" altLang="en-US" dirty="0"/>
              <a:t>  BCEs per </a:t>
            </a:r>
            <a:r>
              <a:rPr lang="en-US" altLang="en-US" dirty="0" err="1"/>
              <a:t>megacore</a:t>
            </a:r>
            <a:endParaRPr lang="en-US" altLang="en-US" dirty="0"/>
          </a:p>
          <a:p>
            <a:r>
              <a:rPr lang="en-US" altLang="en-US" dirty="0"/>
              <a:t>Parallel Fraction of execution is </a:t>
            </a:r>
            <a:r>
              <a:rPr lang="en-US" altLang="en-US" b="1" i="1" dirty="0"/>
              <a:t>F</a:t>
            </a:r>
          </a:p>
          <a:p>
            <a:r>
              <a:rPr lang="en-US" altLang="en-US" dirty="0"/>
              <a:t>Assume </a:t>
            </a:r>
            <a:r>
              <a:rPr lang="en-US" altLang="en-US" b="1" dirty="0"/>
              <a:t>symmetric</a:t>
            </a:r>
            <a:r>
              <a:rPr lang="en-US" altLang="en-US" dirty="0"/>
              <a:t> </a:t>
            </a:r>
            <a:r>
              <a:rPr lang="en-US" altLang="en-US" dirty="0">
                <a:sym typeface="Wingdings" panose="05000000000000000000" pitchFamily="2" charset="2"/>
              </a:rPr>
              <a:t> all cores identical</a:t>
            </a:r>
            <a:endParaRPr lang="en-US" altLang="en-US" dirty="0"/>
          </a:p>
          <a:p>
            <a:r>
              <a:rPr lang="en-US" altLang="en-US" dirty="0"/>
              <a:t>Serial Fraction is </a:t>
            </a:r>
            <a:r>
              <a:rPr lang="en-US" altLang="en-US" b="1" dirty="0"/>
              <a:t>1-</a:t>
            </a:r>
            <a:r>
              <a:rPr lang="en-US" altLang="en-US" b="1" i="1" dirty="0"/>
              <a:t>F</a:t>
            </a:r>
            <a:r>
              <a:rPr lang="en-US" altLang="en-US" dirty="0"/>
              <a:t> so uses 1 </a:t>
            </a:r>
            <a:r>
              <a:rPr lang="en-US" altLang="en-US" dirty="0" err="1"/>
              <a:t>megacore</a:t>
            </a:r>
            <a:r>
              <a:rPr lang="en-US" altLang="en-US" dirty="0"/>
              <a:t> at rate perf(</a:t>
            </a:r>
            <a:r>
              <a:rPr lang="en-US" altLang="en-US" i="1" dirty="0"/>
              <a:t>R</a:t>
            </a:r>
            <a:r>
              <a:rPr lang="en-US" altLang="en-US" dirty="0"/>
              <a:t>)</a:t>
            </a:r>
          </a:p>
          <a:p>
            <a:r>
              <a:rPr lang="en-US" altLang="en-US" dirty="0"/>
              <a:t>Therefore: Serial time = (1 – </a:t>
            </a:r>
            <a:r>
              <a:rPr lang="en-US" altLang="en-US" i="1" dirty="0"/>
              <a:t>F</a:t>
            </a:r>
            <a:r>
              <a:rPr lang="en-US" altLang="en-US" dirty="0"/>
              <a:t>) / perf(</a:t>
            </a:r>
            <a:r>
              <a:rPr lang="en-US" altLang="en-US" i="1" dirty="0"/>
              <a:t>R</a:t>
            </a:r>
            <a:r>
              <a:rPr lang="en-US" altLang="en-US" dirty="0"/>
              <a:t>)</a:t>
            </a:r>
          </a:p>
          <a:p>
            <a:pPr lvl="4"/>
            <a:endParaRPr lang="en-US" altLang="en-US" dirty="0"/>
          </a:p>
          <a:p>
            <a:r>
              <a:rPr lang="en-US" altLang="en-US" dirty="0">
                <a:solidFill>
                  <a:srgbClr val="FF0000"/>
                </a:solidFill>
              </a:rPr>
              <a:t>Parallel Fraction uses </a:t>
            </a:r>
            <a:r>
              <a:rPr lang="en-US" altLang="en-US" i="1" dirty="0">
                <a:solidFill>
                  <a:srgbClr val="FF0000"/>
                </a:solidFill>
              </a:rPr>
              <a:t>n</a:t>
            </a:r>
            <a:r>
              <a:rPr lang="en-US" altLang="en-US" dirty="0">
                <a:solidFill>
                  <a:srgbClr val="FF0000"/>
                </a:solidFill>
              </a:rPr>
              <a:t>/</a:t>
            </a:r>
            <a:r>
              <a:rPr lang="en-US" altLang="en-US" i="1" dirty="0">
                <a:solidFill>
                  <a:srgbClr val="FF0000"/>
                </a:solidFill>
              </a:rPr>
              <a:t>R</a:t>
            </a:r>
            <a:r>
              <a:rPr lang="en-US" altLang="en-US" dirty="0">
                <a:solidFill>
                  <a:srgbClr val="FF0000"/>
                </a:solidFill>
              </a:rPr>
              <a:t> </a:t>
            </a:r>
            <a:r>
              <a:rPr lang="en-US" altLang="en-US" dirty="0" err="1">
                <a:solidFill>
                  <a:srgbClr val="FF0000"/>
                </a:solidFill>
              </a:rPr>
              <a:t>megacores</a:t>
            </a:r>
            <a:r>
              <a:rPr lang="en-US" altLang="en-US" dirty="0">
                <a:solidFill>
                  <a:srgbClr val="FF0000"/>
                </a:solidFill>
              </a:rPr>
              <a:t> at rate perf(</a:t>
            </a:r>
            <a:r>
              <a:rPr lang="en-US" altLang="en-US" i="1" dirty="0">
                <a:solidFill>
                  <a:srgbClr val="FF0000"/>
                </a:solidFill>
              </a:rPr>
              <a:t>R</a:t>
            </a:r>
            <a:r>
              <a:rPr lang="en-US" altLang="en-US" dirty="0">
                <a:solidFill>
                  <a:srgbClr val="FF0000"/>
                </a:solidFill>
              </a:rPr>
              <a:t>) each</a:t>
            </a:r>
          </a:p>
          <a:p>
            <a:r>
              <a:rPr lang="en-US" altLang="en-US" dirty="0">
                <a:solidFill>
                  <a:srgbClr val="FF0000"/>
                </a:solidFill>
              </a:rPr>
              <a:t>Parallel time = </a:t>
            </a:r>
            <a:r>
              <a:rPr lang="en-US" altLang="en-US" i="1" dirty="0">
                <a:solidFill>
                  <a:srgbClr val="FF0000"/>
                </a:solidFill>
              </a:rPr>
              <a:t>F</a:t>
            </a:r>
            <a:r>
              <a:rPr lang="en-US" altLang="en-US" dirty="0">
                <a:solidFill>
                  <a:srgbClr val="FF0000"/>
                </a:solidFill>
              </a:rPr>
              <a:t> / (perf(</a:t>
            </a:r>
            <a:r>
              <a:rPr lang="en-US" altLang="en-US" i="1" dirty="0">
                <a:solidFill>
                  <a:srgbClr val="FF0000"/>
                </a:solidFill>
              </a:rPr>
              <a:t>R</a:t>
            </a:r>
            <a:r>
              <a:rPr lang="en-US" altLang="en-US" dirty="0">
                <a:solidFill>
                  <a:srgbClr val="FF0000"/>
                </a:solidFill>
              </a:rPr>
              <a:t>) * (</a:t>
            </a:r>
            <a:r>
              <a:rPr lang="en-US" altLang="en-US" i="1" dirty="0">
                <a:solidFill>
                  <a:srgbClr val="FF0000"/>
                </a:solidFill>
              </a:rPr>
              <a:t>n</a:t>
            </a:r>
            <a:r>
              <a:rPr lang="en-US" altLang="en-US" dirty="0">
                <a:solidFill>
                  <a:srgbClr val="FF0000"/>
                </a:solidFill>
              </a:rPr>
              <a:t>/</a:t>
            </a:r>
            <a:r>
              <a:rPr lang="en-US" altLang="en-US" i="1" dirty="0">
                <a:solidFill>
                  <a:srgbClr val="FF0000"/>
                </a:solidFill>
              </a:rPr>
              <a:t>R</a:t>
            </a:r>
            <a:r>
              <a:rPr lang="en-US" altLang="en-US" dirty="0">
                <a:solidFill>
                  <a:srgbClr val="FF0000"/>
                </a:solidFill>
              </a:rPr>
              <a:t>)) = </a:t>
            </a:r>
            <a:r>
              <a:rPr lang="en-US" altLang="en-US" i="1" dirty="0">
                <a:solidFill>
                  <a:srgbClr val="FF0000"/>
                </a:solidFill>
              </a:rPr>
              <a:t>F </a:t>
            </a:r>
            <a:r>
              <a:rPr lang="en-US" altLang="en-US" dirty="0">
                <a:solidFill>
                  <a:srgbClr val="FF0000"/>
                </a:solidFill>
              </a:rPr>
              <a:t>*</a:t>
            </a:r>
            <a:r>
              <a:rPr lang="en-US" altLang="en-US" i="1" dirty="0">
                <a:solidFill>
                  <a:srgbClr val="FF0000"/>
                </a:solidFill>
              </a:rPr>
              <a:t>R</a:t>
            </a:r>
            <a:r>
              <a:rPr lang="en-US" altLang="en-US" dirty="0">
                <a:solidFill>
                  <a:srgbClr val="FF0000"/>
                </a:solidFill>
              </a:rPr>
              <a:t> / perf(</a:t>
            </a:r>
            <a:r>
              <a:rPr lang="en-US" altLang="en-US" i="1" dirty="0">
                <a:solidFill>
                  <a:srgbClr val="FF0000"/>
                </a:solidFill>
              </a:rPr>
              <a:t>R</a:t>
            </a:r>
            <a:r>
              <a:rPr lang="en-US" altLang="en-US" dirty="0">
                <a:solidFill>
                  <a:srgbClr val="FF0000"/>
                </a:solidFill>
              </a:rPr>
              <a:t>)*</a:t>
            </a:r>
            <a:r>
              <a:rPr lang="en-US" altLang="en-US" i="1" dirty="0">
                <a:solidFill>
                  <a:srgbClr val="FF0000"/>
                </a:solidFill>
              </a:rPr>
              <a:t>n</a:t>
            </a:r>
          </a:p>
          <a:p>
            <a:pPr lvl="4"/>
            <a:endParaRPr lang="en-US" altLang="en-US" dirty="0">
              <a:solidFill>
                <a:srgbClr val="FF0000"/>
              </a:solidFill>
            </a:endParaRPr>
          </a:p>
          <a:p>
            <a:r>
              <a:rPr lang="en-US" altLang="en-US" dirty="0"/>
              <a:t>Therefore, w.r.t. one base core:</a:t>
            </a:r>
          </a:p>
          <a:p>
            <a:endParaRPr lang="en-US" altLang="en-US" dirty="0"/>
          </a:p>
          <a:p>
            <a:endParaRPr lang="en-US" altLang="en-US" dirty="0"/>
          </a:p>
          <a:p>
            <a:endParaRPr lang="en-US" altLang="en-US" dirty="0"/>
          </a:p>
          <a:p>
            <a:r>
              <a:rPr lang="en-US" altLang="en-US" b="1" dirty="0">
                <a:solidFill>
                  <a:srgbClr val="1C1C1C"/>
                </a:solidFill>
              </a:rPr>
              <a:t>Implications?..</a:t>
            </a:r>
          </a:p>
        </p:txBody>
      </p:sp>
      <p:grpSp>
        <p:nvGrpSpPr>
          <p:cNvPr id="2" name="Group 4"/>
          <p:cNvGrpSpPr>
            <a:grpSpLocks/>
          </p:cNvGrpSpPr>
          <p:nvPr/>
        </p:nvGrpSpPr>
        <p:grpSpPr bwMode="auto">
          <a:xfrm>
            <a:off x="558800" y="4579656"/>
            <a:ext cx="7277100" cy="1465263"/>
            <a:chOff x="352" y="820"/>
            <a:chExt cx="4584" cy="923"/>
          </a:xfrm>
        </p:grpSpPr>
        <p:sp>
          <p:nvSpPr>
            <p:cNvPr id="16396" name="Text Box 5"/>
            <p:cNvSpPr txBox="1">
              <a:spLocks noChangeArrowheads="1"/>
            </p:cNvSpPr>
            <p:nvPr/>
          </p:nvSpPr>
          <p:spPr bwMode="auto">
            <a:xfrm>
              <a:off x="352" y="1065"/>
              <a:ext cx="2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en-US" dirty="0"/>
                <a:t>Symmetric Speedup  =</a:t>
              </a:r>
            </a:p>
          </p:txBody>
        </p:sp>
        <p:sp>
          <p:nvSpPr>
            <p:cNvPr id="16397" name="Line 6"/>
            <p:cNvSpPr>
              <a:spLocks noChangeShapeType="1"/>
            </p:cNvSpPr>
            <p:nvPr/>
          </p:nvSpPr>
          <p:spPr bwMode="auto">
            <a:xfrm>
              <a:off x="2607" y="1117"/>
              <a:ext cx="2283"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398" name="Text Box 7"/>
            <p:cNvSpPr txBox="1">
              <a:spLocks noChangeArrowheads="1"/>
            </p:cNvSpPr>
            <p:nvPr/>
          </p:nvSpPr>
          <p:spPr bwMode="auto">
            <a:xfrm>
              <a:off x="3429" y="820"/>
              <a:ext cx="5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t>1</a:t>
              </a:r>
            </a:p>
          </p:txBody>
        </p:sp>
        <p:sp>
          <p:nvSpPr>
            <p:cNvPr id="16399" name="Text Box 8"/>
            <p:cNvSpPr txBox="1">
              <a:spLocks noChangeArrowheads="1"/>
            </p:cNvSpPr>
            <p:nvPr/>
          </p:nvSpPr>
          <p:spPr bwMode="auto">
            <a:xfrm>
              <a:off x="3070" y="1252"/>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a:t>+</a:t>
              </a:r>
            </a:p>
          </p:txBody>
        </p:sp>
        <p:sp>
          <p:nvSpPr>
            <p:cNvPr id="16400" name="Text Box 9"/>
            <p:cNvSpPr txBox="1">
              <a:spLocks noChangeArrowheads="1"/>
            </p:cNvSpPr>
            <p:nvPr/>
          </p:nvSpPr>
          <p:spPr bwMode="auto">
            <a:xfrm>
              <a:off x="2650" y="1196"/>
              <a:ext cx="5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t>1 - </a:t>
              </a:r>
              <a:r>
                <a:rPr lang="en-US" altLang="en-US" sz="2000" i="1" dirty="0"/>
                <a:t>F</a:t>
              </a:r>
            </a:p>
          </p:txBody>
        </p:sp>
        <p:sp>
          <p:nvSpPr>
            <p:cNvPr id="16401" name="Text Box 10"/>
            <p:cNvSpPr txBox="1">
              <a:spLocks noChangeArrowheads="1"/>
            </p:cNvSpPr>
            <p:nvPr/>
          </p:nvSpPr>
          <p:spPr bwMode="auto">
            <a:xfrm>
              <a:off x="2506" y="1448"/>
              <a:ext cx="8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t>perf(</a:t>
              </a:r>
              <a:r>
                <a:rPr lang="en-US" altLang="en-US" sz="2000" i="1" dirty="0"/>
                <a:t>R</a:t>
              </a:r>
              <a:r>
                <a:rPr lang="en-US" altLang="en-US" sz="2000" dirty="0"/>
                <a:t>)</a:t>
              </a:r>
            </a:p>
          </p:txBody>
        </p:sp>
        <p:sp>
          <p:nvSpPr>
            <p:cNvPr id="16402" name="Line 11"/>
            <p:cNvSpPr>
              <a:spLocks noChangeShapeType="1"/>
            </p:cNvSpPr>
            <p:nvPr/>
          </p:nvSpPr>
          <p:spPr bwMode="auto">
            <a:xfrm>
              <a:off x="2657" y="1441"/>
              <a:ext cx="541"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403" name="Text Box 12"/>
            <p:cNvSpPr txBox="1">
              <a:spLocks noChangeArrowheads="1"/>
            </p:cNvSpPr>
            <p:nvPr/>
          </p:nvSpPr>
          <p:spPr bwMode="auto">
            <a:xfrm>
              <a:off x="3842" y="1145"/>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i="1" dirty="0">
                  <a:solidFill>
                    <a:srgbClr val="FF0000"/>
                  </a:solidFill>
                </a:rPr>
                <a:t>F</a:t>
              </a:r>
              <a:r>
                <a:rPr lang="en-US" altLang="en-US" dirty="0">
                  <a:solidFill>
                    <a:srgbClr val="FF0000"/>
                  </a:solidFill>
                </a:rPr>
                <a:t> * </a:t>
              </a:r>
              <a:r>
                <a:rPr lang="en-US" altLang="en-US" i="1" dirty="0">
                  <a:solidFill>
                    <a:srgbClr val="FF0000"/>
                  </a:solidFill>
                </a:rPr>
                <a:t>R</a:t>
              </a:r>
            </a:p>
          </p:txBody>
        </p:sp>
        <p:sp>
          <p:nvSpPr>
            <p:cNvPr id="16404" name="Text Box 13"/>
            <p:cNvSpPr txBox="1">
              <a:spLocks noChangeArrowheads="1"/>
            </p:cNvSpPr>
            <p:nvPr/>
          </p:nvSpPr>
          <p:spPr bwMode="auto">
            <a:xfrm>
              <a:off x="3411" y="1455"/>
              <a:ext cx="15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solidFill>
                    <a:srgbClr val="FF0000"/>
                  </a:solidFill>
                </a:rPr>
                <a:t>perf(</a:t>
              </a:r>
              <a:r>
                <a:rPr lang="en-US" altLang="en-US" i="1" dirty="0">
                  <a:solidFill>
                    <a:srgbClr val="FF0000"/>
                  </a:solidFill>
                </a:rPr>
                <a:t>R</a:t>
              </a:r>
              <a:r>
                <a:rPr lang="en-US" altLang="en-US" dirty="0">
                  <a:solidFill>
                    <a:srgbClr val="FF0000"/>
                  </a:solidFill>
                </a:rPr>
                <a:t>)*</a:t>
              </a:r>
              <a:r>
                <a:rPr lang="en-US" altLang="en-US" i="1" dirty="0">
                  <a:solidFill>
                    <a:srgbClr val="FF0000"/>
                  </a:solidFill>
                </a:rPr>
                <a:t>n</a:t>
              </a:r>
            </a:p>
          </p:txBody>
        </p:sp>
        <p:sp>
          <p:nvSpPr>
            <p:cNvPr id="16405" name="Line 14"/>
            <p:cNvSpPr>
              <a:spLocks noChangeShapeType="1"/>
            </p:cNvSpPr>
            <p:nvPr/>
          </p:nvSpPr>
          <p:spPr bwMode="auto">
            <a:xfrm flipV="1">
              <a:off x="3490" y="1432"/>
              <a:ext cx="1342" cy="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 name="Group 22"/>
          <p:cNvGrpSpPr>
            <a:grpSpLocks/>
          </p:cNvGrpSpPr>
          <p:nvPr/>
        </p:nvGrpSpPr>
        <p:grpSpPr bwMode="auto">
          <a:xfrm>
            <a:off x="3962400" y="5995706"/>
            <a:ext cx="4733925" cy="730250"/>
            <a:chOff x="2496" y="3582"/>
            <a:chExt cx="2982" cy="460"/>
          </a:xfrm>
        </p:grpSpPr>
        <p:sp>
          <p:nvSpPr>
            <p:cNvPr id="16393" name="Text Box 19"/>
            <p:cNvSpPr txBox="1">
              <a:spLocks noChangeArrowheads="1"/>
            </p:cNvSpPr>
            <p:nvPr/>
          </p:nvSpPr>
          <p:spPr bwMode="auto">
            <a:xfrm>
              <a:off x="2496" y="3792"/>
              <a:ext cx="29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dirty="0">
                  <a:solidFill>
                    <a:srgbClr val="FF0000"/>
                  </a:solidFill>
                </a:rPr>
                <a:t>Enhanced Cores speed Serial &amp; Parallel</a:t>
              </a:r>
            </a:p>
          </p:txBody>
        </p:sp>
        <p:sp>
          <p:nvSpPr>
            <p:cNvPr id="16394" name="Line 20"/>
            <p:cNvSpPr>
              <a:spLocks noChangeShapeType="1"/>
            </p:cNvSpPr>
            <p:nvPr/>
          </p:nvSpPr>
          <p:spPr bwMode="auto">
            <a:xfrm flipH="1" flipV="1">
              <a:off x="3066" y="3582"/>
              <a:ext cx="150" cy="24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ZA"/>
            </a:p>
          </p:txBody>
        </p:sp>
        <p:sp>
          <p:nvSpPr>
            <p:cNvPr id="16395" name="Line 21"/>
            <p:cNvSpPr>
              <a:spLocks noChangeShapeType="1"/>
            </p:cNvSpPr>
            <p:nvPr/>
          </p:nvSpPr>
          <p:spPr bwMode="auto">
            <a:xfrm flipV="1">
              <a:off x="4020" y="3588"/>
              <a:ext cx="66" cy="25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ZA"/>
            </a:p>
          </p:txBody>
        </p:sp>
      </p:grpSp>
      <p:sp>
        <p:nvSpPr>
          <p:cNvPr id="4" name="Rectangle 3"/>
          <p:cNvSpPr/>
          <p:nvPr/>
        </p:nvSpPr>
        <p:spPr>
          <a:xfrm>
            <a:off x="7835901" y="723229"/>
            <a:ext cx="985370" cy="1320724"/>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Serial Fraction</a:t>
            </a:r>
          </a:p>
          <a:p>
            <a:pPr algn="ctr"/>
            <a:r>
              <a:rPr lang="en-ZA" sz="1600" b="1" i="1" dirty="0">
                <a:ln w="12700">
                  <a:noFill/>
                </a:ln>
                <a:solidFill>
                  <a:schemeClr val="tx1"/>
                </a:solidFill>
              </a:rPr>
              <a:t>1-F</a:t>
            </a:r>
          </a:p>
        </p:txBody>
      </p:sp>
      <p:sp>
        <p:nvSpPr>
          <p:cNvPr id="23" name="Rectangle 22"/>
          <p:cNvSpPr/>
          <p:nvPr/>
        </p:nvSpPr>
        <p:spPr>
          <a:xfrm>
            <a:off x="7835901" y="2011365"/>
            <a:ext cx="985370" cy="3524248"/>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Parallel</a:t>
            </a:r>
          </a:p>
          <a:p>
            <a:pPr algn="ctr"/>
            <a:r>
              <a:rPr lang="en-ZA" sz="1600" dirty="0">
                <a:ln w="12700">
                  <a:noFill/>
                </a:ln>
                <a:solidFill>
                  <a:schemeClr val="tx1"/>
                </a:solidFill>
              </a:rPr>
              <a:t>Fraction </a:t>
            </a:r>
            <a:r>
              <a:rPr lang="en-ZA" sz="1600" b="1" i="1" dirty="0">
                <a:ln w="12700">
                  <a:noFill/>
                </a:ln>
                <a:solidFill>
                  <a:schemeClr val="tx1"/>
                </a:solidFill>
              </a:rPr>
              <a:t>F</a:t>
            </a:r>
          </a:p>
        </p:txBody>
      </p:sp>
      <p:sp>
        <p:nvSpPr>
          <p:cNvPr id="5" name="Rectangle 4"/>
          <p:cNvSpPr/>
          <p:nvPr/>
        </p:nvSpPr>
        <p:spPr>
          <a:xfrm>
            <a:off x="7830112" y="240600"/>
            <a:ext cx="991160" cy="523220"/>
          </a:xfrm>
          <a:prstGeom prst="rect">
            <a:avLst/>
          </a:prstGeom>
        </p:spPr>
        <p:txBody>
          <a:bodyPr wrap="square">
            <a:spAutoFit/>
          </a:bodyPr>
          <a:lstStyle/>
          <a:p>
            <a:pPr algn="ctr"/>
            <a:r>
              <a:rPr lang="en-ZA" sz="1400" dirty="0">
                <a:ln w="12700">
                  <a:noFill/>
                </a:ln>
              </a:rPr>
              <a:t>Execution Time</a:t>
            </a:r>
            <a:endParaRPr lang="en-ZA" sz="1400" dirty="0"/>
          </a:p>
        </p:txBody>
      </p:sp>
      <p:sp>
        <p:nvSpPr>
          <p:cNvPr id="6" name="Rectangle 5">
            <a:extLst>
              <a:ext uri="{FF2B5EF4-FFF2-40B4-BE49-F238E27FC236}">
                <a16:creationId xmlns:a16="http://schemas.microsoft.com/office/drawing/2014/main" id="{F2EBFFEC-562F-454B-850C-34E51BED0B56}"/>
              </a:ext>
            </a:extLst>
          </p:cNvPr>
          <p:cNvSpPr/>
          <p:nvPr/>
        </p:nvSpPr>
        <p:spPr>
          <a:xfrm>
            <a:off x="373546" y="6325995"/>
            <a:ext cx="3191899" cy="369332"/>
          </a:xfrm>
          <a:prstGeom prst="rect">
            <a:avLst/>
          </a:prstGeom>
        </p:spPr>
        <p:txBody>
          <a:bodyPr wrap="none">
            <a:spAutoFit/>
          </a:bodyPr>
          <a:lstStyle/>
          <a:p>
            <a:r>
              <a:rPr lang="en-US" altLang="en-US" i="1" dirty="0"/>
              <a:t>Pretty cool don’t you think! </a:t>
            </a:r>
            <a:r>
              <a:rPr lang="en-US" altLang="en-US" i="1" dirty="0">
                <a:sym typeface="Wingdings" panose="05000000000000000000" pitchFamily="2" charset="2"/>
              </a:rPr>
              <a:t></a:t>
            </a:r>
            <a:endParaRPr lang="en-ZA" i="1" dirty="0"/>
          </a:p>
        </p:txBody>
      </p:sp>
    </p:spTree>
    <p:extLst>
      <p:ext uri="{BB962C8B-B14F-4D97-AF65-F5344CB8AC3E}">
        <p14:creationId xmlns:p14="http://schemas.microsoft.com/office/powerpoint/2010/main" val="496853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183016"/>
            <a:ext cx="7698306" cy="692210"/>
          </a:xfrm>
        </p:spPr>
        <p:txBody>
          <a:bodyPr>
            <a:normAutofit fontScale="90000"/>
          </a:bodyPr>
          <a:lstStyle/>
          <a:p>
            <a:r>
              <a:rPr lang="en-ZA" dirty="0"/>
              <a:t>Calculate performance…</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433" y="946943"/>
            <a:ext cx="7501328" cy="5568752"/>
          </a:xfrm>
        </p:spPr>
      </p:pic>
      <p:cxnSp>
        <p:nvCxnSpPr>
          <p:cNvPr id="10" name="Straight Arrow Connector 9"/>
          <p:cNvCxnSpPr>
            <a:cxnSpLocks/>
          </p:cNvCxnSpPr>
          <p:nvPr/>
        </p:nvCxnSpPr>
        <p:spPr>
          <a:xfrm flipH="1" flipV="1">
            <a:off x="6065520" y="5737860"/>
            <a:ext cx="1249680" cy="284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5821680" y="5161497"/>
            <a:ext cx="1251474" cy="370623"/>
          </a:xfrm>
          <a:prstGeom prst="straightConnector1">
            <a:avLst/>
          </a:prstGeom>
          <a:ln>
            <a:solidFill>
              <a:srgbClr val="23F6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73153" y="4560898"/>
            <a:ext cx="1506071" cy="923330"/>
          </a:xfrm>
          <a:prstGeom prst="rect">
            <a:avLst/>
          </a:prstGeom>
          <a:noFill/>
        </p:spPr>
        <p:txBody>
          <a:bodyPr wrap="square" rtlCol="0">
            <a:spAutoFit/>
          </a:bodyPr>
          <a:lstStyle/>
          <a:p>
            <a:r>
              <a:rPr lang="en-ZA" dirty="0"/>
              <a:t>Parallel fraction </a:t>
            </a:r>
            <a:r>
              <a:rPr lang="en-ZA" i="1" dirty="0"/>
              <a:t>F</a:t>
            </a:r>
            <a:r>
              <a:rPr lang="en-ZA" dirty="0"/>
              <a:t>=90%</a:t>
            </a:r>
          </a:p>
        </p:txBody>
      </p:sp>
      <p:sp>
        <p:nvSpPr>
          <p:cNvPr id="14" name="TextBox 13"/>
          <p:cNvSpPr txBox="1"/>
          <p:nvPr/>
        </p:nvSpPr>
        <p:spPr>
          <a:xfrm>
            <a:off x="7315200" y="5533101"/>
            <a:ext cx="1506071" cy="923330"/>
          </a:xfrm>
          <a:prstGeom prst="rect">
            <a:avLst/>
          </a:prstGeom>
          <a:noFill/>
        </p:spPr>
        <p:txBody>
          <a:bodyPr wrap="square" rtlCol="0">
            <a:spAutoFit/>
          </a:bodyPr>
          <a:lstStyle/>
          <a:p>
            <a:r>
              <a:rPr lang="en-ZA" dirty="0"/>
              <a:t>Parallel fraction </a:t>
            </a:r>
            <a:r>
              <a:rPr lang="en-ZA" i="1" dirty="0"/>
              <a:t>F</a:t>
            </a:r>
            <a:r>
              <a:rPr lang="en-ZA" dirty="0"/>
              <a:t>=50%</a:t>
            </a:r>
          </a:p>
        </p:txBody>
      </p:sp>
      <p:sp>
        <p:nvSpPr>
          <p:cNvPr id="15" name="TextBox 14"/>
          <p:cNvSpPr txBox="1"/>
          <p:nvPr/>
        </p:nvSpPr>
        <p:spPr>
          <a:xfrm>
            <a:off x="6790765" y="2449709"/>
            <a:ext cx="1506071" cy="646331"/>
          </a:xfrm>
          <a:prstGeom prst="rect">
            <a:avLst/>
          </a:prstGeom>
          <a:noFill/>
        </p:spPr>
        <p:txBody>
          <a:bodyPr wrap="square" rtlCol="0">
            <a:spAutoFit/>
          </a:bodyPr>
          <a:lstStyle/>
          <a:p>
            <a:r>
              <a:rPr lang="en-ZA" dirty="0"/>
              <a:t>Model up to </a:t>
            </a:r>
            <a:r>
              <a:rPr lang="en-ZA" i="1" dirty="0"/>
              <a:t>n</a:t>
            </a:r>
            <a:r>
              <a:rPr lang="en-ZA" dirty="0"/>
              <a:t>=50 BCEs</a:t>
            </a:r>
          </a:p>
        </p:txBody>
      </p:sp>
      <p:sp>
        <p:nvSpPr>
          <p:cNvPr id="16" name="TextBox 15"/>
          <p:cNvSpPr txBox="1"/>
          <p:nvPr/>
        </p:nvSpPr>
        <p:spPr>
          <a:xfrm rot="16200000">
            <a:off x="101935" y="3873363"/>
            <a:ext cx="1506071" cy="369332"/>
          </a:xfrm>
          <a:prstGeom prst="rect">
            <a:avLst/>
          </a:prstGeom>
          <a:noFill/>
        </p:spPr>
        <p:txBody>
          <a:bodyPr wrap="square" rtlCol="0">
            <a:spAutoFit/>
          </a:bodyPr>
          <a:lstStyle/>
          <a:p>
            <a:r>
              <a:rPr lang="en-ZA" dirty="0"/>
              <a:t>Speedup </a:t>
            </a:r>
            <a:r>
              <a:rPr lang="en-ZA" dirty="0">
                <a:sym typeface="Wingdings" panose="05000000000000000000" pitchFamily="2" charset="2"/>
              </a:rPr>
              <a:t></a:t>
            </a:r>
            <a:endParaRPr lang="en-ZA" dirty="0"/>
          </a:p>
        </p:txBody>
      </p:sp>
      <p:sp>
        <p:nvSpPr>
          <p:cNvPr id="17" name="TextBox 16"/>
          <p:cNvSpPr txBox="1"/>
          <p:nvPr/>
        </p:nvSpPr>
        <p:spPr>
          <a:xfrm>
            <a:off x="867670" y="6160907"/>
            <a:ext cx="1384301" cy="553998"/>
          </a:xfrm>
          <a:prstGeom prst="rect">
            <a:avLst/>
          </a:prstGeom>
          <a:noFill/>
        </p:spPr>
        <p:txBody>
          <a:bodyPr wrap="square" rtlCol="0">
            <a:spAutoFit/>
          </a:bodyPr>
          <a:lstStyle/>
          <a:p>
            <a:r>
              <a:rPr lang="en-ZA" dirty="0"/>
              <a:t>R </a:t>
            </a:r>
            <a:r>
              <a:rPr lang="en-ZA" dirty="0">
                <a:sym typeface="Wingdings" panose="05000000000000000000" pitchFamily="2" charset="2"/>
              </a:rPr>
              <a:t></a:t>
            </a:r>
          </a:p>
          <a:p>
            <a:r>
              <a:rPr lang="en-ZA" sz="1200" dirty="0">
                <a:sym typeface="Wingdings" panose="05000000000000000000" pitchFamily="2" charset="2"/>
              </a:rPr>
              <a:t>BCEs/</a:t>
            </a:r>
            <a:r>
              <a:rPr lang="en-ZA" sz="1200" dirty="0" err="1">
                <a:sym typeface="Wingdings" panose="05000000000000000000" pitchFamily="2" charset="2"/>
              </a:rPr>
              <a:t>mega</a:t>
            </a:r>
            <a:r>
              <a:rPr lang="en-ZA" sz="1200" dirty="0" err="1"/>
              <a:t>core</a:t>
            </a:r>
            <a:endParaRPr lang="en-ZA" dirty="0"/>
          </a:p>
        </p:txBody>
      </p:sp>
      <p:sp>
        <p:nvSpPr>
          <p:cNvPr id="18" name="Oval 17"/>
          <p:cNvSpPr/>
          <p:nvPr/>
        </p:nvSpPr>
        <p:spPr>
          <a:xfrm>
            <a:off x="3773636" y="5218438"/>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p:cNvSpPr/>
          <p:nvPr/>
        </p:nvSpPr>
        <p:spPr>
          <a:xfrm>
            <a:off x="6552503" y="5568494"/>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5" name="Group 4">
            <a:extLst>
              <a:ext uri="{FF2B5EF4-FFF2-40B4-BE49-F238E27FC236}">
                <a16:creationId xmlns:a16="http://schemas.microsoft.com/office/drawing/2014/main" id="{568C76A5-895D-47BC-81BC-21542A81A48B}"/>
              </a:ext>
            </a:extLst>
          </p:cNvPr>
          <p:cNvGrpSpPr/>
          <p:nvPr/>
        </p:nvGrpSpPr>
        <p:grpSpPr>
          <a:xfrm>
            <a:off x="4268376" y="2651806"/>
            <a:ext cx="2506500" cy="2482366"/>
            <a:chOff x="4268376" y="2651806"/>
            <a:chExt cx="2506500" cy="2482366"/>
          </a:xfrm>
        </p:grpSpPr>
        <p:pic>
          <p:nvPicPr>
            <p:cNvPr id="4" name="Picture 3" descr="A picture containing table, man, computer, clock&#10;&#10;Description automatically generated">
              <a:extLst>
                <a:ext uri="{FF2B5EF4-FFF2-40B4-BE49-F238E27FC236}">
                  <a16:creationId xmlns:a16="http://schemas.microsoft.com/office/drawing/2014/main" id="{8B9A6D7D-873D-4E10-95F3-305610682A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8376" y="2651806"/>
              <a:ext cx="2506500" cy="2482366"/>
            </a:xfrm>
            <a:prstGeom prst="rect">
              <a:avLst/>
            </a:prstGeom>
          </p:spPr>
        </p:pic>
        <p:sp>
          <p:nvSpPr>
            <p:cNvPr id="23" name="Rectangle 22">
              <a:extLst>
                <a:ext uri="{FF2B5EF4-FFF2-40B4-BE49-F238E27FC236}">
                  <a16:creationId xmlns:a16="http://schemas.microsoft.com/office/drawing/2014/main" id="{12BC594F-7455-48ED-8F04-F4F1F249187D}"/>
                </a:ext>
              </a:extLst>
            </p:cNvPr>
            <p:cNvSpPr/>
            <p:nvPr/>
          </p:nvSpPr>
          <p:spPr>
            <a:xfrm>
              <a:off x="4361418" y="3096040"/>
              <a:ext cx="2075837" cy="1600438"/>
            </a:xfrm>
            <a:prstGeom prst="rect">
              <a:avLst/>
            </a:prstGeom>
          </p:spPr>
          <p:txBody>
            <a:bodyPr wrap="square">
              <a:spAutoFit/>
            </a:bodyPr>
            <a:lstStyle/>
            <a:p>
              <a:r>
                <a:rPr lang="en-US" altLang="en-US" sz="1400" i="1" dirty="0"/>
                <a:t>NB: ensure you understand the formula on the previous slide then apply your newfound knowledge to scenarios using this tool.</a:t>
              </a:r>
              <a:endParaRPr lang="en-ZA" sz="1400" i="1" dirty="0"/>
            </a:p>
          </p:txBody>
        </p:sp>
      </p:grpSp>
      <p:sp>
        <p:nvSpPr>
          <p:cNvPr id="24" name="TextBox 23">
            <a:extLst>
              <a:ext uri="{FF2B5EF4-FFF2-40B4-BE49-F238E27FC236}">
                <a16:creationId xmlns:a16="http://schemas.microsoft.com/office/drawing/2014/main" id="{8681ED4A-7EB3-4DF1-9018-8C0E613597EF}"/>
              </a:ext>
            </a:extLst>
          </p:cNvPr>
          <p:cNvSpPr txBox="1"/>
          <p:nvPr/>
        </p:nvSpPr>
        <p:spPr>
          <a:xfrm>
            <a:off x="1708254" y="4239491"/>
            <a:ext cx="2495445" cy="830997"/>
          </a:xfrm>
          <a:prstGeom prst="rect">
            <a:avLst/>
          </a:prstGeom>
          <a:solidFill>
            <a:schemeClr val="accent6">
              <a:lumMod val="20000"/>
              <a:lumOff val="80000"/>
            </a:schemeClr>
          </a:solidFill>
          <a:ln w="12700">
            <a:solidFill>
              <a:srgbClr val="7030A0"/>
            </a:solidFill>
          </a:ln>
        </p:spPr>
        <p:txBody>
          <a:bodyPr wrap="square" rtlCol="0">
            <a:spAutoFit/>
          </a:bodyPr>
          <a:lstStyle/>
          <a:p>
            <a:r>
              <a:rPr lang="en-ZA" sz="1600" dirty="0">
                <a:solidFill>
                  <a:schemeClr val="accent4">
                    <a:lumMod val="50000"/>
                  </a:schemeClr>
                </a:solidFill>
              </a:rPr>
              <a:t>Best speedup for </a:t>
            </a:r>
            <a:r>
              <a:rPr lang="en-ZA" sz="1600" i="1" dirty="0">
                <a:solidFill>
                  <a:schemeClr val="accent4">
                    <a:lumMod val="50000"/>
                  </a:schemeClr>
                </a:solidFill>
              </a:rPr>
              <a:t>F</a:t>
            </a:r>
            <a:r>
              <a:rPr lang="en-ZA" sz="1600" dirty="0">
                <a:solidFill>
                  <a:schemeClr val="accent4">
                    <a:lumMod val="50000"/>
                  </a:schemeClr>
                </a:solidFill>
              </a:rPr>
              <a:t>=90% and 50 BCE resources, is a ~ 6-BCE </a:t>
            </a:r>
            <a:r>
              <a:rPr lang="en-ZA" sz="1600" dirty="0" err="1">
                <a:solidFill>
                  <a:schemeClr val="accent4">
                    <a:lumMod val="50000"/>
                  </a:schemeClr>
                </a:solidFill>
              </a:rPr>
              <a:t>megacore</a:t>
            </a:r>
            <a:r>
              <a:rPr lang="en-ZA" sz="1600" dirty="0">
                <a:solidFill>
                  <a:schemeClr val="accent4">
                    <a:lumMod val="50000"/>
                  </a:schemeClr>
                </a:solidFill>
              </a:rPr>
              <a:t>.</a:t>
            </a:r>
          </a:p>
        </p:txBody>
      </p:sp>
      <p:cxnSp>
        <p:nvCxnSpPr>
          <p:cNvPr id="7" name="Straight Connector 6">
            <a:extLst>
              <a:ext uri="{FF2B5EF4-FFF2-40B4-BE49-F238E27FC236}">
                <a16:creationId xmlns:a16="http://schemas.microsoft.com/office/drawing/2014/main" id="{FAE732AC-885B-4A71-A06F-A51C4EBA8EAE}"/>
              </a:ext>
            </a:extLst>
          </p:cNvPr>
          <p:cNvCxnSpPr>
            <a:cxnSpLocks/>
            <a:stCxn id="24" idx="2"/>
            <a:endCxn id="18" idx="1"/>
          </p:cNvCxnSpPr>
          <p:nvPr/>
        </p:nvCxnSpPr>
        <p:spPr>
          <a:xfrm>
            <a:off x="2955977" y="5070488"/>
            <a:ext cx="850225" cy="186874"/>
          </a:xfrm>
          <a:prstGeom prst="line">
            <a:avLst/>
          </a:prstGeom>
          <a:ln w="12700">
            <a:solidFill>
              <a:srgbClr val="7030A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79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par>
                          <p:cTn id="11" fill="hold">
                            <p:stCondLst>
                              <p:cond delay="4000"/>
                            </p:stCondLst>
                            <p:childTnLst>
                              <p:par>
                                <p:cTn id="12" presetID="22" presetClass="entr" presetSubtype="1" fill="hold" nodeType="afterEffect">
                                  <p:stCondLst>
                                    <p:cond delay="200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6500"/>
                            </p:stCondLst>
                            <p:childTnLst>
                              <p:par>
                                <p:cTn id="16" presetID="32" presetClass="emph" presetSubtype="0" fill="hold" nodeType="afterEffect">
                                  <p:stCondLst>
                                    <p:cond delay="25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cTn>
                              </p:par>
                            </p:childTnLst>
                          </p:cTn>
                        </p:par>
                        <p:par>
                          <p:cTn id="22" fill="hold">
                            <p:stCondLst>
                              <p:cond delay="7750"/>
                            </p:stCondLst>
                            <p:childTnLst>
                              <p:par>
                                <p:cTn id="23" presetID="14" presetClass="entr" presetSubtype="10" fill="hold" nodeType="after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F4AB6D-5A9F-45AB-A5E4-8D5F8A298CA3}" type="datetime1">
              <a:rPr lang="en-US" altLang="en-US" sz="1400" smtClean="0"/>
              <a:pPr/>
              <a:t>2/28/2023</a:t>
            </a:fld>
            <a:endParaRPr lang="en-US" altLang="en-US" sz="1400"/>
          </a:p>
        </p:txBody>
      </p:sp>
      <p:sp>
        <p:nvSpPr>
          <p:cNvPr id="23557" name="Rectangle 2"/>
          <p:cNvSpPr>
            <a:spLocks noGrp="1" noChangeArrowheads="1"/>
          </p:cNvSpPr>
          <p:nvPr>
            <p:ph type="title"/>
          </p:nvPr>
        </p:nvSpPr>
        <p:spPr>
          <a:xfrm>
            <a:off x="443754" y="268941"/>
            <a:ext cx="8364070" cy="1177829"/>
          </a:xfrm>
        </p:spPr>
        <p:txBody>
          <a:bodyPr>
            <a:normAutofit fontScale="90000"/>
          </a:bodyPr>
          <a:lstStyle/>
          <a:p>
            <a:r>
              <a:rPr lang="en-US" altLang="en-US" dirty="0"/>
              <a:t>Asymmetric (Heterogeneous) Multicore Chips</a:t>
            </a:r>
          </a:p>
        </p:txBody>
      </p:sp>
      <p:sp>
        <p:nvSpPr>
          <p:cNvPr id="814083" name="Rectangle 3"/>
          <p:cNvSpPr>
            <a:spLocks noGrp="1" noChangeArrowheads="1"/>
          </p:cNvSpPr>
          <p:nvPr>
            <p:ph type="body" idx="1"/>
          </p:nvPr>
        </p:nvSpPr>
        <p:spPr>
          <a:xfrm>
            <a:off x="625342" y="1774719"/>
            <a:ext cx="7697635" cy="4519977"/>
          </a:xfrm>
        </p:spPr>
        <p:txBody>
          <a:bodyPr>
            <a:normAutofit fontScale="92500" lnSpcReduction="10000"/>
          </a:bodyPr>
          <a:lstStyle/>
          <a:p>
            <a:r>
              <a:rPr lang="en-US" altLang="en-US" dirty="0"/>
              <a:t>Symmetric Multicore required all cores equal</a:t>
            </a:r>
          </a:p>
          <a:p>
            <a:r>
              <a:rPr lang="en-US" altLang="en-US" dirty="0">
                <a:solidFill>
                  <a:srgbClr val="FF0000"/>
                </a:solidFill>
              </a:rPr>
              <a:t>Let’s enhance some (not all) of the cores in the processor chip…</a:t>
            </a:r>
          </a:p>
          <a:p>
            <a:pPr lvl="4"/>
            <a:endParaRPr lang="en-US" altLang="en-US" dirty="0">
              <a:solidFill>
                <a:srgbClr val="FF0000"/>
              </a:solidFill>
            </a:endParaRPr>
          </a:p>
          <a:p>
            <a:r>
              <a:rPr lang="en-US" altLang="en-US" dirty="0"/>
              <a:t>For Amdahl’s simplified assumptions</a:t>
            </a:r>
          </a:p>
          <a:p>
            <a:pPr lvl="1"/>
            <a:r>
              <a:rPr lang="en-US" altLang="en-US" dirty="0">
                <a:solidFill>
                  <a:schemeClr val="accent1"/>
                </a:solidFill>
              </a:rPr>
              <a:t>One Enhanced Core</a:t>
            </a:r>
          </a:p>
          <a:p>
            <a:pPr lvl="1"/>
            <a:r>
              <a:rPr lang="en-US" altLang="en-US" dirty="0">
                <a:solidFill>
                  <a:schemeClr val="accent1"/>
                </a:solidFill>
              </a:rPr>
              <a:t>Others are base cores</a:t>
            </a:r>
            <a:endParaRPr lang="en-US" altLang="en-US" dirty="0"/>
          </a:p>
          <a:p>
            <a:pPr lvl="2"/>
            <a:endParaRPr lang="en-US" altLang="en-US" sz="1800" dirty="0"/>
          </a:p>
          <a:p>
            <a:r>
              <a:rPr lang="en-US" altLang="en-US" dirty="0">
                <a:solidFill>
                  <a:schemeClr val="accent2"/>
                </a:solidFill>
              </a:rPr>
              <a:t>How does this effect our hardware model?</a:t>
            </a:r>
          </a:p>
        </p:txBody>
      </p:sp>
    </p:spTree>
    <p:extLst>
      <p:ext uri="{BB962C8B-B14F-4D97-AF65-F5344CB8AC3E}">
        <p14:creationId xmlns:p14="http://schemas.microsoft.com/office/powerpoint/2010/main" val="2529053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Asymmetric Multicore Chips</a:t>
            </a:r>
            <a:endParaRPr lang="en-ZA" dirty="0"/>
          </a:p>
        </p:txBody>
      </p:sp>
      <p:sp>
        <p:nvSpPr>
          <p:cNvPr id="3" name="Content Placeholder 2"/>
          <p:cNvSpPr>
            <a:spLocks noGrp="1"/>
          </p:cNvSpPr>
          <p:nvPr>
            <p:ph idx="1"/>
          </p:nvPr>
        </p:nvSpPr>
        <p:spPr>
          <a:xfrm>
            <a:off x="729114" y="1412784"/>
            <a:ext cx="8198315" cy="4519977"/>
          </a:xfrm>
        </p:spPr>
        <p:txBody>
          <a:bodyPr/>
          <a:lstStyle/>
          <a:p>
            <a:r>
              <a:rPr lang="en-ZA" dirty="0"/>
              <a:t>Chip bounded to total of </a:t>
            </a:r>
            <a:r>
              <a:rPr lang="en-ZA" i="1" dirty="0"/>
              <a:t>n</a:t>
            </a:r>
            <a:r>
              <a:rPr lang="en-ZA" dirty="0"/>
              <a:t> BCEs</a:t>
            </a:r>
          </a:p>
          <a:p>
            <a:r>
              <a:rPr lang="en-ZA" dirty="0"/>
              <a:t>One </a:t>
            </a:r>
            <a:r>
              <a:rPr lang="en-ZA" i="1" dirty="0"/>
              <a:t>R</a:t>
            </a:r>
            <a:r>
              <a:rPr lang="en-ZA" dirty="0"/>
              <a:t>-BCE </a:t>
            </a:r>
            <a:r>
              <a:rPr lang="en-ZA" dirty="0" err="1"/>
              <a:t>megacore</a:t>
            </a:r>
            <a:r>
              <a:rPr lang="en-ZA" dirty="0"/>
              <a:t> leaves (</a:t>
            </a:r>
            <a:r>
              <a:rPr lang="en-ZA" i="1" dirty="0"/>
              <a:t>n-R)</a:t>
            </a:r>
            <a:r>
              <a:rPr lang="en-ZA" dirty="0"/>
              <a:t> BCEs</a:t>
            </a:r>
          </a:p>
          <a:p>
            <a:endParaRPr lang="en-ZA" dirty="0"/>
          </a:p>
        </p:txBody>
      </p:sp>
      <p:grpSp>
        <p:nvGrpSpPr>
          <p:cNvPr id="4" name="Group 380"/>
          <p:cNvGrpSpPr>
            <a:grpSpLocks/>
          </p:cNvGrpSpPr>
          <p:nvPr/>
        </p:nvGrpSpPr>
        <p:grpSpPr bwMode="auto">
          <a:xfrm>
            <a:off x="4746811" y="2841980"/>
            <a:ext cx="2689319" cy="2382931"/>
            <a:chOff x="5665250" y="4191000"/>
            <a:chExt cx="2259550" cy="1919484"/>
          </a:xfrm>
        </p:grpSpPr>
        <p:sp>
          <p:nvSpPr>
            <p:cNvPr id="5" name="Rectangle 4"/>
            <p:cNvSpPr/>
            <p:nvPr/>
          </p:nvSpPr>
          <p:spPr bwMode="auto">
            <a:xfrm>
              <a:off x="5665250" y="4191000"/>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6" name="Rectangle 54"/>
            <p:cNvSpPr>
              <a:spLocks noChangeArrowheads="1"/>
            </p:cNvSpPr>
            <p:nvPr/>
          </p:nvSpPr>
          <p:spPr bwMode="auto">
            <a:xfrm>
              <a:off x="6303874" y="4724400"/>
              <a:ext cx="990600" cy="8382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Rectangle 55"/>
            <p:cNvSpPr>
              <a:spLocks noChangeArrowheads="1"/>
            </p:cNvSpPr>
            <p:nvPr/>
          </p:nvSpPr>
          <p:spPr bwMode="auto">
            <a:xfrm>
              <a:off x="6837274" y="42672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Rectangle 56"/>
            <p:cNvSpPr>
              <a:spLocks noChangeArrowheads="1"/>
            </p:cNvSpPr>
            <p:nvPr/>
          </p:nvSpPr>
          <p:spPr bwMode="auto">
            <a:xfrm>
              <a:off x="7370674" y="42672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57"/>
            <p:cNvSpPr>
              <a:spLocks noChangeArrowheads="1"/>
            </p:cNvSpPr>
            <p:nvPr/>
          </p:nvSpPr>
          <p:spPr bwMode="auto">
            <a:xfrm>
              <a:off x="6303874" y="42672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Rectangle 58"/>
            <p:cNvSpPr>
              <a:spLocks noChangeArrowheads="1"/>
            </p:cNvSpPr>
            <p:nvPr/>
          </p:nvSpPr>
          <p:spPr bwMode="auto">
            <a:xfrm>
              <a:off x="7370674" y="47244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59"/>
            <p:cNvSpPr>
              <a:spLocks noChangeArrowheads="1"/>
            </p:cNvSpPr>
            <p:nvPr/>
          </p:nvSpPr>
          <p:spPr bwMode="auto">
            <a:xfrm>
              <a:off x="5770474" y="47244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 name="Rectangle 60"/>
            <p:cNvSpPr>
              <a:spLocks noChangeArrowheads="1"/>
            </p:cNvSpPr>
            <p:nvPr/>
          </p:nvSpPr>
          <p:spPr bwMode="auto">
            <a:xfrm>
              <a:off x="7370674" y="51816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 name="Rectangle 61"/>
            <p:cNvSpPr>
              <a:spLocks noChangeArrowheads="1"/>
            </p:cNvSpPr>
            <p:nvPr/>
          </p:nvSpPr>
          <p:spPr bwMode="auto">
            <a:xfrm>
              <a:off x="6837274" y="56388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Rectangle 62"/>
            <p:cNvSpPr>
              <a:spLocks noChangeArrowheads="1"/>
            </p:cNvSpPr>
            <p:nvPr/>
          </p:nvSpPr>
          <p:spPr bwMode="auto">
            <a:xfrm>
              <a:off x="7370674" y="56388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63"/>
            <p:cNvSpPr>
              <a:spLocks noChangeArrowheads="1"/>
            </p:cNvSpPr>
            <p:nvPr/>
          </p:nvSpPr>
          <p:spPr bwMode="auto">
            <a:xfrm>
              <a:off x="5770474" y="51816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Rectangle 64"/>
            <p:cNvSpPr>
              <a:spLocks noChangeArrowheads="1"/>
            </p:cNvSpPr>
            <p:nvPr/>
          </p:nvSpPr>
          <p:spPr bwMode="auto">
            <a:xfrm>
              <a:off x="5770474" y="42672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 name="Rectangle 65"/>
            <p:cNvSpPr>
              <a:spLocks noChangeArrowheads="1"/>
            </p:cNvSpPr>
            <p:nvPr/>
          </p:nvSpPr>
          <p:spPr bwMode="auto">
            <a:xfrm>
              <a:off x="5770474" y="56388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 name="Rectangle 66"/>
            <p:cNvSpPr>
              <a:spLocks noChangeArrowheads="1"/>
            </p:cNvSpPr>
            <p:nvPr/>
          </p:nvSpPr>
          <p:spPr bwMode="auto">
            <a:xfrm>
              <a:off x="6303874" y="56388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9" name="Group 468"/>
            <p:cNvGrpSpPr>
              <a:grpSpLocks/>
            </p:cNvGrpSpPr>
            <p:nvPr/>
          </p:nvGrpSpPr>
          <p:grpSpPr bwMode="auto">
            <a:xfrm>
              <a:off x="5814924" y="5715000"/>
              <a:ext cx="382588" cy="241300"/>
              <a:chOff x="768" y="2160"/>
              <a:chExt cx="912" cy="576"/>
            </a:xfrm>
          </p:grpSpPr>
          <p:sp>
            <p:nvSpPr>
              <p:cNvPr id="168" name="Freeform 469"/>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9" name="Rectangle 470"/>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0" name="Rectangle 471"/>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1" name="Line 472"/>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2" name="Line 473"/>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3" name="Line 474"/>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4" name="Line 475"/>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5" name="Line 476"/>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0" name="Group 477"/>
            <p:cNvGrpSpPr>
              <a:grpSpLocks/>
            </p:cNvGrpSpPr>
            <p:nvPr/>
          </p:nvGrpSpPr>
          <p:grpSpPr bwMode="auto">
            <a:xfrm>
              <a:off x="6348324" y="5727700"/>
              <a:ext cx="382588" cy="241300"/>
              <a:chOff x="768" y="2160"/>
              <a:chExt cx="912" cy="576"/>
            </a:xfrm>
          </p:grpSpPr>
          <p:sp>
            <p:nvSpPr>
              <p:cNvPr id="160" name="Freeform 478"/>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1" name="Rectangle 479"/>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 name="Rectangle 480"/>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 name="Line 481"/>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4" name="Line 482"/>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5" name="Line 483"/>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6" name="Line 484"/>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7" name="Line 485"/>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1" name="Group 486"/>
            <p:cNvGrpSpPr>
              <a:grpSpLocks/>
            </p:cNvGrpSpPr>
            <p:nvPr/>
          </p:nvGrpSpPr>
          <p:grpSpPr bwMode="auto">
            <a:xfrm>
              <a:off x="6869024" y="5715000"/>
              <a:ext cx="382588" cy="241300"/>
              <a:chOff x="768" y="2160"/>
              <a:chExt cx="912" cy="576"/>
            </a:xfrm>
          </p:grpSpPr>
          <p:sp>
            <p:nvSpPr>
              <p:cNvPr id="152" name="Freeform 487"/>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 name="Rectangle 488"/>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 name="Rectangle 489"/>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5" name="Line 490"/>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6" name="Line 491"/>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7" name="Line 492"/>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8" name="Line 493"/>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9" name="Line 494"/>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2" name="Group 495"/>
            <p:cNvGrpSpPr>
              <a:grpSpLocks/>
            </p:cNvGrpSpPr>
            <p:nvPr/>
          </p:nvGrpSpPr>
          <p:grpSpPr bwMode="auto">
            <a:xfrm>
              <a:off x="7415124" y="5715000"/>
              <a:ext cx="382588" cy="241300"/>
              <a:chOff x="768" y="2160"/>
              <a:chExt cx="912" cy="576"/>
            </a:xfrm>
          </p:grpSpPr>
          <p:sp>
            <p:nvSpPr>
              <p:cNvPr id="144" name="Freeform 496"/>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5" name="Rectangle 497"/>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6" name="Rectangle 498"/>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7" name="Line 499"/>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8" name="Line 500"/>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9" name="Line 501"/>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0" name="Line 502"/>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1" name="Line 503"/>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3" name="Group 504"/>
            <p:cNvGrpSpPr>
              <a:grpSpLocks/>
            </p:cNvGrpSpPr>
            <p:nvPr/>
          </p:nvGrpSpPr>
          <p:grpSpPr bwMode="auto">
            <a:xfrm>
              <a:off x="5814924" y="4330700"/>
              <a:ext cx="382588" cy="241300"/>
              <a:chOff x="768" y="2160"/>
              <a:chExt cx="912" cy="576"/>
            </a:xfrm>
          </p:grpSpPr>
          <p:sp>
            <p:nvSpPr>
              <p:cNvPr id="136" name="Freeform 505"/>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7" name="Rectangle 506"/>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8" name="Rectangle 507"/>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9" name="Line 508"/>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0" name="Line 509"/>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1" name="Line 510"/>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2" name="Line 511"/>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3" name="Line 512"/>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4" name="Group 513"/>
            <p:cNvGrpSpPr>
              <a:grpSpLocks/>
            </p:cNvGrpSpPr>
            <p:nvPr/>
          </p:nvGrpSpPr>
          <p:grpSpPr bwMode="auto">
            <a:xfrm>
              <a:off x="6348324" y="4343400"/>
              <a:ext cx="382588" cy="241300"/>
              <a:chOff x="768" y="2160"/>
              <a:chExt cx="912" cy="576"/>
            </a:xfrm>
          </p:grpSpPr>
          <p:sp>
            <p:nvSpPr>
              <p:cNvPr id="128" name="Freeform 51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9" name="Rectangle 51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0" name="Rectangle 51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1" name="Line 51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2" name="Line 51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3" name="Line 51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4" name="Line 52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5" name="Line 52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5" name="Group 522"/>
            <p:cNvGrpSpPr>
              <a:grpSpLocks/>
            </p:cNvGrpSpPr>
            <p:nvPr/>
          </p:nvGrpSpPr>
          <p:grpSpPr bwMode="auto">
            <a:xfrm>
              <a:off x="6869024" y="4330700"/>
              <a:ext cx="382588" cy="241300"/>
              <a:chOff x="768" y="2160"/>
              <a:chExt cx="912" cy="576"/>
            </a:xfrm>
          </p:grpSpPr>
          <p:sp>
            <p:nvSpPr>
              <p:cNvPr id="120" name="Freeform 52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1" name="Rectangle 52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 name="Rectangle 52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 name="Line 52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4" name="Line 52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5" name="Line 52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6" name="Line 52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7" name="Line 53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6" name="Group 531"/>
            <p:cNvGrpSpPr>
              <a:grpSpLocks/>
            </p:cNvGrpSpPr>
            <p:nvPr/>
          </p:nvGrpSpPr>
          <p:grpSpPr bwMode="auto">
            <a:xfrm>
              <a:off x="7415124" y="4330700"/>
              <a:ext cx="382588" cy="241300"/>
              <a:chOff x="768" y="2160"/>
              <a:chExt cx="912" cy="576"/>
            </a:xfrm>
          </p:grpSpPr>
          <p:sp>
            <p:nvSpPr>
              <p:cNvPr id="112" name="Freeform 53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 name="Rectangle 53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 name="Rectangle 53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 name="Line 53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6" name="Line 53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7" name="Line 53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8" name="Line 53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9" name="Line 53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7" name="Group 560"/>
            <p:cNvGrpSpPr>
              <a:grpSpLocks/>
            </p:cNvGrpSpPr>
            <p:nvPr/>
          </p:nvGrpSpPr>
          <p:grpSpPr bwMode="auto">
            <a:xfrm>
              <a:off x="5813337" y="4778375"/>
              <a:ext cx="382587" cy="241300"/>
              <a:chOff x="768" y="2160"/>
              <a:chExt cx="912" cy="576"/>
            </a:xfrm>
          </p:grpSpPr>
          <p:sp>
            <p:nvSpPr>
              <p:cNvPr id="104" name="Freeform 56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 name="Rectangle 56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 name="Rectangle 56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 name="Line 56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8" name="Line 56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9" name="Line 56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0" name="Line 56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1" name="Line 56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8" name="Group 569"/>
            <p:cNvGrpSpPr>
              <a:grpSpLocks/>
            </p:cNvGrpSpPr>
            <p:nvPr/>
          </p:nvGrpSpPr>
          <p:grpSpPr bwMode="auto">
            <a:xfrm>
              <a:off x="5813337" y="5248275"/>
              <a:ext cx="382587" cy="241300"/>
              <a:chOff x="768" y="2160"/>
              <a:chExt cx="912" cy="576"/>
            </a:xfrm>
          </p:grpSpPr>
          <p:sp>
            <p:nvSpPr>
              <p:cNvPr id="96" name="Freeform 57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7" name="Rectangle 57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8" name="Rectangle 57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 name="Line 57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0" name="Line 57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1" name="Line 57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2" name="Line 57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3" name="Line 57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9" name="Group 578"/>
            <p:cNvGrpSpPr>
              <a:grpSpLocks/>
            </p:cNvGrpSpPr>
            <p:nvPr/>
          </p:nvGrpSpPr>
          <p:grpSpPr bwMode="auto">
            <a:xfrm>
              <a:off x="7404012" y="4781550"/>
              <a:ext cx="382587" cy="241300"/>
              <a:chOff x="768" y="2160"/>
              <a:chExt cx="912" cy="576"/>
            </a:xfrm>
          </p:grpSpPr>
          <p:sp>
            <p:nvSpPr>
              <p:cNvPr id="88" name="Freeform 579"/>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9" name="Rectangle 580"/>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0" name="Rectangle 581"/>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 name="Line 582"/>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2" name="Line 583"/>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3" name="Line 584"/>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4" name="Line 585"/>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5" name="Line 586"/>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0" name="Group 587"/>
            <p:cNvGrpSpPr>
              <a:grpSpLocks/>
            </p:cNvGrpSpPr>
            <p:nvPr/>
          </p:nvGrpSpPr>
          <p:grpSpPr bwMode="auto">
            <a:xfrm>
              <a:off x="7404012" y="5251450"/>
              <a:ext cx="382587" cy="241300"/>
              <a:chOff x="768" y="2160"/>
              <a:chExt cx="912" cy="576"/>
            </a:xfrm>
          </p:grpSpPr>
          <p:sp>
            <p:nvSpPr>
              <p:cNvPr id="80" name="Freeform 588"/>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 name="Rectangle 589"/>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 name="Rectangle 590"/>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3" name="Line 591"/>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4" name="Line 592"/>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5" name="Line 593"/>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6" name="Line 594"/>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7" name="Line 595"/>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1" name="Group 803"/>
            <p:cNvGrpSpPr>
              <a:grpSpLocks/>
            </p:cNvGrpSpPr>
            <p:nvPr/>
          </p:nvGrpSpPr>
          <p:grpSpPr bwMode="auto">
            <a:xfrm>
              <a:off x="6343562" y="4762500"/>
              <a:ext cx="914400" cy="749300"/>
              <a:chOff x="2127" y="2204"/>
              <a:chExt cx="489" cy="610"/>
            </a:xfrm>
          </p:grpSpPr>
          <p:sp>
            <p:nvSpPr>
              <p:cNvPr id="32" name="Freeform 804"/>
              <p:cNvSpPr>
                <a:spLocks/>
              </p:cNvSpPr>
              <p:nvPr/>
            </p:nvSpPr>
            <p:spPr bwMode="auto">
              <a:xfrm>
                <a:off x="2342" y="2204"/>
                <a:ext cx="59" cy="143"/>
              </a:xfrm>
              <a:custGeom>
                <a:avLst/>
                <a:gdLst>
                  <a:gd name="T0" fmla="*/ 0 w 240"/>
                  <a:gd name="T1" fmla="*/ 0 h 576"/>
                  <a:gd name="T2" fmla="*/ 1 w 240"/>
                  <a:gd name="T3" fmla="*/ 0 h 576"/>
                  <a:gd name="T4" fmla="*/ 1 w 240"/>
                  <a:gd name="T5" fmla="*/ 1 h 576"/>
                  <a:gd name="T6" fmla="*/ 0 w 240"/>
                  <a:gd name="T7" fmla="*/ 2 h 576"/>
                  <a:gd name="T8" fmla="*/ 0 w 240"/>
                  <a:gd name="T9" fmla="*/ 1 h 576"/>
                  <a:gd name="T10" fmla="*/ 0 w 240"/>
                  <a:gd name="T11" fmla="*/ 1 h 576"/>
                  <a:gd name="T12" fmla="*/ 0 w 240"/>
                  <a:gd name="T13" fmla="*/ 1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 name="Rectangle 805"/>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 name="Rectangle 806"/>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 name="Line 807"/>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 name="Line 808"/>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 name="Line 809"/>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 name="Line 810"/>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 name="Line 811"/>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 name="Freeform 812"/>
              <p:cNvSpPr>
                <a:spLocks/>
              </p:cNvSpPr>
              <p:nvPr/>
            </p:nvSpPr>
            <p:spPr bwMode="auto">
              <a:xfrm>
                <a:off x="2342" y="2359"/>
                <a:ext cx="59" cy="144"/>
              </a:xfrm>
              <a:custGeom>
                <a:avLst/>
                <a:gdLst>
                  <a:gd name="T0" fmla="*/ 0 w 240"/>
                  <a:gd name="T1" fmla="*/ 0 h 576"/>
                  <a:gd name="T2" fmla="*/ 1 w 240"/>
                  <a:gd name="T3" fmla="*/ 1 h 576"/>
                  <a:gd name="T4" fmla="*/ 1 w 240"/>
                  <a:gd name="T5" fmla="*/ 1 h 576"/>
                  <a:gd name="T6" fmla="*/ 0 w 240"/>
                  <a:gd name="T7" fmla="*/ 2 h 576"/>
                  <a:gd name="T8" fmla="*/ 0 w 240"/>
                  <a:gd name="T9" fmla="*/ 1 h 576"/>
                  <a:gd name="T10" fmla="*/ 0 w 240"/>
                  <a:gd name="T11" fmla="*/ 1 h 576"/>
                  <a:gd name="T12" fmla="*/ 0 w 240"/>
                  <a:gd name="T13" fmla="*/ 1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 name="Freeform 813"/>
              <p:cNvSpPr>
                <a:spLocks/>
              </p:cNvSpPr>
              <p:nvPr/>
            </p:nvSpPr>
            <p:spPr bwMode="auto">
              <a:xfrm>
                <a:off x="2342" y="2515"/>
                <a:ext cx="59" cy="143"/>
              </a:xfrm>
              <a:custGeom>
                <a:avLst/>
                <a:gdLst>
                  <a:gd name="T0" fmla="*/ 0 w 240"/>
                  <a:gd name="T1" fmla="*/ 0 h 576"/>
                  <a:gd name="T2" fmla="*/ 1 w 240"/>
                  <a:gd name="T3" fmla="*/ 0 h 576"/>
                  <a:gd name="T4" fmla="*/ 1 w 240"/>
                  <a:gd name="T5" fmla="*/ 1 h 576"/>
                  <a:gd name="T6" fmla="*/ 0 w 240"/>
                  <a:gd name="T7" fmla="*/ 2 h 576"/>
                  <a:gd name="T8" fmla="*/ 0 w 240"/>
                  <a:gd name="T9" fmla="*/ 1 h 576"/>
                  <a:gd name="T10" fmla="*/ 0 w 240"/>
                  <a:gd name="T11" fmla="*/ 1 h 576"/>
                  <a:gd name="T12" fmla="*/ 0 w 240"/>
                  <a:gd name="T13" fmla="*/ 1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 name="Rectangle 814"/>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 name="Rectangle 815"/>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 name="Rectangle 816"/>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 name="Rectangle 817"/>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 name="Rectangle 818"/>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 name="Line 819"/>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8" name="Line 820"/>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9" name="Line 821"/>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0" name="Line 822"/>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 name="Line 823"/>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 name="Line 824"/>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 name="Line 825"/>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 name="Line 826"/>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 name="Line 827"/>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 name="Line 828"/>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 name="Line 829"/>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 name="Line 830"/>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 name="Line 831"/>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 name="Line 832"/>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 name="Line 833"/>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62" name="Group 834"/>
              <p:cNvGrpSpPr>
                <a:grpSpLocks/>
              </p:cNvGrpSpPr>
              <p:nvPr/>
            </p:nvGrpSpPr>
            <p:grpSpPr bwMode="auto">
              <a:xfrm>
                <a:off x="2521" y="2347"/>
                <a:ext cx="95" cy="311"/>
                <a:chOff x="2521" y="2347"/>
                <a:chExt cx="95" cy="156"/>
              </a:xfrm>
            </p:grpSpPr>
            <p:sp>
              <p:nvSpPr>
                <p:cNvPr id="72" name="Rectangle 835"/>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3" name="Line 836"/>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4" name="Line 837"/>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5" name="Line 838"/>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 name="Line 839"/>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7" name="Line 840"/>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8" name="Line 841"/>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9" name="Line 842"/>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63" name="Freeform 843"/>
              <p:cNvSpPr>
                <a:spLocks/>
              </p:cNvSpPr>
              <p:nvPr/>
            </p:nvSpPr>
            <p:spPr bwMode="auto">
              <a:xfrm>
                <a:off x="2342" y="2671"/>
                <a:ext cx="59" cy="143"/>
              </a:xfrm>
              <a:custGeom>
                <a:avLst/>
                <a:gdLst>
                  <a:gd name="T0" fmla="*/ 0 w 240"/>
                  <a:gd name="T1" fmla="*/ 0 h 576"/>
                  <a:gd name="T2" fmla="*/ 1 w 240"/>
                  <a:gd name="T3" fmla="*/ 0 h 576"/>
                  <a:gd name="T4" fmla="*/ 1 w 240"/>
                  <a:gd name="T5" fmla="*/ 1 h 576"/>
                  <a:gd name="T6" fmla="*/ 0 w 240"/>
                  <a:gd name="T7" fmla="*/ 2 h 576"/>
                  <a:gd name="T8" fmla="*/ 0 w 240"/>
                  <a:gd name="T9" fmla="*/ 1 h 576"/>
                  <a:gd name="T10" fmla="*/ 0 w 240"/>
                  <a:gd name="T11" fmla="*/ 1 h 576"/>
                  <a:gd name="T12" fmla="*/ 0 w 240"/>
                  <a:gd name="T13" fmla="*/ 1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4" name="Rectangle 844"/>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 name="Rectangle 845"/>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 name="Line 846"/>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7" name="Line 847"/>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8" name="Line 848"/>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9" name="Line 849"/>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0" name="Line 850"/>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1" name="Line 851"/>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176" name="Rectangle 175"/>
          <p:cNvSpPr/>
          <p:nvPr/>
        </p:nvSpPr>
        <p:spPr>
          <a:xfrm>
            <a:off x="4684714" y="5268857"/>
            <a:ext cx="3290886" cy="1200329"/>
          </a:xfrm>
          <a:prstGeom prst="rect">
            <a:avLst/>
          </a:prstGeom>
        </p:spPr>
        <p:txBody>
          <a:bodyPr wrap="square">
            <a:spAutoFit/>
          </a:bodyPr>
          <a:lstStyle/>
          <a:p>
            <a:r>
              <a:rPr lang="en-ZA" dirty="0"/>
              <a:t>Asymmetric case: one </a:t>
            </a:r>
            <a:r>
              <a:rPr lang="en-ZA" i="1" dirty="0"/>
              <a:t>R</a:t>
            </a:r>
            <a:r>
              <a:rPr lang="en-ZA" dirty="0"/>
              <a:t>-BCE </a:t>
            </a:r>
            <a:r>
              <a:rPr lang="en-ZA" dirty="0" err="1"/>
              <a:t>megacore</a:t>
            </a:r>
            <a:r>
              <a:rPr lang="en-ZA" dirty="0"/>
              <a:t> with (</a:t>
            </a:r>
            <a:r>
              <a:rPr lang="en-ZA" i="1" dirty="0"/>
              <a:t>n </a:t>
            </a:r>
            <a:r>
              <a:rPr lang="en-ZA" dirty="0"/>
              <a:t>- </a:t>
            </a:r>
            <a:r>
              <a:rPr lang="en-ZA" i="1" dirty="0"/>
              <a:t>R)</a:t>
            </a:r>
            <a:r>
              <a:rPr lang="en-ZA" dirty="0"/>
              <a:t> 1-BCEs  (i.e. one 4-BCE and </a:t>
            </a:r>
            <a:br>
              <a:rPr lang="en-ZA" dirty="0"/>
            </a:br>
            <a:r>
              <a:rPr lang="en-ZA" dirty="0"/>
              <a:t>12 1-BCEs, </a:t>
            </a:r>
            <a:r>
              <a:rPr lang="en-ZA" i="1" dirty="0"/>
              <a:t>R</a:t>
            </a:r>
            <a:r>
              <a:rPr lang="en-ZA" dirty="0"/>
              <a:t>=4, </a:t>
            </a:r>
            <a:r>
              <a:rPr lang="en-ZA" i="1" dirty="0"/>
              <a:t>n</a:t>
            </a:r>
            <a:r>
              <a:rPr lang="en-ZA" dirty="0"/>
              <a:t>=16)</a:t>
            </a:r>
          </a:p>
        </p:txBody>
      </p:sp>
      <p:grpSp>
        <p:nvGrpSpPr>
          <p:cNvPr id="177" name="Group 379"/>
          <p:cNvGrpSpPr>
            <a:grpSpLocks/>
          </p:cNvGrpSpPr>
          <p:nvPr/>
        </p:nvGrpSpPr>
        <p:grpSpPr bwMode="auto">
          <a:xfrm>
            <a:off x="1778474" y="2841979"/>
            <a:ext cx="2633328" cy="2382931"/>
            <a:chOff x="2189504" y="4187852"/>
            <a:chExt cx="2259550" cy="1919484"/>
          </a:xfrm>
        </p:grpSpPr>
        <p:sp>
          <p:nvSpPr>
            <p:cNvPr id="178" name="Rectangle 177"/>
            <p:cNvSpPr/>
            <p:nvPr/>
          </p:nvSpPr>
          <p:spPr bwMode="auto">
            <a:xfrm>
              <a:off x="2189504" y="4187852"/>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179" name="Rectangle 37"/>
            <p:cNvSpPr>
              <a:spLocks noChangeArrowheads="1"/>
            </p:cNvSpPr>
            <p:nvPr/>
          </p:nvSpPr>
          <p:spPr bwMode="auto">
            <a:xfrm>
              <a:off x="2289788"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0" name="Rectangle 40"/>
            <p:cNvSpPr>
              <a:spLocks noChangeArrowheads="1"/>
            </p:cNvSpPr>
            <p:nvPr/>
          </p:nvSpPr>
          <p:spPr bwMode="auto">
            <a:xfrm>
              <a:off x="3356588"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1" name="Rectangle 49"/>
            <p:cNvSpPr>
              <a:spLocks noChangeArrowheads="1"/>
            </p:cNvSpPr>
            <p:nvPr/>
          </p:nvSpPr>
          <p:spPr bwMode="auto">
            <a:xfrm>
              <a:off x="2289788"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2" name="Rectangle 52"/>
            <p:cNvSpPr>
              <a:spLocks noChangeArrowheads="1"/>
            </p:cNvSpPr>
            <p:nvPr/>
          </p:nvSpPr>
          <p:spPr bwMode="auto">
            <a:xfrm>
              <a:off x="3356588"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83" name="Group 607"/>
            <p:cNvGrpSpPr>
              <a:grpSpLocks/>
            </p:cNvGrpSpPr>
            <p:nvPr/>
          </p:nvGrpSpPr>
          <p:grpSpPr bwMode="auto">
            <a:xfrm>
              <a:off x="2329475" y="5221288"/>
              <a:ext cx="914400" cy="749300"/>
              <a:chOff x="2127" y="2204"/>
              <a:chExt cx="489" cy="610"/>
            </a:xfrm>
          </p:grpSpPr>
          <p:sp>
            <p:nvSpPr>
              <p:cNvPr id="331" name="Freeform 608"/>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2" name="Rectangle 609"/>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3" name="Rectangle 610"/>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4" name="Line 611"/>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5" name="Line 612"/>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6" name="Line 613"/>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7" name="Line 614"/>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8" name="Line 615"/>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9" name="Freeform 616"/>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0" name="Freeform 617"/>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1" name="Rectangle 618"/>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2" name="Rectangle 619"/>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3" name="Rectangle 620"/>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4" name="Rectangle 621"/>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5" name="Rectangle 622"/>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6" name="Line 623"/>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7" name="Line 624"/>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8" name="Line 625"/>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9" name="Line 626"/>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0" name="Line 627"/>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1" name="Line 628"/>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2" name="Line 629"/>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3" name="Line 630"/>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4" name="Line 631"/>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5" name="Line 632"/>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6" name="Line 633"/>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7" name="Line 634"/>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8" name="Line 635"/>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9" name="Line 636"/>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0" name="Line 637"/>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361" name="Group 638"/>
              <p:cNvGrpSpPr>
                <a:grpSpLocks/>
              </p:cNvGrpSpPr>
              <p:nvPr/>
            </p:nvGrpSpPr>
            <p:grpSpPr bwMode="auto">
              <a:xfrm>
                <a:off x="2521" y="2347"/>
                <a:ext cx="95" cy="311"/>
                <a:chOff x="2521" y="2347"/>
                <a:chExt cx="95" cy="156"/>
              </a:xfrm>
            </p:grpSpPr>
            <p:sp>
              <p:nvSpPr>
                <p:cNvPr id="371" name="Rectangle 639"/>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2" name="Line 640"/>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3" name="Line 641"/>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4" name="Line 642"/>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5" name="Line 643"/>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6" name="Line 644"/>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7" name="Line 645"/>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8" name="Line 646"/>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362" name="Freeform 647"/>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3" name="Rectangle 648"/>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4" name="Rectangle 649"/>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5" name="Line 650"/>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6" name="Line 651"/>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7" name="Line 652"/>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8" name="Line 653"/>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9" name="Line 654"/>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0" name="Line 655"/>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84" name="Group 656"/>
            <p:cNvGrpSpPr>
              <a:grpSpLocks/>
            </p:cNvGrpSpPr>
            <p:nvPr/>
          </p:nvGrpSpPr>
          <p:grpSpPr bwMode="auto">
            <a:xfrm>
              <a:off x="2329475" y="4306888"/>
              <a:ext cx="914400" cy="749300"/>
              <a:chOff x="2127" y="2204"/>
              <a:chExt cx="489" cy="610"/>
            </a:xfrm>
          </p:grpSpPr>
          <p:sp>
            <p:nvSpPr>
              <p:cNvPr id="283" name="Freeform 657"/>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4" name="Rectangle 658"/>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5" name="Rectangle 659"/>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 name="Line 660"/>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7" name="Line 661"/>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8" name="Line 662"/>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9" name="Line 663"/>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0" name="Line 664"/>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1" name="Freeform 665"/>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2" name="Freeform 666"/>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3" name="Rectangle 667"/>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4" name="Rectangle 668"/>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5" name="Rectangle 669"/>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6" name="Rectangle 670"/>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 name="Rectangle 671"/>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8" name="Line 672"/>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9" name="Line 673"/>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0" name="Line 674"/>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1" name="Line 675"/>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2" name="Line 676"/>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3" name="Line 677"/>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4" name="Line 678"/>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5" name="Line 679"/>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6" name="Line 680"/>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7" name="Line 681"/>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8" name="Line 682"/>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9" name="Line 683"/>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0" name="Line 684"/>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1" name="Line 685"/>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2" name="Line 686"/>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313" name="Group 687"/>
              <p:cNvGrpSpPr>
                <a:grpSpLocks/>
              </p:cNvGrpSpPr>
              <p:nvPr/>
            </p:nvGrpSpPr>
            <p:grpSpPr bwMode="auto">
              <a:xfrm>
                <a:off x="2521" y="2347"/>
                <a:ext cx="95" cy="311"/>
                <a:chOff x="2521" y="2347"/>
                <a:chExt cx="95" cy="156"/>
              </a:xfrm>
            </p:grpSpPr>
            <p:sp>
              <p:nvSpPr>
                <p:cNvPr id="323" name="Rectangle 688"/>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4" name="Line 689"/>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5" name="Line 690"/>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6" name="Line 691"/>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7" name="Line 692"/>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8" name="Line 693"/>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9" name="Line 694"/>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0" name="Line 695"/>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314" name="Freeform 696"/>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 name="Rectangle 697"/>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6" name="Rectangle 698"/>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 name="Line 699"/>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8" name="Line 700"/>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9" name="Line 701"/>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0" name="Line 702"/>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1" name="Line 703"/>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2" name="Line 704"/>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85" name="Group 705"/>
            <p:cNvGrpSpPr>
              <a:grpSpLocks/>
            </p:cNvGrpSpPr>
            <p:nvPr/>
          </p:nvGrpSpPr>
          <p:grpSpPr bwMode="auto">
            <a:xfrm>
              <a:off x="3396275" y="5221288"/>
              <a:ext cx="914400" cy="749300"/>
              <a:chOff x="2127" y="2204"/>
              <a:chExt cx="489" cy="610"/>
            </a:xfrm>
          </p:grpSpPr>
          <p:sp>
            <p:nvSpPr>
              <p:cNvPr id="235" name="Freeform 706"/>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 name="Rectangle 707"/>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 name="Rectangle 708"/>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 name="Line 709"/>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9" name="Line 710"/>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0" name="Line 711"/>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1" name="Line 712"/>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2" name="Line 713"/>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3" name="Freeform 714"/>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4" name="Freeform 715"/>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5" name="Rectangle 716"/>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6" name="Rectangle 717"/>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7" name="Rectangle 718"/>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8" name="Rectangle 719"/>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9" name="Rectangle 720"/>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0" name="Line 721"/>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1" name="Line 722"/>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2" name="Line 723"/>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3" name="Line 724"/>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4" name="Line 725"/>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5" name="Line 726"/>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6" name="Line 727"/>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7" name="Line 728"/>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8" name="Line 729"/>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9" name="Line 730"/>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0" name="Line 731"/>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1" name="Line 732"/>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2" name="Line 733"/>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3" name="Line 734"/>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4" name="Line 735"/>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265" name="Group 736"/>
              <p:cNvGrpSpPr>
                <a:grpSpLocks/>
              </p:cNvGrpSpPr>
              <p:nvPr/>
            </p:nvGrpSpPr>
            <p:grpSpPr bwMode="auto">
              <a:xfrm>
                <a:off x="2521" y="2347"/>
                <a:ext cx="95" cy="311"/>
                <a:chOff x="2521" y="2347"/>
                <a:chExt cx="95" cy="156"/>
              </a:xfrm>
            </p:grpSpPr>
            <p:sp>
              <p:nvSpPr>
                <p:cNvPr id="275" name="Rectangle 737"/>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 name="Line 738"/>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7" name="Line 739"/>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8" name="Line 740"/>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9" name="Line 741"/>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0" name="Line 742"/>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1" name="Line 743"/>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2" name="Line 744"/>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266" name="Freeform 745"/>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7" name="Rectangle 746"/>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8" name="Rectangle 747"/>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9" name="Line 748"/>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0" name="Line 749"/>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1" name="Line 750"/>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2" name="Line 751"/>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3" name="Line 752"/>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4" name="Line 753"/>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86" name="Group 754"/>
            <p:cNvGrpSpPr>
              <a:grpSpLocks/>
            </p:cNvGrpSpPr>
            <p:nvPr/>
          </p:nvGrpSpPr>
          <p:grpSpPr bwMode="auto">
            <a:xfrm>
              <a:off x="3396275" y="4306888"/>
              <a:ext cx="914400" cy="749300"/>
              <a:chOff x="2127" y="2204"/>
              <a:chExt cx="489" cy="610"/>
            </a:xfrm>
          </p:grpSpPr>
          <p:sp>
            <p:nvSpPr>
              <p:cNvPr id="187" name="Freeform 755"/>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8" name="Rectangle 756"/>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9" name="Rectangle 757"/>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0" name="Line 758"/>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1" name="Line 759"/>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2" name="Line 760"/>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3" name="Line 761"/>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4" name="Line 762"/>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5" name="Freeform 763"/>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6" name="Freeform 764"/>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7" name="Rectangle 765"/>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8" name="Rectangle 766"/>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9" name="Rectangle 767"/>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0" name="Rectangle 768"/>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1" name="Rectangle 769"/>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2" name="Line 770"/>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3" name="Line 771"/>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4" name="Line 772"/>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5" name="Line 773"/>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6" name="Line 774"/>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7" name="Line 775"/>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8" name="Line 776"/>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9" name="Line 777"/>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0" name="Line 778"/>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1" name="Line 779"/>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2" name="Line 780"/>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3" name="Line 781"/>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4" name="Line 782"/>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5" name="Line 783"/>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6" name="Line 784"/>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217" name="Group 785"/>
              <p:cNvGrpSpPr>
                <a:grpSpLocks/>
              </p:cNvGrpSpPr>
              <p:nvPr/>
            </p:nvGrpSpPr>
            <p:grpSpPr bwMode="auto">
              <a:xfrm>
                <a:off x="2521" y="2347"/>
                <a:ext cx="95" cy="311"/>
                <a:chOff x="2521" y="2347"/>
                <a:chExt cx="95" cy="156"/>
              </a:xfrm>
            </p:grpSpPr>
            <p:sp>
              <p:nvSpPr>
                <p:cNvPr id="227" name="Rectangle 786"/>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8" name="Line 787"/>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9" name="Line 788"/>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0" name="Line 789"/>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1" name="Line 790"/>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2" name="Line 791"/>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3" name="Line 792"/>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4" name="Line 793"/>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218" name="Freeform 794"/>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9" name="Rectangle 795"/>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0" name="Rectangle 796"/>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1" name="Line 797"/>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2" name="Line 798"/>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3" name="Line 799"/>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4" name="Line 800"/>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5" name="Line 801"/>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6" name="Line 802"/>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379" name="Rectangle 378"/>
          <p:cNvSpPr/>
          <p:nvPr/>
        </p:nvSpPr>
        <p:spPr>
          <a:xfrm>
            <a:off x="1856606" y="5268857"/>
            <a:ext cx="2737970" cy="923330"/>
          </a:xfrm>
          <a:prstGeom prst="rect">
            <a:avLst/>
          </a:prstGeom>
        </p:spPr>
        <p:txBody>
          <a:bodyPr wrap="square">
            <a:spAutoFit/>
          </a:bodyPr>
          <a:lstStyle/>
          <a:p>
            <a:r>
              <a:rPr lang="en-ZA" dirty="0"/>
              <a:t>Symmetric case: four </a:t>
            </a:r>
            <a:r>
              <a:rPr lang="en-ZA" i="1" dirty="0"/>
              <a:t>4</a:t>
            </a:r>
            <a:r>
              <a:rPr lang="en-ZA" dirty="0"/>
              <a:t>-BCE </a:t>
            </a:r>
            <a:r>
              <a:rPr lang="en-ZA" dirty="0" err="1"/>
              <a:t>megacores</a:t>
            </a:r>
            <a:r>
              <a:rPr lang="en-ZA" dirty="0"/>
              <a:t> (i.e. here </a:t>
            </a:r>
            <a:r>
              <a:rPr lang="en-ZA" i="1" dirty="0"/>
              <a:t>R</a:t>
            </a:r>
            <a:r>
              <a:rPr lang="en-ZA" dirty="0"/>
              <a:t>=4 and </a:t>
            </a:r>
            <a:r>
              <a:rPr lang="en-ZA" i="1" dirty="0"/>
              <a:t>n</a:t>
            </a:r>
            <a:r>
              <a:rPr lang="en-ZA" dirty="0"/>
              <a:t>=16)</a:t>
            </a:r>
          </a:p>
        </p:txBody>
      </p:sp>
      <p:sp>
        <p:nvSpPr>
          <p:cNvPr id="380" name="Rectangle 379">
            <a:extLst>
              <a:ext uri="{FF2B5EF4-FFF2-40B4-BE49-F238E27FC236}">
                <a16:creationId xmlns:a16="http://schemas.microsoft.com/office/drawing/2014/main" id="{8D69714B-4E40-473B-A1AA-9B5396CB8CC7}"/>
              </a:ext>
            </a:extLst>
          </p:cNvPr>
          <p:cNvSpPr/>
          <p:nvPr/>
        </p:nvSpPr>
        <p:spPr>
          <a:xfrm>
            <a:off x="245424" y="6419716"/>
            <a:ext cx="8736687" cy="276999"/>
          </a:xfrm>
          <a:prstGeom prst="rect">
            <a:avLst/>
          </a:prstGeom>
        </p:spPr>
        <p:txBody>
          <a:bodyPr wrap="none">
            <a:spAutoFit/>
          </a:bodyPr>
          <a:lstStyle/>
          <a:p>
            <a:r>
              <a:rPr lang="en-ZA" sz="1200" dirty="0"/>
              <a:t>PS: I know it’s irritating having </a:t>
            </a:r>
            <a:r>
              <a:rPr lang="en-ZA" sz="1200" i="1" dirty="0"/>
              <a:t>N</a:t>
            </a:r>
            <a:r>
              <a:rPr lang="en-ZA" sz="1200" dirty="0"/>
              <a:t> and </a:t>
            </a:r>
            <a:r>
              <a:rPr lang="en-ZA" sz="1200" i="1" dirty="0"/>
              <a:t>n</a:t>
            </a:r>
            <a:r>
              <a:rPr lang="en-ZA" sz="1200" dirty="0"/>
              <a:t>… n = amount of resources where 1 resource = 1 BCE… and then N = number R-BCEs</a:t>
            </a:r>
          </a:p>
        </p:txBody>
      </p:sp>
    </p:spTree>
    <p:extLst>
      <p:ext uri="{BB962C8B-B14F-4D97-AF65-F5344CB8AC3E}">
        <p14:creationId xmlns:p14="http://schemas.microsoft.com/office/powerpoint/2010/main" val="428683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558800" y="723229"/>
            <a:ext cx="7698306" cy="692210"/>
          </a:xfrm>
        </p:spPr>
        <p:txBody>
          <a:bodyPr>
            <a:normAutofit fontScale="90000"/>
          </a:bodyPr>
          <a:lstStyle/>
          <a:p>
            <a:r>
              <a:rPr lang="en-US" altLang="en-US" dirty="0"/>
              <a:t>Modelling Performance of Asymmetric Multicore Chips</a:t>
            </a:r>
          </a:p>
        </p:txBody>
      </p:sp>
      <p:sp>
        <p:nvSpPr>
          <p:cNvPr id="812035" name="Rectangle 3"/>
          <p:cNvSpPr>
            <a:spLocks noGrp="1" noChangeArrowheads="1"/>
          </p:cNvSpPr>
          <p:nvPr>
            <p:ph type="body" idx="1"/>
          </p:nvPr>
        </p:nvSpPr>
        <p:spPr>
          <a:xfrm>
            <a:off x="505683" y="1463065"/>
            <a:ext cx="7697635" cy="5168762"/>
          </a:xfrm>
        </p:spPr>
        <p:txBody>
          <a:bodyPr>
            <a:normAutofit fontScale="70000" lnSpcReduction="20000"/>
          </a:bodyPr>
          <a:lstStyle/>
          <a:p>
            <a:r>
              <a:rPr lang="en-US" altLang="en-US" b="1" i="1" dirty="0"/>
              <a:t>n</a:t>
            </a:r>
            <a:r>
              <a:rPr lang="en-US" altLang="en-US" dirty="0"/>
              <a:t> 1-BCE core resources per chip</a:t>
            </a:r>
          </a:p>
          <a:p>
            <a:r>
              <a:rPr lang="en-US" altLang="en-US" dirty="0"/>
              <a:t>1x</a:t>
            </a:r>
            <a:r>
              <a:rPr lang="en-US" altLang="en-US" i="1" dirty="0"/>
              <a:t> R</a:t>
            </a:r>
            <a:r>
              <a:rPr lang="en-US" altLang="en-US" dirty="0"/>
              <a:t>-BCEs , (</a:t>
            </a:r>
            <a:r>
              <a:rPr lang="en-US" altLang="en-US" i="1" dirty="0"/>
              <a:t>n-R</a:t>
            </a:r>
            <a:r>
              <a:rPr lang="en-US" altLang="en-US" dirty="0"/>
              <a:t>)x 1-BCEs</a:t>
            </a:r>
          </a:p>
          <a:p>
            <a:r>
              <a:rPr lang="en-US" altLang="en-US" dirty="0"/>
              <a:t>Parallel Fraction of execution is </a:t>
            </a:r>
            <a:r>
              <a:rPr lang="en-US" altLang="en-US" b="1" i="1" dirty="0"/>
              <a:t>F</a:t>
            </a:r>
          </a:p>
          <a:p>
            <a:r>
              <a:rPr lang="en-US" altLang="en-US" dirty="0"/>
              <a:t>Serial Fraction still </a:t>
            </a:r>
            <a:r>
              <a:rPr lang="en-US" altLang="en-US" b="1" dirty="0"/>
              <a:t>1-</a:t>
            </a:r>
            <a:r>
              <a:rPr lang="en-US" altLang="en-US" b="1" i="1" dirty="0"/>
              <a:t>F</a:t>
            </a:r>
            <a:r>
              <a:rPr lang="en-US" altLang="en-US" dirty="0"/>
              <a:t> and uses 1 core at rate perf(</a:t>
            </a:r>
            <a:r>
              <a:rPr lang="en-US" altLang="en-US" i="1" dirty="0"/>
              <a:t>R</a:t>
            </a:r>
            <a:r>
              <a:rPr lang="en-US" altLang="en-US" dirty="0"/>
              <a:t>)</a:t>
            </a:r>
          </a:p>
          <a:p>
            <a:r>
              <a:rPr lang="en-US" altLang="en-US" dirty="0"/>
              <a:t>Therefore: Serial time = (1 – F) / perf(</a:t>
            </a:r>
            <a:r>
              <a:rPr lang="en-US" altLang="en-US" i="1" dirty="0"/>
              <a:t>R</a:t>
            </a:r>
            <a:r>
              <a:rPr lang="en-US" altLang="en-US" dirty="0"/>
              <a:t>)</a:t>
            </a:r>
          </a:p>
          <a:p>
            <a:pPr lvl="4"/>
            <a:endParaRPr lang="en-US" altLang="en-US" dirty="0"/>
          </a:p>
          <a:p>
            <a:r>
              <a:rPr lang="en-US" altLang="en-US" dirty="0">
                <a:solidFill>
                  <a:srgbClr val="FF0000"/>
                </a:solidFill>
              </a:rPr>
              <a:t>Parallel Fraction </a:t>
            </a:r>
            <a:r>
              <a:rPr lang="en-US" altLang="en-US" i="1" dirty="0">
                <a:solidFill>
                  <a:srgbClr val="FF0000"/>
                </a:solidFill>
              </a:rPr>
              <a:t>F</a:t>
            </a:r>
            <a:br>
              <a:rPr lang="en-US" altLang="en-US" dirty="0">
                <a:solidFill>
                  <a:srgbClr val="FF0000"/>
                </a:solidFill>
              </a:rPr>
            </a:br>
            <a:r>
              <a:rPr lang="en-US" altLang="en-US" dirty="0">
                <a:solidFill>
                  <a:srgbClr val="FF0000"/>
                </a:solidFill>
              </a:rPr>
              <a:t> uses </a:t>
            </a:r>
            <a:r>
              <a:rPr lang="en-US" altLang="en-US" i="1" dirty="0">
                <a:solidFill>
                  <a:srgbClr val="FF0000"/>
                </a:solidFill>
              </a:rPr>
              <a:t>1</a:t>
            </a:r>
            <a:r>
              <a:rPr lang="en-US" altLang="en-US" dirty="0">
                <a:solidFill>
                  <a:srgbClr val="FF0000"/>
                </a:solidFill>
              </a:rPr>
              <a:t> cores at rate perf(</a:t>
            </a:r>
            <a:r>
              <a:rPr lang="en-US" altLang="en-US" i="1" dirty="0">
                <a:solidFill>
                  <a:srgbClr val="FF0000"/>
                </a:solidFill>
              </a:rPr>
              <a:t>R</a:t>
            </a:r>
            <a:r>
              <a:rPr lang="en-US" altLang="en-US" dirty="0">
                <a:solidFill>
                  <a:srgbClr val="FF0000"/>
                </a:solidFill>
              </a:rPr>
              <a:t>) and </a:t>
            </a:r>
            <a:r>
              <a:rPr lang="en-US" altLang="en-US" i="1" dirty="0">
                <a:solidFill>
                  <a:srgbClr val="FF0000"/>
                </a:solidFill>
              </a:rPr>
              <a:t>n </a:t>
            </a:r>
            <a:r>
              <a:rPr lang="en-US" altLang="en-US" dirty="0">
                <a:solidFill>
                  <a:srgbClr val="FF0000"/>
                </a:solidFill>
              </a:rPr>
              <a:t>-</a:t>
            </a:r>
            <a:r>
              <a:rPr lang="en-US" altLang="en-US" i="1" dirty="0">
                <a:solidFill>
                  <a:srgbClr val="FF0000"/>
                </a:solidFill>
              </a:rPr>
              <a:t>R</a:t>
            </a:r>
            <a:r>
              <a:rPr lang="en-US" altLang="en-US" dirty="0">
                <a:solidFill>
                  <a:srgbClr val="FF0000"/>
                </a:solidFill>
              </a:rPr>
              <a:t> cores at rate 1</a:t>
            </a:r>
          </a:p>
          <a:p>
            <a:r>
              <a:rPr lang="pt-BR" altLang="en-US" dirty="0">
                <a:solidFill>
                  <a:srgbClr val="FF0000"/>
                </a:solidFill>
              </a:rPr>
              <a:t>Parallel time = </a:t>
            </a:r>
            <a:r>
              <a:rPr lang="pt-BR" altLang="en-US" i="1" dirty="0">
                <a:solidFill>
                  <a:srgbClr val="FF0000"/>
                </a:solidFill>
              </a:rPr>
              <a:t>F</a:t>
            </a:r>
            <a:r>
              <a:rPr lang="pt-BR" altLang="en-US" dirty="0">
                <a:solidFill>
                  <a:srgbClr val="FF0000"/>
                </a:solidFill>
              </a:rPr>
              <a:t> / (perf(</a:t>
            </a:r>
            <a:r>
              <a:rPr lang="pt-BR" altLang="en-US" i="1" dirty="0">
                <a:solidFill>
                  <a:srgbClr val="FF0000"/>
                </a:solidFill>
              </a:rPr>
              <a:t>R</a:t>
            </a:r>
            <a:r>
              <a:rPr lang="pt-BR" altLang="en-US" dirty="0">
                <a:solidFill>
                  <a:srgbClr val="FF0000"/>
                </a:solidFill>
              </a:rPr>
              <a:t>) + </a:t>
            </a:r>
            <a:r>
              <a:rPr lang="pt-BR" altLang="en-US" i="1" dirty="0">
                <a:solidFill>
                  <a:srgbClr val="FF0000"/>
                </a:solidFill>
              </a:rPr>
              <a:t>n</a:t>
            </a:r>
            <a:r>
              <a:rPr lang="pt-BR" altLang="en-US" dirty="0">
                <a:solidFill>
                  <a:srgbClr val="FF0000"/>
                </a:solidFill>
              </a:rPr>
              <a:t> – </a:t>
            </a:r>
            <a:r>
              <a:rPr lang="pt-BR" altLang="en-US" i="1" dirty="0">
                <a:solidFill>
                  <a:srgbClr val="FF0000"/>
                </a:solidFill>
              </a:rPr>
              <a:t>R</a:t>
            </a:r>
            <a:r>
              <a:rPr lang="pt-BR" altLang="en-US" dirty="0">
                <a:solidFill>
                  <a:srgbClr val="FF0000"/>
                </a:solidFill>
              </a:rPr>
              <a:t>)</a:t>
            </a:r>
            <a:endParaRPr lang="en-US" altLang="en-US" dirty="0">
              <a:solidFill>
                <a:srgbClr val="FF0000"/>
              </a:solidFill>
            </a:endParaRPr>
          </a:p>
          <a:p>
            <a:pPr lvl="4"/>
            <a:endParaRPr lang="en-US" altLang="en-US" dirty="0">
              <a:solidFill>
                <a:srgbClr val="FF0000"/>
              </a:solidFill>
            </a:endParaRPr>
          </a:p>
          <a:p>
            <a:r>
              <a:rPr lang="en-US" altLang="en-US" dirty="0"/>
              <a:t>Therefore, w.r.t. one base core:</a:t>
            </a:r>
          </a:p>
          <a:p>
            <a:endParaRPr lang="en-US" altLang="en-US" dirty="0"/>
          </a:p>
          <a:p>
            <a:endParaRPr lang="en-US" altLang="en-US" dirty="0"/>
          </a:p>
          <a:p>
            <a:endParaRPr lang="en-US" altLang="en-US" dirty="0"/>
          </a:p>
          <a:p>
            <a:r>
              <a:rPr lang="en-US" altLang="en-US" b="1" dirty="0">
                <a:solidFill>
                  <a:srgbClr val="1C1C1C"/>
                </a:solidFill>
              </a:rPr>
              <a:t>Implications?..</a:t>
            </a:r>
          </a:p>
        </p:txBody>
      </p:sp>
      <p:sp>
        <p:nvSpPr>
          <p:cNvPr id="4" name="Rectangle 3"/>
          <p:cNvSpPr/>
          <p:nvPr/>
        </p:nvSpPr>
        <p:spPr>
          <a:xfrm>
            <a:off x="7835901" y="723229"/>
            <a:ext cx="985370" cy="1320724"/>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Serial Fraction</a:t>
            </a:r>
          </a:p>
          <a:p>
            <a:pPr algn="ctr"/>
            <a:r>
              <a:rPr lang="en-ZA" sz="1600" b="1" i="1" dirty="0">
                <a:ln w="12700">
                  <a:noFill/>
                </a:ln>
                <a:solidFill>
                  <a:schemeClr val="tx1"/>
                </a:solidFill>
              </a:rPr>
              <a:t>1-F</a:t>
            </a:r>
          </a:p>
        </p:txBody>
      </p:sp>
      <p:sp>
        <p:nvSpPr>
          <p:cNvPr id="23" name="Rectangle 22"/>
          <p:cNvSpPr/>
          <p:nvPr/>
        </p:nvSpPr>
        <p:spPr>
          <a:xfrm>
            <a:off x="7835901" y="2011365"/>
            <a:ext cx="985370" cy="3524248"/>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Parallel</a:t>
            </a:r>
          </a:p>
          <a:p>
            <a:pPr algn="ctr"/>
            <a:r>
              <a:rPr lang="en-ZA" sz="1600" dirty="0">
                <a:ln w="12700">
                  <a:noFill/>
                </a:ln>
                <a:solidFill>
                  <a:schemeClr val="tx1"/>
                </a:solidFill>
              </a:rPr>
              <a:t>Fraction </a:t>
            </a:r>
            <a:r>
              <a:rPr lang="en-ZA" sz="1600" b="1" i="1" dirty="0">
                <a:ln w="12700">
                  <a:noFill/>
                </a:ln>
                <a:solidFill>
                  <a:schemeClr val="tx1"/>
                </a:solidFill>
              </a:rPr>
              <a:t>F</a:t>
            </a:r>
          </a:p>
        </p:txBody>
      </p:sp>
      <p:sp>
        <p:nvSpPr>
          <p:cNvPr id="5" name="Rectangle 4"/>
          <p:cNvSpPr/>
          <p:nvPr/>
        </p:nvSpPr>
        <p:spPr>
          <a:xfrm>
            <a:off x="7830112" y="240600"/>
            <a:ext cx="991160" cy="523220"/>
          </a:xfrm>
          <a:prstGeom prst="rect">
            <a:avLst/>
          </a:prstGeom>
        </p:spPr>
        <p:txBody>
          <a:bodyPr wrap="square">
            <a:spAutoFit/>
          </a:bodyPr>
          <a:lstStyle/>
          <a:p>
            <a:pPr algn="ctr"/>
            <a:r>
              <a:rPr lang="en-ZA" sz="1400" dirty="0">
                <a:ln w="12700">
                  <a:noFill/>
                </a:ln>
              </a:rPr>
              <a:t>Execution Time</a:t>
            </a:r>
            <a:endParaRPr lang="en-ZA" sz="1400" dirty="0"/>
          </a:p>
        </p:txBody>
      </p:sp>
      <p:grpSp>
        <p:nvGrpSpPr>
          <p:cNvPr id="22" name="Group 16"/>
          <p:cNvGrpSpPr>
            <a:grpSpLocks/>
          </p:cNvGrpSpPr>
          <p:nvPr/>
        </p:nvGrpSpPr>
        <p:grpSpPr bwMode="auto">
          <a:xfrm>
            <a:off x="467583" y="4527550"/>
            <a:ext cx="7315200" cy="1503363"/>
            <a:chOff x="328" y="820"/>
            <a:chExt cx="4608" cy="947"/>
          </a:xfrm>
        </p:grpSpPr>
        <p:sp>
          <p:nvSpPr>
            <p:cNvPr id="24" name="Text Box 17"/>
            <p:cNvSpPr txBox="1">
              <a:spLocks noChangeArrowheads="1"/>
            </p:cNvSpPr>
            <p:nvPr/>
          </p:nvSpPr>
          <p:spPr bwMode="auto">
            <a:xfrm>
              <a:off x="328" y="1081"/>
              <a:ext cx="2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en-US" dirty="0"/>
                <a:t>Asymmetric Speedup  =</a:t>
              </a:r>
            </a:p>
          </p:txBody>
        </p:sp>
        <p:sp>
          <p:nvSpPr>
            <p:cNvPr id="25" name="Line 18"/>
            <p:cNvSpPr>
              <a:spLocks noChangeShapeType="1"/>
            </p:cNvSpPr>
            <p:nvPr/>
          </p:nvSpPr>
          <p:spPr bwMode="auto">
            <a:xfrm>
              <a:off x="2607" y="1117"/>
              <a:ext cx="2283"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 name="Text Box 19"/>
            <p:cNvSpPr txBox="1">
              <a:spLocks noChangeArrowheads="1"/>
            </p:cNvSpPr>
            <p:nvPr/>
          </p:nvSpPr>
          <p:spPr bwMode="auto">
            <a:xfrm>
              <a:off x="3429" y="820"/>
              <a:ext cx="5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t>1</a:t>
              </a:r>
            </a:p>
          </p:txBody>
        </p:sp>
        <p:sp>
          <p:nvSpPr>
            <p:cNvPr id="27" name="Text Box 20"/>
            <p:cNvSpPr txBox="1">
              <a:spLocks noChangeArrowheads="1"/>
            </p:cNvSpPr>
            <p:nvPr/>
          </p:nvSpPr>
          <p:spPr bwMode="auto">
            <a:xfrm>
              <a:off x="3070" y="1252"/>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a:t>+</a:t>
              </a:r>
            </a:p>
          </p:txBody>
        </p:sp>
        <p:sp>
          <p:nvSpPr>
            <p:cNvPr id="28" name="Text Box 21"/>
            <p:cNvSpPr txBox="1">
              <a:spLocks noChangeArrowheads="1"/>
            </p:cNvSpPr>
            <p:nvPr/>
          </p:nvSpPr>
          <p:spPr bwMode="auto">
            <a:xfrm>
              <a:off x="2650" y="1196"/>
              <a:ext cx="5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t>1 - </a:t>
              </a:r>
              <a:r>
                <a:rPr lang="en-US" altLang="en-US" sz="2000" i="1" dirty="0"/>
                <a:t>F</a:t>
              </a:r>
            </a:p>
          </p:txBody>
        </p:sp>
        <p:sp>
          <p:nvSpPr>
            <p:cNvPr id="29" name="Text Box 22"/>
            <p:cNvSpPr txBox="1">
              <a:spLocks noChangeArrowheads="1"/>
            </p:cNvSpPr>
            <p:nvPr/>
          </p:nvSpPr>
          <p:spPr bwMode="auto">
            <a:xfrm>
              <a:off x="2506" y="1432"/>
              <a:ext cx="8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t>perf(R)</a:t>
              </a:r>
            </a:p>
          </p:txBody>
        </p:sp>
        <p:sp>
          <p:nvSpPr>
            <p:cNvPr id="30" name="Line 23"/>
            <p:cNvSpPr>
              <a:spLocks noChangeShapeType="1"/>
            </p:cNvSpPr>
            <p:nvPr/>
          </p:nvSpPr>
          <p:spPr bwMode="auto">
            <a:xfrm>
              <a:off x="2657" y="1441"/>
              <a:ext cx="541"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 name="Text Box 24"/>
            <p:cNvSpPr txBox="1">
              <a:spLocks noChangeArrowheads="1"/>
            </p:cNvSpPr>
            <p:nvPr/>
          </p:nvSpPr>
          <p:spPr bwMode="auto">
            <a:xfrm>
              <a:off x="3842" y="1145"/>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i="1" dirty="0">
                  <a:solidFill>
                    <a:srgbClr val="FF0000"/>
                  </a:solidFill>
                </a:rPr>
                <a:t>F</a:t>
              </a:r>
            </a:p>
          </p:txBody>
        </p:sp>
        <p:sp>
          <p:nvSpPr>
            <p:cNvPr id="32" name="Text Box 25"/>
            <p:cNvSpPr txBox="1">
              <a:spLocks noChangeArrowheads="1"/>
            </p:cNvSpPr>
            <p:nvPr/>
          </p:nvSpPr>
          <p:spPr bwMode="auto">
            <a:xfrm>
              <a:off x="3411" y="1479"/>
              <a:ext cx="15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solidFill>
                    <a:srgbClr val="FF0000"/>
                  </a:solidFill>
                </a:rPr>
                <a:t>perf(</a:t>
              </a:r>
              <a:r>
                <a:rPr lang="en-US" altLang="en-US" i="1" dirty="0">
                  <a:solidFill>
                    <a:srgbClr val="FF0000"/>
                  </a:solidFill>
                </a:rPr>
                <a:t>R</a:t>
              </a:r>
              <a:r>
                <a:rPr lang="en-US" altLang="en-US" dirty="0">
                  <a:solidFill>
                    <a:srgbClr val="FF0000"/>
                  </a:solidFill>
                </a:rPr>
                <a:t>) + (</a:t>
              </a:r>
              <a:r>
                <a:rPr lang="en-US" altLang="en-US" i="1" dirty="0">
                  <a:solidFill>
                    <a:srgbClr val="FF0000"/>
                  </a:solidFill>
                </a:rPr>
                <a:t>n</a:t>
              </a:r>
              <a:r>
                <a:rPr lang="en-US" altLang="en-US" dirty="0">
                  <a:solidFill>
                    <a:srgbClr val="FF0000"/>
                  </a:solidFill>
                </a:rPr>
                <a:t> – </a:t>
              </a:r>
              <a:r>
                <a:rPr lang="en-US" altLang="en-US" i="1" dirty="0">
                  <a:solidFill>
                    <a:srgbClr val="FF0000"/>
                  </a:solidFill>
                </a:rPr>
                <a:t>R)</a:t>
              </a:r>
            </a:p>
          </p:txBody>
        </p:sp>
        <p:sp>
          <p:nvSpPr>
            <p:cNvPr id="33" name="Line 26"/>
            <p:cNvSpPr>
              <a:spLocks noChangeShapeType="1"/>
            </p:cNvSpPr>
            <p:nvPr/>
          </p:nvSpPr>
          <p:spPr bwMode="auto">
            <a:xfrm flipV="1">
              <a:off x="3490" y="1432"/>
              <a:ext cx="1342" cy="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19" name="Text Box 19">
            <a:extLst>
              <a:ext uri="{FF2B5EF4-FFF2-40B4-BE49-F238E27FC236}">
                <a16:creationId xmlns:a16="http://schemas.microsoft.com/office/drawing/2014/main" id="{2ADD7209-B8D6-46D2-9A4A-D42AE295016F}"/>
              </a:ext>
            </a:extLst>
          </p:cNvPr>
          <p:cNvSpPr txBox="1">
            <a:spLocks noChangeArrowheads="1"/>
          </p:cNvSpPr>
          <p:nvPr/>
        </p:nvSpPr>
        <p:spPr bwMode="auto">
          <a:xfrm>
            <a:off x="2311400" y="6167437"/>
            <a:ext cx="32822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500" dirty="0">
                <a:solidFill>
                  <a:srgbClr val="FF0000"/>
                </a:solidFill>
              </a:rPr>
              <a:t>serial part runs on enhanced core</a:t>
            </a:r>
          </a:p>
        </p:txBody>
      </p:sp>
      <p:sp>
        <p:nvSpPr>
          <p:cNvPr id="20" name="Line 20">
            <a:extLst>
              <a:ext uri="{FF2B5EF4-FFF2-40B4-BE49-F238E27FC236}">
                <a16:creationId xmlns:a16="http://schemas.microsoft.com/office/drawing/2014/main" id="{817D93FD-10C2-47CF-B190-9BBF436C72E0}"/>
              </a:ext>
            </a:extLst>
          </p:cNvPr>
          <p:cNvSpPr>
            <a:spLocks noChangeShapeType="1"/>
          </p:cNvSpPr>
          <p:nvPr/>
        </p:nvSpPr>
        <p:spPr bwMode="auto">
          <a:xfrm flipV="1">
            <a:off x="4473573" y="5867399"/>
            <a:ext cx="73027" cy="31432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ZA"/>
          </a:p>
        </p:txBody>
      </p:sp>
      <p:sp>
        <p:nvSpPr>
          <p:cNvPr id="21" name="Line 21">
            <a:extLst>
              <a:ext uri="{FF2B5EF4-FFF2-40B4-BE49-F238E27FC236}">
                <a16:creationId xmlns:a16="http://schemas.microsoft.com/office/drawing/2014/main" id="{BB840ECE-1F24-4623-840E-A8A765F40EAB}"/>
              </a:ext>
            </a:extLst>
          </p:cNvPr>
          <p:cNvSpPr>
            <a:spLocks noChangeShapeType="1"/>
          </p:cNvSpPr>
          <p:nvPr/>
        </p:nvSpPr>
        <p:spPr bwMode="auto">
          <a:xfrm flipV="1">
            <a:off x="6381750" y="5852831"/>
            <a:ext cx="104775" cy="400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ZA"/>
          </a:p>
        </p:txBody>
      </p:sp>
      <p:sp>
        <p:nvSpPr>
          <p:cNvPr id="34" name="Text Box 19">
            <a:extLst>
              <a:ext uri="{FF2B5EF4-FFF2-40B4-BE49-F238E27FC236}">
                <a16:creationId xmlns:a16="http://schemas.microsoft.com/office/drawing/2014/main" id="{1C18A952-369B-4501-A431-7941F37A05A0}"/>
              </a:ext>
            </a:extLst>
          </p:cNvPr>
          <p:cNvSpPr txBox="1">
            <a:spLocks noChangeArrowheads="1"/>
          </p:cNvSpPr>
          <p:nvPr/>
        </p:nvSpPr>
        <p:spPr bwMode="auto">
          <a:xfrm>
            <a:off x="5461130" y="6154737"/>
            <a:ext cx="35177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500" dirty="0">
                <a:solidFill>
                  <a:srgbClr val="FF0000"/>
                </a:solidFill>
              </a:rPr>
              <a:t>parallel part runs concurrently on one enhanced core &amp; other standard cores</a:t>
            </a:r>
          </a:p>
        </p:txBody>
      </p:sp>
    </p:spTree>
    <p:extLst>
      <p:ext uri="{BB962C8B-B14F-4D97-AF65-F5344CB8AC3E}">
        <p14:creationId xmlns:p14="http://schemas.microsoft.com/office/powerpoint/2010/main" val="45875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837" y="696260"/>
            <a:ext cx="7267467" cy="5772804"/>
          </a:xfrm>
        </p:spPr>
      </p:pic>
      <p:sp>
        <p:nvSpPr>
          <p:cNvPr id="2" name="Title 1"/>
          <p:cNvSpPr>
            <a:spLocks noGrp="1"/>
          </p:cNvSpPr>
          <p:nvPr>
            <p:ph type="title"/>
          </p:nvPr>
        </p:nvSpPr>
        <p:spPr>
          <a:xfrm>
            <a:off x="729114" y="81416"/>
            <a:ext cx="7698306" cy="692210"/>
          </a:xfrm>
        </p:spPr>
        <p:txBody>
          <a:bodyPr>
            <a:normAutofit fontScale="90000"/>
          </a:bodyPr>
          <a:lstStyle/>
          <a:p>
            <a:r>
              <a:rPr lang="en-ZA" dirty="0"/>
              <a:t>Calculate performance…</a:t>
            </a:r>
          </a:p>
        </p:txBody>
      </p:sp>
      <p:cxnSp>
        <p:nvCxnSpPr>
          <p:cNvPr id="10" name="Straight Arrow Connector 9"/>
          <p:cNvCxnSpPr>
            <a:cxnSpLocks/>
          </p:cNvCxnSpPr>
          <p:nvPr/>
        </p:nvCxnSpPr>
        <p:spPr>
          <a:xfrm flipH="1" flipV="1">
            <a:off x="5994400" y="5721350"/>
            <a:ext cx="1320800" cy="273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172200" y="5053106"/>
            <a:ext cx="900954" cy="80682"/>
          </a:xfrm>
          <a:prstGeom prst="straightConnector1">
            <a:avLst/>
          </a:prstGeom>
          <a:ln>
            <a:solidFill>
              <a:srgbClr val="23F6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73153" y="4533189"/>
            <a:ext cx="1506071" cy="923330"/>
          </a:xfrm>
          <a:prstGeom prst="rect">
            <a:avLst/>
          </a:prstGeom>
          <a:noFill/>
        </p:spPr>
        <p:txBody>
          <a:bodyPr wrap="square" rtlCol="0">
            <a:spAutoFit/>
          </a:bodyPr>
          <a:lstStyle/>
          <a:p>
            <a:r>
              <a:rPr lang="en-ZA" dirty="0"/>
              <a:t>Parallel fraction </a:t>
            </a:r>
            <a:r>
              <a:rPr lang="en-ZA" i="1" dirty="0"/>
              <a:t>F</a:t>
            </a:r>
            <a:r>
              <a:rPr lang="en-ZA" dirty="0"/>
              <a:t>=90%</a:t>
            </a:r>
          </a:p>
        </p:txBody>
      </p:sp>
      <p:sp>
        <p:nvSpPr>
          <p:cNvPr id="14" name="TextBox 13"/>
          <p:cNvSpPr txBox="1"/>
          <p:nvPr/>
        </p:nvSpPr>
        <p:spPr>
          <a:xfrm>
            <a:off x="7315200" y="5505392"/>
            <a:ext cx="1506071" cy="923330"/>
          </a:xfrm>
          <a:prstGeom prst="rect">
            <a:avLst/>
          </a:prstGeom>
          <a:noFill/>
        </p:spPr>
        <p:txBody>
          <a:bodyPr wrap="square" rtlCol="0">
            <a:spAutoFit/>
          </a:bodyPr>
          <a:lstStyle/>
          <a:p>
            <a:r>
              <a:rPr lang="en-ZA" dirty="0"/>
              <a:t>Parallel fraction </a:t>
            </a:r>
            <a:r>
              <a:rPr lang="en-ZA" i="1" dirty="0"/>
              <a:t>F</a:t>
            </a:r>
            <a:r>
              <a:rPr lang="en-ZA" dirty="0"/>
              <a:t>=50%</a:t>
            </a:r>
          </a:p>
        </p:txBody>
      </p:sp>
      <p:sp>
        <p:nvSpPr>
          <p:cNvPr id="15" name="TextBox 14"/>
          <p:cNvSpPr txBox="1"/>
          <p:nvPr/>
        </p:nvSpPr>
        <p:spPr>
          <a:xfrm>
            <a:off x="6790765" y="2422000"/>
            <a:ext cx="1506071" cy="646331"/>
          </a:xfrm>
          <a:prstGeom prst="rect">
            <a:avLst/>
          </a:prstGeom>
          <a:noFill/>
        </p:spPr>
        <p:txBody>
          <a:bodyPr wrap="square" rtlCol="0">
            <a:spAutoFit/>
          </a:bodyPr>
          <a:lstStyle/>
          <a:p>
            <a:r>
              <a:rPr lang="en-ZA" dirty="0"/>
              <a:t>Model up to </a:t>
            </a:r>
            <a:r>
              <a:rPr lang="en-ZA" i="1" dirty="0"/>
              <a:t>n</a:t>
            </a:r>
            <a:r>
              <a:rPr lang="en-ZA" dirty="0"/>
              <a:t>=64 BCEs</a:t>
            </a:r>
          </a:p>
        </p:txBody>
      </p:sp>
      <p:sp>
        <p:nvSpPr>
          <p:cNvPr id="16" name="TextBox 15"/>
          <p:cNvSpPr txBox="1"/>
          <p:nvPr/>
        </p:nvSpPr>
        <p:spPr>
          <a:xfrm rot="16200000">
            <a:off x="101935" y="3845654"/>
            <a:ext cx="1506071" cy="369332"/>
          </a:xfrm>
          <a:prstGeom prst="rect">
            <a:avLst/>
          </a:prstGeom>
          <a:noFill/>
        </p:spPr>
        <p:txBody>
          <a:bodyPr wrap="square" rtlCol="0">
            <a:spAutoFit/>
          </a:bodyPr>
          <a:lstStyle/>
          <a:p>
            <a:r>
              <a:rPr lang="en-ZA" dirty="0"/>
              <a:t>Speedup </a:t>
            </a:r>
            <a:r>
              <a:rPr lang="en-ZA" dirty="0">
                <a:sym typeface="Wingdings" panose="05000000000000000000" pitchFamily="2" charset="2"/>
              </a:rPr>
              <a:t></a:t>
            </a:r>
            <a:endParaRPr lang="en-ZA" dirty="0"/>
          </a:p>
        </p:txBody>
      </p:sp>
      <p:cxnSp>
        <p:nvCxnSpPr>
          <p:cNvPr id="17" name="Straight Arrow Connector 16"/>
          <p:cNvCxnSpPr/>
          <p:nvPr/>
        </p:nvCxnSpPr>
        <p:spPr>
          <a:xfrm flipH="1">
            <a:off x="5916705" y="4080454"/>
            <a:ext cx="1156448" cy="3002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55716" y="3457423"/>
            <a:ext cx="1506071" cy="923330"/>
          </a:xfrm>
          <a:prstGeom prst="rect">
            <a:avLst/>
          </a:prstGeom>
          <a:noFill/>
        </p:spPr>
        <p:txBody>
          <a:bodyPr wrap="square" rtlCol="0">
            <a:spAutoFit/>
          </a:bodyPr>
          <a:lstStyle/>
          <a:p>
            <a:r>
              <a:rPr lang="en-ZA" dirty="0"/>
              <a:t>Parallel fraction </a:t>
            </a:r>
            <a:r>
              <a:rPr lang="en-ZA" i="1" dirty="0"/>
              <a:t>F</a:t>
            </a:r>
            <a:r>
              <a:rPr lang="en-ZA" dirty="0"/>
              <a:t>=99%</a:t>
            </a:r>
          </a:p>
        </p:txBody>
      </p:sp>
      <p:sp>
        <p:nvSpPr>
          <p:cNvPr id="7" name="Oval 6"/>
          <p:cNvSpPr/>
          <p:nvPr/>
        </p:nvSpPr>
        <p:spPr>
          <a:xfrm>
            <a:off x="3961768" y="3361927"/>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p:cNvSpPr/>
          <p:nvPr/>
        </p:nvSpPr>
        <p:spPr>
          <a:xfrm>
            <a:off x="5460368" y="4729064"/>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Oval 19"/>
          <p:cNvSpPr/>
          <p:nvPr/>
        </p:nvSpPr>
        <p:spPr>
          <a:xfrm>
            <a:off x="6193854" y="5514223"/>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893070" y="6183998"/>
            <a:ext cx="1384301" cy="553998"/>
          </a:xfrm>
          <a:prstGeom prst="rect">
            <a:avLst/>
          </a:prstGeom>
          <a:noFill/>
        </p:spPr>
        <p:txBody>
          <a:bodyPr wrap="square" rtlCol="0">
            <a:spAutoFit/>
          </a:bodyPr>
          <a:lstStyle/>
          <a:p>
            <a:r>
              <a:rPr lang="en-ZA" i="1" dirty="0"/>
              <a:t>R</a:t>
            </a:r>
            <a:r>
              <a:rPr lang="en-ZA" dirty="0"/>
              <a:t> </a:t>
            </a:r>
            <a:r>
              <a:rPr lang="en-ZA" dirty="0">
                <a:sym typeface="Wingdings" panose="05000000000000000000" pitchFamily="2" charset="2"/>
              </a:rPr>
              <a:t></a:t>
            </a:r>
          </a:p>
          <a:p>
            <a:r>
              <a:rPr lang="en-ZA" sz="1200" dirty="0">
                <a:sym typeface="Wingdings" panose="05000000000000000000" pitchFamily="2" charset="2"/>
              </a:rPr>
              <a:t>BCEs/</a:t>
            </a:r>
            <a:r>
              <a:rPr lang="en-ZA" sz="1200" dirty="0" err="1">
                <a:sym typeface="Wingdings" panose="05000000000000000000" pitchFamily="2" charset="2"/>
              </a:rPr>
              <a:t>mega</a:t>
            </a:r>
            <a:r>
              <a:rPr lang="en-ZA" sz="1200" dirty="0" err="1"/>
              <a:t>core</a:t>
            </a:r>
            <a:endParaRPr lang="en-ZA" dirty="0"/>
          </a:p>
        </p:txBody>
      </p:sp>
      <p:grpSp>
        <p:nvGrpSpPr>
          <p:cNvPr id="6" name="Group 5">
            <a:extLst>
              <a:ext uri="{FF2B5EF4-FFF2-40B4-BE49-F238E27FC236}">
                <a16:creationId xmlns:a16="http://schemas.microsoft.com/office/drawing/2014/main" id="{B3468D8A-EC12-4450-AF48-A092998B6811}"/>
              </a:ext>
            </a:extLst>
          </p:cNvPr>
          <p:cNvGrpSpPr/>
          <p:nvPr/>
        </p:nvGrpSpPr>
        <p:grpSpPr>
          <a:xfrm>
            <a:off x="2554149" y="4030320"/>
            <a:ext cx="2938785" cy="784830"/>
            <a:chOff x="2554149" y="4030320"/>
            <a:chExt cx="2938785" cy="784830"/>
          </a:xfrm>
        </p:grpSpPr>
        <p:sp>
          <p:nvSpPr>
            <p:cNvPr id="22" name="TextBox 21">
              <a:extLst>
                <a:ext uri="{FF2B5EF4-FFF2-40B4-BE49-F238E27FC236}">
                  <a16:creationId xmlns:a16="http://schemas.microsoft.com/office/drawing/2014/main" id="{865A3560-87D2-47CE-BA11-2695978301B5}"/>
                </a:ext>
              </a:extLst>
            </p:cNvPr>
            <p:cNvSpPr txBox="1"/>
            <p:nvPr/>
          </p:nvSpPr>
          <p:spPr>
            <a:xfrm>
              <a:off x="2554149" y="4030320"/>
              <a:ext cx="2495445" cy="784830"/>
            </a:xfrm>
            <a:prstGeom prst="rect">
              <a:avLst/>
            </a:prstGeom>
            <a:solidFill>
              <a:schemeClr val="accent6">
                <a:lumMod val="20000"/>
                <a:lumOff val="80000"/>
              </a:schemeClr>
            </a:solidFill>
            <a:ln w="12700">
              <a:solidFill>
                <a:srgbClr val="7030A0"/>
              </a:solidFill>
            </a:ln>
          </p:spPr>
          <p:txBody>
            <a:bodyPr wrap="square" rtlCol="0">
              <a:spAutoFit/>
            </a:bodyPr>
            <a:lstStyle/>
            <a:p>
              <a:r>
                <a:rPr lang="en-ZA" sz="1500" dirty="0">
                  <a:solidFill>
                    <a:schemeClr val="accent4">
                      <a:lumMod val="50000"/>
                    </a:schemeClr>
                  </a:solidFill>
                </a:rPr>
                <a:t>Best speedup for </a:t>
              </a:r>
              <a:r>
                <a:rPr lang="en-ZA" sz="1500" i="1" dirty="0">
                  <a:solidFill>
                    <a:schemeClr val="accent4">
                      <a:lumMod val="50000"/>
                    </a:schemeClr>
                  </a:solidFill>
                </a:rPr>
                <a:t>F</a:t>
              </a:r>
              <a:r>
                <a:rPr lang="en-ZA" sz="1500" dirty="0">
                  <a:solidFill>
                    <a:schemeClr val="accent4">
                      <a:lumMod val="50000"/>
                    </a:schemeClr>
                  </a:solidFill>
                </a:rPr>
                <a:t>=90% and 64 BCE resources, is around 20-BCE </a:t>
              </a:r>
              <a:r>
                <a:rPr lang="en-ZA" sz="1500" dirty="0" err="1">
                  <a:solidFill>
                    <a:schemeClr val="accent4">
                      <a:lumMod val="50000"/>
                    </a:schemeClr>
                  </a:solidFill>
                </a:rPr>
                <a:t>megacore</a:t>
              </a:r>
              <a:r>
                <a:rPr lang="en-ZA" sz="1500" dirty="0">
                  <a:solidFill>
                    <a:schemeClr val="accent4">
                      <a:lumMod val="50000"/>
                    </a:schemeClr>
                  </a:solidFill>
                </a:rPr>
                <a:t>.</a:t>
              </a:r>
            </a:p>
          </p:txBody>
        </p:sp>
        <p:cxnSp>
          <p:nvCxnSpPr>
            <p:cNvPr id="23" name="Straight Connector 22">
              <a:extLst>
                <a:ext uri="{FF2B5EF4-FFF2-40B4-BE49-F238E27FC236}">
                  <a16:creationId xmlns:a16="http://schemas.microsoft.com/office/drawing/2014/main" id="{11D8001E-1D20-4129-8C22-B612FD058A64}"/>
                </a:ext>
              </a:extLst>
            </p:cNvPr>
            <p:cNvCxnSpPr>
              <a:cxnSpLocks/>
              <a:stCxn id="22" idx="3"/>
              <a:endCxn id="19" idx="1"/>
            </p:cNvCxnSpPr>
            <p:nvPr/>
          </p:nvCxnSpPr>
          <p:spPr>
            <a:xfrm>
              <a:off x="5049594" y="4422735"/>
              <a:ext cx="443340" cy="345253"/>
            </a:xfrm>
            <a:prstGeom prst="line">
              <a:avLst/>
            </a:prstGeom>
            <a:ln w="12700">
              <a:solidFill>
                <a:srgbClr val="7030A0"/>
              </a:solidFill>
              <a:prstDash val="sysDot"/>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8DA36E3D-BB73-49C7-BC2D-C0FEB0974A13}"/>
              </a:ext>
            </a:extLst>
          </p:cNvPr>
          <p:cNvSpPr txBox="1"/>
          <p:nvPr/>
        </p:nvSpPr>
        <p:spPr>
          <a:xfrm>
            <a:off x="3347885" y="672334"/>
            <a:ext cx="4377365" cy="276999"/>
          </a:xfrm>
          <a:prstGeom prst="rect">
            <a:avLst/>
          </a:prstGeom>
          <a:noFill/>
        </p:spPr>
        <p:txBody>
          <a:bodyPr wrap="square" rtlCol="0">
            <a:spAutoFit/>
          </a:bodyPr>
          <a:lstStyle/>
          <a:p>
            <a:r>
              <a:rPr lang="en-ZA" sz="1200" dirty="0">
                <a:solidFill>
                  <a:schemeClr val="accent6">
                    <a:lumMod val="75000"/>
                  </a:schemeClr>
                </a:solidFill>
              </a:rPr>
              <a:t>I know, should be n not N.</a:t>
            </a:r>
          </a:p>
        </p:txBody>
      </p:sp>
      <p:cxnSp>
        <p:nvCxnSpPr>
          <p:cNvPr id="26" name="Straight Connector 25">
            <a:extLst>
              <a:ext uri="{FF2B5EF4-FFF2-40B4-BE49-F238E27FC236}">
                <a16:creationId xmlns:a16="http://schemas.microsoft.com/office/drawing/2014/main" id="{F4C6972E-FC53-4549-AD65-E5F3EF1450C0}"/>
              </a:ext>
            </a:extLst>
          </p:cNvPr>
          <p:cNvCxnSpPr/>
          <p:nvPr/>
        </p:nvCxnSpPr>
        <p:spPr>
          <a:xfrm>
            <a:off x="3169827" y="810833"/>
            <a:ext cx="222766" cy="0"/>
          </a:xfrm>
          <a:prstGeom prst="line">
            <a:avLst/>
          </a:prstGeom>
          <a:ln w="12700">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9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200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par>
                          <p:cTn id="14" fill="hold">
                            <p:stCondLst>
                              <p:cond delay="4000"/>
                            </p:stCondLst>
                            <p:childTnLst>
                              <p:par>
                                <p:cTn id="15" presetID="14" presetClass="entr" presetSubtype="1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13" y="-32412"/>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544754" y="1213888"/>
            <a:ext cx="8208955" cy="4304333"/>
          </a:xfrm>
        </p:spPr>
        <p:txBody>
          <a:bodyPr>
            <a:normAutofit/>
          </a:bodyPr>
          <a:lstStyle/>
          <a:p>
            <a:pPr>
              <a:defRPr/>
            </a:pPr>
            <a:r>
              <a:rPr lang="en-ZA" dirty="0"/>
              <a:t>Amdahl’s Law for the Multicore Era</a:t>
            </a:r>
          </a:p>
          <a:p>
            <a:pPr>
              <a:defRPr/>
            </a:pPr>
            <a:r>
              <a:rPr lang="en-ZA" dirty="0"/>
              <a:t>Base Core Equivalents (BCEs)</a:t>
            </a:r>
          </a:p>
          <a:p>
            <a:pPr>
              <a:defRPr/>
            </a:pPr>
            <a:r>
              <a:rPr lang="en-ZA" dirty="0"/>
              <a:t>Calculating performance using BCEs</a:t>
            </a:r>
          </a:p>
        </p:txBody>
      </p:sp>
      <p:pic>
        <p:nvPicPr>
          <p:cNvPr id="4099" name="Picture 3" descr="mosaic01.gif"/>
          <p:cNvPicPr>
            <a:picLocks noChangeAspect="1"/>
          </p:cNvPicPr>
          <p:nvPr/>
        </p:nvPicPr>
        <p:blipFill>
          <a:blip r:embed="rId3" cstate="print"/>
          <a:srcRect/>
          <a:stretch>
            <a:fillRect/>
          </a:stretch>
        </p:blipFill>
        <p:spPr bwMode="auto">
          <a:xfrm>
            <a:off x="4554552" y="3829550"/>
            <a:ext cx="4144354" cy="2874713"/>
          </a:xfrm>
          <a:prstGeom prst="rect">
            <a:avLst/>
          </a:prstGeom>
          <a:noFill/>
          <a:ln w="9525">
            <a:noFill/>
            <a:miter lim="800000"/>
            <a:headEnd/>
            <a:tailEnd/>
          </a:ln>
        </p:spPr>
      </p:pic>
      <p:pic>
        <p:nvPicPr>
          <p:cNvPr id="5" name="Picture 4" descr="A close up of a logo&#10;&#10;Description automatically generated">
            <a:extLst>
              <a:ext uri="{FF2B5EF4-FFF2-40B4-BE49-F238E27FC236}">
                <a16:creationId xmlns:a16="http://schemas.microsoft.com/office/drawing/2014/main" id="{FC956DFC-D947-4E92-964C-5AB146EB7E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46" y="4128897"/>
            <a:ext cx="1492624" cy="1492624"/>
          </a:xfrm>
          <a:prstGeom prst="rect">
            <a:avLst/>
          </a:prstGeom>
        </p:spPr>
      </p:pic>
      <p:sp>
        <p:nvSpPr>
          <p:cNvPr id="6" name="Rectangle 5">
            <a:extLst>
              <a:ext uri="{FF2B5EF4-FFF2-40B4-BE49-F238E27FC236}">
                <a16:creationId xmlns:a16="http://schemas.microsoft.com/office/drawing/2014/main" id="{5368E159-08FC-409D-B05B-20BB7D27D7E1}"/>
              </a:ext>
            </a:extLst>
          </p:cNvPr>
          <p:cNvSpPr/>
          <p:nvPr/>
        </p:nvSpPr>
        <p:spPr>
          <a:xfrm>
            <a:off x="1954970" y="4139581"/>
            <a:ext cx="2616834" cy="1384995"/>
          </a:xfrm>
          <a:prstGeom prst="rect">
            <a:avLst/>
          </a:prstGeom>
        </p:spPr>
        <p:txBody>
          <a:bodyPr wrap="square">
            <a:spAutoFit/>
          </a:bodyPr>
          <a:lstStyle/>
          <a:p>
            <a:r>
              <a:rPr lang="en-ZA" sz="1400" dirty="0"/>
              <a:t>This presentation focuses on explaining the following prescribed reading: “</a:t>
            </a:r>
            <a:r>
              <a:rPr lang="en-US" sz="1400" dirty="0"/>
              <a:t>L08 Hill and Marty - Amdahl Law in Multicore Era.pdf”</a:t>
            </a:r>
            <a:endParaRPr lang="en-ZA" sz="1400" dirty="0"/>
          </a:p>
          <a:p>
            <a:r>
              <a:rPr lang="en-ZA" sz="1400" dirty="0"/>
              <a:t>(see READINGS on </a:t>
            </a:r>
            <a:r>
              <a:rPr lang="en-ZA" sz="1400" dirty="0" err="1"/>
              <a:t>Vula</a:t>
            </a:r>
            <a:r>
              <a:rPr lang="en-ZA" sz="1400" dirty="0"/>
              <a:t>)</a:t>
            </a:r>
          </a:p>
        </p:txBody>
      </p:sp>
      <p:sp>
        <p:nvSpPr>
          <p:cNvPr id="7" name="Rectangle 6">
            <a:extLst>
              <a:ext uri="{FF2B5EF4-FFF2-40B4-BE49-F238E27FC236}">
                <a16:creationId xmlns:a16="http://schemas.microsoft.com/office/drawing/2014/main" id="{3FC0E8DA-D7E0-4AC3-81D5-2CF3F1F8F1EA}"/>
              </a:ext>
            </a:extLst>
          </p:cNvPr>
          <p:cNvSpPr/>
          <p:nvPr/>
        </p:nvSpPr>
        <p:spPr>
          <a:xfrm>
            <a:off x="1963596" y="5419834"/>
            <a:ext cx="2616834" cy="261610"/>
          </a:xfrm>
          <a:prstGeom prst="rect">
            <a:avLst/>
          </a:prstGeom>
        </p:spPr>
        <p:txBody>
          <a:bodyPr wrap="square">
            <a:spAutoFit/>
          </a:bodyPr>
          <a:lstStyle/>
          <a:p>
            <a:r>
              <a:rPr lang="en-ZA" sz="1100" dirty="0">
                <a:solidFill>
                  <a:srgbClr val="7030A0"/>
                </a:solidFill>
              </a:rPr>
              <a:t>NB: relevant for quiz next Thursday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Dynamic Multicore Chips</a:t>
            </a:r>
            <a:endParaRPr lang="en-ZA" dirty="0"/>
          </a:p>
        </p:txBody>
      </p:sp>
      <p:sp>
        <p:nvSpPr>
          <p:cNvPr id="3" name="Content Placeholder 2"/>
          <p:cNvSpPr>
            <a:spLocks noGrp="1"/>
          </p:cNvSpPr>
          <p:nvPr>
            <p:ph idx="1"/>
          </p:nvPr>
        </p:nvSpPr>
        <p:spPr>
          <a:xfrm>
            <a:off x="355600" y="1234906"/>
            <a:ext cx="8572499" cy="4519977"/>
          </a:xfrm>
        </p:spPr>
        <p:txBody>
          <a:bodyPr/>
          <a:lstStyle/>
          <a:p>
            <a:r>
              <a:rPr lang="en-ZA" i="1" dirty="0"/>
              <a:t>n</a:t>
            </a:r>
            <a:r>
              <a:rPr lang="en-ZA" dirty="0"/>
              <a:t> base cores for best parallel performance</a:t>
            </a:r>
          </a:p>
          <a:p>
            <a:r>
              <a:rPr lang="en-ZA" dirty="0"/>
              <a:t>Harness </a:t>
            </a:r>
            <a:r>
              <a:rPr lang="en-ZA" i="1" dirty="0"/>
              <a:t>R</a:t>
            </a:r>
            <a:r>
              <a:rPr lang="en-ZA" dirty="0"/>
              <a:t> cores together for best serial performance </a:t>
            </a:r>
            <a:r>
              <a:rPr lang="en-ZA" sz="2400" i="1" dirty="0"/>
              <a:t>(a bit of an optimistic dream perhaps)</a:t>
            </a:r>
            <a:endParaRPr lang="en-ZA" i="1" dirty="0"/>
          </a:p>
          <a:p>
            <a:endParaRPr lang="en-ZA" dirty="0"/>
          </a:p>
        </p:txBody>
      </p:sp>
      <p:sp>
        <p:nvSpPr>
          <p:cNvPr id="379" name="Rectangle 378"/>
          <p:cNvSpPr/>
          <p:nvPr/>
        </p:nvSpPr>
        <p:spPr>
          <a:xfrm>
            <a:off x="1331314" y="5512268"/>
            <a:ext cx="2478686" cy="646331"/>
          </a:xfrm>
          <a:prstGeom prst="rect">
            <a:avLst/>
          </a:prstGeom>
        </p:spPr>
        <p:txBody>
          <a:bodyPr wrap="square">
            <a:spAutoFit/>
          </a:bodyPr>
          <a:lstStyle/>
          <a:p>
            <a:pPr algn="ctr"/>
            <a:r>
              <a:rPr lang="en-ZA" dirty="0"/>
              <a:t>Serial Case</a:t>
            </a:r>
          </a:p>
          <a:p>
            <a:pPr algn="ctr"/>
            <a:r>
              <a:rPr lang="en-ZA" dirty="0"/>
              <a:t>1x </a:t>
            </a:r>
            <a:r>
              <a:rPr lang="en-ZA" i="1" dirty="0"/>
              <a:t>n</a:t>
            </a:r>
            <a:r>
              <a:rPr lang="en-ZA" dirty="0"/>
              <a:t>-BCE </a:t>
            </a:r>
            <a:r>
              <a:rPr lang="en-ZA" dirty="0" err="1"/>
              <a:t>megacore</a:t>
            </a:r>
            <a:endParaRPr lang="en-ZA" dirty="0"/>
          </a:p>
        </p:txBody>
      </p:sp>
      <p:grpSp>
        <p:nvGrpSpPr>
          <p:cNvPr id="380" name="Group 477"/>
          <p:cNvGrpSpPr>
            <a:grpSpLocks/>
          </p:cNvGrpSpPr>
          <p:nvPr/>
        </p:nvGrpSpPr>
        <p:grpSpPr bwMode="auto">
          <a:xfrm>
            <a:off x="1471044" y="3458824"/>
            <a:ext cx="2259013" cy="1919288"/>
            <a:chOff x="6477000" y="4191000"/>
            <a:chExt cx="2259550" cy="1919484"/>
          </a:xfrm>
        </p:grpSpPr>
        <p:sp>
          <p:nvSpPr>
            <p:cNvPr id="381" name="Rectangle 380"/>
            <p:cNvSpPr/>
            <p:nvPr/>
          </p:nvSpPr>
          <p:spPr bwMode="auto">
            <a:xfrm>
              <a:off x="6477000" y="4191000"/>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382" name="Rectangle 472"/>
            <p:cNvSpPr>
              <a:spLocks noChangeArrowheads="1"/>
            </p:cNvSpPr>
            <p:nvPr/>
          </p:nvSpPr>
          <p:spPr bwMode="auto">
            <a:xfrm>
              <a:off x="6530340" y="4244340"/>
              <a:ext cx="2145030" cy="1813560"/>
            </a:xfrm>
            <a:prstGeom prst="rect">
              <a:avLst/>
            </a:prstGeom>
            <a:solidFill>
              <a:srgbClr val="CCFFFF"/>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3" name="Freeform 657"/>
            <p:cNvSpPr>
              <a:spLocks/>
            </p:cNvSpPr>
            <p:nvPr/>
          </p:nvSpPr>
          <p:spPr bwMode="auto">
            <a:xfrm>
              <a:off x="7581198" y="4279900"/>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4" name="Rectangle 658"/>
            <p:cNvSpPr>
              <a:spLocks noChangeArrowheads="1"/>
            </p:cNvSpPr>
            <p:nvPr/>
          </p:nvSpPr>
          <p:spPr bwMode="auto">
            <a:xfrm>
              <a:off x="7469001" y="427990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5" name="Rectangle 659"/>
            <p:cNvSpPr>
              <a:spLocks noChangeArrowheads="1"/>
            </p:cNvSpPr>
            <p:nvPr/>
          </p:nvSpPr>
          <p:spPr bwMode="auto">
            <a:xfrm>
              <a:off x="7736403" y="427990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6" name="Line 660"/>
            <p:cNvSpPr>
              <a:spLocks noChangeShapeType="1"/>
            </p:cNvSpPr>
            <p:nvPr/>
          </p:nvSpPr>
          <p:spPr bwMode="auto">
            <a:xfrm>
              <a:off x="7424123" y="43683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7" name="Line 661"/>
            <p:cNvSpPr>
              <a:spLocks noChangeShapeType="1"/>
            </p:cNvSpPr>
            <p:nvPr/>
          </p:nvSpPr>
          <p:spPr bwMode="auto">
            <a:xfrm>
              <a:off x="7536319" y="4324121"/>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8" name="Line 662"/>
            <p:cNvSpPr>
              <a:spLocks noChangeShapeType="1"/>
            </p:cNvSpPr>
            <p:nvPr/>
          </p:nvSpPr>
          <p:spPr bwMode="auto">
            <a:xfrm>
              <a:off x="7536319" y="4412563"/>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9" name="Line 663"/>
            <p:cNvSpPr>
              <a:spLocks noChangeShapeType="1"/>
            </p:cNvSpPr>
            <p:nvPr/>
          </p:nvSpPr>
          <p:spPr bwMode="auto">
            <a:xfrm>
              <a:off x="7691524" y="43683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0" name="Line 664"/>
            <p:cNvSpPr>
              <a:spLocks noChangeShapeType="1"/>
            </p:cNvSpPr>
            <p:nvPr/>
          </p:nvSpPr>
          <p:spPr bwMode="auto">
            <a:xfrm>
              <a:off x="7803721" y="43683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1" name="Freeform 665"/>
            <p:cNvSpPr>
              <a:spLocks/>
            </p:cNvSpPr>
            <p:nvPr/>
          </p:nvSpPr>
          <p:spPr bwMode="auto">
            <a:xfrm>
              <a:off x="7581198" y="4470296"/>
              <a:ext cx="110326" cy="176884"/>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2" name="Freeform 666"/>
            <p:cNvSpPr>
              <a:spLocks/>
            </p:cNvSpPr>
            <p:nvPr/>
          </p:nvSpPr>
          <p:spPr bwMode="auto">
            <a:xfrm>
              <a:off x="7581198" y="4661920"/>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3" name="Rectangle 667"/>
            <p:cNvSpPr>
              <a:spLocks noChangeArrowheads="1"/>
            </p:cNvSpPr>
            <p:nvPr/>
          </p:nvSpPr>
          <p:spPr bwMode="auto">
            <a:xfrm>
              <a:off x="7469001" y="4470296"/>
              <a:ext cx="67318" cy="17688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4" name="Rectangle 668"/>
            <p:cNvSpPr>
              <a:spLocks noChangeArrowheads="1"/>
            </p:cNvSpPr>
            <p:nvPr/>
          </p:nvSpPr>
          <p:spPr bwMode="auto">
            <a:xfrm>
              <a:off x="7469001" y="466192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5" name="Rectangle 669"/>
            <p:cNvSpPr>
              <a:spLocks noChangeArrowheads="1"/>
            </p:cNvSpPr>
            <p:nvPr/>
          </p:nvSpPr>
          <p:spPr bwMode="auto">
            <a:xfrm>
              <a:off x="7736403" y="4470296"/>
              <a:ext cx="67318" cy="17688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6" name="Rectangle 670"/>
            <p:cNvSpPr>
              <a:spLocks noChangeArrowheads="1"/>
            </p:cNvSpPr>
            <p:nvPr/>
          </p:nvSpPr>
          <p:spPr bwMode="auto">
            <a:xfrm>
              <a:off x="7736403" y="466192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7" name="Rectangle 671"/>
            <p:cNvSpPr>
              <a:spLocks noChangeArrowheads="1"/>
            </p:cNvSpPr>
            <p:nvPr/>
          </p:nvSpPr>
          <p:spPr bwMode="auto">
            <a:xfrm>
              <a:off x="6701790" y="4591050"/>
              <a:ext cx="487680" cy="96779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8" name="Line 673"/>
            <p:cNvSpPr>
              <a:spLocks noChangeShapeType="1"/>
            </p:cNvSpPr>
            <p:nvPr/>
          </p:nvSpPr>
          <p:spPr bwMode="auto">
            <a:xfrm flipV="1">
              <a:off x="7424123" y="4368342"/>
              <a:ext cx="0" cy="205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9" name="Line 674"/>
            <p:cNvSpPr>
              <a:spLocks noChangeShapeType="1"/>
            </p:cNvSpPr>
            <p:nvPr/>
          </p:nvSpPr>
          <p:spPr bwMode="auto">
            <a:xfrm flipV="1">
              <a:off x="7424123" y="4558738"/>
              <a:ext cx="0" cy="3857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0" name="Line 675"/>
            <p:cNvSpPr>
              <a:spLocks noChangeShapeType="1"/>
            </p:cNvSpPr>
            <p:nvPr/>
          </p:nvSpPr>
          <p:spPr bwMode="auto">
            <a:xfrm>
              <a:off x="7424123" y="494812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1" name="Line 676"/>
            <p:cNvSpPr>
              <a:spLocks noChangeShapeType="1"/>
            </p:cNvSpPr>
            <p:nvPr/>
          </p:nvSpPr>
          <p:spPr bwMode="auto">
            <a:xfrm>
              <a:off x="7536319" y="4514517"/>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2" name="Line 677"/>
            <p:cNvSpPr>
              <a:spLocks noChangeShapeType="1"/>
            </p:cNvSpPr>
            <p:nvPr/>
          </p:nvSpPr>
          <p:spPr bwMode="auto">
            <a:xfrm>
              <a:off x="7536319" y="4602959"/>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3" name="Line 678"/>
            <p:cNvSpPr>
              <a:spLocks noChangeShapeType="1"/>
            </p:cNvSpPr>
            <p:nvPr/>
          </p:nvSpPr>
          <p:spPr bwMode="auto">
            <a:xfrm>
              <a:off x="7536319" y="470122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4" name="Line 679"/>
            <p:cNvSpPr>
              <a:spLocks noChangeShapeType="1"/>
            </p:cNvSpPr>
            <p:nvPr/>
          </p:nvSpPr>
          <p:spPr bwMode="auto">
            <a:xfrm>
              <a:off x="7536319" y="479826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5" name="Line 680"/>
            <p:cNvSpPr>
              <a:spLocks noChangeShapeType="1"/>
            </p:cNvSpPr>
            <p:nvPr/>
          </p:nvSpPr>
          <p:spPr bwMode="auto">
            <a:xfrm>
              <a:off x="7691524" y="45587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6" name="Line 681"/>
            <p:cNvSpPr>
              <a:spLocks noChangeShapeType="1"/>
            </p:cNvSpPr>
            <p:nvPr/>
          </p:nvSpPr>
          <p:spPr bwMode="auto">
            <a:xfrm>
              <a:off x="7691524" y="474913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7" name="Line 682"/>
            <p:cNvSpPr>
              <a:spLocks noChangeShapeType="1"/>
            </p:cNvSpPr>
            <p:nvPr/>
          </p:nvSpPr>
          <p:spPr bwMode="auto">
            <a:xfrm flipV="1">
              <a:off x="7848599" y="4368342"/>
              <a:ext cx="0" cy="205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8" name="Line 683"/>
            <p:cNvSpPr>
              <a:spLocks noChangeShapeType="1"/>
            </p:cNvSpPr>
            <p:nvPr/>
          </p:nvSpPr>
          <p:spPr bwMode="auto">
            <a:xfrm flipV="1">
              <a:off x="7848599" y="4573478"/>
              <a:ext cx="0" cy="3709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9" name="Line 684"/>
            <p:cNvSpPr>
              <a:spLocks noChangeShapeType="1"/>
            </p:cNvSpPr>
            <p:nvPr/>
          </p:nvSpPr>
          <p:spPr bwMode="auto">
            <a:xfrm>
              <a:off x="7803721" y="474913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0" name="Line 685"/>
            <p:cNvSpPr>
              <a:spLocks noChangeShapeType="1"/>
            </p:cNvSpPr>
            <p:nvPr/>
          </p:nvSpPr>
          <p:spPr bwMode="auto">
            <a:xfrm>
              <a:off x="7803721" y="45587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1" name="Rectangle 688"/>
            <p:cNvSpPr>
              <a:spLocks noChangeArrowheads="1"/>
            </p:cNvSpPr>
            <p:nvPr/>
          </p:nvSpPr>
          <p:spPr bwMode="auto">
            <a:xfrm>
              <a:off x="8096250" y="4654874"/>
              <a:ext cx="381000" cy="82439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2" name="Line 689"/>
            <p:cNvSpPr>
              <a:spLocks noChangeShapeType="1"/>
            </p:cNvSpPr>
            <p:nvPr/>
          </p:nvSpPr>
          <p:spPr bwMode="auto">
            <a:xfrm>
              <a:off x="8128315"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3" name="Line 690"/>
            <p:cNvSpPr>
              <a:spLocks noChangeShapeType="1"/>
            </p:cNvSpPr>
            <p:nvPr/>
          </p:nvSpPr>
          <p:spPr bwMode="auto">
            <a:xfrm>
              <a:off x="8157707"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4" name="Line 691"/>
            <p:cNvSpPr>
              <a:spLocks noChangeShapeType="1"/>
            </p:cNvSpPr>
            <p:nvPr/>
          </p:nvSpPr>
          <p:spPr bwMode="auto">
            <a:xfrm>
              <a:off x="8189771"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5" name="Line 692"/>
            <p:cNvSpPr>
              <a:spLocks noChangeShapeType="1"/>
            </p:cNvSpPr>
            <p:nvPr/>
          </p:nvSpPr>
          <p:spPr bwMode="auto">
            <a:xfrm>
              <a:off x="8221836"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6" name="Line 693"/>
            <p:cNvSpPr>
              <a:spLocks noChangeShapeType="1"/>
            </p:cNvSpPr>
            <p:nvPr/>
          </p:nvSpPr>
          <p:spPr bwMode="auto">
            <a:xfrm>
              <a:off x="8253900"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7" name="Line 694"/>
            <p:cNvSpPr>
              <a:spLocks noChangeShapeType="1"/>
            </p:cNvSpPr>
            <p:nvPr/>
          </p:nvSpPr>
          <p:spPr bwMode="auto">
            <a:xfrm>
              <a:off x="8285965"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8" name="Line 695"/>
            <p:cNvSpPr>
              <a:spLocks noChangeShapeType="1"/>
            </p:cNvSpPr>
            <p:nvPr/>
          </p:nvSpPr>
          <p:spPr bwMode="auto">
            <a:xfrm>
              <a:off x="8318029"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9" name="Freeform 696"/>
            <p:cNvSpPr>
              <a:spLocks/>
            </p:cNvSpPr>
            <p:nvPr/>
          </p:nvSpPr>
          <p:spPr bwMode="auto">
            <a:xfrm>
              <a:off x="7581198" y="4853544"/>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 name="Rectangle 697"/>
            <p:cNvSpPr>
              <a:spLocks noChangeArrowheads="1"/>
            </p:cNvSpPr>
            <p:nvPr/>
          </p:nvSpPr>
          <p:spPr bwMode="auto">
            <a:xfrm>
              <a:off x="7469001" y="4853544"/>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1" name="Rectangle 698"/>
            <p:cNvSpPr>
              <a:spLocks noChangeArrowheads="1"/>
            </p:cNvSpPr>
            <p:nvPr/>
          </p:nvSpPr>
          <p:spPr bwMode="auto">
            <a:xfrm>
              <a:off x="7736403" y="4853544"/>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2" name="Line 699"/>
            <p:cNvSpPr>
              <a:spLocks noChangeShapeType="1"/>
            </p:cNvSpPr>
            <p:nvPr/>
          </p:nvSpPr>
          <p:spPr bwMode="auto">
            <a:xfrm>
              <a:off x="7422253" y="45587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3" name="Line 700"/>
            <p:cNvSpPr>
              <a:spLocks noChangeShapeType="1"/>
            </p:cNvSpPr>
            <p:nvPr/>
          </p:nvSpPr>
          <p:spPr bwMode="auto">
            <a:xfrm>
              <a:off x="7422253" y="475036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4" name="Line 701"/>
            <p:cNvSpPr>
              <a:spLocks noChangeShapeType="1"/>
            </p:cNvSpPr>
            <p:nvPr/>
          </p:nvSpPr>
          <p:spPr bwMode="auto">
            <a:xfrm>
              <a:off x="7803721" y="4943215"/>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5" name="Line 702"/>
            <p:cNvSpPr>
              <a:spLocks noChangeShapeType="1"/>
            </p:cNvSpPr>
            <p:nvPr/>
          </p:nvSpPr>
          <p:spPr bwMode="auto">
            <a:xfrm>
              <a:off x="7691524" y="4943215"/>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6" name="Line 703"/>
            <p:cNvSpPr>
              <a:spLocks noChangeShapeType="1"/>
            </p:cNvSpPr>
            <p:nvPr/>
          </p:nvSpPr>
          <p:spPr bwMode="auto">
            <a:xfrm>
              <a:off x="7534449" y="489162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7" name="Line 704"/>
            <p:cNvSpPr>
              <a:spLocks noChangeShapeType="1"/>
            </p:cNvSpPr>
            <p:nvPr/>
          </p:nvSpPr>
          <p:spPr bwMode="auto">
            <a:xfrm>
              <a:off x="7534449" y="4992349"/>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8" name="Freeform 657"/>
            <p:cNvSpPr>
              <a:spLocks/>
            </p:cNvSpPr>
            <p:nvPr/>
          </p:nvSpPr>
          <p:spPr bwMode="auto">
            <a:xfrm>
              <a:off x="7581198" y="5257800"/>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9" name="Rectangle 658"/>
            <p:cNvSpPr>
              <a:spLocks noChangeArrowheads="1"/>
            </p:cNvSpPr>
            <p:nvPr/>
          </p:nvSpPr>
          <p:spPr bwMode="auto">
            <a:xfrm>
              <a:off x="7469001" y="525780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0" name="Rectangle 659"/>
            <p:cNvSpPr>
              <a:spLocks noChangeArrowheads="1"/>
            </p:cNvSpPr>
            <p:nvPr/>
          </p:nvSpPr>
          <p:spPr bwMode="auto">
            <a:xfrm>
              <a:off x="7736403" y="525780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1" name="Line 660"/>
            <p:cNvSpPr>
              <a:spLocks noChangeShapeType="1"/>
            </p:cNvSpPr>
            <p:nvPr/>
          </p:nvSpPr>
          <p:spPr bwMode="auto">
            <a:xfrm>
              <a:off x="7424123" y="53462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2" name="Line 661"/>
            <p:cNvSpPr>
              <a:spLocks noChangeShapeType="1"/>
            </p:cNvSpPr>
            <p:nvPr/>
          </p:nvSpPr>
          <p:spPr bwMode="auto">
            <a:xfrm>
              <a:off x="7536319" y="5302021"/>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3" name="Line 662"/>
            <p:cNvSpPr>
              <a:spLocks noChangeShapeType="1"/>
            </p:cNvSpPr>
            <p:nvPr/>
          </p:nvSpPr>
          <p:spPr bwMode="auto">
            <a:xfrm>
              <a:off x="7536319" y="5390463"/>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4" name="Line 663"/>
            <p:cNvSpPr>
              <a:spLocks noChangeShapeType="1"/>
            </p:cNvSpPr>
            <p:nvPr/>
          </p:nvSpPr>
          <p:spPr bwMode="auto">
            <a:xfrm>
              <a:off x="7691524" y="53462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5" name="Line 664"/>
            <p:cNvSpPr>
              <a:spLocks noChangeShapeType="1"/>
            </p:cNvSpPr>
            <p:nvPr/>
          </p:nvSpPr>
          <p:spPr bwMode="auto">
            <a:xfrm>
              <a:off x="7803721" y="53462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6" name="Freeform 665"/>
            <p:cNvSpPr>
              <a:spLocks/>
            </p:cNvSpPr>
            <p:nvPr/>
          </p:nvSpPr>
          <p:spPr bwMode="auto">
            <a:xfrm>
              <a:off x="7581198" y="5448196"/>
              <a:ext cx="110326" cy="176884"/>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7" name="Freeform 666"/>
            <p:cNvSpPr>
              <a:spLocks/>
            </p:cNvSpPr>
            <p:nvPr/>
          </p:nvSpPr>
          <p:spPr bwMode="auto">
            <a:xfrm>
              <a:off x="7581198" y="5639820"/>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8" name="Rectangle 667"/>
            <p:cNvSpPr>
              <a:spLocks noChangeArrowheads="1"/>
            </p:cNvSpPr>
            <p:nvPr/>
          </p:nvSpPr>
          <p:spPr bwMode="auto">
            <a:xfrm>
              <a:off x="7469001" y="5448196"/>
              <a:ext cx="67318" cy="17688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9" name="Rectangle 668"/>
            <p:cNvSpPr>
              <a:spLocks noChangeArrowheads="1"/>
            </p:cNvSpPr>
            <p:nvPr/>
          </p:nvSpPr>
          <p:spPr bwMode="auto">
            <a:xfrm>
              <a:off x="7469001" y="563982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 name="Rectangle 669"/>
            <p:cNvSpPr>
              <a:spLocks noChangeArrowheads="1"/>
            </p:cNvSpPr>
            <p:nvPr/>
          </p:nvSpPr>
          <p:spPr bwMode="auto">
            <a:xfrm>
              <a:off x="7736403" y="5448196"/>
              <a:ext cx="67318" cy="17688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 name="Rectangle 670"/>
            <p:cNvSpPr>
              <a:spLocks noChangeArrowheads="1"/>
            </p:cNvSpPr>
            <p:nvPr/>
          </p:nvSpPr>
          <p:spPr bwMode="auto">
            <a:xfrm>
              <a:off x="7736403" y="563982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2" name="Line 673"/>
            <p:cNvSpPr>
              <a:spLocks noChangeShapeType="1"/>
            </p:cNvSpPr>
            <p:nvPr/>
          </p:nvSpPr>
          <p:spPr bwMode="auto">
            <a:xfrm flipV="1">
              <a:off x="7424123" y="5346242"/>
              <a:ext cx="0" cy="205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3" name="Line 674"/>
            <p:cNvSpPr>
              <a:spLocks noChangeShapeType="1"/>
            </p:cNvSpPr>
            <p:nvPr/>
          </p:nvSpPr>
          <p:spPr bwMode="auto">
            <a:xfrm flipV="1">
              <a:off x="7424123" y="5536638"/>
              <a:ext cx="0" cy="3857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4" name="Line 675"/>
            <p:cNvSpPr>
              <a:spLocks noChangeShapeType="1"/>
            </p:cNvSpPr>
            <p:nvPr/>
          </p:nvSpPr>
          <p:spPr bwMode="auto">
            <a:xfrm>
              <a:off x="7424123" y="592602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5" name="Line 676"/>
            <p:cNvSpPr>
              <a:spLocks noChangeShapeType="1"/>
            </p:cNvSpPr>
            <p:nvPr/>
          </p:nvSpPr>
          <p:spPr bwMode="auto">
            <a:xfrm>
              <a:off x="7536319" y="5492417"/>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6" name="Line 677"/>
            <p:cNvSpPr>
              <a:spLocks noChangeShapeType="1"/>
            </p:cNvSpPr>
            <p:nvPr/>
          </p:nvSpPr>
          <p:spPr bwMode="auto">
            <a:xfrm>
              <a:off x="7536319" y="5580859"/>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7" name="Line 678"/>
            <p:cNvSpPr>
              <a:spLocks noChangeShapeType="1"/>
            </p:cNvSpPr>
            <p:nvPr/>
          </p:nvSpPr>
          <p:spPr bwMode="auto">
            <a:xfrm>
              <a:off x="7536319" y="567912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8" name="Line 679"/>
            <p:cNvSpPr>
              <a:spLocks noChangeShapeType="1"/>
            </p:cNvSpPr>
            <p:nvPr/>
          </p:nvSpPr>
          <p:spPr bwMode="auto">
            <a:xfrm>
              <a:off x="7536319" y="577616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9" name="Line 680"/>
            <p:cNvSpPr>
              <a:spLocks noChangeShapeType="1"/>
            </p:cNvSpPr>
            <p:nvPr/>
          </p:nvSpPr>
          <p:spPr bwMode="auto">
            <a:xfrm>
              <a:off x="7691524" y="55366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0" name="Line 681"/>
            <p:cNvSpPr>
              <a:spLocks noChangeShapeType="1"/>
            </p:cNvSpPr>
            <p:nvPr/>
          </p:nvSpPr>
          <p:spPr bwMode="auto">
            <a:xfrm>
              <a:off x="7691524" y="572703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1" name="Line 682"/>
            <p:cNvSpPr>
              <a:spLocks noChangeShapeType="1"/>
            </p:cNvSpPr>
            <p:nvPr/>
          </p:nvSpPr>
          <p:spPr bwMode="auto">
            <a:xfrm flipV="1">
              <a:off x="7848599" y="5346242"/>
              <a:ext cx="0" cy="205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2" name="Line 683"/>
            <p:cNvSpPr>
              <a:spLocks noChangeShapeType="1"/>
            </p:cNvSpPr>
            <p:nvPr/>
          </p:nvSpPr>
          <p:spPr bwMode="auto">
            <a:xfrm flipV="1">
              <a:off x="7848599" y="5551378"/>
              <a:ext cx="0" cy="3709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3" name="Line 684"/>
            <p:cNvSpPr>
              <a:spLocks noChangeShapeType="1"/>
            </p:cNvSpPr>
            <p:nvPr/>
          </p:nvSpPr>
          <p:spPr bwMode="auto">
            <a:xfrm>
              <a:off x="7803721" y="572703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4" name="Line 685"/>
            <p:cNvSpPr>
              <a:spLocks noChangeShapeType="1"/>
            </p:cNvSpPr>
            <p:nvPr/>
          </p:nvSpPr>
          <p:spPr bwMode="auto">
            <a:xfrm>
              <a:off x="7803721" y="55366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5" name="Freeform 696"/>
            <p:cNvSpPr>
              <a:spLocks/>
            </p:cNvSpPr>
            <p:nvPr/>
          </p:nvSpPr>
          <p:spPr bwMode="auto">
            <a:xfrm>
              <a:off x="7581198" y="5831444"/>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6" name="Rectangle 697"/>
            <p:cNvSpPr>
              <a:spLocks noChangeArrowheads="1"/>
            </p:cNvSpPr>
            <p:nvPr/>
          </p:nvSpPr>
          <p:spPr bwMode="auto">
            <a:xfrm>
              <a:off x="7469001" y="5831444"/>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7" name="Rectangle 698"/>
            <p:cNvSpPr>
              <a:spLocks noChangeArrowheads="1"/>
            </p:cNvSpPr>
            <p:nvPr/>
          </p:nvSpPr>
          <p:spPr bwMode="auto">
            <a:xfrm>
              <a:off x="7736403" y="5831444"/>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8" name="Line 699"/>
            <p:cNvSpPr>
              <a:spLocks noChangeShapeType="1"/>
            </p:cNvSpPr>
            <p:nvPr/>
          </p:nvSpPr>
          <p:spPr bwMode="auto">
            <a:xfrm>
              <a:off x="7422253" y="55366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9" name="Line 700"/>
            <p:cNvSpPr>
              <a:spLocks noChangeShapeType="1"/>
            </p:cNvSpPr>
            <p:nvPr/>
          </p:nvSpPr>
          <p:spPr bwMode="auto">
            <a:xfrm>
              <a:off x="7422253" y="572826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0" name="Line 701"/>
            <p:cNvSpPr>
              <a:spLocks noChangeShapeType="1"/>
            </p:cNvSpPr>
            <p:nvPr/>
          </p:nvSpPr>
          <p:spPr bwMode="auto">
            <a:xfrm>
              <a:off x="7803721" y="5921115"/>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1" name="Line 702"/>
            <p:cNvSpPr>
              <a:spLocks noChangeShapeType="1"/>
            </p:cNvSpPr>
            <p:nvPr/>
          </p:nvSpPr>
          <p:spPr bwMode="auto">
            <a:xfrm>
              <a:off x="7691524" y="5921115"/>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2" name="Line 703"/>
            <p:cNvSpPr>
              <a:spLocks noChangeShapeType="1"/>
            </p:cNvSpPr>
            <p:nvPr/>
          </p:nvSpPr>
          <p:spPr bwMode="auto">
            <a:xfrm>
              <a:off x="7534449" y="586952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3" name="Line 704"/>
            <p:cNvSpPr>
              <a:spLocks noChangeShapeType="1"/>
            </p:cNvSpPr>
            <p:nvPr/>
          </p:nvSpPr>
          <p:spPr bwMode="auto">
            <a:xfrm>
              <a:off x="7534449" y="5970249"/>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4" name="Line 695"/>
            <p:cNvSpPr>
              <a:spLocks noChangeShapeType="1"/>
            </p:cNvSpPr>
            <p:nvPr/>
          </p:nvSpPr>
          <p:spPr bwMode="auto">
            <a:xfrm>
              <a:off x="8351730" y="465444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5" name="Line 695"/>
            <p:cNvSpPr>
              <a:spLocks noChangeShapeType="1"/>
            </p:cNvSpPr>
            <p:nvPr/>
          </p:nvSpPr>
          <p:spPr bwMode="auto">
            <a:xfrm>
              <a:off x="8381880" y="4652809"/>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6" name="Line 695"/>
            <p:cNvSpPr>
              <a:spLocks noChangeShapeType="1"/>
            </p:cNvSpPr>
            <p:nvPr/>
          </p:nvSpPr>
          <p:spPr bwMode="auto">
            <a:xfrm>
              <a:off x="8414479" y="4651179"/>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7" name="Line 695"/>
            <p:cNvSpPr>
              <a:spLocks noChangeShapeType="1"/>
            </p:cNvSpPr>
            <p:nvPr/>
          </p:nvSpPr>
          <p:spPr bwMode="auto">
            <a:xfrm>
              <a:off x="8447078" y="4649549"/>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cxnSp>
          <p:nvCxnSpPr>
            <p:cNvPr id="468" name="Straight Connector 459"/>
            <p:cNvCxnSpPr>
              <a:cxnSpLocks noChangeShapeType="1"/>
            </p:cNvCxnSpPr>
            <p:nvPr/>
          </p:nvCxnSpPr>
          <p:spPr bwMode="auto">
            <a:xfrm rot="5400000">
              <a:off x="7582694" y="5142706"/>
              <a:ext cx="228600" cy="1588"/>
            </a:xfrm>
            <a:prstGeom prst="line">
              <a:avLst/>
            </a:prstGeom>
            <a:noFill/>
            <a:ln w="25400"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469" name="Right Arrow 473"/>
            <p:cNvSpPr>
              <a:spLocks noChangeArrowheads="1"/>
            </p:cNvSpPr>
            <p:nvPr/>
          </p:nvSpPr>
          <p:spPr bwMode="auto">
            <a:xfrm>
              <a:off x="7284720" y="5078730"/>
              <a:ext cx="182880" cy="12192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0" name="Right Arrow 474"/>
            <p:cNvSpPr>
              <a:spLocks noChangeArrowheads="1"/>
            </p:cNvSpPr>
            <p:nvPr/>
          </p:nvSpPr>
          <p:spPr bwMode="auto">
            <a:xfrm>
              <a:off x="7814310" y="5074920"/>
              <a:ext cx="182880" cy="12192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71" name="Group 475"/>
          <p:cNvGrpSpPr>
            <a:grpSpLocks/>
          </p:cNvGrpSpPr>
          <p:nvPr/>
        </p:nvGrpSpPr>
        <p:grpSpPr bwMode="auto">
          <a:xfrm>
            <a:off x="5126230" y="3440024"/>
            <a:ext cx="2260600" cy="1919288"/>
            <a:chOff x="937071" y="4194149"/>
            <a:chExt cx="2259550" cy="1919484"/>
          </a:xfrm>
        </p:grpSpPr>
        <p:sp>
          <p:nvSpPr>
            <p:cNvPr id="472" name="Rectangle 471"/>
            <p:cNvSpPr/>
            <p:nvPr/>
          </p:nvSpPr>
          <p:spPr bwMode="auto">
            <a:xfrm>
              <a:off x="937071" y="4194149"/>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473" name="Rectangle 7"/>
            <p:cNvSpPr>
              <a:spLocks noChangeArrowheads="1"/>
            </p:cNvSpPr>
            <p:nvPr/>
          </p:nvSpPr>
          <p:spPr bwMode="auto">
            <a:xfrm>
              <a:off x="10461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4" name="Rectangle 9"/>
            <p:cNvSpPr>
              <a:spLocks noChangeArrowheads="1"/>
            </p:cNvSpPr>
            <p:nvPr/>
          </p:nvSpPr>
          <p:spPr bwMode="auto">
            <a:xfrm>
              <a:off x="15795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5" name="Rectangle 10"/>
            <p:cNvSpPr>
              <a:spLocks noChangeArrowheads="1"/>
            </p:cNvSpPr>
            <p:nvPr/>
          </p:nvSpPr>
          <p:spPr bwMode="auto">
            <a:xfrm>
              <a:off x="21129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6" name="Rectangle 11"/>
            <p:cNvSpPr>
              <a:spLocks noChangeArrowheads="1"/>
            </p:cNvSpPr>
            <p:nvPr/>
          </p:nvSpPr>
          <p:spPr bwMode="auto">
            <a:xfrm>
              <a:off x="26463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7" name="Rectangle 25"/>
            <p:cNvSpPr>
              <a:spLocks noChangeArrowheads="1"/>
            </p:cNvSpPr>
            <p:nvPr/>
          </p:nvSpPr>
          <p:spPr bwMode="auto">
            <a:xfrm>
              <a:off x="10461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8" name="Rectangle 26"/>
            <p:cNvSpPr>
              <a:spLocks noChangeArrowheads="1"/>
            </p:cNvSpPr>
            <p:nvPr/>
          </p:nvSpPr>
          <p:spPr bwMode="auto">
            <a:xfrm>
              <a:off x="15795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9" name="Rectangle 27"/>
            <p:cNvSpPr>
              <a:spLocks noChangeArrowheads="1"/>
            </p:cNvSpPr>
            <p:nvPr/>
          </p:nvSpPr>
          <p:spPr bwMode="auto">
            <a:xfrm>
              <a:off x="21129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0" name="Rectangle 28"/>
            <p:cNvSpPr>
              <a:spLocks noChangeArrowheads="1"/>
            </p:cNvSpPr>
            <p:nvPr/>
          </p:nvSpPr>
          <p:spPr bwMode="auto">
            <a:xfrm>
              <a:off x="26463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 name="Rectangle 29"/>
            <p:cNvSpPr>
              <a:spLocks noChangeArrowheads="1"/>
            </p:cNvSpPr>
            <p:nvPr/>
          </p:nvSpPr>
          <p:spPr bwMode="auto">
            <a:xfrm>
              <a:off x="10461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 name="Rectangle 30"/>
            <p:cNvSpPr>
              <a:spLocks noChangeArrowheads="1"/>
            </p:cNvSpPr>
            <p:nvPr/>
          </p:nvSpPr>
          <p:spPr bwMode="auto">
            <a:xfrm>
              <a:off x="15795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 name="Rectangle 31"/>
            <p:cNvSpPr>
              <a:spLocks noChangeArrowheads="1"/>
            </p:cNvSpPr>
            <p:nvPr/>
          </p:nvSpPr>
          <p:spPr bwMode="auto">
            <a:xfrm>
              <a:off x="21129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4" name="Rectangle 32"/>
            <p:cNvSpPr>
              <a:spLocks noChangeArrowheads="1"/>
            </p:cNvSpPr>
            <p:nvPr/>
          </p:nvSpPr>
          <p:spPr bwMode="auto">
            <a:xfrm>
              <a:off x="26463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5" name="Rectangle 33"/>
            <p:cNvSpPr>
              <a:spLocks noChangeArrowheads="1"/>
            </p:cNvSpPr>
            <p:nvPr/>
          </p:nvSpPr>
          <p:spPr bwMode="auto">
            <a:xfrm>
              <a:off x="10461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6" name="Rectangle 34"/>
            <p:cNvSpPr>
              <a:spLocks noChangeArrowheads="1"/>
            </p:cNvSpPr>
            <p:nvPr/>
          </p:nvSpPr>
          <p:spPr bwMode="auto">
            <a:xfrm>
              <a:off x="15795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7" name="Rectangle 35"/>
            <p:cNvSpPr>
              <a:spLocks noChangeArrowheads="1"/>
            </p:cNvSpPr>
            <p:nvPr/>
          </p:nvSpPr>
          <p:spPr bwMode="auto">
            <a:xfrm>
              <a:off x="21129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8" name="Rectangle 36"/>
            <p:cNvSpPr>
              <a:spLocks noChangeArrowheads="1"/>
            </p:cNvSpPr>
            <p:nvPr/>
          </p:nvSpPr>
          <p:spPr bwMode="auto">
            <a:xfrm>
              <a:off x="26463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9" name="Group 109"/>
            <p:cNvGrpSpPr>
              <a:grpSpLocks/>
            </p:cNvGrpSpPr>
            <p:nvPr/>
          </p:nvGrpSpPr>
          <p:grpSpPr bwMode="auto">
            <a:xfrm>
              <a:off x="1084263" y="4332288"/>
              <a:ext cx="382587" cy="241300"/>
              <a:chOff x="768" y="2160"/>
              <a:chExt cx="912" cy="576"/>
            </a:xfrm>
          </p:grpSpPr>
          <p:sp>
            <p:nvSpPr>
              <p:cNvPr id="625" name="Freeform 10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6" name="Rectangle 10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7" name="Rectangle 10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8" name="Line 10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9" name="Line 10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0" name="Line 10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1" name="Line 10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2" name="Line 10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0" name="Group 333"/>
            <p:cNvGrpSpPr>
              <a:grpSpLocks/>
            </p:cNvGrpSpPr>
            <p:nvPr/>
          </p:nvGrpSpPr>
          <p:grpSpPr bwMode="auto">
            <a:xfrm>
              <a:off x="1617663" y="4344988"/>
              <a:ext cx="382587" cy="241300"/>
              <a:chOff x="768" y="2160"/>
              <a:chExt cx="912" cy="576"/>
            </a:xfrm>
          </p:grpSpPr>
          <p:sp>
            <p:nvSpPr>
              <p:cNvPr id="617" name="Freeform 33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8" name="Rectangle 33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9" name="Rectangle 33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0" name="Line 33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1" name="Line 33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2" name="Line 33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3" name="Line 34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4" name="Line 34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1" name="Group 342"/>
            <p:cNvGrpSpPr>
              <a:grpSpLocks/>
            </p:cNvGrpSpPr>
            <p:nvPr/>
          </p:nvGrpSpPr>
          <p:grpSpPr bwMode="auto">
            <a:xfrm>
              <a:off x="2138363" y="4332288"/>
              <a:ext cx="382587" cy="241300"/>
              <a:chOff x="768" y="2160"/>
              <a:chExt cx="912" cy="576"/>
            </a:xfrm>
          </p:grpSpPr>
          <p:sp>
            <p:nvSpPr>
              <p:cNvPr id="609" name="Freeform 34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0" name="Rectangle 34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1" name="Rectangle 34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2" name="Line 34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3" name="Line 34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4" name="Line 34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5" name="Line 34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6" name="Line 35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2" name="Group 351"/>
            <p:cNvGrpSpPr>
              <a:grpSpLocks/>
            </p:cNvGrpSpPr>
            <p:nvPr/>
          </p:nvGrpSpPr>
          <p:grpSpPr bwMode="auto">
            <a:xfrm>
              <a:off x="2684463" y="4332288"/>
              <a:ext cx="382587" cy="241300"/>
              <a:chOff x="768" y="2160"/>
              <a:chExt cx="912" cy="576"/>
            </a:xfrm>
          </p:grpSpPr>
          <p:sp>
            <p:nvSpPr>
              <p:cNvPr id="601" name="Freeform 35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2" name="Rectangle 35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3" name="Rectangle 35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4" name="Line 35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5" name="Line 35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6" name="Line 35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7" name="Line 35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8" name="Line 35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3" name="Group 360"/>
            <p:cNvGrpSpPr>
              <a:grpSpLocks/>
            </p:cNvGrpSpPr>
            <p:nvPr/>
          </p:nvGrpSpPr>
          <p:grpSpPr bwMode="auto">
            <a:xfrm>
              <a:off x="1084263" y="4776788"/>
              <a:ext cx="382587" cy="241300"/>
              <a:chOff x="768" y="2160"/>
              <a:chExt cx="912" cy="576"/>
            </a:xfrm>
          </p:grpSpPr>
          <p:sp>
            <p:nvSpPr>
              <p:cNvPr id="593" name="Freeform 36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4" name="Rectangle 36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5" name="Rectangle 36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6" name="Line 36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7" name="Line 36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8" name="Line 36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9" name="Line 36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0" name="Line 36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4" name="Group 369"/>
            <p:cNvGrpSpPr>
              <a:grpSpLocks/>
            </p:cNvGrpSpPr>
            <p:nvPr/>
          </p:nvGrpSpPr>
          <p:grpSpPr bwMode="auto">
            <a:xfrm>
              <a:off x="1617663" y="4789488"/>
              <a:ext cx="382587" cy="241300"/>
              <a:chOff x="768" y="2160"/>
              <a:chExt cx="912" cy="576"/>
            </a:xfrm>
          </p:grpSpPr>
          <p:sp>
            <p:nvSpPr>
              <p:cNvPr id="585" name="Freeform 37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6" name="Rectangle 37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7" name="Rectangle 37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8" name="Line 37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9" name="Line 37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0" name="Line 37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1" name="Line 37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2" name="Line 37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5" name="Group 378"/>
            <p:cNvGrpSpPr>
              <a:grpSpLocks/>
            </p:cNvGrpSpPr>
            <p:nvPr/>
          </p:nvGrpSpPr>
          <p:grpSpPr bwMode="auto">
            <a:xfrm>
              <a:off x="2138363" y="4776788"/>
              <a:ext cx="382587" cy="241300"/>
              <a:chOff x="768" y="2160"/>
              <a:chExt cx="912" cy="576"/>
            </a:xfrm>
          </p:grpSpPr>
          <p:sp>
            <p:nvSpPr>
              <p:cNvPr id="577" name="Freeform 379"/>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8" name="Rectangle 380"/>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9" name="Rectangle 381"/>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0" name="Line 382"/>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1" name="Line 383"/>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2" name="Line 384"/>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3" name="Line 385"/>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4" name="Line 386"/>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6" name="Group 387"/>
            <p:cNvGrpSpPr>
              <a:grpSpLocks/>
            </p:cNvGrpSpPr>
            <p:nvPr/>
          </p:nvGrpSpPr>
          <p:grpSpPr bwMode="auto">
            <a:xfrm>
              <a:off x="2684463" y="4776788"/>
              <a:ext cx="382587" cy="241300"/>
              <a:chOff x="768" y="2160"/>
              <a:chExt cx="912" cy="576"/>
            </a:xfrm>
          </p:grpSpPr>
          <p:sp>
            <p:nvSpPr>
              <p:cNvPr id="569" name="Freeform 388"/>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0" name="Rectangle 389"/>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1" name="Rectangle 390"/>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2" name="Line 391"/>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3" name="Line 392"/>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4" name="Line 393"/>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5" name="Line 394"/>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6" name="Line 395"/>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7" name="Group 396"/>
            <p:cNvGrpSpPr>
              <a:grpSpLocks/>
            </p:cNvGrpSpPr>
            <p:nvPr/>
          </p:nvGrpSpPr>
          <p:grpSpPr bwMode="auto">
            <a:xfrm>
              <a:off x="1084263" y="5246688"/>
              <a:ext cx="382587" cy="241300"/>
              <a:chOff x="768" y="2160"/>
              <a:chExt cx="912" cy="576"/>
            </a:xfrm>
          </p:grpSpPr>
          <p:sp>
            <p:nvSpPr>
              <p:cNvPr id="561" name="Freeform 397"/>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62" name="Rectangle 398"/>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63" name="Rectangle 399"/>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64" name="Line 400"/>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5" name="Line 401"/>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6" name="Line 402"/>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7" name="Line 403"/>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8" name="Line 404"/>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8" name="Group 405"/>
            <p:cNvGrpSpPr>
              <a:grpSpLocks/>
            </p:cNvGrpSpPr>
            <p:nvPr/>
          </p:nvGrpSpPr>
          <p:grpSpPr bwMode="auto">
            <a:xfrm>
              <a:off x="1617663" y="5259388"/>
              <a:ext cx="382587" cy="241300"/>
              <a:chOff x="768" y="2160"/>
              <a:chExt cx="912" cy="576"/>
            </a:xfrm>
          </p:grpSpPr>
          <p:sp>
            <p:nvSpPr>
              <p:cNvPr id="553" name="Freeform 406"/>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4" name="Rectangle 407"/>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5" name="Rectangle 408"/>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6" name="Line 409"/>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7" name="Line 410"/>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8" name="Line 411"/>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9" name="Line 412"/>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0" name="Line 413"/>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9" name="Group 414"/>
            <p:cNvGrpSpPr>
              <a:grpSpLocks/>
            </p:cNvGrpSpPr>
            <p:nvPr/>
          </p:nvGrpSpPr>
          <p:grpSpPr bwMode="auto">
            <a:xfrm>
              <a:off x="2138363" y="5246688"/>
              <a:ext cx="382587" cy="241300"/>
              <a:chOff x="768" y="2160"/>
              <a:chExt cx="912" cy="576"/>
            </a:xfrm>
          </p:grpSpPr>
          <p:sp>
            <p:nvSpPr>
              <p:cNvPr id="545" name="Freeform 415"/>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6" name="Rectangle 416"/>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7" name="Rectangle 417"/>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8" name="Line 418"/>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9" name="Line 419"/>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0" name="Line 420"/>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1" name="Line 421"/>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2" name="Line 422"/>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0" name="Group 423"/>
            <p:cNvGrpSpPr>
              <a:grpSpLocks/>
            </p:cNvGrpSpPr>
            <p:nvPr/>
          </p:nvGrpSpPr>
          <p:grpSpPr bwMode="auto">
            <a:xfrm>
              <a:off x="2684463" y="5246688"/>
              <a:ext cx="382587" cy="241300"/>
              <a:chOff x="768" y="2160"/>
              <a:chExt cx="912" cy="576"/>
            </a:xfrm>
          </p:grpSpPr>
          <p:sp>
            <p:nvSpPr>
              <p:cNvPr id="537" name="Freeform 42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8" name="Rectangle 42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9" name="Rectangle 42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0" name="Line 42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1" name="Line 42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2" name="Line 42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3" name="Line 43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4" name="Line 43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1" name="Group 432"/>
            <p:cNvGrpSpPr>
              <a:grpSpLocks/>
            </p:cNvGrpSpPr>
            <p:nvPr/>
          </p:nvGrpSpPr>
          <p:grpSpPr bwMode="auto">
            <a:xfrm>
              <a:off x="1084263" y="5703888"/>
              <a:ext cx="382587" cy="241300"/>
              <a:chOff x="768" y="2160"/>
              <a:chExt cx="912" cy="576"/>
            </a:xfrm>
          </p:grpSpPr>
          <p:sp>
            <p:nvSpPr>
              <p:cNvPr id="529" name="Freeform 43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0" name="Rectangle 43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1" name="Rectangle 43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2" name="Line 43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3" name="Line 43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4" name="Line 43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5" name="Line 43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6" name="Line 44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2" name="Group 441"/>
            <p:cNvGrpSpPr>
              <a:grpSpLocks/>
            </p:cNvGrpSpPr>
            <p:nvPr/>
          </p:nvGrpSpPr>
          <p:grpSpPr bwMode="auto">
            <a:xfrm>
              <a:off x="1617663" y="5716588"/>
              <a:ext cx="382587" cy="241300"/>
              <a:chOff x="768" y="2160"/>
              <a:chExt cx="912" cy="576"/>
            </a:xfrm>
          </p:grpSpPr>
          <p:sp>
            <p:nvSpPr>
              <p:cNvPr id="521" name="Freeform 44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 name="Rectangle 44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3" name="Rectangle 44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4" name="Line 44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5" name="Line 44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6" name="Line 44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7" name="Line 44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8" name="Line 44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3" name="Group 450"/>
            <p:cNvGrpSpPr>
              <a:grpSpLocks/>
            </p:cNvGrpSpPr>
            <p:nvPr/>
          </p:nvGrpSpPr>
          <p:grpSpPr bwMode="auto">
            <a:xfrm>
              <a:off x="2138363" y="5703888"/>
              <a:ext cx="382587" cy="241300"/>
              <a:chOff x="768" y="2160"/>
              <a:chExt cx="912" cy="576"/>
            </a:xfrm>
          </p:grpSpPr>
          <p:sp>
            <p:nvSpPr>
              <p:cNvPr id="513" name="Freeform 45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4" name="Rectangle 45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5" name="Rectangle 45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6" name="Line 45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7" name="Line 45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8" name="Line 45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9" name="Line 45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0" name="Line 45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4" name="Group 459"/>
            <p:cNvGrpSpPr>
              <a:grpSpLocks/>
            </p:cNvGrpSpPr>
            <p:nvPr/>
          </p:nvGrpSpPr>
          <p:grpSpPr bwMode="auto">
            <a:xfrm>
              <a:off x="2684463" y="5703888"/>
              <a:ext cx="382587" cy="241300"/>
              <a:chOff x="768" y="2160"/>
              <a:chExt cx="912" cy="576"/>
            </a:xfrm>
          </p:grpSpPr>
          <p:sp>
            <p:nvSpPr>
              <p:cNvPr id="505" name="Freeform 46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6" name="Rectangle 46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7" name="Rectangle 46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8" name="Line 46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09" name="Line 46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0" name="Line 46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1" name="Line 46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2" name="Line 46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633" name="Rectangle 632"/>
          <p:cNvSpPr/>
          <p:nvPr/>
        </p:nvSpPr>
        <p:spPr>
          <a:xfrm>
            <a:off x="5112753" y="5508328"/>
            <a:ext cx="2405696" cy="646331"/>
          </a:xfrm>
          <a:prstGeom prst="rect">
            <a:avLst/>
          </a:prstGeom>
        </p:spPr>
        <p:txBody>
          <a:bodyPr wrap="square">
            <a:spAutoFit/>
          </a:bodyPr>
          <a:lstStyle/>
          <a:p>
            <a:pPr algn="ctr"/>
            <a:r>
              <a:rPr lang="en-ZA" dirty="0"/>
              <a:t>Parallel Case</a:t>
            </a:r>
          </a:p>
          <a:p>
            <a:pPr algn="ctr"/>
            <a:r>
              <a:rPr lang="en-ZA" i="1" dirty="0"/>
              <a:t>n </a:t>
            </a:r>
            <a:r>
              <a:rPr lang="en-ZA" dirty="0"/>
              <a:t>x </a:t>
            </a:r>
            <a:r>
              <a:rPr lang="en-ZA" i="1" dirty="0"/>
              <a:t>1</a:t>
            </a:r>
            <a:r>
              <a:rPr lang="en-ZA" dirty="0"/>
              <a:t>-BCE cores</a:t>
            </a:r>
          </a:p>
        </p:txBody>
      </p:sp>
      <p:sp>
        <p:nvSpPr>
          <p:cNvPr id="634" name="Left-Right Arrow 633"/>
          <p:cNvSpPr/>
          <p:nvPr/>
        </p:nvSpPr>
        <p:spPr>
          <a:xfrm>
            <a:off x="3935368" y="3651167"/>
            <a:ext cx="1078658" cy="1425405"/>
          </a:xfrm>
          <a:prstGeom prst="leftRightArrow">
            <a:avLst>
              <a:gd name="adj1" fmla="val 50000"/>
              <a:gd name="adj2" fmla="val 31290"/>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60" name="Group 259">
            <a:extLst>
              <a:ext uri="{FF2B5EF4-FFF2-40B4-BE49-F238E27FC236}">
                <a16:creationId xmlns:a16="http://schemas.microsoft.com/office/drawing/2014/main" id="{9141F850-A245-43B9-B375-9A3DDF133EB1}"/>
              </a:ext>
            </a:extLst>
          </p:cNvPr>
          <p:cNvGrpSpPr/>
          <p:nvPr/>
        </p:nvGrpSpPr>
        <p:grpSpPr>
          <a:xfrm>
            <a:off x="8050020" y="240948"/>
            <a:ext cx="810934" cy="889942"/>
            <a:chOff x="7360685" y="321251"/>
            <a:chExt cx="1439057" cy="1645716"/>
          </a:xfrm>
        </p:grpSpPr>
        <p:pic>
          <p:nvPicPr>
            <p:cNvPr id="261" name="Picture 260" descr="A picture containing table, food, computer&#10;&#10;Description automatically generated">
              <a:extLst>
                <a:ext uri="{FF2B5EF4-FFF2-40B4-BE49-F238E27FC236}">
                  <a16:creationId xmlns:a16="http://schemas.microsoft.com/office/drawing/2014/main" id="{DD4C2309-3D6D-4449-869F-9790A20BB5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262" name="Rectangle 261">
              <a:extLst>
                <a:ext uri="{FF2B5EF4-FFF2-40B4-BE49-F238E27FC236}">
                  <a16:creationId xmlns:a16="http://schemas.microsoft.com/office/drawing/2014/main" id="{0EEBD905-6968-41FC-8D97-D0BA062C07FA}"/>
                </a:ext>
              </a:extLst>
            </p:cNvPr>
            <p:cNvSpPr/>
            <p:nvPr/>
          </p:nvSpPr>
          <p:spPr>
            <a:xfrm>
              <a:off x="7360685" y="1283984"/>
              <a:ext cx="1439057" cy="682983"/>
            </a:xfrm>
            <a:prstGeom prst="rect">
              <a:avLst/>
            </a:prstGeom>
            <a:solidFill>
              <a:schemeClr val="accent6">
                <a:lumMod val="40000"/>
                <a:lumOff val="60000"/>
              </a:schemeClr>
            </a:solidFill>
          </p:spPr>
          <p:txBody>
            <a:bodyPr wrap="square">
              <a:spAutoFit/>
            </a:bodyPr>
            <a:lstStyle/>
            <a:p>
              <a:pPr algn="ctr"/>
              <a:r>
                <a:rPr lang="en-ZA" sz="900" dirty="0"/>
                <a:t>Prescribed reading</a:t>
              </a:r>
            </a:p>
          </p:txBody>
        </p:sp>
      </p:grpSp>
    </p:spTree>
    <p:extLst>
      <p:ext uri="{BB962C8B-B14F-4D97-AF65-F5344CB8AC3E}">
        <p14:creationId xmlns:p14="http://schemas.microsoft.com/office/powerpoint/2010/main" val="221102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558800" y="723229"/>
            <a:ext cx="7698306" cy="692210"/>
          </a:xfrm>
        </p:spPr>
        <p:txBody>
          <a:bodyPr>
            <a:normAutofit fontScale="90000"/>
          </a:bodyPr>
          <a:lstStyle/>
          <a:p>
            <a:r>
              <a:rPr lang="en-US" altLang="en-US" dirty="0"/>
              <a:t>Modelling Performance of Dynamic Multicore Chips</a:t>
            </a:r>
          </a:p>
        </p:txBody>
      </p:sp>
      <p:sp>
        <p:nvSpPr>
          <p:cNvPr id="812035" name="Rectangle 3"/>
          <p:cNvSpPr>
            <a:spLocks noGrp="1" noChangeArrowheads="1"/>
          </p:cNvSpPr>
          <p:nvPr>
            <p:ph type="body" idx="1"/>
          </p:nvPr>
        </p:nvSpPr>
        <p:spPr>
          <a:xfrm>
            <a:off x="505683" y="1463065"/>
            <a:ext cx="7697635" cy="5168762"/>
          </a:xfrm>
        </p:spPr>
        <p:txBody>
          <a:bodyPr>
            <a:normAutofit fontScale="70000" lnSpcReduction="20000"/>
          </a:bodyPr>
          <a:lstStyle/>
          <a:p>
            <a:r>
              <a:rPr lang="en-US" altLang="en-US" b="1" i="1" dirty="0"/>
              <a:t>n</a:t>
            </a:r>
            <a:r>
              <a:rPr lang="en-US" altLang="en-US" dirty="0"/>
              <a:t> base cores per chip where </a:t>
            </a:r>
            <a:r>
              <a:rPr lang="en-US" altLang="en-US" b="1" i="1" dirty="0"/>
              <a:t>R</a:t>
            </a:r>
            <a:r>
              <a:rPr lang="en-US" altLang="en-US" dirty="0"/>
              <a:t> can be harnessed</a:t>
            </a:r>
          </a:p>
          <a:p>
            <a:r>
              <a:rPr lang="en-US" altLang="en-US" dirty="0"/>
              <a:t>1x</a:t>
            </a:r>
            <a:r>
              <a:rPr lang="en-US" altLang="en-US" i="1" dirty="0"/>
              <a:t> R</a:t>
            </a:r>
            <a:r>
              <a:rPr lang="en-US" altLang="en-US" dirty="0"/>
              <a:t>-BCEs  or  (</a:t>
            </a:r>
            <a:r>
              <a:rPr lang="en-US" altLang="en-US" i="1" dirty="0"/>
              <a:t>n - R </a:t>
            </a:r>
            <a:r>
              <a:rPr lang="en-US" altLang="en-US" dirty="0"/>
              <a:t>)x 1-BCEs</a:t>
            </a:r>
          </a:p>
          <a:p>
            <a:r>
              <a:rPr lang="en-US" altLang="en-US" dirty="0"/>
              <a:t>Parallel Fraction of execution is </a:t>
            </a:r>
            <a:r>
              <a:rPr lang="en-US" altLang="en-US" i="1" dirty="0"/>
              <a:t>F</a:t>
            </a:r>
          </a:p>
          <a:p>
            <a:r>
              <a:rPr lang="en-US" altLang="en-US" dirty="0"/>
              <a:t>Serial Fraction 1-</a:t>
            </a:r>
            <a:r>
              <a:rPr lang="en-US" altLang="en-US" i="1" dirty="0"/>
              <a:t>F</a:t>
            </a:r>
            <a:r>
              <a:rPr lang="en-US" altLang="en-US" dirty="0"/>
              <a:t> uses </a:t>
            </a:r>
            <a:r>
              <a:rPr lang="en-US" altLang="en-US" i="1" dirty="0"/>
              <a:t>R</a:t>
            </a:r>
            <a:r>
              <a:rPr lang="en-US" altLang="en-US" dirty="0"/>
              <a:t> BCEs at rate perf(</a:t>
            </a:r>
            <a:r>
              <a:rPr lang="en-US" altLang="en-US" i="1" dirty="0"/>
              <a:t>R</a:t>
            </a:r>
            <a:r>
              <a:rPr lang="en-US" altLang="en-US" dirty="0"/>
              <a:t>)</a:t>
            </a:r>
          </a:p>
          <a:p>
            <a:r>
              <a:rPr lang="en-US" altLang="en-US" dirty="0"/>
              <a:t>Therefore: Serial time = (1 – </a:t>
            </a:r>
            <a:r>
              <a:rPr lang="en-US" altLang="en-US" i="1" dirty="0"/>
              <a:t>F </a:t>
            </a:r>
            <a:r>
              <a:rPr lang="en-US" altLang="en-US" dirty="0"/>
              <a:t>) / perf(</a:t>
            </a:r>
            <a:r>
              <a:rPr lang="en-US" altLang="en-US" i="1" dirty="0"/>
              <a:t>R</a:t>
            </a:r>
            <a:r>
              <a:rPr lang="en-US" altLang="en-US" dirty="0"/>
              <a:t>)</a:t>
            </a:r>
          </a:p>
          <a:p>
            <a:pPr lvl="4"/>
            <a:endParaRPr lang="en-US" altLang="en-US" dirty="0"/>
          </a:p>
          <a:p>
            <a:r>
              <a:rPr lang="en-US" altLang="en-US" dirty="0">
                <a:solidFill>
                  <a:srgbClr val="FF0000"/>
                </a:solidFill>
              </a:rPr>
              <a:t>Parallel Fraction </a:t>
            </a:r>
            <a:r>
              <a:rPr lang="en-US" altLang="en-US" i="1" dirty="0">
                <a:solidFill>
                  <a:srgbClr val="FF0000"/>
                </a:solidFill>
              </a:rPr>
              <a:t>F</a:t>
            </a:r>
            <a:br>
              <a:rPr lang="en-US" altLang="en-US" dirty="0">
                <a:solidFill>
                  <a:srgbClr val="FF0000"/>
                </a:solidFill>
              </a:rPr>
            </a:br>
            <a:r>
              <a:rPr lang="en-US" altLang="en-US" dirty="0">
                <a:solidFill>
                  <a:srgbClr val="FF0000"/>
                </a:solidFill>
              </a:rPr>
              <a:t> uses </a:t>
            </a:r>
            <a:r>
              <a:rPr lang="en-US" altLang="en-US" i="1" dirty="0">
                <a:solidFill>
                  <a:srgbClr val="FF0000"/>
                </a:solidFill>
              </a:rPr>
              <a:t>n</a:t>
            </a:r>
            <a:r>
              <a:rPr lang="en-US" altLang="en-US" dirty="0">
                <a:solidFill>
                  <a:srgbClr val="FF0000"/>
                </a:solidFill>
              </a:rPr>
              <a:t> BCEs at rate 1 each</a:t>
            </a:r>
          </a:p>
          <a:p>
            <a:r>
              <a:rPr lang="pt-BR" altLang="en-US" dirty="0">
                <a:solidFill>
                  <a:srgbClr val="FF0000"/>
                </a:solidFill>
              </a:rPr>
              <a:t>Parallel time = </a:t>
            </a:r>
            <a:r>
              <a:rPr lang="pt-BR" altLang="en-US" i="1" dirty="0">
                <a:solidFill>
                  <a:srgbClr val="FF0000"/>
                </a:solidFill>
              </a:rPr>
              <a:t>F</a:t>
            </a:r>
            <a:r>
              <a:rPr lang="pt-BR" altLang="en-US" dirty="0">
                <a:solidFill>
                  <a:srgbClr val="FF0000"/>
                </a:solidFill>
              </a:rPr>
              <a:t> / </a:t>
            </a:r>
            <a:r>
              <a:rPr lang="pt-BR" altLang="en-US" i="1" dirty="0">
                <a:solidFill>
                  <a:srgbClr val="FF0000"/>
                </a:solidFill>
              </a:rPr>
              <a:t>n</a:t>
            </a:r>
            <a:endParaRPr lang="en-US" altLang="en-US" dirty="0">
              <a:solidFill>
                <a:srgbClr val="FF0000"/>
              </a:solidFill>
            </a:endParaRPr>
          </a:p>
          <a:p>
            <a:pPr lvl="4"/>
            <a:endParaRPr lang="en-US" altLang="en-US" dirty="0">
              <a:solidFill>
                <a:srgbClr val="FF0000"/>
              </a:solidFill>
            </a:endParaRPr>
          </a:p>
          <a:p>
            <a:r>
              <a:rPr lang="en-US" altLang="en-US" dirty="0"/>
              <a:t>Therefore, w.r.t. one base core:</a:t>
            </a:r>
          </a:p>
          <a:p>
            <a:endParaRPr lang="en-US" altLang="en-US" dirty="0"/>
          </a:p>
          <a:p>
            <a:endParaRPr lang="en-US" altLang="en-US" dirty="0"/>
          </a:p>
          <a:p>
            <a:endParaRPr lang="en-US" altLang="en-US" dirty="0"/>
          </a:p>
          <a:p>
            <a:r>
              <a:rPr lang="en-US" altLang="en-US" b="1" dirty="0">
                <a:solidFill>
                  <a:srgbClr val="1C1C1C"/>
                </a:solidFill>
              </a:rPr>
              <a:t>Implications?..</a:t>
            </a:r>
          </a:p>
        </p:txBody>
      </p:sp>
      <p:sp>
        <p:nvSpPr>
          <p:cNvPr id="4" name="Rectangle 3"/>
          <p:cNvSpPr/>
          <p:nvPr/>
        </p:nvSpPr>
        <p:spPr>
          <a:xfrm>
            <a:off x="7835901" y="1656678"/>
            <a:ext cx="985370" cy="1320724"/>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Serial Fraction</a:t>
            </a:r>
          </a:p>
          <a:p>
            <a:pPr algn="ctr"/>
            <a:r>
              <a:rPr lang="en-ZA" sz="1600" b="1" i="1" dirty="0">
                <a:ln w="12700">
                  <a:noFill/>
                </a:ln>
                <a:solidFill>
                  <a:schemeClr val="tx1"/>
                </a:solidFill>
              </a:rPr>
              <a:t>1-F</a:t>
            </a:r>
          </a:p>
        </p:txBody>
      </p:sp>
      <p:sp>
        <p:nvSpPr>
          <p:cNvPr id="23" name="Rectangle 22"/>
          <p:cNvSpPr/>
          <p:nvPr/>
        </p:nvSpPr>
        <p:spPr>
          <a:xfrm>
            <a:off x="7835901" y="2944814"/>
            <a:ext cx="985370" cy="3524248"/>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Parallel</a:t>
            </a:r>
          </a:p>
          <a:p>
            <a:pPr algn="ctr"/>
            <a:r>
              <a:rPr lang="en-ZA" sz="1600" dirty="0">
                <a:ln w="12700">
                  <a:noFill/>
                </a:ln>
                <a:solidFill>
                  <a:schemeClr val="tx1"/>
                </a:solidFill>
              </a:rPr>
              <a:t>Fraction </a:t>
            </a:r>
            <a:r>
              <a:rPr lang="en-ZA" sz="1600" b="1" i="1" dirty="0">
                <a:ln w="12700">
                  <a:noFill/>
                </a:ln>
                <a:solidFill>
                  <a:schemeClr val="tx1"/>
                </a:solidFill>
              </a:rPr>
              <a:t>F</a:t>
            </a:r>
          </a:p>
        </p:txBody>
      </p:sp>
      <p:sp>
        <p:nvSpPr>
          <p:cNvPr id="5" name="Rectangle 4"/>
          <p:cNvSpPr/>
          <p:nvPr/>
        </p:nvSpPr>
        <p:spPr>
          <a:xfrm>
            <a:off x="7830112" y="1174049"/>
            <a:ext cx="991160" cy="523220"/>
          </a:xfrm>
          <a:prstGeom prst="rect">
            <a:avLst/>
          </a:prstGeom>
        </p:spPr>
        <p:txBody>
          <a:bodyPr wrap="square">
            <a:spAutoFit/>
          </a:bodyPr>
          <a:lstStyle/>
          <a:p>
            <a:pPr algn="ctr"/>
            <a:r>
              <a:rPr lang="en-ZA" sz="1400" dirty="0">
                <a:ln w="12700">
                  <a:noFill/>
                </a:ln>
              </a:rPr>
              <a:t>Execution Time</a:t>
            </a:r>
            <a:endParaRPr lang="en-ZA" sz="1400" dirty="0"/>
          </a:p>
        </p:txBody>
      </p:sp>
      <p:grpSp>
        <p:nvGrpSpPr>
          <p:cNvPr id="18" name="Group 15"/>
          <p:cNvGrpSpPr>
            <a:grpSpLocks/>
          </p:cNvGrpSpPr>
          <p:nvPr/>
        </p:nvGrpSpPr>
        <p:grpSpPr bwMode="auto">
          <a:xfrm>
            <a:off x="439738" y="4706938"/>
            <a:ext cx="7277100" cy="1503362"/>
            <a:chOff x="352" y="820"/>
            <a:chExt cx="4584" cy="947"/>
          </a:xfrm>
        </p:grpSpPr>
        <p:sp>
          <p:nvSpPr>
            <p:cNvPr id="19" name="Text Box 16"/>
            <p:cNvSpPr txBox="1">
              <a:spLocks noChangeArrowheads="1"/>
            </p:cNvSpPr>
            <p:nvPr/>
          </p:nvSpPr>
          <p:spPr bwMode="auto">
            <a:xfrm>
              <a:off x="352" y="1065"/>
              <a:ext cx="2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en-US" dirty="0"/>
                <a:t>Dynamic Speedup  =</a:t>
              </a:r>
            </a:p>
          </p:txBody>
        </p:sp>
        <p:sp>
          <p:nvSpPr>
            <p:cNvPr id="20" name="Line 17"/>
            <p:cNvSpPr>
              <a:spLocks noChangeShapeType="1"/>
            </p:cNvSpPr>
            <p:nvPr/>
          </p:nvSpPr>
          <p:spPr bwMode="auto">
            <a:xfrm>
              <a:off x="2607" y="1117"/>
              <a:ext cx="2283"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 name="Text Box 18"/>
            <p:cNvSpPr txBox="1">
              <a:spLocks noChangeArrowheads="1"/>
            </p:cNvSpPr>
            <p:nvPr/>
          </p:nvSpPr>
          <p:spPr bwMode="auto">
            <a:xfrm>
              <a:off x="3429" y="820"/>
              <a:ext cx="5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t>1</a:t>
              </a:r>
            </a:p>
          </p:txBody>
        </p:sp>
        <p:sp>
          <p:nvSpPr>
            <p:cNvPr id="34" name="Text Box 19"/>
            <p:cNvSpPr txBox="1">
              <a:spLocks noChangeArrowheads="1"/>
            </p:cNvSpPr>
            <p:nvPr/>
          </p:nvSpPr>
          <p:spPr bwMode="auto">
            <a:xfrm>
              <a:off x="3070" y="1252"/>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a:t>+</a:t>
              </a:r>
            </a:p>
          </p:txBody>
        </p:sp>
        <p:sp>
          <p:nvSpPr>
            <p:cNvPr id="35" name="Text Box 20"/>
            <p:cNvSpPr txBox="1">
              <a:spLocks noChangeArrowheads="1"/>
            </p:cNvSpPr>
            <p:nvPr/>
          </p:nvSpPr>
          <p:spPr bwMode="auto">
            <a:xfrm>
              <a:off x="2650" y="1196"/>
              <a:ext cx="5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t>1 - </a:t>
              </a:r>
              <a:r>
                <a:rPr lang="en-US" altLang="en-US" sz="2000" i="1" dirty="0"/>
                <a:t>F</a:t>
              </a:r>
            </a:p>
          </p:txBody>
        </p:sp>
        <p:sp>
          <p:nvSpPr>
            <p:cNvPr id="36" name="Text Box 21"/>
            <p:cNvSpPr txBox="1">
              <a:spLocks noChangeArrowheads="1"/>
            </p:cNvSpPr>
            <p:nvPr/>
          </p:nvSpPr>
          <p:spPr bwMode="auto">
            <a:xfrm>
              <a:off x="2506" y="1432"/>
              <a:ext cx="8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t>perf(</a:t>
              </a:r>
              <a:r>
                <a:rPr lang="en-US" altLang="en-US" sz="2000" i="1" dirty="0"/>
                <a:t>R</a:t>
              </a:r>
              <a:r>
                <a:rPr lang="en-US" altLang="en-US" sz="2000" dirty="0"/>
                <a:t>)</a:t>
              </a:r>
            </a:p>
          </p:txBody>
        </p:sp>
        <p:sp>
          <p:nvSpPr>
            <p:cNvPr id="37" name="Line 22"/>
            <p:cNvSpPr>
              <a:spLocks noChangeShapeType="1"/>
            </p:cNvSpPr>
            <p:nvPr/>
          </p:nvSpPr>
          <p:spPr bwMode="auto">
            <a:xfrm>
              <a:off x="2657" y="1441"/>
              <a:ext cx="541"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 name="Text Box 23"/>
            <p:cNvSpPr txBox="1">
              <a:spLocks noChangeArrowheads="1"/>
            </p:cNvSpPr>
            <p:nvPr/>
          </p:nvSpPr>
          <p:spPr bwMode="auto">
            <a:xfrm>
              <a:off x="3842" y="1145"/>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i="1" dirty="0">
                  <a:solidFill>
                    <a:srgbClr val="FF0000"/>
                  </a:solidFill>
                </a:rPr>
                <a:t>F</a:t>
              </a:r>
            </a:p>
          </p:txBody>
        </p:sp>
        <p:sp>
          <p:nvSpPr>
            <p:cNvPr id="39" name="Text Box 24"/>
            <p:cNvSpPr txBox="1">
              <a:spLocks noChangeArrowheads="1"/>
            </p:cNvSpPr>
            <p:nvPr/>
          </p:nvSpPr>
          <p:spPr bwMode="auto">
            <a:xfrm>
              <a:off x="3411" y="1479"/>
              <a:ext cx="15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i="1" dirty="0">
                  <a:solidFill>
                    <a:srgbClr val="FF0000"/>
                  </a:solidFill>
                </a:rPr>
                <a:t>n</a:t>
              </a:r>
            </a:p>
          </p:txBody>
        </p:sp>
        <p:sp>
          <p:nvSpPr>
            <p:cNvPr id="40" name="Line 25"/>
            <p:cNvSpPr>
              <a:spLocks noChangeShapeType="1"/>
            </p:cNvSpPr>
            <p:nvPr/>
          </p:nvSpPr>
          <p:spPr bwMode="auto">
            <a:xfrm flipV="1">
              <a:off x="3490" y="1432"/>
              <a:ext cx="1342" cy="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6" name="Group 25">
            <a:extLst>
              <a:ext uri="{FF2B5EF4-FFF2-40B4-BE49-F238E27FC236}">
                <a16:creationId xmlns:a16="http://schemas.microsoft.com/office/drawing/2014/main" id="{288EDBAC-F218-473A-A684-90C3E746B875}"/>
              </a:ext>
            </a:extLst>
          </p:cNvPr>
          <p:cNvGrpSpPr/>
          <p:nvPr/>
        </p:nvGrpSpPr>
        <p:grpSpPr>
          <a:xfrm>
            <a:off x="8050020" y="240948"/>
            <a:ext cx="810934" cy="889942"/>
            <a:chOff x="7360685" y="321251"/>
            <a:chExt cx="1439057" cy="1645716"/>
          </a:xfrm>
        </p:grpSpPr>
        <p:pic>
          <p:nvPicPr>
            <p:cNvPr id="27" name="Picture 26" descr="A picture containing table, food, computer&#10;&#10;Description automatically generated">
              <a:extLst>
                <a:ext uri="{FF2B5EF4-FFF2-40B4-BE49-F238E27FC236}">
                  <a16:creationId xmlns:a16="http://schemas.microsoft.com/office/drawing/2014/main" id="{477DEBF3-FDA8-429F-8CC4-85D21850A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28" name="Rectangle 27">
              <a:extLst>
                <a:ext uri="{FF2B5EF4-FFF2-40B4-BE49-F238E27FC236}">
                  <a16:creationId xmlns:a16="http://schemas.microsoft.com/office/drawing/2014/main" id="{9F842994-398D-423B-A637-6A8715A736B1}"/>
                </a:ext>
              </a:extLst>
            </p:cNvPr>
            <p:cNvSpPr/>
            <p:nvPr/>
          </p:nvSpPr>
          <p:spPr>
            <a:xfrm>
              <a:off x="7360685" y="1283984"/>
              <a:ext cx="1439057" cy="682983"/>
            </a:xfrm>
            <a:prstGeom prst="rect">
              <a:avLst/>
            </a:prstGeom>
            <a:solidFill>
              <a:schemeClr val="accent6">
                <a:lumMod val="40000"/>
                <a:lumOff val="60000"/>
              </a:schemeClr>
            </a:solidFill>
          </p:spPr>
          <p:txBody>
            <a:bodyPr wrap="square">
              <a:spAutoFit/>
            </a:bodyPr>
            <a:lstStyle/>
            <a:p>
              <a:pPr algn="ctr"/>
              <a:r>
                <a:rPr lang="en-ZA" sz="900" dirty="0"/>
                <a:t>Prescribed reading</a:t>
              </a:r>
            </a:p>
          </p:txBody>
        </p:sp>
      </p:grpSp>
    </p:spTree>
    <p:extLst>
      <p:ext uri="{BB962C8B-B14F-4D97-AF65-F5344CB8AC3E}">
        <p14:creationId xmlns:p14="http://schemas.microsoft.com/office/powerpoint/2010/main" val="410357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366" y="817896"/>
            <a:ext cx="7416470" cy="5847951"/>
          </a:xfrm>
        </p:spPr>
      </p:pic>
      <p:sp>
        <p:nvSpPr>
          <p:cNvPr id="2" name="Title 1"/>
          <p:cNvSpPr>
            <a:spLocks noGrp="1"/>
          </p:cNvSpPr>
          <p:nvPr>
            <p:ph type="title"/>
          </p:nvPr>
        </p:nvSpPr>
        <p:spPr>
          <a:xfrm>
            <a:off x="729114" y="145828"/>
            <a:ext cx="7698306" cy="692210"/>
          </a:xfrm>
        </p:spPr>
        <p:txBody>
          <a:bodyPr>
            <a:normAutofit fontScale="90000"/>
          </a:bodyPr>
          <a:lstStyle/>
          <a:p>
            <a:r>
              <a:rPr lang="en-ZA" dirty="0"/>
              <a:t>Calculate performance…</a:t>
            </a:r>
          </a:p>
        </p:txBody>
      </p:sp>
      <p:cxnSp>
        <p:nvCxnSpPr>
          <p:cNvPr id="10" name="Straight Arrow Connector 9"/>
          <p:cNvCxnSpPr/>
          <p:nvPr/>
        </p:nvCxnSpPr>
        <p:spPr>
          <a:xfrm flipH="1" flipV="1">
            <a:off x="6319611" y="5751900"/>
            <a:ext cx="766989" cy="382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99200" y="4551341"/>
            <a:ext cx="773954" cy="161084"/>
          </a:xfrm>
          <a:prstGeom prst="straightConnector1">
            <a:avLst/>
          </a:prstGeom>
          <a:ln>
            <a:solidFill>
              <a:srgbClr val="23F6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73153" y="4499491"/>
            <a:ext cx="1506071" cy="923330"/>
          </a:xfrm>
          <a:prstGeom prst="rect">
            <a:avLst/>
          </a:prstGeom>
          <a:noFill/>
        </p:spPr>
        <p:txBody>
          <a:bodyPr wrap="square" rtlCol="0">
            <a:spAutoFit/>
          </a:bodyPr>
          <a:lstStyle/>
          <a:p>
            <a:r>
              <a:rPr lang="en-ZA" dirty="0"/>
              <a:t>Parallel fraction </a:t>
            </a:r>
            <a:r>
              <a:rPr lang="en-ZA" i="1" dirty="0"/>
              <a:t>F</a:t>
            </a:r>
            <a:r>
              <a:rPr lang="en-ZA" dirty="0"/>
              <a:t>=90%</a:t>
            </a:r>
          </a:p>
        </p:txBody>
      </p:sp>
      <p:sp>
        <p:nvSpPr>
          <p:cNvPr id="14" name="TextBox 13"/>
          <p:cNvSpPr txBox="1"/>
          <p:nvPr/>
        </p:nvSpPr>
        <p:spPr>
          <a:xfrm>
            <a:off x="7086600" y="5645092"/>
            <a:ext cx="1506071" cy="923330"/>
          </a:xfrm>
          <a:prstGeom prst="rect">
            <a:avLst/>
          </a:prstGeom>
          <a:noFill/>
        </p:spPr>
        <p:txBody>
          <a:bodyPr wrap="square" rtlCol="0">
            <a:spAutoFit/>
          </a:bodyPr>
          <a:lstStyle/>
          <a:p>
            <a:r>
              <a:rPr lang="en-ZA" dirty="0"/>
              <a:t>Parallel fraction </a:t>
            </a:r>
            <a:r>
              <a:rPr lang="en-ZA" i="1" dirty="0"/>
              <a:t>F</a:t>
            </a:r>
            <a:r>
              <a:rPr lang="en-ZA" dirty="0"/>
              <a:t>=50%</a:t>
            </a:r>
          </a:p>
        </p:txBody>
      </p:sp>
      <p:sp>
        <p:nvSpPr>
          <p:cNvPr id="15" name="TextBox 14"/>
          <p:cNvSpPr txBox="1"/>
          <p:nvPr/>
        </p:nvSpPr>
        <p:spPr>
          <a:xfrm>
            <a:off x="6790765" y="2599800"/>
            <a:ext cx="1506071" cy="646331"/>
          </a:xfrm>
          <a:prstGeom prst="rect">
            <a:avLst/>
          </a:prstGeom>
          <a:noFill/>
        </p:spPr>
        <p:txBody>
          <a:bodyPr wrap="square" rtlCol="0">
            <a:spAutoFit/>
          </a:bodyPr>
          <a:lstStyle/>
          <a:p>
            <a:r>
              <a:rPr lang="en-ZA" dirty="0"/>
              <a:t>Model up to </a:t>
            </a:r>
            <a:r>
              <a:rPr lang="en-ZA" i="1" dirty="0"/>
              <a:t>r</a:t>
            </a:r>
            <a:r>
              <a:rPr lang="en-ZA" dirty="0"/>
              <a:t>=64 BCEs</a:t>
            </a:r>
          </a:p>
        </p:txBody>
      </p:sp>
      <p:sp>
        <p:nvSpPr>
          <p:cNvPr id="16" name="TextBox 15"/>
          <p:cNvSpPr txBox="1"/>
          <p:nvPr/>
        </p:nvSpPr>
        <p:spPr>
          <a:xfrm rot="16200000">
            <a:off x="101935" y="4023454"/>
            <a:ext cx="1506071" cy="369332"/>
          </a:xfrm>
          <a:prstGeom prst="rect">
            <a:avLst/>
          </a:prstGeom>
          <a:noFill/>
        </p:spPr>
        <p:txBody>
          <a:bodyPr wrap="square" rtlCol="0">
            <a:spAutoFit/>
          </a:bodyPr>
          <a:lstStyle/>
          <a:p>
            <a:r>
              <a:rPr lang="en-ZA" dirty="0"/>
              <a:t>Speedup </a:t>
            </a:r>
            <a:r>
              <a:rPr lang="en-ZA" dirty="0">
                <a:sym typeface="Wingdings" panose="05000000000000000000" pitchFamily="2" charset="2"/>
              </a:rPr>
              <a:t></a:t>
            </a:r>
            <a:endParaRPr lang="en-ZA" dirty="0"/>
          </a:p>
        </p:txBody>
      </p:sp>
      <p:cxnSp>
        <p:nvCxnSpPr>
          <p:cNvPr id="17" name="Straight Arrow Connector 16"/>
          <p:cNvCxnSpPr/>
          <p:nvPr/>
        </p:nvCxnSpPr>
        <p:spPr>
          <a:xfrm flipH="1" flipV="1">
            <a:off x="6299200" y="3175905"/>
            <a:ext cx="773954" cy="2555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55716" y="3224778"/>
            <a:ext cx="1506071" cy="923330"/>
          </a:xfrm>
          <a:prstGeom prst="rect">
            <a:avLst/>
          </a:prstGeom>
          <a:noFill/>
        </p:spPr>
        <p:txBody>
          <a:bodyPr wrap="square" rtlCol="0">
            <a:spAutoFit/>
          </a:bodyPr>
          <a:lstStyle/>
          <a:p>
            <a:r>
              <a:rPr lang="en-ZA" dirty="0"/>
              <a:t>Parallel fraction </a:t>
            </a:r>
            <a:r>
              <a:rPr lang="en-ZA" i="1" dirty="0"/>
              <a:t>F</a:t>
            </a:r>
            <a:r>
              <a:rPr lang="en-ZA" dirty="0"/>
              <a:t>=99%</a:t>
            </a:r>
          </a:p>
        </p:txBody>
      </p:sp>
      <p:sp>
        <p:nvSpPr>
          <p:cNvPr id="7" name="Oval 6"/>
          <p:cNvSpPr/>
          <p:nvPr/>
        </p:nvSpPr>
        <p:spPr>
          <a:xfrm>
            <a:off x="6469049" y="2913548"/>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p:cNvSpPr/>
          <p:nvPr/>
        </p:nvSpPr>
        <p:spPr>
          <a:xfrm>
            <a:off x="6434768" y="4176620"/>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Oval 19"/>
          <p:cNvSpPr/>
          <p:nvPr/>
        </p:nvSpPr>
        <p:spPr>
          <a:xfrm>
            <a:off x="6450195" y="5486110"/>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805411" y="6364896"/>
            <a:ext cx="1384301" cy="553998"/>
          </a:xfrm>
          <a:prstGeom prst="rect">
            <a:avLst/>
          </a:prstGeom>
          <a:noFill/>
        </p:spPr>
        <p:txBody>
          <a:bodyPr wrap="square" rtlCol="0">
            <a:spAutoFit/>
          </a:bodyPr>
          <a:lstStyle/>
          <a:p>
            <a:r>
              <a:rPr lang="en-ZA" i="1" dirty="0"/>
              <a:t>R</a:t>
            </a:r>
            <a:r>
              <a:rPr lang="en-ZA" dirty="0"/>
              <a:t> </a:t>
            </a:r>
            <a:r>
              <a:rPr lang="en-ZA" dirty="0">
                <a:sym typeface="Wingdings" panose="05000000000000000000" pitchFamily="2" charset="2"/>
              </a:rPr>
              <a:t></a:t>
            </a:r>
          </a:p>
          <a:p>
            <a:r>
              <a:rPr lang="en-ZA" sz="1200" dirty="0">
                <a:sym typeface="Wingdings" panose="05000000000000000000" pitchFamily="2" charset="2"/>
              </a:rPr>
              <a:t>BCEs/</a:t>
            </a:r>
            <a:r>
              <a:rPr lang="en-ZA" sz="1200" dirty="0" err="1">
                <a:sym typeface="Wingdings" panose="05000000000000000000" pitchFamily="2" charset="2"/>
              </a:rPr>
              <a:t>mega</a:t>
            </a:r>
            <a:r>
              <a:rPr lang="en-ZA" sz="1200" dirty="0" err="1"/>
              <a:t>core</a:t>
            </a:r>
            <a:endParaRPr lang="en-ZA" dirty="0"/>
          </a:p>
        </p:txBody>
      </p:sp>
      <p:grpSp>
        <p:nvGrpSpPr>
          <p:cNvPr id="28" name="Group 27"/>
          <p:cNvGrpSpPr/>
          <p:nvPr/>
        </p:nvGrpSpPr>
        <p:grpSpPr>
          <a:xfrm>
            <a:off x="6230470" y="1662317"/>
            <a:ext cx="2608729" cy="1065898"/>
            <a:chOff x="6230471" y="1662317"/>
            <a:chExt cx="2362200" cy="883752"/>
          </a:xfrm>
        </p:grpSpPr>
        <p:sp>
          <p:nvSpPr>
            <p:cNvPr id="26" name="Cloud Callout 25"/>
            <p:cNvSpPr/>
            <p:nvPr/>
          </p:nvSpPr>
          <p:spPr>
            <a:xfrm>
              <a:off x="6230471" y="1662317"/>
              <a:ext cx="2362200" cy="883752"/>
            </a:xfrm>
            <a:prstGeom prst="cloudCallout">
              <a:avLst>
                <a:gd name="adj1" fmla="val 60350"/>
                <a:gd name="adj2" fmla="val 682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p:cNvSpPr txBox="1"/>
            <p:nvPr/>
          </p:nvSpPr>
          <p:spPr>
            <a:xfrm>
              <a:off x="6522954" y="1900267"/>
              <a:ext cx="1941643" cy="584775"/>
            </a:xfrm>
            <a:prstGeom prst="rect">
              <a:avLst/>
            </a:prstGeom>
            <a:noFill/>
          </p:spPr>
          <p:txBody>
            <a:bodyPr wrap="square" rtlCol="0">
              <a:spAutoFit/>
            </a:bodyPr>
            <a:lstStyle/>
            <a:p>
              <a:r>
                <a:rPr lang="en-ZA" sz="1600" dirty="0">
                  <a:latin typeface="Comic Sans MS" panose="030F0702030302020204" pitchFamily="66" charset="0"/>
                </a:rPr>
                <a:t>Looks wonderful! But it is realistic?</a:t>
              </a:r>
            </a:p>
          </p:txBody>
        </p:sp>
      </p:grpSp>
      <p:sp>
        <p:nvSpPr>
          <p:cNvPr id="22" name="TextBox 21">
            <a:extLst>
              <a:ext uri="{FF2B5EF4-FFF2-40B4-BE49-F238E27FC236}">
                <a16:creationId xmlns:a16="http://schemas.microsoft.com/office/drawing/2014/main" id="{A522CAE1-961F-4ACD-8B28-D1641FEA6D63}"/>
              </a:ext>
            </a:extLst>
          </p:cNvPr>
          <p:cNvSpPr txBox="1"/>
          <p:nvPr/>
        </p:nvSpPr>
        <p:spPr>
          <a:xfrm>
            <a:off x="3336734" y="794995"/>
            <a:ext cx="4377365" cy="276999"/>
          </a:xfrm>
          <a:prstGeom prst="rect">
            <a:avLst/>
          </a:prstGeom>
          <a:noFill/>
        </p:spPr>
        <p:txBody>
          <a:bodyPr wrap="square" rtlCol="0">
            <a:spAutoFit/>
          </a:bodyPr>
          <a:lstStyle/>
          <a:p>
            <a:r>
              <a:rPr lang="en-ZA" sz="1200" dirty="0">
                <a:solidFill>
                  <a:schemeClr val="accent6">
                    <a:lumMod val="75000"/>
                  </a:schemeClr>
                </a:solidFill>
              </a:rPr>
              <a:t>I know, should be n not N.</a:t>
            </a:r>
          </a:p>
        </p:txBody>
      </p:sp>
      <p:cxnSp>
        <p:nvCxnSpPr>
          <p:cNvPr id="23" name="Straight Connector 22">
            <a:extLst>
              <a:ext uri="{FF2B5EF4-FFF2-40B4-BE49-F238E27FC236}">
                <a16:creationId xmlns:a16="http://schemas.microsoft.com/office/drawing/2014/main" id="{70E39BC9-EBEB-4F99-AED6-07375760A473}"/>
              </a:ext>
            </a:extLst>
          </p:cNvPr>
          <p:cNvCxnSpPr/>
          <p:nvPr/>
        </p:nvCxnSpPr>
        <p:spPr>
          <a:xfrm>
            <a:off x="3158676" y="933494"/>
            <a:ext cx="222766" cy="0"/>
          </a:xfrm>
          <a:prstGeom prst="line">
            <a:avLst/>
          </a:prstGeom>
          <a:ln w="12700">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F50D4DD-9F3D-40F1-A776-17D408E525AA}"/>
              </a:ext>
            </a:extLst>
          </p:cNvPr>
          <p:cNvGrpSpPr/>
          <p:nvPr/>
        </p:nvGrpSpPr>
        <p:grpSpPr>
          <a:xfrm>
            <a:off x="8050020" y="240948"/>
            <a:ext cx="810934" cy="889942"/>
            <a:chOff x="7360685" y="321251"/>
            <a:chExt cx="1439057" cy="1645716"/>
          </a:xfrm>
        </p:grpSpPr>
        <p:pic>
          <p:nvPicPr>
            <p:cNvPr id="25" name="Picture 24" descr="A picture containing table, food, computer&#10;&#10;Description automatically generated">
              <a:extLst>
                <a:ext uri="{FF2B5EF4-FFF2-40B4-BE49-F238E27FC236}">
                  <a16:creationId xmlns:a16="http://schemas.microsoft.com/office/drawing/2014/main" id="{E59521F6-7B5D-40A5-BBE1-23B8F09A5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29" name="Rectangle 28">
              <a:extLst>
                <a:ext uri="{FF2B5EF4-FFF2-40B4-BE49-F238E27FC236}">
                  <a16:creationId xmlns:a16="http://schemas.microsoft.com/office/drawing/2014/main" id="{526700C2-379E-480C-BDA4-D58CCF21DAE1}"/>
                </a:ext>
              </a:extLst>
            </p:cNvPr>
            <p:cNvSpPr/>
            <p:nvPr/>
          </p:nvSpPr>
          <p:spPr>
            <a:xfrm>
              <a:off x="7360685" y="1283984"/>
              <a:ext cx="1439057" cy="682983"/>
            </a:xfrm>
            <a:prstGeom prst="rect">
              <a:avLst/>
            </a:prstGeom>
            <a:solidFill>
              <a:schemeClr val="accent6">
                <a:lumMod val="40000"/>
                <a:lumOff val="60000"/>
              </a:schemeClr>
            </a:solidFill>
          </p:spPr>
          <p:txBody>
            <a:bodyPr wrap="square">
              <a:spAutoFit/>
            </a:bodyPr>
            <a:lstStyle/>
            <a:p>
              <a:pPr algn="ctr"/>
              <a:r>
                <a:rPr lang="en-ZA" sz="900" dirty="0"/>
                <a:t>Prescribed reading</a:t>
              </a:r>
            </a:p>
          </p:txBody>
        </p:sp>
      </p:grpSp>
    </p:spTree>
    <p:extLst>
      <p:ext uri="{BB962C8B-B14F-4D97-AF65-F5344CB8AC3E}">
        <p14:creationId xmlns:p14="http://schemas.microsoft.com/office/powerpoint/2010/main" val="14227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200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par>
                                <p:cTn id="14" presetID="10" presetClass="entr" presetSubtype="0" fill="hold" nodeType="withEffect">
                                  <p:stCondLst>
                                    <p:cond delay="10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2220" y="609586"/>
            <a:ext cx="7698306" cy="692210"/>
          </a:xfrm>
        </p:spPr>
        <p:txBody>
          <a:bodyPr>
            <a:normAutofit fontScale="90000"/>
          </a:bodyPr>
          <a:lstStyle/>
          <a:p>
            <a:r>
              <a:rPr lang="en-ZA" dirty="0"/>
              <a:t>BCE Performance Calculator</a:t>
            </a:r>
            <a:br>
              <a:rPr lang="en-ZA" dirty="0"/>
            </a:br>
            <a:r>
              <a:rPr lang="en-ZA" dirty="0"/>
              <a:t>  – M Hill &amp; M Marty   </a:t>
            </a:r>
            <a:r>
              <a:rPr lang="en-ZA" i="1" dirty="0">
                <a:solidFill>
                  <a:schemeClr val="accent6">
                    <a:lumMod val="50000"/>
                  </a:schemeClr>
                </a:solidFill>
              </a:rPr>
              <a:t>(summary)</a:t>
            </a:r>
          </a:p>
        </p:txBody>
      </p:sp>
      <p:sp>
        <p:nvSpPr>
          <p:cNvPr id="4" name="Content Placeholder 3"/>
          <p:cNvSpPr>
            <a:spLocks noGrp="1"/>
          </p:cNvSpPr>
          <p:nvPr>
            <p:ph idx="1"/>
          </p:nvPr>
        </p:nvSpPr>
        <p:spPr>
          <a:xfrm>
            <a:off x="336177" y="1301795"/>
            <a:ext cx="8227960" cy="5556205"/>
          </a:xfrm>
        </p:spPr>
        <p:txBody>
          <a:bodyPr>
            <a:normAutofit fontScale="77500" lnSpcReduction="20000"/>
          </a:bodyPr>
          <a:lstStyle/>
          <a:p>
            <a:r>
              <a:rPr lang="en-ZA" dirty="0"/>
              <a:t>To apply Amdahl’s law to a multicore chip, we need</a:t>
            </a:r>
          </a:p>
          <a:p>
            <a:pPr lvl="1"/>
            <a:r>
              <a:rPr lang="en-ZA" dirty="0"/>
              <a:t>A cost model for the number and performance of cores that the chip can support.</a:t>
            </a:r>
          </a:p>
          <a:p>
            <a:pPr lvl="1"/>
            <a:r>
              <a:rPr lang="en-ZA" dirty="0"/>
              <a:t>1) assume a multicore chip can contain at most </a:t>
            </a:r>
            <a:r>
              <a:rPr lang="en-ZA" b="1" i="1" dirty="0"/>
              <a:t>n</a:t>
            </a:r>
            <a:r>
              <a:rPr lang="en-ZA" dirty="0"/>
              <a:t> base core equivalents (based on resources a chip designer devotes to cores &amp; portion of code is parallelized)</a:t>
            </a:r>
          </a:p>
          <a:p>
            <a:pPr lvl="1"/>
            <a:r>
              <a:rPr lang="en-ZA" dirty="0"/>
              <a:t>2) Assume (micro-)architects have techniques for using the resources of multiple BCEs to create a core with greater sequential performance. </a:t>
            </a:r>
          </a:p>
          <a:p>
            <a:pPr lvl="2"/>
            <a:r>
              <a:rPr lang="en-ZA" dirty="0"/>
              <a:t>Let the performance of a single-BCE core be </a:t>
            </a:r>
            <a:r>
              <a:rPr lang="en-ZA" b="1" dirty="0"/>
              <a:t>1</a:t>
            </a:r>
            <a:r>
              <a:rPr lang="en-ZA" dirty="0"/>
              <a:t>.</a:t>
            </a:r>
          </a:p>
          <a:p>
            <a:pPr lvl="2"/>
            <a:r>
              <a:rPr lang="en-ZA" dirty="0"/>
              <a:t>Assume architects can expend the resources of </a:t>
            </a:r>
            <a:r>
              <a:rPr lang="en-ZA" b="1" i="1" dirty="0"/>
              <a:t>R</a:t>
            </a:r>
            <a:r>
              <a:rPr lang="en-ZA" dirty="0"/>
              <a:t> BCEs to create a more powerful processor (i.e. a </a:t>
            </a:r>
            <a:r>
              <a:rPr lang="en-ZA" i="1" dirty="0"/>
              <a:t>R</a:t>
            </a:r>
            <a:r>
              <a:rPr lang="en-ZA" dirty="0"/>
              <a:t>-BCE core) with sequential performance </a:t>
            </a:r>
            <a:r>
              <a:rPr lang="en-ZA" b="1" dirty="0"/>
              <a:t>perf(</a:t>
            </a:r>
            <a:r>
              <a:rPr lang="en-ZA" b="1" i="1" dirty="0"/>
              <a:t>R</a:t>
            </a:r>
            <a:r>
              <a:rPr lang="en-ZA" b="1" dirty="0"/>
              <a:t>)</a:t>
            </a:r>
            <a:r>
              <a:rPr lang="en-ZA" dirty="0"/>
              <a:t>.</a:t>
            </a:r>
          </a:p>
          <a:p>
            <a:pPr lvl="2"/>
            <a:r>
              <a:rPr lang="en-ZA" i="1" dirty="0"/>
              <a:t>Example</a:t>
            </a:r>
            <a:r>
              <a:rPr lang="en-ZA" dirty="0"/>
              <a:t> assume perf(</a:t>
            </a:r>
            <a:r>
              <a:rPr lang="en-ZA" i="1" dirty="0"/>
              <a:t>R</a:t>
            </a:r>
            <a:r>
              <a:rPr lang="en-ZA" dirty="0"/>
              <a:t>) = sqrt(</a:t>
            </a:r>
            <a:r>
              <a:rPr lang="en-ZA" i="1" dirty="0"/>
              <a:t>R</a:t>
            </a:r>
            <a:r>
              <a:rPr lang="en-ZA" dirty="0"/>
              <a:t>)   …  In other words, we assume efforts that devotes </a:t>
            </a:r>
            <a:r>
              <a:rPr lang="en-ZA" b="1" i="1" dirty="0"/>
              <a:t>R</a:t>
            </a:r>
            <a:r>
              <a:rPr lang="en-ZA" dirty="0"/>
              <a:t> BCE resources will result in sequential performance </a:t>
            </a:r>
            <a:r>
              <a:rPr lang="en-ZA" b="1" i="1" dirty="0"/>
              <a:t>R</a:t>
            </a:r>
            <a:r>
              <a:rPr lang="en-ZA" dirty="0"/>
              <a:t>. Thus, architectures can double performance at a cost of four BCEs, triple it for nine BCEs, etc. illustrated by graph results …</a:t>
            </a:r>
          </a:p>
        </p:txBody>
      </p:sp>
      <p:grpSp>
        <p:nvGrpSpPr>
          <p:cNvPr id="5" name="Group 4">
            <a:extLst>
              <a:ext uri="{FF2B5EF4-FFF2-40B4-BE49-F238E27FC236}">
                <a16:creationId xmlns:a16="http://schemas.microsoft.com/office/drawing/2014/main" id="{FB7386EB-8392-49EC-871C-F6A0625F7315}"/>
              </a:ext>
            </a:extLst>
          </p:cNvPr>
          <p:cNvGrpSpPr/>
          <p:nvPr/>
        </p:nvGrpSpPr>
        <p:grpSpPr>
          <a:xfrm>
            <a:off x="8050020" y="240948"/>
            <a:ext cx="810934" cy="889942"/>
            <a:chOff x="7360685" y="321251"/>
            <a:chExt cx="1439057" cy="1645716"/>
          </a:xfrm>
        </p:grpSpPr>
        <p:pic>
          <p:nvPicPr>
            <p:cNvPr id="6" name="Picture 5" descr="A picture containing table, food, computer&#10;&#10;Description automatically generated">
              <a:extLst>
                <a:ext uri="{FF2B5EF4-FFF2-40B4-BE49-F238E27FC236}">
                  <a16:creationId xmlns:a16="http://schemas.microsoft.com/office/drawing/2014/main" id="{57458183-794B-483B-886E-D2F693D42A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7" name="Rectangle 6">
              <a:extLst>
                <a:ext uri="{FF2B5EF4-FFF2-40B4-BE49-F238E27FC236}">
                  <a16:creationId xmlns:a16="http://schemas.microsoft.com/office/drawing/2014/main" id="{9FB69CA5-9FE5-42AC-8CD5-7E823CDEA599}"/>
                </a:ext>
              </a:extLst>
            </p:cNvPr>
            <p:cNvSpPr/>
            <p:nvPr/>
          </p:nvSpPr>
          <p:spPr>
            <a:xfrm>
              <a:off x="7360685" y="1283984"/>
              <a:ext cx="1439057" cy="682983"/>
            </a:xfrm>
            <a:prstGeom prst="rect">
              <a:avLst/>
            </a:prstGeom>
            <a:solidFill>
              <a:schemeClr val="accent6">
                <a:lumMod val="40000"/>
                <a:lumOff val="60000"/>
              </a:schemeClr>
            </a:solidFill>
          </p:spPr>
          <p:txBody>
            <a:bodyPr wrap="square">
              <a:spAutoFit/>
            </a:bodyPr>
            <a:lstStyle/>
            <a:p>
              <a:pPr algn="ctr"/>
              <a:r>
                <a:rPr lang="en-ZA" sz="900" dirty="0"/>
                <a:t>Prescribed reading</a:t>
              </a:r>
            </a:p>
          </p:txBody>
        </p:sp>
      </p:grpSp>
    </p:spTree>
    <p:extLst>
      <p:ext uri="{BB962C8B-B14F-4D97-AF65-F5344CB8AC3E}">
        <p14:creationId xmlns:p14="http://schemas.microsoft.com/office/powerpoint/2010/main" val="3051811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7" y="651559"/>
            <a:ext cx="8586558" cy="692210"/>
          </a:xfrm>
        </p:spPr>
        <p:txBody>
          <a:bodyPr>
            <a:normAutofit fontScale="90000"/>
          </a:bodyPr>
          <a:lstStyle/>
          <a:p>
            <a:r>
              <a:rPr lang="en-US" dirty="0"/>
              <a:t>Amdahl’s Law </a:t>
            </a:r>
            <a:r>
              <a:rPr lang="en-US" dirty="0" err="1"/>
              <a:t>Milticore</a:t>
            </a:r>
            <a:r>
              <a:rPr lang="en-US" dirty="0"/>
              <a:t> Performance Calculator</a:t>
            </a:r>
          </a:p>
        </p:txBody>
      </p:sp>
      <p:sp>
        <p:nvSpPr>
          <p:cNvPr id="4" name="Rectangle 3"/>
          <p:cNvSpPr/>
          <p:nvPr/>
        </p:nvSpPr>
        <p:spPr>
          <a:xfrm>
            <a:off x="230434" y="1394153"/>
            <a:ext cx="2993576" cy="2862322"/>
          </a:xfrm>
          <a:prstGeom prst="rect">
            <a:avLst/>
          </a:prstGeom>
        </p:spPr>
        <p:txBody>
          <a:bodyPr wrap="square">
            <a:spAutoFit/>
          </a:bodyPr>
          <a:lstStyle/>
          <a:p>
            <a:r>
              <a:rPr lang="en-US" dirty="0"/>
              <a:t>Check out Hill and Marty’s Amdahl’s interactive </a:t>
            </a:r>
            <a:r>
              <a:rPr lang="en-US" dirty="0" err="1"/>
              <a:t>grapher</a:t>
            </a:r>
            <a:r>
              <a:rPr lang="en-US" dirty="0"/>
              <a:t> at:</a:t>
            </a:r>
          </a:p>
          <a:p>
            <a:r>
              <a:rPr lang="en-US" dirty="0"/>
              <a:t> </a:t>
            </a:r>
            <a:r>
              <a:rPr lang="en-US" dirty="0">
                <a:hlinkClick r:id="rId2"/>
              </a:rPr>
              <a:t>http://research.cs.wisc.edu/multifacet/amdahl/</a:t>
            </a:r>
            <a:endParaRPr lang="en-US" dirty="0"/>
          </a:p>
          <a:p>
            <a:endParaRPr lang="en-US" dirty="0"/>
          </a:p>
          <a:p>
            <a:r>
              <a:rPr lang="en-US" dirty="0"/>
              <a:t>You can also download the OCTAVE / </a:t>
            </a:r>
            <a:r>
              <a:rPr lang="en-US" dirty="0" err="1"/>
              <a:t>Matlab</a:t>
            </a:r>
            <a:r>
              <a:rPr lang="en-US" dirty="0"/>
              <a:t> code to do these graphs!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413" y="1404648"/>
            <a:ext cx="5931116" cy="5201353"/>
          </a:xfrm>
          <a:prstGeom prst="rect">
            <a:avLst/>
          </a:prstGeom>
        </p:spPr>
      </p:pic>
      <p:cxnSp>
        <p:nvCxnSpPr>
          <p:cNvPr id="7" name="Straight Arrow Connector 6"/>
          <p:cNvCxnSpPr/>
          <p:nvPr/>
        </p:nvCxnSpPr>
        <p:spPr bwMode="auto">
          <a:xfrm flipH="1">
            <a:off x="2503714" y="5170714"/>
            <a:ext cx="859972" cy="381000"/>
          </a:xfrm>
          <a:prstGeom prst="straightConnector1">
            <a:avLst/>
          </a:prstGeom>
          <a:solidFill>
            <a:schemeClr val="accent1"/>
          </a:solidFill>
          <a:ln w="28575" cap="flat" cmpd="sng" algn="ctr">
            <a:solidFill>
              <a:schemeClr val="tx2">
                <a:lumMod val="10000"/>
              </a:schemeClr>
            </a:solidFill>
            <a:prstDash val="solid"/>
            <a:round/>
            <a:headEnd type="none" w="med" len="med"/>
            <a:tailEnd type="arrow"/>
          </a:ln>
          <a:effectLst/>
        </p:spPr>
      </p:cxnSp>
      <p:sp>
        <p:nvSpPr>
          <p:cNvPr id="8" name="TextBox 7"/>
          <p:cNvSpPr txBox="1"/>
          <p:nvPr/>
        </p:nvSpPr>
        <p:spPr>
          <a:xfrm>
            <a:off x="446048" y="5361214"/>
            <a:ext cx="2230244" cy="646331"/>
          </a:xfrm>
          <a:prstGeom prst="rect">
            <a:avLst/>
          </a:prstGeom>
          <a:noFill/>
        </p:spPr>
        <p:txBody>
          <a:bodyPr wrap="square" rtlCol="0">
            <a:spAutoFit/>
          </a:bodyPr>
          <a:lstStyle/>
          <a:p>
            <a:r>
              <a:rPr lang="en-US" dirty="0"/>
              <a:t>generate example of resultant graph…</a:t>
            </a:r>
          </a:p>
        </p:txBody>
      </p:sp>
      <p:sp>
        <p:nvSpPr>
          <p:cNvPr id="3" name="TextBox 2"/>
          <p:cNvSpPr txBox="1"/>
          <p:nvPr/>
        </p:nvSpPr>
        <p:spPr>
          <a:xfrm>
            <a:off x="325703" y="4296468"/>
            <a:ext cx="2782710" cy="1015663"/>
          </a:xfrm>
          <a:prstGeom prst="rect">
            <a:avLst/>
          </a:prstGeom>
          <a:noFill/>
        </p:spPr>
        <p:txBody>
          <a:bodyPr wrap="square" rtlCol="0">
            <a:spAutoFit/>
          </a:bodyPr>
          <a:lstStyle/>
          <a:p>
            <a:r>
              <a:rPr lang="en-ZA" dirty="0"/>
              <a:t>How it works:</a:t>
            </a:r>
          </a:p>
          <a:p>
            <a:r>
              <a:rPr lang="en-ZA" sz="1400" dirty="0"/>
              <a:t>Specify #cores (</a:t>
            </a:r>
            <a:r>
              <a:rPr lang="en-ZA" sz="1400" i="1" dirty="0"/>
              <a:t>n</a:t>
            </a:r>
            <a:r>
              <a:rPr lang="en-ZA" sz="1400" dirty="0"/>
              <a:t>), the portion parallel code (</a:t>
            </a:r>
            <a:r>
              <a:rPr lang="en-ZA" sz="1400" i="1" dirty="0"/>
              <a:t>F</a:t>
            </a:r>
            <a:r>
              <a:rPr lang="en-ZA" sz="1400" dirty="0"/>
              <a:t>), type of BCE cores to use</a:t>
            </a:r>
          </a:p>
        </p:txBody>
      </p:sp>
      <p:cxnSp>
        <p:nvCxnSpPr>
          <p:cNvPr id="9" name="Straight Arrow Connector 8"/>
          <p:cNvCxnSpPr/>
          <p:nvPr/>
        </p:nvCxnSpPr>
        <p:spPr bwMode="auto">
          <a:xfrm flipH="1">
            <a:off x="2248441" y="4101353"/>
            <a:ext cx="938512" cy="428624"/>
          </a:xfrm>
          <a:prstGeom prst="straightConnector1">
            <a:avLst/>
          </a:prstGeom>
          <a:solidFill>
            <a:schemeClr val="accent1"/>
          </a:solidFill>
          <a:ln w="28575" cap="flat" cmpd="sng" algn="ctr">
            <a:solidFill>
              <a:schemeClr val="tx2">
                <a:lumMod val="10000"/>
              </a:schemeClr>
            </a:solidFill>
            <a:prstDash val="solid"/>
            <a:round/>
            <a:headEnd type="none" w="med" len="med"/>
            <a:tailEnd type="arrow"/>
          </a:ln>
          <a:effectLst/>
        </p:spPr>
      </p:cxnSp>
      <p:sp>
        <p:nvSpPr>
          <p:cNvPr id="6" name="Rectangle 5"/>
          <p:cNvSpPr/>
          <p:nvPr/>
        </p:nvSpPr>
        <p:spPr>
          <a:xfrm>
            <a:off x="3758374" y="6616496"/>
            <a:ext cx="5281155" cy="276999"/>
          </a:xfrm>
          <a:prstGeom prst="rect">
            <a:avLst/>
          </a:prstGeom>
        </p:spPr>
        <p:txBody>
          <a:bodyPr wrap="square">
            <a:spAutoFit/>
          </a:bodyPr>
          <a:lstStyle/>
          <a:p>
            <a:pPr algn="r"/>
            <a:r>
              <a:rPr lang="en-ZA" sz="1200" dirty="0">
                <a:hlinkClick r:id="rId2"/>
              </a:rPr>
              <a:t>http://research.cs.wisc.edu/multifacet/amdahl/</a:t>
            </a:r>
            <a:endParaRPr lang="en-ZA" sz="1200" dirty="0"/>
          </a:p>
        </p:txBody>
      </p:sp>
      <p:grpSp>
        <p:nvGrpSpPr>
          <p:cNvPr id="10" name="Group 9">
            <a:extLst>
              <a:ext uri="{FF2B5EF4-FFF2-40B4-BE49-F238E27FC236}">
                <a16:creationId xmlns:a16="http://schemas.microsoft.com/office/drawing/2014/main" id="{1130387C-FFCF-49C0-BEBC-40139FB532E4}"/>
              </a:ext>
            </a:extLst>
          </p:cNvPr>
          <p:cNvGrpSpPr/>
          <p:nvPr/>
        </p:nvGrpSpPr>
        <p:grpSpPr>
          <a:xfrm>
            <a:off x="8056421" y="814838"/>
            <a:ext cx="881700" cy="854430"/>
            <a:chOff x="7309114" y="321251"/>
            <a:chExt cx="1630383" cy="1579956"/>
          </a:xfrm>
        </p:grpSpPr>
        <p:pic>
          <p:nvPicPr>
            <p:cNvPr id="11" name="Picture 10" descr="A picture containing table, food, computer&#10;&#10;Description automatically generated">
              <a:extLst>
                <a:ext uri="{FF2B5EF4-FFF2-40B4-BE49-F238E27FC236}">
                  <a16:creationId xmlns:a16="http://schemas.microsoft.com/office/drawing/2014/main" id="{423A4AE2-EEC8-4C41-85AD-A3EFACBBDE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2" name="Rectangle 11">
              <a:extLst>
                <a:ext uri="{FF2B5EF4-FFF2-40B4-BE49-F238E27FC236}">
                  <a16:creationId xmlns:a16="http://schemas.microsoft.com/office/drawing/2014/main" id="{7AB01850-C60E-4D8E-83FF-FB65B0F7852F}"/>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extLst>
      <p:ext uri="{BB962C8B-B14F-4D97-AF65-F5344CB8AC3E}">
        <p14:creationId xmlns:p14="http://schemas.microsoft.com/office/powerpoint/2010/main" val="619947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742" y="174368"/>
            <a:ext cx="8512629" cy="369332"/>
          </a:xfrm>
          <a:prstGeom prst="rect">
            <a:avLst/>
          </a:prstGeom>
        </p:spPr>
        <p:txBody>
          <a:bodyPr wrap="square">
            <a:spAutoFit/>
          </a:bodyPr>
          <a:lstStyle/>
          <a:p>
            <a:r>
              <a:rPr lang="en-US" i="1" dirty="0"/>
              <a:t>Example run of Hill and Marty’s Amdahl’s interactive </a:t>
            </a:r>
            <a:r>
              <a:rPr lang="en-US" i="1" dirty="0" err="1"/>
              <a:t>grapher</a:t>
            </a:r>
            <a:r>
              <a:rPr lang="en-US" i="1"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56" y="507677"/>
            <a:ext cx="7266129" cy="5942592"/>
          </a:xfrm>
          <a:prstGeom prst="rect">
            <a:avLst/>
          </a:prstGeom>
        </p:spPr>
      </p:pic>
      <p:sp>
        <p:nvSpPr>
          <p:cNvPr id="5" name="TextBox 4"/>
          <p:cNvSpPr txBox="1"/>
          <p:nvPr/>
        </p:nvSpPr>
        <p:spPr>
          <a:xfrm rot="16200000">
            <a:off x="101935" y="4023454"/>
            <a:ext cx="1506071" cy="369332"/>
          </a:xfrm>
          <a:prstGeom prst="rect">
            <a:avLst/>
          </a:prstGeom>
          <a:noFill/>
        </p:spPr>
        <p:txBody>
          <a:bodyPr wrap="square" rtlCol="0">
            <a:spAutoFit/>
          </a:bodyPr>
          <a:lstStyle/>
          <a:p>
            <a:r>
              <a:rPr lang="en-ZA" dirty="0"/>
              <a:t>Speedup </a:t>
            </a:r>
            <a:r>
              <a:rPr lang="en-ZA" dirty="0">
                <a:sym typeface="Wingdings" panose="05000000000000000000" pitchFamily="2" charset="2"/>
              </a:rPr>
              <a:t></a:t>
            </a:r>
            <a:endParaRPr lang="en-ZA" dirty="0"/>
          </a:p>
        </p:txBody>
      </p:sp>
      <p:sp>
        <p:nvSpPr>
          <p:cNvPr id="6" name="TextBox 5"/>
          <p:cNvSpPr txBox="1"/>
          <p:nvPr/>
        </p:nvSpPr>
        <p:spPr>
          <a:xfrm>
            <a:off x="670304" y="6191035"/>
            <a:ext cx="1384301" cy="553998"/>
          </a:xfrm>
          <a:prstGeom prst="rect">
            <a:avLst/>
          </a:prstGeom>
          <a:noFill/>
        </p:spPr>
        <p:txBody>
          <a:bodyPr wrap="square" rtlCol="0">
            <a:spAutoFit/>
          </a:bodyPr>
          <a:lstStyle/>
          <a:p>
            <a:r>
              <a:rPr lang="en-ZA" i="1" dirty="0"/>
              <a:t>R</a:t>
            </a:r>
            <a:r>
              <a:rPr lang="en-ZA" dirty="0"/>
              <a:t> </a:t>
            </a:r>
            <a:r>
              <a:rPr lang="en-ZA" dirty="0">
                <a:sym typeface="Wingdings" panose="05000000000000000000" pitchFamily="2" charset="2"/>
              </a:rPr>
              <a:t></a:t>
            </a:r>
          </a:p>
          <a:p>
            <a:r>
              <a:rPr lang="en-ZA" sz="1200" dirty="0">
                <a:sym typeface="Wingdings" panose="05000000000000000000" pitchFamily="2" charset="2"/>
              </a:rPr>
              <a:t>BCEs/</a:t>
            </a:r>
            <a:r>
              <a:rPr lang="en-ZA" sz="1200" dirty="0" err="1">
                <a:sym typeface="Wingdings" panose="05000000000000000000" pitchFamily="2" charset="2"/>
              </a:rPr>
              <a:t>mega</a:t>
            </a:r>
            <a:r>
              <a:rPr lang="en-ZA" sz="1200" dirty="0" err="1"/>
              <a:t>core</a:t>
            </a:r>
            <a:endParaRPr lang="en-ZA" dirty="0"/>
          </a:p>
        </p:txBody>
      </p:sp>
      <p:sp>
        <p:nvSpPr>
          <p:cNvPr id="7" name="TextBox 6"/>
          <p:cNvSpPr txBox="1"/>
          <p:nvPr/>
        </p:nvSpPr>
        <p:spPr>
          <a:xfrm>
            <a:off x="6697266" y="2555643"/>
            <a:ext cx="1995870" cy="2308324"/>
          </a:xfrm>
          <a:prstGeom prst="rect">
            <a:avLst/>
          </a:prstGeom>
          <a:noFill/>
        </p:spPr>
        <p:txBody>
          <a:bodyPr wrap="square" rtlCol="0">
            <a:spAutoFit/>
          </a:bodyPr>
          <a:lstStyle/>
          <a:p>
            <a:r>
              <a:rPr lang="en-ZA" dirty="0"/>
              <a:t>Gives a comparison of the different architecture models. Clearly Dynamic is probably always going to win.</a:t>
            </a:r>
          </a:p>
        </p:txBody>
      </p:sp>
      <p:grpSp>
        <p:nvGrpSpPr>
          <p:cNvPr id="8" name="Group 7">
            <a:extLst>
              <a:ext uri="{FF2B5EF4-FFF2-40B4-BE49-F238E27FC236}">
                <a16:creationId xmlns:a16="http://schemas.microsoft.com/office/drawing/2014/main" id="{29A56C25-6202-429D-A819-00F9ADBC8C96}"/>
              </a:ext>
            </a:extLst>
          </p:cNvPr>
          <p:cNvGrpSpPr/>
          <p:nvPr/>
        </p:nvGrpSpPr>
        <p:grpSpPr>
          <a:xfrm>
            <a:off x="8223914" y="114911"/>
            <a:ext cx="881700" cy="854430"/>
            <a:chOff x="7309114" y="321251"/>
            <a:chExt cx="1630383" cy="1579956"/>
          </a:xfrm>
        </p:grpSpPr>
        <p:pic>
          <p:nvPicPr>
            <p:cNvPr id="9" name="Picture 8" descr="A picture containing table, food, computer&#10;&#10;Description automatically generated">
              <a:extLst>
                <a:ext uri="{FF2B5EF4-FFF2-40B4-BE49-F238E27FC236}">
                  <a16:creationId xmlns:a16="http://schemas.microsoft.com/office/drawing/2014/main" id="{184C3791-6402-4210-9E53-5A5AC6E11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0" name="Rectangle 9">
              <a:extLst>
                <a:ext uri="{FF2B5EF4-FFF2-40B4-BE49-F238E27FC236}">
                  <a16:creationId xmlns:a16="http://schemas.microsoft.com/office/drawing/2014/main" id="{27238561-B6D9-45A1-B170-9F7DFD36063D}"/>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extLst>
      <p:ext uri="{BB962C8B-B14F-4D97-AF65-F5344CB8AC3E}">
        <p14:creationId xmlns:p14="http://schemas.microsoft.com/office/powerpoint/2010/main" val="356827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Recommended Reading</a:t>
            </a:r>
          </a:p>
        </p:txBody>
      </p:sp>
      <p:sp>
        <p:nvSpPr>
          <p:cNvPr id="3" name="Content Placeholder 2"/>
          <p:cNvSpPr>
            <a:spLocks noGrp="1"/>
          </p:cNvSpPr>
          <p:nvPr>
            <p:ph idx="1"/>
          </p:nvPr>
        </p:nvSpPr>
        <p:spPr>
          <a:xfrm>
            <a:off x="909418" y="1595620"/>
            <a:ext cx="7697635" cy="4519977"/>
          </a:xfrm>
        </p:spPr>
        <p:txBody>
          <a:bodyPr/>
          <a:lstStyle/>
          <a:p>
            <a:r>
              <a:rPr lang="en-US" dirty="0"/>
              <a:t>Hill and Marty 2008: “Amdahl’s Law in the Multicore Era” Available: </a:t>
            </a:r>
            <a:r>
              <a:rPr lang="en-US" sz="2000" dirty="0">
                <a:hlinkClick r:id="rId2"/>
              </a:rPr>
              <a:t>http://research.cs.wisc.edu/multifacet/papers/ieeecomputer08_amdahl_multicore.pdf</a:t>
            </a:r>
            <a:br>
              <a:rPr lang="en-US" sz="2000" dirty="0"/>
            </a:br>
            <a:endParaRPr lang="en-US" dirty="0"/>
          </a:p>
          <a:p>
            <a:r>
              <a:rPr lang="en-US" dirty="0"/>
              <a:t>Good article on Wikipedia look over: </a:t>
            </a:r>
            <a:r>
              <a:rPr lang="en-US" sz="2400" dirty="0">
                <a:hlinkClick r:id="rId3"/>
              </a:rPr>
              <a:t>http://en.wikipedia.org/wiki/Amdahl's_law</a:t>
            </a:r>
            <a:endParaRPr lang="en-US" dirty="0"/>
          </a:p>
        </p:txBody>
      </p:sp>
      <p:sp>
        <p:nvSpPr>
          <p:cNvPr id="4" name="Rectangle 3"/>
          <p:cNvSpPr/>
          <p:nvPr/>
        </p:nvSpPr>
        <p:spPr>
          <a:xfrm>
            <a:off x="1239905" y="3275111"/>
            <a:ext cx="7525306" cy="307777"/>
          </a:xfrm>
          <a:prstGeom prst="rect">
            <a:avLst/>
          </a:prstGeom>
        </p:spPr>
        <p:txBody>
          <a:bodyPr wrap="square">
            <a:spAutoFit/>
          </a:bodyPr>
          <a:lstStyle/>
          <a:p>
            <a:r>
              <a:rPr lang="en-ZA" sz="1400" dirty="0"/>
              <a:t>See </a:t>
            </a:r>
            <a:r>
              <a:rPr lang="en-ZA" sz="1400" dirty="0" err="1"/>
              <a:t>Vula</a:t>
            </a:r>
            <a:r>
              <a:rPr lang="en-ZA" sz="1400" dirty="0"/>
              <a:t>: </a:t>
            </a:r>
            <a:r>
              <a:rPr lang="en-US" sz="1400" dirty="0"/>
              <a:t>L08 Hill and Marty - Amdahl Law in Multicore Era.pdf</a:t>
            </a:r>
            <a:endParaRPr lang="en-ZA" sz="1400" dirty="0"/>
          </a:p>
        </p:txBody>
      </p:sp>
      <p:sp>
        <p:nvSpPr>
          <p:cNvPr id="5" name="Left Brace 4"/>
          <p:cNvSpPr/>
          <p:nvPr/>
        </p:nvSpPr>
        <p:spPr>
          <a:xfrm>
            <a:off x="655807" y="1595620"/>
            <a:ext cx="347804" cy="2095434"/>
          </a:xfrm>
          <a:prstGeom prst="leftBrace">
            <a:avLst>
              <a:gd name="adj1" fmla="val 6686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 name="Rectangle 5"/>
          <p:cNvSpPr/>
          <p:nvPr/>
        </p:nvSpPr>
        <p:spPr>
          <a:xfrm rot="16200000">
            <a:off x="-1040186" y="2452108"/>
            <a:ext cx="3082895" cy="369332"/>
          </a:xfrm>
          <a:prstGeom prst="rect">
            <a:avLst/>
          </a:prstGeom>
        </p:spPr>
        <p:txBody>
          <a:bodyPr wrap="none">
            <a:spAutoFit/>
          </a:bodyPr>
          <a:lstStyle/>
          <a:p>
            <a:r>
              <a:rPr lang="en-US" dirty="0"/>
              <a:t>NB: do try to read this one! *</a:t>
            </a:r>
            <a:endParaRPr lang="en-ZA" dirty="0"/>
          </a:p>
        </p:txBody>
      </p:sp>
      <p:sp>
        <p:nvSpPr>
          <p:cNvPr id="7" name="Rectangle 6"/>
          <p:cNvSpPr/>
          <p:nvPr/>
        </p:nvSpPr>
        <p:spPr>
          <a:xfrm>
            <a:off x="3424224" y="6232232"/>
            <a:ext cx="5182829" cy="338554"/>
          </a:xfrm>
          <a:prstGeom prst="rect">
            <a:avLst/>
          </a:prstGeom>
        </p:spPr>
        <p:txBody>
          <a:bodyPr wrap="none">
            <a:spAutoFit/>
          </a:bodyPr>
          <a:lstStyle/>
          <a:p>
            <a:r>
              <a:rPr lang="en-US" sz="1600" dirty="0"/>
              <a:t>* Questions on BCEs likely to to appear in test or exam</a:t>
            </a:r>
            <a:endParaRPr lang="en-ZA" sz="1600" dirty="0"/>
          </a:p>
        </p:txBody>
      </p:sp>
      <p:grpSp>
        <p:nvGrpSpPr>
          <p:cNvPr id="8" name="Group 7">
            <a:extLst>
              <a:ext uri="{FF2B5EF4-FFF2-40B4-BE49-F238E27FC236}">
                <a16:creationId xmlns:a16="http://schemas.microsoft.com/office/drawing/2014/main" id="{E5838E86-0E26-4B6C-AFF6-3BFDB807D6AC}"/>
              </a:ext>
            </a:extLst>
          </p:cNvPr>
          <p:cNvGrpSpPr/>
          <p:nvPr/>
        </p:nvGrpSpPr>
        <p:grpSpPr>
          <a:xfrm>
            <a:off x="7848603" y="287214"/>
            <a:ext cx="881700" cy="854430"/>
            <a:chOff x="7309114" y="321251"/>
            <a:chExt cx="1630383" cy="1579956"/>
          </a:xfrm>
        </p:grpSpPr>
        <p:pic>
          <p:nvPicPr>
            <p:cNvPr id="9" name="Picture 8" descr="A picture containing table, food, computer&#10;&#10;Description automatically generated">
              <a:extLst>
                <a:ext uri="{FF2B5EF4-FFF2-40B4-BE49-F238E27FC236}">
                  <a16:creationId xmlns:a16="http://schemas.microsoft.com/office/drawing/2014/main" id="{6CFBB2F8-5A2A-4715-B473-2B4B676EF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0" name="Rectangle 9">
              <a:extLst>
                <a:ext uri="{FF2B5EF4-FFF2-40B4-BE49-F238E27FC236}">
                  <a16:creationId xmlns:a16="http://schemas.microsoft.com/office/drawing/2014/main" id="{8E0F6BDB-6CE7-4E8D-B7F3-E60DF4989F4D}"/>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extLst>
      <p:ext uri="{BB962C8B-B14F-4D97-AF65-F5344CB8AC3E}">
        <p14:creationId xmlns:p14="http://schemas.microsoft.com/office/powerpoint/2010/main" val="101361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Further Reading / Refs</a:t>
            </a:r>
          </a:p>
        </p:txBody>
      </p:sp>
      <p:sp>
        <p:nvSpPr>
          <p:cNvPr id="4" name="Rectangle 3"/>
          <p:cNvSpPr/>
          <p:nvPr/>
        </p:nvSpPr>
        <p:spPr>
          <a:xfrm>
            <a:off x="723946" y="5862543"/>
            <a:ext cx="6515100" cy="369332"/>
          </a:xfrm>
          <a:prstGeom prst="rect">
            <a:avLst/>
          </a:prstGeom>
        </p:spPr>
        <p:txBody>
          <a:bodyPr wrap="square">
            <a:spAutoFit/>
          </a:bodyPr>
          <a:lstStyle/>
          <a:p>
            <a:pPr marL="285750" indent="-285750">
              <a:buFont typeface="Arial" panose="020B0604020202020204" pitchFamily="34" charset="0"/>
              <a:buChar char="•"/>
            </a:pPr>
            <a:r>
              <a:rPr lang="en-GB" dirty="0">
                <a:hlinkClick r:id="rId2"/>
              </a:rPr>
              <a:t>http://unilearning.uow.edu.au/critical/1a.html</a:t>
            </a:r>
            <a:endParaRPr lang="en-GB" dirty="0"/>
          </a:p>
        </p:txBody>
      </p:sp>
      <p:sp>
        <p:nvSpPr>
          <p:cNvPr id="5" name="TextBox 4"/>
          <p:cNvSpPr txBox="1"/>
          <p:nvPr/>
        </p:nvSpPr>
        <p:spPr>
          <a:xfrm>
            <a:off x="655366" y="4302615"/>
            <a:ext cx="6750566" cy="369332"/>
          </a:xfrm>
          <a:prstGeom prst="rect">
            <a:avLst/>
          </a:prstGeom>
          <a:noFill/>
        </p:spPr>
        <p:txBody>
          <a:bodyPr wrap="none" rtlCol="0">
            <a:spAutoFit/>
          </a:bodyPr>
          <a:lstStyle/>
          <a:p>
            <a:r>
              <a:rPr lang="en-US" dirty="0"/>
              <a:t>Some resources related to critical analysis and critical thinking:</a:t>
            </a:r>
            <a:endParaRPr lang="en-GB" dirty="0"/>
          </a:p>
        </p:txBody>
      </p:sp>
      <p:sp>
        <p:nvSpPr>
          <p:cNvPr id="6" name="Rectangle 5"/>
          <p:cNvSpPr/>
          <p:nvPr/>
        </p:nvSpPr>
        <p:spPr>
          <a:xfrm>
            <a:off x="701086" y="4921794"/>
            <a:ext cx="7303770" cy="646331"/>
          </a:xfrm>
          <a:prstGeom prst="rect">
            <a:avLst/>
          </a:prstGeom>
        </p:spPr>
        <p:txBody>
          <a:bodyPr wrap="square">
            <a:spAutoFit/>
          </a:bodyPr>
          <a:lstStyle/>
          <a:p>
            <a:pPr marL="285750" indent="-285750">
              <a:buFont typeface="Arial" panose="020B0604020202020204" pitchFamily="34" charset="0"/>
              <a:buChar char="•"/>
            </a:pPr>
            <a:r>
              <a:rPr lang="en-GB" dirty="0">
                <a:hlinkClick r:id="rId3"/>
              </a:rPr>
              <a:t>http://www.deakin.edu.au/current-students/study-support/study-skills/handouts/critical-analysis.php</a:t>
            </a:r>
            <a:endParaRPr lang="en-GB" dirty="0"/>
          </a:p>
        </p:txBody>
      </p:sp>
      <p:sp>
        <p:nvSpPr>
          <p:cNvPr id="7" name="TextBox 6"/>
          <p:cNvSpPr txBox="1"/>
          <p:nvPr/>
        </p:nvSpPr>
        <p:spPr>
          <a:xfrm>
            <a:off x="723946" y="4632173"/>
            <a:ext cx="4211409" cy="369332"/>
          </a:xfrm>
          <a:prstGeom prst="rect">
            <a:avLst/>
          </a:prstGeom>
          <a:noFill/>
        </p:spPr>
        <p:txBody>
          <a:bodyPr wrap="none" rtlCol="0">
            <a:spAutoFit/>
          </a:bodyPr>
          <a:lstStyle/>
          <a:p>
            <a:r>
              <a:rPr lang="en-US" dirty="0"/>
              <a:t>An easy introduction to critical analysis:</a:t>
            </a:r>
            <a:endParaRPr lang="en-GB" dirty="0"/>
          </a:p>
        </p:txBody>
      </p:sp>
      <p:sp>
        <p:nvSpPr>
          <p:cNvPr id="8" name="TextBox 7"/>
          <p:cNvSpPr txBox="1"/>
          <p:nvPr/>
        </p:nvSpPr>
        <p:spPr>
          <a:xfrm>
            <a:off x="723946" y="5574518"/>
            <a:ext cx="6904454" cy="369332"/>
          </a:xfrm>
          <a:prstGeom prst="rect">
            <a:avLst/>
          </a:prstGeom>
          <a:noFill/>
        </p:spPr>
        <p:txBody>
          <a:bodyPr wrap="none" rtlCol="0">
            <a:spAutoFit/>
          </a:bodyPr>
          <a:lstStyle/>
          <a:p>
            <a:r>
              <a:rPr lang="en-US" dirty="0"/>
              <a:t>An online quiz and learning tool for understanding critical thinking:</a:t>
            </a:r>
            <a:endParaRPr lang="en-GB" dirty="0"/>
          </a:p>
        </p:txBody>
      </p:sp>
      <p:sp>
        <p:nvSpPr>
          <p:cNvPr id="9" name="TextBox 8"/>
          <p:cNvSpPr txBox="1"/>
          <p:nvPr/>
        </p:nvSpPr>
        <p:spPr>
          <a:xfrm>
            <a:off x="655366" y="3234266"/>
            <a:ext cx="4724370" cy="369332"/>
          </a:xfrm>
          <a:prstGeom prst="rect">
            <a:avLst/>
          </a:prstGeom>
          <a:noFill/>
        </p:spPr>
        <p:txBody>
          <a:bodyPr wrap="none" rtlCol="0">
            <a:spAutoFit/>
          </a:bodyPr>
          <a:lstStyle/>
          <a:p>
            <a:r>
              <a:rPr lang="en-US" dirty="0"/>
              <a:t>Some resources related to systems thinking:</a:t>
            </a:r>
            <a:endParaRPr lang="en-GB" dirty="0"/>
          </a:p>
        </p:txBody>
      </p:sp>
      <p:sp>
        <p:nvSpPr>
          <p:cNvPr id="10" name="Rectangle 9"/>
          <p:cNvSpPr/>
          <p:nvPr/>
        </p:nvSpPr>
        <p:spPr>
          <a:xfrm>
            <a:off x="723946" y="3552925"/>
            <a:ext cx="6911058" cy="646331"/>
          </a:xfrm>
          <a:prstGeom prst="rect">
            <a:avLst/>
          </a:prstGeom>
        </p:spPr>
        <p:txBody>
          <a:bodyPr wrap="square">
            <a:spAutoFit/>
          </a:bodyPr>
          <a:lstStyle/>
          <a:p>
            <a:pPr marL="285750" indent="-285750">
              <a:buFont typeface="Arial" panose="020B0604020202020204" pitchFamily="34" charset="0"/>
              <a:buChar char="•"/>
            </a:pPr>
            <a:r>
              <a:rPr lang="en-US" dirty="0">
                <a:hlinkClick r:id="rId4"/>
              </a:rPr>
              <a:t>https://www.youtube.com/watch?v=lhbLNBqhQkc</a:t>
            </a:r>
            <a:r>
              <a:rPr lang="en-US" dirty="0"/>
              <a:t> </a:t>
            </a:r>
          </a:p>
          <a:p>
            <a:pPr marL="285750" indent="-285750">
              <a:buFont typeface="Arial" panose="020B0604020202020204" pitchFamily="34" charset="0"/>
              <a:buChar char="•"/>
            </a:pPr>
            <a:r>
              <a:rPr lang="en-US" dirty="0">
                <a:hlinkClick r:id="rId5"/>
              </a:rPr>
              <a:t>https://www.youtube.com/watch?v=AP7hMdnNrH4</a:t>
            </a:r>
            <a:r>
              <a:rPr lang="en-US" dirty="0"/>
              <a:t> </a:t>
            </a:r>
          </a:p>
        </p:txBody>
      </p:sp>
      <p:sp>
        <p:nvSpPr>
          <p:cNvPr id="11" name="Rectangle 10"/>
          <p:cNvSpPr/>
          <p:nvPr/>
        </p:nvSpPr>
        <p:spPr>
          <a:xfrm>
            <a:off x="655366" y="1387607"/>
            <a:ext cx="8139660" cy="2031325"/>
          </a:xfrm>
          <a:prstGeom prst="rect">
            <a:avLst/>
          </a:prstGeom>
        </p:spPr>
        <p:txBody>
          <a:bodyPr wrap="square">
            <a:spAutoFit/>
          </a:bodyPr>
          <a:lstStyle/>
          <a:p>
            <a:r>
              <a:rPr lang="en-ZA" dirty="0"/>
              <a:t>Suggestions for further reading, slides partially based / general principles elaborated in:</a:t>
            </a:r>
          </a:p>
          <a:p>
            <a:pPr marL="285750" indent="-285750">
              <a:buFont typeface="Arial" panose="020B0604020202020204" pitchFamily="34" charset="0"/>
              <a:buChar char="•"/>
            </a:pPr>
            <a:r>
              <a:rPr lang="en-ZA" dirty="0">
                <a:hlinkClick r:id="rId6"/>
              </a:rPr>
              <a:t>https://computing.llnl.gov/tutorials/parallel_comp/</a:t>
            </a:r>
            <a:r>
              <a:rPr lang="en-ZA" dirty="0"/>
              <a:t> </a:t>
            </a:r>
          </a:p>
          <a:p>
            <a:pPr marL="285750" indent="-285750">
              <a:buFont typeface="Arial" panose="020B0604020202020204" pitchFamily="34" charset="0"/>
              <a:buChar char="•"/>
            </a:pPr>
            <a:r>
              <a:rPr lang="en-ZA" dirty="0">
                <a:hlinkClick r:id="rId7"/>
              </a:rPr>
              <a:t>http://www2.physics.uiowa.edu/~ghowes/teach/ihpc12/lec/ihpc12Lec_DesignHPC12.pdf</a:t>
            </a:r>
            <a:r>
              <a:rPr lang="en-ZA" dirty="0"/>
              <a:t> </a:t>
            </a:r>
          </a:p>
          <a:p>
            <a:endParaRPr lang="en-ZA" dirty="0"/>
          </a:p>
          <a:p>
            <a:endParaRPr lang="en-ZA" dirty="0"/>
          </a:p>
        </p:txBody>
      </p:sp>
      <p:grpSp>
        <p:nvGrpSpPr>
          <p:cNvPr id="12" name="Group 11">
            <a:extLst>
              <a:ext uri="{FF2B5EF4-FFF2-40B4-BE49-F238E27FC236}">
                <a16:creationId xmlns:a16="http://schemas.microsoft.com/office/drawing/2014/main" id="{0C2B0F67-CDC5-4ABE-9147-D788CEF519D1}"/>
              </a:ext>
            </a:extLst>
          </p:cNvPr>
          <p:cNvGrpSpPr/>
          <p:nvPr/>
        </p:nvGrpSpPr>
        <p:grpSpPr>
          <a:xfrm>
            <a:off x="7891805" y="286001"/>
            <a:ext cx="881700" cy="854430"/>
            <a:chOff x="7309114" y="321251"/>
            <a:chExt cx="1630383" cy="1579956"/>
          </a:xfrm>
        </p:grpSpPr>
        <p:pic>
          <p:nvPicPr>
            <p:cNvPr id="13" name="Picture 12" descr="A picture containing table, food, computer&#10;&#10;Description automatically generated">
              <a:extLst>
                <a:ext uri="{FF2B5EF4-FFF2-40B4-BE49-F238E27FC236}">
                  <a16:creationId xmlns:a16="http://schemas.microsoft.com/office/drawing/2014/main" id="{1938ABF4-786F-4B2E-89D0-E0FA2030BD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4" name="Rectangle 13">
              <a:extLst>
                <a:ext uri="{FF2B5EF4-FFF2-40B4-BE49-F238E27FC236}">
                  <a16:creationId xmlns:a16="http://schemas.microsoft.com/office/drawing/2014/main" id="{7AF7351C-7C8F-4794-AB0A-1D1EF56D3580}"/>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extLst>
      <p:ext uri="{BB962C8B-B14F-4D97-AF65-F5344CB8AC3E}">
        <p14:creationId xmlns:p14="http://schemas.microsoft.com/office/powerpoint/2010/main" val="15668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4068" y="498455"/>
            <a:ext cx="58015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Assigned Reading</a:t>
            </a:r>
          </a:p>
        </p:txBody>
      </p:sp>
      <p:sp>
        <p:nvSpPr>
          <p:cNvPr id="5" name="Rectangle 4"/>
          <p:cNvSpPr/>
          <p:nvPr/>
        </p:nvSpPr>
        <p:spPr>
          <a:xfrm>
            <a:off x="1200192" y="1950065"/>
            <a:ext cx="678935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For Next Thursday …</a:t>
            </a:r>
          </a:p>
        </p:txBody>
      </p:sp>
      <p:sp>
        <p:nvSpPr>
          <p:cNvPr id="6" name="Rectangle 5"/>
          <p:cNvSpPr/>
          <p:nvPr/>
        </p:nvSpPr>
        <p:spPr>
          <a:xfrm>
            <a:off x="1303020" y="3401675"/>
            <a:ext cx="6503670" cy="1477328"/>
          </a:xfrm>
          <a:prstGeom prst="rect">
            <a:avLst/>
          </a:prstGeom>
        </p:spPr>
        <p:txBody>
          <a:bodyPr wrap="square">
            <a:spAutoFit/>
          </a:bodyPr>
          <a:lstStyle/>
          <a:p>
            <a:r>
              <a:rPr lang="en-US" dirty="0"/>
              <a:t>R8 Hill and Marty 2008: “Amdahl’s Law in the Multicore Era” </a:t>
            </a:r>
          </a:p>
          <a:p>
            <a:endParaRPr lang="en-ZA" dirty="0"/>
          </a:p>
          <a:p>
            <a:r>
              <a:rPr lang="en-ZA" dirty="0"/>
              <a:t>Find it on: </a:t>
            </a:r>
            <a:r>
              <a:rPr lang="en-ZA" dirty="0" err="1"/>
              <a:t>Vula</a:t>
            </a:r>
            <a:r>
              <a:rPr lang="en-ZA" dirty="0"/>
              <a:t> Resources/Readings</a:t>
            </a:r>
          </a:p>
          <a:p>
            <a:r>
              <a:rPr lang="en-ZA" dirty="0"/>
              <a:t>Thursday 5 Mar 2pm: </a:t>
            </a:r>
          </a:p>
          <a:p>
            <a:r>
              <a:rPr lang="en-ZA" dirty="0"/>
              <a:t>  There will be a </a:t>
            </a:r>
            <a:r>
              <a:rPr lang="en-ZA" u="sng" dirty="0"/>
              <a:t>short quiz</a:t>
            </a:r>
            <a:r>
              <a:rPr lang="en-ZA" dirty="0"/>
              <a:t>, and I will follow that with solutions</a:t>
            </a:r>
          </a:p>
        </p:txBody>
      </p:sp>
      <p:sp>
        <p:nvSpPr>
          <p:cNvPr id="7" name="Rectangle 6">
            <a:extLst>
              <a:ext uri="{FF2B5EF4-FFF2-40B4-BE49-F238E27FC236}">
                <a16:creationId xmlns:a16="http://schemas.microsoft.com/office/drawing/2014/main" id="{6510AA8A-3AA0-49B1-AC14-B05EBD5C1A4B}"/>
              </a:ext>
            </a:extLst>
          </p:cNvPr>
          <p:cNvSpPr/>
          <p:nvPr/>
        </p:nvSpPr>
        <p:spPr>
          <a:xfrm>
            <a:off x="1303020" y="6174879"/>
            <a:ext cx="6503670" cy="338554"/>
          </a:xfrm>
          <a:prstGeom prst="rect">
            <a:avLst/>
          </a:prstGeom>
        </p:spPr>
        <p:txBody>
          <a:bodyPr wrap="square">
            <a:spAutoFit/>
          </a:bodyPr>
          <a:lstStyle/>
          <a:p>
            <a:pPr algn="ctr"/>
            <a:r>
              <a:rPr lang="en-ZA" sz="1600" dirty="0">
                <a:solidFill>
                  <a:schemeClr val="tx1">
                    <a:lumMod val="50000"/>
                    <a:lumOff val="50000"/>
                  </a:schemeClr>
                </a:solidFill>
                <a:latin typeface="Cambria" panose="02040503050406030204" pitchFamily="18" charset="0"/>
                <a:ea typeface="Cambria" panose="02040503050406030204" pitchFamily="18" charset="0"/>
                <a:cs typeface="Arabic Typesetting" panose="020B0604020202020204" pitchFamily="66" charset="-78"/>
              </a:rPr>
              <a:t>(end of lecture)</a:t>
            </a:r>
          </a:p>
        </p:txBody>
      </p:sp>
    </p:spTree>
    <p:extLst>
      <p:ext uri="{BB962C8B-B14F-4D97-AF65-F5344CB8AC3E}">
        <p14:creationId xmlns:p14="http://schemas.microsoft.com/office/powerpoint/2010/main" val="1101155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031325"/>
          </a:xfrm>
          <a:prstGeom prst="rect">
            <a:avLst/>
          </a:prstGeom>
          <a:noFill/>
        </p:spPr>
        <p:txBody>
          <a:bodyPr wrap="square" rtlCol="0">
            <a:spAutoFit/>
          </a:bodyPr>
          <a:lstStyle/>
          <a:p>
            <a:r>
              <a:rPr lang="en-US" i="1" dirty="0"/>
              <a:t>Image sources:</a:t>
            </a:r>
          </a:p>
          <a:p>
            <a:r>
              <a:rPr lang="en-US" dirty="0"/>
              <a:t> Clipart sources  – public domain CC0 (</a:t>
            </a:r>
            <a:r>
              <a:rPr lang="en-US" dirty="0">
                <a:hlinkClick r:id="rId2"/>
              </a:rPr>
              <a:t>http://pixabay.com/</a:t>
            </a:r>
            <a:r>
              <a:rPr lang="en-US" dirty="0"/>
              <a:t>)</a:t>
            </a:r>
          </a:p>
          <a:p>
            <a:r>
              <a:rPr lang="en-US" dirty="0"/>
              <a:t> </a:t>
            </a:r>
            <a:r>
              <a:rPr lang="en-US" dirty="0" err="1"/>
              <a:t>Pixabay</a:t>
            </a:r>
            <a:endParaRPr lang="en-US" dirty="0"/>
          </a:p>
          <a:p>
            <a:r>
              <a:rPr lang="en-US" dirty="0"/>
              <a:t> </a:t>
            </a:r>
            <a:r>
              <a:rPr lang="en-US" dirty="0" err="1"/>
              <a:t>PxFuel</a:t>
            </a:r>
            <a:r>
              <a:rPr lang="en-US" dirty="0"/>
              <a:t> – CC0 (</a:t>
            </a:r>
            <a:r>
              <a:rPr lang="en-ZA" dirty="0">
                <a:hlinkClick r:id="rId3"/>
              </a:rPr>
              <a:t>https://www.pxfuel.com/</a:t>
            </a:r>
            <a:r>
              <a:rPr lang="en-ZA" dirty="0"/>
              <a:t>)</a:t>
            </a:r>
            <a:endParaRPr lang="en-US" dirty="0"/>
          </a:p>
          <a:p>
            <a:r>
              <a:rPr lang="en-US" dirty="0"/>
              <a:t> </a:t>
            </a:r>
            <a:r>
              <a:rPr lang="en-US" dirty="0">
                <a:hlinkClick r:id="rId4"/>
              </a:rPr>
              <a:t>commons.wikimedia.org</a:t>
            </a:r>
            <a:endParaRPr lang="en-US" dirty="0"/>
          </a:p>
          <a:p>
            <a:r>
              <a:rPr lang="en-US" dirty="0"/>
              <a:t> Images from </a:t>
            </a:r>
            <a:r>
              <a:rPr lang="en-US" dirty="0" err="1"/>
              <a:t>flickr</a:t>
            </a:r>
            <a:endParaRPr lang="en-US" dirty="0"/>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3858" y="1164072"/>
            <a:ext cx="330090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BCE!</a:t>
            </a:r>
          </a:p>
        </p:txBody>
      </p:sp>
      <p:sp>
        <p:nvSpPr>
          <p:cNvPr id="2" name="Rectangle 1">
            <a:extLst>
              <a:ext uri="{FF2B5EF4-FFF2-40B4-BE49-F238E27FC236}">
                <a16:creationId xmlns:a16="http://schemas.microsoft.com/office/drawing/2014/main" id="{FF748B4C-8049-49A7-8C17-B59D6F1B8A0E}"/>
              </a:ext>
            </a:extLst>
          </p:cNvPr>
          <p:cNvSpPr/>
          <p:nvPr/>
        </p:nvSpPr>
        <p:spPr>
          <a:xfrm>
            <a:off x="529348" y="420687"/>
            <a:ext cx="2266646" cy="369332"/>
          </a:xfrm>
          <a:prstGeom prst="rect">
            <a:avLst/>
          </a:prstGeom>
        </p:spPr>
        <p:txBody>
          <a:bodyPr wrap="none">
            <a:spAutoFit/>
          </a:bodyPr>
          <a:lstStyle/>
          <a:p>
            <a:r>
              <a:rPr lang="en-ZA" dirty="0"/>
              <a:t>You have arrived…. </a:t>
            </a:r>
          </a:p>
        </p:txBody>
      </p:sp>
      <p:pic>
        <p:nvPicPr>
          <p:cNvPr id="8" name="Picture 7" descr="A picture containing indoor, cabinet, monitor, door&#10;&#10;Description automatically generated">
            <a:extLst>
              <a:ext uri="{FF2B5EF4-FFF2-40B4-BE49-F238E27FC236}">
                <a16:creationId xmlns:a16="http://schemas.microsoft.com/office/drawing/2014/main" id="{3DB26A16-4253-488A-AFBD-AD655764A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10" y="2144542"/>
            <a:ext cx="3125783" cy="3863203"/>
          </a:xfrm>
          <a:prstGeom prst="rect">
            <a:avLst/>
          </a:prstGeom>
        </p:spPr>
      </p:pic>
      <p:grpSp>
        <p:nvGrpSpPr>
          <p:cNvPr id="11" name="Group 10">
            <a:extLst>
              <a:ext uri="{FF2B5EF4-FFF2-40B4-BE49-F238E27FC236}">
                <a16:creationId xmlns:a16="http://schemas.microsoft.com/office/drawing/2014/main" id="{8E82988B-46A6-4C20-ABCA-3F8939F31CE9}"/>
              </a:ext>
            </a:extLst>
          </p:cNvPr>
          <p:cNvGrpSpPr/>
          <p:nvPr/>
        </p:nvGrpSpPr>
        <p:grpSpPr>
          <a:xfrm>
            <a:off x="2904149" y="2144542"/>
            <a:ext cx="3380303" cy="3863203"/>
            <a:chOff x="2881847" y="1806771"/>
            <a:chExt cx="3380303" cy="3863203"/>
          </a:xfrm>
        </p:grpSpPr>
        <p:pic>
          <p:nvPicPr>
            <p:cNvPr id="10" name="Picture 9" descr="A screen door&#10;&#10;Description automatically generated">
              <a:extLst>
                <a:ext uri="{FF2B5EF4-FFF2-40B4-BE49-F238E27FC236}">
                  <a16:creationId xmlns:a16="http://schemas.microsoft.com/office/drawing/2014/main" id="{2CF5ADD8-2854-4DC6-8CAE-88E93D234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847" y="1806771"/>
              <a:ext cx="3380303" cy="3863203"/>
            </a:xfrm>
            <a:prstGeom prst="rect">
              <a:avLst/>
            </a:prstGeom>
          </p:spPr>
        </p:pic>
        <p:pic>
          <p:nvPicPr>
            <p:cNvPr id="5" name="Picture 4" descr="A close up of a logo&#10;&#10;Description automatically generated">
              <a:extLst>
                <a:ext uri="{FF2B5EF4-FFF2-40B4-BE49-F238E27FC236}">
                  <a16:creationId xmlns:a16="http://schemas.microsoft.com/office/drawing/2014/main" id="{02149671-E694-4C29-B34A-594B3EC25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689" y="2056039"/>
              <a:ext cx="2722617" cy="3208321"/>
            </a:xfrm>
            <a:prstGeom prst="rect">
              <a:avLst/>
            </a:prstGeom>
          </p:spPr>
        </p:pic>
      </p:grpSp>
      <p:sp>
        <p:nvSpPr>
          <p:cNvPr id="12" name="Rectangle 11">
            <a:extLst>
              <a:ext uri="{FF2B5EF4-FFF2-40B4-BE49-F238E27FC236}">
                <a16:creationId xmlns:a16="http://schemas.microsoft.com/office/drawing/2014/main" id="{A3D9C0AA-B6DB-45FF-B4A3-28B942B3C377}"/>
              </a:ext>
            </a:extLst>
          </p:cNvPr>
          <p:cNvSpPr/>
          <p:nvPr/>
        </p:nvSpPr>
        <p:spPr>
          <a:xfrm>
            <a:off x="1125823" y="849472"/>
            <a:ext cx="2929007" cy="369332"/>
          </a:xfrm>
          <a:prstGeom prst="rect">
            <a:avLst/>
          </a:prstGeom>
        </p:spPr>
        <p:txBody>
          <a:bodyPr wrap="none">
            <a:spAutoFit/>
          </a:bodyPr>
          <a:lstStyle/>
          <a:p>
            <a:r>
              <a:rPr lang="en-ZA" dirty="0"/>
              <a:t>At a point to understand …</a:t>
            </a:r>
          </a:p>
        </p:txBody>
      </p:sp>
      <p:sp>
        <p:nvSpPr>
          <p:cNvPr id="15" name="Rectangle 14">
            <a:extLst>
              <a:ext uri="{FF2B5EF4-FFF2-40B4-BE49-F238E27FC236}">
                <a16:creationId xmlns:a16="http://schemas.microsoft.com/office/drawing/2014/main" id="{34755D0B-5C23-44A5-A02F-014D3EF8336B}"/>
              </a:ext>
            </a:extLst>
          </p:cNvPr>
          <p:cNvSpPr/>
          <p:nvPr/>
        </p:nvSpPr>
        <p:spPr>
          <a:xfrm>
            <a:off x="774675" y="831832"/>
            <a:ext cx="479618" cy="369332"/>
          </a:xfrm>
          <a:prstGeom prst="rect">
            <a:avLst/>
          </a:prstGeom>
        </p:spPr>
        <p:txBody>
          <a:bodyPr wrap="none">
            <a:spAutoFit/>
          </a:bodyPr>
          <a:lstStyle/>
          <a:p>
            <a:r>
              <a:rPr lang="en-ZA" dirty="0"/>
              <a:t>… </a:t>
            </a:r>
          </a:p>
        </p:txBody>
      </p:sp>
      <p:sp>
        <p:nvSpPr>
          <p:cNvPr id="16" name="Rectangle 15">
            <a:extLst>
              <a:ext uri="{FF2B5EF4-FFF2-40B4-BE49-F238E27FC236}">
                <a16:creationId xmlns:a16="http://schemas.microsoft.com/office/drawing/2014/main" id="{37740725-A379-47F4-97D9-1CDE0C561C04}"/>
              </a:ext>
            </a:extLst>
          </p:cNvPr>
          <p:cNvSpPr/>
          <p:nvPr/>
        </p:nvSpPr>
        <p:spPr>
          <a:xfrm>
            <a:off x="6787303" y="6267713"/>
            <a:ext cx="2168222" cy="369332"/>
          </a:xfrm>
          <a:prstGeom prst="rect">
            <a:avLst/>
          </a:prstGeom>
        </p:spPr>
        <p:txBody>
          <a:bodyPr wrap="none">
            <a:spAutoFit/>
          </a:bodyPr>
          <a:lstStyle/>
          <a:p>
            <a:r>
              <a:rPr lang="en-ZA" dirty="0"/>
              <a:t>So let’s get into it…</a:t>
            </a:r>
          </a:p>
        </p:txBody>
      </p:sp>
      <p:sp>
        <p:nvSpPr>
          <p:cNvPr id="17" name="Rectangle 16">
            <a:extLst>
              <a:ext uri="{FF2B5EF4-FFF2-40B4-BE49-F238E27FC236}">
                <a16:creationId xmlns:a16="http://schemas.microsoft.com/office/drawing/2014/main" id="{33FB47E0-7348-40D1-93AC-88E854A04FA2}"/>
              </a:ext>
            </a:extLst>
          </p:cNvPr>
          <p:cNvSpPr/>
          <p:nvPr/>
        </p:nvSpPr>
        <p:spPr>
          <a:xfrm>
            <a:off x="2654440" y="6122340"/>
            <a:ext cx="4132863" cy="400110"/>
          </a:xfrm>
          <a:prstGeom prst="rect">
            <a:avLst/>
          </a:prstGeom>
        </p:spPr>
        <p:txBody>
          <a:bodyPr wrap="none">
            <a:spAutoFit/>
          </a:bodyPr>
          <a:lstStyle/>
          <a:p>
            <a:r>
              <a:rPr lang="en-ZA" sz="2000" b="1" dirty="0"/>
              <a:t>The Base Core Equivalent (BCE)</a:t>
            </a:r>
          </a:p>
        </p:txBody>
      </p:sp>
    </p:spTree>
    <p:extLst>
      <p:ext uri="{BB962C8B-B14F-4D97-AF65-F5344CB8AC3E}">
        <p14:creationId xmlns:p14="http://schemas.microsoft.com/office/powerpoint/2010/main" val="94065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421327"/>
            <a:ext cx="7698306" cy="692210"/>
          </a:xfrm>
        </p:spPr>
        <p:txBody>
          <a:bodyPr>
            <a:normAutofit fontScale="90000"/>
          </a:bodyPr>
          <a:lstStyle/>
          <a:p>
            <a:r>
              <a:rPr lang="en-ZA" dirty="0"/>
              <a:t>Designing Multicore Chips</a:t>
            </a:r>
          </a:p>
        </p:txBody>
      </p:sp>
      <p:sp>
        <p:nvSpPr>
          <p:cNvPr id="3" name="Content Placeholder 2"/>
          <p:cNvSpPr>
            <a:spLocks noGrp="1"/>
          </p:cNvSpPr>
          <p:nvPr>
            <p:ph idx="1"/>
          </p:nvPr>
        </p:nvSpPr>
        <p:spPr>
          <a:xfrm>
            <a:off x="365091" y="1200277"/>
            <a:ext cx="8426352" cy="5339240"/>
          </a:xfrm>
        </p:spPr>
        <p:txBody>
          <a:bodyPr>
            <a:normAutofit fontScale="77500" lnSpcReduction="20000"/>
          </a:bodyPr>
          <a:lstStyle/>
          <a:p>
            <a:r>
              <a:rPr lang="en-ZA" dirty="0"/>
              <a:t>Designers contend with single-core design options</a:t>
            </a:r>
          </a:p>
          <a:p>
            <a:pPr lvl="1"/>
            <a:r>
              <a:rPr lang="en-ZA" dirty="0"/>
              <a:t>Wakeup (of sleeping cores)</a:t>
            </a:r>
            <a:r>
              <a:rPr lang="en-ZA" dirty="0">
                <a:solidFill>
                  <a:schemeClr val="tx2">
                    <a:lumMod val="60000"/>
                    <a:lumOff val="40000"/>
                  </a:schemeClr>
                </a:solidFill>
              </a:rPr>
              <a:t> – How? Economical methods?</a:t>
            </a:r>
          </a:p>
          <a:p>
            <a:pPr lvl="1"/>
            <a:r>
              <a:rPr lang="en-ZA" dirty="0"/>
              <a:t>Instruction fetch </a:t>
            </a:r>
            <a:r>
              <a:rPr lang="en-ZA" dirty="0">
                <a:solidFill>
                  <a:schemeClr val="tx2">
                    <a:lumMod val="60000"/>
                    <a:lumOff val="40000"/>
                  </a:schemeClr>
                </a:solidFill>
              </a:rPr>
              <a:t>– From where? Latencies?</a:t>
            </a:r>
          </a:p>
          <a:p>
            <a:pPr lvl="1"/>
            <a:r>
              <a:rPr lang="en-ZA" dirty="0"/>
              <a:t>Instruction Decoding </a:t>
            </a:r>
            <a:r>
              <a:rPr lang="en-ZA" dirty="0">
                <a:solidFill>
                  <a:schemeClr val="tx2">
                    <a:lumMod val="60000"/>
                    <a:lumOff val="40000"/>
                  </a:schemeClr>
                </a:solidFill>
              </a:rPr>
              <a:t>– CISC vs. RISC trade-offs</a:t>
            </a:r>
          </a:p>
          <a:p>
            <a:pPr lvl="1"/>
            <a:r>
              <a:rPr lang="en-ZA" dirty="0"/>
              <a:t>Variable clock speeds </a:t>
            </a:r>
            <a:r>
              <a:rPr lang="en-ZA" dirty="0">
                <a:solidFill>
                  <a:schemeClr val="tx2">
                    <a:lumMod val="60000"/>
                    <a:lumOff val="40000"/>
                  </a:schemeClr>
                </a:solidFill>
              </a:rPr>
              <a:t>– esp. power saving modes</a:t>
            </a:r>
          </a:p>
          <a:p>
            <a:pPr lvl="1"/>
            <a:r>
              <a:rPr lang="en-ZA" dirty="0"/>
              <a:t>Execution unit </a:t>
            </a:r>
            <a:r>
              <a:rPr lang="en-ZA" dirty="0">
                <a:solidFill>
                  <a:schemeClr val="tx2">
                    <a:lumMod val="60000"/>
                    <a:lumOff val="40000"/>
                  </a:schemeClr>
                </a:solidFill>
              </a:rPr>
              <a:t>– Pipelined? Monolithic? Shared components?</a:t>
            </a:r>
          </a:p>
          <a:p>
            <a:pPr lvl="1"/>
            <a:r>
              <a:rPr lang="en-ZA" dirty="0"/>
              <a:t>Execution modes </a:t>
            </a:r>
            <a:r>
              <a:rPr lang="en-ZA" dirty="0">
                <a:solidFill>
                  <a:schemeClr val="tx2">
                    <a:lumMod val="60000"/>
                    <a:lumOff val="40000"/>
                  </a:schemeClr>
                </a:solidFill>
              </a:rPr>
              <a:t>(e.g. system, user, interrupt)</a:t>
            </a:r>
          </a:p>
          <a:p>
            <a:pPr lvl="1"/>
            <a:r>
              <a:rPr lang="en-ZA" dirty="0"/>
              <a:t>Load/Save queue(s) &amp; data cache</a:t>
            </a:r>
          </a:p>
          <a:p>
            <a:r>
              <a:rPr lang="en-ZA" dirty="0"/>
              <a:t>Additional degrees of freedom for design of parallel architectures</a:t>
            </a:r>
          </a:p>
          <a:p>
            <a:pPr lvl="1"/>
            <a:r>
              <a:rPr lang="en-ZA" dirty="0"/>
              <a:t>How many cores? Size &amp; features of each?</a:t>
            </a:r>
          </a:p>
          <a:p>
            <a:pPr lvl="1"/>
            <a:r>
              <a:rPr lang="en-ZA" dirty="0"/>
              <a:t>Shared caches? Cache levels?</a:t>
            </a:r>
          </a:p>
          <a:p>
            <a:pPr lvl="1"/>
            <a:r>
              <a:rPr lang="en-ZA" dirty="0"/>
              <a:t>Memory interfacing? How many memory banks? Where to place them?</a:t>
            </a:r>
          </a:p>
          <a:p>
            <a:pPr lvl="1"/>
            <a:r>
              <a:rPr lang="en-ZA" dirty="0"/>
              <a:t>On-chip interconnects: bus structures, switching fabric, ordering and priority of cores/devices?</a:t>
            </a:r>
          </a:p>
        </p:txBody>
      </p:sp>
    </p:spTree>
    <p:extLst>
      <p:ext uri="{BB962C8B-B14F-4D97-AF65-F5344CB8AC3E}">
        <p14:creationId xmlns:p14="http://schemas.microsoft.com/office/powerpoint/2010/main" val="236716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2733" y="2900829"/>
            <a:ext cx="7061107" cy="1362075"/>
          </a:xfrm>
        </p:spPr>
        <p:txBody>
          <a:bodyPr/>
          <a:lstStyle/>
          <a:p>
            <a:r>
              <a:rPr lang="en-ZA" dirty="0"/>
              <a:t>Base Core Equivalent (BCE)</a:t>
            </a:r>
          </a:p>
        </p:txBody>
      </p:sp>
      <p:sp>
        <p:nvSpPr>
          <p:cNvPr id="4" name="Text Placeholder 3"/>
          <p:cNvSpPr>
            <a:spLocks noGrp="1"/>
          </p:cNvSpPr>
          <p:nvPr>
            <p:ph type="body" idx="1"/>
          </p:nvPr>
        </p:nvSpPr>
        <p:spPr>
          <a:xfrm>
            <a:off x="1142734" y="4267200"/>
            <a:ext cx="6637467" cy="1520413"/>
          </a:xfrm>
        </p:spPr>
        <p:txBody>
          <a:bodyPr/>
          <a:lstStyle/>
          <a:p>
            <a:r>
              <a:rPr lang="en-ZA" dirty="0"/>
              <a:t>EEE4120F</a:t>
            </a:r>
          </a:p>
        </p:txBody>
      </p:sp>
      <p:pic>
        <p:nvPicPr>
          <p:cNvPr id="5" name="Picture 4">
            <a:extLst>
              <a:ext uri="{FF2B5EF4-FFF2-40B4-BE49-F238E27FC236}">
                <a16:creationId xmlns:a16="http://schemas.microsoft.com/office/drawing/2014/main" id="{428B1790-4B2F-476E-A212-2D0139C1A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732" y="2370693"/>
            <a:ext cx="1255619" cy="1058307"/>
          </a:xfrm>
          <a:prstGeom prst="rect">
            <a:avLst/>
          </a:prstGeom>
        </p:spPr>
      </p:pic>
    </p:spTree>
    <p:extLst>
      <p:ext uri="{BB962C8B-B14F-4D97-AF65-F5344CB8AC3E}">
        <p14:creationId xmlns:p14="http://schemas.microsoft.com/office/powerpoint/2010/main" val="135322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BCE Abstraction</a:t>
            </a:r>
          </a:p>
        </p:txBody>
      </p:sp>
      <p:sp>
        <p:nvSpPr>
          <p:cNvPr id="3" name="Content Placeholder 2"/>
          <p:cNvSpPr>
            <a:spLocks noGrp="1"/>
          </p:cNvSpPr>
          <p:nvPr>
            <p:ph idx="1"/>
          </p:nvPr>
        </p:nvSpPr>
        <p:spPr/>
        <p:txBody>
          <a:bodyPr/>
          <a:lstStyle/>
          <a:p>
            <a:r>
              <a:rPr lang="en-ZA" dirty="0"/>
              <a:t>It all gets a bit complicated to keep track of the various umpteen types of processors that might be used</a:t>
            </a:r>
          </a:p>
          <a:p>
            <a:r>
              <a:rPr lang="en-ZA" dirty="0"/>
              <a:t>Therefore to theorize and predict performance expectations of a conceptualized* heterogeneous system, the concept of a </a:t>
            </a:r>
            <a:r>
              <a:rPr lang="en-ZA" u="sng" dirty="0"/>
              <a:t>Base Core Equivalent</a:t>
            </a:r>
            <a:r>
              <a:rPr lang="en-ZA" dirty="0"/>
              <a:t> is proposed…</a:t>
            </a:r>
          </a:p>
        </p:txBody>
      </p:sp>
      <p:sp>
        <p:nvSpPr>
          <p:cNvPr id="4" name="Rectangle 3"/>
          <p:cNvSpPr/>
          <p:nvPr/>
        </p:nvSpPr>
        <p:spPr>
          <a:xfrm>
            <a:off x="477871" y="6263009"/>
            <a:ext cx="7949549" cy="307777"/>
          </a:xfrm>
          <a:prstGeom prst="rect">
            <a:avLst/>
          </a:prstGeom>
        </p:spPr>
        <p:txBody>
          <a:bodyPr wrap="none">
            <a:spAutoFit/>
          </a:bodyPr>
          <a:lstStyle/>
          <a:p>
            <a:r>
              <a:rPr lang="en-ZA" sz="1400" dirty="0"/>
              <a:t>* i.e. where you might be toying with a variety of different type of processor solutions for a platform</a:t>
            </a:r>
          </a:p>
        </p:txBody>
      </p:sp>
    </p:spTree>
    <p:extLst>
      <p:ext uri="{BB962C8B-B14F-4D97-AF65-F5344CB8AC3E}">
        <p14:creationId xmlns:p14="http://schemas.microsoft.com/office/powerpoint/2010/main" val="59749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85" y="744056"/>
            <a:ext cx="7698306" cy="692210"/>
          </a:xfrm>
        </p:spPr>
        <p:txBody>
          <a:bodyPr>
            <a:normAutofit fontScale="90000"/>
          </a:bodyPr>
          <a:lstStyle/>
          <a:p>
            <a:r>
              <a:rPr lang="en-US" dirty="0"/>
              <a:t>Calculating performance</a:t>
            </a:r>
            <a:br>
              <a:rPr lang="en-US" dirty="0"/>
            </a:br>
            <a:r>
              <a:rPr lang="en-US" dirty="0"/>
              <a:t>using BCEs</a:t>
            </a:r>
          </a:p>
        </p:txBody>
      </p:sp>
      <p:sp>
        <p:nvSpPr>
          <p:cNvPr id="3" name="Content Placeholder 2"/>
          <p:cNvSpPr>
            <a:spLocks noGrp="1"/>
          </p:cNvSpPr>
          <p:nvPr>
            <p:ph idx="1"/>
          </p:nvPr>
        </p:nvSpPr>
        <p:spPr/>
        <p:txBody>
          <a:bodyPr/>
          <a:lstStyle/>
          <a:p>
            <a:r>
              <a:rPr lang="en-US" dirty="0"/>
              <a:t>A great many papers on the subject of Amdahl’s law</a:t>
            </a:r>
          </a:p>
          <a:p>
            <a:r>
              <a:rPr lang="en-US" dirty="0"/>
              <a:t>Many mention the term BCE</a:t>
            </a:r>
          </a:p>
          <a:p>
            <a:r>
              <a:rPr lang="en-US" dirty="0"/>
              <a:t>BCE = Base Core Equivalent, </a:t>
            </a:r>
            <a:r>
              <a:rPr lang="en-US" sz="2400" dirty="0"/>
              <a:t>which is:</a:t>
            </a:r>
            <a:endParaRPr lang="en-US" dirty="0"/>
          </a:p>
          <a:p>
            <a:pPr lvl="1"/>
            <a:r>
              <a:rPr lang="en-US" dirty="0"/>
              <a:t>A single processing core in a multicore processor design</a:t>
            </a:r>
          </a:p>
        </p:txBody>
      </p:sp>
    </p:spTree>
    <p:extLst>
      <p:ext uri="{BB962C8B-B14F-4D97-AF65-F5344CB8AC3E}">
        <p14:creationId xmlns:p14="http://schemas.microsoft.com/office/powerpoint/2010/main" val="405243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49" y="649927"/>
            <a:ext cx="8202705" cy="692210"/>
          </a:xfrm>
        </p:spPr>
        <p:txBody>
          <a:bodyPr>
            <a:normAutofit fontScale="90000"/>
          </a:bodyPr>
          <a:lstStyle/>
          <a:p>
            <a:r>
              <a:rPr lang="en-ZA" dirty="0"/>
              <a:t>BCE:</a:t>
            </a:r>
            <a:br>
              <a:rPr lang="en-ZA" dirty="0"/>
            </a:br>
            <a:r>
              <a:rPr lang="en-ZA" dirty="0"/>
              <a:t>Simple Multicore Hardware Model</a:t>
            </a:r>
          </a:p>
        </p:txBody>
      </p:sp>
      <p:sp>
        <p:nvSpPr>
          <p:cNvPr id="3" name="Content Placeholder 2"/>
          <p:cNvSpPr>
            <a:spLocks noGrp="1"/>
          </p:cNvSpPr>
          <p:nvPr>
            <p:ph idx="1"/>
          </p:nvPr>
        </p:nvSpPr>
        <p:spPr>
          <a:xfrm>
            <a:off x="729785" y="1447702"/>
            <a:ext cx="7697635" cy="4979992"/>
          </a:xfrm>
        </p:spPr>
        <p:txBody>
          <a:bodyPr>
            <a:normAutofit fontScale="92500" lnSpcReduction="10000"/>
          </a:bodyPr>
          <a:lstStyle/>
          <a:p>
            <a:r>
              <a:rPr lang="en-ZA" dirty="0"/>
              <a:t>BCE: An </a:t>
            </a:r>
            <a:r>
              <a:rPr lang="en-ZA" dirty="0">
                <a:solidFill>
                  <a:schemeClr val="accent6">
                    <a:lumMod val="50000"/>
                  </a:schemeClr>
                </a:solidFill>
              </a:rPr>
              <a:t>abstracted hardware model </a:t>
            </a:r>
            <a:r>
              <a:rPr lang="en-ZA" dirty="0"/>
              <a:t>to complement Amdahl’s software model</a:t>
            </a:r>
          </a:p>
          <a:p>
            <a:r>
              <a:rPr lang="en-ZA" dirty="0"/>
              <a:t>The simplified model…</a:t>
            </a:r>
          </a:p>
          <a:p>
            <a:r>
              <a:rPr lang="en-ZA" dirty="0"/>
              <a:t>Chip Hardware, abstracted as</a:t>
            </a:r>
          </a:p>
          <a:p>
            <a:pPr lvl="1"/>
            <a:r>
              <a:rPr lang="en-ZA" dirty="0"/>
              <a:t>Multiple Cores (with L1 caches)</a:t>
            </a:r>
          </a:p>
          <a:p>
            <a:pPr lvl="1"/>
            <a:r>
              <a:rPr lang="en-ZA" dirty="0"/>
              <a:t>Supporting architecture (L2/L3 cache banks, interconnect, pads, etc.)</a:t>
            </a:r>
          </a:p>
          <a:p>
            <a:r>
              <a:rPr lang="en-ZA" dirty="0"/>
              <a:t>Resources for Multiple Cores Bounded</a:t>
            </a:r>
          </a:p>
          <a:p>
            <a:pPr lvl="1"/>
            <a:r>
              <a:rPr lang="en-ZA" dirty="0"/>
              <a:t>Due to area, power, cost, or multiple factors…</a:t>
            </a:r>
          </a:p>
          <a:p>
            <a:pPr lvl="1"/>
            <a:r>
              <a:rPr lang="en-ZA" dirty="0"/>
              <a:t>Bound of N resources per chip for cores</a:t>
            </a:r>
          </a:p>
          <a:p>
            <a:pPr lvl="1"/>
            <a:r>
              <a:rPr lang="en-ZA" dirty="0"/>
              <a:t>Bound in terms of Power and Area</a:t>
            </a:r>
          </a:p>
        </p:txBody>
      </p:sp>
    </p:spTree>
    <p:extLst>
      <p:ext uri="{BB962C8B-B14F-4D97-AF65-F5344CB8AC3E}">
        <p14:creationId xmlns:p14="http://schemas.microsoft.com/office/powerpoint/2010/main" val="1514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1x BCE vs. 1x </a:t>
            </a:r>
            <a:r>
              <a:rPr lang="en-ZA" i="1" dirty="0"/>
              <a:t>R</a:t>
            </a:r>
            <a:r>
              <a:rPr lang="en-ZA" dirty="0"/>
              <a:t>-BCE vs. </a:t>
            </a:r>
            <a:r>
              <a:rPr lang="en-ZA" i="1" dirty="0" err="1"/>
              <a:t>N</a:t>
            </a:r>
            <a:r>
              <a:rPr lang="en-ZA" dirty="0" err="1"/>
              <a:t>x</a:t>
            </a:r>
            <a:r>
              <a:rPr lang="en-ZA" dirty="0"/>
              <a:t> </a:t>
            </a:r>
            <a:r>
              <a:rPr lang="en-ZA" i="1" dirty="0"/>
              <a:t>R</a:t>
            </a:r>
            <a:r>
              <a:rPr lang="en-ZA" dirty="0"/>
              <a:t>-BCE</a:t>
            </a:r>
          </a:p>
        </p:txBody>
      </p:sp>
      <p:sp>
        <p:nvSpPr>
          <p:cNvPr id="3" name="Content Placeholder 2"/>
          <p:cNvSpPr>
            <a:spLocks noGrp="1"/>
          </p:cNvSpPr>
          <p:nvPr>
            <p:ph idx="1"/>
          </p:nvPr>
        </p:nvSpPr>
        <p:spPr>
          <a:xfrm>
            <a:off x="729785" y="1344706"/>
            <a:ext cx="7697635" cy="4770891"/>
          </a:xfrm>
        </p:spPr>
        <p:txBody>
          <a:bodyPr/>
          <a:lstStyle/>
          <a:p>
            <a:r>
              <a:rPr lang="en-ZA" dirty="0"/>
              <a:t>Remember that the BCE is equivalent to a basic single core processor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23" y="2559144"/>
            <a:ext cx="1255619" cy="1058307"/>
          </a:xfrm>
          <a:prstGeom prst="rect">
            <a:avLst/>
          </a:prstGeom>
        </p:spPr>
      </p:pic>
      <p:sp>
        <p:nvSpPr>
          <p:cNvPr id="5" name="Rectangle 4"/>
          <p:cNvSpPr/>
          <p:nvPr/>
        </p:nvSpPr>
        <p:spPr>
          <a:xfrm>
            <a:off x="1945063" y="2890184"/>
            <a:ext cx="1502334" cy="400110"/>
          </a:xfrm>
          <a:prstGeom prst="rect">
            <a:avLst/>
          </a:prstGeom>
        </p:spPr>
        <p:txBody>
          <a:bodyPr wrap="none">
            <a:spAutoFit/>
          </a:bodyPr>
          <a:lstStyle/>
          <a:p>
            <a:r>
              <a:rPr lang="en-ZA" sz="2000" dirty="0"/>
              <a:t>= 1x 1-BCE</a:t>
            </a:r>
          </a:p>
        </p:txBody>
      </p:sp>
      <p:grpSp>
        <p:nvGrpSpPr>
          <p:cNvPr id="6" name="Group 475"/>
          <p:cNvGrpSpPr>
            <a:grpSpLocks/>
          </p:cNvGrpSpPr>
          <p:nvPr/>
        </p:nvGrpSpPr>
        <p:grpSpPr bwMode="auto">
          <a:xfrm>
            <a:off x="694204" y="3743301"/>
            <a:ext cx="2401523" cy="2038934"/>
            <a:chOff x="937071" y="4194149"/>
            <a:chExt cx="2259550" cy="1919484"/>
          </a:xfrm>
        </p:grpSpPr>
        <p:sp>
          <p:nvSpPr>
            <p:cNvPr id="7" name="Rectangle 6"/>
            <p:cNvSpPr/>
            <p:nvPr/>
          </p:nvSpPr>
          <p:spPr bwMode="auto">
            <a:xfrm>
              <a:off x="937071" y="4194149"/>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8" name="Rectangle 7"/>
            <p:cNvSpPr>
              <a:spLocks noChangeArrowheads="1"/>
            </p:cNvSpPr>
            <p:nvPr/>
          </p:nvSpPr>
          <p:spPr bwMode="auto">
            <a:xfrm>
              <a:off x="10461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9"/>
            <p:cNvSpPr>
              <a:spLocks noChangeArrowheads="1"/>
            </p:cNvSpPr>
            <p:nvPr/>
          </p:nvSpPr>
          <p:spPr bwMode="auto">
            <a:xfrm>
              <a:off x="15795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Rectangle 10"/>
            <p:cNvSpPr>
              <a:spLocks noChangeArrowheads="1"/>
            </p:cNvSpPr>
            <p:nvPr/>
          </p:nvSpPr>
          <p:spPr bwMode="auto">
            <a:xfrm>
              <a:off x="21129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11"/>
            <p:cNvSpPr>
              <a:spLocks noChangeArrowheads="1"/>
            </p:cNvSpPr>
            <p:nvPr/>
          </p:nvSpPr>
          <p:spPr bwMode="auto">
            <a:xfrm>
              <a:off x="26463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 name="Rectangle 25"/>
            <p:cNvSpPr>
              <a:spLocks noChangeArrowheads="1"/>
            </p:cNvSpPr>
            <p:nvPr/>
          </p:nvSpPr>
          <p:spPr bwMode="auto">
            <a:xfrm>
              <a:off x="10461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 name="Rectangle 26"/>
            <p:cNvSpPr>
              <a:spLocks noChangeArrowheads="1"/>
            </p:cNvSpPr>
            <p:nvPr/>
          </p:nvSpPr>
          <p:spPr bwMode="auto">
            <a:xfrm>
              <a:off x="15795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Rectangle 27"/>
            <p:cNvSpPr>
              <a:spLocks noChangeArrowheads="1"/>
            </p:cNvSpPr>
            <p:nvPr/>
          </p:nvSpPr>
          <p:spPr bwMode="auto">
            <a:xfrm>
              <a:off x="21129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28"/>
            <p:cNvSpPr>
              <a:spLocks noChangeArrowheads="1"/>
            </p:cNvSpPr>
            <p:nvPr/>
          </p:nvSpPr>
          <p:spPr bwMode="auto">
            <a:xfrm>
              <a:off x="26463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Rectangle 29"/>
            <p:cNvSpPr>
              <a:spLocks noChangeArrowheads="1"/>
            </p:cNvSpPr>
            <p:nvPr/>
          </p:nvSpPr>
          <p:spPr bwMode="auto">
            <a:xfrm>
              <a:off x="10461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 name="Rectangle 30"/>
            <p:cNvSpPr>
              <a:spLocks noChangeArrowheads="1"/>
            </p:cNvSpPr>
            <p:nvPr/>
          </p:nvSpPr>
          <p:spPr bwMode="auto">
            <a:xfrm>
              <a:off x="15795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 name="Rectangle 31"/>
            <p:cNvSpPr>
              <a:spLocks noChangeArrowheads="1"/>
            </p:cNvSpPr>
            <p:nvPr/>
          </p:nvSpPr>
          <p:spPr bwMode="auto">
            <a:xfrm>
              <a:off x="21129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 name="Rectangle 32"/>
            <p:cNvSpPr>
              <a:spLocks noChangeArrowheads="1"/>
            </p:cNvSpPr>
            <p:nvPr/>
          </p:nvSpPr>
          <p:spPr bwMode="auto">
            <a:xfrm>
              <a:off x="26463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 name="Rectangle 33"/>
            <p:cNvSpPr>
              <a:spLocks noChangeArrowheads="1"/>
            </p:cNvSpPr>
            <p:nvPr/>
          </p:nvSpPr>
          <p:spPr bwMode="auto">
            <a:xfrm>
              <a:off x="10461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 name="Rectangle 34"/>
            <p:cNvSpPr>
              <a:spLocks noChangeArrowheads="1"/>
            </p:cNvSpPr>
            <p:nvPr/>
          </p:nvSpPr>
          <p:spPr bwMode="auto">
            <a:xfrm>
              <a:off x="15795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 name="Rectangle 35"/>
            <p:cNvSpPr>
              <a:spLocks noChangeArrowheads="1"/>
            </p:cNvSpPr>
            <p:nvPr/>
          </p:nvSpPr>
          <p:spPr bwMode="auto">
            <a:xfrm>
              <a:off x="21129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 name="Rectangle 36"/>
            <p:cNvSpPr>
              <a:spLocks noChangeArrowheads="1"/>
            </p:cNvSpPr>
            <p:nvPr/>
          </p:nvSpPr>
          <p:spPr bwMode="auto">
            <a:xfrm>
              <a:off x="26463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4" name="Group 109"/>
            <p:cNvGrpSpPr>
              <a:grpSpLocks/>
            </p:cNvGrpSpPr>
            <p:nvPr/>
          </p:nvGrpSpPr>
          <p:grpSpPr bwMode="auto">
            <a:xfrm>
              <a:off x="1084263" y="4332288"/>
              <a:ext cx="382587" cy="241300"/>
              <a:chOff x="768" y="2160"/>
              <a:chExt cx="912" cy="576"/>
            </a:xfrm>
          </p:grpSpPr>
          <p:sp>
            <p:nvSpPr>
              <p:cNvPr id="160" name="Freeform 10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1" name="Rectangle 10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 name="Rectangle 10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 name="Line 10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4" name="Line 10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5" name="Line 10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6" name="Line 10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7" name="Line 10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5" name="Group 333"/>
            <p:cNvGrpSpPr>
              <a:grpSpLocks/>
            </p:cNvGrpSpPr>
            <p:nvPr/>
          </p:nvGrpSpPr>
          <p:grpSpPr bwMode="auto">
            <a:xfrm>
              <a:off x="1617663" y="4344988"/>
              <a:ext cx="382587" cy="241300"/>
              <a:chOff x="768" y="2160"/>
              <a:chExt cx="912" cy="576"/>
            </a:xfrm>
          </p:grpSpPr>
          <p:sp>
            <p:nvSpPr>
              <p:cNvPr id="152" name="Freeform 33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 name="Rectangle 33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 name="Rectangle 33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5" name="Line 33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6" name="Line 33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7" name="Line 33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8" name="Line 34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9" name="Line 34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6" name="Group 342"/>
            <p:cNvGrpSpPr>
              <a:grpSpLocks/>
            </p:cNvGrpSpPr>
            <p:nvPr/>
          </p:nvGrpSpPr>
          <p:grpSpPr bwMode="auto">
            <a:xfrm>
              <a:off x="2138363" y="4332288"/>
              <a:ext cx="382587" cy="241300"/>
              <a:chOff x="768" y="2160"/>
              <a:chExt cx="912" cy="576"/>
            </a:xfrm>
          </p:grpSpPr>
          <p:sp>
            <p:nvSpPr>
              <p:cNvPr id="144" name="Freeform 34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5" name="Rectangle 34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6" name="Rectangle 34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7" name="Line 34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8" name="Line 34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9" name="Line 34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0" name="Line 34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1" name="Line 35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7" name="Group 351"/>
            <p:cNvGrpSpPr>
              <a:grpSpLocks/>
            </p:cNvGrpSpPr>
            <p:nvPr/>
          </p:nvGrpSpPr>
          <p:grpSpPr bwMode="auto">
            <a:xfrm>
              <a:off x="2684463" y="4332288"/>
              <a:ext cx="382587" cy="241300"/>
              <a:chOff x="768" y="2160"/>
              <a:chExt cx="912" cy="576"/>
            </a:xfrm>
          </p:grpSpPr>
          <p:sp>
            <p:nvSpPr>
              <p:cNvPr id="136" name="Freeform 35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7" name="Rectangle 35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8" name="Rectangle 35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9" name="Line 35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0" name="Line 35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1" name="Line 35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2" name="Line 35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3" name="Line 35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8" name="Group 360"/>
            <p:cNvGrpSpPr>
              <a:grpSpLocks/>
            </p:cNvGrpSpPr>
            <p:nvPr/>
          </p:nvGrpSpPr>
          <p:grpSpPr bwMode="auto">
            <a:xfrm>
              <a:off x="1084263" y="4776788"/>
              <a:ext cx="382587" cy="241300"/>
              <a:chOff x="768" y="2160"/>
              <a:chExt cx="912" cy="576"/>
            </a:xfrm>
          </p:grpSpPr>
          <p:sp>
            <p:nvSpPr>
              <p:cNvPr id="128" name="Freeform 36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9" name="Rectangle 36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0" name="Rectangle 36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1" name="Line 36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2" name="Line 36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3" name="Line 36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4" name="Line 36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5" name="Line 36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9" name="Group 369"/>
            <p:cNvGrpSpPr>
              <a:grpSpLocks/>
            </p:cNvGrpSpPr>
            <p:nvPr/>
          </p:nvGrpSpPr>
          <p:grpSpPr bwMode="auto">
            <a:xfrm>
              <a:off x="1617663" y="4789488"/>
              <a:ext cx="382587" cy="241300"/>
              <a:chOff x="768" y="2160"/>
              <a:chExt cx="912" cy="576"/>
            </a:xfrm>
          </p:grpSpPr>
          <p:sp>
            <p:nvSpPr>
              <p:cNvPr id="120" name="Freeform 37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1" name="Rectangle 37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 name="Rectangle 37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 name="Line 37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4" name="Line 37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5" name="Line 37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6" name="Line 37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7" name="Line 37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0" name="Group 378"/>
            <p:cNvGrpSpPr>
              <a:grpSpLocks/>
            </p:cNvGrpSpPr>
            <p:nvPr/>
          </p:nvGrpSpPr>
          <p:grpSpPr bwMode="auto">
            <a:xfrm>
              <a:off x="2138363" y="4776788"/>
              <a:ext cx="382587" cy="241300"/>
              <a:chOff x="768" y="2160"/>
              <a:chExt cx="912" cy="576"/>
            </a:xfrm>
          </p:grpSpPr>
          <p:sp>
            <p:nvSpPr>
              <p:cNvPr id="112" name="Freeform 379"/>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 name="Rectangle 380"/>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 name="Rectangle 381"/>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 name="Line 382"/>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6" name="Line 383"/>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7" name="Line 384"/>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8" name="Line 385"/>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9" name="Line 386"/>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1" name="Group 387"/>
            <p:cNvGrpSpPr>
              <a:grpSpLocks/>
            </p:cNvGrpSpPr>
            <p:nvPr/>
          </p:nvGrpSpPr>
          <p:grpSpPr bwMode="auto">
            <a:xfrm>
              <a:off x="2684463" y="4776788"/>
              <a:ext cx="382587" cy="241300"/>
              <a:chOff x="768" y="2160"/>
              <a:chExt cx="912" cy="576"/>
            </a:xfrm>
          </p:grpSpPr>
          <p:sp>
            <p:nvSpPr>
              <p:cNvPr id="104" name="Freeform 388"/>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 name="Rectangle 389"/>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 name="Rectangle 390"/>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 name="Line 391"/>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8" name="Line 392"/>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9" name="Line 393"/>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0" name="Line 394"/>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1" name="Line 395"/>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2" name="Group 396"/>
            <p:cNvGrpSpPr>
              <a:grpSpLocks/>
            </p:cNvGrpSpPr>
            <p:nvPr/>
          </p:nvGrpSpPr>
          <p:grpSpPr bwMode="auto">
            <a:xfrm>
              <a:off x="1084263" y="5246688"/>
              <a:ext cx="382587" cy="241300"/>
              <a:chOff x="768" y="2160"/>
              <a:chExt cx="912" cy="576"/>
            </a:xfrm>
          </p:grpSpPr>
          <p:sp>
            <p:nvSpPr>
              <p:cNvPr id="96" name="Freeform 397"/>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7" name="Rectangle 398"/>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8" name="Rectangle 399"/>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 name="Line 400"/>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0" name="Line 401"/>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1" name="Line 402"/>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2" name="Line 403"/>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3" name="Line 404"/>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3" name="Group 405"/>
            <p:cNvGrpSpPr>
              <a:grpSpLocks/>
            </p:cNvGrpSpPr>
            <p:nvPr/>
          </p:nvGrpSpPr>
          <p:grpSpPr bwMode="auto">
            <a:xfrm>
              <a:off x="1617663" y="5259388"/>
              <a:ext cx="382587" cy="241300"/>
              <a:chOff x="768" y="2160"/>
              <a:chExt cx="912" cy="576"/>
            </a:xfrm>
          </p:grpSpPr>
          <p:sp>
            <p:nvSpPr>
              <p:cNvPr id="88" name="Freeform 406"/>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9" name="Rectangle 407"/>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0" name="Rectangle 408"/>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 name="Line 409"/>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2" name="Line 410"/>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3" name="Line 411"/>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4" name="Line 412"/>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5" name="Line 413"/>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4" name="Group 414"/>
            <p:cNvGrpSpPr>
              <a:grpSpLocks/>
            </p:cNvGrpSpPr>
            <p:nvPr/>
          </p:nvGrpSpPr>
          <p:grpSpPr bwMode="auto">
            <a:xfrm>
              <a:off x="2138363" y="5246688"/>
              <a:ext cx="382587" cy="241300"/>
              <a:chOff x="768" y="2160"/>
              <a:chExt cx="912" cy="576"/>
            </a:xfrm>
          </p:grpSpPr>
          <p:sp>
            <p:nvSpPr>
              <p:cNvPr id="80" name="Freeform 415"/>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 name="Rectangle 416"/>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 name="Rectangle 417"/>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3" name="Line 418"/>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4" name="Line 419"/>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5" name="Line 420"/>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6" name="Line 421"/>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7" name="Line 422"/>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5" name="Group 423"/>
            <p:cNvGrpSpPr>
              <a:grpSpLocks/>
            </p:cNvGrpSpPr>
            <p:nvPr/>
          </p:nvGrpSpPr>
          <p:grpSpPr bwMode="auto">
            <a:xfrm>
              <a:off x="2684463" y="5246688"/>
              <a:ext cx="382587" cy="241300"/>
              <a:chOff x="768" y="2160"/>
              <a:chExt cx="912" cy="576"/>
            </a:xfrm>
          </p:grpSpPr>
          <p:sp>
            <p:nvSpPr>
              <p:cNvPr id="72" name="Freeform 42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3" name="Rectangle 42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4" name="Rectangle 42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 name="Line 42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 name="Line 42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7" name="Line 42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8" name="Line 43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9" name="Line 43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6" name="Group 432"/>
            <p:cNvGrpSpPr>
              <a:grpSpLocks/>
            </p:cNvGrpSpPr>
            <p:nvPr/>
          </p:nvGrpSpPr>
          <p:grpSpPr bwMode="auto">
            <a:xfrm>
              <a:off x="1084263" y="5703888"/>
              <a:ext cx="382587" cy="241300"/>
              <a:chOff x="768" y="2160"/>
              <a:chExt cx="912" cy="576"/>
            </a:xfrm>
          </p:grpSpPr>
          <p:sp>
            <p:nvSpPr>
              <p:cNvPr id="64" name="Freeform 43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 name="Rectangle 43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 name="Rectangle 43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 name="Line 43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8" name="Line 43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9" name="Line 43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0" name="Line 43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1" name="Line 44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7" name="Group 441"/>
            <p:cNvGrpSpPr>
              <a:grpSpLocks/>
            </p:cNvGrpSpPr>
            <p:nvPr/>
          </p:nvGrpSpPr>
          <p:grpSpPr bwMode="auto">
            <a:xfrm>
              <a:off x="1617663" y="5716588"/>
              <a:ext cx="382587" cy="241300"/>
              <a:chOff x="768" y="2160"/>
              <a:chExt cx="912" cy="576"/>
            </a:xfrm>
          </p:grpSpPr>
          <p:sp>
            <p:nvSpPr>
              <p:cNvPr id="56" name="Freeform 44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 name="Rectangle 44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 name="Rectangle 44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 name="Line 44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 name="Line 44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 name="Line 44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 name="Line 44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 name="Line 44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8" name="Group 450"/>
            <p:cNvGrpSpPr>
              <a:grpSpLocks/>
            </p:cNvGrpSpPr>
            <p:nvPr/>
          </p:nvGrpSpPr>
          <p:grpSpPr bwMode="auto">
            <a:xfrm>
              <a:off x="2138363" y="5703888"/>
              <a:ext cx="382587" cy="241300"/>
              <a:chOff x="768" y="2160"/>
              <a:chExt cx="912" cy="576"/>
            </a:xfrm>
          </p:grpSpPr>
          <p:sp>
            <p:nvSpPr>
              <p:cNvPr id="48" name="Freeform 45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 name="Rectangle 45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 name="Rectangle 45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 name="Line 45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 name="Line 45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 name="Line 45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 name="Line 45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 name="Line 45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9" name="Group 459"/>
            <p:cNvGrpSpPr>
              <a:grpSpLocks/>
            </p:cNvGrpSpPr>
            <p:nvPr/>
          </p:nvGrpSpPr>
          <p:grpSpPr bwMode="auto">
            <a:xfrm>
              <a:off x="2684463" y="5703888"/>
              <a:ext cx="382587" cy="241300"/>
              <a:chOff x="768" y="2160"/>
              <a:chExt cx="912" cy="576"/>
            </a:xfrm>
          </p:grpSpPr>
          <p:sp>
            <p:nvSpPr>
              <p:cNvPr id="40" name="Freeform 46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 name="Rectangle 46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 name="Rectangle 46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 name="Line 46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 name="Line 46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 name="Line 46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 name="Line 46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7" name="Line 46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168" name="Rectangle 167"/>
          <p:cNvSpPr/>
          <p:nvPr/>
        </p:nvSpPr>
        <p:spPr>
          <a:xfrm>
            <a:off x="3155920" y="4618514"/>
            <a:ext cx="1645002" cy="400110"/>
          </a:xfrm>
          <a:prstGeom prst="rect">
            <a:avLst/>
          </a:prstGeom>
        </p:spPr>
        <p:txBody>
          <a:bodyPr wrap="none">
            <a:spAutoFit/>
          </a:bodyPr>
          <a:lstStyle/>
          <a:p>
            <a:r>
              <a:rPr lang="en-ZA" sz="2000" dirty="0"/>
              <a:t>= 16x 1-BCE</a:t>
            </a:r>
          </a:p>
        </p:txBody>
      </p:sp>
      <p:grpSp>
        <p:nvGrpSpPr>
          <p:cNvPr id="169" name="Group 476"/>
          <p:cNvGrpSpPr>
            <a:grpSpLocks/>
          </p:cNvGrpSpPr>
          <p:nvPr/>
        </p:nvGrpSpPr>
        <p:grpSpPr bwMode="auto">
          <a:xfrm>
            <a:off x="5640340" y="3036331"/>
            <a:ext cx="2439485" cy="2243209"/>
            <a:chOff x="3689079" y="4187852"/>
            <a:chExt cx="2259550" cy="1919484"/>
          </a:xfrm>
        </p:grpSpPr>
        <p:sp>
          <p:nvSpPr>
            <p:cNvPr id="170" name="Rectangle 169"/>
            <p:cNvSpPr/>
            <p:nvPr/>
          </p:nvSpPr>
          <p:spPr bwMode="auto">
            <a:xfrm>
              <a:off x="3689079" y="4187852"/>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171" name="Rectangle 37"/>
            <p:cNvSpPr>
              <a:spLocks noChangeArrowheads="1"/>
            </p:cNvSpPr>
            <p:nvPr/>
          </p:nvSpPr>
          <p:spPr bwMode="auto">
            <a:xfrm>
              <a:off x="3789363"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2" name="Rectangle 40"/>
            <p:cNvSpPr>
              <a:spLocks noChangeArrowheads="1"/>
            </p:cNvSpPr>
            <p:nvPr/>
          </p:nvSpPr>
          <p:spPr bwMode="auto">
            <a:xfrm>
              <a:off x="4856163"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3" name="Rectangle 49"/>
            <p:cNvSpPr>
              <a:spLocks noChangeArrowheads="1"/>
            </p:cNvSpPr>
            <p:nvPr/>
          </p:nvSpPr>
          <p:spPr bwMode="auto">
            <a:xfrm>
              <a:off x="3789363"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 name="Rectangle 52"/>
            <p:cNvSpPr>
              <a:spLocks noChangeArrowheads="1"/>
            </p:cNvSpPr>
            <p:nvPr/>
          </p:nvSpPr>
          <p:spPr bwMode="auto">
            <a:xfrm>
              <a:off x="4856163"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75" name="Group 607"/>
            <p:cNvGrpSpPr>
              <a:grpSpLocks/>
            </p:cNvGrpSpPr>
            <p:nvPr/>
          </p:nvGrpSpPr>
          <p:grpSpPr bwMode="auto">
            <a:xfrm>
              <a:off x="3829050" y="5221288"/>
              <a:ext cx="914400" cy="749300"/>
              <a:chOff x="2127" y="2204"/>
              <a:chExt cx="489" cy="610"/>
            </a:xfrm>
          </p:grpSpPr>
          <p:sp>
            <p:nvSpPr>
              <p:cNvPr id="323" name="Freeform 608"/>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4" name="Rectangle 609"/>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5" name="Rectangle 610"/>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6" name="Line 611"/>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7" name="Line 612"/>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8" name="Line 613"/>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9" name="Line 614"/>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0" name="Line 615"/>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1" name="Freeform 616"/>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2" name="Freeform 617"/>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3" name="Rectangle 618"/>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4" name="Rectangle 619"/>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5" name="Rectangle 620"/>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6" name="Rectangle 621"/>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7" name="Rectangle 622"/>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8" name="Line 623"/>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9" name="Line 624"/>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0" name="Line 625"/>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1" name="Line 626"/>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2" name="Line 627"/>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3" name="Line 628"/>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4" name="Line 629"/>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5" name="Line 630"/>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6" name="Line 631"/>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7" name="Line 632"/>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8" name="Line 633"/>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9" name="Line 634"/>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0" name="Line 635"/>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1" name="Line 636"/>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2" name="Line 637"/>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353" name="Group 638"/>
              <p:cNvGrpSpPr>
                <a:grpSpLocks/>
              </p:cNvGrpSpPr>
              <p:nvPr/>
            </p:nvGrpSpPr>
            <p:grpSpPr bwMode="auto">
              <a:xfrm>
                <a:off x="2521" y="2347"/>
                <a:ext cx="95" cy="311"/>
                <a:chOff x="2521" y="2347"/>
                <a:chExt cx="95" cy="156"/>
              </a:xfrm>
            </p:grpSpPr>
            <p:sp>
              <p:nvSpPr>
                <p:cNvPr id="363" name="Rectangle 639"/>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4" name="Line 640"/>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5" name="Line 641"/>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6" name="Line 642"/>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7" name="Line 643"/>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8" name="Line 644"/>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9" name="Line 645"/>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0" name="Line 646"/>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354" name="Freeform 647"/>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5" name="Rectangle 648"/>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6" name="Rectangle 649"/>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7" name="Line 650"/>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8" name="Line 651"/>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9" name="Line 652"/>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0" name="Line 653"/>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1" name="Line 654"/>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2" name="Line 655"/>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76" name="Group 656"/>
            <p:cNvGrpSpPr>
              <a:grpSpLocks/>
            </p:cNvGrpSpPr>
            <p:nvPr/>
          </p:nvGrpSpPr>
          <p:grpSpPr bwMode="auto">
            <a:xfrm>
              <a:off x="3829050" y="4306888"/>
              <a:ext cx="914400" cy="749300"/>
              <a:chOff x="2127" y="2204"/>
              <a:chExt cx="489" cy="610"/>
            </a:xfrm>
          </p:grpSpPr>
          <p:sp>
            <p:nvSpPr>
              <p:cNvPr id="275" name="Freeform 657"/>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 name="Rectangle 658"/>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7" name="Rectangle 659"/>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8" name="Line 660"/>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9" name="Line 661"/>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0" name="Line 662"/>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1" name="Line 663"/>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2" name="Line 664"/>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3" name="Freeform 665"/>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4" name="Freeform 666"/>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5" name="Rectangle 667"/>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 name="Rectangle 668"/>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7" name="Rectangle 669"/>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8" name="Rectangle 670"/>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9" name="Rectangle 671"/>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0" name="Line 672"/>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1" name="Line 673"/>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2" name="Line 674"/>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3" name="Line 675"/>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4" name="Line 676"/>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5" name="Line 677"/>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6" name="Line 678"/>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7" name="Line 679"/>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8" name="Line 680"/>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9" name="Line 681"/>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0" name="Line 682"/>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1" name="Line 683"/>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2" name="Line 684"/>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3" name="Line 685"/>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4" name="Line 686"/>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305" name="Group 687"/>
              <p:cNvGrpSpPr>
                <a:grpSpLocks/>
              </p:cNvGrpSpPr>
              <p:nvPr/>
            </p:nvGrpSpPr>
            <p:grpSpPr bwMode="auto">
              <a:xfrm>
                <a:off x="2521" y="2347"/>
                <a:ext cx="95" cy="311"/>
                <a:chOff x="2521" y="2347"/>
                <a:chExt cx="95" cy="156"/>
              </a:xfrm>
            </p:grpSpPr>
            <p:sp>
              <p:nvSpPr>
                <p:cNvPr id="315" name="Rectangle 688"/>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6" name="Line 689"/>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7" name="Line 690"/>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8" name="Line 691"/>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9" name="Line 692"/>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0" name="Line 693"/>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1" name="Line 694"/>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2" name="Line 695"/>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306" name="Freeform 696"/>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 name="Rectangle 697"/>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8" name="Rectangle 698"/>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9" name="Line 699"/>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0" name="Line 700"/>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1" name="Line 701"/>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2" name="Line 702"/>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3" name="Line 703"/>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4" name="Line 704"/>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77" name="Group 705"/>
            <p:cNvGrpSpPr>
              <a:grpSpLocks/>
            </p:cNvGrpSpPr>
            <p:nvPr/>
          </p:nvGrpSpPr>
          <p:grpSpPr bwMode="auto">
            <a:xfrm>
              <a:off x="4895850" y="5221288"/>
              <a:ext cx="914400" cy="749300"/>
              <a:chOff x="2127" y="2204"/>
              <a:chExt cx="489" cy="610"/>
            </a:xfrm>
          </p:grpSpPr>
          <p:sp>
            <p:nvSpPr>
              <p:cNvPr id="227" name="Freeform 706"/>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8" name="Rectangle 707"/>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9" name="Rectangle 708"/>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0" name="Line 709"/>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1" name="Line 710"/>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2" name="Line 711"/>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3" name="Line 712"/>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4" name="Line 713"/>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5" name="Freeform 714"/>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 name="Freeform 715"/>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 name="Rectangle 716"/>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 name="Rectangle 717"/>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9" name="Rectangle 718"/>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0" name="Rectangle 719"/>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1" name="Rectangle 720"/>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2" name="Line 721"/>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3" name="Line 722"/>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4" name="Line 723"/>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5" name="Line 724"/>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6" name="Line 725"/>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7" name="Line 726"/>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8" name="Line 727"/>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9" name="Line 728"/>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0" name="Line 729"/>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1" name="Line 730"/>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2" name="Line 731"/>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3" name="Line 732"/>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4" name="Line 733"/>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5" name="Line 734"/>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6" name="Line 735"/>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257" name="Group 736"/>
              <p:cNvGrpSpPr>
                <a:grpSpLocks/>
              </p:cNvGrpSpPr>
              <p:nvPr/>
            </p:nvGrpSpPr>
            <p:grpSpPr bwMode="auto">
              <a:xfrm>
                <a:off x="2521" y="2347"/>
                <a:ext cx="95" cy="311"/>
                <a:chOff x="2521" y="2347"/>
                <a:chExt cx="95" cy="156"/>
              </a:xfrm>
            </p:grpSpPr>
            <p:sp>
              <p:nvSpPr>
                <p:cNvPr id="267" name="Rectangle 737"/>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8" name="Line 738"/>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9" name="Line 739"/>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0" name="Line 740"/>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1" name="Line 741"/>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2" name="Line 742"/>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3" name="Line 743"/>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4" name="Line 744"/>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258" name="Freeform 745"/>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9" name="Rectangle 746"/>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0" name="Rectangle 747"/>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1" name="Line 748"/>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2" name="Line 749"/>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3" name="Line 750"/>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4" name="Line 751"/>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5" name="Line 752"/>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6" name="Line 753"/>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78" name="Group 754"/>
            <p:cNvGrpSpPr>
              <a:grpSpLocks/>
            </p:cNvGrpSpPr>
            <p:nvPr/>
          </p:nvGrpSpPr>
          <p:grpSpPr bwMode="auto">
            <a:xfrm>
              <a:off x="4895850" y="4306888"/>
              <a:ext cx="914400" cy="749300"/>
              <a:chOff x="2127" y="2204"/>
              <a:chExt cx="489" cy="610"/>
            </a:xfrm>
          </p:grpSpPr>
          <p:sp>
            <p:nvSpPr>
              <p:cNvPr id="179" name="Freeform 755"/>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0" name="Rectangle 756"/>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1" name="Rectangle 757"/>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2" name="Line 758"/>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3" name="Line 759"/>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4" name="Line 760"/>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5" name="Line 761"/>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6" name="Line 762"/>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7" name="Freeform 763"/>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8" name="Freeform 764"/>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9" name="Rectangle 765"/>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0" name="Rectangle 766"/>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1" name="Rectangle 767"/>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2" name="Rectangle 768"/>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3" name="Rectangle 769"/>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 name="Line 770"/>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5" name="Line 771"/>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6" name="Line 772"/>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7" name="Line 773"/>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8" name="Line 774"/>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9" name="Line 775"/>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0" name="Line 776"/>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1" name="Line 777"/>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2" name="Line 778"/>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3" name="Line 779"/>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4" name="Line 780"/>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5" name="Line 781"/>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6" name="Line 782"/>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7" name="Line 783"/>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8" name="Line 784"/>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209" name="Group 785"/>
              <p:cNvGrpSpPr>
                <a:grpSpLocks/>
              </p:cNvGrpSpPr>
              <p:nvPr/>
            </p:nvGrpSpPr>
            <p:grpSpPr bwMode="auto">
              <a:xfrm>
                <a:off x="2521" y="2347"/>
                <a:ext cx="95" cy="311"/>
                <a:chOff x="2521" y="2347"/>
                <a:chExt cx="95" cy="156"/>
              </a:xfrm>
            </p:grpSpPr>
            <p:sp>
              <p:nvSpPr>
                <p:cNvPr id="219" name="Rectangle 786"/>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0" name="Line 787"/>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1" name="Line 788"/>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2" name="Line 789"/>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3" name="Line 790"/>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4" name="Line 791"/>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5" name="Line 792"/>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6" name="Line 793"/>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210" name="Freeform 794"/>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1" name="Rectangle 795"/>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2" name="Rectangle 796"/>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3" name="Line 797"/>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4" name="Line 798"/>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5" name="Line 799"/>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6" name="Line 800"/>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7" name="Line 801"/>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8" name="Line 802"/>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371" name="Rectangle 370"/>
          <p:cNvSpPr/>
          <p:nvPr/>
        </p:nvSpPr>
        <p:spPr>
          <a:xfrm>
            <a:off x="6048472" y="5478149"/>
            <a:ext cx="1502334" cy="400110"/>
          </a:xfrm>
          <a:prstGeom prst="rect">
            <a:avLst/>
          </a:prstGeom>
        </p:spPr>
        <p:txBody>
          <a:bodyPr wrap="none">
            <a:spAutoFit/>
          </a:bodyPr>
          <a:lstStyle/>
          <a:p>
            <a:r>
              <a:rPr lang="en-ZA" sz="2000" dirty="0"/>
              <a:t>= 4x 4-BCE</a:t>
            </a:r>
          </a:p>
        </p:txBody>
      </p:sp>
      <p:sp>
        <p:nvSpPr>
          <p:cNvPr id="372" name="TextBox 371"/>
          <p:cNvSpPr txBox="1"/>
          <p:nvPr/>
        </p:nvSpPr>
        <p:spPr>
          <a:xfrm>
            <a:off x="613523" y="5884908"/>
            <a:ext cx="8127065" cy="830997"/>
          </a:xfrm>
          <a:prstGeom prst="rect">
            <a:avLst/>
          </a:prstGeom>
          <a:noFill/>
        </p:spPr>
        <p:txBody>
          <a:bodyPr wrap="square" rtlCol="0">
            <a:spAutoFit/>
          </a:bodyPr>
          <a:lstStyle/>
          <a:p>
            <a:r>
              <a:rPr lang="en-ZA" sz="1600" dirty="0"/>
              <a:t>It’s an abstraction, and likely not very precise. For example a 16x4-BCE may have faster </a:t>
            </a:r>
            <a:r>
              <a:rPr lang="en-ZA" sz="1600" dirty="0" err="1"/>
              <a:t>comms</a:t>
            </a:r>
            <a:r>
              <a:rPr lang="en-ZA" sz="1600" dirty="0"/>
              <a:t> between cores in same block and slower </a:t>
            </a:r>
            <a:r>
              <a:rPr lang="en-ZA" sz="1600" dirty="0" err="1"/>
              <a:t>comms</a:t>
            </a:r>
            <a:r>
              <a:rPr lang="en-ZA" sz="1600" dirty="0"/>
              <a:t> between cores in different blocks, whereas the 16x1-BCE might have the same speed </a:t>
            </a:r>
            <a:r>
              <a:rPr lang="en-ZA" sz="1600" dirty="0" err="1"/>
              <a:t>comms</a:t>
            </a:r>
            <a:r>
              <a:rPr lang="en-ZA" sz="1600" dirty="0"/>
              <a:t> between all cores.</a:t>
            </a:r>
          </a:p>
        </p:txBody>
      </p:sp>
    </p:spTree>
    <p:extLst>
      <p:ext uri="{BB962C8B-B14F-4D97-AF65-F5344CB8AC3E}">
        <p14:creationId xmlns:p14="http://schemas.microsoft.com/office/powerpoint/2010/main" val="2444487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8394</TotalTime>
  <Words>2522</Words>
  <Application>Microsoft Office PowerPoint</Application>
  <PresentationFormat>On-screen Show (4:3)</PresentationFormat>
  <Paragraphs>320</Paragraphs>
  <Slides>29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Calibri</vt:lpstr>
      <vt:lpstr>Cambria</vt:lpstr>
      <vt:lpstr>Century Gothic</vt:lpstr>
      <vt:lpstr>Comic Sans MS</vt:lpstr>
      <vt:lpstr>Tahoma</vt:lpstr>
      <vt:lpstr>Wingdings 2</vt:lpstr>
      <vt:lpstr>4084 Theme</vt:lpstr>
      <vt:lpstr>PowerPoint Presentation</vt:lpstr>
      <vt:lpstr>Lecture Overview</vt:lpstr>
      <vt:lpstr>PowerPoint Presentation</vt:lpstr>
      <vt:lpstr>Designing Multicore Chips</vt:lpstr>
      <vt:lpstr>Base Core Equivalent (BCE)</vt:lpstr>
      <vt:lpstr>BCE Abstraction</vt:lpstr>
      <vt:lpstr>Calculating performance using BCEs</vt:lpstr>
      <vt:lpstr>BCE: Simple Multicore Hardware Model</vt:lpstr>
      <vt:lpstr>1x BCE vs. 1x R-BCE vs. Nx R-BCE</vt:lpstr>
      <vt:lpstr>Let me clarify that expression…</vt:lpstr>
      <vt:lpstr>Take Note…</vt:lpstr>
      <vt:lpstr>Example processor structures Symmetric vs. Asymmetric multicores</vt:lpstr>
      <vt:lpstr>Symmetric core model</vt:lpstr>
      <vt:lpstr>Modelling Performance of Symmetric Multicore Chips</vt:lpstr>
      <vt:lpstr>Calculate performance…</vt:lpstr>
      <vt:lpstr>Asymmetric (Heterogeneous) Multicore Chips</vt:lpstr>
      <vt:lpstr>Asymmetric Multicore Chips</vt:lpstr>
      <vt:lpstr>Modelling Performance of Asymmetric Multicore Chips</vt:lpstr>
      <vt:lpstr>Calculate performance…</vt:lpstr>
      <vt:lpstr>Dynamic Multicore Chips</vt:lpstr>
      <vt:lpstr>Modelling Performance of Dynamic Multicore Chips</vt:lpstr>
      <vt:lpstr>Calculate performance…</vt:lpstr>
      <vt:lpstr>BCE Performance Calculator   – M Hill &amp; M Marty   (summary)</vt:lpstr>
      <vt:lpstr>Amdahl’s Law Milticore Performance Calculator</vt:lpstr>
      <vt:lpstr>PowerPoint Presentation</vt:lpstr>
      <vt:lpstr>Recommended Reading</vt:lpstr>
      <vt:lpstr>Further Reading / Refs</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Parallel Computing Fundamentals</dc:subject>
  <dc:creator>Simon Winberg</dc:creator>
  <cp:lastModifiedBy>Simon Winberg</cp:lastModifiedBy>
  <cp:revision>511</cp:revision>
  <dcterms:created xsi:type="dcterms:W3CDTF">2009-02-10T02:25:54Z</dcterms:created>
  <dcterms:modified xsi:type="dcterms:W3CDTF">2023-02-28T20:12:56Z</dcterms:modified>
  <cp:category>Lectures</cp:category>
</cp:coreProperties>
</file>