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43"/>
  </p:notesMasterIdLst>
  <p:sldIdLst>
    <p:sldId id="324" r:id="rId2"/>
    <p:sldId id="493" r:id="rId3"/>
    <p:sldId id="303" r:id="rId4"/>
    <p:sldId id="310" r:id="rId5"/>
    <p:sldId id="330" r:id="rId6"/>
    <p:sldId id="331" r:id="rId7"/>
    <p:sldId id="332" r:id="rId8"/>
    <p:sldId id="504" r:id="rId9"/>
    <p:sldId id="436" r:id="rId10"/>
    <p:sldId id="399" r:id="rId11"/>
    <p:sldId id="437" r:id="rId12"/>
    <p:sldId id="400" r:id="rId13"/>
    <p:sldId id="401" r:id="rId14"/>
    <p:sldId id="435" r:id="rId15"/>
    <p:sldId id="501" r:id="rId16"/>
    <p:sldId id="502" r:id="rId17"/>
    <p:sldId id="438" r:id="rId18"/>
    <p:sldId id="433" r:id="rId19"/>
    <p:sldId id="423" r:id="rId20"/>
    <p:sldId id="424" r:id="rId21"/>
    <p:sldId id="425" r:id="rId22"/>
    <p:sldId id="426" r:id="rId23"/>
    <p:sldId id="427" r:id="rId24"/>
    <p:sldId id="428" r:id="rId25"/>
    <p:sldId id="429" r:id="rId26"/>
    <p:sldId id="430" r:id="rId27"/>
    <p:sldId id="431" r:id="rId28"/>
    <p:sldId id="503" r:id="rId29"/>
    <p:sldId id="459" r:id="rId30"/>
    <p:sldId id="460" r:id="rId31"/>
    <p:sldId id="461" r:id="rId32"/>
    <p:sldId id="462" r:id="rId33"/>
    <p:sldId id="463" r:id="rId34"/>
    <p:sldId id="458" r:id="rId35"/>
    <p:sldId id="464" r:id="rId36"/>
    <p:sldId id="496" r:id="rId37"/>
    <p:sldId id="497" r:id="rId38"/>
    <p:sldId id="498" r:id="rId39"/>
    <p:sldId id="412" r:id="rId40"/>
    <p:sldId id="456" r:id="rId41"/>
    <p:sldId id="494"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9A0"/>
    <a:srgbClr val="FFFF99"/>
    <a:srgbClr val="FFFF00"/>
    <a:srgbClr val="7030A0"/>
    <a:srgbClr val="126249"/>
    <a:srgbClr val="006600"/>
    <a:srgbClr val="1D8757"/>
    <a:srgbClr val="1C1C1C"/>
    <a:srgbClr val="23F600"/>
    <a:srgbClr val="57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9949" autoAdjust="0"/>
  </p:normalViewPr>
  <p:slideViewPr>
    <p:cSldViewPr snapToGrid="0">
      <p:cViewPr varScale="1">
        <p:scale>
          <a:sx n="95" d="100"/>
          <a:sy n="95" d="100"/>
        </p:scale>
        <p:origin x="1800" y="66"/>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winberg\Documents\ACTIVE\EEE4120F\2020\LECTURES\Lecture07\gufstav.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Speedup in Latency  (S</a:t>
            </a:r>
            <a:r>
              <a:rPr lang="en-ZA" baseline="-25000"/>
              <a:t>latency</a:t>
            </a:r>
            <a:r>
              <a:rPr lang="en-ZA"/>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Sheet1!$C$1</c:f>
              <c:strCache>
                <c:ptCount val="1"/>
                <c:pt idx="0">
                  <c:v>Sl_0.25</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Sheet1!$B$2:$B$11</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xVal>
          <c:yVal>
            <c:numRef>
              <c:f>Sheet1!$C$2:$C$11</c:f>
              <c:numCache>
                <c:formatCode>General</c:formatCode>
                <c:ptCount val="10"/>
                <c:pt idx="0">
                  <c:v>0.92500000000000004</c:v>
                </c:pt>
                <c:pt idx="1">
                  <c:v>0.85000000000000009</c:v>
                </c:pt>
                <c:pt idx="2">
                  <c:v>0.77499999999999991</c:v>
                </c:pt>
                <c:pt idx="3">
                  <c:v>0.7</c:v>
                </c:pt>
                <c:pt idx="4">
                  <c:v>0.625</c:v>
                </c:pt>
                <c:pt idx="5">
                  <c:v>0.55000000000000004</c:v>
                </c:pt>
                <c:pt idx="6">
                  <c:v>0.47500000000000003</c:v>
                </c:pt>
                <c:pt idx="7">
                  <c:v>0.4</c:v>
                </c:pt>
                <c:pt idx="8">
                  <c:v>0.32500000000000007</c:v>
                </c:pt>
                <c:pt idx="9">
                  <c:v>0.25000000000000011</c:v>
                </c:pt>
              </c:numCache>
            </c:numRef>
          </c:yVal>
          <c:smooth val="1"/>
          <c:extLst>
            <c:ext xmlns:c16="http://schemas.microsoft.com/office/drawing/2014/chart" uri="{C3380CC4-5D6E-409C-BE32-E72D297353CC}">
              <c16:uniqueId val="{00000000-0375-41DC-9ACC-BF11DBCEAC68}"/>
            </c:ext>
          </c:extLst>
        </c:ser>
        <c:ser>
          <c:idx val="1"/>
          <c:order val="1"/>
          <c:tx>
            <c:strRef>
              <c:f>Sheet1!$D$1</c:f>
              <c:strCache>
                <c:ptCount val="1"/>
                <c:pt idx="0">
                  <c:v>Sl_0.50</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Sheet1!$B$2:$B$11</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xVal>
          <c:yVal>
            <c:numRef>
              <c:f>Sheet1!$D$2:$D$11</c:f>
              <c:numCache>
                <c:formatCode>General</c:formatCode>
                <c:ptCount val="10"/>
                <c:pt idx="0">
                  <c:v>0.95000000000000007</c:v>
                </c:pt>
                <c:pt idx="1">
                  <c:v>0.9</c:v>
                </c:pt>
                <c:pt idx="2">
                  <c:v>0.85</c:v>
                </c:pt>
                <c:pt idx="3">
                  <c:v>0.8</c:v>
                </c:pt>
                <c:pt idx="4">
                  <c:v>0.75</c:v>
                </c:pt>
                <c:pt idx="5">
                  <c:v>0.7</c:v>
                </c:pt>
                <c:pt idx="6">
                  <c:v>0.65</c:v>
                </c:pt>
                <c:pt idx="7">
                  <c:v>0.60000000000000009</c:v>
                </c:pt>
                <c:pt idx="8">
                  <c:v>0.55000000000000004</c:v>
                </c:pt>
                <c:pt idx="9">
                  <c:v>0.5</c:v>
                </c:pt>
              </c:numCache>
            </c:numRef>
          </c:yVal>
          <c:smooth val="1"/>
          <c:extLst>
            <c:ext xmlns:c16="http://schemas.microsoft.com/office/drawing/2014/chart" uri="{C3380CC4-5D6E-409C-BE32-E72D297353CC}">
              <c16:uniqueId val="{00000001-0375-41DC-9ACC-BF11DBCEAC68}"/>
            </c:ext>
          </c:extLst>
        </c:ser>
        <c:ser>
          <c:idx val="2"/>
          <c:order val="2"/>
          <c:tx>
            <c:strRef>
              <c:f>Sheet1!$E$1</c:f>
              <c:strCache>
                <c:ptCount val="1"/>
                <c:pt idx="0">
                  <c:v>Sl_1.00</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Sheet1!$B$2:$B$11</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xVal>
          <c:yVal>
            <c:numRef>
              <c:f>Sheet1!$E$2:$E$11</c:f>
              <c:numCache>
                <c:formatCode>General</c:formatCode>
                <c:ptCount val="10"/>
                <c:pt idx="0">
                  <c:v>1</c:v>
                </c:pt>
                <c:pt idx="1">
                  <c:v>1</c:v>
                </c:pt>
                <c:pt idx="2">
                  <c:v>1</c:v>
                </c:pt>
                <c:pt idx="3">
                  <c:v>1</c:v>
                </c:pt>
                <c:pt idx="4">
                  <c:v>1</c:v>
                </c:pt>
                <c:pt idx="5">
                  <c:v>1</c:v>
                </c:pt>
                <c:pt idx="6">
                  <c:v>1</c:v>
                </c:pt>
                <c:pt idx="7">
                  <c:v>1</c:v>
                </c:pt>
                <c:pt idx="8">
                  <c:v>1</c:v>
                </c:pt>
                <c:pt idx="9">
                  <c:v>1</c:v>
                </c:pt>
              </c:numCache>
            </c:numRef>
          </c:yVal>
          <c:smooth val="1"/>
          <c:extLst>
            <c:ext xmlns:c16="http://schemas.microsoft.com/office/drawing/2014/chart" uri="{C3380CC4-5D6E-409C-BE32-E72D297353CC}">
              <c16:uniqueId val="{00000002-0375-41DC-9ACC-BF11DBCEAC68}"/>
            </c:ext>
          </c:extLst>
        </c:ser>
        <c:ser>
          <c:idx val="3"/>
          <c:order val="3"/>
          <c:tx>
            <c:strRef>
              <c:f>Sheet1!$F$1</c:f>
              <c:strCache>
                <c:ptCount val="1"/>
                <c:pt idx="0">
                  <c:v>Sl_1.25</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Sheet1!$B$2:$B$11</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xVal>
          <c:yVal>
            <c:numRef>
              <c:f>Sheet1!$F$2:$F$11</c:f>
              <c:numCache>
                <c:formatCode>General</c:formatCode>
                <c:ptCount val="10"/>
                <c:pt idx="0">
                  <c:v>1.0249999999999999</c:v>
                </c:pt>
                <c:pt idx="1">
                  <c:v>1.05</c:v>
                </c:pt>
                <c:pt idx="2">
                  <c:v>1.075</c:v>
                </c:pt>
                <c:pt idx="3">
                  <c:v>1.1000000000000001</c:v>
                </c:pt>
                <c:pt idx="4">
                  <c:v>1.125</c:v>
                </c:pt>
                <c:pt idx="5">
                  <c:v>1.1499999999999999</c:v>
                </c:pt>
                <c:pt idx="6">
                  <c:v>1.175</c:v>
                </c:pt>
                <c:pt idx="7">
                  <c:v>1.2</c:v>
                </c:pt>
                <c:pt idx="8">
                  <c:v>1.2250000000000001</c:v>
                </c:pt>
                <c:pt idx="9">
                  <c:v>1.25</c:v>
                </c:pt>
              </c:numCache>
            </c:numRef>
          </c:yVal>
          <c:smooth val="1"/>
          <c:extLst>
            <c:ext xmlns:c16="http://schemas.microsoft.com/office/drawing/2014/chart" uri="{C3380CC4-5D6E-409C-BE32-E72D297353CC}">
              <c16:uniqueId val="{00000003-0375-41DC-9ACC-BF11DBCEAC68}"/>
            </c:ext>
          </c:extLst>
        </c:ser>
        <c:ser>
          <c:idx val="4"/>
          <c:order val="4"/>
          <c:tx>
            <c:strRef>
              <c:f>Sheet1!$G$1</c:f>
              <c:strCache>
                <c:ptCount val="1"/>
                <c:pt idx="0">
                  <c:v>Sl_1.50</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Sheet1!$B$2:$B$11</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xVal>
          <c:yVal>
            <c:numRef>
              <c:f>Sheet1!$G$2:$G$11</c:f>
              <c:numCache>
                <c:formatCode>General</c:formatCode>
                <c:ptCount val="10"/>
                <c:pt idx="0">
                  <c:v>1.05</c:v>
                </c:pt>
                <c:pt idx="1">
                  <c:v>1.1000000000000001</c:v>
                </c:pt>
                <c:pt idx="2">
                  <c:v>1.1499999999999999</c:v>
                </c:pt>
                <c:pt idx="3">
                  <c:v>1.2000000000000002</c:v>
                </c:pt>
                <c:pt idx="4">
                  <c:v>1.25</c:v>
                </c:pt>
                <c:pt idx="5">
                  <c:v>1.2999999999999998</c:v>
                </c:pt>
                <c:pt idx="6">
                  <c:v>1.3499999999999999</c:v>
                </c:pt>
                <c:pt idx="7">
                  <c:v>1.4</c:v>
                </c:pt>
                <c:pt idx="8">
                  <c:v>1.45</c:v>
                </c:pt>
                <c:pt idx="9">
                  <c:v>1.5</c:v>
                </c:pt>
              </c:numCache>
            </c:numRef>
          </c:yVal>
          <c:smooth val="1"/>
          <c:extLst>
            <c:ext xmlns:c16="http://schemas.microsoft.com/office/drawing/2014/chart" uri="{C3380CC4-5D6E-409C-BE32-E72D297353CC}">
              <c16:uniqueId val="{00000004-0375-41DC-9ACC-BF11DBCEAC68}"/>
            </c:ext>
          </c:extLst>
        </c:ser>
        <c:ser>
          <c:idx val="5"/>
          <c:order val="5"/>
          <c:tx>
            <c:strRef>
              <c:f>Sheet1!$H$1</c:f>
              <c:strCache>
                <c:ptCount val="1"/>
                <c:pt idx="0">
                  <c:v>Sl_2.00</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Sheet1!$B$2:$B$11</c:f>
              <c:numCache>
                <c:formatCode>General</c:formatCode>
                <c:ptCount val="10"/>
                <c:pt idx="0">
                  <c:v>0.1</c:v>
                </c:pt>
                <c:pt idx="1">
                  <c:v>0.2</c:v>
                </c:pt>
                <c:pt idx="2">
                  <c:v>0.30000000000000004</c:v>
                </c:pt>
                <c:pt idx="3">
                  <c:v>0.4</c:v>
                </c:pt>
                <c:pt idx="4">
                  <c:v>0.5</c:v>
                </c:pt>
                <c:pt idx="5">
                  <c:v>0.6</c:v>
                </c:pt>
                <c:pt idx="6">
                  <c:v>0.7</c:v>
                </c:pt>
                <c:pt idx="7">
                  <c:v>0.79999999999999993</c:v>
                </c:pt>
                <c:pt idx="8">
                  <c:v>0.89999999999999991</c:v>
                </c:pt>
                <c:pt idx="9">
                  <c:v>0.99999999999999989</c:v>
                </c:pt>
              </c:numCache>
            </c:numRef>
          </c:xVal>
          <c:yVal>
            <c:numRef>
              <c:f>Sheet1!$H$2:$H$11</c:f>
              <c:numCache>
                <c:formatCode>General</c:formatCode>
                <c:ptCount val="10"/>
                <c:pt idx="0">
                  <c:v>1.1000000000000001</c:v>
                </c:pt>
                <c:pt idx="1">
                  <c:v>1.2000000000000002</c:v>
                </c:pt>
                <c:pt idx="2">
                  <c:v>1.3</c:v>
                </c:pt>
                <c:pt idx="3">
                  <c:v>1.4</c:v>
                </c:pt>
                <c:pt idx="4">
                  <c:v>1.5</c:v>
                </c:pt>
                <c:pt idx="5">
                  <c:v>1.6</c:v>
                </c:pt>
                <c:pt idx="6">
                  <c:v>1.7</c:v>
                </c:pt>
                <c:pt idx="7">
                  <c:v>1.7999999999999998</c:v>
                </c:pt>
                <c:pt idx="8">
                  <c:v>1.9</c:v>
                </c:pt>
                <c:pt idx="9">
                  <c:v>2</c:v>
                </c:pt>
              </c:numCache>
            </c:numRef>
          </c:yVal>
          <c:smooth val="1"/>
          <c:extLst>
            <c:ext xmlns:c16="http://schemas.microsoft.com/office/drawing/2014/chart" uri="{C3380CC4-5D6E-409C-BE32-E72D297353CC}">
              <c16:uniqueId val="{00000005-0375-41DC-9ACC-BF11DBCEAC68}"/>
            </c:ext>
          </c:extLst>
        </c:ser>
        <c:dLbls>
          <c:showLegendKey val="0"/>
          <c:showVal val="0"/>
          <c:showCatName val="0"/>
          <c:showSerName val="0"/>
          <c:showPercent val="0"/>
          <c:showBubbleSize val="0"/>
        </c:dLbls>
        <c:axId val="510778928"/>
        <c:axId val="510779256"/>
      </c:scatterChart>
      <c:valAx>
        <c:axId val="5107789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percentage of workload (</a:t>
                </a:r>
                <a:r>
                  <a:rPr lang="en-ZA" i="1"/>
                  <a:t>p</a:t>
                </a:r>
                <a:r>
                  <a:rPr lang="en-ZA"/>
                  <a: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779256"/>
        <c:crosses val="autoZero"/>
        <c:crossBetween val="midCat"/>
      </c:valAx>
      <c:valAx>
        <c:axId val="510779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a:t>speedup in latency (</a:t>
                </a:r>
                <a:r>
                  <a:rPr lang="en-ZA" i="1"/>
                  <a:t>s</a:t>
                </a:r>
                <a:r>
                  <a:rPr lang="en-ZA" i="1" baseline="-25000"/>
                  <a:t>latency</a:t>
                </a:r>
                <a:r>
                  <a:rPr lang="en-ZA"/>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7789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2/28/2023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8BF06D6-82E3-49C0-860D-50EC1907E191}" type="slidenum">
              <a:rPr lang="en-US" smtClean="0"/>
              <a:pPr/>
              <a:t>13</a:t>
            </a:fld>
            <a:endParaRPr lang="en-US"/>
          </a:p>
        </p:txBody>
      </p:sp>
    </p:spTree>
    <p:extLst>
      <p:ext uri="{BB962C8B-B14F-4D97-AF65-F5344CB8AC3E}">
        <p14:creationId xmlns:p14="http://schemas.microsoft.com/office/powerpoint/2010/main" val="201973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following slides introduce important terms that are used commonly to refer to memory partitioning methods. Each of these terms, besides contiguous – since that is no partitioning - can be refined further depending on the problem and the way that data is being stored or managed.</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24A67E-1501-4A89-AD18-C14EA80C7214}" type="slidenum">
              <a:rPr lang="en-US" smtClean="0"/>
              <a:pPr/>
              <a:t>14</a:t>
            </a:fld>
            <a:endParaRPr lang="en-US"/>
          </a:p>
        </p:txBody>
      </p:sp>
    </p:spTree>
    <p:extLst>
      <p:ext uri="{BB962C8B-B14F-4D97-AF65-F5344CB8AC3E}">
        <p14:creationId xmlns:p14="http://schemas.microsoft.com/office/powerpoint/2010/main" val="1475598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C87B4D-E506-4774-AFF5-EC56D29D4BE4}" type="slidenum">
              <a:rPr lang="en-US" smtClean="0"/>
              <a:pPr/>
              <a:t>15</a:t>
            </a:fld>
            <a:endParaRPr lang="en-US"/>
          </a:p>
        </p:txBody>
      </p:sp>
    </p:spTree>
    <p:extLst>
      <p:ext uri="{BB962C8B-B14F-4D97-AF65-F5344CB8AC3E}">
        <p14:creationId xmlns:p14="http://schemas.microsoft.com/office/powerpoint/2010/main" val="1298984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aspect of interlaced and interleaving of memory connects also with aspects of data transfer, sampling, and communication. </a:t>
            </a:r>
          </a:p>
          <a:p>
            <a:r>
              <a:rPr lang="en-US" b="1" dirty="0"/>
              <a:t>Interlaced :</a:t>
            </a:r>
            <a:r>
              <a:rPr lang="en-US" dirty="0"/>
              <a:t> to cross one another, like weaving e.g. /\/\/\ + \/\/\/ = XXXXX</a:t>
            </a:r>
          </a:p>
          <a:p>
            <a:r>
              <a:rPr lang="en-US" dirty="0"/>
              <a:t>  “t</a:t>
            </a:r>
            <a:r>
              <a:rPr lang="en-US" b="0" i="0" dirty="0">
                <a:solidFill>
                  <a:srgbClr val="303030"/>
                </a:solidFill>
                <a:effectLst/>
                <a:latin typeface="Trebuchet MS" panose="020B0603020202020204" pitchFamily="34" charset="0"/>
              </a:rPr>
              <a:t>o cross one with another; to interweave: as, to interlace wires; hence, to mingle; to blend.”  (source: https://wikidiff.com/interleave/interlace)</a:t>
            </a:r>
            <a:endParaRPr lang="en-US" dirty="0"/>
          </a:p>
          <a:p>
            <a:r>
              <a:rPr lang="en-US" b="1" dirty="0"/>
              <a:t>Interleaved :</a:t>
            </a:r>
            <a:r>
              <a:rPr lang="en-US" dirty="0"/>
              <a:t> to insert between or separate at regular intervals, or data that is for different purposes. E.g. instead of sending ‘hello’ and the sequence ‘12345’ as separate messages, for potentially different purposes, e.g. the one an ping response and the other result of a calculation, the data could be interleaved as h1e2l3l4o5. The receiving system would need to know how to make use of the interleaved data and potentially separate back into its constituent parts.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0E80E0-B643-49EE-B7AB-BBFA23EF7838}" type="slidenum">
              <a:rPr lang="en-US" smtClean="0"/>
              <a:pPr/>
              <a:t>16</a:t>
            </a:fld>
            <a:endParaRPr lang="en-US"/>
          </a:p>
        </p:txBody>
      </p:sp>
    </p:spTree>
    <p:extLst>
      <p:ext uri="{BB962C8B-B14F-4D97-AF65-F5344CB8AC3E}">
        <p14:creationId xmlns:p14="http://schemas.microsoft.com/office/powerpoint/2010/main" val="2879428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E2910E-7F70-4473-BF26-5488F65C81F3}" type="slidenum">
              <a:rPr lang="en-US" smtClean="0"/>
              <a:pPr/>
              <a:t>17</a:t>
            </a:fld>
            <a:endParaRPr lang="en-US"/>
          </a:p>
        </p:txBody>
      </p:sp>
    </p:spTree>
    <p:extLst>
      <p:ext uri="{BB962C8B-B14F-4D97-AF65-F5344CB8AC3E}">
        <p14:creationId xmlns:p14="http://schemas.microsoft.com/office/powerpoint/2010/main" val="182523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44F480-07B8-4625-BF86-E4DCE01108D5}" type="slidenum">
              <a:rPr lang="en-US" smtClean="0"/>
              <a:pPr/>
              <a:t>18</a:t>
            </a:fld>
            <a:endParaRPr lang="en-US"/>
          </a:p>
        </p:txBody>
      </p:sp>
    </p:spTree>
    <p:extLst>
      <p:ext uri="{BB962C8B-B14F-4D97-AF65-F5344CB8AC3E}">
        <p14:creationId xmlns:p14="http://schemas.microsoft.com/office/powerpoint/2010/main" val="1156192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A0A192-F1C8-43F2-8596-03B22C89E234}" type="slidenum">
              <a:rPr lang="en-US" smtClean="0"/>
              <a:pPr/>
              <a:t>19</a:t>
            </a:fld>
            <a:endParaRPr lang="en-US"/>
          </a:p>
        </p:txBody>
      </p:sp>
    </p:spTree>
    <p:extLst>
      <p:ext uri="{BB962C8B-B14F-4D97-AF65-F5344CB8AC3E}">
        <p14:creationId xmlns:p14="http://schemas.microsoft.com/office/powerpoint/2010/main" val="383402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F248DF-03C7-4411-B087-033ACE507958}" type="slidenum">
              <a:rPr lang="en-US" smtClean="0"/>
              <a:pPr/>
              <a:t>20</a:t>
            </a:fld>
            <a:endParaRPr lang="en-US"/>
          </a:p>
        </p:txBody>
      </p:sp>
    </p:spTree>
    <p:extLst>
      <p:ext uri="{BB962C8B-B14F-4D97-AF65-F5344CB8AC3E}">
        <p14:creationId xmlns:p14="http://schemas.microsoft.com/office/powerpoint/2010/main" val="4204042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F141E6-E278-4B9D-AA18-ED01C26720E5}" type="slidenum">
              <a:rPr lang="en-US" smtClean="0"/>
              <a:pPr/>
              <a:t>21</a:t>
            </a:fld>
            <a:endParaRPr lang="en-US"/>
          </a:p>
        </p:txBody>
      </p:sp>
    </p:spTree>
    <p:extLst>
      <p:ext uri="{BB962C8B-B14F-4D97-AF65-F5344CB8AC3E}">
        <p14:creationId xmlns:p14="http://schemas.microsoft.com/office/powerpoint/2010/main" val="1594548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59C5D7-EC93-4D47-9D92-D3826FD5696A}" type="slidenum">
              <a:rPr lang="en-US" smtClean="0"/>
              <a:pPr/>
              <a:t>22</a:t>
            </a:fld>
            <a:endParaRPr lang="en-US"/>
          </a:p>
        </p:txBody>
      </p:sp>
    </p:spTree>
    <p:extLst>
      <p:ext uri="{BB962C8B-B14F-4D97-AF65-F5344CB8AC3E}">
        <p14:creationId xmlns:p14="http://schemas.microsoft.com/office/powerpoint/2010/main" val="1402703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E7206F-E837-4305-A1A6-4A208404DC71}" type="slidenum">
              <a:rPr lang="en-US" smtClean="0"/>
              <a:pPr/>
              <a:t>23</a:t>
            </a:fld>
            <a:endParaRPr lang="en-US"/>
          </a:p>
        </p:txBody>
      </p:sp>
    </p:spTree>
    <p:extLst>
      <p:ext uri="{BB962C8B-B14F-4D97-AF65-F5344CB8AC3E}">
        <p14:creationId xmlns:p14="http://schemas.microsoft.com/office/powerpoint/2010/main" val="1721499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341336-9D92-4A7F-A171-2AED02E8EEE3}" type="slidenum">
              <a:rPr lang="en-US" smtClean="0"/>
              <a:pPr/>
              <a:t>24</a:t>
            </a:fld>
            <a:endParaRPr lang="en-US"/>
          </a:p>
        </p:txBody>
      </p:sp>
    </p:spTree>
    <p:extLst>
      <p:ext uri="{BB962C8B-B14F-4D97-AF65-F5344CB8AC3E}">
        <p14:creationId xmlns:p14="http://schemas.microsoft.com/office/powerpoint/2010/main" val="2592738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69BBFF-7A03-46C2-9659-C2129E527762}" type="slidenum">
              <a:rPr lang="en-US" smtClean="0"/>
              <a:pPr/>
              <a:t>25</a:t>
            </a:fld>
            <a:endParaRPr lang="en-US"/>
          </a:p>
        </p:txBody>
      </p:sp>
    </p:spTree>
    <p:extLst>
      <p:ext uri="{BB962C8B-B14F-4D97-AF65-F5344CB8AC3E}">
        <p14:creationId xmlns:p14="http://schemas.microsoft.com/office/powerpoint/2010/main" val="3989593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B1C7EB-A40F-45E5-BDAC-2D4B8B27DFE5}" type="slidenum">
              <a:rPr lang="en-US" smtClean="0"/>
              <a:pPr/>
              <a:t>26</a:t>
            </a:fld>
            <a:endParaRPr lang="en-US"/>
          </a:p>
        </p:txBody>
      </p:sp>
    </p:spTree>
    <p:extLst>
      <p:ext uri="{BB962C8B-B14F-4D97-AF65-F5344CB8AC3E}">
        <p14:creationId xmlns:p14="http://schemas.microsoft.com/office/powerpoint/2010/main" val="418516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8604AB-AC97-41DD-8A1B-FA81BE404C42}" type="slidenum">
              <a:rPr lang="en-US" smtClean="0"/>
              <a:pPr/>
              <a:t>27</a:t>
            </a:fld>
            <a:endParaRPr lang="en-US"/>
          </a:p>
        </p:txBody>
      </p:sp>
    </p:spTree>
    <p:extLst>
      <p:ext uri="{BB962C8B-B14F-4D97-AF65-F5344CB8AC3E}">
        <p14:creationId xmlns:p14="http://schemas.microsoft.com/office/powerpoint/2010/main" val="2858527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44F480-07B8-4625-BF86-E4DCE01108D5}" type="slidenum">
              <a:rPr lang="en-US" smtClean="0"/>
              <a:pPr/>
              <a:t>28</a:t>
            </a:fld>
            <a:endParaRPr lang="en-US"/>
          </a:p>
        </p:txBody>
      </p:sp>
    </p:spTree>
    <p:extLst>
      <p:ext uri="{BB962C8B-B14F-4D97-AF65-F5344CB8AC3E}">
        <p14:creationId xmlns:p14="http://schemas.microsoft.com/office/powerpoint/2010/main" val="172084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C66871-9C54-4470-87F7-E570DD479BD7}" type="slidenum">
              <a:rPr lang="en-US" smtClean="0"/>
              <a:pPr/>
              <a:t>3</a:t>
            </a:fld>
            <a:endParaRPr lang="en-US"/>
          </a:p>
        </p:txBody>
      </p:sp>
    </p:spTree>
    <p:extLst>
      <p:ext uri="{BB962C8B-B14F-4D97-AF65-F5344CB8AC3E}">
        <p14:creationId xmlns:p14="http://schemas.microsoft.com/office/powerpoint/2010/main" val="243553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99AF7-A309-4CC7-B4AE-E1B6BE73E692}" type="slidenum">
              <a:rPr lang="en-US" smtClean="0"/>
              <a:pPr/>
              <a:t>4</a:t>
            </a:fld>
            <a:endParaRPr lang="en-US"/>
          </a:p>
        </p:txBody>
      </p:sp>
    </p:spTree>
    <p:extLst>
      <p:ext uri="{BB962C8B-B14F-4D97-AF65-F5344CB8AC3E}">
        <p14:creationId xmlns:p14="http://schemas.microsoft.com/office/powerpoint/2010/main" val="2698487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35B83D-092A-43FD-B4BC-893743B5CD4E}" type="slidenum">
              <a:rPr lang="en-US" smtClean="0"/>
              <a:pPr/>
              <a:t>5</a:t>
            </a:fld>
            <a:endParaRPr lang="en-US"/>
          </a:p>
        </p:txBody>
      </p:sp>
    </p:spTree>
    <p:extLst>
      <p:ext uri="{BB962C8B-B14F-4D97-AF65-F5344CB8AC3E}">
        <p14:creationId xmlns:p14="http://schemas.microsoft.com/office/powerpoint/2010/main" val="254921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8D6E67-090B-4187-ACEC-6C7B6116EF0D}" type="slidenum">
              <a:rPr lang="en-US" smtClean="0"/>
              <a:pPr/>
              <a:t>6</a:t>
            </a:fld>
            <a:endParaRPr lang="en-US"/>
          </a:p>
        </p:txBody>
      </p:sp>
    </p:spTree>
    <p:extLst>
      <p:ext uri="{BB962C8B-B14F-4D97-AF65-F5344CB8AC3E}">
        <p14:creationId xmlns:p14="http://schemas.microsoft.com/office/powerpoint/2010/main" val="104947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CE32A2-59A1-4E2B-A5B0-7D96E07D8D3B}" type="slidenum">
              <a:rPr lang="en-US" smtClean="0"/>
              <a:pPr/>
              <a:t>7</a:t>
            </a:fld>
            <a:endParaRPr lang="en-US"/>
          </a:p>
        </p:txBody>
      </p:sp>
    </p:spTree>
    <p:extLst>
      <p:ext uri="{BB962C8B-B14F-4D97-AF65-F5344CB8AC3E}">
        <p14:creationId xmlns:p14="http://schemas.microsoft.com/office/powerpoint/2010/main" val="372195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Class activity A handout: context of simply program scenario that you want to have a basic parallel golden measure. It simply find min, max and average of a dataset. Then pose a SPMD approach, an MPMD approach and see to what extent either of these are better or worse then just the basic golden measure run on the whole block of data.</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8FE9A1-39C6-405D-93DD-505CA4DBF776}" type="slidenum">
              <a:rPr lang="en-US" smtClean="0"/>
              <a:pPr/>
              <a:t>10</a:t>
            </a:fld>
            <a:endParaRPr lang="en-US"/>
          </a:p>
        </p:txBody>
      </p:sp>
    </p:spTree>
    <p:extLst>
      <p:ext uri="{BB962C8B-B14F-4D97-AF65-F5344CB8AC3E}">
        <p14:creationId xmlns:p14="http://schemas.microsoft.com/office/powerpoint/2010/main" val="86003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47BFDF-2F71-47EF-9B8C-2A33988427C9}" type="slidenum">
              <a:rPr lang="en-US" smtClean="0"/>
              <a:pPr/>
              <a:t>12</a:t>
            </a:fld>
            <a:endParaRPr lang="en-US"/>
          </a:p>
        </p:txBody>
      </p:sp>
    </p:spTree>
    <p:extLst>
      <p:ext uri="{BB962C8B-B14F-4D97-AF65-F5344CB8AC3E}">
        <p14:creationId xmlns:p14="http://schemas.microsoft.com/office/powerpoint/2010/main" val="312091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p>
        </p:txBody>
      </p:sp>
      <p:sp>
        <p:nvSpPr>
          <p:cNvPr id="3" name="Rectangle 4">
            <a:extLst>
              <a:ext uri="{FF2B5EF4-FFF2-40B4-BE49-F238E27FC236}">
                <a16:creationId xmlns:a16="http://schemas.microsoft.com/office/drawing/2014/main" id="{FB3E3B65-06A2-4B16-8A5C-4FFB5457678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BD2DD0-E2B8-41AC-A185-7B19B54183C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7B23D5-D9C9-4338-A4CF-1DFEDBF7565E}"/>
              </a:ext>
            </a:extLst>
          </p:cNvPr>
          <p:cNvSpPr>
            <a:spLocks noGrp="1" noChangeArrowheads="1"/>
          </p:cNvSpPr>
          <p:nvPr>
            <p:ph type="sldNum" idx="12"/>
          </p:nvPr>
        </p:nvSpPr>
        <p:spPr>
          <a:ln/>
        </p:spPr>
        <p:txBody>
          <a:bodyPr/>
          <a:lstStyle>
            <a:lvl1pPr>
              <a:defRPr/>
            </a:lvl1pPr>
          </a:lstStyle>
          <a:p>
            <a:fld id="{98010F35-31BD-4BC2-8111-B65E30BA75B4}" type="slidenum">
              <a:rPr lang="en-US" altLang="en-US"/>
              <a:pPr/>
              <a:t>‹#›</a:t>
            </a:fld>
            <a:endParaRPr lang="en-US" altLang="en-US"/>
          </a:p>
        </p:txBody>
      </p:sp>
    </p:spTree>
    <p:extLst>
      <p:ext uri="{BB962C8B-B14F-4D97-AF65-F5344CB8AC3E}">
        <p14:creationId xmlns:p14="http://schemas.microsoft.com/office/powerpoint/2010/main" val="288308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ikidiff.com/interleave/interlac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user/LinuxMagazine" TargetMode="External"/><Relationship Id="rId2" Type="http://schemas.openxmlformats.org/officeDocument/2006/relationships/hyperlink" Target="https://www.youtube.com/watch?v=ehyO7mxeU74" TargetMode="Externa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1.png"/><Relationship Id="rId4" Type="http://schemas.openxmlformats.org/officeDocument/2006/relationships/hyperlink" Target="https://www.bensound.com/"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pxfuel.com/"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commons.wikimedia.org/wiki/File:Lei_de_moore_2006.png" TargetMode="External"/><Relationship Id="rId4" Type="http://schemas.openxmlformats.org/officeDocument/2006/relationships/hyperlink" Target="https://freesvg.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intel.com/content/www/us/en/support/products/92650/processors/intel-xeon-phi-processors/intel-xeon-phi-processor-x200-product-family.html" TargetMode="External"/><Relationship Id="rId7" Type="http://schemas.openxmlformats.org/officeDocument/2006/relationships/image" Target="../media/image16.jpeg"/><Relationship Id="rId2" Type="http://schemas.openxmlformats.org/officeDocument/2006/relationships/image" Target="../media/image14.jpg"/><Relationship Id="rId1" Type="http://schemas.openxmlformats.org/officeDocument/2006/relationships/slideLayout" Target="../slideLayouts/slideLayout6.xml"/><Relationship Id="rId6" Type="http://schemas.openxmlformats.org/officeDocument/2006/relationships/hyperlink" Target="https://www.xilinx.com/products/boards-and-kits/alveo.html" TargetMode="External"/><Relationship Id="rId5" Type="http://schemas.openxmlformats.org/officeDocument/2006/relationships/image" Target="../media/image15.png"/><Relationship Id="rId4" Type="http://schemas.openxmlformats.org/officeDocument/2006/relationships/hyperlink" Target="https://www.nextplatform.com/2018/07/27/end-of-the-line-for-xeon-phi-its-all-xeon-from-her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378542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7:</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Parallel Computing Fundamentals</a:t>
            </a:r>
          </a:p>
        </p:txBody>
      </p:sp>
      <p:sp>
        <p:nvSpPr>
          <p:cNvPr id="3076" name="Rectangle 9"/>
          <p:cNvSpPr>
            <a:spLocks noChangeArrowheads="1"/>
          </p:cNvSpPr>
          <p:nvPr/>
        </p:nvSpPr>
        <p:spPr bwMode="auto">
          <a:xfrm>
            <a:off x="1861168" y="5573509"/>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pic>
        <p:nvPicPr>
          <p:cNvPr id="3077" name="Picture 9"/>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11288" y="395629"/>
            <a:ext cx="1351656" cy="1332883"/>
          </a:xfrm>
          <a:prstGeom prst="rect">
            <a:avLst/>
          </a:prstGeom>
          <a:noFill/>
          <a:ln w="9525">
            <a:noFill/>
            <a:miter lim="800000"/>
            <a:headEnd/>
            <a:tailEnd/>
          </a:ln>
        </p:spPr>
      </p:pic>
      <p:sp>
        <p:nvSpPr>
          <p:cNvPr id="9" name="Rectangle 8"/>
          <p:cNvSpPr/>
          <p:nvPr/>
        </p:nvSpPr>
        <p:spPr>
          <a:xfrm>
            <a:off x="1656653" y="2273696"/>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5"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14" name="Rectangle 13"/>
          <p:cNvSpPr/>
          <p:nvPr/>
        </p:nvSpPr>
        <p:spPr>
          <a:xfrm>
            <a:off x="3869056" y="6458993"/>
            <a:ext cx="2808726" cy="230832"/>
          </a:xfrm>
          <a:prstGeom prst="rect">
            <a:avLst/>
          </a:prstGeom>
        </p:spPr>
        <p:txBody>
          <a:bodyPr wrap="square">
            <a:spAutoFit/>
          </a:bodyPr>
          <a:lstStyle/>
          <a:p>
            <a:pPr algn="r"/>
            <a:r>
              <a:rPr lang="en-ZA" sz="900" i="1" dirty="0"/>
              <a:t>Planned to be double period lecture</a:t>
            </a:r>
          </a:p>
        </p:txBody>
      </p:sp>
      <p:pic>
        <p:nvPicPr>
          <p:cNvPr id="16" name="Picture 15">
            <a:extLst>
              <a:ext uri="{FF2B5EF4-FFF2-40B4-BE49-F238E27FC236}">
                <a16:creationId xmlns:a16="http://schemas.microsoft.com/office/drawing/2014/main" id="{6D43ED19-F8D1-4B65-81BC-5CB5B5BD56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9703" y="4908937"/>
            <a:ext cx="2074379" cy="1387241"/>
          </a:xfrm>
          <a:prstGeom prst="rect">
            <a:avLst/>
          </a:prstGeom>
        </p:spPr>
      </p:pic>
      <p:pic>
        <p:nvPicPr>
          <p:cNvPr id="4" name="Picture 3" descr="A picture containing drawing, table, glasses&#10;&#10;Description automatically generated">
            <a:extLst>
              <a:ext uri="{FF2B5EF4-FFF2-40B4-BE49-F238E27FC236}">
                <a16:creationId xmlns:a16="http://schemas.microsoft.com/office/drawing/2014/main" id="{16CAA748-8B78-4715-B604-6D0F8B939A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3813" y="4908937"/>
            <a:ext cx="1740904" cy="13264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14" y="359320"/>
            <a:ext cx="7698306" cy="1101179"/>
          </a:xfrm>
        </p:spPr>
        <p:txBody>
          <a:bodyPr>
            <a:normAutofit fontScale="90000"/>
          </a:bodyPr>
          <a:lstStyle/>
          <a:p>
            <a:pPr>
              <a:defRPr/>
            </a:pPr>
            <a:r>
              <a:rPr lang="en-ZA" dirty="0"/>
              <a:t>Classic techniques for parallel programming*</a:t>
            </a:r>
            <a:endParaRPr lang="en-US" dirty="0"/>
          </a:p>
        </p:txBody>
      </p:sp>
      <p:sp>
        <p:nvSpPr>
          <p:cNvPr id="3" name="Content Placeholder 2"/>
          <p:cNvSpPr>
            <a:spLocks noGrp="1"/>
          </p:cNvSpPr>
          <p:nvPr>
            <p:ph idx="1"/>
          </p:nvPr>
        </p:nvSpPr>
        <p:spPr>
          <a:xfrm>
            <a:off x="438673" y="1643063"/>
            <a:ext cx="8266654" cy="4611171"/>
          </a:xfrm>
        </p:spPr>
        <p:txBody>
          <a:bodyPr>
            <a:normAutofit fontScale="77500" lnSpcReduction="20000"/>
          </a:bodyPr>
          <a:lstStyle/>
          <a:p>
            <a:pPr>
              <a:defRPr/>
            </a:pPr>
            <a:r>
              <a:rPr lang="en-US" dirty="0"/>
              <a:t>Single Program Multiple Data (SPMD)</a:t>
            </a:r>
          </a:p>
          <a:p>
            <a:pPr lvl="1">
              <a:defRPr/>
            </a:pPr>
            <a:r>
              <a:rPr lang="en-ZA" dirty="0"/>
              <a:t>Consider it as running the same program, on different data inputs, on different computers (possibly) at the same time</a:t>
            </a:r>
          </a:p>
          <a:p>
            <a:pPr>
              <a:defRPr/>
            </a:pPr>
            <a:r>
              <a:rPr lang="en-ZA" dirty="0"/>
              <a:t>Multiple Program Multiple Data (MPMD)</a:t>
            </a:r>
          </a:p>
          <a:p>
            <a:pPr lvl="1">
              <a:defRPr/>
            </a:pPr>
            <a:r>
              <a:rPr lang="en-ZA" dirty="0"/>
              <a:t>Consider this one as running the same program with different parameters settings, or recompiling the same code with different sections of code included (e.g., </a:t>
            </a:r>
            <a:r>
              <a:rPr lang="en-ZA" dirty="0" err="1"/>
              <a:t>uisng</a:t>
            </a:r>
            <a:r>
              <a:rPr lang="en-ZA" dirty="0"/>
              <a:t> #</a:t>
            </a:r>
            <a:r>
              <a:rPr lang="en-ZA" dirty="0" err="1"/>
              <a:t>ifdef</a:t>
            </a:r>
            <a:r>
              <a:rPr lang="en-ZA" dirty="0"/>
              <a:t> and #</a:t>
            </a:r>
            <a:r>
              <a:rPr lang="en-ZA" dirty="0" err="1"/>
              <a:t>endif</a:t>
            </a:r>
            <a:r>
              <a:rPr lang="en-ZA" dirty="0"/>
              <a:t> to  do this)</a:t>
            </a:r>
          </a:p>
          <a:p>
            <a:pPr>
              <a:defRPr/>
            </a:pPr>
            <a:r>
              <a:rPr lang="en-US" dirty="0"/>
              <a:t>Following this approach performance statistics can be gathered (without necessarily any parallel code being written) and then evaluated after the effect to deem the feasibility of implementing a parallel (e.g. actual </a:t>
            </a:r>
            <a:r>
              <a:rPr lang="en-US" dirty="0" err="1"/>
              <a:t>pthreads</a:t>
            </a:r>
            <a:r>
              <a:rPr lang="en-US" dirty="0"/>
              <a:t> version) of the program.</a:t>
            </a:r>
          </a:p>
        </p:txBody>
      </p:sp>
      <p:sp>
        <p:nvSpPr>
          <p:cNvPr id="4" name="Rectangle 3"/>
          <p:cNvSpPr/>
          <p:nvPr/>
        </p:nvSpPr>
        <p:spPr>
          <a:xfrm>
            <a:off x="223475" y="6329403"/>
            <a:ext cx="5384807" cy="338554"/>
          </a:xfrm>
          <a:prstGeom prst="rect">
            <a:avLst/>
          </a:prstGeom>
        </p:spPr>
        <p:txBody>
          <a:bodyPr wrap="none">
            <a:spAutoFit/>
          </a:bodyPr>
          <a:lstStyle/>
          <a:p>
            <a:r>
              <a:rPr lang="en-ZA" sz="1600" dirty="0"/>
              <a:t>*Informally know as the lazy parallel programming model.</a:t>
            </a:r>
          </a:p>
        </p:txBody>
      </p:sp>
      <p:grpSp>
        <p:nvGrpSpPr>
          <p:cNvPr id="10" name="Group 9">
            <a:extLst>
              <a:ext uri="{FF2B5EF4-FFF2-40B4-BE49-F238E27FC236}">
                <a16:creationId xmlns:a16="http://schemas.microsoft.com/office/drawing/2014/main" id="{28712C83-7F77-9B94-B609-5EFB5499AFEF}"/>
              </a:ext>
            </a:extLst>
          </p:cNvPr>
          <p:cNvGrpSpPr/>
          <p:nvPr/>
        </p:nvGrpSpPr>
        <p:grpSpPr>
          <a:xfrm>
            <a:off x="6459814" y="5742212"/>
            <a:ext cx="2245513" cy="881354"/>
            <a:chOff x="6459814" y="5742212"/>
            <a:chExt cx="2245513" cy="881354"/>
          </a:xfrm>
        </p:grpSpPr>
        <p:sp>
          <p:nvSpPr>
            <p:cNvPr id="9" name="Rectangle 8">
              <a:extLst>
                <a:ext uri="{FF2B5EF4-FFF2-40B4-BE49-F238E27FC236}">
                  <a16:creationId xmlns:a16="http://schemas.microsoft.com/office/drawing/2014/main" id="{EC10109E-DC04-3317-08D5-514B4021E418}"/>
                </a:ext>
              </a:extLst>
            </p:cNvPr>
            <p:cNvSpPr/>
            <p:nvPr/>
          </p:nvSpPr>
          <p:spPr>
            <a:xfrm>
              <a:off x="6510562" y="5742212"/>
              <a:ext cx="2183860" cy="864006"/>
            </a:xfrm>
            <a:prstGeom prst="rect">
              <a:avLst/>
            </a:prstGeom>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descr="A group of people looking at a computer&#10;&#10;Description automatically generated with low confidence">
              <a:extLst>
                <a:ext uri="{FF2B5EF4-FFF2-40B4-BE49-F238E27FC236}">
                  <a16:creationId xmlns:a16="http://schemas.microsoft.com/office/drawing/2014/main" id="{24CC07EA-E5BF-D07E-EF18-EB43D719A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536" y="5759560"/>
              <a:ext cx="1216791" cy="864006"/>
            </a:xfrm>
            <a:prstGeom prst="rect">
              <a:avLst/>
            </a:prstGeom>
          </p:spPr>
        </p:pic>
        <p:sp>
          <p:nvSpPr>
            <p:cNvPr id="8" name="TextBox 7">
              <a:extLst>
                <a:ext uri="{FF2B5EF4-FFF2-40B4-BE49-F238E27FC236}">
                  <a16:creationId xmlns:a16="http://schemas.microsoft.com/office/drawing/2014/main" id="{77C2613C-AF98-66C1-D43F-4CEC950FEACD}"/>
                </a:ext>
              </a:extLst>
            </p:cNvPr>
            <p:cNvSpPr txBox="1"/>
            <p:nvPr/>
          </p:nvSpPr>
          <p:spPr>
            <a:xfrm>
              <a:off x="6459814" y="5833679"/>
              <a:ext cx="1366736" cy="646331"/>
            </a:xfrm>
            <a:prstGeom prst="rect">
              <a:avLst/>
            </a:prstGeom>
            <a:noFill/>
          </p:spPr>
          <p:txBody>
            <a:bodyPr wrap="square">
              <a:spAutoFit/>
            </a:bodyPr>
            <a:lstStyle/>
            <a:p>
              <a:r>
                <a:rPr lang="en-US" dirty="0"/>
                <a:t>NB: Class Activity A</a:t>
              </a:r>
              <a:endParaRPr lang="en-ZA" dirty="0"/>
            </a:p>
          </p:txBody>
        </p:sp>
      </p:grpSp>
      <p:sp>
        <p:nvSpPr>
          <p:cNvPr id="11" name="Rectangle 10">
            <a:extLst>
              <a:ext uri="{FF2B5EF4-FFF2-40B4-BE49-F238E27FC236}">
                <a16:creationId xmlns:a16="http://schemas.microsoft.com/office/drawing/2014/main" id="{8A381B5C-EFBF-40A6-403C-E3385F80D093}"/>
              </a:ext>
            </a:extLst>
          </p:cNvPr>
          <p:cNvSpPr/>
          <p:nvPr/>
        </p:nvSpPr>
        <p:spPr>
          <a:xfrm>
            <a:off x="337775" y="5815198"/>
            <a:ext cx="4714285" cy="461665"/>
          </a:xfrm>
          <a:prstGeom prst="rect">
            <a:avLst/>
          </a:prstGeom>
        </p:spPr>
        <p:txBody>
          <a:bodyPr wrap="square">
            <a:spAutoFit/>
          </a:bodyPr>
          <a:lstStyle/>
          <a:p>
            <a:r>
              <a:rPr lang="en-ZA" sz="1200" b="1" dirty="0">
                <a:solidFill>
                  <a:schemeClr val="tx2">
                    <a:lumMod val="75000"/>
                  </a:schemeClr>
                </a:solidFill>
              </a:rPr>
              <a:t>Can consider the SPSD (i.e. Single Program Single Data) as the case where the whole program is run once on all the data.</a:t>
            </a:r>
          </a:p>
        </p:txBody>
      </p:sp>
    </p:spTree>
    <p:extLst>
      <p:ext uri="{BB962C8B-B14F-4D97-AF65-F5344CB8AC3E}">
        <p14:creationId xmlns:p14="http://schemas.microsoft.com/office/powerpoint/2010/main" val="327988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Terms</a:t>
            </a:r>
          </a:p>
        </p:txBody>
      </p:sp>
      <p:sp>
        <p:nvSpPr>
          <p:cNvPr id="5" name="Text Placeholder 4"/>
          <p:cNvSpPr>
            <a:spLocks noGrp="1"/>
          </p:cNvSpPr>
          <p:nvPr>
            <p:ph type="body" idx="1"/>
          </p:nvPr>
        </p:nvSpPr>
        <p:spPr/>
        <p:txBody>
          <a:bodyPr/>
          <a:lstStyle/>
          <a:p>
            <a:r>
              <a:rPr lang="en-ZA" dirty="0"/>
              <a:t>EEE4120F</a:t>
            </a:r>
          </a:p>
        </p:txBody>
      </p:sp>
    </p:spTree>
    <p:extLst>
      <p:ext uri="{BB962C8B-B14F-4D97-AF65-F5344CB8AC3E}">
        <p14:creationId xmlns:p14="http://schemas.microsoft.com/office/powerpoint/2010/main" val="402799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Terms (reminders)</a:t>
            </a:r>
            <a:endParaRPr lang="en-US" dirty="0"/>
          </a:p>
        </p:txBody>
      </p:sp>
      <p:sp>
        <p:nvSpPr>
          <p:cNvPr id="3" name="Content Placeholder 2"/>
          <p:cNvSpPr>
            <a:spLocks noGrp="1"/>
          </p:cNvSpPr>
          <p:nvPr>
            <p:ph idx="1"/>
          </p:nvPr>
        </p:nvSpPr>
        <p:spPr>
          <a:xfrm>
            <a:off x="838200" y="1422399"/>
            <a:ext cx="8007350" cy="4980825"/>
          </a:xfrm>
        </p:spPr>
        <p:txBody>
          <a:bodyPr>
            <a:normAutofit fontScale="92500" lnSpcReduction="20000"/>
          </a:bodyPr>
          <a:lstStyle/>
          <a:p>
            <a:pPr>
              <a:defRPr/>
            </a:pPr>
            <a:r>
              <a:rPr lang="en-US" dirty="0"/>
              <a:t>Observed speedup =</a:t>
            </a:r>
          </a:p>
          <a:p>
            <a:pPr>
              <a:defRPr/>
            </a:pPr>
            <a:endParaRPr lang="en-ZA" dirty="0"/>
          </a:p>
          <a:p>
            <a:pPr>
              <a:defRPr/>
            </a:pPr>
            <a:endParaRPr lang="en-ZA" dirty="0"/>
          </a:p>
          <a:p>
            <a:pPr>
              <a:defRPr/>
            </a:pPr>
            <a:r>
              <a:rPr lang="en-ZA" dirty="0"/>
              <a:t>Parallel overhead:</a:t>
            </a:r>
          </a:p>
          <a:p>
            <a:pPr lvl="1">
              <a:defRPr/>
            </a:pPr>
            <a:r>
              <a:rPr lang="en-US" dirty="0"/>
              <a:t>Amount of time to coordinate parallel tasks (excludes time doing useful work). </a:t>
            </a:r>
          </a:p>
          <a:p>
            <a:pPr lvl="1">
              <a:defRPr/>
            </a:pPr>
            <a:r>
              <a:rPr lang="en-US" dirty="0"/>
              <a:t>Parallel overhead includes operations such as: Task/co-processor start-up time, Synchronizations, communications, parallelization libraries (e.g., </a:t>
            </a:r>
            <a:r>
              <a:rPr lang="en-US" dirty="0" err="1"/>
              <a:t>OpenMP</a:t>
            </a:r>
            <a:r>
              <a:rPr lang="en-US" dirty="0"/>
              <a:t>, </a:t>
            </a:r>
            <a:r>
              <a:rPr lang="en-US" dirty="0" err="1"/>
              <a:t>Pthreads.so</a:t>
            </a:r>
            <a:r>
              <a:rPr lang="en-US" dirty="0"/>
              <a:t>), tools, operating system, task termination and clean-up time</a:t>
            </a:r>
          </a:p>
        </p:txBody>
      </p:sp>
      <p:sp>
        <p:nvSpPr>
          <p:cNvPr id="30724" name="TextBox 3"/>
          <p:cNvSpPr txBox="1">
            <a:spLocks noChangeArrowheads="1"/>
          </p:cNvSpPr>
          <p:nvPr/>
        </p:nvSpPr>
        <p:spPr bwMode="auto">
          <a:xfrm>
            <a:off x="1565275" y="1973263"/>
            <a:ext cx="3049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dirty="0" err="1"/>
              <a:t>Wallclock</a:t>
            </a:r>
            <a:r>
              <a:rPr lang="en-ZA" dirty="0"/>
              <a:t> time initial version</a:t>
            </a:r>
          </a:p>
        </p:txBody>
      </p:sp>
      <p:sp>
        <p:nvSpPr>
          <p:cNvPr id="30725" name="TextBox 4"/>
          <p:cNvSpPr txBox="1">
            <a:spLocks noChangeArrowheads="1"/>
          </p:cNvSpPr>
          <p:nvPr/>
        </p:nvSpPr>
        <p:spPr bwMode="auto">
          <a:xfrm>
            <a:off x="1476375" y="2351088"/>
            <a:ext cx="3227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t>Wallclock time refined version</a:t>
            </a:r>
            <a:endParaRPr lang="en-US"/>
          </a:p>
        </p:txBody>
      </p:sp>
      <p:cxnSp>
        <p:nvCxnSpPr>
          <p:cNvPr id="30726" name="Straight Connector 6"/>
          <p:cNvCxnSpPr>
            <a:cxnSpLocks noChangeShapeType="1"/>
          </p:cNvCxnSpPr>
          <p:nvPr/>
        </p:nvCxnSpPr>
        <p:spPr bwMode="auto">
          <a:xfrm>
            <a:off x="1397000" y="2325688"/>
            <a:ext cx="33972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0727" name="TextBox 7"/>
          <p:cNvSpPr txBox="1">
            <a:spLocks noChangeArrowheads="1"/>
          </p:cNvSpPr>
          <p:nvPr/>
        </p:nvSpPr>
        <p:spPr bwMode="auto">
          <a:xfrm>
            <a:off x="5164138" y="1973263"/>
            <a:ext cx="3689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t>Wallclock time sequential (or </a:t>
            </a:r>
            <a:r>
              <a:rPr lang="en-ZA" i="1"/>
              <a:t>gold</a:t>
            </a:r>
            <a:r>
              <a:rPr lang="en-ZA"/>
              <a:t>)</a:t>
            </a:r>
          </a:p>
        </p:txBody>
      </p:sp>
      <p:sp>
        <p:nvSpPr>
          <p:cNvPr id="30728" name="TextBox 8"/>
          <p:cNvSpPr txBox="1">
            <a:spLocks noChangeArrowheads="1"/>
          </p:cNvSpPr>
          <p:nvPr/>
        </p:nvSpPr>
        <p:spPr bwMode="auto">
          <a:xfrm>
            <a:off x="5375275" y="2351088"/>
            <a:ext cx="3267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t>Wallclock time parallel version</a:t>
            </a:r>
            <a:endParaRPr lang="en-US"/>
          </a:p>
        </p:txBody>
      </p:sp>
      <p:cxnSp>
        <p:nvCxnSpPr>
          <p:cNvPr id="30729" name="Straight Connector 9"/>
          <p:cNvCxnSpPr>
            <a:cxnSpLocks noChangeShapeType="1"/>
          </p:cNvCxnSpPr>
          <p:nvPr/>
        </p:nvCxnSpPr>
        <p:spPr bwMode="auto">
          <a:xfrm>
            <a:off x="5316538" y="2325688"/>
            <a:ext cx="3395662"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30730" name="TextBox 10"/>
          <p:cNvSpPr txBox="1">
            <a:spLocks noChangeArrowheads="1"/>
          </p:cNvSpPr>
          <p:nvPr/>
        </p:nvSpPr>
        <p:spPr bwMode="auto">
          <a:xfrm>
            <a:off x="4903788" y="2128838"/>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a:t>=</a:t>
            </a:r>
          </a:p>
        </p:txBody>
      </p:sp>
      <p:pic>
        <p:nvPicPr>
          <p:cNvPr id="3074" name="Picture 2" descr="C:\Users\swinberg\Documents\ACTIVE\EEE4084F\2014\LECTURES\Lecture04\books-flick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11" y="352432"/>
            <a:ext cx="1547989" cy="10433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p:cNvSpPr txBox="1">
            <a:spLocks noChangeArrowheads="1"/>
          </p:cNvSpPr>
          <p:nvPr/>
        </p:nvSpPr>
        <p:spPr bwMode="auto">
          <a:xfrm>
            <a:off x="270190" y="6161972"/>
            <a:ext cx="8689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400" dirty="0"/>
              <a:t>The parallel overhead of the lazy parallel model could clearly be extreme, considering that is would rely on manual intervention to (e.g.) partition and prepare the data before the program runs.</a:t>
            </a:r>
          </a:p>
        </p:txBody>
      </p:sp>
    </p:spTree>
    <p:extLst>
      <p:ext uri="{BB962C8B-B14F-4D97-AF65-F5344CB8AC3E}">
        <p14:creationId xmlns:p14="http://schemas.microsoft.com/office/powerpoint/2010/main" val="247690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Some terms</a:t>
            </a:r>
            <a:endParaRPr lang="en-US" dirty="0"/>
          </a:p>
        </p:txBody>
      </p:sp>
      <p:sp>
        <p:nvSpPr>
          <p:cNvPr id="3" name="Content Placeholder 2"/>
          <p:cNvSpPr>
            <a:spLocks noGrp="1"/>
          </p:cNvSpPr>
          <p:nvPr>
            <p:ph idx="1"/>
          </p:nvPr>
        </p:nvSpPr>
        <p:spPr>
          <a:xfrm>
            <a:off x="431800" y="1663700"/>
            <a:ext cx="8413750" cy="4737100"/>
          </a:xfrm>
        </p:spPr>
        <p:txBody>
          <a:bodyPr>
            <a:normAutofit fontScale="85000" lnSpcReduction="20000"/>
          </a:bodyPr>
          <a:lstStyle/>
          <a:p>
            <a:pPr>
              <a:defRPr/>
            </a:pPr>
            <a:r>
              <a:rPr lang="en-US" dirty="0"/>
              <a:t>Embarrassingly Parallel</a:t>
            </a:r>
          </a:p>
          <a:p>
            <a:pPr lvl="1">
              <a:defRPr/>
            </a:pPr>
            <a:r>
              <a:rPr lang="en-US" dirty="0"/>
              <a:t>Simultaneously performing many similar, independent tasks, with little to no coordination between tasks.</a:t>
            </a:r>
          </a:p>
          <a:p>
            <a:pPr>
              <a:defRPr/>
            </a:pPr>
            <a:r>
              <a:rPr lang="en-US" dirty="0"/>
              <a:t>Massively Parallel</a:t>
            </a:r>
          </a:p>
          <a:p>
            <a:pPr lvl="1">
              <a:defRPr/>
            </a:pPr>
            <a:r>
              <a:rPr lang="en-US" dirty="0"/>
              <a:t>Hardware that has very many processors (execution of parallel tasks). Can consider this classification of 100 000+ parallel tasks.</a:t>
            </a:r>
          </a:p>
          <a:p>
            <a:pPr>
              <a:defRPr/>
            </a:pPr>
            <a:r>
              <a:rPr lang="en-US" dirty="0"/>
              <a:t>{ Stupidly Parallel }</a:t>
            </a:r>
          </a:p>
          <a:p>
            <a:pPr lvl="1">
              <a:defRPr/>
            </a:pPr>
            <a:r>
              <a:rPr lang="en-US" dirty="0"/>
              <a:t>While this isn’t really an official term it typically relates to instances where a big (and possibly very complex) coding effort is put into developing a solution that in practice has negligible savings or worse is a whole lot slower (and possibly more erroneous/buggy) than if it was just left as a simpler sequential implementation.</a:t>
            </a:r>
          </a:p>
        </p:txBody>
      </p:sp>
      <p:pic>
        <p:nvPicPr>
          <p:cNvPr id="5" name="Picture 2" descr="C:\Users\swinberg\Documents\ACTIVE\EEE4084F\2014\LECTURES\Lecture04\books-flick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11" y="352432"/>
            <a:ext cx="1547989" cy="104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5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920796" y="4851249"/>
            <a:ext cx="74341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i="1" dirty="0"/>
              <a:t>Using scalar product </a:t>
            </a:r>
            <a:r>
              <a:rPr lang="en-US" sz="2800" i="1" dirty="0" err="1"/>
              <a:t>pthreads</a:t>
            </a:r>
            <a:r>
              <a:rPr lang="en-US" sz="2800" i="1" dirty="0"/>
              <a:t> type implementation for scenarios…</a:t>
            </a:r>
          </a:p>
        </p:txBody>
      </p:sp>
      <p:sp>
        <p:nvSpPr>
          <p:cNvPr id="11267" name="TextBox 3"/>
          <p:cNvSpPr txBox="1">
            <a:spLocks noChangeArrowheads="1"/>
          </p:cNvSpPr>
          <p:nvPr/>
        </p:nvSpPr>
        <p:spPr bwMode="auto">
          <a:xfrm>
            <a:off x="365125" y="1920249"/>
            <a:ext cx="8385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dirty="0"/>
              <a:t>Introducing to some important terms related to shared memory</a:t>
            </a:r>
          </a:p>
        </p:txBody>
      </p:sp>
      <p:pic>
        <p:nvPicPr>
          <p:cNvPr id="4" name="Picture 2" descr="C:\Users\swinberg\Documents\ACTIVE\EEE4084F\2014\LECTURES\Lecture04\books-flickr.jpg">
            <a:extLst>
              <a:ext uri="{FF2B5EF4-FFF2-40B4-BE49-F238E27FC236}">
                <a16:creationId xmlns:a16="http://schemas.microsoft.com/office/drawing/2014/main" id="{3DA314BB-FDF3-41A6-A656-40B3CB1264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11" y="352432"/>
            <a:ext cx="1547989" cy="1043334"/>
          </a:xfrm>
          <a:prstGeom prst="rect">
            <a:avLst/>
          </a:prstGeom>
          <a:noFill/>
          <a:extLst>
            <a:ext uri="{909E8E84-426E-40DD-AFC4-6F175D3DCCD1}">
              <a14:hiddenFill xmlns:a14="http://schemas.microsoft.com/office/drawing/2010/main">
                <a:solidFill>
                  <a:srgbClr val="FFFFFF"/>
                </a:solidFill>
              </a14:hiddenFill>
            </a:ext>
          </a:extLst>
        </p:spPr>
      </p:pic>
      <p:pic>
        <p:nvPicPr>
          <p:cNvPr id="2" name="L08-21">
            <a:hlinkClick r:id="" action="ppaction://media"/>
            <a:extLst>
              <a:ext uri="{FF2B5EF4-FFF2-40B4-BE49-F238E27FC236}">
                <a16:creationId xmlns:a16="http://schemas.microsoft.com/office/drawing/2014/main" id="{114B9B9D-5657-4F40-B7AE-7586C05F6F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9671" y="5886450"/>
            <a:ext cx="609600" cy="609600"/>
          </a:xfrm>
          <a:prstGeom prst="rect">
            <a:avLst/>
          </a:prstGeom>
        </p:spPr>
      </p:pic>
    </p:spTree>
    <p:extLst>
      <p:ext uri="{BB962C8B-B14F-4D97-AF65-F5344CB8AC3E}">
        <p14:creationId xmlns:p14="http://schemas.microsoft.com/office/powerpoint/2010/main" val="12630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Partitioned memory</a:t>
            </a:r>
            <a:endParaRPr lang="en-US" dirty="0"/>
          </a:p>
        </p:txBody>
      </p:sp>
      <p:sp>
        <p:nvSpPr>
          <p:cNvPr id="3" name="Rectangle 2"/>
          <p:cNvSpPr/>
          <p:nvPr/>
        </p:nvSpPr>
        <p:spPr bwMode="auto">
          <a:xfrm>
            <a:off x="561975" y="2038350"/>
            <a:ext cx="2443163" cy="4953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ZA" sz="2000" dirty="0">
                <a:solidFill>
                  <a:srgbClr val="1C1C1C"/>
                </a:solidFill>
              </a:rPr>
              <a:t>[a</a:t>
            </a:r>
            <a:r>
              <a:rPr lang="en-ZA" sz="2000" baseline="-25000" dirty="0">
                <a:solidFill>
                  <a:srgbClr val="1C1C1C"/>
                </a:solidFill>
              </a:rPr>
              <a:t>1</a:t>
            </a:r>
            <a:r>
              <a:rPr lang="en-ZA" sz="2000" dirty="0">
                <a:solidFill>
                  <a:srgbClr val="1C1C1C"/>
                </a:solidFill>
              </a:rPr>
              <a:t> a</a:t>
            </a:r>
            <a:r>
              <a:rPr lang="en-ZA" sz="2000" baseline="-25000" dirty="0">
                <a:solidFill>
                  <a:srgbClr val="1C1C1C"/>
                </a:solidFill>
              </a:rPr>
              <a:t>2</a:t>
            </a:r>
            <a:r>
              <a:rPr lang="en-ZA" sz="2000" dirty="0">
                <a:solidFill>
                  <a:srgbClr val="1C1C1C"/>
                </a:solidFill>
              </a:rPr>
              <a:t> a</a:t>
            </a:r>
            <a:r>
              <a:rPr lang="en-ZA" sz="2000" baseline="-25000" dirty="0">
                <a:solidFill>
                  <a:srgbClr val="1C1C1C"/>
                </a:solidFill>
              </a:rPr>
              <a:t>1</a:t>
            </a:r>
            <a:r>
              <a:rPr lang="en-ZA" sz="2000" dirty="0">
                <a:solidFill>
                  <a:srgbClr val="1C1C1C"/>
                </a:solidFill>
              </a:rPr>
              <a:t> a</a:t>
            </a:r>
            <a:r>
              <a:rPr lang="en-ZA" sz="2000" baseline="-25000" dirty="0">
                <a:solidFill>
                  <a:srgbClr val="1C1C1C"/>
                </a:solidFill>
              </a:rPr>
              <a:t>2</a:t>
            </a:r>
            <a:r>
              <a:rPr lang="en-ZA" sz="2000" dirty="0">
                <a:solidFill>
                  <a:srgbClr val="1C1C1C"/>
                </a:solidFill>
              </a:rPr>
              <a:t> … a</a:t>
            </a:r>
            <a:r>
              <a:rPr lang="en-ZA" sz="2000" baseline="-25000" dirty="0">
                <a:solidFill>
                  <a:srgbClr val="1C1C1C"/>
                </a:solidFill>
              </a:rPr>
              <a:t>m-1</a:t>
            </a:r>
            <a:r>
              <a:rPr lang="en-ZA" sz="2000" dirty="0">
                <a:solidFill>
                  <a:srgbClr val="1C1C1C"/>
                </a:solidFill>
              </a:rPr>
              <a:t>]</a:t>
            </a:r>
            <a:endParaRPr lang="en-US" sz="2000" dirty="0">
              <a:solidFill>
                <a:srgbClr val="1C1C1C"/>
              </a:solidFill>
            </a:endParaRPr>
          </a:p>
        </p:txBody>
      </p:sp>
      <p:sp>
        <p:nvSpPr>
          <p:cNvPr id="5" name="Rectangle 4"/>
          <p:cNvSpPr/>
          <p:nvPr/>
        </p:nvSpPr>
        <p:spPr bwMode="auto">
          <a:xfrm>
            <a:off x="4271963" y="2038350"/>
            <a:ext cx="2441575" cy="4953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ZA" sz="2000" dirty="0">
                <a:solidFill>
                  <a:srgbClr val="1C1C1C"/>
                </a:solidFill>
              </a:rPr>
              <a:t>[b</a:t>
            </a:r>
            <a:r>
              <a:rPr lang="en-ZA" sz="2000" baseline="-25000" dirty="0">
                <a:solidFill>
                  <a:srgbClr val="1C1C1C"/>
                </a:solidFill>
              </a:rPr>
              <a:t>1</a:t>
            </a:r>
            <a:r>
              <a:rPr lang="en-ZA" sz="2000" dirty="0">
                <a:solidFill>
                  <a:srgbClr val="1C1C1C"/>
                </a:solidFill>
              </a:rPr>
              <a:t> b</a:t>
            </a:r>
            <a:r>
              <a:rPr lang="en-ZA" sz="2000" baseline="-25000" dirty="0">
                <a:solidFill>
                  <a:srgbClr val="1C1C1C"/>
                </a:solidFill>
              </a:rPr>
              <a:t>2</a:t>
            </a:r>
            <a:r>
              <a:rPr lang="en-ZA" sz="2000" dirty="0">
                <a:solidFill>
                  <a:srgbClr val="1C1C1C"/>
                </a:solidFill>
              </a:rPr>
              <a:t> b</a:t>
            </a:r>
            <a:r>
              <a:rPr lang="en-ZA" sz="2000" baseline="-25000" dirty="0">
                <a:solidFill>
                  <a:srgbClr val="1C1C1C"/>
                </a:solidFill>
              </a:rPr>
              <a:t>1</a:t>
            </a:r>
            <a:r>
              <a:rPr lang="en-ZA" sz="2000" dirty="0">
                <a:solidFill>
                  <a:srgbClr val="1C1C1C"/>
                </a:solidFill>
              </a:rPr>
              <a:t> b</a:t>
            </a:r>
            <a:r>
              <a:rPr lang="en-ZA" sz="2000" baseline="-25000" dirty="0">
                <a:solidFill>
                  <a:srgbClr val="1C1C1C"/>
                </a:solidFill>
              </a:rPr>
              <a:t>2</a:t>
            </a:r>
            <a:r>
              <a:rPr lang="en-ZA" sz="2000" dirty="0">
                <a:solidFill>
                  <a:srgbClr val="1C1C1C"/>
                </a:solidFill>
              </a:rPr>
              <a:t> … b</a:t>
            </a:r>
            <a:r>
              <a:rPr lang="en-ZA" sz="2000" baseline="-25000" dirty="0">
                <a:solidFill>
                  <a:srgbClr val="1C1C1C"/>
                </a:solidFill>
              </a:rPr>
              <a:t>m-1</a:t>
            </a:r>
            <a:r>
              <a:rPr lang="en-ZA" sz="2000" dirty="0">
                <a:solidFill>
                  <a:srgbClr val="1C1C1C"/>
                </a:solidFill>
              </a:rPr>
              <a:t>]</a:t>
            </a:r>
            <a:endParaRPr lang="en-US" sz="2000" dirty="0">
              <a:solidFill>
                <a:srgbClr val="1C1C1C"/>
              </a:solidFill>
            </a:endParaRPr>
          </a:p>
        </p:txBody>
      </p:sp>
      <p:sp>
        <p:nvSpPr>
          <p:cNvPr id="12293" name="Oval 5"/>
          <p:cNvSpPr>
            <a:spLocks noChangeArrowheads="1"/>
          </p:cNvSpPr>
          <p:nvPr/>
        </p:nvSpPr>
        <p:spPr bwMode="auto">
          <a:xfrm>
            <a:off x="2860675" y="2638425"/>
            <a:ext cx="1411288" cy="966788"/>
          </a:xfrm>
          <a:prstGeom prst="ellipse">
            <a:avLst/>
          </a:prstGeom>
          <a:solidFill>
            <a:srgbClr val="66FF99"/>
          </a:solidFill>
          <a:ln w="9525" algn="ctr">
            <a:solidFill>
              <a:schemeClr val="tx1"/>
            </a:solidFill>
            <a:round/>
            <a:headEnd/>
            <a:tailEnd/>
          </a:ln>
        </p:spPr>
        <p:txBody>
          <a:bodyPr lIns="0" rIns="0"/>
          <a:lstStyle/>
          <a:p>
            <a:pPr algn="ctr"/>
            <a:r>
              <a:rPr lang="en-ZA" sz="2000">
                <a:solidFill>
                  <a:srgbClr val="1C1C1C"/>
                </a:solidFill>
              </a:rPr>
              <a:t>Thread 1</a:t>
            </a:r>
            <a:endParaRPr lang="en-US" sz="2000" baseline="-25000">
              <a:solidFill>
                <a:srgbClr val="1C1C1C"/>
              </a:solidFill>
            </a:endParaRPr>
          </a:p>
        </p:txBody>
      </p:sp>
      <p:cxnSp>
        <p:nvCxnSpPr>
          <p:cNvPr id="12294" name="Straight Arrow Connector 7"/>
          <p:cNvCxnSpPr>
            <a:cxnSpLocks noChangeShapeType="1"/>
            <a:stCxn id="3" idx="2"/>
            <a:endCxn id="12293" idx="2"/>
          </p:cNvCxnSpPr>
          <p:nvPr/>
        </p:nvCxnSpPr>
        <p:spPr bwMode="auto">
          <a:xfrm rot="16200000" flipH="1">
            <a:off x="2027237" y="2289176"/>
            <a:ext cx="588963" cy="10779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295" name="Straight Arrow Connector 8"/>
          <p:cNvCxnSpPr>
            <a:cxnSpLocks noChangeShapeType="1"/>
            <a:stCxn id="5" idx="2"/>
            <a:endCxn id="12293" idx="6"/>
          </p:cNvCxnSpPr>
          <p:nvPr/>
        </p:nvCxnSpPr>
        <p:spPr bwMode="auto">
          <a:xfrm rot="5400000">
            <a:off x="4587875" y="2217738"/>
            <a:ext cx="588963" cy="1220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296" name="Rectangle 14"/>
          <p:cNvSpPr>
            <a:spLocks noChangeArrowheads="1"/>
          </p:cNvSpPr>
          <p:nvPr/>
        </p:nvSpPr>
        <p:spPr bwMode="auto">
          <a:xfrm>
            <a:off x="5159375" y="3213100"/>
            <a:ext cx="914400" cy="496888"/>
          </a:xfrm>
          <a:prstGeom prst="rect">
            <a:avLst/>
          </a:prstGeom>
          <a:solidFill>
            <a:schemeClr val="bg1"/>
          </a:solidFill>
          <a:ln w="9525" algn="ctr">
            <a:solidFill>
              <a:schemeClr val="tx1"/>
            </a:solidFill>
            <a:round/>
            <a:headEnd/>
            <a:tailEnd/>
          </a:ln>
        </p:spPr>
        <p:txBody>
          <a:bodyPr/>
          <a:lstStyle/>
          <a:p>
            <a:r>
              <a:rPr lang="en-ZA" sz="2000">
                <a:solidFill>
                  <a:srgbClr val="1C1C1C"/>
                </a:solidFill>
              </a:rPr>
              <a:t>sum1</a:t>
            </a:r>
            <a:endParaRPr lang="en-US" sz="2000">
              <a:solidFill>
                <a:srgbClr val="1C1C1C"/>
              </a:solidFill>
            </a:endParaRPr>
          </a:p>
        </p:txBody>
      </p:sp>
      <p:cxnSp>
        <p:nvCxnSpPr>
          <p:cNvPr id="12297" name="Straight Arrow Connector 15"/>
          <p:cNvCxnSpPr>
            <a:cxnSpLocks noChangeShapeType="1"/>
            <a:endCxn id="12296" idx="1"/>
          </p:cNvCxnSpPr>
          <p:nvPr/>
        </p:nvCxnSpPr>
        <p:spPr bwMode="auto">
          <a:xfrm>
            <a:off x="4160838" y="3395663"/>
            <a:ext cx="998537" cy="666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298" name="Straight Arrow Connector 21"/>
          <p:cNvCxnSpPr>
            <a:cxnSpLocks noChangeShapeType="1"/>
          </p:cNvCxnSpPr>
          <p:nvPr/>
        </p:nvCxnSpPr>
        <p:spPr bwMode="auto">
          <a:xfrm rot="10800000" flipV="1">
            <a:off x="6191250" y="1463675"/>
            <a:ext cx="901700" cy="574675"/>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299" name="TextBox 22"/>
          <p:cNvSpPr txBox="1">
            <a:spLocks noChangeArrowheads="1"/>
          </p:cNvSpPr>
          <p:nvPr/>
        </p:nvSpPr>
        <p:spPr bwMode="auto">
          <a:xfrm>
            <a:off x="7046913" y="1252538"/>
            <a:ext cx="1749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Vectors in</a:t>
            </a:r>
          </a:p>
          <a:p>
            <a:r>
              <a:rPr lang="en-ZA"/>
              <a:t>global / shared</a:t>
            </a:r>
          </a:p>
          <a:p>
            <a:r>
              <a:rPr lang="en-ZA"/>
              <a:t>memory</a:t>
            </a:r>
            <a:endParaRPr lang="en-US"/>
          </a:p>
        </p:txBody>
      </p:sp>
      <p:sp>
        <p:nvSpPr>
          <p:cNvPr id="24" name="Rectangle 23"/>
          <p:cNvSpPr/>
          <p:nvPr/>
        </p:nvSpPr>
        <p:spPr bwMode="auto">
          <a:xfrm>
            <a:off x="561975" y="4154488"/>
            <a:ext cx="2443163" cy="4953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ZA" sz="2000" dirty="0">
                <a:solidFill>
                  <a:srgbClr val="1C1C1C"/>
                </a:solidFill>
              </a:rPr>
              <a:t>[a</a:t>
            </a:r>
            <a:r>
              <a:rPr lang="en-ZA" sz="2000" baseline="-25000" dirty="0">
                <a:solidFill>
                  <a:srgbClr val="1C1C1C"/>
                </a:solidFill>
              </a:rPr>
              <a:t>m</a:t>
            </a:r>
            <a:r>
              <a:rPr lang="en-ZA" sz="2000" dirty="0">
                <a:solidFill>
                  <a:srgbClr val="1C1C1C"/>
                </a:solidFill>
              </a:rPr>
              <a:t> a</a:t>
            </a:r>
            <a:r>
              <a:rPr lang="en-ZA" sz="2000" baseline="-25000" dirty="0">
                <a:solidFill>
                  <a:srgbClr val="1C1C1C"/>
                </a:solidFill>
              </a:rPr>
              <a:t>m+1</a:t>
            </a:r>
            <a:r>
              <a:rPr lang="en-ZA" sz="2000" dirty="0">
                <a:solidFill>
                  <a:srgbClr val="1C1C1C"/>
                </a:solidFill>
              </a:rPr>
              <a:t> a</a:t>
            </a:r>
            <a:r>
              <a:rPr lang="en-ZA" sz="2000" baseline="-25000" dirty="0">
                <a:solidFill>
                  <a:srgbClr val="1C1C1C"/>
                </a:solidFill>
              </a:rPr>
              <a:t>m+2 </a:t>
            </a:r>
            <a:r>
              <a:rPr lang="en-ZA" sz="2000" dirty="0">
                <a:solidFill>
                  <a:srgbClr val="1C1C1C"/>
                </a:solidFill>
              </a:rPr>
              <a:t>… a</a:t>
            </a:r>
            <a:r>
              <a:rPr lang="en-ZA" sz="2000" baseline="-25000" dirty="0">
                <a:solidFill>
                  <a:srgbClr val="1C1C1C"/>
                </a:solidFill>
              </a:rPr>
              <a:t>n</a:t>
            </a:r>
            <a:r>
              <a:rPr lang="en-ZA" sz="2000" dirty="0">
                <a:solidFill>
                  <a:srgbClr val="1C1C1C"/>
                </a:solidFill>
              </a:rPr>
              <a:t>]</a:t>
            </a:r>
            <a:endParaRPr lang="en-US" sz="2000" dirty="0">
              <a:solidFill>
                <a:srgbClr val="1C1C1C"/>
              </a:solidFill>
            </a:endParaRPr>
          </a:p>
        </p:txBody>
      </p:sp>
      <p:sp>
        <p:nvSpPr>
          <p:cNvPr id="25" name="Rectangle 24"/>
          <p:cNvSpPr/>
          <p:nvPr/>
        </p:nvSpPr>
        <p:spPr bwMode="auto">
          <a:xfrm>
            <a:off x="4271963" y="4154488"/>
            <a:ext cx="2441575" cy="4953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ZA" sz="2000" dirty="0">
                <a:solidFill>
                  <a:srgbClr val="1C1C1C"/>
                </a:solidFill>
              </a:rPr>
              <a:t>[</a:t>
            </a:r>
            <a:r>
              <a:rPr lang="en-ZA" sz="2000" dirty="0" err="1">
                <a:solidFill>
                  <a:srgbClr val="1C1C1C"/>
                </a:solidFill>
              </a:rPr>
              <a:t>b</a:t>
            </a:r>
            <a:r>
              <a:rPr lang="en-ZA" sz="2000" baseline="-25000" dirty="0" err="1">
                <a:solidFill>
                  <a:srgbClr val="1C1C1C"/>
                </a:solidFill>
              </a:rPr>
              <a:t>m</a:t>
            </a:r>
            <a:r>
              <a:rPr lang="en-ZA" sz="2000" dirty="0">
                <a:solidFill>
                  <a:srgbClr val="1C1C1C"/>
                </a:solidFill>
              </a:rPr>
              <a:t> b</a:t>
            </a:r>
            <a:r>
              <a:rPr lang="en-ZA" sz="2000" baseline="-25000" dirty="0">
                <a:solidFill>
                  <a:srgbClr val="1C1C1C"/>
                </a:solidFill>
              </a:rPr>
              <a:t>m+1</a:t>
            </a:r>
            <a:r>
              <a:rPr lang="en-ZA" sz="2000" dirty="0">
                <a:solidFill>
                  <a:srgbClr val="1C1C1C"/>
                </a:solidFill>
              </a:rPr>
              <a:t> b</a:t>
            </a:r>
            <a:r>
              <a:rPr lang="en-ZA" sz="2000" baseline="-25000" dirty="0">
                <a:solidFill>
                  <a:srgbClr val="1C1C1C"/>
                </a:solidFill>
              </a:rPr>
              <a:t>m+2 </a:t>
            </a:r>
            <a:r>
              <a:rPr lang="en-ZA" sz="2000" dirty="0">
                <a:solidFill>
                  <a:srgbClr val="1C1C1C"/>
                </a:solidFill>
              </a:rPr>
              <a:t>… </a:t>
            </a:r>
            <a:r>
              <a:rPr lang="en-ZA" sz="2000" dirty="0" err="1">
                <a:solidFill>
                  <a:srgbClr val="1C1C1C"/>
                </a:solidFill>
              </a:rPr>
              <a:t>b</a:t>
            </a:r>
            <a:r>
              <a:rPr lang="en-ZA" sz="2000" baseline="-25000" dirty="0" err="1">
                <a:solidFill>
                  <a:srgbClr val="1C1C1C"/>
                </a:solidFill>
              </a:rPr>
              <a:t>n</a:t>
            </a:r>
            <a:r>
              <a:rPr lang="en-ZA" sz="2000" dirty="0">
                <a:solidFill>
                  <a:srgbClr val="1C1C1C"/>
                </a:solidFill>
              </a:rPr>
              <a:t>]</a:t>
            </a:r>
            <a:endParaRPr lang="en-US" sz="2000" dirty="0">
              <a:solidFill>
                <a:srgbClr val="1C1C1C"/>
              </a:solidFill>
            </a:endParaRPr>
          </a:p>
        </p:txBody>
      </p:sp>
      <p:sp>
        <p:nvSpPr>
          <p:cNvPr id="12302" name="Oval 25"/>
          <p:cNvSpPr>
            <a:spLocks noChangeArrowheads="1"/>
          </p:cNvSpPr>
          <p:nvPr/>
        </p:nvSpPr>
        <p:spPr bwMode="auto">
          <a:xfrm>
            <a:off x="2860675" y="4754563"/>
            <a:ext cx="1411288" cy="966787"/>
          </a:xfrm>
          <a:prstGeom prst="ellipse">
            <a:avLst/>
          </a:prstGeom>
          <a:solidFill>
            <a:srgbClr val="FFCCFF"/>
          </a:solidFill>
          <a:ln w="9525" algn="ctr">
            <a:solidFill>
              <a:schemeClr val="tx1"/>
            </a:solidFill>
            <a:round/>
            <a:headEnd/>
            <a:tailEnd/>
          </a:ln>
        </p:spPr>
        <p:txBody>
          <a:bodyPr lIns="0" rIns="0"/>
          <a:lstStyle/>
          <a:p>
            <a:pPr algn="ctr"/>
            <a:r>
              <a:rPr lang="en-ZA" sz="2000">
                <a:solidFill>
                  <a:srgbClr val="1C1C1C"/>
                </a:solidFill>
              </a:rPr>
              <a:t>Thread 2</a:t>
            </a:r>
            <a:endParaRPr lang="en-US" sz="2000" baseline="-25000">
              <a:solidFill>
                <a:srgbClr val="1C1C1C"/>
              </a:solidFill>
            </a:endParaRPr>
          </a:p>
        </p:txBody>
      </p:sp>
      <p:cxnSp>
        <p:nvCxnSpPr>
          <p:cNvPr id="12303" name="Straight Arrow Connector 26"/>
          <p:cNvCxnSpPr>
            <a:cxnSpLocks noChangeShapeType="1"/>
            <a:stCxn id="24" idx="2"/>
            <a:endCxn id="12302" idx="2"/>
          </p:cNvCxnSpPr>
          <p:nvPr/>
        </p:nvCxnSpPr>
        <p:spPr bwMode="auto">
          <a:xfrm rot="16200000" flipH="1">
            <a:off x="2027238" y="4405313"/>
            <a:ext cx="588962" cy="10779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4" name="Straight Arrow Connector 27"/>
          <p:cNvCxnSpPr>
            <a:cxnSpLocks noChangeShapeType="1"/>
            <a:stCxn id="25" idx="2"/>
            <a:endCxn id="12302" idx="6"/>
          </p:cNvCxnSpPr>
          <p:nvPr/>
        </p:nvCxnSpPr>
        <p:spPr bwMode="auto">
          <a:xfrm rot="5400000">
            <a:off x="4587876" y="4333875"/>
            <a:ext cx="588962" cy="1220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305" name="Rectangle 28"/>
          <p:cNvSpPr>
            <a:spLocks noChangeArrowheads="1"/>
          </p:cNvSpPr>
          <p:nvPr/>
        </p:nvSpPr>
        <p:spPr bwMode="auto">
          <a:xfrm>
            <a:off x="5159375" y="5329238"/>
            <a:ext cx="914400" cy="496887"/>
          </a:xfrm>
          <a:prstGeom prst="rect">
            <a:avLst/>
          </a:prstGeom>
          <a:solidFill>
            <a:schemeClr val="bg1"/>
          </a:solidFill>
          <a:ln w="9525" algn="ctr">
            <a:solidFill>
              <a:schemeClr val="tx1"/>
            </a:solidFill>
            <a:round/>
            <a:headEnd/>
            <a:tailEnd/>
          </a:ln>
        </p:spPr>
        <p:txBody>
          <a:bodyPr/>
          <a:lstStyle/>
          <a:p>
            <a:r>
              <a:rPr lang="en-ZA" sz="2000">
                <a:solidFill>
                  <a:srgbClr val="1C1C1C"/>
                </a:solidFill>
              </a:rPr>
              <a:t>sum2</a:t>
            </a:r>
            <a:endParaRPr lang="en-US" sz="2000">
              <a:solidFill>
                <a:srgbClr val="1C1C1C"/>
              </a:solidFill>
            </a:endParaRPr>
          </a:p>
        </p:txBody>
      </p:sp>
      <p:cxnSp>
        <p:nvCxnSpPr>
          <p:cNvPr id="12306" name="Straight Arrow Connector 29"/>
          <p:cNvCxnSpPr>
            <a:cxnSpLocks noChangeShapeType="1"/>
            <a:endCxn id="12305" idx="1"/>
          </p:cNvCxnSpPr>
          <p:nvPr/>
        </p:nvCxnSpPr>
        <p:spPr bwMode="auto">
          <a:xfrm>
            <a:off x="4160838" y="5511800"/>
            <a:ext cx="998537" cy="666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p:cNvCxnSpPr>
            <a:endCxn id="12311" idx="2"/>
          </p:cNvCxnSpPr>
          <p:nvPr/>
        </p:nvCxnSpPr>
        <p:spPr bwMode="auto">
          <a:xfrm>
            <a:off x="6107113" y="3409950"/>
            <a:ext cx="1195387" cy="96838"/>
          </a:xfrm>
          <a:prstGeom prst="straightConnector1">
            <a:avLst/>
          </a:prstGeom>
          <a:solidFill>
            <a:schemeClr val="accent1"/>
          </a:solidFill>
          <a:ln w="19050" cap="flat" cmpd="sng" algn="ctr">
            <a:solidFill>
              <a:schemeClr val="accent2">
                <a:lumMod val="60000"/>
                <a:lumOff val="40000"/>
              </a:schemeClr>
            </a:solidFill>
            <a:prstDash val="sysDash"/>
            <a:round/>
            <a:headEnd type="none" w="med" len="med"/>
            <a:tailEnd type="arrow"/>
          </a:ln>
          <a:effectLst/>
        </p:spPr>
      </p:cxnSp>
      <p:sp>
        <p:nvSpPr>
          <p:cNvPr id="12308" name="Rectangle 35"/>
          <p:cNvSpPr>
            <a:spLocks noChangeArrowheads="1"/>
          </p:cNvSpPr>
          <p:nvPr/>
        </p:nvSpPr>
        <p:spPr bwMode="auto">
          <a:xfrm>
            <a:off x="1805782" y="2917825"/>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starts</a:t>
            </a:r>
            <a:endParaRPr lang="en-US" dirty="0"/>
          </a:p>
        </p:txBody>
      </p:sp>
      <p:sp>
        <p:nvSpPr>
          <p:cNvPr id="39" name="Arc 38"/>
          <p:cNvSpPr/>
          <p:nvPr/>
        </p:nvSpPr>
        <p:spPr bwMode="auto">
          <a:xfrm>
            <a:off x="-417513" y="3409950"/>
            <a:ext cx="4010026" cy="2716213"/>
          </a:xfrm>
          <a:prstGeom prst="arc">
            <a:avLst/>
          </a:prstGeom>
          <a:noFill/>
          <a:ln w="9525" cap="flat" cmpd="sng" algn="ctr">
            <a:solidFill>
              <a:schemeClr val="bg1">
                <a:lumMod val="60000"/>
                <a:lumOff val="40000"/>
              </a:schemeClr>
            </a:solidFill>
            <a:prstDash val="sysDash"/>
            <a:round/>
            <a:headEnd type="none" w="med" len="med"/>
            <a:tailEnd type="arrow" w="med" len="med"/>
          </a:ln>
          <a:effectLst/>
        </p:spPr>
        <p:txBody>
          <a:bodyPr/>
          <a:lstStyle/>
          <a:p>
            <a:pPr>
              <a:defRPr/>
            </a:pPr>
            <a:endParaRPr lang="en-US"/>
          </a:p>
        </p:txBody>
      </p:sp>
      <p:sp>
        <p:nvSpPr>
          <p:cNvPr id="12311" name="Oval 39"/>
          <p:cNvSpPr>
            <a:spLocks noChangeArrowheads="1"/>
          </p:cNvSpPr>
          <p:nvPr/>
        </p:nvSpPr>
        <p:spPr bwMode="auto">
          <a:xfrm>
            <a:off x="7302500" y="2990850"/>
            <a:ext cx="1514475" cy="1031875"/>
          </a:xfrm>
          <a:prstGeom prst="ellipse">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lIns="0" rIns="0"/>
          <a:lstStyle/>
          <a:p>
            <a:pPr algn="ctr"/>
            <a:r>
              <a:rPr lang="en-ZA" sz="2000" dirty="0">
                <a:solidFill>
                  <a:srgbClr val="1C1C1C"/>
                </a:solidFill>
              </a:rPr>
              <a:t>main()</a:t>
            </a:r>
          </a:p>
          <a:p>
            <a:pPr algn="ctr"/>
            <a:r>
              <a:rPr lang="en-ZA" sz="1200" dirty="0">
                <a:solidFill>
                  <a:srgbClr val="1C1C1C"/>
                </a:solidFill>
              </a:rPr>
              <a:t>sum = sum1+sum2</a:t>
            </a:r>
            <a:endParaRPr lang="en-US" sz="1200" baseline="-25000" dirty="0">
              <a:solidFill>
                <a:srgbClr val="1C1C1C"/>
              </a:solidFill>
            </a:endParaRPr>
          </a:p>
        </p:txBody>
      </p:sp>
      <p:cxnSp>
        <p:nvCxnSpPr>
          <p:cNvPr id="42" name="Straight Arrow Connector 41"/>
          <p:cNvCxnSpPr>
            <a:endCxn id="12311" idx="3"/>
          </p:cNvCxnSpPr>
          <p:nvPr/>
        </p:nvCxnSpPr>
        <p:spPr bwMode="auto">
          <a:xfrm rot="5400000" flipH="1" flipV="1">
            <a:off x="5923757" y="4015581"/>
            <a:ext cx="1744662" cy="1457325"/>
          </a:xfrm>
          <a:prstGeom prst="straightConnector1">
            <a:avLst/>
          </a:prstGeom>
          <a:solidFill>
            <a:schemeClr val="accent1"/>
          </a:solidFill>
          <a:ln w="19050" cap="flat" cmpd="sng" algn="ctr">
            <a:solidFill>
              <a:schemeClr val="accent2">
                <a:lumMod val="60000"/>
                <a:lumOff val="40000"/>
              </a:schemeClr>
            </a:solidFill>
            <a:prstDash val="sysDash"/>
            <a:round/>
            <a:headEnd type="none" w="med" len="med"/>
            <a:tailEnd type="arrow"/>
          </a:ln>
          <a:effectLst/>
        </p:spPr>
      </p:cxnSp>
      <p:sp>
        <p:nvSpPr>
          <p:cNvPr id="12313" name="TextBox 45"/>
          <p:cNvSpPr txBox="1">
            <a:spLocks noChangeArrowheads="1"/>
          </p:cNvSpPr>
          <p:nvPr/>
        </p:nvSpPr>
        <p:spPr bwMode="auto">
          <a:xfrm>
            <a:off x="290513" y="6313488"/>
            <a:ext cx="303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Assuming a 2-core machine</a:t>
            </a:r>
            <a:endParaRPr lang="en-US" dirty="0"/>
          </a:p>
        </p:txBody>
      </p:sp>
      <p:cxnSp>
        <p:nvCxnSpPr>
          <p:cNvPr id="47" name="Straight Arrow Connector 46"/>
          <p:cNvCxnSpPr/>
          <p:nvPr/>
        </p:nvCxnSpPr>
        <p:spPr bwMode="auto">
          <a:xfrm flipV="1">
            <a:off x="1677988" y="3252788"/>
            <a:ext cx="1235075" cy="0"/>
          </a:xfrm>
          <a:prstGeom prst="straightConnector1">
            <a:avLst/>
          </a:prstGeom>
          <a:solidFill>
            <a:schemeClr val="accent1"/>
          </a:solidFill>
          <a:ln w="19050" cap="flat" cmpd="sng" algn="ctr">
            <a:solidFill>
              <a:schemeClr val="accent2">
                <a:lumMod val="60000"/>
                <a:lumOff val="40000"/>
              </a:schemeClr>
            </a:solidFill>
            <a:prstDash val="sysDash"/>
            <a:round/>
            <a:headEnd type="none" w="med" len="med"/>
            <a:tailEnd type="arrow"/>
          </a:ln>
          <a:effectLst/>
        </p:spPr>
      </p:cxnSp>
      <p:sp>
        <p:nvSpPr>
          <p:cNvPr id="12315" name="Rectangle 48"/>
          <p:cNvSpPr>
            <a:spLocks noChangeArrowheads="1"/>
          </p:cNvSpPr>
          <p:nvPr/>
        </p:nvSpPr>
        <p:spPr bwMode="auto">
          <a:xfrm>
            <a:off x="7642225" y="4638675"/>
            <a:ext cx="417513" cy="796925"/>
          </a:xfrm>
          <a:prstGeom prst="rect">
            <a:avLst/>
          </a:prstGeom>
          <a:solidFill>
            <a:srgbClr val="66FF99"/>
          </a:solidFill>
          <a:ln w="9525" algn="ctr">
            <a:solidFill>
              <a:schemeClr val="tx1"/>
            </a:solidFill>
            <a:round/>
            <a:headEnd/>
            <a:tailEnd/>
          </a:ln>
        </p:spPr>
        <p:txBody>
          <a:bodyPr/>
          <a:lstStyle/>
          <a:p>
            <a:pPr algn="ctr"/>
            <a:r>
              <a:rPr lang="en-ZA">
                <a:solidFill>
                  <a:srgbClr val="1C1C1C"/>
                </a:solidFill>
              </a:rPr>
              <a:t>1</a:t>
            </a:r>
            <a:endParaRPr lang="en-US">
              <a:solidFill>
                <a:srgbClr val="1C1C1C"/>
              </a:solidFill>
            </a:endParaRPr>
          </a:p>
        </p:txBody>
      </p:sp>
      <p:sp>
        <p:nvSpPr>
          <p:cNvPr id="12316" name="Rectangle 52"/>
          <p:cNvSpPr>
            <a:spLocks noChangeArrowheads="1"/>
          </p:cNvSpPr>
          <p:nvPr/>
        </p:nvSpPr>
        <p:spPr bwMode="auto">
          <a:xfrm>
            <a:off x="8059738" y="4638675"/>
            <a:ext cx="417512" cy="796925"/>
          </a:xfrm>
          <a:prstGeom prst="rect">
            <a:avLst/>
          </a:prstGeom>
          <a:solidFill>
            <a:srgbClr val="66FF99"/>
          </a:solidFill>
          <a:ln w="9525" algn="ctr">
            <a:solidFill>
              <a:schemeClr val="tx1"/>
            </a:solidFill>
            <a:round/>
            <a:headEnd/>
            <a:tailEnd/>
          </a:ln>
        </p:spPr>
        <p:txBody>
          <a:bodyPr/>
          <a:lstStyle/>
          <a:p>
            <a:pPr algn="ctr"/>
            <a:r>
              <a:rPr lang="en-ZA">
                <a:solidFill>
                  <a:srgbClr val="1C1C1C"/>
                </a:solidFill>
              </a:rPr>
              <a:t>1</a:t>
            </a:r>
            <a:endParaRPr lang="en-US">
              <a:solidFill>
                <a:srgbClr val="1C1C1C"/>
              </a:solidFill>
            </a:endParaRPr>
          </a:p>
        </p:txBody>
      </p:sp>
      <p:sp>
        <p:nvSpPr>
          <p:cNvPr id="12317" name="Rectangle 53"/>
          <p:cNvSpPr>
            <a:spLocks noChangeArrowheads="1"/>
          </p:cNvSpPr>
          <p:nvPr/>
        </p:nvSpPr>
        <p:spPr bwMode="auto">
          <a:xfrm>
            <a:off x="7642225" y="5435600"/>
            <a:ext cx="417513" cy="796925"/>
          </a:xfrm>
          <a:prstGeom prst="rect">
            <a:avLst/>
          </a:prstGeom>
          <a:solidFill>
            <a:srgbClr val="FFCCFF"/>
          </a:solidFill>
          <a:ln w="9525" algn="ctr">
            <a:solidFill>
              <a:schemeClr val="tx1"/>
            </a:solidFill>
            <a:round/>
            <a:headEnd/>
            <a:tailEnd/>
          </a:ln>
        </p:spPr>
        <p:txBody>
          <a:bodyPr/>
          <a:lstStyle/>
          <a:p>
            <a:pPr algn="ctr"/>
            <a:r>
              <a:rPr lang="en-ZA">
                <a:solidFill>
                  <a:srgbClr val="1C1C1C"/>
                </a:solidFill>
              </a:rPr>
              <a:t>2</a:t>
            </a:r>
            <a:endParaRPr lang="en-US">
              <a:solidFill>
                <a:srgbClr val="1C1C1C"/>
              </a:solidFill>
            </a:endParaRPr>
          </a:p>
        </p:txBody>
      </p:sp>
      <p:sp>
        <p:nvSpPr>
          <p:cNvPr id="12318" name="Rectangle 54"/>
          <p:cNvSpPr>
            <a:spLocks noChangeArrowheads="1"/>
          </p:cNvSpPr>
          <p:nvPr/>
        </p:nvSpPr>
        <p:spPr bwMode="auto">
          <a:xfrm>
            <a:off x="8059738" y="5435600"/>
            <a:ext cx="417512" cy="796925"/>
          </a:xfrm>
          <a:prstGeom prst="rect">
            <a:avLst/>
          </a:prstGeom>
          <a:solidFill>
            <a:srgbClr val="FFCCFF"/>
          </a:solidFill>
          <a:ln w="9525" algn="ctr">
            <a:solidFill>
              <a:schemeClr val="tx1"/>
            </a:solidFill>
            <a:round/>
            <a:headEnd/>
            <a:tailEnd/>
          </a:ln>
        </p:spPr>
        <p:txBody>
          <a:bodyPr/>
          <a:lstStyle/>
          <a:p>
            <a:pPr algn="ctr"/>
            <a:r>
              <a:rPr lang="en-ZA">
                <a:solidFill>
                  <a:srgbClr val="1C1C1C"/>
                </a:solidFill>
              </a:rPr>
              <a:t>2</a:t>
            </a:r>
            <a:endParaRPr lang="en-US">
              <a:solidFill>
                <a:srgbClr val="1C1C1C"/>
              </a:solidFill>
            </a:endParaRPr>
          </a:p>
        </p:txBody>
      </p:sp>
      <p:sp>
        <p:nvSpPr>
          <p:cNvPr id="12319" name="Rectangle 55"/>
          <p:cNvSpPr>
            <a:spLocks noChangeArrowheads="1"/>
          </p:cNvSpPr>
          <p:nvPr/>
        </p:nvSpPr>
        <p:spPr bwMode="auto">
          <a:xfrm>
            <a:off x="7667625" y="43164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b="1"/>
              <a:t>a</a:t>
            </a:r>
            <a:endParaRPr lang="en-US" b="1"/>
          </a:p>
        </p:txBody>
      </p:sp>
      <p:sp>
        <p:nvSpPr>
          <p:cNvPr id="12320" name="Rectangle 56"/>
          <p:cNvSpPr>
            <a:spLocks noChangeArrowheads="1"/>
          </p:cNvSpPr>
          <p:nvPr/>
        </p:nvSpPr>
        <p:spPr bwMode="auto">
          <a:xfrm>
            <a:off x="8069263" y="4313238"/>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b="1"/>
              <a:t>b</a:t>
            </a:r>
            <a:endParaRPr lang="en-US" b="1"/>
          </a:p>
        </p:txBody>
      </p:sp>
      <p:sp>
        <p:nvSpPr>
          <p:cNvPr id="12310" name="Oval 32"/>
          <p:cNvSpPr>
            <a:spLocks noChangeArrowheads="1"/>
          </p:cNvSpPr>
          <p:nvPr/>
        </p:nvSpPr>
        <p:spPr bwMode="auto">
          <a:xfrm>
            <a:off x="423862" y="2876374"/>
            <a:ext cx="1409700" cy="965200"/>
          </a:xfrm>
          <a:prstGeom prst="ellipse">
            <a:avLst/>
          </a:prstGeom>
          <a:solidFill>
            <a:schemeClr val="bg1"/>
          </a:solidFill>
          <a:ln w="12700">
            <a:solidFill>
              <a:schemeClr val="tx1"/>
            </a:solidFill>
            <a:headEnd/>
            <a:tailEnd/>
          </a:ln>
        </p:spPr>
        <p:style>
          <a:lnRef idx="2">
            <a:schemeClr val="accent1"/>
          </a:lnRef>
          <a:fillRef idx="1">
            <a:schemeClr val="lt1"/>
          </a:fillRef>
          <a:effectRef idx="0">
            <a:schemeClr val="accent1"/>
          </a:effectRef>
          <a:fontRef idx="minor">
            <a:schemeClr val="dk1"/>
          </a:fontRef>
        </p:style>
        <p:txBody>
          <a:bodyPr lIns="0" rIns="0"/>
          <a:lstStyle/>
          <a:p>
            <a:pPr algn="ctr"/>
            <a:r>
              <a:rPr lang="en-ZA" sz="2000">
                <a:solidFill>
                  <a:srgbClr val="1C1C1C"/>
                </a:solidFill>
              </a:rPr>
              <a:t>main()</a:t>
            </a:r>
            <a:endParaRPr lang="en-US" sz="2000" baseline="-25000">
              <a:solidFill>
                <a:srgbClr val="1C1C1C"/>
              </a:solidFill>
            </a:endParaRPr>
          </a:p>
        </p:txBody>
      </p:sp>
      <p:sp>
        <p:nvSpPr>
          <p:cNvPr id="33" name="TextBox 45"/>
          <p:cNvSpPr txBox="1">
            <a:spLocks noChangeArrowheads="1"/>
          </p:cNvSpPr>
          <p:nvPr/>
        </p:nvSpPr>
        <p:spPr bwMode="auto">
          <a:xfrm>
            <a:off x="7412038" y="6232525"/>
            <a:ext cx="131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sz="1200" dirty="0"/>
              <a:t>Memory access by thread</a:t>
            </a:r>
            <a:endParaRPr lang="en-US" sz="1200" dirty="0"/>
          </a:p>
        </p:txBody>
      </p:sp>
    </p:spTree>
    <p:extLst>
      <p:ext uri="{BB962C8B-B14F-4D97-AF65-F5344CB8AC3E}">
        <p14:creationId xmlns:p14="http://schemas.microsoft.com/office/powerpoint/2010/main" val="51122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Interlaced* memory</a:t>
            </a:r>
            <a:endParaRPr lang="en-US" dirty="0"/>
          </a:p>
        </p:txBody>
      </p:sp>
      <p:sp>
        <p:nvSpPr>
          <p:cNvPr id="3" name="Rectangle 2"/>
          <p:cNvSpPr/>
          <p:nvPr/>
        </p:nvSpPr>
        <p:spPr bwMode="auto">
          <a:xfrm>
            <a:off x="561975" y="1747929"/>
            <a:ext cx="2443163" cy="4953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ZA" sz="2000" dirty="0">
                <a:solidFill>
                  <a:srgbClr val="1C1C1C"/>
                </a:solidFill>
              </a:rPr>
              <a:t>[a</a:t>
            </a:r>
            <a:r>
              <a:rPr lang="en-ZA" sz="2000" baseline="-25000" dirty="0">
                <a:solidFill>
                  <a:srgbClr val="1C1C1C"/>
                </a:solidFill>
              </a:rPr>
              <a:t>1</a:t>
            </a:r>
            <a:r>
              <a:rPr lang="en-ZA" sz="2000" dirty="0">
                <a:solidFill>
                  <a:srgbClr val="1C1C1C"/>
                </a:solidFill>
              </a:rPr>
              <a:t> a</a:t>
            </a:r>
            <a:r>
              <a:rPr lang="en-ZA" sz="2000" baseline="-25000" dirty="0">
                <a:solidFill>
                  <a:srgbClr val="1C1C1C"/>
                </a:solidFill>
              </a:rPr>
              <a:t>3</a:t>
            </a:r>
            <a:r>
              <a:rPr lang="en-ZA" sz="2000" dirty="0">
                <a:solidFill>
                  <a:srgbClr val="1C1C1C"/>
                </a:solidFill>
              </a:rPr>
              <a:t> a</a:t>
            </a:r>
            <a:r>
              <a:rPr lang="en-ZA" sz="2000" baseline="-25000" dirty="0">
                <a:solidFill>
                  <a:srgbClr val="1C1C1C"/>
                </a:solidFill>
              </a:rPr>
              <a:t>5</a:t>
            </a:r>
            <a:r>
              <a:rPr lang="en-ZA" sz="2000" dirty="0">
                <a:solidFill>
                  <a:srgbClr val="1C1C1C"/>
                </a:solidFill>
              </a:rPr>
              <a:t> a</a:t>
            </a:r>
            <a:r>
              <a:rPr lang="en-ZA" sz="2000" baseline="-25000" dirty="0">
                <a:solidFill>
                  <a:srgbClr val="1C1C1C"/>
                </a:solidFill>
              </a:rPr>
              <a:t>7</a:t>
            </a:r>
            <a:r>
              <a:rPr lang="en-ZA" sz="2000" dirty="0">
                <a:solidFill>
                  <a:srgbClr val="1C1C1C"/>
                </a:solidFill>
              </a:rPr>
              <a:t> … a</a:t>
            </a:r>
            <a:r>
              <a:rPr lang="en-ZA" sz="2000" baseline="-25000" dirty="0">
                <a:solidFill>
                  <a:srgbClr val="1C1C1C"/>
                </a:solidFill>
              </a:rPr>
              <a:t>n-2</a:t>
            </a:r>
            <a:r>
              <a:rPr lang="en-ZA" sz="2000" dirty="0">
                <a:solidFill>
                  <a:srgbClr val="1C1C1C"/>
                </a:solidFill>
              </a:rPr>
              <a:t>]</a:t>
            </a:r>
            <a:endParaRPr lang="en-US" sz="2000" dirty="0">
              <a:solidFill>
                <a:srgbClr val="1C1C1C"/>
              </a:solidFill>
            </a:endParaRPr>
          </a:p>
        </p:txBody>
      </p:sp>
      <p:sp>
        <p:nvSpPr>
          <p:cNvPr id="5" name="Rectangle 4"/>
          <p:cNvSpPr/>
          <p:nvPr/>
        </p:nvSpPr>
        <p:spPr bwMode="auto">
          <a:xfrm>
            <a:off x="4271963" y="1747929"/>
            <a:ext cx="2441575" cy="4953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ZA" sz="2000" dirty="0">
                <a:solidFill>
                  <a:srgbClr val="1C1C1C"/>
                </a:solidFill>
              </a:rPr>
              <a:t>[b</a:t>
            </a:r>
            <a:r>
              <a:rPr lang="en-ZA" sz="2000" baseline="-25000" dirty="0">
                <a:solidFill>
                  <a:srgbClr val="1C1C1C"/>
                </a:solidFill>
              </a:rPr>
              <a:t>1</a:t>
            </a:r>
            <a:r>
              <a:rPr lang="en-ZA" sz="2000" dirty="0">
                <a:solidFill>
                  <a:srgbClr val="1C1C1C"/>
                </a:solidFill>
              </a:rPr>
              <a:t> b</a:t>
            </a:r>
            <a:r>
              <a:rPr lang="en-ZA" sz="2000" baseline="-25000" dirty="0">
                <a:solidFill>
                  <a:srgbClr val="1C1C1C"/>
                </a:solidFill>
              </a:rPr>
              <a:t>3</a:t>
            </a:r>
            <a:r>
              <a:rPr lang="en-ZA" sz="2000" dirty="0">
                <a:solidFill>
                  <a:srgbClr val="1C1C1C"/>
                </a:solidFill>
              </a:rPr>
              <a:t> b</a:t>
            </a:r>
            <a:r>
              <a:rPr lang="en-ZA" sz="2000" baseline="-25000" dirty="0">
                <a:solidFill>
                  <a:srgbClr val="1C1C1C"/>
                </a:solidFill>
              </a:rPr>
              <a:t>5</a:t>
            </a:r>
            <a:r>
              <a:rPr lang="en-ZA" sz="2000" dirty="0">
                <a:solidFill>
                  <a:srgbClr val="1C1C1C"/>
                </a:solidFill>
              </a:rPr>
              <a:t> b</a:t>
            </a:r>
            <a:r>
              <a:rPr lang="en-ZA" sz="2000" baseline="-25000" dirty="0">
                <a:solidFill>
                  <a:srgbClr val="1C1C1C"/>
                </a:solidFill>
              </a:rPr>
              <a:t>7</a:t>
            </a:r>
            <a:r>
              <a:rPr lang="en-ZA" sz="2000" dirty="0">
                <a:solidFill>
                  <a:srgbClr val="1C1C1C"/>
                </a:solidFill>
              </a:rPr>
              <a:t> … b</a:t>
            </a:r>
            <a:r>
              <a:rPr lang="en-ZA" sz="2000" baseline="-25000" dirty="0">
                <a:solidFill>
                  <a:srgbClr val="1C1C1C"/>
                </a:solidFill>
              </a:rPr>
              <a:t>n-2</a:t>
            </a:r>
            <a:r>
              <a:rPr lang="en-ZA" sz="2000" dirty="0">
                <a:solidFill>
                  <a:srgbClr val="1C1C1C"/>
                </a:solidFill>
              </a:rPr>
              <a:t>]</a:t>
            </a:r>
            <a:endParaRPr lang="en-US" sz="2000" dirty="0">
              <a:solidFill>
                <a:srgbClr val="1C1C1C"/>
              </a:solidFill>
            </a:endParaRPr>
          </a:p>
        </p:txBody>
      </p:sp>
      <p:sp>
        <p:nvSpPr>
          <p:cNvPr id="13317" name="Oval 5"/>
          <p:cNvSpPr>
            <a:spLocks noChangeArrowheads="1"/>
          </p:cNvSpPr>
          <p:nvPr/>
        </p:nvSpPr>
        <p:spPr bwMode="auto">
          <a:xfrm>
            <a:off x="2860675" y="2348004"/>
            <a:ext cx="1411288" cy="966788"/>
          </a:xfrm>
          <a:prstGeom prst="ellipse">
            <a:avLst/>
          </a:prstGeom>
          <a:solidFill>
            <a:srgbClr val="66FF99"/>
          </a:solidFill>
          <a:ln w="9525" algn="ctr">
            <a:solidFill>
              <a:schemeClr val="tx1"/>
            </a:solidFill>
            <a:round/>
            <a:headEnd/>
            <a:tailEnd/>
          </a:ln>
        </p:spPr>
        <p:txBody>
          <a:bodyPr lIns="0" rIns="0"/>
          <a:lstStyle/>
          <a:p>
            <a:pPr algn="ctr"/>
            <a:r>
              <a:rPr lang="en-ZA" sz="2000">
                <a:solidFill>
                  <a:srgbClr val="1C1C1C"/>
                </a:solidFill>
              </a:rPr>
              <a:t>Thread 1</a:t>
            </a:r>
            <a:endParaRPr lang="en-US" sz="2000" baseline="-25000">
              <a:solidFill>
                <a:srgbClr val="1C1C1C"/>
              </a:solidFill>
            </a:endParaRPr>
          </a:p>
        </p:txBody>
      </p:sp>
      <p:cxnSp>
        <p:nvCxnSpPr>
          <p:cNvPr id="13318" name="Straight Arrow Connector 7"/>
          <p:cNvCxnSpPr>
            <a:cxnSpLocks noChangeShapeType="1"/>
            <a:stCxn id="3" idx="2"/>
            <a:endCxn id="13317" idx="2"/>
          </p:cNvCxnSpPr>
          <p:nvPr/>
        </p:nvCxnSpPr>
        <p:spPr bwMode="auto">
          <a:xfrm rot="16200000" flipH="1">
            <a:off x="2027237" y="1998755"/>
            <a:ext cx="588963" cy="10779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19" name="Straight Arrow Connector 8"/>
          <p:cNvCxnSpPr>
            <a:cxnSpLocks noChangeShapeType="1"/>
            <a:stCxn id="5" idx="2"/>
            <a:endCxn id="13317" idx="6"/>
          </p:cNvCxnSpPr>
          <p:nvPr/>
        </p:nvCxnSpPr>
        <p:spPr bwMode="auto">
          <a:xfrm rot="5400000">
            <a:off x="4587875" y="1927317"/>
            <a:ext cx="588963" cy="1220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20" name="Rectangle 14"/>
          <p:cNvSpPr>
            <a:spLocks noChangeArrowheads="1"/>
          </p:cNvSpPr>
          <p:nvPr/>
        </p:nvSpPr>
        <p:spPr bwMode="auto">
          <a:xfrm>
            <a:off x="5159375" y="2922679"/>
            <a:ext cx="914400" cy="496888"/>
          </a:xfrm>
          <a:prstGeom prst="rect">
            <a:avLst/>
          </a:prstGeom>
          <a:solidFill>
            <a:schemeClr val="bg1"/>
          </a:solidFill>
          <a:ln w="9525" algn="ctr">
            <a:solidFill>
              <a:schemeClr val="tx1"/>
            </a:solidFill>
            <a:round/>
            <a:headEnd/>
            <a:tailEnd/>
          </a:ln>
        </p:spPr>
        <p:txBody>
          <a:bodyPr/>
          <a:lstStyle/>
          <a:p>
            <a:r>
              <a:rPr lang="en-ZA" sz="2000">
                <a:solidFill>
                  <a:srgbClr val="1C1C1C"/>
                </a:solidFill>
              </a:rPr>
              <a:t>sum1</a:t>
            </a:r>
            <a:endParaRPr lang="en-US" sz="2000">
              <a:solidFill>
                <a:srgbClr val="1C1C1C"/>
              </a:solidFill>
            </a:endParaRPr>
          </a:p>
        </p:txBody>
      </p:sp>
      <p:cxnSp>
        <p:nvCxnSpPr>
          <p:cNvPr id="13321" name="Straight Arrow Connector 15"/>
          <p:cNvCxnSpPr>
            <a:cxnSpLocks noChangeShapeType="1"/>
            <a:endCxn id="13320" idx="1"/>
          </p:cNvCxnSpPr>
          <p:nvPr/>
        </p:nvCxnSpPr>
        <p:spPr bwMode="auto">
          <a:xfrm>
            <a:off x="4160838" y="3105242"/>
            <a:ext cx="998537" cy="666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2" name="Straight Arrow Connector 21"/>
          <p:cNvCxnSpPr>
            <a:cxnSpLocks noChangeShapeType="1"/>
          </p:cNvCxnSpPr>
          <p:nvPr/>
        </p:nvCxnSpPr>
        <p:spPr bwMode="auto">
          <a:xfrm rot="10800000" flipV="1">
            <a:off x="6202363" y="1412967"/>
            <a:ext cx="781050" cy="300037"/>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323" name="TextBox 22"/>
          <p:cNvSpPr txBox="1">
            <a:spLocks noChangeArrowheads="1"/>
          </p:cNvSpPr>
          <p:nvPr/>
        </p:nvSpPr>
        <p:spPr bwMode="auto">
          <a:xfrm>
            <a:off x="6953250" y="1141504"/>
            <a:ext cx="1749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Vectors in</a:t>
            </a:r>
          </a:p>
          <a:p>
            <a:r>
              <a:rPr lang="en-ZA"/>
              <a:t>global / shared</a:t>
            </a:r>
          </a:p>
          <a:p>
            <a:r>
              <a:rPr lang="en-ZA"/>
              <a:t>memory</a:t>
            </a:r>
            <a:endParaRPr lang="en-US"/>
          </a:p>
        </p:txBody>
      </p:sp>
      <p:sp>
        <p:nvSpPr>
          <p:cNvPr id="24" name="Rectangle 23"/>
          <p:cNvSpPr/>
          <p:nvPr/>
        </p:nvSpPr>
        <p:spPr bwMode="auto">
          <a:xfrm>
            <a:off x="561975" y="3864067"/>
            <a:ext cx="2443163" cy="4953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ZA" sz="2000" dirty="0">
                <a:solidFill>
                  <a:srgbClr val="1C1C1C"/>
                </a:solidFill>
              </a:rPr>
              <a:t>[a</a:t>
            </a:r>
            <a:r>
              <a:rPr lang="en-ZA" sz="2000" baseline="-25000" dirty="0">
                <a:solidFill>
                  <a:srgbClr val="1C1C1C"/>
                </a:solidFill>
              </a:rPr>
              <a:t>2</a:t>
            </a:r>
            <a:r>
              <a:rPr lang="en-ZA" sz="2000" dirty="0">
                <a:solidFill>
                  <a:srgbClr val="1C1C1C"/>
                </a:solidFill>
              </a:rPr>
              <a:t> a</a:t>
            </a:r>
            <a:r>
              <a:rPr lang="en-ZA" sz="2000" baseline="-25000" dirty="0">
                <a:solidFill>
                  <a:srgbClr val="1C1C1C"/>
                </a:solidFill>
              </a:rPr>
              <a:t>4</a:t>
            </a:r>
            <a:r>
              <a:rPr lang="en-ZA" sz="2000" dirty="0">
                <a:solidFill>
                  <a:srgbClr val="1C1C1C"/>
                </a:solidFill>
              </a:rPr>
              <a:t> a</a:t>
            </a:r>
            <a:r>
              <a:rPr lang="en-ZA" sz="2000" baseline="-25000" dirty="0">
                <a:solidFill>
                  <a:srgbClr val="1C1C1C"/>
                </a:solidFill>
              </a:rPr>
              <a:t>6 </a:t>
            </a:r>
            <a:r>
              <a:rPr lang="en-ZA" sz="2000" dirty="0">
                <a:solidFill>
                  <a:srgbClr val="1C1C1C"/>
                </a:solidFill>
              </a:rPr>
              <a:t>… a</a:t>
            </a:r>
            <a:r>
              <a:rPr lang="en-ZA" sz="2000" baseline="-25000" dirty="0">
                <a:solidFill>
                  <a:srgbClr val="1C1C1C"/>
                </a:solidFill>
              </a:rPr>
              <a:t>n-1</a:t>
            </a:r>
            <a:r>
              <a:rPr lang="en-ZA" sz="2000" dirty="0">
                <a:solidFill>
                  <a:srgbClr val="1C1C1C"/>
                </a:solidFill>
              </a:rPr>
              <a:t>]</a:t>
            </a:r>
            <a:endParaRPr lang="en-US" sz="2000" dirty="0">
              <a:solidFill>
                <a:srgbClr val="1C1C1C"/>
              </a:solidFill>
            </a:endParaRPr>
          </a:p>
        </p:txBody>
      </p:sp>
      <p:sp>
        <p:nvSpPr>
          <p:cNvPr id="25" name="Rectangle 24"/>
          <p:cNvSpPr/>
          <p:nvPr/>
        </p:nvSpPr>
        <p:spPr bwMode="auto">
          <a:xfrm>
            <a:off x="4271963" y="3864067"/>
            <a:ext cx="2441575" cy="4953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r>
              <a:rPr lang="en-ZA" sz="2000" dirty="0">
                <a:solidFill>
                  <a:srgbClr val="1C1C1C"/>
                </a:solidFill>
              </a:rPr>
              <a:t>[b</a:t>
            </a:r>
            <a:r>
              <a:rPr lang="en-ZA" sz="2000" baseline="-25000" dirty="0">
                <a:solidFill>
                  <a:srgbClr val="1C1C1C"/>
                </a:solidFill>
              </a:rPr>
              <a:t>2</a:t>
            </a:r>
            <a:r>
              <a:rPr lang="en-ZA" sz="2000" dirty="0">
                <a:solidFill>
                  <a:srgbClr val="1C1C1C"/>
                </a:solidFill>
              </a:rPr>
              <a:t> b</a:t>
            </a:r>
            <a:r>
              <a:rPr lang="en-ZA" sz="2000" baseline="-25000" dirty="0">
                <a:solidFill>
                  <a:srgbClr val="1C1C1C"/>
                </a:solidFill>
              </a:rPr>
              <a:t>4</a:t>
            </a:r>
            <a:r>
              <a:rPr lang="en-ZA" sz="2000" dirty="0">
                <a:solidFill>
                  <a:srgbClr val="1C1C1C"/>
                </a:solidFill>
              </a:rPr>
              <a:t> b</a:t>
            </a:r>
            <a:r>
              <a:rPr lang="en-ZA" sz="2000" baseline="-25000" dirty="0">
                <a:solidFill>
                  <a:srgbClr val="1C1C1C"/>
                </a:solidFill>
              </a:rPr>
              <a:t>6 </a:t>
            </a:r>
            <a:r>
              <a:rPr lang="en-ZA" sz="2000" dirty="0">
                <a:solidFill>
                  <a:srgbClr val="1C1C1C"/>
                </a:solidFill>
              </a:rPr>
              <a:t>… b</a:t>
            </a:r>
            <a:r>
              <a:rPr lang="en-ZA" sz="2000" baseline="-25000" dirty="0">
                <a:solidFill>
                  <a:srgbClr val="1C1C1C"/>
                </a:solidFill>
              </a:rPr>
              <a:t>n-1</a:t>
            </a:r>
            <a:r>
              <a:rPr lang="en-ZA" sz="2000" dirty="0">
                <a:solidFill>
                  <a:srgbClr val="1C1C1C"/>
                </a:solidFill>
              </a:rPr>
              <a:t>]</a:t>
            </a:r>
            <a:endParaRPr lang="en-US" sz="2000" dirty="0">
              <a:solidFill>
                <a:srgbClr val="1C1C1C"/>
              </a:solidFill>
            </a:endParaRPr>
          </a:p>
        </p:txBody>
      </p:sp>
      <p:sp>
        <p:nvSpPr>
          <p:cNvPr id="13326" name="Oval 25"/>
          <p:cNvSpPr>
            <a:spLocks noChangeArrowheads="1"/>
          </p:cNvSpPr>
          <p:nvPr/>
        </p:nvSpPr>
        <p:spPr bwMode="auto">
          <a:xfrm>
            <a:off x="2860675" y="4464142"/>
            <a:ext cx="1411288" cy="966787"/>
          </a:xfrm>
          <a:prstGeom prst="ellipse">
            <a:avLst/>
          </a:prstGeom>
          <a:solidFill>
            <a:srgbClr val="FFCCFF"/>
          </a:solidFill>
          <a:ln w="9525" algn="ctr">
            <a:solidFill>
              <a:schemeClr val="tx1"/>
            </a:solidFill>
            <a:round/>
            <a:headEnd/>
            <a:tailEnd/>
          </a:ln>
        </p:spPr>
        <p:txBody>
          <a:bodyPr lIns="0" rIns="0"/>
          <a:lstStyle/>
          <a:p>
            <a:pPr algn="ctr"/>
            <a:r>
              <a:rPr lang="en-ZA" sz="2000">
                <a:solidFill>
                  <a:srgbClr val="1C1C1C"/>
                </a:solidFill>
              </a:rPr>
              <a:t>Thread 2</a:t>
            </a:r>
            <a:endParaRPr lang="en-US" sz="2000" baseline="-25000">
              <a:solidFill>
                <a:srgbClr val="1C1C1C"/>
              </a:solidFill>
            </a:endParaRPr>
          </a:p>
        </p:txBody>
      </p:sp>
      <p:cxnSp>
        <p:nvCxnSpPr>
          <p:cNvPr id="13327" name="Straight Arrow Connector 26"/>
          <p:cNvCxnSpPr>
            <a:cxnSpLocks noChangeShapeType="1"/>
            <a:stCxn id="24" idx="2"/>
            <a:endCxn id="13326" idx="2"/>
          </p:cNvCxnSpPr>
          <p:nvPr/>
        </p:nvCxnSpPr>
        <p:spPr bwMode="auto">
          <a:xfrm rot="16200000" flipH="1">
            <a:off x="2027238" y="4114892"/>
            <a:ext cx="588962" cy="1077912"/>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328" name="Straight Arrow Connector 27"/>
          <p:cNvCxnSpPr>
            <a:cxnSpLocks noChangeShapeType="1"/>
            <a:stCxn id="25" idx="2"/>
            <a:endCxn id="13326" idx="6"/>
          </p:cNvCxnSpPr>
          <p:nvPr/>
        </p:nvCxnSpPr>
        <p:spPr bwMode="auto">
          <a:xfrm rot="5400000">
            <a:off x="4587876" y="4043454"/>
            <a:ext cx="588962" cy="1220787"/>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329" name="Rectangle 28"/>
          <p:cNvSpPr>
            <a:spLocks noChangeArrowheads="1"/>
          </p:cNvSpPr>
          <p:nvPr/>
        </p:nvSpPr>
        <p:spPr bwMode="auto">
          <a:xfrm>
            <a:off x="5159375" y="5038817"/>
            <a:ext cx="914400" cy="496887"/>
          </a:xfrm>
          <a:prstGeom prst="rect">
            <a:avLst/>
          </a:prstGeom>
          <a:solidFill>
            <a:schemeClr val="bg1"/>
          </a:solidFill>
          <a:ln w="9525" algn="ctr">
            <a:solidFill>
              <a:schemeClr val="tx1"/>
            </a:solidFill>
            <a:round/>
            <a:headEnd/>
            <a:tailEnd/>
          </a:ln>
        </p:spPr>
        <p:txBody>
          <a:bodyPr/>
          <a:lstStyle/>
          <a:p>
            <a:r>
              <a:rPr lang="en-ZA" sz="2000">
                <a:solidFill>
                  <a:srgbClr val="1C1C1C"/>
                </a:solidFill>
              </a:rPr>
              <a:t>sum2</a:t>
            </a:r>
            <a:endParaRPr lang="en-US" sz="2000">
              <a:solidFill>
                <a:srgbClr val="1C1C1C"/>
              </a:solidFill>
            </a:endParaRPr>
          </a:p>
        </p:txBody>
      </p:sp>
      <p:cxnSp>
        <p:nvCxnSpPr>
          <p:cNvPr id="13330" name="Straight Arrow Connector 29"/>
          <p:cNvCxnSpPr>
            <a:cxnSpLocks noChangeShapeType="1"/>
            <a:endCxn id="13329" idx="1"/>
          </p:cNvCxnSpPr>
          <p:nvPr/>
        </p:nvCxnSpPr>
        <p:spPr bwMode="auto">
          <a:xfrm>
            <a:off x="4160838" y="5221379"/>
            <a:ext cx="998537" cy="66675"/>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 name="Straight Arrow Connector 33"/>
          <p:cNvCxnSpPr>
            <a:endCxn id="13335" idx="2"/>
          </p:cNvCxnSpPr>
          <p:nvPr/>
        </p:nvCxnSpPr>
        <p:spPr bwMode="auto">
          <a:xfrm>
            <a:off x="6107113" y="3119529"/>
            <a:ext cx="1195387" cy="96838"/>
          </a:xfrm>
          <a:prstGeom prst="straightConnector1">
            <a:avLst/>
          </a:prstGeom>
          <a:solidFill>
            <a:schemeClr val="accent1"/>
          </a:solidFill>
          <a:ln w="19050" cap="flat" cmpd="sng" algn="ctr">
            <a:solidFill>
              <a:schemeClr val="accent2">
                <a:lumMod val="60000"/>
                <a:lumOff val="40000"/>
              </a:schemeClr>
            </a:solidFill>
            <a:prstDash val="sysDash"/>
            <a:round/>
            <a:headEnd type="none" w="med" len="med"/>
            <a:tailEnd type="arrow"/>
          </a:ln>
          <a:effectLst/>
        </p:spPr>
      </p:cxnSp>
      <p:sp>
        <p:nvSpPr>
          <p:cNvPr id="13332" name="Rectangle 35"/>
          <p:cNvSpPr>
            <a:spLocks noChangeArrowheads="1"/>
          </p:cNvSpPr>
          <p:nvPr/>
        </p:nvSpPr>
        <p:spPr bwMode="auto">
          <a:xfrm>
            <a:off x="1659997" y="2627404"/>
            <a:ext cx="74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dirty="0"/>
              <a:t>starts</a:t>
            </a:r>
            <a:endParaRPr lang="en-US" dirty="0"/>
          </a:p>
        </p:txBody>
      </p:sp>
      <p:sp>
        <p:nvSpPr>
          <p:cNvPr id="39" name="Arc 38"/>
          <p:cNvSpPr/>
          <p:nvPr/>
        </p:nvSpPr>
        <p:spPr bwMode="auto">
          <a:xfrm>
            <a:off x="-417513" y="3270250"/>
            <a:ext cx="4010026" cy="2716213"/>
          </a:xfrm>
          <a:prstGeom prst="arc">
            <a:avLst/>
          </a:prstGeom>
          <a:noFill/>
          <a:ln w="9525" cap="flat" cmpd="sng" algn="ctr">
            <a:solidFill>
              <a:schemeClr val="bg1">
                <a:lumMod val="60000"/>
                <a:lumOff val="40000"/>
              </a:schemeClr>
            </a:solidFill>
            <a:prstDash val="sysDash"/>
            <a:round/>
            <a:headEnd type="none" w="med" len="med"/>
            <a:tailEnd type="arrow" w="med" len="med"/>
          </a:ln>
          <a:effectLst/>
        </p:spPr>
        <p:txBody>
          <a:bodyPr/>
          <a:lstStyle/>
          <a:p>
            <a:pPr>
              <a:defRPr/>
            </a:pPr>
            <a:endParaRPr lang="en-US"/>
          </a:p>
        </p:txBody>
      </p:sp>
      <p:sp>
        <p:nvSpPr>
          <p:cNvPr id="13335" name="Oval 39"/>
          <p:cNvSpPr>
            <a:spLocks noChangeArrowheads="1"/>
          </p:cNvSpPr>
          <p:nvPr/>
        </p:nvSpPr>
        <p:spPr bwMode="auto">
          <a:xfrm>
            <a:off x="7302500" y="2700429"/>
            <a:ext cx="1514475" cy="1031875"/>
          </a:xfrm>
          <a:prstGeom prst="ellipse">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lIns="0" rIns="0"/>
          <a:lstStyle/>
          <a:p>
            <a:pPr algn="ctr"/>
            <a:r>
              <a:rPr lang="en-ZA" sz="2000" dirty="0">
                <a:solidFill>
                  <a:srgbClr val="1C1C1C"/>
                </a:solidFill>
              </a:rPr>
              <a:t>main()</a:t>
            </a:r>
          </a:p>
          <a:p>
            <a:pPr algn="ctr"/>
            <a:r>
              <a:rPr lang="en-ZA" sz="1200" dirty="0">
                <a:solidFill>
                  <a:srgbClr val="1C1C1C"/>
                </a:solidFill>
              </a:rPr>
              <a:t>sum = sum1+sum2</a:t>
            </a:r>
            <a:endParaRPr lang="en-US" sz="1200" baseline="-25000" dirty="0">
              <a:solidFill>
                <a:srgbClr val="1C1C1C"/>
              </a:solidFill>
            </a:endParaRPr>
          </a:p>
        </p:txBody>
      </p:sp>
      <p:cxnSp>
        <p:nvCxnSpPr>
          <p:cNvPr id="42" name="Straight Arrow Connector 41"/>
          <p:cNvCxnSpPr>
            <a:endCxn id="13335" idx="3"/>
          </p:cNvCxnSpPr>
          <p:nvPr/>
        </p:nvCxnSpPr>
        <p:spPr bwMode="auto">
          <a:xfrm rot="5400000" flipH="1" flipV="1">
            <a:off x="5923757" y="3725160"/>
            <a:ext cx="1744662" cy="1457325"/>
          </a:xfrm>
          <a:prstGeom prst="straightConnector1">
            <a:avLst/>
          </a:prstGeom>
          <a:solidFill>
            <a:schemeClr val="accent1"/>
          </a:solidFill>
          <a:ln w="19050" cap="flat" cmpd="sng" algn="ctr">
            <a:solidFill>
              <a:schemeClr val="accent2">
                <a:lumMod val="60000"/>
                <a:lumOff val="40000"/>
              </a:schemeClr>
            </a:solidFill>
            <a:prstDash val="sysDash"/>
            <a:round/>
            <a:headEnd type="none" w="med" len="med"/>
            <a:tailEnd type="arrow"/>
          </a:ln>
          <a:effectLst/>
        </p:spPr>
      </p:cxnSp>
      <p:sp>
        <p:nvSpPr>
          <p:cNvPr id="13337" name="TextBox 45"/>
          <p:cNvSpPr txBox="1">
            <a:spLocks noChangeArrowheads="1"/>
          </p:cNvSpPr>
          <p:nvPr/>
        </p:nvSpPr>
        <p:spPr bwMode="auto">
          <a:xfrm>
            <a:off x="231247" y="5431627"/>
            <a:ext cx="303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Assuming a 2 core machine</a:t>
            </a:r>
            <a:endParaRPr lang="en-US" dirty="0"/>
          </a:p>
        </p:txBody>
      </p:sp>
      <p:cxnSp>
        <p:nvCxnSpPr>
          <p:cNvPr id="47" name="Straight Arrow Connector 46"/>
          <p:cNvCxnSpPr/>
          <p:nvPr/>
        </p:nvCxnSpPr>
        <p:spPr bwMode="auto">
          <a:xfrm flipV="1">
            <a:off x="1677988" y="2962367"/>
            <a:ext cx="1235075" cy="0"/>
          </a:xfrm>
          <a:prstGeom prst="straightConnector1">
            <a:avLst/>
          </a:prstGeom>
          <a:solidFill>
            <a:schemeClr val="accent1"/>
          </a:solidFill>
          <a:ln w="19050" cap="flat" cmpd="sng" algn="ctr">
            <a:solidFill>
              <a:schemeClr val="accent2">
                <a:lumMod val="60000"/>
                <a:lumOff val="40000"/>
              </a:schemeClr>
            </a:solidFill>
            <a:prstDash val="sysDash"/>
            <a:round/>
            <a:headEnd type="none" w="med" len="med"/>
            <a:tailEnd type="arrow"/>
          </a:ln>
          <a:effectLst/>
        </p:spPr>
      </p:cxnSp>
      <p:sp>
        <p:nvSpPr>
          <p:cNvPr id="13339" name="Rectangle 48"/>
          <p:cNvSpPr>
            <a:spLocks noChangeArrowheads="1"/>
          </p:cNvSpPr>
          <p:nvPr/>
        </p:nvSpPr>
        <p:spPr bwMode="auto">
          <a:xfrm>
            <a:off x="7642225" y="4221254"/>
            <a:ext cx="417513"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40" name="Rectangle 52"/>
          <p:cNvSpPr>
            <a:spLocks noChangeArrowheads="1"/>
          </p:cNvSpPr>
          <p:nvPr/>
        </p:nvSpPr>
        <p:spPr bwMode="auto">
          <a:xfrm>
            <a:off x="8059738" y="4221254"/>
            <a:ext cx="417512"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41" name="Rectangle 53"/>
          <p:cNvSpPr>
            <a:spLocks noChangeArrowheads="1"/>
          </p:cNvSpPr>
          <p:nvPr/>
        </p:nvSpPr>
        <p:spPr bwMode="auto">
          <a:xfrm>
            <a:off x="7642225" y="4329204"/>
            <a:ext cx="417513"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42" name="Rectangle 54"/>
          <p:cNvSpPr>
            <a:spLocks noChangeArrowheads="1"/>
          </p:cNvSpPr>
          <p:nvPr/>
        </p:nvSpPr>
        <p:spPr bwMode="auto">
          <a:xfrm>
            <a:off x="8059738" y="4329204"/>
            <a:ext cx="417512"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43" name="Rectangle 55"/>
          <p:cNvSpPr>
            <a:spLocks noChangeArrowheads="1"/>
          </p:cNvSpPr>
          <p:nvPr/>
        </p:nvSpPr>
        <p:spPr bwMode="auto">
          <a:xfrm>
            <a:off x="7667625" y="3898992"/>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b="1"/>
              <a:t>a</a:t>
            </a:r>
            <a:endParaRPr lang="en-US" b="1"/>
          </a:p>
        </p:txBody>
      </p:sp>
      <p:sp>
        <p:nvSpPr>
          <p:cNvPr id="13344" name="Rectangle 56"/>
          <p:cNvSpPr>
            <a:spLocks noChangeArrowheads="1"/>
          </p:cNvSpPr>
          <p:nvPr/>
        </p:nvSpPr>
        <p:spPr bwMode="auto">
          <a:xfrm>
            <a:off x="8069263" y="3895817"/>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b="1"/>
              <a:t>b</a:t>
            </a:r>
            <a:endParaRPr lang="en-US" b="1"/>
          </a:p>
        </p:txBody>
      </p:sp>
      <p:sp>
        <p:nvSpPr>
          <p:cNvPr id="13345" name="Rectangle 34"/>
          <p:cNvSpPr>
            <a:spLocks noChangeArrowheads="1"/>
          </p:cNvSpPr>
          <p:nvPr/>
        </p:nvSpPr>
        <p:spPr bwMode="auto">
          <a:xfrm>
            <a:off x="7642225" y="4440329"/>
            <a:ext cx="417513"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46" name="Rectangle 36"/>
          <p:cNvSpPr>
            <a:spLocks noChangeArrowheads="1"/>
          </p:cNvSpPr>
          <p:nvPr/>
        </p:nvSpPr>
        <p:spPr bwMode="auto">
          <a:xfrm>
            <a:off x="8059738" y="4440329"/>
            <a:ext cx="417512"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47" name="Rectangle 37"/>
          <p:cNvSpPr>
            <a:spLocks noChangeArrowheads="1"/>
          </p:cNvSpPr>
          <p:nvPr/>
        </p:nvSpPr>
        <p:spPr bwMode="auto">
          <a:xfrm>
            <a:off x="7642225" y="4548279"/>
            <a:ext cx="417513"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48" name="Rectangle 40"/>
          <p:cNvSpPr>
            <a:spLocks noChangeArrowheads="1"/>
          </p:cNvSpPr>
          <p:nvPr/>
        </p:nvSpPr>
        <p:spPr bwMode="auto">
          <a:xfrm>
            <a:off x="8059738" y="4548279"/>
            <a:ext cx="417512"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49" name="Rectangle 42"/>
          <p:cNvSpPr>
            <a:spLocks noChangeArrowheads="1"/>
          </p:cNvSpPr>
          <p:nvPr/>
        </p:nvSpPr>
        <p:spPr bwMode="auto">
          <a:xfrm>
            <a:off x="7642225" y="4654642"/>
            <a:ext cx="417513"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50" name="Rectangle 43"/>
          <p:cNvSpPr>
            <a:spLocks noChangeArrowheads="1"/>
          </p:cNvSpPr>
          <p:nvPr/>
        </p:nvSpPr>
        <p:spPr bwMode="auto">
          <a:xfrm>
            <a:off x="8059738" y="4654642"/>
            <a:ext cx="417512"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51" name="Rectangle 44"/>
          <p:cNvSpPr>
            <a:spLocks noChangeArrowheads="1"/>
          </p:cNvSpPr>
          <p:nvPr/>
        </p:nvSpPr>
        <p:spPr bwMode="auto">
          <a:xfrm>
            <a:off x="7642225" y="4762592"/>
            <a:ext cx="417513"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52" name="Rectangle 47"/>
          <p:cNvSpPr>
            <a:spLocks noChangeArrowheads="1"/>
          </p:cNvSpPr>
          <p:nvPr/>
        </p:nvSpPr>
        <p:spPr bwMode="auto">
          <a:xfrm>
            <a:off x="8059738" y="4762592"/>
            <a:ext cx="417512"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53" name="Rectangle 49"/>
          <p:cNvSpPr>
            <a:spLocks noChangeArrowheads="1"/>
          </p:cNvSpPr>
          <p:nvPr/>
        </p:nvSpPr>
        <p:spPr bwMode="auto">
          <a:xfrm>
            <a:off x="7642225" y="4873717"/>
            <a:ext cx="417513"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54" name="Rectangle 50"/>
          <p:cNvSpPr>
            <a:spLocks noChangeArrowheads="1"/>
          </p:cNvSpPr>
          <p:nvPr/>
        </p:nvSpPr>
        <p:spPr bwMode="auto">
          <a:xfrm>
            <a:off x="8059738" y="4873717"/>
            <a:ext cx="417512"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55" name="Rectangle 51"/>
          <p:cNvSpPr>
            <a:spLocks noChangeArrowheads="1"/>
          </p:cNvSpPr>
          <p:nvPr/>
        </p:nvSpPr>
        <p:spPr bwMode="auto">
          <a:xfrm>
            <a:off x="7642225" y="4981667"/>
            <a:ext cx="417513"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56" name="Rectangle 57"/>
          <p:cNvSpPr>
            <a:spLocks noChangeArrowheads="1"/>
          </p:cNvSpPr>
          <p:nvPr/>
        </p:nvSpPr>
        <p:spPr bwMode="auto">
          <a:xfrm>
            <a:off x="8059738" y="4981667"/>
            <a:ext cx="417512"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57" name="Rectangle 58"/>
          <p:cNvSpPr>
            <a:spLocks noChangeArrowheads="1"/>
          </p:cNvSpPr>
          <p:nvPr/>
        </p:nvSpPr>
        <p:spPr bwMode="auto">
          <a:xfrm>
            <a:off x="7642225" y="5099142"/>
            <a:ext cx="417513"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58" name="Rectangle 59"/>
          <p:cNvSpPr>
            <a:spLocks noChangeArrowheads="1"/>
          </p:cNvSpPr>
          <p:nvPr/>
        </p:nvSpPr>
        <p:spPr bwMode="auto">
          <a:xfrm>
            <a:off x="8059738" y="5099142"/>
            <a:ext cx="417512"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59" name="Rectangle 60"/>
          <p:cNvSpPr>
            <a:spLocks noChangeArrowheads="1"/>
          </p:cNvSpPr>
          <p:nvPr/>
        </p:nvSpPr>
        <p:spPr bwMode="auto">
          <a:xfrm>
            <a:off x="7642225" y="5207092"/>
            <a:ext cx="417513"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60" name="Rectangle 61"/>
          <p:cNvSpPr>
            <a:spLocks noChangeArrowheads="1"/>
          </p:cNvSpPr>
          <p:nvPr/>
        </p:nvSpPr>
        <p:spPr bwMode="auto">
          <a:xfrm>
            <a:off x="8059738" y="5207092"/>
            <a:ext cx="417512"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61" name="Rectangle 62"/>
          <p:cNvSpPr>
            <a:spLocks noChangeArrowheads="1"/>
          </p:cNvSpPr>
          <p:nvPr/>
        </p:nvSpPr>
        <p:spPr bwMode="auto">
          <a:xfrm>
            <a:off x="7642225" y="5318217"/>
            <a:ext cx="417513"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62" name="Rectangle 63"/>
          <p:cNvSpPr>
            <a:spLocks noChangeArrowheads="1"/>
          </p:cNvSpPr>
          <p:nvPr/>
        </p:nvSpPr>
        <p:spPr bwMode="auto">
          <a:xfrm>
            <a:off x="8059738" y="5318217"/>
            <a:ext cx="417512"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63" name="Rectangle 64"/>
          <p:cNvSpPr>
            <a:spLocks noChangeArrowheads="1"/>
          </p:cNvSpPr>
          <p:nvPr/>
        </p:nvSpPr>
        <p:spPr bwMode="auto">
          <a:xfrm>
            <a:off x="7642225" y="5426167"/>
            <a:ext cx="417513"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64" name="Rectangle 65"/>
          <p:cNvSpPr>
            <a:spLocks noChangeArrowheads="1"/>
          </p:cNvSpPr>
          <p:nvPr/>
        </p:nvSpPr>
        <p:spPr bwMode="auto">
          <a:xfrm>
            <a:off x="8059738" y="5426167"/>
            <a:ext cx="417512"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65" name="Rectangle 66"/>
          <p:cNvSpPr>
            <a:spLocks noChangeArrowheads="1"/>
          </p:cNvSpPr>
          <p:nvPr/>
        </p:nvSpPr>
        <p:spPr bwMode="auto">
          <a:xfrm>
            <a:off x="7642225" y="5532529"/>
            <a:ext cx="417513"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66" name="Rectangle 67"/>
          <p:cNvSpPr>
            <a:spLocks noChangeArrowheads="1"/>
          </p:cNvSpPr>
          <p:nvPr/>
        </p:nvSpPr>
        <p:spPr bwMode="auto">
          <a:xfrm>
            <a:off x="8059738" y="5532529"/>
            <a:ext cx="417512"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67" name="Rectangle 68"/>
          <p:cNvSpPr>
            <a:spLocks noChangeArrowheads="1"/>
          </p:cNvSpPr>
          <p:nvPr/>
        </p:nvSpPr>
        <p:spPr bwMode="auto">
          <a:xfrm>
            <a:off x="7642225" y="5640479"/>
            <a:ext cx="417513"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68" name="Rectangle 69"/>
          <p:cNvSpPr>
            <a:spLocks noChangeArrowheads="1"/>
          </p:cNvSpPr>
          <p:nvPr/>
        </p:nvSpPr>
        <p:spPr bwMode="auto">
          <a:xfrm>
            <a:off x="8059738" y="5640479"/>
            <a:ext cx="417512"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69" name="Rectangle 70"/>
          <p:cNvSpPr>
            <a:spLocks noChangeArrowheads="1"/>
          </p:cNvSpPr>
          <p:nvPr/>
        </p:nvSpPr>
        <p:spPr bwMode="auto">
          <a:xfrm>
            <a:off x="7642225" y="5751604"/>
            <a:ext cx="417513"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70" name="Rectangle 71"/>
          <p:cNvSpPr>
            <a:spLocks noChangeArrowheads="1"/>
          </p:cNvSpPr>
          <p:nvPr/>
        </p:nvSpPr>
        <p:spPr bwMode="auto">
          <a:xfrm>
            <a:off x="8059738" y="5751604"/>
            <a:ext cx="417512" cy="107950"/>
          </a:xfrm>
          <a:prstGeom prst="rect">
            <a:avLst/>
          </a:prstGeom>
          <a:solidFill>
            <a:srgbClr val="66FF99"/>
          </a:solidFill>
          <a:ln w="9525" algn="ctr">
            <a:solidFill>
              <a:schemeClr val="tx1"/>
            </a:solidFill>
            <a:round/>
            <a:headEnd/>
            <a:tailEnd/>
          </a:ln>
        </p:spPr>
        <p:txBody>
          <a:bodyPr/>
          <a:lstStyle/>
          <a:p>
            <a:pPr algn="ctr"/>
            <a:endParaRPr lang="en-US">
              <a:solidFill>
                <a:srgbClr val="1C1C1C"/>
              </a:solidFill>
            </a:endParaRPr>
          </a:p>
        </p:txBody>
      </p:sp>
      <p:sp>
        <p:nvSpPr>
          <p:cNvPr id="13371" name="Rectangle 72"/>
          <p:cNvSpPr>
            <a:spLocks noChangeArrowheads="1"/>
          </p:cNvSpPr>
          <p:nvPr/>
        </p:nvSpPr>
        <p:spPr bwMode="auto">
          <a:xfrm>
            <a:off x="7642225" y="5859554"/>
            <a:ext cx="417513"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72" name="Rectangle 73"/>
          <p:cNvSpPr>
            <a:spLocks noChangeArrowheads="1"/>
          </p:cNvSpPr>
          <p:nvPr/>
        </p:nvSpPr>
        <p:spPr bwMode="auto">
          <a:xfrm>
            <a:off x="8059738" y="5859554"/>
            <a:ext cx="417512" cy="107950"/>
          </a:xfrm>
          <a:prstGeom prst="rect">
            <a:avLst/>
          </a:prstGeom>
          <a:solidFill>
            <a:srgbClr val="FFCCFF"/>
          </a:solidFill>
          <a:ln w="9525" algn="ctr">
            <a:solidFill>
              <a:schemeClr val="tx1"/>
            </a:solidFill>
            <a:round/>
            <a:headEnd/>
            <a:tailEnd/>
          </a:ln>
        </p:spPr>
        <p:txBody>
          <a:bodyPr/>
          <a:lstStyle/>
          <a:p>
            <a:pPr algn="ctr"/>
            <a:endParaRPr lang="en-US">
              <a:solidFill>
                <a:srgbClr val="1C1C1C"/>
              </a:solidFill>
            </a:endParaRPr>
          </a:p>
        </p:txBody>
      </p:sp>
      <p:sp>
        <p:nvSpPr>
          <p:cNvPr id="13373" name="TextBox 74"/>
          <p:cNvSpPr txBox="1">
            <a:spLocks noChangeArrowheads="1"/>
          </p:cNvSpPr>
          <p:nvPr/>
        </p:nvSpPr>
        <p:spPr bwMode="auto">
          <a:xfrm>
            <a:off x="264788" y="6247288"/>
            <a:ext cx="7047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1200" dirty="0"/>
              <a:t>* ‘Data striping’, ‘interleaving’ and ‘interlacing’ usually means the same thing but not always.</a:t>
            </a:r>
          </a:p>
          <a:p>
            <a:r>
              <a:rPr lang="en-US" sz="1200" dirty="0"/>
              <a:t>See further explanation between these on: </a:t>
            </a:r>
            <a:r>
              <a:rPr lang="en-US" sz="1200" dirty="0">
                <a:hlinkClick r:id="rId3"/>
              </a:rPr>
              <a:t>https://wikidiff.com/interleave/interlace</a:t>
            </a:r>
            <a:r>
              <a:rPr lang="en-US" sz="1200" dirty="0"/>
              <a:t> </a:t>
            </a:r>
          </a:p>
        </p:txBody>
      </p:sp>
      <p:sp>
        <p:nvSpPr>
          <p:cNvPr id="13334" name="Oval 32"/>
          <p:cNvSpPr>
            <a:spLocks noChangeArrowheads="1"/>
          </p:cNvSpPr>
          <p:nvPr/>
        </p:nvSpPr>
        <p:spPr bwMode="auto">
          <a:xfrm>
            <a:off x="390350" y="2597242"/>
            <a:ext cx="1409700" cy="965200"/>
          </a:xfrm>
          <a:prstGeom prst="ellipse">
            <a:avLst/>
          </a:prstGeom>
          <a:solidFill>
            <a:schemeClr val="bg1"/>
          </a:solidFill>
          <a:ln>
            <a:solidFill>
              <a:schemeClr val="tx1"/>
            </a:solidFill>
            <a:headEnd/>
            <a:tailEnd/>
          </a:ln>
        </p:spPr>
        <p:style>
          <a:lnRef idx="2">
            <a:schemeClr val="accent1"/>
          </a:lnRef>
          <a:fillRef idx="1">
            <a:schemeClr val="lt1"/>
          </a:fillRef>
          <a:effectRef idx="0">
            <a:schemeClr val="accent1"/>
          </a:effectRef>
          <a:fontRef idx="minor">
            <a:schemeClr val="dk1"/>
          </a:fontRef>
        </p:style>
        <p:txBody>
          <a:bodyPr lIns="0" rIns="0"/>
          <a:lstStyle/>
          <a:p>
            <a:pPr algn="ctr"/>
            <a:r>
              <a:rPr lang="en-ZA" sz="2000" dirty="0">
                <a:solidFill>
                  <a:srgbClr val="1C1C1C"/>
                </a:solidFill>
              </a:rPr>
              <a:t>main()</a:t>
            </a:r>
            <a:endParaRPr lang="en-US" sz="2000" baseline="-25000" dirty="0">
              <a:solidFill>
                <a:srgbClr val="1C1C1C"/>
              </a:solidFill>
            </a:endParaRPr>
          </a:p>
        </p:txBody>
      </p:sp>
      <p:sp>
        <p:nvSpPr>
          <p:cNvPr id="62" name="TextBox 45"/>
          <p:cNvSpPr txBox="1">
            <a:spLocks noChangeArrowheads="1"/>
          </p:cNvSpPr>
          <p:nvPr/>
        </p:nvSpPr>
        <p:spPr bwMode="auto">
          <a:xfrm>
            <a:off x="7412038" y="6002393"/>
            <a:ext cx="1314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ZA" sz="1200" dirty="0"/>
              <a:t>Memory access by thread</a:t>
            </a:r>
            <a:endParaRPr lang="en-US" sz="1200" dirty="0"/>
          </a:p>
        </p:txBody>
      </p:sp>
      <p:sp>
        <p:nvSpPr>
          <p:cNvPr id="64" name="TextBox 63">
            <a:extLst>
              <a:ext uri="{FF2B5EF4-FFF2-40B4-BE49-F238E27FC236}">
                <a16:creationId xmlns:a16="http://schemas.microsoft.com/office/drawing/2014/main" id="{2CF862CC-94BB-9958-A2A3-F9E63D3AFDDC}"/>
              </a:ext>
            </a:extLst>
          </p:cNvPr>
          <p:cNvSpPr txBox="1"/>
          <p:nvPr/>
        </p:nvSpPr>
        <p:spPr>
          <a:xfrm>
            <a:off x="368565" y="5803796"/>
            <a:ext cx="6956363" cy="492443"/>
          </a:xfrm>
          <a:prstGeom prst="rect">
            <a:avLst/>
          </a:prstGeom>
          <a:solidFill>
            <a:srgbClr val="FFFF00"/>
          </a:solidFill>
        </p:spPr>
        <p:txBody>
          <a:bodyPr wrap="square">
            <a:spAutoFit/>
          </a:bodyPr>
          <a:lstStyle/>
          <a:p>
            <a:r>
              <a:rPr lang="en-ZA" sz="1400" dirty="0"/>
              <a:t>NB: benefits of interleaving as a means to improve robustness and access of memory</a:t>
            </a:r>
          </a:p>
          <a:p>
            <a:r>
              <a:rPr lang="en-ZA" sz="1200" i="1" dirty="0"/>
              <a:t>interlacing vs. interleaving : see comments</a:t>
            </a:r>
            <a:endParaRPr lang="en-ZA" sz="1400" i="1" dirty="0"/>
          </a:p>
        </p:txBody>
      </p:sp>
    </p:spTree>
    <p:extLst>
      <p:ext uri="{BB962C8B-B14F-4D97-AF65-F5344CB8AC3E}">
        <p14:creationId xmlns:p14="http://schemas.microsoft.com/office/powerpoint/2010/main" val="114617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Memory Partitioning Terms</a:t>
            </a:r>
            <a:endParaRPr lang="en-US" dirty="0"/>
          </a:p>
        </p:txBody>
      </p:sp>
      <p:sp>
        <p:nvSpPr>
          <p:cNvPr id="3" name="Rectangle 2"/>
          <p:cNvSpPr/>
          <p:nvPr/>
        </p:nvSpPr>
        <p:spPr bwMode="auto">
          <a:xfrm>
            <a:off x="679450" y="1944688"/>
            <a:ext cx="6727825" cy="4318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40" name="TextBox 3"/>
          <p:cNvSpPr txBox="1">
            <a:spLocks noChangeArrowheads="1"/>
          </p:cNvSpPr>
          <p:nvPr/>
        </p:nvSpPr>
        <p:spPr bwMode="auto">
          <a:xfrm>
            <a:off x="620713" y="1435100"/>
            <a:ext cx="1350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Contiguous</a:t>
            </a:r>
            <a:endParaRPr lang="en-US"/>
          </a:p>
        </p:txBody>
      </p:sp>
      <p:sp>
        <p:nvSpPr>
          <p:cNvPr id="5" name="Rectangle 4"/>
          <p:cNvSpPr/>
          <p:nvPr/>
        </p:nvSpPr>
        <p:spPr bwMode="auto">
          <a:xfrm>
            <a:off x="679450" y="2990850"/>
            <a:ext cx="3395663" cy="430213"/>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42" name="TextBox 5"/>
          <p:cNvSpPr txBox="1">
            <a:spLocks noChangeArrowheads="1"/>
          </p:cNvSpPr>
          <p:nvPr/>
        </p:nvSpPr>
        <p:spPr bwMode="auto">
          <a:xfrm>
            <a:off x="620713" y="2479675"/>
            <a:ext cx="3544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Partitioned (or separated or split)</a:t>
            </a:r>
            <a:endParaRPr lang="en-US" dirty="0"/>
          </a:p>
        </p:txBody>
      </p:sp>
      <p:sp>
        <p:nvSpPr>
          <p:cNvPr id="14343" name="Rectangle 6"/>
          <p:cNvSpPr>
            <a:spLocks noChangeArrowheads="1"/>
          </p:cNvSpPr>
          <p:nvPr/>
        </p:nvSpPr>
        <p:spPr bwMode="auto">
          <a:xfrm>
            <a:off x="4037013" y="2990850"/>
            <a:ext cx="3387725" cy="430213"/>
          </a:xfrm>
          <a:prstGeom prst="rect">
            <a:avLst/>
          </a:prstGeom>
          <a:solidFill>
            <a:srgbClr val="FFCCFF"/>
          </a:solidFill>
          <a:ln w="9525" algn="ctr">
            <a:solidFill>
              <a:schemeClr val="tx1"/>
            </a:solidFill>
            <a:round/>
            <a:headEnd/>
            <a:tailEnd/>
          </a:ln>
        </p:spPr>
        <p:txBody>
          <a:bodyPr/>
          <a:lstStyle/>
          <a:p>
            <a:endParaRPr lang="en-US"/>
          </a:p>
        </p:txBody>
      </p:sp>
      <p:sp>
        <p:nvSpPr>
          <p:cNvPr id="8" name="Rectangle 7"/>
          <p:cNvSpPr/>
          <p:nvPr/>
        </p:nvSpPr>
        <p:spPr bwMode="auto">
          <a:xfrm>
            <a:off x="679450" y="4544407"/>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45" name="TextBox 8"/>
          <p:cNvSpPr txBox="1">
            <a:spLocks noChangeArrowheads="1"/>
          </p:cNvSpPr>
          <p:nvPr/>
        </p:nvSpPr>
        <p:spPr bwMode="auto">
          <a:xfrm>
            <a:off x="620713" y="3629025"/>
            <a:ext cx="5545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Interleaved/interlaced (or alternating or data striping)</a:t>
            </a:r>
            <a:endParaRPr lang="en-US" dirty="0"/>
          </a:p>
        </p:txBody>
      </p:sp>
      <p:sp>
        <p:nvSpPr>
          <p:cNvPr id="14346" name="Rectangle 10"/>
          <p:cNvSpPr>
            <a:spLocks noChangeArrowheads="1"/>
          </p:cNvSpPr>
          <p:nvPr/>
        </p:nvSpPr>
        <p:spPr bwMode="auto">
          <a:xfrm>
            <a:off x="1128713" y="4544407"/>
            <a:ext cx="444500" cy="142875"/>
          </a:xfrm>
          <a:prstGeom prst="rect">
            <a:avLst/>
          </a:prstGeom>
          <a:solidFill>
            <a:srgbClr val="FFCCFF"/>
          </a:solidFill>
          <a:ln w="9525" algn="ctr">
            <a:solidFill>
              <a:schemeClr val="tx1"/>
            </a:solidFill>
            <a:round/>
            <a:headEnd/>
            <a:tailEnd/>
          </a:ln>
        </p:spPr>
        <p:txBody>
          <a:bodyPr/>
          <a:lstStyle/>
          <a:p>
            <a:endParaRPr lang="en-US"/>
          </a:p>
        </p:txBody>
      </p:sp>
      <p:sp>
        <p:nvSpPr>
          <p:cNvPr id="12" name="Rectangle 11"/>
          <p:cNvSpPr/>
          <p:nvPr/>
        </p:nvSpPr>
        <p:spPr bwMode="auto">
          <a:xfrm>
            <a:off x="1570038" y="4544407"/>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48" name="Rectangle 12"/>
          <p:cNvSpPr>
            <a:spLocks noChangeArrowheads="1"/>
          </p:cNvSpPr>
          <p:nvPr/>
        </p:nvSpPr>
        <p:spPr bwMode="auto">
          <a:xfrm>
            <a:off x="2020888" y="4544407"/>
            <a:ext cx="442912" cy="142875"/>
          </a:xfrm>
          <a:prstGeom prst="rect">
            <a:avLst/>
          </a:prstGeom>
          <a:solidFill>
            <a:srgbClr val="FFCCFF"/>
          </a:solidFill>
          <a:ln w="9525" algn="ctr">
            <a:solidFill>
              <a:schemeClr val="tx1"/>
            </a:solidFill>
            <a:round/>
            <a:headEnd/>
            <a:tailEnd/>
          </a:ln>
        </p:spPr>
        <p:txBody>
          <a:bodyPr/>
          <a:lstStyle/>
          <a:p>
            <a:endParaRPr lang="en-US"/>
          </a:p>
        </p:txBody>
      </p:sp>
      <p:sp>
        <p:nvSpPr>
          <p:cNvPr id="14" name="Rectangle 13"/>
          <p:cNvSpPr/>
          <p:nvPr/>
        </p:nvSpPr>
        <p:spPr bwMode="auto">
          <a:xfrm>
            <a:off x="2470150" y="4544407"/>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50" name="Rectangle 14"/>
          <p:cNvSpPr>
            <a:spLocks noChangeArrowheads="1"/>
          </p:cNvSpPr>
          <p:nvPr/>
        </p:nvSpPr>
        <p:spPr bwMode="auto">
          <a:xfrm>
            <a:off x="2919413" y="4544407"/>
            <a:ext cx="444500" cy="142875"/>
          </a:xfrm>
          <a:prstGeom prst="rect">
            <a:avLst/>
          </a:prstGeom>
          <a:solidFill>
            <a:srgbClr val="FFCCFF"/>
          </a:solidFill>
          <a:ln w="9525" algn="ctr">
            <a:solidFill>
              <a:schemeClr val="tx1"/>
            </a:solidFill>
            <a:round/>
            <a:headEnd/>
            <a:tailEnd/>
          </a:ln>
        </p:spPr>
        <p:txBody>
          <a:bodyPr/>
          <a:lstStyle/>
          <a:p>
            <a:endParaRPr lang="en-US"/>
          </a:p>
        </p:txBody>
      </p:sp>
      <p:sp>
        <p:nvSpPr>
          <p:cNvPr id="16" name="Rectangle 15"/>
          <p:cNvSpPr/>
          <p:nvPr/>
        </p:nvSpPr>
        <p:spPr bwMode="auto">
          <a:xfrm>
            <a:off x="3360738" y="4544407"/>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52" name="Rectangle 16"/>
          <p:cNvSpPr>
            <a:spLocks noChangeArrowheads="1"/>
          </p:cNvSpPr>
          <p:nvPr/>
        </p:nvSpPr>
        <p:spPr bwMode="auto">
          <a:xfrm>
            <a:off x="3811588" y="4544407"/>
            <a:ext cx="442912" cy="142875"/>
          </a:xfrm>
          <a:prstGeom prst="rect">
            <a:avLst/>
          </a:prstGeom>
          <a:solidFill>
            <a:srgbClr val="FFCCFF"/>
          </a:solidFill>
          <a:ln w="9525" algn="ctr">
            <a:solidFill>
              <a:schemeClr val="tx1"/>
            </a:solidFill>
            <a:round/>
            <a:headEnd/>
            <a:tailEnd/>
          </a:ln>
        </p:spPr>
        <p:txBody>
          <a:bodyPr/>
          <a:lstStyle/>
          <a:p>
            <a:endParaRPr lang="en-US"/>
          </a:p>
        </p:txBody>
      </p:sp>
      <p:sp>
        <p:nvSpPr>
          <p:cNvPr id="18" name="Rectangle 17"/>
          <p:cNvSpPr/>
          <p:nvPr/>
        </p:nvSpPr>
        <p:spPr bwMode="auto">
          <a:xfrm>
            <a:off x="4260850" y="4544407"/>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54" name="Rectangle 18"/>
          <p:cNvSpPr>
            <a:spLocks noChangeArrowheads="1"/>
          </p:cNvSpPr>
          <p:nvPr/>
        </p:nvSpPr>
        <p:spPr bwMode="auto">
          <a:xfrm>
            <a:off x="4710113" y="4544407"/>
            <a:ext cx="444500" cy="142875"/>
          </a:xfrm>
          <a:prstGeom prst="rect">
            <a:avLst/>
          </a:prstGeom>
          <a:solidFill>
            <a:srgbClr val="FFCCFF"/>
          </a:solidFill>
          <a:ln w="9525" algn="ctr">
            <a:solidFill>
              <a:schemeClr val="tx1"/>
            </a:solidFill>
            <a:round/>
            <a:headEnd/>
            <a:tailEnd/>
          </a:ln>
        </p:spPr>
        <p:txBody>
          <a:bodyPr/>
          <a:lstStyle/>
          <a:p>
            <a:endParaRPr lang="en-US"/>
          </a:p>
        </p:txBody>
      </p:sp>
      <p:sp>
        <p:nvSpPr>
          <p:cNvPr id="20" name="Rectangle 19"/>
          <p:cNvSpPr/>
          <p:nvPr/>
        </p:nvSpPr>
        <p:spPr bwMode="auto">
          <a:xfrm>
            <a:off x="5151438" y="4544407"/>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56" name="Rectangle 20"/>
          <p:cNvSpPr>
            <a:spLocks noChangeArrowheads="1"/>
          </p:cNvSpPr>
          <p:nvPr/>
        </p:nvSpPr>
        <p:spPr bwMode="auto">
          <a:xfrm>
            <a:off x="5602288" y="4544407"/>
            <a:ext cx="442912" cy="142875"/>
          </a:xfrm>
          <a:prstGeom prst="rect">
            <a:avLst/>
          </a:prstGeom>
          <a:solidFill>
            <a:srgbClr val="FFCCFF"/>
          </a:solidFill>
          <a:ln w="9525" algn="ctr">
            <a:solidFill>
              <a:schemeClr val="tx1"/>
            </a:solidFill>
            <a:round/>
            <a:headEnd/>
            <a:tailEnd/>
          </a:ln>
        </p:spPr>
        <p:txBody>
          <a:bodyPr/>
          <a:lstStyle/>
          <a:p>
            <a:endParaRPr lang="en-US"/>
          </a:p>
        </p:txBody>
      </p:sp>
      <p:sp>
        <p:nvSpPr>
          <p:cNvPr id="22" name="Rectangle 21"/>
          <p:cNvSpPr/>
          <p:nvPr/>
        </p:nvSpPr>
        <p:spPr bwMode="auto">
          <a:xfrm>
            <a:off x="6051550" y="4544407"/>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58" name="Rectangle 22"/>
          <p:cNvSpPr>
            <a:spLocks noChangeArrowheads="1"/>
          </p:cNvSpPr>
          <p:nvPr/>
        </p:nvSpPr>
        <p:spPr bwMode="auto">
          <a:xfrm>
            <a:off x="6500813" y="4544407"/>
            <a:ext cx="444500" cy="142875"/>
          </a:xfrm>
          <a:prstGeom prst="rect">
            <a:avLst/>
          </a:prstGeom>
          <a:solidFill>
            <a:srgbClr val="FFCCFF"/>
          </a:solidFill>
          <a:ln w="9525" algn="ctr">
            <a:solidFill>
              <a:schemeClr val="tx1"/>
            </a:solidFill>
            <a:round/>
            <a:headEnd/>
            <a:tailEnd/>
          </a:ln>
        </p:spPr>
        <p:txBody>
          <a:bodyPr/>
          <a:lstStyle/>
          <a:p>
            <a:endParaRPr lang="en-US"/>
          </a:p>
        </p:txBody>
      </p:sp>
      <p:sp>
        <p:nvSpPr>
          <p:cNvPr id="24" name="Rectangle 23"/>
          <p:cNvSpPr/>
          <p:nvPr/>
        </p:nvSpPr>
        <p:spPr bwMode="auto">
          <a:xfrm>
            <a:off x="6942138" y="4544407"/>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60" name="Rectangle 26"/>
          <p:cNvSpPr>
            <a:spLocks noChangeArrowheads="1"/>
          </p:cNvSpPr>
          <p:nvPr/>
        </p:nvSpPr>
        <p:spPr bwMode="auto">
          <a:xfrm>
            <a:off x="687388" y="4704744"/>
            <a:ext cx="442912" cy="142875"/>
          </a:xfrm>
          <a:prstGeom prst="rect">
            <a:avLst/>
          </a:prstGeom>
          <a:solidFill>
            <a:srgbClr val="FFCCFF"/>
          </a:solidFill>
          <a:ln w="9525" algn="ctr">
            <a:solidFill>
              <a:schemeClr val="tx1"/>
            </a:solidFill>
            <a:round/>
            <a:headEnd/>
            <a:tailEnd/>
          </a:ln>
        </p:spPr>
        <p:txBody>
          <a:bodyPr/>
          <a:lstStyle/>
          <a:p>
            <a:endParaRPr lang="en-US"/>
          </a:p>
        </p:txBody>
      </p:sp>
      <p:sp>
        <p:nvSpPr>
          <p:cNvPr id="28" name="Rectangle 27"/>
          <p:cNvSpPr/>
          <p:nvPr/>
        </p:nvSpPr>
        <p:spPr bwMode="auto">
          <a:xfrm>
            <a:off x="1128713" y="4704744"/>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62" name="Rectangle 28"/>
          <p:cNvSpPr>
            <a:spLocks noChangeArrowheads="1"/>
          </p:cNvSpPr>
          <p:nvPr/>
        </p:nvSpPr>
        <p:spPr bwMode="auto">
          <a:xfrm>
            <a:off x="1577975" y="4704744"/>
            <a:ext cx="444500" cy="142875"/>
          </a:xfrm>
          <a:prstGeom prst="rect">
            <a:avLst/>
          </a:prstGeom>
          <a:solidFill>
            <a:srgbClr val="FFCCFF"/>
          </a:solidFill>
          <a:ln w="9525" algn="ctr">
            <a:solidFill>
              <a:schemeClr val="tx1"/>
            </a:solidFill>
            <a:round/>
            <a:headEnd/>
            <a:tailEnd/>
          </a:ln>
        </p:spPr>
        <p:txBody>
          <a:bodyPr/>
          <a:lstStyle/>
          <a:p>
            <a:endParaRPr lang="en-US"/>
          </a:p>
        </p:txBody>
      </p:sp>
      <p:sp>
        <p:nvSpPr>
          <p:cNvPr id="30" name="Rectangle 29"/>
          <p:cNvSpPr/>
          <p:nvPr/>
        </p:nvSpPr>
        <p:spPr bwMode="auto">
          <a:xfrm>
            <a:off x="2027238" y="4704744"/>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64" name="Rectangle 30"/>
          <p:cNvSpPr>
            <a:spLocks noChangeArrowheads="1"/>
          </p:cNvSpPr>
          <p:nvPr/>
        </p:nvSpPr>
        <p:spPr bwMode="auto">
          <a:xfrm>
            <a:off x="2478088" y="4704744"/>
            <a:ext cx="442912" cy="142875"/>
          </a:xfrm>
          <a:prstGeom prst="rect">
            <a:avLst/>
          </a:prstGeom>
          <a:solidFill>
            <a:srgbClr val="FFCCFF"/>
          </a:solidFill>
          <a:ln w="9525" algn="ctr">
            <a:solidFill>
              <a:schemeClr val="tx1"/>
            </a:solidFill>
            <a:round/>
            <a:headEnd/>
            <a:tailEnd/>
          </a:ln>
        </p:spPr>
        <p:txBody>
          <a:bodyPr/>
          <a:lstStyle/>
          <a:p>
            <a:endParaRPr lang="en-US"/>
          </a:p>
        </p:txBody>
      </p:sp>
      <p:sp>
        <p:nvSpPr>
          <p:cNvPr id="32" name="Rectangle 31"/>
          <p:cNvSpPr/>
          <p:nvPr/>
        </p:nvSpPr>
        <p:spPr bwMode="auto">
          <a:xfrm>
            <a:off x="2919413" y="4704744"/>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66" name="Rectangle 32"/>
          <p:cNvSpPr>
            <a:spLocks noChangeArrowheads="1"/>
          </p:cNvSpPr>
          <p:nvPr/>
        </p:nvSpPr>
        <p:spPr bwMode="auto">
          <a:xfrm>
            <a:off x="3368675" y="4704744"/>
            <a:ext cx="444500" cy="142875"/>
          </a:xfrm>
          <a:prstGeom prst="rect">
            <a:avLst/>
          </a:prstGeom>
          <a:solidFill>
            <a:srgbClr val="FFCCFF"/>
          </a:solidFill>
          <a:ln w="9525" algn="ctr">
            <a:solidFill>
              <a:schemeClr val="tx1"/>
            </a:solidFill>
            <a:round/>
            <a:headEnd/>
            <a:tailEnd/>
          </a:ln>
        </p:spPr>
        <p:txBody>
          <a:bodyPr/>
          <a:lstStyle/>
          <a:p>
            <a:endParaRPr lang="en-US"/>
          </a:p>
        </p:txBody>
      </p:sp>
      <p:sp>
        <p:nvSpPr>
          <p:cNvPr id="34" name="Rectangle 33"/>
          <p:cNvSpPr/>
          <p:nvPr/>
        </p:nvSpPr>
        <p:spPr bwMode="auto">
          <a:xfrm>
            <a:off x="3817938" y="4704744"/>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68" name="Rectangle 34"/>
          <p:cNvSpPr>
            <a:spLocks noChangeArrowheads="1"/>
          </p:cNvSpPr>
          <p:nvPr/>
        </p:nvSpPr>
        <p:spPr bwMode="auto">
          <a:xfrm>
            <a:off x="4268788" y="4704744"/>
            <a:ext cx="442912" cy="142875"/>
          </a:xfrm>
          <a:prstGeom prst="rect">
            <a:avLst/>
          </a:prstGeom>
          <a:solidFill>
            <a:srgbClr val="FFCCFF"/>
          </a:solidFill>
          <a:ln w="9525" algn="ctr">
            <a:solidFill>
              <a:schemeClr val="tx1"/>
            </a:solidFill>
            <a:round/>
            <a:headEnd/>
            <a:tailEnd/>
          </a:ln>
        </p:spPr>
        <p:txBody>
          <a:bodyPr/>
          <a:lstStyle/>
          <a:p>
            <a:endParaRPr lang="en-US"/>
          </a:p>
        </p:txBody>
      </p:sp>
      <p:sp>
        <p:nvSpPr>
          <p:cNvPr id="36" name="Rectangle 35"/>
          <p:cNvSpPr/>
          <p:nvPr/>
        </p:nvSpPr>
        <p:spPr bwMode="auto">
          <a:xfrm>
            <a:off x="4710113" y="4704744"/>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70" name="Rectangle 36"/>
          <p:cNvSpPr>
            <a:spLocks noChangeArrowheads="1"/>
          </p:cNvSpPr>
          <p:nvPr/>
        </p:nvSpPr>
        <p:spPr bwMode="auto">
          <a:xfrm>
            <a:off x="5159375" y="4704744"/>
            <a:ext cx="444500" cy="142875"/>
          </a:xfrm>
          <a:prstGeom prst="rect">
            <a:avLst/>
          </a:prstGeom>
          <a:solidFill>
            <a:srgbClr val="FFCCFF"/>
          </a:solidFill>
          <a:ln w="9525" algn="ctr">
            <a:solidFill>
              <a:schemeClr val="tx1"/>
            </a:solidFill>
            <a:round/>
            <a:headEnd/>
            <a:tailEnd/>
          </a:ln>
        </p:spPr>
        <p:txBody>
          <a:bodyPr/>
          <a:lstStyle/>
          <a:p>
            <a:endParaRPr lang="en-US"/>
          </a:p>
        </p:txBody>
      </p:sp>
      <p:sp>
        <p:nvSpPr>
          <p:cNvPr id="38" name="Rectangle 37"/>
          <p:cNvSpPr/>
          <p:nvPr/>
        </p:nvSpPr>
        <p:spPr bwMode="auto">
          <a:xfrm>
            <a:off x="5608638" y="4704744"/>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72" name="Rectangle 38"/>
          <p:cNvSpPr>
            <a:spLocks noChangeArrowheads="1"/>
          </p:cNvSpPr>
          <p:nvPr/>
        </p:nvSpPr>
        <p:spPr bwMode="auto">
          <a:xfrm>
            <a:off x="6059488" y="4704744"/>
            <a:ext cx="442912" cy="142875"/>
          </a:xfrm>
          <a:prstGeom prst="rect">
            <a:avLst/>
          </a:prstGeom>
          <a:solidFill>
            <a:srgbClr val="FFCCFF"/>
          </a:solidFill>
          <a:ln w="9525" algn="ctr">
            <a:solidFill>
              <a:schemeClr val="tx1"/>
            </a:solidFill>
            <a:round/>
            <a:headEnd/>
            <a:tailEnd/>
          </a:ln>
        </p:spPr>
        <p:txBody>
          <a:bodyPr/>
          <a:lstStyle/>
          <a:p>
            <a:endParaRPr lang="en-US"/>
          </a:p>
        </p:txBody>
      </p:sp>
      <p:sp>
        <p:nvSpPr>
          <p:cNvPr id="40" name="Rectangle 39"/>
          <p:cNvSpPr/>
          <p:nvPr/>
        </p:nvSpPr>
        <p:spPr bwMode="auto">
          <a:xfrm>
            <a:off x="6500813" y="4704744"/>
            <a:ext cx="444500" cy="1428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74" name="Rectangle 40"/>
          <p:cNvSpPr>
            <a:spLocks noChangeArrowheads="1"/>
          </p:cNvSpPr>
          <p:nvPr/>
        </p:nvSpPr>
        <p:spPr bwMode="auto">
          <a:xfrm>
            <a:off x="6942138" y="4704744"/>
            <a:ext cx="444500" cy="142875"/>
          </a:xfrm>
          <a:prstGeom prst="rect">
            <a:avLst/>
          </a:prstGeom>
          <a:solidFill>
            <a:srgbClr val="FFCCFF"/>
          </a:solidFill>
          <a:ln w="9525" algn="ctr">
            <a:solidFill>
              <a:schemeClr val="tx1"/>
            </a:solidFill>
            <a:round/>
            <a:headEnd/>
            <a:tailEnd/>
          </a:ln>
        </p:spPr>
        <p:txBody>
          <a:bodyPr/>
          <a:lstStyle/>
          <a:p>
            <a:endParaRPr lang="en-US"/>
          </a:p>
        </p:txBody>
      </p:sp>
      <p:sp>
        <p:nvSpPr>
          <p:cNvPr id="14375" name="TextBox 41"/>
          <p:cNvSpPr txBox="1">
            <a:spLocks noChangeArrowheads="1"/>
          </p:cNvSpPr>
          <p:nvPr/>
        </p:nvSpPr>
        <p:spPr bwMode="auto">
          <a:xfrm>
            <a:off x="620713" y="5047644"/>
            <a:ext cx="64940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Interleaved – large strides (e.g. row of image pixels at a time)</a:t>
            </a:r>
            <a:endParaRPr lang="en-US" dirty="0"/>
          </a:p>
        </p:txBody>
      </p:sp>
      <p:sp>
        <p:nvSpPr>
          <p:cNvPr id="43" name="Rectangle 42"/>
          <p:cNvSpPr/>
          <p:nvPr/>
        </p:nvSpPr>
        <p:spPr bwMode="auto">
          <a:xfrm>
            <a:off x="679450" y="5450869"/>
            <a:ext cx="6721475" cy="103188"/>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77" name="Rectangle 44"/>
          <p:cNvSpPr>
            <a:spLocks noChangeArrowheads="1"/>
          </p:cNvSpPr>
          <p:nvPr/>
        </p:nvSpPr>
        <p:spPr bwMode="auto">
          <a:xfrm>
            <a:off x="679450" y="5554057"/>
            <a:ext cx="6721475" cy="104775"/>
          </a:xfrm>
          <a:prstGeom prst="rect">
            <a:avLst/>
          </a:prstGeom>
          <a:solidFill>
            <a:srgbClr val="FFCCFF"/>
          </a:solidFill>
          <a:ln w="9525" algn="ctr">
            <a:solidFill>
              <a:schemeClr val="tx1"/>
            </a:solidFill>
            <a:round/>
            <a:headEnd/>
            <a:tailEnd/>
          </a:ln>
        </p:spPr>
        <p:txBody>
          <a:bodyPr/>
          <a:lstStyle/>
          <a:p>
            <a:endParaRPr lang="en-US"/>
          </a:p>
        </p:txBody>
      </p:sp>
      <p:sp>
        <p:nvSpPr>
          <p:cNvPr id="46" name="Rectangle 45"/>
          <p:cNvSpPr/>
          <p:nvPr/>
        </p:nvSpPr>
        <p:spPr bwMode="auto">
          <a:xfrm>
            <a:off x="679450" y="5669944"/>
            <a:ext cx="6721475" cy="10477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4379" name="Rectangle 46"/>
          <p:cNvSpPr>
            <a:spLocks noChangeArrowheads="1"/>
          </p:cNvSpPr>
          <p:nvPr/>
        </p:nvSpPr>
        <p:spPr bwMode="auto">
          <a:xfrm>
            <a:off x="679450" y="5774719"/>
            <a:ext cx="6721475" cy="103188"/>
          </a:xfrm>
          <a:prstGeom prst="rect">
            <a:avLst/>
          </a:prstGeom>
          <a:solidFill>
            <a:srgbClr val="FFCCFF"/>
          </a:solidFill>
          <a:ln w="9525" algn="ctr">
            <a:solidFill>
              <a:schemeClr val="tx1"/>
            </a:solidFill>
            <a:round/>
            <a:headEnd/>
            <a:tailEnd/>
          </a:ln>
        </p:spPr>
        <p:txBody>
          <a:bodyPr/>
          <a:lstStyle/>
          <a:p>
            <a:endParaRPr lang="en-US"/>
          </a:p>
        </p:txBody>
      </p:sp>
      <p:sp>
        <p:nvSpPr>
          <p:cNvPr id="44" name="TextBox 8"/>
          <p:cNvSpPr txBox="1">
            <a:spLocks noChangeArrowheads="1"/>
          </p:cNvSpPr>
          <p:nvPr/>
        </p:nvSpPr>
        <p:spPr bwMode="auto">
          <a:xfrm>
            <a:off x="620713" y="4068107"/>
            <a:ext cx="4993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Interleaved – small stride (e.g. one word stride)</a:t>
            </a:r>
            <a:endParaRPr lang="en-US" dirty="0"/>
          </a:p>
        </p:txBody>
      </p:sp>
      <p:sp>
        <p:nvSpPr>
          <p:cNvPr id="4" name="Rectangle 3"/>
          <p:cNvSpPr/>
          <p:nvPr/>
        </p:nvSpPr>
        <p:spPr>
          <a:xfrm>
            <a:off x="1013202" y="6097913"/>
            <a:ext cx="7934929" cy="523220"/>
          </a:xfrm>
          <a:prstGeom prst="rect">
            <a:avLst/>
          </a:prstGeom>
        </p:spPr>
        <p:txBody>
          <a:bodyPr wrap="none">
            <a:spAutoFit/>
          </a:bodyPr>
          <a:lstStyle/>
          <a:p>
            <a:r>
              <a:rPr lang="en-ZA" sz="1400" dirty="0"/>
              <a:t>(the ‘stride’ in data interleaving or data striping refers to the size of the blocks alternated, generally</a:t>
            </a:r>
          </a:p>
          <a:p>
            <a:r>
              <a:rPr lang="en-ZA" sz="1400" dirty="0"/>
              <a:t>this is fixed but could be changeable, e.g. the last stride might be smaller to avoid padding data.)</a:t>
            </a:r>
          </a:p>
        </p:txBody>
      </p:sp>
      <p:sp>
        <p:nvSpPr>
          <p:cNvPr id="47" name="TextBox 45">
            <a:extLst>
              <a:ext uri="{FF2B5EF4-FFF2-40B4-BE49-F238E27FC236}">
                <a16:creationId xmlns:a16="http://schemas.microsoft.com/office/drawing/2014/main" id="{49DD7FF1-CB28-4BFC-B917-993F39406140}"/>
              </a:ext>
            </a:extLst>
          </p:cNvPr>
          <p:cNvSpPr txBox="1">
            <a:spLocks noChangeArrowheads="1"/>
          </p:cNvSpPr>
          <p:nvPr/>
        </p:nvSpPr>
        <p:spPr bwMode="auto">
          <a:xfrm rot="1376317">
            <a:off x="7496463" y="499414"/>
            <a:ext cx="1317412" cy="400110"/>
          </a:xfrm>
          <a:prstGeom prst="rect">
            <a:avLst/>
          </a:prstGeom>
          <a:solidFill>
            <a:srgbClr val="FFFF00"/>
          </a:solidFill>
          <a:ln>
            <a:noFill/>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2000" dirty="0">
                <a:solidFill>
                  <a:schemeClr val="tx1">
                    <a:lumMod val="75000"/>
                    <a:lumOff val="25000"/>
                  </a:schemeClr>
                </a:solidFill>
                <a:latin typeface="Calibri" panose="020F0502020204030204" pitchFamily="34" charset="0"/>
                <a:cs typeface="Calibri" panose="020F0502020204030204" pitchFamily="34" charset="0"/>
              </a:rPr>
              <a:t>SUMMARY</a:t>
            </a: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138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05624"/>
            <a:ext cx="8124825" cy="1362075"/>
          </a:xfrm>
        </p:spPr>
        <p:txBody>
          <a:bodyPr/>
          <a:lstStyle/>
          <a:p>
            <a:pPr>
              <a:defRPr/>
            </a:pPr>
            <a:r>
              <a:rPr lang="en-US" dirty="0" err="1"/>
              <a:t>Flynns</a:t>
            </a:r>
            <a:r>
              <a:rPr lang="en-US" dirty="0"/>
              <a:t> Taxonomy of Processor Architectures</a:t>
            </a:r>
          </a:p>
        </p:txBody>
      </p:sp>
      <p:sp>
        <p:nvSpPr>
          <p:cNvPr id="5" name="Text Placeholder 4"/>
          <p:cNvSpPr>
            <a:spLocks noGrp="1"/>
          </p:cNvSpPr>
          <p:nvPr>
            <p:ph type="body" idx="1"/>
          </p:nvPr>
        </p:nvSpPr>
        <p:spPr>
          <a:xfrm>
            <a:off x="729261" y="4820652"/>
            <a:ext cx="6637467" cy="1520413"/>
          </a:xfrm>
        </p:spPr>
        <p:txBody>
          <a:bodyPr/>
          <a:lstStyle/>
          <a:p>
            <a:pPr>
              <a:defRPr/>
            </a:pPr>
            <a:r>
              <a:rPr lang="en-US" dirty="0"/>
              <a:t>EEE4120F</a:t>
            </a:r>
          </a:p>
        </p:txBody>
      </p:sp>
      <p:grpSp>
        <p:nvGrpSpPr>
          <p:cNvPr id="3" name="Group 2"/>
          <p:cNvGrpSpPr/>
          <p:nvPr/>
        </p:nvGrpSpPr>
        <p:grpSpPr>
          <a:xfrm>
            <a:off x="2491241" y="1814739"/>
            <a:ext cx="3473450" cy="2647950"/>
            <a:chOff x="2491241" y="1814739"/>
            <a:chExt cx="3473450" cy="2647950"/>
          </a:xfrm>
        </p:grpSpPr>
        <p:pic>
          <p:nvPicPr>
            <p:cNvPr id="1027" name="Picture 3" descr="C:\Users\swinberg\Documents\ACTIVE\EEE4084F\Common\Images_open\PlasticParts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241" y="1814739"/>
              <a:ext cx="3473450" cy="2647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51595" y="3138714"/>
              <a:ext cx="517641" cy="461665"/>
            </a:xfrm>
            <a:prstGeom prst="rect">
              <a:avLst/>
            </a:prstGeom>
            <a:noFill/>
          </p:spPr>
          <p:txBody>
            <a:bodyPr wrap="none" rtlCol="0">
              <a:spAutoFit/>
            </a:bodyPr>
            <a:lstStyle/>
            <a:p>
              <a:pPr algn="ctr"/>
              <a:r>
                <a:rPr lang="en-US" sz="1200" dirty="0"/>
                <a:t>Type</a:t>
              </a:r>
            </a:p>
            <a:p>
              <a:pPr algn="ctr"/>
              <a:r>
                <a:rPr lang="en-US" sz="1200" dirty="0"/>
                <a:t>A</a:t>
              </a:r>
            </a:p>
          </p:txBody>
        </p:sp>
        <p:sp>
          <p:nvSpPr>
            <p:cNvPr id="7" name="TextBox 6"/>
            <p:cNvSpPr txBox="1"/>
            <p:nvPr/>
          </p:nvSpPr>
          <p:spPr>
            <a:xfrm>
              <a:off x="3469236" y="3138713"/>
              <a:ext cx="517641" cy="461665"/>
            </a:xfrm>
            <a:prstGeom prst="rect">
              <a:avLst/>
            </a:prstGeom>
            <a:noFill/>
          </p:spPr>
          <p:txBody>
            <a:bodyPr wrap="none" rtlCol="0">
              <a:spAutoFit/>
            </a:bodyPr>
            <a:lstStyle/>
            <a:p>
              <a:pPr algn="ctr"/>
              <a:r>
                <a:rPr lang="en-US" sz="1200" dirty="0"/>
                <a:t>Type</a:t>
              </a:r>
            </a:p>
            <a:p>
              <a:pPr algn="ctr"/>
              <a:r>
                <a:rPr lang="en-US" sz="1200" dirty="0"/>
                <a:t>B</a:t>
              </a:r>
            </a:p>
          </p:txBody>
        </p:sp>
        <p:sp>
          <p:nvSpPr>
            <p:cNvPr id="8" name="TextBox 7"/>
            <p:cNvSpPr txBox="1"/>
            <p:nvPr/>
          </p:nvSpPr>
          <p:spPr>
            <a:xfrm>
              <a:off x="3943333" y="3138712"/>
              <a:ext cx="517641" cy="461665"/>
            </a:xfrm>
            <a:prstGeom prst="rect">
              <a:avLst/>
            </a:prstGeom>
            <a:noFill/>
          </p:spPr>
          <p:txBody>
            <a:bodyPr wrap="none" rtlCol="0">
              <a:spAutoFit/>
            </a:bodyPr>
            <a:lstStyle/>
            <a:p>
              <a:pPr algn="ctr"/>
              <a:r>
                <a:rPr lang="en-US" sz="1200" dirty="0"/>
                <a:t>Type</a:t>
              </a:r>
            </a:p>
            <a:p>
              <a:pPr algn="ctr"/>
              <a:r>
                <a:rPr lang="en-US" sz="1200" dirty="0"/>
                <a:t>C</a:t>
              </a:r>
            </a:p>
          </p:txBody>
        </p:sp>
        <p:sp>
          <p:nvSpPr>
            <p:cNvPr id="9" name="TextBox 8"/>
            <p:cNvSpPr txBox="1"/>
            <p:nvPr/>
          </p:nvSpPr>
          <p:spPr>
            <a:xfrm>
              <a:off x="4421740" y="3138712"/>
              <a:ext cx="517641" cy="461665"/>
            </a:xfrm>
            <a:prstGeom prst="rect">
              <a:avLst/>
            </a:prstGeom>
            <a:noFill/>
          </p:spPr>
          <p:txBody>
            <a:bodyPr wrap="none" rtlCol="0">
              <a:spAutoFit/>
            </a:bodyPr>
            <a:lstStyle/>
            <a:p>
              <a:pPr algn="ctr"/>
              <a:r>
                <a:rPr lang="en-US" sz="1200" dirty="0"/>
                <a:t>Type</a:t>
              </a:r>
            </a:p>
            <a:p>
              <a:pPr algn="ctr"/>
              <a:r>
                <a:rPr lang="en-US" sz="1200" dirty="0"/>
                <a:t>D</a:t>
              </a:r>
            </a:p>
          </p:txBody>
        </p:sp>
        <p:sp>
          <p:nvSpPr>
            <p:cNvPr id="10" name="TextBox 9"/>
            <p:cNvSpPr txBox="1"/>
            <p:nvPr/>
          </p:nvSpPr>
          <p:spPr>
            <a:xfrm>
              <a:off x="4939381" y="3138712"/>
              <a:ext cx="517641" cy="461665"/>
            </a:xfrm>
            <a:prstGeom prst="rect">
              <a:avLst/>
            </a:prstGeom>
            <a:noFill/>
          </p:spPr>
          <p:txBody>
            <a:bodyPr wrap="none" rtlCol="0">
              <a:spAutoFit/>
            </a:bodyPr>
            <a:lstStyle/>
            <a:p>
              <a:pPr algn="ctr"/>
              <a:r>
                <a:rPr lang="en-US" sz="1200" dirty="0"/>
                <a:t>Type</a:t>
              </a:r>
            </a:p>
            <a:p>
              <a:pPr algn="ctr"/>
              <a:r>
                <a:rPr lang="en-US" sz="1200" dirty="0"/>
                <a:t>E</a:t>
              </a:r>
            </a:p>
          </p:txBody>
        </p:sp>
        <p:sp>
          <p:nvSpPr>
            <p:cNvPr id="11" name="TextBox 10"/>
            <p:cNvSpPr txBox="1"/>
            <p:nvPr/>
          </p:nvSpPr>
          <p:spPr>
            <a:xfrm>
              <a:off x="2886279" y="3737428"/>
              <a:ext cx="517641" cy="461665"/>
            </a:xfrm>
            <a:prstGeom prst="rect">
              <a:avLst/>
            </a:prstGeom>
            <a:noFill/>
          </p:spPr>
          <p:txBody>
            <a:bodyPr wrap="none" rtlCol="0">
              <a:spAutoFit/>
            </a:bodyPr>
            <a:lstStyle/>
            <a:p>
              <a:pPr algn="ctr"/>
              <a:r>
                <a:rPr lang="en-US" sz="1200" dirty="0"/>
                <a:t>Type</a:t>
              </a:r>
            </a:p>
            <a:p>
              <a:pPr algn="ctr"/>
              <a:r>
                <a:rPr lang="en-US" sz="1200" dirty="0"/>
                <a:t>F</a:t>
              </a:r>
            </a:p>
          </p:txBody>
        </p:sp>
        <p:sp>
          <p:nvSpPr>
            <p:cNvPr id="12" name="TextBox 11"/>
            <p:cNvSpPr txBox="1"/>
            <p:nvPr/>
          </p:nvSpPr>
          <p:spPr>
            <a:xfrm>
              <a:off x="3425692" y="3737427"/>
              <a:ext cx="517641" cy="461665"/>
            </a:xfrm>
            <a:prstGeom prst="rect">
              <a:avLst/>
            </a:prstGeom>
            <a:noFill/>
          </p:spPr>
          <p:txBody>
            <a:bodyPr wrap="none" rtlCol="0">
              <a:spAutoFit/>
            </a:bodyPr>
            <a:lstStyle/>
            <a:p>
              <a:pPr algn="ctr"/>
              <a:r>
                <a:rPr lang="en-US" sz="1200" dirty="0"/>
                <a:t>Type</a:t>
              </a:r>
            </a:p>
            <a:p>
              <a:pPr algn="ctr"/>
              <a:r>
                <a:rPr lang="en-US" sz="1200" dirty="0"/>
                <a:t>G</a:t>
              </a:r>
            </a:p>
          </p:txBody>
        </p:sp>
        <p:sp>
          <p:nvSpPr>
            <p:cNvPr id="13" name="TextBox 12"/>
            <p:cNvSpPr txBox="1"/>
            <p:nvPr/>
          </p:nvSpPr>
          <p:spPr>
            <a:xfrm>
              <a:off x="3921561" y="3737426"/>
              <a:ext cx="517641" cy="461665"/>
            </a:xfrm>
            <a:prstGeom prst="rect">
              <a:avLst/>
            </a:prstGeom>
            <a:noFill/>
          </p:spPr>
          <p:txBody>
            <a:bodyPr wrap="none" rtlCol="0">
              <a:spAutoFit/>
            </a:bodyPr>
            <a:lstStyle/>
            <a:p>
              <a:pPr algn="ctr"/>
              <a:r>
                <a:rPr lang="en-US" sz="1200" dirty="0"/>
                <a:t>Type</a:t>
              </a:r>
            </a:p>
            <a:p>
              <a:pPr algn="ctr"/>
              <a:r>
                <a:rPr lang="en-US" sz="1200" dirty="0"/>
                <a:t>H</a:t>
              </a:r>
            </a:p>
          </p:txBody>
        </p:sp>
        <p:sp>
          <p:nvSpPr>
            <p:cNvPr id="14" name="TextBox 13"/>
            <p:cNvSpPr txBox="1"/>
            <p:nvPr/>
          </p:nvSpPr>
          <p:spPr>
            <a:xfrm>
              <a:off x="4443512" y="3737426"/>
              <a:ext cx="517641" cy="461665"/>
            </a:xfrm>
            <a:prstGeom prst="rect">
              <a:avLst/>
            </a:prstGeom>
            <a:noFill/>
          </p:spPr>
          <p:txBody>
            <a:bodyPr wrap="none" rtlCol="0">
              <a:spAutoFit/>
            </a:bodyPr>
            <a:lstStyle/>
            <a:p>
              <a:pPr algn="ctr"/>
              <a:r>
                <a:rPr lang="en-US" sz="1200" dirty="0"/>
                <a:t>Type</a:t>
              </a:r>
            </a:p>
            <a:p>
              <a:pPr algn="ctr"/>
              <a:r>
                <a:rPr lang="en-US" sz="1200" dirty="0"/>
                <a:t>I</a:t>
              </a:r>
            </a:p>
          </p:txBody>
        </p:sp>
        <p:sp>
          <p:nvSpPr>
            <p:cNvPr id="15" name="TextBox 14"/>
            <p:cNvSpPr txBox="1"/>
            <p:nvPr/>
          </p:nvSpPr>
          <p:spPr>
            <a:xfrm>
              <a:off x="4961153" y="3737426"/>
              <a:ext cx="517641" cy="461665"/>
            </a:xfrm>
            <a:prstGeom prst="rect">
              <a:avLst/>
            </a:prstGeom>
            <a:noFill/>
          </p:spPr>
          <p:txBody>
            <a:bodyPr wrap="none" rtlCol="0">
              <a:spAutoFit/>
            </a:bodyPr>
            <a:lstStyle/>
            <a:p>
              <a:pPr algn="ctr"/>
              <a:r>
                <a:rPr lang="en-US" sz="1200" dirty="0"/>
                <a:t>Type</a:t>
              </a:r>
            </a:p>
            <a:p>
              <a:pPr algn="ctr"/>
              <a:r>
                <a:rPr lang="en-US" sz="1200" dirty="0"/>
                <a:t>J</a:t>
              </a:r>
            </a:p>
          </p:txBody>
        </p:sp>
      </p:grpSp>
    </p:spTree>
    <p:extLst>
      <p:ext uri="{BB962C8B-B14F-4D97-AF65-F5344CB8AC3E}">
        <p14:creationId xmlns:p14="http://schemas.microsoft.com/office/powerpoint/2010/main" val="16018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106"/>
            <a:ext cx="8385175" cy="579922"/>
          </a:xfrm>
        </p:spPr>
        <p:txBody>
          <a:bodyPr>
            <a:normAutofit fontScale="90000"/>
          </a:bodyPr>
          <a:lstStyle/>
          <a:p>
            <a:pPr>
              <a:defRPr/>
            </a:pPr>
            <a:r>
              <a:rPr lang="en-US" dirty="0"/>
              <a:t>Flynn’s taxonomy</a:t>
            </a:r>
          </a:p>
        </p:txBody>
      </p:sp>
      <p:sp>
        <p:nvSpPr>
          <p:cNvPr id="3" name="Content Placeholder 2"/>
          <p:cNvSpPr>
            <a:spLocks noGrp="1"/>
          </p:cNvSpPr>
          <p:nvPr>
            <p:ph idx="1"/>
          </p:nvPr>
        </p:nvSpPr>
        <p:spPr>
          <a:xfrm>
            <a:off x="644525" y="1319213"/>
            <a:ext cx="8007350" cy="4191000"/>
          </a:xfrm>
        </p:spPr>
        <p:txBody>
          <a:bodyPr/>
          <a:lstStyle/>
          <a:p>
            <a:pPr>
              <a:defRPr/>
            </a:pPr>
            <a:r>
              <a:rPr lang="en-US" dirty="0"/>
              <a:t>Flynn’s (1966) taxonomy was developed as a means to classify parallel computer architectures</a:t>
            </a:r>
          </a:p>
          <a:p>
            <a:pPr>
              <a:defRPr/>
            </a:pPr>
            <a:r>
              <a:rPr lang="en-US" dirty="0"/>
              <a:t>Computer system can be fit into one of the following four forms: </a:t>
            </a:r>
          </a:p>
        </p:txBody>
      </p:sp>
      <p:sp>
        <p:nvSpPr>
          <p:cNvPr id="4" name="Rectangle 3"/>
          <p:cNvSpPr/>
          <p:nvPr/>
        </p:nvSpPr>
        <p:spPr bwMode="auto">
          <a:xfrm>
            <a:off x="1846616" y="4011613"/>
            <a:ext cx="2514600" cy="97155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SISD</a:t>
            </a:r>
          </a:p>
          <a:p>
            <a:pPr algn="ctr">
              <a:defRPr/>
            </a:pPr>
            <a:r>
              <a:rPr lang="en-US" dirty="0">
                <a:solidFill>
                  <a:srgbClr val="1C1C1C"/>
                </a:solidFill>
              </a:rPr>
              <a:t>Single Instruction Single Data</a:t>
            </a:r>
          </a:p>
        </p:txBody>
      </p:sp>
      <p:sp>
        <p:nvSpPr>
          <p:cNvPr id="5" name="Rectangle 4"/>
          <p:cNvSpPr/>
          <p:nvPr/>
        </p:nvSpPr>
        <p:spPr bwMode="auto">
          <a:xfrm>
            <a:off x="4350103" y="4011613"/>
            <a:ext cx="2514600" cy="97155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SIMD</a:t>
            </a:r>
          </a:p>
          <a:p>
            <a:pPr algn="ctr">
              <a:defRPr/>
            </a:pPr>
            <a:r>
              <a:rPr lang="en-US" dirty="0">
                <a:solidFill>
                  <a:srgbClr val="1C1C1C"/>
                </a:solidFill>
              </a:rPr>
              <a:t>Single Instruction Multiple Data</a:t>
            </a:r>
          </a:p>
        </p:txBody>
      </p:sp>
      <p:sp>
        <p:nvSpPr>
          <p:cNvPr id="6" name="Rectangle 5"/>
          <p:cNvSpPr/>
          <p:nvPr/>
        </p:nvSpPr>
        <p:spPr bwMode="auto">
          <a:xfrm>
            <a:off x="1846616" y="4983163"/>
            <a:ext cx="2514600" cy="97155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MISD</a:t>
            </a:r>
          </a:p>
          <a:p>
            <a:pPr algn="ctr">
              <a:defRPr/>
            </a:pPr>
            <a:r>
              <a:rPr lang="en-US" dirty="0">
                <a:solidFill>
                  <a:srgbClr val="1C1C1C"/>
                </a:solidFill>
              </a:rPr>
              <a:t>Multiple Instructions Single Data</a:t>
            </a:r>
          </a:p>
        </p:txBody>
      </p:sp>
      <p:sp>
        <p:nvSpPr>
          <p:cNvPr id="7" name="Rectangle 6"/>
          <p:cNvSpPr/>
          <p:nvPr/>
        </p:nvSpPr>
        <p:spPr bwMode="auto">
          <a:xfrm>
            <a:off x="4350103" y="4983163"/>
            <a:ext cx="2514600" cy="97155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a:lstStyle/>
          <a:p>
            <a:pPr algn="ctr">
              <a:defRPr/>
            </a:pPr>
            <a:r>
              <a:rPr lang="en-US" b="1" dirty="0">
                <a:solidFill>
                  <a:srgbClr val="1C1C1C"/>
                </a:solidFill>
              </a:rPr>
              <a:t>MIMD</a:t>
            </a:r>
          </a:p>
          <a:p>
            <a:pPr algn="ctr">
              <a:defRPr/>
            </a:pPr>
            <a:r>
              <a:rPr lang="en-US" dirty="0">
                <a:solidFill>
                  <a:srgbClr val="1C1C1C"/>
                </a:solidFill>
              </a:rPr>
              <a:t>Multiple Instructions Multiple Data</a:t>
            </a:r>
          </a:p>
        </p:txBody>
      </p:sp>
      <p:sp>
        <p:nvSpPr>
          <p:cNvPr id="11272" name="Rectangle 7"/>
          <p:cNvSpPr>
            <a:spLocks noChangeArrowheads="1"/>
          </p:cNvSpPr>
          <p:nvPr/>
        </p:nvSpPr>
        <p:spPr bwMode="auto">
          <a:xfrm>
            <a:off x="236538" y="6082235"/>
            <a:ext cx="8494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Not to be confused with the terms of “Single Program Multiple Data (SPMD)” and </a:t>
            </a:r>
            <a:br>
              <a:rPr lang="en-US" dirty="0"/>
            </a:br>
            <a:r>
              <a:rPr lang="en-US" dirty="0"/>
              <a:t>“</a:t>
            </a:r>
            <a:r>
              <a:rPr lang="en-ZA" dirty="0"/>
              <a:t>Multiple Program Multiple Data (MPMD)” mentioned earlier.</a:t>
            </a:r>
            <a:endParaRPr lang="en-US" dirty="0"/>
          </a:p>
        </p:txBody>
      </p:sp>
      <p:pic>
        <p:nvPicPr>
          <p:cNvPr id="1026" name="Picture 2" descr="C:\Users\swinberg\Documents\ACTIVE\EEE4084F\Common\Images_open\box-cc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1333" y="4753505"/>
            <a:ext cx="1206677" cy="120667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506135">
            <a:off x="7445145" y="5327076"/>
            <a:ext cx="633507" cy="430887"/>
          </a:xfrm>
          <a:prstGeom prst="rect">
            <a:avLst/>
          </a:prstGeom>
          <a:noFill/>
        </p:spPr>
        <p:txBody>
          <a:bodyPr wrap="none" rtlCol="0">
            <a:spAutoFit/>
          </a:bodyPr>
          <a:lstStyle/>
          <a:p>
            <a:r>
              <a:rPr lang="en-US" sz="1100" dirty="0"/>
              <a:t>Flynn’s</a:t>
            </a:r>
          </a:p>
          <a:p>
            <a:r>
              <a:rPr lang="en-US" sz="1100" dirty="0"/>
              <a:t>Taxon.</a:t>
            </a:r>
          </a:p>
        </p:txBody>
      </p:sp>
      <p:pic>
        <p:nvPicPr>
          <p:cNvPr id="1027" name="Picture 3" descr="C:\Users\swinberg\Documents\ACTIVE\EEE4084F\Common\Images_open\pcbox_whit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577" y="4206625"/>
            <a:ext cx="1230659" cy="10763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975295" y="5277573"/>
            <a:ext cx="385042" cy="400110"/>
          </a:xfrm>
          <a:prstGeom prst="rect">
            <a:avLst/>
          </a:prstGeom>
          <a:noFill/>
        </p:spPr>
        <p:txBody>
          <a:bodyPr wrap="none" rtlCol="0">
            <a:spAutoFit/>
          </a:bodyPr>
          <a:lstStyle/>
          <a:p>
            <a:r>
              <a:rPr lang="en-US" sz="1000" dirty="0"/>
              <a:t>MI</a:t>
            </a:r>
          </a:p>
          <a:p>
            <a:r>
              <a:rPr lang="en-US" sz="1000" dirty="0"/>
              <a:t>MD</a:t>
            </a:r>
          </a:p>
        </p:txBody>
      </p:sp>
    </p:spTree>
    <p:extLst>
      <p:ext uri="{BB962C8B-B14F-4D97-AF65-F5344CB8AC3E}">
        <p14:creationId xmlns:p14="http://schemas.microsoft.com/office/powerpoint/2010/main" val="1450715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13" y="-32412"/>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544754" y="1213887"/>
            <a:ext cx="8208955" cy="5343029"/>
          </a:xfrm>
        </p:spPr>
        <p:txBody>
          <a:bodyPr>
            <a:normAutofit/>
          </a:bodyPr>
          <a:lstStyle/>
          <a:p>
            <a:pPr eaLnBrk="1" hangingPunct="1">
              <a:defRPr/>
            </a:pPr>
            <a:r>
              <a:rPr lang="en-ZA" dirty="0"/>
              <a:t>Parallel Computing Fundamentals</a:t>
            </a:r>
          </a:p>
          <a:p>
            <a:pPr>
              <a:defRPr/>
            </a:pPr>
            <a:r>
              <a:rPr lang="en-ZA" dirty="0"/>
              <a:t>Large Scale Parallelism</a:t>
            </a:r>
          </a:p>
          <a:p>
            <a:pPr>
              <a:defRPr/>
            </a:pPr>
            <a:r>
              <a:rPr lang="en-ZA" dirty="0"/>
              <a:t>Mainstream parallel</a:t>
            </a:r>
          </a:p>
          <a:p>
            <a:pPr>
              <a:defRPr/>
            </a:pPr>
            <a:r>
              <a:rPr lang="en-ZA" dirty="0"/>
              <a:t>Classic Parallel approaches</a:t>
            </a:r>
          </a:p>
          <a:p>
            <a:pPr>
              <a:defRPr/>
            </a:pPr>
            <a:r>
              <a:rPr lang="en-US" dirty="0"/>
              <a:t>Flynn’s Taxonomy</a:t>
            </a:r>
            <a:endParaRPr lang="en-ZA" dirty="0"/>
          </a:p>
          <a:p>
            <a:pPr>
              <a:defRPr/>
            </a:pPr>
            <a:r>
              <a:rPr lang="en-ZA" dirty="0"/>
              <a:t>Some Calculations</a:t>
            </a:r>
          </a:p>
          <a:p>
            <a:pPr lvl="1">
              <a:defRPr/>
            </a:pPr>
            <a:r>
              <a:rPr lang="en-ZA" dirty="0"/>
              <a:t>Effective parallelism</a:t>
            </a:r>
          </a:p>
          <a:p>
            <a:pPr lvl="1">
              <a:defRPr/>
            </a:pPr>
            <a:r>
              <a:rPr lang="en-ZA" dirty="0"/>
              <a:t>Parallel Efficiency</a:t>
            </a:r>
          </a:p>
          <a:p>
            <a:pPr lvl="1">
              <a:defRPr/>
            </a:pPr>
            <a:r>
              <a:rPr lang="en-ZA" dirty="0"/>
              <a:t>Gustafson’s Law</a:t>
            </a:r>
          </a:p>
        </p:txBody>
      </p:sp>
      <p:pic>
        <p:nvPicPr>
          <p:cNvPr id="4099" name="Picture 3" descr="mosaic01.gif"/>
          <p:cNvPicPr>
            <a:picLocks noChangeAspect="1"/>
          </p:cNvPicPr>
          <p:nvPr/>
        </p:nvPicPr>
        <p:blipFill>
          <a:blip r:embed="rId3" cstate="print"/>
          <a:srcRect/>
          <a:stretch>
            <a:fillRect/>
          </a:stretch>
        </p:blipFill>
        <p:spPr bwMode="auto">
          <a:xfrm>
            <a:off x="4554552" y="3829550"/>
            <a:ext cx="4144354" cy="28747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368" y="661411"/>
            <a:ext cx="7698306" cy="692210"/>
          </a:xfrm>
        </p:spPr>
        <p:txBody>
          <a:bodyPr>
            <a:normAutofit fontScale="90000"/>
          </a:bodyPr>
          <a:lstStyle/>
          <a:p>
            <a:pPr>
              <a:defRPr/>
            </a:pPr>
            <a:r>
              <a:rPr lang="en-US" dirty="0"/>
              <a:t>Single Instruction Single Data (SISD)</a:t>
            </a:r>
          </a:p>
        </p:txBody>
      </p:sp>
      <p:sp>
        <p:nvSpPr>
          <p:cNvPr id="3" name="Content Placeholder 2"/>
          <p:cNvSpPr>
            <a:spLocks noGrp="1"/>
          </p:cNvSpPr>
          <p:nvPr>
            <p:ph idx="1"/>
          </p:nvPr>
        </p:nvSpPr>
        <p:spPr>
          <a:xfrm>
            <a:off x="718454" y="1722211"/>
            <a:ext cx="8007350" cy="4191000"/>
          </a:xfrm>
        </p:spPr>
        <p:txBody>
          <a:bodyPr>
            <a:normAutofit lnSpcReduction="10000"/>
          </a:bodyPr>
          <a:lstStyle/>
          <a:p>
            <a:pPr>
              <a:defRPr/>
            </a:pPr>
            <a:r>
              <a:rPr lang="en-US" sz="2800" dirty="0"/>
              <a:t>This is (obviously) the classic von Neumann Computer: serial (not parallel) computer, e.g.:</a:t>
            </a:r>
          </a:p>
          <a:p>
            <a:pPr lvl="1">
              <a:defRPr/>
            </a:pPr>
            <a:r>
              <a:rPr lang="en-US" sz="2400" dirty="0"/>
              <a:t>Old style single core PC CPUs, e.g. i486</a:t>
            </a:r>
          </a:p>
          <a:p>
            <a:pPr>
              <a:defRPr/>
            </a:pPr>
            <a:r>
              <a:rPr lang="en-US" sz="2800" dirty="0"/>
              <a:t>Single instruction </a:t>
            </a:r>
            <a:r>
              <a:rPr lang="en-US" sz="2800" dirty="0">
                <a:sym typeface="Wingdings" pitchFamily="2" charset="2"/>
              </a:rPr>
              <a:t></a:t>
            </a:r>
            <a:r>
              <a:rPr lang="en-US" sz="2800" dirty="0"/>
              <a:t> </a:t>
            </a:r>
          </a:p>
          <a:p>
            <a:pPr lvl="1">
              <a:defRPr/>
            </a:pPr>
            <a:r>
              <a:rPr lang="en-US" sz="2400" dirty="0"/>
              <a:t>One </a:t>
            </a:r>
            <a:r>
              <a:rPr lang="en-US" sz="2400" dirty="0">
                <a:solidFill>
                  <a:schemeClr val="tx2">
                    <a:lumMod val="75000"/>
                  </a:schemeClr>
                </a:solidFill>
              </a:rPr>
              <a:t>instruction stream</a:t>
            </a:r>
            <a:r>
              <a:rPr lang="en-US" sz="2400" dirty="0"/>
              <a:t> acted on by</a:t>
            </a:r>
            <a:br>
              <a:rPr lang="en-US" sz="2400" dirty="0"/>
            </a:br>
            <a:r>
              <a:rPr lang="en-US" sz="2400" dirty="0"/>
              <a:t>the CPU during any one clock cycle </a:t>
            </a:r>
          </a:p>
          <a:p>
            <a:pPr>
              <a:defRPr/>
            </a:pPr>
            <a:r>
              <a:rPr lang="en-US" sz="2800" dirty="0"/>
              <a:t>Single data </a:t>
            </a:r>
            <a:r>
              <a:rPr lang="en-US" sz="2800" dirty="0">
                <a:sym typeface="Wingdings" pitchFamily="2" charset="2"/>
              </a:rPr>
              <a:t></a:t>
            </a:r>
          </a:p>
          <a:p>
            <a:pPr lvl="1">
              <a:defRPr/>
            </a:pPr>
            <a:r>
              <a:rPr lang="en-US" sz="2400" dirty="0"/>
              <a:t>Only one input </a:t>
            </a:r>
            <a:r>
              <a:rPr lang="en-US" sz="2400" dirty="0">
                <a:solidFill>
                  <a:schemeClr val="tx2">
                    <a:lumMod val="75000"/>
                  </a:schemeClr>
                </a:solidFill>
              </a:rPr>
              <a:t>data stream</a:t>
            </a:r>
            <a:r>
              <a:rPr lang="en-US" sz="2400" dirty="0"/>
              <a:t> for any</a:t>
            </a:r>
            <a:br>
              <a:rPr lang="en-US" sz="2400" dirty="0"/>
            </a:br>
            <a:r>
              <a:rPr lang="en-US" sz="2400" dirty="0"/>
              <a:t>one clock cycle </a:t>
            </a:r>
          </a:p>
          <a:p>
            <a:pPr>
              <a:defRPr/>
            </a:pPr>
            <a:r>
              <a:rPr lang="en-US" sz="2800" dirty="0"/>
              <a:t>Deterministic execution</a:t>
            </a:r>
          </a:p>
        </p:txBody>
      </p:sp>
      <p:sp>
        <p:nvSpPr>
          <p:cNvPr id="4" name="Rectangle 3"/>
          <p:cNvSpPr/>
          <p:nvPr/>
        </p:nvSpPr>
        <p:spPr bwMode="auto">
          <a:xfrm>
            <a:off x="6555692" y="4046311"/>
            <a:ext cx="754062" cy="33020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0x1000</a:t>
            </a:r>
          </a:p>
        </p:txBody>
      </p:sp>
      <p:sp>
        <p:nvSpPr>
          <p:cNvPr id="5" name="Rectangle 4"/>
          <p:cNvSpPr/>
          <p:nvPr/>
        </p:nvSpPr>
        <p:spPr bwMode="auto">
          <a:xfrm>
            <a:off x="7263717" y="4046311"/>
            <a:ext cx="1485900" cy="33020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A,[0x2002]</a:t>
            </a:r>
          </a:p>
        </p:txBody>
      </p:sp>
      <p:sp>
        <p:nvSpPr>
          <p:cNvPr id="6" name="Rectangle 5"/>
          <p:cNvSpPr/>
          <p:nvPr/>
        </p:nvSpPr>
        <p:spPr bwMode="auto">
          <a:xfrm>
            <a:off x="6555692" y="4365399"/>
            <a:ext cx="754062"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0x1003</a:t>
            </a:r>
          </a:p>
        </p:txBody>
      </p:sp>
      <p:sp>
        <p:nvSpPr>
          <p:cNvPr id="7" name="Rectangle 6"/>
          <p:cNvSpPr/>
          <p:nvPr/>
        </p:nvSpPr>
        <p:spPr bwMode="auto">
          <a:xfrm>
            <a:off x="7263717" y="4365399"/>
            <a:ext cx="1485900"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B,[0x2004]</a:t>
            </a:r>
          </a:p>
        </p:txBody>
      </p:sp>
      <p:sp>
        <p:nvSpPr>
          <p:cNvPr id="8" name="Rectangle 7"/>
          <p:cNvSpPr/>
          <p:nvPr/>
        </p:nvSpPr>
        <p:spPr bwMode="auto">
          <a:xfrm>
            <a:off x="6555692" y="4662261"/>
            <a:ext cx="754062"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0x1006</a:t>
            </a:r>
          </a:p>
        </p:txBody>
      </p:sp>
      <p:sp>
        <p:nvSpPr>
          <p:cNvPr id="9" name="Rectangle 8"/>
          <p:cNvSpPr/>
          <p:nvPr/>
        </p:nvSpPr>
        <p:spPr bwMode="auto">
          <a:xfrm>
            <a:off x="7263717" y="4662261"/>
            <a:ext cx="1485900"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ADD A,B</a:t>
            </a:r>
          </a:p>
        </p:txBody>
      </p:sp>
      <p:sp>
        <p:nvSpPr>
          <p:cNvPr id="10" name="Rectangle 9"/>
          <p:cNvSpPr/>
          <p:nvPr/>
        </p:nvSpPr>
        <p:spPr bwMode="auto">
          <a:xfrm>
            <a:off x="6555692" y="4982936"/>
            <a:ext cx="754062"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0x1007</a:t>
            </a:r>
          </a:p>
        </p:txBody>
      </p:sp>
      <p:sp>
        <p:nvSpPr>
          <p:cNvPr id="11" name="Rectangle 10"/>
          <p:cNvSpPr/>
          <p:nvPr/>
        </p:nvSpPr>
        <p:spPr bwMode="auto">
          <a:xfrm>
            <a:off x="7263717" y="4982936"/>
            <a:ext cx="1485900"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SHL A,1</a:t>
            </a:r>
          </a:p>
        </p:txBody>
      </p:sp>
      <p:sp>
        <p:nvSpPr>
          <p:cNvPr id="13" name="Rectangle 12"/>
          <p:cNvSpPr/>
          <p:nvPr/>
        </p:nvSpPr>
        <p:spPr bwMode="auto">
          <a:xfrm>
            <a:off x="6555692" y="5314724"/>
            <a:ext cx="754062"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0x1008</a:t>
            </a:r>
          </a:p>
        </p:txBody>
      </p:sp>
      <p:sp>
        <p:nvSpPr>
          <p:cNvPr id="14" name="Rectangle 13"/>
          <p:cNvSpPr/>
          <p:nvPr/>
        </p:nvSpPr>
        <p:spPr bwMode="auto">
          <a:xfrm>
            <a:off x="7263717" y="5314724"/>
            <a:ext cx="1485900"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ST A,[0x2000]</a:t>
            </a:r>
          </a:p>
        </p:txBody>
      </p:sp>
      <p:cxnSp>
        <p:nvCxnSpPr>
          <p:cNvPr id="16" name="Straight Arrow Connector 15"/>
          <p:cNvCxnSpPr/>
          <p:nvPr/>
        </p:nvCxnSpPr>
        <p:spPr bwMode="auto">
          <a:xfrm rot="5400000">
            <a:off x="7480410" y="3874068"/>
            <a:ext cx="320675" cy="1588"/>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
        <p:nvSpPr>
          <p:cNvPr id="12" name="Rectangle 11"/>
          <p:cNvSpPr/>
          <p:nvPr/>
        </p:nvSpPr>
        <p:spPr bwMode="auto">
          <a:xfrm>
            <a:off x="6555692" y="3439886"/>
            <a:ext cx="2171700" cy="331788"/>
          </a:xfrm>
          <a:prstGeom prst="rect">
            <a:avLst/>
          </a:prstGeom>
          <a:solidFill>
            <a:schemeClr val="bg2">
              <a:lumMod val="20000"/>
              <a:lumOff val="80000"/>
            </a:schemeClr>
          </a:solidFill>
          <a:ln w="19050" cap="flat" cmpd="sng" algn="ctr">
            <a:solidFill>
              <a:schemeClr val="accent6">
                <a:lumMod val="75000"/>
              </a:schemeClr>
            </a:solidFill>
            <a:prstDash val="solid"/>
            <a:round/>
            <a:headEnd type="none" w="med" len="med"/>
            <a:tailEnd type="none" w="med" len="med"/>
          </a:ln>
          <a:effectLst/>
        </p:spPr>
        <p:txBody>
          <a:bodyPr lIns="54000" rIns="54000"/>
          <a:lstStyle/>
          <a:p>
            <a:pPr>
              <a:defRPr/>
            </a:pPr>
            <a:r>
              <a:rPr lang="en-US" sz="1400" dirty="0">
                <a:solidFill>
                  <a:srgbClr val="1C1C1C"/>
                </a:solidFill>
              </a:rPr>
              <a:t>x = 2 * (y + z);</a:t>
            </a:r>
          </a:p>
        </p:txBody>
      </p:sp>
    </p:spTree>
    <p:extLst>
      <p:ext uri="{BB962C8B-B14F-4D97-AF65-F5344CB8AC3E}">
        <p14:creationId xmlns:p14="http://schemas.microsoft.com/office/powerpoint/2010/main" val="763414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66" y="646671"/>
            <a:ext cx="7698306" cy="692210"/>
          </a:xfrm>
        </p:spPr>
        <p:txBody>
          <a:bodyPr>
            <a:normAutofit fontScale="90000"/>
          </a:bodyPr>
          <a:lstStyle/>
          <a:p>
            <a:pPr>
              <a:defRPr/>
            </a:pPr>
            <a:r>
              <a:rPr lang="en-US" dirty="0"/>
              <a:t>Single Instruction Multiple Data (SIMD)</a:t>
            </a:r>
          </a:p>
        </p:txBody>
      </p:sp>
      <p:sp>
        <p:nvSpPr>
          <p:cNvPr id="3" name="Content Placeholder 2"/>
          <p:cNvSpPr>
            <a:spLocks noGrp="1"/>
          </p:cNvSpPr>
          <p:nvPr>
            <p:ph idx="1"/>
          </p:nvPr>
        </p:nvSpPr>
        <p:spPr>
          <a:xfrm>
            <a:off x="334277" y="1676400"/>
            <a:ext cx="8007350" cy="4964113"/>
          </a:xfrm>
        </p:spPr>
        <p:txBody>
          <a:bodyPr>
            <a:normAutofit lnSpcReduction="10000"/>
          </a:bodyPr>
          <a:lstStyle/>
          <a:p>
            <a:pPr>
              <a:defRPr/>
            </a:pPr>
            <a:r>
              <a:rPr lang="en-US" sz="2800" dirty="0"/>
              <a:t>A form of parallel computer</a:t>
            </a:r>
          </a:p>
          <a:p>
            <a:pPr lvl="1">
              <a:defRPr/>
            </a:pPr>
            <a:r>
              <a:rPr lang="en-US" sz="2400" dirty="0"/>
              <a:t>Early supercomputers used this model first</a:t>
            </a:r>
          </a:p>
          <a:p>
            <a:pPr lvl="1">
              <a:defRPr/>
            </a:pPr>
            <a:r>
              <a:rPr lang="en-US" sz="2400" dirty="0"/>
              <a:t>Nowadays it has become common – e.g., used in modern computers on GPUs</a:t>
            </a:r>
          </a:p>
          <a:p>
            <a:pPr>
              <a:defRPr/>
            </a:pPr>
            <a:r>
              <a:rPr lang="en-US" sz="2800" dirty="0"/>
              <a:t>Single instruction </a:t>
            </a:r>
            <a:r>
              <a:rPr lang="en-US" sz="2800" dirty="0">
                <a:sym typeface="Wingdings" pitchFamily="2" charset="2"/>
              </a:rPr>
              <a:t></a:t>
            </a:r>
          </a:p>
          <a:p>
            <a:pPr lvl="1">
              <a:defRPr/>
            </a:pPr>
            <a:r>
              <a:rPr lang="en-US" sz="2400" dirty="0"/>
              <a:t>All processing units execute the</a:t>
            </a:r>
            <a:br>
              <a:rPr lang="en-US" sz="2400" dirty="0"/>
            </a:br>
            <a:r>
              <a:rPr lang="en-US" sz="2400" dirty="0"/>
              <a:t>same instruction for any given</a:t>
            </a:r>
            <a:br>
              <a:rPr lang="en-US" sz="2400" dirty="0"/>
            </a:br>
            <a:r>
              <a:rPr lang="en-US" sz="2400" dirty="0"/>
              <a:t>clock cycle </a:t>
            </a:r>
          </a:p>
          <a:p>
            <a:pPr>
              <a:defRPr/>
            </a:pPr>
            <a:r>
              <a:rPr lang="en-US" sz="2800" dirty="0"/>
              <a:t>Multiple data </a:t>
            </a:r>
            <a:r>
              <a:rPr lang="en-US" sz="2800" dirty="0">
                <a:sym typeface="Wingdings" pitchFamily="2" charset="2"/>
              </a:rPr>
              <a:t></a:t>
            </a:r>
          </a:p>
          <a:p>
            <a:pPr lvl="1">
              <a:defRPr/>
            </a:pPr>
            <a:r>
              <a:rPr lang="en-US" sz="2400" dirty="0"/>
              <a:t>Each processing unit can</a:t>
            </a:r>
            <a:br>
              <a:rPr lang="en-US" sz="2400" dirty="0"/>
            </a:br>
            <a:r>
              <a:rPr lang="en-US" sz="2400" dirty="0"/>
              <a:t>operate on a different data</a:t>
            </a:r>
            <a:br>
              <a:rPr lang="en-US" sz="2400" dirty="0"/>
            </a:br>
            <a:r>
              <a:rPr lang="en-US" sz="2400" dirty="0"/>
              <a:t>element</a:t>
            </a:r>
          </a:p>
        </p:txBody>
      </p:sp>
      <p:sp>
        <p:nvSpPr>
          <p:cNvPr id="4" name="Rectangle 3"/>
          <p:cNvSpPr/>
          <p:nvPr/>
        </p:nvSpPr>
        <p:spPr bwMode="auto">
          <a:xfrm>
            <a:off x="5519052" y="4365625"/>
            <a:ext cx="1393825"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AX,[DX+0]</a:t>
            </a:r>
          </a:p>
        </p:txBody>
      </p:sp>
      <p:sp>
        <p:nvSpPr>
          <p:cNvPr id="5" name="Rectangle 4"/>
          <p:cNvSpPr/>
          <p:nvPr/>
        </p:nvSpPr>
        <p:spPr bwMode="auto">
          <a:xfrm>
            <a:off x="5519052" y="4686300"/>
            <a:ext cx="1393825"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BX,[EX+0]</a:t>
            </a:r>
          </a:p>
        </p:txBody>
      </p:sp>
      <p:sp>
        <p:nvSpPr>
          <p:cNvPr id="6" name="Rectangle 5"/>
          <p:cNvSpPr/>
          <p:nvPr/>
        </p:nvSpPr>
        <p:spPr bwMode="auto">
          <a:xfrm>
            <a:off x="5519052" y="4983163"/>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ADD AX,BX</a:t>
            </a:r>
          </a:p>
        </p:txBody>
      </p:sp>
      <p:sp>
        <p:nvSpPr>
          <p:cNvPr id="7" name="Rectangle 6"/>
          <p:cNvSpPr/>
          <p:nvPr/>
        </p:nvSpPr>
        <p:spPr bwMode="auto">
          <a:xfrm>
            <a:off x="5519052" y="5303838"/>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SHL AX,1</a:t>
            </a:r>
          </a:p>
        </p:txBody>
      </p:sp>
      <p:sp>
        <p:nvSpPr>
          <p:cNvPr id="8" name="Rectangle 7"/>
          <p:cNvSpPr/>
          <p:nvPr/>
        </p:nvSpPr>
        <p:spPr bwMode="auto">
          <a:xfrm>
            <a:off x="5519052" y="5635625"/>
            <a:ext cx="1393825" cy="33020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ST AX,[CX+0]</a:t>
            </a:r>
          </a:p>
        </p:txBody>
      </p:sp>
      <p:sp>
        <p:nvSpPr>
          <p:cNvPr id="9" name="Rectangle 8"/>
          <p:cNvSpPr/>
          <p:nvPr/>
        </p:nvSpPr>
        <p:spPr bwMode="auto">
          <a:xfrm>
            <a:off x="5873065" y="3246438"/>
            <a:ext cx="2171700" cy="811212"/>
          </a:xfrm>
          <a:prstGeom prst="rect">
            <a:avLst/>
          </a:prstGeom>
          <a:solidFill>
            <a:schemeClr val="bg2">
              <a:lumMod val="20000"/>
              <a:lumOff val="80000"/>
            </a:schemeClr>
          </a:solidFill>
          <a:ln w="19050" cap="flat" cmpd="sng" algn="ctr">
            <a:solidFill>
              <a:schemeClr val="accent6">
                <a:lumMod val="75000"/>
              </a:schemeClr>
            </a:solidFill>
            <a:prstDash val="solid"/>
            <a:round/>
            <a:headEnd type="none" w="med" len="med"/>
            <a:tailEnd type="none" w="med" len="med"/>
          </a:ln>
          <a:effectLst/>
        </p:spPr>
        <p:txBody>
          <a:bodyPr lIns="54000" rIns="54000"/>
          <a:lstStyle/>
          <a:p>
            <a:pPr>
              <a:defRPr/>
            </a:pPr>
            <a:r>
              <a:rPr lang="en-US" sz="1400" dirty="0">
                <a:solidFill>
                  <a:srgbClr val="1C1C1C"/>
                </a:solidFill>
              </a:rPr>
              <a:t>y= [1 2 3 4]</a:t>
            </a:r>
          </a:p>
          <a:p>
            <a:pPr>
              <a:defRPr/>
            </a:pPr>
            <a:r>
              <a:rPr lang="en-US" sz="1400" dirty="0">
                <a:solidFill>
                  <a:srgbClr val="1C1C1C"/>
                </a:solidFill>
              </a:rPr>
              <a:t>z = [2 3 4 5]</a:t>
            </a:r>
          </a:p>
          <a:p>
            <a:pPr>
              <a:defRPr/>
            </a:pPr>
            <a:r>
              <a:rPr lang="en-US" sz="1400" dirty="0">
                <a:solidFill>
                  <a:srgbClr val="1C1C1C"/>
                </a:solidFill>
              </a:rPr>
              <a:t>x = 2 * (y + z)</a:t>
            </a:r>
          </a:p>
        </p:txBody>
      </p:sp>
      <p:sp>
        <p:nvSpPr>
          <p:cNvPr id="11" name="Rectangle 10"/>
          <p:cNvSpPr/>
          <p:nvPr/>
        </p:nvSpPr>
        <p:spPr bwMode="auto">
          <a:xfrm>
            <a:off x="5519052" y="5954713"/>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lgn="ctr">
              <a:defRPr/>
            </a:pPr>
            <a:r>
              <a:rPr lang="en-US" sz="1400" dirty="0">
                <a:solidFill>
                  <a:srgbClr val="1C1C1C"/>
                </a:solidFill>
              </a:rPr>
              <a:t>…</a:t>
            </a:r>
          </a:p>
        </p:txBody>
      </p:sp>
      <p:sp>
        <p:nvSpPr>
          <p:cNvPr id="12" name="Rectangle 11"/>
          <p:cNvSpPr/>
          <p:nvPr/>
        </p:nvSpPr>
        <p:spPr bwMode="auto">
          <a:xfrm>
            <a:off x="7405002" y="4365625"/>
            <a:ext cx="1393825"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AX,[DX+3]</a:t>
            </a:r>
          </a:p>
        </p:txBody>
      </p:sp>
      <p:sp>
        <p:nvSpPr>
          <p:cNvPr id="13" name="Rectangle 12"/>
          <p:cNvSpPr/>
          <p:nvPr/>
        </p:nvSpPr>
        <p:spPr bwMode="auto">
          <a:xfrm>
            <a:off x="7405002" y="4686300"/>
            <a:ext cx="1393825" cy="331788"/>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LD BX,[EX+3]</a:t>
            </a:r>
          </a:p>
        </p:txBody>
      </p:sp>
      <p:sp>
        <p:nvSpPr>
          <p:cNvPr id="14" name="Rectangle 13"/>
          <p:cNvSpPr/>
          <p:nvPr/>
        </p:nvSpPr>
        <p:spPr bwMode="auto">
          <a:xfrm>
            <a:off x="7405002" y="4983163"/>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ADD AX,BX</a:t>
            </a:r>
          </a:p>
        </p:txBody>
      </p:sp>
      <p:sp>
        <p:nvSpPr>
          <p:cNvPr id="15" name="Rectangle 14"/>
          <p:cNvSpPr/>
          <p:nvPr/>
        </p:nvSpPr>
        <p:spPr bwMode="auto">
          <a:xfrm>
            <a:off x="7405002" y="5303838"/>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SHL AX,1</a:t>
            </a:r>
          </a:p>
        </p:txBody>
      </p:sp>
      <p:sp>
        <p:nvSpPr>
          <p:cNvPr id="16" name="Rectangle 15"/>
          <p:cNvSpPr/>
          <p:nvPr/>
        </p:nvSpPr>
        <p:spPr bwMode="auto">
          <a:xfrm>
            <a:off x="7405002" y="5635625"/>
            <a:ext cx="1393825" cy="330200"/>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defRPr/>
            </a:pPr>
            <a:r>
              <a:rPr lang="en-US" sz="1400" dirty="0">
                <a:solidFill>
                  <a:srgbClr val="1C1C1C"/>
                </a:solidFill>
              </a:rPr>
              <a:t>ST AX,[CX+3]</a:t>
            </a:r>
          </a:p>
        </p:txBody>
      </p:sp>
      <p:sp>
        <p:nvSpPr>
          <p:cNvPr id="17" name="Rectangle 16"/>
          <p:cNvSpPr/>
          <p:nvPr/>
        </p:nvSpPr>
        <p:spPr bwMode="auto">
          <a:xfrm>
            <a:off x="7405002" y="5954713"/>
            <a:ext cx="1393825" cy="331787"/>
          </a:xfrm>
          <a:prstGeom prst="rect">
            <a:avLst/>
          </a:prstGeom>
          <a:solidFill>
            <a:schemeClr val="accent5">
              <a:lumMod val="20000"/>
              <a:lumOff val="80000"/>
            </a:schemeClr>
          </a:solidFill>
          <a:ln w="19050" cap="flat" cmpd="sng" algn="ctr">
            <a:solidFill>
              <a:schemeClr val="bg2">
                <a:lumMod val="50000"/>
              </a:schemeClr>
            </a:solidFill>
            <a:prstDash val="solid"/>
            <a:round/>
            <a:headEnd type="none" w="med" len="med"/>
            <a:tailEnd type="none" w="med" len="med"/>
          </a:ln>
          <a:effectLst/>
        </p:spPr>
        <p:txBody>
          <a:bodyPr lIns="54000" rIns="54000"/>
          <a:lstStyle/>
          <a:p>
            <a:pPr algn="ctr">
              <a:defRPr/>
            </a:pPr>
            <a:r>
              <a:rPr lang="en-US" sz="1400" dirty="0">
                <a:solidFill>
                  <a:srgbClr val="1C1C1C"/>
                </a:solidFill>
              </a:rPr>
              <a:t>…</a:t>
            </a:r>
          </a:p>
        </p:txBody>
      </p:sp>
      <p:sp>
        <p:nvSpPr>
          <p:cNvPr id="13329" name="Rectangle 17"/>
          <p:cNvSpPr>
            <a:spLocks noChangeArrowheads="1"/>
          </p:cNvSpPr>
          <p:nvPr/>
        </p:nvSpPr>
        <p:spPr bwMode="auto">
          <a:xfrm>
            <a:off x="6950977" y="5016500"/>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t>
            </a:r>
          </a:p>
        </p:txBody>
      </p:sp>
      <p:sp>
        <p:nvSpPr>
          <p:cNvPr id="13330" name="TextBox 18"/>
          <p:cNvSpPr txBox="1">
            <a:spLocks noChangeArrowheads="1"/>
          </p:cNvSpPr>
          <p:nvPr/>
        </p:nvSpPr>
        <p:spPr bwMode="auto">
          <a:xfrm>
            <a:off x="5747652" y="634365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CPU 1</a:t>
            </a:r>
          </a:p>
        </p:txBody>
      </p:sp>
      <p:sp>
        <p:nvSpPr>
          <p:cNvPr id="13331" name="TextBox 19"/>
          <p:cNvSpPr txBox="1">
            <a:spLocks noChangeArrowheads="1"/>
          </p:cNvSpPr>
          <p:nvPr/>
        </p:nvSpPr>
        <p:spPr bwMode="auto">
          <a:xfrm>
            <a:off x="7759015" y="6343650"/>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CPU 4</a:t>
            </a:r>
          </a:p>
        </p:txBody>
      </p:sp>
      <p:cxnSp>
        <p:nvCxnSpPr>
          <p:cNvPr id="21" name="Straight Arrow Connector 20"/>
          <p:cNvCxnSpPr>
            <a:endCxn id="4" idx="0"/>
          </p:cNvCxnSpPr>
          <p:nvPr/>
        </p:nvCxnSpPr>
        <p:spPr bwMode="auto">
          <a:xfrm rot="10800000" flipV="1">
            <a:off x="6215965" y="4046538"/>
            <a:ext cx="847725" cy="3190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3" name="Straight Arrow Connector 22"/>
          <p:cNvCxnSpPr/>
          <p:nvPr/>
        </p:nvCxnSpPr>
        <p:spPr bwMode="auto">
          <a:xfrm rot="5400000">
            <a:off x="6857315" y="4171950"/>
            <a:ext cx="331787" cy="8096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5" name="Straight Arrow Connector 24"/>
          <p:cNvCxnSpPr/>
          <p:nvPr/>
        </p:nvCxnSpPr>
        <p:spPr bwMode="auto">
          <a:xfrm rot="16200000" flipH="1">
            <a:off x="6965265" y="4144963"/>
            <a:ext cx="331787" cy="13493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27" name="Straight Arrow Connector 26"/>
          <p:cNvCxnSpPr>
            <a:endCxn id="12" idx="0"/>
          </p:cNvCxnSpPr>
          <p:nvPr/>
        </p:nvCxnSpPr>
        <p:spPr bwMode="auto">
          <a:xfrm>
            <a:off x="7063690" y="4046538"/>
            <a:ext cx="1038225" cy="3190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Tree>
    <p:extLst>
      <p:ext uri="{BB962C8B-B14F-4D97-AF65-F5344CB8AC3E}">
        <p14:creationId xmlns:p14="http://schemas.microsoft.com/office/powerpoint/2010/main" val="417937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46671"/>
            <a:ext cx="7698306" cy="692210"/>
          </a:xfrm>
        </p:spPr>
        <p:txBody>
          <a:bodyPr>
            <a:normAutofit fontScale="90000"/>
          </a:bodyPr>
          <a:lstStyle/>
          <a:p>
            <a:pPr>
              <a:defRPr/>
            </a:pPr>
            <a:r>
              <a:rPr lang="en-US" dirty="0"/>
              <a:t>Single Instruction Multiple Data (SIMD)</a:t>
            </a:r>
          </a:p>
        </p:txBody>
      </p:sp>
      <p:sp>
        <p:nvSpPr>
          <p:cNvPr id="3" name="Content Placeholder 2"/>
          <p:cNvSpPr>
            <a:spLocks noGrp="1"/>
          </p:cNvSpPr>
          <p:nvPr>
            <p:ph idx="1"/>
          </p:nvPr>
        </p:nvSpPr>
        <p:spPr>
          <a:xfrm>
            <a:off x="838200" y="1419578"/>
            <a:ext cx="8007350" cy="4746625"/>
          </a:xfrm>
        </p:spPr>
        <p:txBody>
          <a:bodyPr/>
          <a:lstStyle/>
          <a:p>
            <a:pPr>
              <a:defRPr/>
            </a:pPr>
            <a:r>
              <a:rPr lang="en-US" sz="2800" dirty="0"/>
              <a:t>Runs in lockstep (i.e., all elements synchronized)</a:t>
            </a:r>
          </a:p>
          <a:p>
            <a:pPr>
              <a:defRPr/>
            </a:pPr>
            <a:r>
              <a:rPr lang="en-US" sz="2800" dirty="0"/>
              <a:t>Works well for algorithms with a lot of regularity; e.g. graphics processing.</a:t>
            </a:r>
          </a:p>
          <a:p>
            <a:pPr>
              <a:defRPr/>
            </a:pPr>
            <a:r>
              <a:rPr lang="en-US" sz="2800" dirty="0"/>
              <a:t>Two main types:</a:t>
            </a:r>
          </a:p>
          <a:p>
            <a:pPr lvl="1">
              <a:defRPr/>
            </a:pPr>
            <a:r>
              <a:rPr lang="en-US" sz="2400" dirty="0"/>
              <a:t>Processor arrays</a:t>
            </a:r>
          </a:p>
          <a:p>
            <a:pPr lvl="1">
              <a:defRPr/>
            </a:pPr>
            <a:r>
              <a:rPr lang="en-US" sz="2400" dirty="0"/>
              <a:t>Vector pipelines</a:t>
            </a:r>
          </a:p>
          <a:p>
            <a:pPr>
              <a:defRPr/>
            </a:pPr>
            <a:r>
              <a:rPr lang="en-US" sz="2800" dirty="0"/>
              <a:t>Still highly deterministic (know the same operation is applied to specific set of data – but more data to keep track of per instruction) </a:t>
            </a:r>
          </a:p>
        </p:txBody>
      </p:sp>
    </p:spTree>
    <p:extLst>
      <p:ext uri="{BB962C8B-B14F-4D97-AF65-F5344CB8AC3E}">
        <p14:creationId xmlns:p14="http://schemas.microsoft.com/office/powerpoint/2010/main" val="350048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673131"/>
            <a:ext cx="7698306" cy="692210"/>
          </a:xfrm>
        </p:spPr>
        <p:txBody>
          <a:bodyPr>
            <a:normAutofit fontScale="90000"/>
          </a:bodyPr>
          <a:lstStyle/>
          <a:p>
            <a:pPr>
              <a:defRPr/>
            </a:pPr>
            <a:r>
              <a:rPr lang="en-US" dirty="0"/>
              <a:t>Single Instruction Multiple Data (SIMD) Examples</a:t>
            </a:r>
          </a:p>
        </p:txBody>
      </p:sp>
      <p:sp>
        <p:nvSpPr>
          <p:cNvPr id="3" name="Content Placeholder 2"/>
          <p:cNvSpPr>
            <a:spLocks noGrp="1"/>
          </p:cNvSpPr>
          <p:nvPr>
            <p:ph idx="1"/>
          </p:nvPr>
        </p:nvSpPr>
        <p:spPr/>
        <p:txBody>
          <a:bodyPr/>
          <a:lstStyle/>
          <a:p>
            <a:pPr>
              <a:defRPr/>
            </a:pPr>
            <a:r>
              <a:rPr lang="en-US" sz="2800" dirty="0"/>
              <a:t>Vector pipelines</a:t>
            </a:r>
          </a:p>
          <a:p>
            <a:pPr lvl="1">
              <a:defRPr/>
            </a:pPr>
            <a:r>
              <a:rPr lang="en-US" sz="2400" dirty="0"/>
              <a:t>IBM 9000, Cray X-MP,</a:t>
            </a:r>
            <a:br>
              <a:rPr lang="en-US" sz="2400" dirty="0"/>
            </a:br>
            <a:r>
              <a:rPr lang="en-US" sz="2400" dirty="0"/>
              <a:t>Fujitsu vector processor,</a:t>
            </a:r>
            <a:br>
              <a:rPr lang="en-US" sz="2400" dirty="0"/>
            </a:br>
            <a:r>
              <a:rPr lang="en-US" sz="2400" dirty="0"/>
              <a:t>NEC SX-2, Hitachi S820, ETA10</a:t>
            </a:r>
          </a:p>
          <a:p>
            <a:pPr>
              <a:defRPr/>
            </a:pPr>
            <a:r>
              <a:rPr lang="en-US" sz="2800" dirty="0"/>
              <a:t>Processor arrays</a:t>
            </a:r>
          </a:p>
          <a:p>
            <a:pPr lvl="1">
              <a:defRPr/>
            </a:pPr>
            <a:r>
              <a:rPr lang="en-US" sz="2400" dirty="0"/>
              <a:t>Thinking Machine CM2,</a:t>
            </a:r>
            <a:br>
              <a:rPr lang="en-US" sz="2400" dirty="0"/>
            </a:br>
            <a:r>
              <a:rPr lang="en-US" sz="2400" dirty="0" err="1"/>
              <a:t>MasPar</a:t>
            </a:r>
            <a:r>
              <a:rPr lang="en-US" sz="2400" dirty="0"/>
              <a:t> MP-1 &amp; MP-2,</a:t>
            </a:r>
            <a:br>
              <a:rPr lang="en-US" sz="2400" dirty="0"/>
            </a:br>
            <a:r>
              <a:rPr lang="en-US" sz="2400" dirty="0"/>
              <a:t>ILLIAC IV </a:t>
            </a:r>
          </a:p>
          <a:p>
            <a:pPr>
              <a:defRPr/>
            </a:pPr>
            <a:r>
              <a:rPr lang="en-US" sz="2800" dirty="0"/>
              <a:t>Graphics processor units usually use SIMD</a:t>
            </a:r>
          </a:p>
        </p:txBody>
      </p:sp>
      <p:pic>
        <p:nvPicPr>
          <p:cNvPr id="15364" name="Picture 3" descr="crayXMP_200pi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1715733"/>
            <a:ext cx="12795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7686675" y="1669695"/>
            <a:ext cx="123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ym typeface="Wingdings" pitchFamily="2" charset="2"/>
              </a:rPr>
              <a:t></a:t>
            </a:r>
            <a:r>
              <a:rPr lang="en-US" sz="1400"/>
              <a:t>Cray X-MP</a:t>
            </a:r>
          </a:p>
        </p:txBody>
      </p:sp>
      <p:pic>
        <p:nvPicPr>
          <p:cNvPr id="15366" name="Picture 5" descr="MasPar_200pix.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9413" y="3449283"/>
            <a:ext cx="140652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6"/>
          <p:cNvSpPr>
            <a:spLocks noChangeArrowheads="1"/>
          </p:cNvSpPr>
          <p:nvPr/>
        </p:nvSpPr>
        <p:spPr bwMode="auto">
          <a:xfrm>
            <a:off x="6875463" y="3452458"/>
            <a:ext cx="1455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ym typeface="Wingdings" pitchFamily="2" charset="2"/>
              </a:rPr>
              <a:t></a:t>
            </a:r>
            <a:r>
              <a:rPr lang="en-US" sz="1400"/>
              <a:t>MasPar MP-1</a:t>
            </a:r>
          </a:p>
        </p:txBody>
      </p:sp>
    </p:spTree>
    <p:extLst>
      <p:ext uri="{BB962C8B-B14F-4D97-AF65-F5344CB8AC3E}">
        <p14:creationId xmlns:p14="http://schemas.microsoft.com/office/powerpoint/2010/main" val="3588694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369" y="244475"/>
            <a:ext cx="8591550" cy="1431925"/>
          </a:xfrm>
        </p:spPr>
        <p:txBody>
          <a:bodyPr/>
          <a:lstStyle/>
          <a:p>
            <a:pPr>
              <a:defRPr/>
            </a:pPr>
            <a:r>
              <a:rPr lang="en-US" dirty="0"/>
              <a:t>Multiple Instruction Single Data (MISD)</a:t>
            </a:r>
          </a:p>
        </p:txBody>
      </p:sp>
      <p:sp>
        <p:nvSpPr>
          <p:cNvPr id="3" name="Content Placeholder 2"/>
          <p:cNvSpPr>
            <a:spLocks noGrp="1"/>
          </p:cNvSpPr>
          <p:nvPr>
            <p:ph idx="1"/>
          </p:nvPr>
        </p:nvSpPr>
        <p:spPr/>
        <p:txBody>
          <a:bodyPr/>
          <a:lstStyle/>
          <a:p>
            <a:pPr>
              <a:defRPr/>
            </a:pPr>
            <a:r>
              <a:rPr lang="en-US" dirty="0"/>
              <a:t>Single data stream fed into multiple processing units</a:t>
            </a:r>
          </a:p>
          <a:p>
            <a:pPr>
              <a:defRPr/>
            </a:pPr>
            <a:r>
              <a:rPr lang="en-US" dirty="0"/>
              <a:t>Each processing unit works on data independently via independent instruction streams</a:t>
            </a:r>
          </a:p>
          <a:p>
            <a:pPr>
              <a:defRPr/>
            </a:pPr>
            <a:r>
              <a:rPr lang="en-US" dirty="0"/>
              <a:t>Few actual examples of this class of parallel computer have ever existed</a:t>
            </a:r>
          </a:p>
        </p:txBody>
      </p:sp>
    </p:spTree>
    <p:extLst>
      <p:ext uri="{BB962C8B-B14F-4D97-AF65-F5344CB8AC3E}">
        <p14:creationId xmlns:p14="http://schemas.microsoft.com/office/powerpoint/2010/main" val="1041267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ChangeArrowheads="1"/>
          </p:cNvSpPr>
          <p:nvPr/>
        </p:nvSpPr>
        <p:spPr bwMode="auto">
          <a:xfrm>
            <a:off x="579013" y="4066664"/>
            <a:ext cx="8201025" cy="2514600"/>
          </a:xfrm>
          <a:prstGeom prst="rect">
            <a:avLst/>
          </a:prstGeom>
          <a:ln/>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7411" name="Freeform 59"/>
          <p:cNvSpPr>
            <a:spLocks noChangeArrowheads="1"/>
          </p:cNvSpPr>
          <p:nvPr/>
        </p:nvSpPr>
        <p:spPr bwMode="auto">
          <a:xfrm>
            <a:off x="3190451" y="6066914"/>
            <a:ext cx="3932237" cy="460375"/>
          </a:xfrm>
          <a:custGeom>
            <a:avLst/>
            <a:gdLst>
              <a:gd name="T0" fmla="*/ 3933501 w 3931920"/>
              <a:gd name="T1" fmla="*/ 0 h 461010"/>
              <a:gd name="T2" fmla="*/ 2790041 w 3931920"/>
              <a:gd name="T3" fmla="*/ 397303 h 461010"/>
              <a:gd name="T4" fmla="*/ 0 w 3931920"/>
              <a:gd name="T5" fmla="*/ 363248 h 461010"/>
              <a:gd name="T6" fmla="*/ 0 60000 65536"/>
              <a:gd name="T7" fmla="*/ 0 60000 65536"/>
              <a:gd name="T8" fmla="*/ 0 60000 65536"/>
              <a:gd name="T9" fmla="*/ 0 w 3931920"/>
              <a:gd name="T10" fmla="*/ 0 h 461010"/>
              <a:gd name="T11" fmla="*/ 3931920 w 3931920"/>
              <a:gd name="T12" fmla="*/ 461010 h 461010"/>
            </a:gdLst>
            <a:ahLst/>
            <a:cxnLst>
              <a:cxn ang="T6">
                <a:pos x="T0" y="T1"/>
              </a:cxn>
              <a:cxn ang="T7">
                <a:pos x="T2" y="T3"/>
              </a:cxn>
              <a:cxn ang="T8">
                <a:pos x="T4" y="T5"/>
              </a:cxn>
            </a:cxnLst>
            <a:rect l="T9" t="T10" r="T11" b="T12"/>
            <a:pathLst>
              <a:path w="3931920" h="461010">
                <a:moveTo>
                  <a:pt x="3931920" y="0"/>
                </a:moveTo>
                <a:cubicBezTo>
                  <a:pt x="3688080" y="169545"/>
                  <a:pt x="3444240" y="339090"/>
                  <a:pt x="2788920" y="400050"/>
                </a:cubicBezTo>
                <a:cubicBezTo>
                  <a:pt x="2133600" y="461010"/>
                  <a:pt x="0" y="365760"/>
                  <a:pt x="0" y="365760"/>
                </a:cubicBezTo>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17412" name="Freeform 58"/>
          <p:cNvSpPr>
            <a:spLocks noChangeArrowheads="1"/>
          </p:cNvSpPr>
          <p:nvPr/>
        </p:nvSpPr>
        <p:spPr bwMode="auto">
          <a:xfrm>
            <a:off x="1658513" y="5855777"/>
            <a:ext cx="3463925" cy="671512"/>
          </a:xfrm>
          <a:custGeom>
            <a:avLst/>
            <a:gdLst>
              <a:gd name="T0" fmla="*/ 3812043 w 3398088"/>
              <a:gd name="T1" fmla="*/ 290981 h 591206"/>
              <a:gd name="T2" fmla="*/ 3535263 w 3398088"/>
              <a:gd name="T3" fmla="*/ 118114 h 591206"/>
              <a:gd name="T4" fmla="*/ 2150384 w 3398088"/>
              <a:gd name="T5" fmla="*/ 999661 h 591206"/>
              <a:gd name="T6" fmla="*/ 0 w 3398088"/>
              <a:gd name="T7" fmla="*/ 835951 h 591206"/>
              <a:gd name="T8" fmla="*/ 0 60000 65536"/>
              <a:gd name="T9" fmla="*/ 0 60000 65536"/>
              <a:gd name="T10" fmla="*/ 0 60000 65536"/>
              <a:gd name="T11" fmla="*/ 0 60000 65536"/>
              <a:gd name="T12" fmla="*/ 0 w 3398088"/>
              <a:gd name="T13" fmla="*/ 0 h 591206"/>
              <a:gd name="T14" fmla="*/ 3398088 w 3398088"/>
              <a:gd name="T15" fmla="*/ 591206 h 591206"/>
            </a:gdLst>
            <a:ahLst/>
            <a:cxnLst>
              <a:cxn ang="T8">
                <a:pos x="T0" y="T1"/>
              </a:cxn>
              <a:cxn ang="T9">
                <a:pos x="T2" y="T3"/>
              </a:cxn>
              <a:cxn ang="T10">
                <a:pos x="T4" y="T5"/>
              </a:cxn>
              <a:cxn ang="T11">
                <a:pos x="T6" y="T7"/>
              </a:cxn>
            </a:cxnLst>
            <a:rect l="T12" t="T13" r="T14" b="T15"/>
            <a:pathLst>
              <a:path w="3398088" h="591206">
                <a:moveTo>
                  <a:pt x="3397945" y="135541"/>
                </a:moveTo>
                <a:cubicBezTo>
                  <a:pt x="3397945" y="137218"/>
                  <a:pt x="3398088" y="0"/>
                  <a:pt x="3151229" y="55018"/>
                </a:cubicBezTo>
                <a:cubicBezTo>
                  <a:pt x="2904370" y="110036"/>
                  <a:pt x="2441994" y="450178"/>
                  <a:pt x="1916789" y="465646"/>
                </a:cubicBezTo>
                <a:cubicBezTo>
                  <a:pt x="1188145" y="591206"/>
                  <a:pt x="638930" y="414808"/>
                  <a:pt x="0" y="389389"/>
                </a:cubicBezTo>
              </a:path>
            </a:pathLst>
          </a:custGeom>
          <a:ln>
            <a:headEnd/>
            <a:tailEnd/>
          </a:ln>
        </p:spPr>
        <p:style>
          <a:lnRef idx="2">
            <a:schemeClr val="accent1"/>
          </a:lnRef>
          <a:fillRef idx="1">
            <a:schemeClr val="lt1"/>
          </a:fillRef>
          <a:effectRef idx="0">
            <a:schemeClr val="accent1"/>
          </a:effectRef>
          <a:fontRef idx="minor">
            <a:schemeClr val="dk1"/>
          </a:fontRef>
        </p:style>
        <p:txBody>
          <a:bodyPr/>
          <a:lstStyle/>
          <a:p>
            <a:endParaRPr lang="en-US"/>
          </a:p>
        </p:txBody>
      </p:sp>
      <p:sp>
        <p:nvSpPr>
          <p:cNvPr id="36" name="Rectangle 35"/>
          <p:cNvSpPr/>
          <p:nvPr/>
        </p:nvSpPr>
        <p:spPr bwMode="auto">
          <a:xfrm>
            <a:off x="6082876" y="5803389"/>
            <a:ext cx="2033587" cy="309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tIns="0"/>
          <a:lstStyle/>
          <a:p>
            <a:pPr>
              <a:defRPr/>
            </a:pPr>
            <a:r>
              <a:rPr lang="en-US" dirty="0">
                <a:solidFill>
                  <a:srgbClr val="1C1C1C"/>
                </a:solidFill>
              </a:rPr>
              <a:t>…</a:t>
            </a:r>
          </a:p>
        </p:txBody>
      </p:sp>
      <p:sp>
        <p:nvSpPr>
          <p:cNvPr id="34" name="Rectangle 33"/>
          <p:cNvSpPr/>
          <p:nvPr/>
        </p:nvSpPr>
        <p:spPr bwMode="auto">
          <a:xfrm>
            <a:off x="3944513" y="5803389"/>
            <a:ext cx="1909763" cy="309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tIns="0"/>
          <a:lstStyle/>
          <a:p>
            <a:pPr>
              <a:defRPr/>
            </a:pPr>
            <a:r>
              <a:rPr lang="en-US" dirty="0">
                <a:solidFill>
                  <a:srgbClr val="1C1C1C"/>
                </a:solidFill>
              </a:rPr>
              <a:t>…</a:t>
            </a:r>
          </a:p>
        </p:txBody>
      </p:sp>
      <p:sp>
        <p:nvSpPr>
          <p:cNvPr id="30" name="Rectangle 29"/>
          <p:cNvSpPr/>
          <p:nvPr/>
        </p:nvSpPr>
        <p:spPr bwMode="auto">
          <a:xfrm>
            <a:off x="1671213" y="5803389"/>
            <a:ext cx="2057400" cy="3095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tIns="0"/>
          <a:lstStyle/>
          <a:p>
            <a:pPr>
              <a:defRPr/>
            </a:pPr>
            <a:r>
              <a:rPr lang="en-US" dirty="0">
                <a:solidFill>
                  <a:srgbClr val="1C1C1C"/>
                </a:solidFill>
              </a:rPr>
              <a:t>…</a:t>
            </a:r>
          </a:p>
        </p:txBody>
      </p:sp>
      <p:sp>
        <p:nvSpPr>
          <p:cNvPr id="2" name="Title 1"/>
          <p:cNvSpPr>
            <a:spLocks noGrp="1"/>
          </p:cNvSpPr>
          <p:nvPr>
            <p:ph type="title"/>
          </p:nvPr>
        </p:nvSpPr>
        <p:spPr>
          <a:xfrm>
            <a:off x="294369" y="30909"/>
            <a:ext cx="8591550" cy="1431925"/>
          </a:xfrm>
        </p:spPr>
        <p:txBody>
          <a:bodyPr/>
          <a:lstStyle/>
          <a:p>
            <a:pPr>
              <a:defRPr/>
            </a:pPr>
            <a:r>
              <a:rPr lang="en-US" dirty="0"/>
              <a:t>Multiple Instruction Single Data (MISD) Example</a:t>
            </a:r>
          </a:p>
        </p:txBody>
      </p:sp>
      <p:sp>
        <p:nvSpPr>
          <p:cNvPr id="3" name="Content Placeholder 2"/>
          <p:cNvSpPr>
            <a:spLocks noGrp="1"/>
          </p:cNvSpPr>
          <p:nvPr>
            <p:ph idx="1"/>
          </p:nvPr>
        </p:nvSpPr>
        <p:spPr>
          <a:xfrm>
            <a:off x="838200" y="1436931"/>
            <a:ext cx="8007350" cy="4191000"/>
          </a:xfrm>
        </p:spPr>
        <p:txBody>
          <a:bodyPr/>
          <a:lstStyle/>
          <a:p>
            <a:pPr>
              <a:defRPr/>
            </a:pPr>
            <a:r>
              <a:rPr lang="en-US" sz="2800" dirty="0"/>
              <a:t>Possible uses? Somewhat intellectual?</a:t>
            </a:r>
          </a:p>
          <a:p>
            <a:pPr lvl="1">
              <a:defRPr/>
            </a:pPr>
            <a:r>
              <a:rPr lang="en-US" sz="2400" dirty="0"/>
              <a:t>Maybe redundant! (see next slide)</a:t>
            </a:r>
          </a:p>
          <a:p>
            <a:pPr>
              <a:defRPr/>
            </a:pPr>
            <a:r>
              <a:rPr lang="en-US" sz="2800" dirty="0"/>
              <a:t>Possible example application:</a:t>
            </a:r>
          </a:p>
          <a:p>
            <a:pPr lvl="1">
              <a:defRPr/>
            </a:pPr>
            <a:r>
              <a:rPr lang="en-US" sz="2400" dirty="0"/>
              <a:t>Different set of signal processing operations working the same signal stream</a:t>
            </a:r>
          </a:p>
        </p:txBody>
      </p:sp>
      <p:sp>
        <p:nvSpPr>
          <p:cNvPr id="4" name="Rectangle 3"/>
          <p:cNvSpPr/>
          <p:nvPr/>
        </p:nvSpPr>
        <p:spPr bwMode="auto">
          <a:xfrm>
            <a:off x="1671213" y="5095364"/>
            <a:ext cx="2057400"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x = +MAXINT</a:t>
            </a:r>
          </a:p>
        </p:txBody>
      </p:sp>
      <p:sp>
        <p:nvSpPr>
          <p:cNvPr id="17419" name="Rectangle 4"/>
          <p:cNvSpPr>
            <a:spLocks noChangeArrowheads="1"/>
          </p:cNvSpPr>
          <p:nvPr/>
        </p:nvSpPr>
        <p:spPr bwMode="auto">
          <a:xfrm>
            <a:off x="579013" y="3688839"/>
            <a:ext cx="8186738" cy="606425"/>
          </a:xfrm>
          <a:prstGeom prst="rect">
            <a:avLst/>
          </a:prstGeom>
          <a:ln/>
        </p:spPr>
        <p:style>
          <a:lnRef idx="2">
            <a:schemeClr val="accent1"/>
          </a:lnRef>
          <a:fillRef idx="1">
            <a:schemeClr val="lt1"/>
          </a:fillRef>
          <a:effectRef idx="0">
            <a:schemeClr val="accent1"/>
          </a:effectRef>
          <a:fontRef idx="minor">
            <a:schemeClr val="dk1"/>
          </a:fontRef>
        </p:style>
        <p:txBody>
          <a:bodyPr/>
          <a:lstStyle/>
          <a:p>
            <a:r>
              <a:rPr lang="en-US" dirty="0">
                <a:solidFill>
                  <a:srgbClr val="1C1C1C"/>
                </a:solidFill>
              </a:rPr>
              <a:t>Example:</a:t>
            </a:r>
          </a:p>
          <a:p>
            <a:r>
              <a:rPr lang="en-US" dirty="0">
                <a:solidFill>
                  <a:srgbClr val="1C1C1C"/>
                </a:solidFill>
              </a:rPr>
              <a:t>Simultaneously find the min and max input, and do a sum of inputs.</a:t>
            </a:r>
          </a:p>
        </p:txBody>
      </p:sp>
      <p:sp>
        <p:nvSpPr>
          <p:cNvPr id="6" name="Rectangle 5"/>
          <p:cNvSpPr/>
          <p:nvPr/>
        </p:nvSpPr>
        <p:spPr bwMode="auto">
          <a:xfrm>
            <a:off x="3944513" y="5095364"/>
            <a:ext cx="1909763"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x = -MAXINT</a:t>
            </a:r>
          </a:p>
        </p:txBody>
      </p:sp>
      <p:sp>
        <p:nvSpPr>
          <p:cNvPr id="7" name="Rectangle 6"/>
          <p:cNvSpPr/>
          <p:nvPr/>
        </p:nvSpPr>
        <p:spPr bwMode="auto">
          <a:xfrm>
            <a:off x="6082876" y="5095364"/>
            <a:ext cx="2033587"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x = 0</a:t>
            </a:r>
          </a:p>
        </p:txBody>
      </p:sp>
      <p:sp>
        <p:nvSpPr>
          <p:cNvPr id="8" name="Rectangle 7"/>
          <p:cNvSpPr/>
          <p:nvPr/>
        </p:nvSpPr>
        <p:spPr bwMode="auto">
          <a:xfrm>
            <a:off x="1671213" y="5495414"/>
            <a:ext cx="2057400"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If A&lt;x then x = A</a:t>
            </a:r>
          </a:p>
        </p:txBody>
      </p:sp>
      <p:sp>
        <p:nvSpPr>
          <p:cNvPr id="9" name="Rectangle 8"/>
          <p:cNvSpPr/>
          <p:nvPr/>
        </p:nvSpPr>
        <p:spPr bwMode="auto">
          <a:xfrm>
            <a:off x="3944513" y="5495414"/>
            <a:ext cx="1909763"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If A&gt;x then x = A</a:t>
            </a:r>
          </a:p>
        </p:txBody>
      </p:sp>
      <p:sp>
        <p:nvSpPr>
          <p:cNvPr id="10" name="Rectangle 9"/>
          <p:cNvSpPr/>
          <p:nvPr/>
        </p:nvSpPr>
        <p:spPr bwMode="auto">
          <a:xfrm>
            <a:off x="6082876" y="5495414"/>
            <a:ext cx="2033587" cy="41116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defRPr/>
            </a:pPr>
            <a:r>
              <a:rPr lang="en-US" dirty="0">
                <a:solidFill>
                  <a:srgbClr val="1C1C1C"/>
                </a:solidFill>
              </a:rPr>
              <a:t>x = x + A</a:t>
            </a:r>
          </a:p>
        </p:txBody>
      </p:sp>
      <p:sp>
        <p:nvSpPr>
          <p:cNvPr id="11" name="Rectangle 10"/>
          <p:cNvSpPr/>
          <p:nvPr/>
        </p:nvSpPr>
        <p:spPr bwMode="auto">
          <a:xfrm>
            <a:off x="3739726" y="4488939"/>
            <a:ext cx="2297112" cy="41275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gn="ctr">
              <a:defRPr/>
            </a:pPr>
            <a:r>
              <a:rPr lang="en-US" dirty="0">
                <a:solidFill>
                  <a:srgbClr val="1C1C1C"/>
                </a:solidFill>
              </a:rPr>
              <a:t>A = input</a:t>
            </a:r>
          </a:p>
        </p:txBody>
      </p:sp>
      <p:cxnSp>
        <p:nvCxnSpPr>
          <p:cNvPr id="14" name="Straight Arrow Connector 13"/>
          <p:cNvCxnSpPr>
            <a:stCxn id="11" idx="2"/>
            <a:endCxn id="4" idx="0"/>
          </p:cNvCxnSpPr>
          <p:nvPr/>
        </p:nvCxnSpPr>
        <p:spPr bwMode="auto">
          <a:xfrm rot="5400000">
            <a:off x="3696863" y="3904739"/>
            <a:ext cx="193675" cy="2187575"/>
          </a:xfrm>
          <a:prstGeom prst="straightConnector1">
            <a:avLst/>
          </a:prstGeom>
          <a:ln>
            <a:headEnd type="none" w="med" len="med"/>
            <a:tailEnd type="arrow"/>
          </a:ln>
        </p:spPr>
        <p:style>
          <a:lnRef idx="2">
            <a:schemeClr val="accent1"/>
          </a:lnRef>
          <a:fillRef idx="1">
            <a:schemeClr val="lt1"/>
          </a:fillRef>
          <a:effectRef idx="0">
            <a:schemeClr val="accent1"/>
          </a:effectRef>
          <a:fontRef idx="minor">
            <a:schemeClr val="dk1"/>
          </a:fontRef>
        </p:style>
      </p:cxnSp>
      <p:cxnSp>
        <p:nvCxnSpPr>
          <p:cNvPr id="17" name="Straight Arrow Connector 16"/>
          <p:cNvCxnSpPr>
            <a:stCxn id="11" idx="2"/>
            <a:endCxn id="6" idx="0"/>
          </p:cNvCxnSpPr>
          <p:nvPr/>
        </p:nvCxnSpPr>
        <p:spPr bwMode="auto">
          <a:xfrm rot="16200000" flipH="1">
            <a:off x="4797000" y="4992177"/>
            <a:ext cx="193675" cy="12700"/>
          </a:xfrm>
          <a:prstGeom prst="straightConnector1">
            <a:avLst/>
          </a:prstGeom>
          <a:ln>
            <a:headEnd type="none" w="med" len="med"/>
            <a:tailEnd type="arrow"/>
          </a:ln>
        </p:spPr>
        <p:style>
          <a:lnRef idx="2">
            <a:schemeClr val="accent1"/>
          </a:lnRef>
          <a:fillRef idx="1">
            <a:schemeClr val="lt1"/>
          </a:fillRef>
          <a:effectRef idx="0">
            <a:schemeClr val="accent1"/>
          </a:effectRef>
          <a:fontRef idx="minor">
            <a:schemeClr val="dk1"/>
          </a:fontRef>
        </p:style>
      </p:cxnSp>
      <p:cxnSp>
        <p:nvCxnSpPr>
          <p:cNvPr id="20" name="Straight Arrow Connector 19"/>
          <p:cNvCxnSpPr>
            <a:stCxn id="11" idx="2"/>
            <a:endCxn id="7" idx="0"/>
          </p:cNvCxnSpPr>
          <p:nvPr/>
        </p:nvCxnSpPr>
        <p:spPr bwMode="auto">
          <a:xfrm rot="16200000" flipH="1">
            <a:off x="5897138" y="3892039"/>
            <a:ext cx="193675" cy="2212975"/>
          </a:xfrm>
          <a:prstGeom prst="straightConnector1">
            <a:avLst/>
          </a:prstGeom>
          <a:ln>
            <a:headEnd type="none" w="med" len="med"/>
            <a:tailEnd type="arrow"/>
          </a:ln>
        </p:spPr>
        <p:style>
          <a:lnRef idx="2">
            <a:schemeClr val="accent1"/>
          </a:lnRef>
          <a:fillRef idx="1">
            <a:schemeClr val="lt1"/>
          </a:fillRef>
          <a:effectRef idx="0">
            <a:schemeClr val="accent1"/>
          </a:effectRef>
          <a:fontRef idx="minor">
            <a:schemeClr val="dk1"/>
          </a:fontRef>
        </p:style>
      </p:cxnSp>
      <p:sp>
        <p:nvSpPr>
          <p:cNvPr id="17429" name="TextBox 32"/>
          <p:cNvSpPr txBox="1">
            <a:spLocks noChangeArrowheads="1"/>
          </p:cNvSpPr>
          <p:nvPr/>
        </p:nvSpPr>
        <p:spPr bwMode="auto">
          <a:xfrm>
            <a:off x="3087263" y="6078027"/>
            <a:ext cx="714375" cy="307975"/>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rgbClr val="1C1C1C"/>
                </a:solidFill>
              </a:rPr>
              <a:t>CPU 1</a:t>
            </a:r>
          </a:p>
        </p:txBody>
      </p:sp>
      <p:sp>
        <p:nvSpPr>
          <p:cNvPr id="17430" name="TextBox 36"/>
          <p:cNvSpPr txBox="1">
            <a:spLocks noChangeArrowheads="1"/>
          </p:cNvSpPr>
          <p:nvPr/>
        </p:nvSpPr>
        <p:spPr bwMode="auto">
          <a:xfrm>
            <a:off x="5157363" y="6078027"/>
            <a:ext cx="712788" cy="307975"/>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rgbClr val="1C1C1C"/>
                </a:solidFill>
              </a:rPr>
              <a:t>CPU 2</a:t>
            </a:r>
          </a:p>
        </p:txBody>
      </p:sp>
      <p:sp>
        <p:nvSpPr>
          <p:cNvPr id="17431" name="TextBox 37"/>
          <p:cNvSpPr txBox="1">
            <a:spLocks noChangeArrowheads="1"/>
          </p:cNvSpPr>
          <p:nvPr/>
        </p:nvSpPr>
        <p:spPr bwMode="auto">
          <a:xfrm>
            <a:off x="7408438" y="6078027"/>
            <a:ext cx="714375" cy="307975"/>
          </a:xfrm>
          <a:prstGeom prst="rect">
            <a:avLst/>
          </a:prstGeom>
          <a:ln/>
        </p:spPr>
        <p:style>
          <a:lnRef idx="2">
            <a:schemeClr val="accent1"/>
          </a:lnRef>
          <a:fillRef idx="1">
            <a:schemeClr val="lt1"/>
          </a:fillRef>
          <a:effectRef idx="0">
            <a:schemeClr val="accent1"/>
          </a:effectRef>
          <a:fontRef idx="minor">
            <a:schemeClr val="dk1"/>
          </a:fontRef>
        </p:style>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solidFill>
                  <a:srgbClr val="1C1C1C"/>
                </a:solidFill>
              </a:rPr>
              <a:t>CPU 3</a:t>
            </a:r>
          </a:p>
        </p:txBody>
      </p:sp>
      <p:cxnSp>
        <p:nvCxnSpPr>
          <p:cNvPr id="40" name="Shape 39"/>
          <p:cNvCxnSpPr/>
          <p:nvPr/>
        </p:nvCxnSpPr>
        <p:spPr bwMode="auto">
          <a:xfrm rot="5400000" flipH="1" flipV="1">
            <a:off x="2430832" y="4804058"/>
            <a:ext cx="1417637" cy="1222375"/>
          </a:xfrm>
          <a:prstGeom prst="curvedConnector4">
            <a:avLst>
              <a:gd name="adj1" fmla="val -12097"/>
              <a:gd name="adj2" fmla="val -139721"/>
            </a:avLst>
          </a:prstGeom>
          <a:ln>
            <a:headEnd type="none" w="med" len="med"/>
            <a:tailEnd type="arrow"/>
          </a:ln>
        </p:spPr>
        <p:style>
          <a:lnRef idx="2">
            <a:schemeClr val="accent1"/>
          </a:lnRef>
          <a:fillRef idx="1">
            <a:schemeClr val="lt1"/>
          </a:fillRef>
          <a:effectRef idx="0">
            <a:schemeClr val="accent1"/>
          </a:effectRef>
          <a:fontRef idx="minor">
            <a:schemeClr val="dk1"/>
          </a:fontRef>
        </p:style>
      </p:cxnSp>
    </p:spTree>
    <p:extLst>
      <p:ext uri="{BB962C8B-B14F-4D97-AF65-F5344CB8AC3E}">
        <p14:creationId xmlns:p14="http://schemas.microsoft.com/office/powerpoint/2010/main" val="50129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5175" cy="1431925"/>
          </a:xfrm>
        </p:spPr>
        <p:txBody>
          <a:bodyPr/>
          <a:lstStyle/>
          <a:p>
            <a:pPr>
              <a:defRPr/>
            </a:pPr>
            <a:r>
              <a:rPr lang="fr-FR" dirty="0"/>
              <a:t>Multiple Instruction Multiple Data (MIMD)</a:t>
            </a:r>
            <a:endParaRPr lang="en-US" dirty="0"/>
          </a:p>
        </p:txBody>
      </p:sp>
      <p:sp>
        <p:nvSpPr>
          <p:cNvPr id="3" name="Content Placeholder 2"/>
          <p:cNvSpPr>
            <a:spLocks noGrp="1"/>
          </p:cNvSpPr>
          <p:nvPr>
            <p:ph idx="1"/>
          </p:nvPr>
        </p:nvSpPr>
        <p:spPr>
          <a:xfrm>
            <a:off x="495300" y="1687513"/>
            <a:ext cx="8466138" cy="4191000"/>
          </a:xfrm>
        </p:spPr>
        <p:txBody>
          <a:bodyPr>
            <a:normAutofit fontScale="92500" lnSpcReduction="10000"/>
          </a:bodyPr>
          <a:lstStyle/>
          <a:p>
            <a:pPr>
              <a:defRPr/>
            </a:pPr>
            <a:r>
              <a:rPr lang="en-US" sz="2800" dirty="0"/>
              <a:t>The most common type of parallel computer (most late model computers, e.g. Intel Core Duo, in this category)</a:t>
            </a:r>
          </a:p>
          <a:p>
            <a:pPr>
              <a:defRPr/>
            </a:pPr>
            <a:r>
              <a:rPr lang="en-US" sz="2800" dirty="0"/>
              <a:t>Multiple Instruction </a:t>
            </a:r>
            <a:r>
              <a:rPr lang="en-US" sz="2800" dirty="0">
                <a:sym typeface="Wingdings" pitchFamily="2" charset="2"/>
              </a:rPr>
              <a:t></a:t>
            </a:r>
          </a:p>
          <a:p>
            <a:pPr lvl="1">
              <a:defRPr/>
            </a:pPr>
            <a:r>
              <a:rPr lang="en-US" sz="2400" dirty="0"/>
              <a:t>Each processor can be executing a different instruction stream</a:t>
            </a:r>
          </a:p>
          <a:p>
            <a:pPr>
              <a:defRPr/>
            </a:pPr>
            <a:r>
              <a:rPr lang="en-US" sz="2800" dirty="0"/>
              <a:t>Multiple Data </a:t>
            </a:r>
            <a:r>
              <a:rPr lang="en-US" sz="2800" dirty="0">
                <a:sym typeface="Wingdings" pitchFamily="2" charset="2"/>
              </a:rPr>
              <a:t></a:t>
            </a:r>
          </a:p>
          <a:p>
            <a:pPr lvl="1">
              <a:defRPr/>
            </a:pPr>
            <a:r>
              <a:rPr lang="en-US" sz="2400" dirty="0"/>
              <a:t>Every processor may be working with a different data stream</a:t>
            </a:r>
          </a:p>
          <a:p>
            <a:pPr>
              <a:defRPr/>
            </a:pPr>
            <a:r>
              <a:rPr lang="en-US" sz="2800" dirty="0"/>
              <a:t>Execution can be asynchronous or synchronous; non-deterministic or deterministic</a:t>
            </a:r>
          </a:p>
        </p:txBody>
      </p:sp>
    </p:spTree>
    <p:extLst>
      <p:ext uri="{BB962C8B-B14F-4D97-AF65-F5344CB8AC3E}">
        <p14:creationId xmlns:p14="http://schemas.microsoft.com/office/powerpoint/2010/main" val="281223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385175" cy="1431925"/>
          </a:xfrm>
        </p:spPr>
        <p:txBody>
          <a:bodyPr/>
          <a:lstStyle/>
          <a:p>
            <a:pPr>
              <a:defRPr/>
            </a:pPr>
            <a:r>
              <a:rPr lang="fr-FR" dirty="0"/>
              <a:t>Multiple Instruction Multiple Data (MIMD)</a:t>
            </a:r>
            <a:endParaRPr lang="en-US" dirty="0"/>
          </a:p>
        </p:txBody>
      </p:sp>
      <p:sp>
        <p:nvSpPr>
          <p:cNvPr id="3" name="Content Placeholder 2"/>
          <p:cNvSpPr>
            <a:spLocks noGrp="1"/>
          </p:cNvSpPr>
          <p:nvPr>
            <p:ph idx="1"/>
          </p:nvPr>
        </p:nvSpPr>
        <p:spPr>
          <a:xfrm>
            <a:off x="427038" y="1550988"/>
            <a:ext cx="8007350" cy="5124450"/>
          </a:xfrm>
        </p:spPr>
        <p:txBody>
          <a:bodyPr/>
          <a:lstStyle/>
          <a:p>
            <a:pPr>
              <a:defRPr/>
            </a:pPr>
            <a:r>
              <a:rPr lang="en-US" sz="2800" dirty="0"/>
              <a:t>Examples</a:t>
            </a:r>
          </a:p>
          <a:p>
            <a:pPr lvl="1">
              <a:defRPr/>
            </a:pPr>
            <a:r>
              <a:rPr lang="en-US" sz="2400" dirty="0"/>
              <a:t>Many of the current supercomputers</a:t>
            </a:r>
          </a:p>
          <a:p>
            <a:pPr lvl="1">
              <a:defRPr/>
            </a:pPr>
            <a:r>
              <a:rPr lang="en-US" sz="2400" dirty="0"/>
              <a:t>Networked parallel computer clusters</a:t>
            </a:r>
          </a:p>
          <a:p>
            <a:pPr lvl="1">
              <a:defRPr/>
            </a:pPr>
            <a:r>
              <a:rPr lang="en-US" sz="2400" dirty="0"/>
              <a:t>SMP computers</a:t>
            </a:r>
          </a:p>
          <a:p>
            <a:pPr lvl="1">
              <a:defRPr/>
            </a:pPr>
            <a:r>
              <a:rPr lang="en-US" sz="2400" dirty="0"/>
              <a:t>multi-core PCs</a:t>
            </a:r>
          </a:p>
          <a:p>
            <a:pPr>
              <a:defRPr/>
            </a:pPr>
            <a:r>
              <a:rPr lang="en-US" sz="2800" dirty="0"/>
              <a:t>MIMD architectures could include</a:t>
            </a:r>
            <a:br>
              <a:rPr lang="en-US" sz="2800" dirty="0"/>
            </a:br>
            <a:r>
              <a:rPr lang="en-US" sz="2800" dirty="0"/>
              <a:t>all the other models. e.g., </a:t>
            </a:r>
          </a:p>
          <a:p>
            <a:pPr lvl="1">
              <a:defRPr/>
            </a:pPr>
            <a:r>
              <a:rPr lang="en-US" sz="2000" dirty="0"/>
              <a:t>SISD – just one CPU active, others running NOP</a:t>
            </a:r>
          </a:p>
          <a:p>
            <a:pPr lvl="1">
              <a:defRPr/>
            </a:pPr>
            <a:r>
              <a:rPr lang="en-US" sz="2000" dirty="0"/>
              <a:t>SIMD – all CPUs load the same instruction but</a:t>
            </a:r>
            <a:br>
              <a:rPr lang="en-US" sz="2000" dirty="0"/>
            </a:br>
            <a:r>
              <a:rPr lang="en-US" sz="2000" dirty="0"/>
              <a:t>apply to different data</a:t>
            </a:r>
          </a:p>
          <a:p>
            <a:pPr lvl="1">
              <a:defRPr/>
            </a:pPr>
            <a:r>
              <a:rPr lang="en-US" sz="2000" dirty="0"/>
              <a:t>MISD – all CPUs load  different instructions</a:t>
            </a:r>
            <a:br>
              <a:rPr lang="en-US" sz="2000" dirty="0"/>
            </a:br>
            <a:r>
              <a:rPr lang="en-US" sz="2000" dirty="0"/>
              <a:t>but apply it to the same data</a:t>
            </a:r>
          </a:p>
        </p:txBody>
      </p:sp>
      <p:pic>
        <p:nvPicPr>
          <p:cNvPr id="19460" name="Picture 3" descr="opteronCluster_200pi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7327" y="1530350"/>
            <a:ext cx="2411412"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6521450" y="3117850"/>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AMD Opteron</a:t>
            </a:r>
          </a:p>
        </p:txBody>
      </p:sp>
      <p:pic>
        <p:nvPicPr>
          <p:cNvPr id="19462" name="Picture 5" descr="ibm_bluegen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9625" y="3854450"/>
            <a:ext cx="15922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6"/>
          <p:cNvSpPr>
            <a:spLocks noChangeArrowheads="1"/>
          </p:cNvSpPr>
          <p:nvPr/>
        </p:nvSpPr>
        <p:spPr bwMode="auto">
          <a:xfrm>
            <a:off x="7378700" y="5930900"/>
            <a:ext cx="1517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IBM BlueGene</a:t>
            </a:r>
          </a:p>
        </p:txBody>
      </p:sp>
    </p:spTree>
    <p:extLst>
      <p:ext uri="{BB962C8B-B14F-4D97-AF65-F5344CB8AC3E}">
        <p14:creationId xmlns:p14="http://schemas.microsoft.com/office/powerpoint/2010/main" val="3910426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05624"/>
            <a:ext cx="8124825" cy="1362075"/>
          </a:xfrm>
        </p:spPr>
        <p:txBody>
          <a:bodyPr anchor="t"/>
          <a:lstStyle/>
          <a:p>
            <a:pPr>
              <a:defRPr/>
            </a:pPr>
            <a:r>
              <a:rPr lang="en-US" dirty="0"/>
              <a:t>Maximum Effective Parallelism</a:t>
            </a:r>
          </a:p>
        </p:txBody>
      </p:sp>
      <p:sp>
        <p:nvSpPr>
          <p:cNvPr id="5" name="Text Placeholder 4"/>
          <p:cNvSpPr>
            <a:spLocks noGrp="1"/>
          </p:cNvSpPr>
          <p:nvPr>
            <p:ph type="body" idx="1"/>
          </p:nvPr>
        </p:nvSpPr>
        <p:spPr>
          <a:xfrm>
            <a:off x="729261" y="4820652"/>
            <a:ext cx="6637467" cy="1520413"/>
          </a:xfrm>
        </p:spPr>
        <p:txBody>
          <a:bodyPr/>
          <a:lstStyle/>
          <a:p>
            <a:pPr>
              <a:defRPr/>
            </a:pPr>
            <a:r>
              <a:rPr lang="en-US" dirty="0"/>
              <a:t>EEE4120F</a:t>
            </a:r>
          </a:p>
        </p:txBody>
      </p:sp>
      <p:pic>
        <p:nvPicPr>
          <p:cNvPr id="16" name="Picture 15" descr="A close up of a logo&#10;&#10;Description automatically generated">
            <a:extLst>
              <a:ext uri="{FF2B5EF4-FFF2-40B4-BE49-F238E27FC236}">
                <a16:creationId xmlns:a16="http://schemas.microsoft.com/office/drawing/2014/main" id="{976E34B1-E01F-4979-9FA5-1D8710747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946" y="1497051"/>
            <a:ext cx="2228850" cy="20574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FF4B6D0C-A3AD-4FC3-8B53-7D69930AD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575" y="1497051"/>
            <a:ext cx="2228850" cy="2057400"/>
          </a:xfrm>
          <a:prstGeom prst="rect">
            <a:avLst/>
          </a:prstGeom>
        </p:spPr>
      </p:pic>
      <p:pic>
        <p:nvPicPr>
          <p:cNvPr id="20" name="Picture 19" descr="A picture containing indoor, water, table, sitting&#10;&#10;Description automatically generated">
            <a:extLst>
              <a:ext uri="{FF2B5EF4-FFF2-40B4-BE49-F238E27FC236}">
                <a16:creationId xmlns:a16="http://schemas.microsoft.com/office/drawing/2014/main" id="{C777422A-9775-48FB-AC16-145B7B900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5405" y="1368348"/>
            <a:ext cx="1235462" cy="2240583"/>
          </a:xfrm>
          <a:prstGeom prst="rect">
            <a:avLst/>
          </a:prstGeom>
        </p:spPr>
      </p:pic>
      <p:pic>
        <p:nvPicPr>
          <p:cNvPr id="22" name="Picture 21" descr="A picture containing tree, flower&#10;&#10;Description automatically generated">
            <a:extLst>
              <a:ext uri="{FF2B5EF4-FFF2-40B4-BE49-F238E27FC236}">
                <a16:creationId xmlns:a16="http://schemas.microsoft.com/office/drawing/2014/main" id="{A35B7E60-BCED-41C7-A1D4-C5A68F76FD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6937" y="3646449"/>
            <a:ext cx="822867" cy="699611"/>
          </a:xfrm>
          <a:prstGeom prst="rect">
            <a:avLst/>
          </a:prstGeom>
        </p:spPr>
      </p:pic>
      <p:pic>
        <p:nvPicPr>
          <p:cNvPr id="24" name="Picture 23" descr="A picture containing tree, flower&#10;&#10;Description automatically generated">
            <a:extLst>
              <a:ext uri="{FF2B5EF4-FFF2-40B4-BE49-F238E27FC236}">
                <a16:creationId xmlns:a16="http://schemas.microsoft.com/office/drawing/2014/main" id="{486C99B1-1891-4441-AB4C-12C2AD2645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3291" y="3646449"/>
            <a:ext cx="822867" cy="699611"/>
          </a:xfrm>
          <a:prstGeom prst="rect">
            <a:avLst/>
          </a:prstGeom>
        </p:spPr>
      </p:pic>
      <p:pic>
        <p:nvPicPr>
          <p:cNvPr id="25" name="Picture 24" descr="A close up of a logo&#10;&#10;Description automatically generated">
            <a:extLst>
              <a:ext uri="{FF2B5EF4-FFF2-40B4-BE49-F238E27FC236}">
                <a16:creationId xmlns:a16="http://schemas.microsoft.com/office/drawing/2014/main" id="{39D3B855-81A6-4556-BF72-32CA31A157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9135" y="3642997"/>
            <a:ext cx="699612" cy="699612"/>
          </a:xfrm>
          <a:prstGeom prst="rect">
            <a:avLst/>
          </a:prstGeom>
        </p:spPr>
      </p:pic>
    </p:spTree>
    <p:extLst>
      <p:ext uri="{BB962C8B-B14F-4D97-AF65-F5344CB8AC3E}">
        <p14:creationId xmlns:p14="http://schemas.microsoft.com/office/powerpoint/2010/main" val="341992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532" y="356483"/>
            <a:ext cx="470917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Significant Tradeoff:</a:t>
            </a:r>
          </a:p>
        </p:txBody>
      </p:sp>
      <p:sp>
        <p:nvSpPr>
          <p:cNvPr id="5" name="Rectangle 4"/>
          <p:cNvSpPr/>
          <p:nvPr/>
        </p:nvSpPr>
        <p:spPr>
          <a:xfrm>
            <a:off x="1131049" y="1251783"/>
            <a:ext cx="7026282" cy="1938992"/>
          </a:xfrm>
          <a:prstGeom prst="rect">
            <a:avLst/>
          </a:prstGeom>
          <a:noFill/>
        </p:spPr>
        <p:txBody>
          <a:bodyPr wrap="none" lIns="91440" tIns="45720" rIns="91440" bIns="45720">
            <a:spAutoFit/>
          </a:bodyPr>
          <a:lstStyle/>
          <a:p>
            <a:pPr algn="ctr"/>
            <a:r>
              <a:rPr lang="en-ZA" sz="4000" b="1" dirty="0">
                <a:ln w="9525">
                  <a:solidFill>
                    <a:schemeClr val="bg1"/>
                  </a:solidFill>
                  <a:prstDash val="solid"/>
                </a:ln>
                <a:effectLst>
                  <a:outerShdw blurRad="12700" dist="38100" dir="2700000" algn="tl" rotWithShape="0">
                    <a:schemeClr val="bg1">
                      <a:lumMod val="50000"/>
                    </a:schemeClr>
                  </a:outerShdw>
                </a:effectLst>
              </a:rPr>
              <a:t>Infrastructure &amp; Setup Cost </a:t>
            </a:r>
          </a:p>
          <a:p>
            <a:pPr algn="ctr"/>
            <a:r>
              <a:rPr lang="en-ZA" sz="4000" b="1" dirty="0">
                <a:ln w="9525">
                  <a:solidFill>
                    <a:schemeClr val="bg1"/>
                  </a:solidFill>
                  <a:prstDash val="solid"/>
                </a:ln>
                <a:effectLst>
                  <a:outerShdw blurRad="12700" dist="38100" dir="2700000" algn="tl" rotWithShape="0">
                    <a:schemeClr val="bg1">
                      <a:lumMod val="50000"/>
                    </a:schemeClr>
                  </a:outerShdw>
                </a:effectLst>
              </a:rPr>
              <a:t>vs.</a:t>
            </a:r>
          </a:p>
          <a:p>
            <a:pPr algn="ctr"/>
            <a:r>
              <a:rPr lang="en-ZA" sz="4000" b="1" dirty="0">
                <a:ln w="9525">
                  <a:solidFill>
                    <a:schemeClr val="bg1"/>
                  </a:solidFill>
                  <a:prstDash val="solid"/>
                </a:ln>
                <a:effectLst>
                  <a:outerShdw blurRad="12700" dist="38100" dir="2700000" algn="tl" rotWithShape="0">
                    <a:schemeClr val="bg1">
                      <a:lumMod val="50000"/>
                    </a:schemeClr>
                  </a:outerShdw>
                </a:effectLst>
              </a:rPr>
              <a:t>Effective Parallelism</a:t>
            </a:r>
          </a:p>
        </p:txBody>
      </p:sp>
      <p:sp>
        <p:nvSpPr>
          <p:cNvPr id="8" name="TextBox 7"/>
          <p:cNvSpPr txBox="1"/>
          <p:nvPr/>
        </p:nvSpPr>
        <p:spPr>
          <a:xfrm>
            <a:off x="352532" y="3538639"/>
            <a:ext cx="2137124" cy="1015663"/>
          </a:xfrm>
          <a:prstGeom prst="rect">
            <a:avLst/>
          </a:prstGeom>
          <a:noFill/>
        </p:spPr>
        <p:txBody>
          <a:bodyPr wrap="none" rtlCol="0">
            <a:spAutoFit/>
          </a:bodyPr>
          <a:lstStyle/>
          <a:p>
            <a:r>
              <a:rPr lang="en-ZA" sz="2000" dirty="0"/>
              <a:t>Consideration for</a:t>
            </a:r>
          </a:p>
          <a:p>
            <a:r>
              <a:rPr lang="en-ZA" sz="2000" dirty="0"/>
              <a:t> - hardware</a:t>
            </a:r>
          </a:p>
          <a:p>
            <a:r>
              <a:rPr lang="en-ZA" sz="2000" dirty="0"/>
              <a:t> - software</a:t>
            </a:r>
          </a:p>
        </p:txBody>
      </p:sp>
      <p:sp>
        <p:nvSpPr>
          <p:cNvPr id="9" name="Rectangle 8"/>
          <p:cNvSpPr/>
          <p:nvPr/>
        </p:nvSpPr>
        <p:spPr>
          <a:xfrm>
            <a:off x="265610" y="4737900"/>
            <a:ext cx="4011034" cy="400110"/>
          </a:xfrm>
          <a:prstGeom prst="rect">
            <a:avLst/>
          </a:prstGeom>
        </p:spPr>
        <p:txBody>
          <a:bodyPr wrap="none">
            <a:spAutoFit/>
          </a:bodyPr>
          <a:lstStyle/>
          <a:p>
            <a:r>
              <a:rPr lang="en-ZA" sz="2000" b="1" dirty="0">
                <a:ln w="9525">
                  <a:solidFill>
                    <a:schemeClr val="bg1"/>
                  </a:solidFill>
                  <a:prstDash val="solid"/>
                </a:ln>
                <a:effectLst>
                  <a:outerShdw blurRad="12700" dist="38100" dir="2700000" algn="tl" rotWithShape="0">
                    <a:schemeClr val="bg1">
                      <a:lumMod val="50000"/>
                    </a:schemeClr>
                  </a:outerShdw>
                </a:effectLst>
              </a:rPr>
              <a:t>Maximum Effective Parallelism:</a:t>
            </a:r>
          </a:p>
        </p:txBody>
      </p:sp>
      <p:sp>
        <p:nvSpPr>
          <p:cNvPr id="10" name="TextBox 9"/>
          <p:cNvSpPr txBox="1"/>
          <p:nvPr/>
        </p:nvSpPr>
        <p:spPr>
          <a:xfrm>
            <a:off x="342042" y="5056489"/>
            <a:ext cx="3964402" cy="1477328"/>
          </a:xfrm>
          <a:prstGeom prst="rect">
            <a:avLst/>
          </a:prstGeom>
          <a:noFill/>
        </p:spPr>
        <p:txBody>
          <a:bodyPr wrap="square" rtlCol="0">
            <a:spAutoFit/>
          </a:bodyPr>
          <a:lstStyle/>
          <a:p>
            <a:r>
              <a:rPr lang="en-ZA" dirty="0"/>
              <a:t>This refers to the point of the number of cores / amount of parallelism beyond which additional parallelism provides no further benefit or (worse) may reduce performance.</a:t>
            </a:r>
          </a:p>
        </p:txBody>
      </p:sp>
      <p:grpSp>
        <p:nvGrpSpPr>
          <p:cNvPr id="12" name="Group 11"/>
          <p:cNvGrpSpPr/>
          <p:nvPr/>
        </p:nvGrpSpPr>
        <p:grpSpPr>
          <a:xfrm>
            <a:off x="4266835" y="3378190"/>
            <a:ext cx="4389340" cy="3119531"/>
            <a:chOff x="4225271" y="3378190"/>
            <a:chExt cx="4389340" cy="311953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895" y="3378190"/>
              <a:ext cx="4312716" cy="3119531"/>
            </a:xfrm>
            <a:prstGeom prst="rect">
              <a:avLst/>
            </a:prstGeom>
          </p:spPr>
        </p:pic>
        <p:sp>
          <p:nvSpPr>
            <p:cNvPr id="11" name="Rectangle 10"/>
            <p:cNvSpPr/>
            <p:nvPr/>
          </p:nvSpPr>
          <p:spPr>
            <a:xfrm rot="1282766">
              <a:off x="4225271" y="5468271"/>
              <a:ext cx="2369559" cy="584775"/>
            </a:xfrm>
            <a:prstGeom prst="rect">
              <a:avLst/>
            </a:prstGeom>
            <a:noFill/>
          </p:spPr>
          <p:txBody>
            <a:bodyPr wrap="none" lIns="91440" tIns="45720" rIns="91440" bIns="45720">
              <a:spAutoFit/>
            </a:bodyPr>
            <a:lstStyle/>
            <a:p>
              <a:pPr algn="ct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go parallel!</a:t>
              </a:r>
            </a:p>
          </p:txBody>
        </p:sp>
      </p:grpSp>
    </p:spTree>
    <p:extLst>
      <p:ext uri="{BB962C8B-B14F-4D97-AF65-F5344CB8AC3E}">
        <p14:creationId xmlns:p14="http://schemas.microsoft.com/office/powerpoint/2010/main" val="221148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446" y="2928743"/>
            <a:ext cx="6637468" cy="1362075"/>
          </a:xfrm>
        </p:spPr>
        <p:txBody>
          <a:bodyPr/>
          <a:lstStyle/>
          <a:p>
            <a:pPr>
              <a:defRPr/>
            </a:pPr>
            <a:r>
              <a:rPr lang="en-ZA" dirty="0"/>
              <a:t>Parallel Systems</a:t>
            </a:r>
            <a:endParaRPr lang="en-US" dirty="0"/>
          </a:p>
        </p:txBody>
      </p:sp>
      <p:sp>
        <p:nvSpPr>
          <p:cNvPr id="3" name="Text Placeholder 2"/>
          <p:cNvSpPr>
            <a:spLocks noGrp="1"/>
          </p:cNvSpPr>
          <p:nvPr>
            <p:ph type="body" idx="1"/>
          </p:nvPr>
        </p:nvSpPr>
        <p:spPr>
          <a:xfrm>
            <a:off x="826041" y="4239287"/>
            <a:ext cx="6637467" cy="1520413"/>
          </a:xfrm>
        </p:spPr>
        <p:txBody>
          <a:bodyPr/>
          <a:lstStyle/>
          <a:p>
            <a:pPr>
              <a:defRPr/>
            </a:pPr>
            <a:r>
              <a:rPr lang="en-ZA" dirty="0"/>
              <a:t>EEE4120F: Digital Systems</a:t>
            </a:r>
            <a:endParaRPr lang="en-US" dirty="0"/>
          </a:p>
        </p:txBody>
      </p:sp>
      <p:grpSp>
        <p:nvGrpSpPr>
          <p:cNvPr id="12292" name="Group 19"/>
          <p:cNvGrpSpPr>
            <a:grpSpLocks/>
          </p:cNvGrpSpPr>
          <p:nvPr/>
        </p:nvGrpSpPr>
        <p:grpSpPr bwMode="auto">
          <a:xfrm>
            <a:off x="3830638" y="1179513"/>
            <a:ext cx="3789362" cy="2860675"/>
            <a:chOff x="3830139" y="1179695"/>
            <a:chExt cx="3789363" cy="2860675"/>
          </a:xfrm>
        </p:grpSpPr>
        <p:sp>
          <p:nvSpPr>
            <p:cNvPr id="4" name="Oval 9"/>
            <p:cNvSpPr>
              <a:spLocks noChangeArrowheads="1"/>
            </p:cNvSpPr>
            <p:nvPr/>
          </p:nvSpPr>
          <p:spPr bwMode="auto">
            <a:xfrm>
              <a:off x="3830139" y="1960745"/>
              <a:ext cx="1017587" cy="471487"/>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A?</a:t>
              </a:r>
              <a:endParaRPr lang="en-US">
                <a:solidFill>
                  <a:schemeClr val="accent4">
                    <a:lumMod val="90000"/>
                  </a:schemeClr>
                </a:solidFill>
              </a:endParaRPr>
            </a:p>
          </p:txBody>
        </p:sp>
        <p:sp>
          <p:nvSpPr>
            <p:cNvPr id="5" name="Oval 10"/>
            <p:cNvSpPr>
              <a:spLocks noChangeArrowheads="1"/>
            </p:cNvSpPr>
            <p:nvPr/>
          </p:nvSpPr>
          <p:spPr bwMode="auto">
            <a:xfrm>
              <a:off x="6454277" y="3568882"/>
              <a:ext cx="1017588" cy="471488"/>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B?</a:t>
              </a:r>
              <a:endParaRPr lang="en-US">
                <a:solidFill>
                  <a:schemeClr val="accent4">
                    <a:lumMod val="90000"/>
                  </a:schemeClr>
                </a:solidFill>
              </a:endParaRPr>
            </a:p>
          </p:txBody>
        </p:sp>
        <p:sp>
          <p:nvSpPr>
            <p:cNvPr id="6" name="Oval 11"/>
            <p:cNvSpPr>
              <a:spLocks noChangeArrowheads="1"/>
            </p:cNvSpPr>
            <p:nvPr/>
          </p:nvSpPr>
          <p:spPr bwMode="auto">
            <a:xfrm>
              <a:off x="6601915" y="1975032"/>
              <a:ext cx="1017587" cy="473075"/>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C?</a:t>
              </a:r>
              <a:endParaRPr lang="en-US">
                <a:solidFill>
                  <a:schemeClr val="accent4">
                    <a:lumMod val="90000"/>
                  </a:schemeClr>
                </a:solidFill>
              </a:endParaRPr>
            </a:p>
          </p:txBody>
        </p:sp>
        <p:sp>
          <p:nvSpPr>
            <p:cNvPr id="7" name="Oval 12"/>
            <p:cNvSpPr>
              <a:spLocks noChangeArrowheads="1"/>
            </p:cNvSpPr>
            <p:nvPr/>
          </p:nvSpPr>
          <p:spPr bwMode="auto">
            <a:xfrm>
              <a:off x="4315914" y="2741795"/>
              <a:ext cx="708025" cy="369887"/>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a:t>
              </a:r>
              <a:endParaRPr lang="en-US">
                <a:solidFill>
                  <a:schemeClr val="accent4">
                    <a:lumMod val="90000"/>
                  </a:schemeClr>
                </a:solidFill>
              </a:endParaRPr>
            </a:p>
          </p:txBody>
        </p:sp>
        <p:sp>
          <p:nvSpPr>
            <p:cNvPr id="8" name="Oval 13"/>
            <p:cNvSpPr>
              <a:spLocks noChangeArrowheads="1"/>
            </p:cNvSpPr>
            <p:nvPr/>
          </p:nvSpPr>
          <p:spPr bwMode="auto">
            <a:xfrm>
              <a:off x="6012952" y="2697345"/>
              <a:ext cx="708025" cy="369887"/>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a:t>
              </a:r>
              <a:endParaRPr lang="en-US">
                <a:solidFill>
                  <a:schemeClr val="accent4">
                    <a:lumMod val="90000"/>
                  </a:schemeClr>
                </a:solidFill>
              </a:endParaRPr>
            </a:p>
          </p:txBody>
        </p:sp>
        <p:cxnSp>
          <p:nvCxnSpPr>
            <p:cNvPr id="9" name="Straight Arrow Connector 15"/>
            <p:cNvCxnSpPr>
              <a:cxnSpLocks noChangeShapeType="1"/>
              <a:stCxn id="4" idx="4"/>
              <a:endCxn id="7" idx="1"/>
            </p:cNvCxnSpPr>
            <p:nvPr/>
          </p:nvCxnSpPr>
          <p:spPr bwMode="auto">
            <a:xfrm rot="16200000" flipH="1">
              <a:off x="4196851" y="2573520"/>
              <a:ext cx="363538" cy="80962"/>
            </a:xfrm>
            <a:prstGeom prst="straightConnector1">
              <a:avLst/>
            </a:prstGeom>
            <a:noFill/>
            <a:ln w="12700" algn="ctr">
              <a:solidFill>
                <a:schemeClr val="tx1">
                  <a:lumMod val="85000"/>
                </a:schemeClr>
              </a:solidFill>
              <a:round/>
              <a:headEnd/>
              <a:tailEnd type="arrow" w="med" len="med"/>
            </a:ln>
          </p:spPr>
        </p:cxnSp>
        <p:cxnSp>
          <p:nvCxnSpPr>
            <p:cNvPr id="10" name="Straight Arrow Connector 16"/>
            <p:cNvCxnSpPr>
              <a:cxnSpLocks noChangeShapeType="1"/>
              <a:stCxn id="8" idx="2"/>
              <a:endCxn id="7" idx="7"/>
            </p:cNvCxnSpPr>
            <p:nvPr/>
          </p:nvCxnSpPr>
          <p:spPr bwMode="auto">
            <a:xfrm rot="10800000">
              <a:off x="4920751" y="2795770"/>
              <a:ext cx="1092200" cy="87312"/>
            </a:xfrm>
            <a:prstGeom prst="straightConnector1">
              <a:avLst/>
            </a:prstGeom>
            <a:noFill/>
            <a:ln w="12700" algn="ctr">
              <a:solidFill>
                <a:schemeClr val="tx1">
                  <a:lumMod val="85000"/>
                </a:schemeClr>
              </a:solidFill>
              <a:round/>
              <a:headEnd/>
              <a:tailEnd type="arrow" w="med" len="med"/>
            </a:ln>
          </p:spPr>
        </p:cxnSp>
        <p:cxnSp>
          <p:nvCxnSpPr>
            <p:cNvPr id="11" name="Straight Arrow Connector 21"/>
            <p:cNvCxnSpPr>
              <a:cxnSpLocks noChangeShapeType="1"/>
              <a:stCxn id="5" idx="0"/>
              <a:endCxn id="8" idx="4"/>
            </p:cNvCxnSpPr>
            <p:nvPr/>
          </p:nvCxnSpPr>
          <p:spPr bwMode="auto">
            <a:xfrm rot="16200000" flipV="1">
              <a:off x="6414590" y="3019607"/>
              <a:ext cx="501650" cy="596900"/>
            </a:xfrm>
            <a:prstGeom prst="straightConnector1">
              <a:avLst/>
            </a:prstGeom>
            <a:noFill/>
            <a:ln w="12700" algn="ctr">
              <a:solidFill>
                <a:schemeClr val="tx1">
                  <a:lumMod val="85000"/>
                </a:schemeClr>
              </a:solidFill>
              <a:round/>
              <a:headEnd/>
              <a:tailEnd type="arrow" w="med" len="med"/>
            </a:ln>
          </p:spPr>
        </p:cxnSp>
        <p:cxnSp>
          <p:nvCxnSpPr>
            <p:cNvPr id="12" name="Straight Arrow Connector 24"/>
            <p:cNvCxnSpPr>
              <a:cxnSpLocks noChangeShapeType="1"/>
              <a:stCxn id="6" idx="4"/>
              <a:endCxn id="8" idx="7"/>
            </p:cNvCxnSpPr>
            <p:nvPr/>
          </p:nvCxnSpPr>
          <p:spPr bwMode="auto">
            <a:xfrm rot="5400000">
              <a:off x="6712245" y="2352064"/>
              <a:ext cx="303213" cy="495300"/>
            </a:xfrm>
            <a:prstGeom prst="straightConnector1">
              <a:avLst/>
            </a:prstGeom>
            <a:noFill/>
            <a:ln w="12700" algn="ctr">
              <a:solidFill>
                <a:schemeClr val="tx1">
                  <a:lumMod val="85000"/>
                </a:schemeClr>
              </a:solidFill>
              <a:round/>
              <a:headEnd/>
              <a:tailEnd type="arrow" w="med" len="med"/>
            </a:ln>
          </p:spPr>
        </p:cxnSp>
        <p:sp>
          <p:nvSpPr>
            <p:cNvPr id="13" name="Oval 28"/>
            <p:cNvSpPr>
              <a:spLocks noChangeArrowheads="1"/>
            </p:cNvSpPr>
            <p:nvPr/>
          </p:nvSpPr>
          <p:spPr bwMode="auto">
            <a:xfrm>
              <a:off x="4965201" y="3479982"/>
              <a:ext cx="1017588" cy="471488"/>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X !</a:t>
              </a:r>
              <a:endParaRPr lang="en-US">
                <a:solidFill>
                  <a:schemeClr val="accent4">
                    <a:lumMod val="90000"/>
                  </a:schemeClr>
                </a:solidFill>
              </a:endParaRPr>
            </a:p>
          </p:txBody>
        </p:sp>
        <p:sp>
          <p:nvSpPr>
            <p:cNvPr id="14" name="Oval 29"/>
            <p:cNvSpPr>
              <a:spLocks noChangeArrowheads="1"/>
            </p:cNvSpPr>
            <p:nvPr/>
          </p:nvSpPr>
          <p:spPr bwMode="auto">
            <a:xfrm>
              <a:off x="4950914" y="1179695"/>
              <a:ext cx="1017587" cy="471487"/>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Y !</a:t>
              </a:r>
              <a:endParaRPr lang="en-US">
                <a:solidFill>
                  <a:schemeClr val="accent4">
                    <a:lumMod val="90000"/>
                  </a:schemeClr>
                </a:solidFill>
              </a:endParaRPr>
            </a:p>
          </p:txBody>
        </p:sp>
        <p:cxnSp>
          <p:nvCxnSpPr>
            <p:cNvPr id="15" name="Straight Arrow Connector 30"/>
            <p:cNvCxnSpPr>
              <a:cxnSpLocks noChangeShapeType="1"/>
              <a:stCxn id="7" idx="4"/>
              <a:endCxn id="13" idx="0"/>
            </p:cNvCxnSpPr>
            <p:nvPr/>
          </p:nvCxnSpPr>
          <p:spPr bwMode="auto">
            <a:xfrm rot="16200000" flipH="1">
              <a:off x="4887414" y="2894194"/>
              <a:ext cx="368300" cy="803275"/>
            </a:xfrm>
            <a:prstGeom prst="straightConnector1">
              <a:avLst/>
            </a:prstGeom>
            <a:noFill/>
            <a:ln w="12700" algn="ctr">
              <a:solidFill>
                <a:schemeClr val="tx1">
                  <a:lumMod val="85000"/>
                </a:schemeClr>
              </a:solidFill>
              <a:round/>
              <a:headEnd/>
              <a:tailEnd type="arrow" w="med" len="med"/>
            </a:ln>
          </p:spPr>
        </p:cxnSp>
        <p:cxnSp>
          <p:nvCxnSpPr>
            <p:cNvPr id="16" name="Straight Arrow Connector 39"/>
            <p:cNvCxnSpPr>
              <a:cxnSpLocks noChangeShapeType="1"/>
              <a:stCxn id="8" idx="0"/>
              <a:endCxn id="17" idx="5"/>
            </p:cNvCxnSpPr>
            <p:nvPr/>
          </p:nvCxnSpPr>
          <p:spPr bwMode="auto">
            <a:xfrm rot="16200000" flipV="1">
              <a:off x="5970883" y="2301264"/>
              <a:ext cx="333375" cy="458788"/>
            </a:xfrm>
            <a:prstGeom prst="straightConnector1">
              <a:avLst/>
            </a:prstGeom>
            <a:noFill/>
            <a:ln w="12700" algn="ctr">
              <a:solidFill>
                <a:schemeClr val="tx1">
                  <a:lumMod val="85000"/>
                </a:schemeClr>
              </a:solidFill>
              <a:round/>
              <a:headEnd/>
              <a:tailEnd type="arrow" w="med" len="med"/>
            </a:ln>
          </p:spPr>
        </p:cxnSp>
        <p:sp>
          <p:nvSpPr>
            <p:cNvPr id="17" name="Oval 46"/>
            <p:cNvSpPr>
              <a:spLocks noChangeArrowheads="1"/>
            </p:cNvSpPr>
            <p:nvPr/>
          </p:nvSpPr>
          <p:spPr bwMode="auto">
            <a:xfrm>
              <a:off x="5304926" y="2049645"/>
              <a:ext cx="708025" cy="368300"/>
            </a:xfrm>
            <a:prstGeom prst="ellipse">
              <a:avLst/>
            </a:prstGeom>
            <a:noFill/>
            <a:ln w="12700" algn="ctr">
              <a:solidFill>
                <a:schemeClr val="tx1">
                  <a:lumMod val="85000"/>
                </a:schemeClr>
              </a:solidFill>
              <a:round/>
              <a:headEnd/>
              <a:tailEnd/>
            </a:ln>
          </p:spPr>
          <p:txBody>
            <a:bodyPr anchor="ctr"/>
            <a:lstStyle/>
            <a:p>
              <a:pPr algn="ctr">
                <a:defRPr/>
              </a:pPr>
              <a:r>
                <a:rPr lang="en-ZA">
                  <a:solidFill>
                    <a:schemeClr val="accent4">
                      <a:lumMod val="90000"/>
                    </a:schemeClr>
                  </a:solidFill>
                </a:rPr>
                <a:t>-</a:t>
              </a:r>
              <a:endParaRPr lang="en-US">
                <a:solidFill>
                  <a:schemeClr val="accent4">
                    <a:lumMod val="90000"/>
                  </a:schemeClr>
                </a:solidFill>
              </a:endParaRPr>
            </a:p>
          </p:txBody>
        </p:sp>
        <p:cxnSp>
          <p:nvCxnSpPr>
            <p:cNvPr id="18" name="Straight Arrow Connector 47"/>
            <p:cNvCxnSpPr>
              <a:cxnSpLocks noChangeShapeType="1"/>
              <a:stCxn id="4" idx="6"/>
              <a:endCxn id="17" idx="2"/>
            </p:cNvCxnSpPr>
            <p:nvPr/>
          </p:nvCxnSpPr>
          <p:spPr bwMode="auto">
            <a:xfrm>
              <a:off x="4847726" y="2197282"/>
              <a:ext cx="457200" cy="36513"/>
            </a:xfrm>
            <a:prstGeom prst="straightConnector1">
              <a:avLst/>
            </a:prstGeom>
            <a:noFill/>
            <a:ln w="12700" algn="ctr">
              <a:solidFill>
                <a:schemeClr val="tx1">
                  <a:lumMod val="85000"/>
                </a:schemeClr>
              </a:solidFill>
              <a:round/>
              <a:headEnd/>
              <a:tailEnd type="arrow" w="med" len="med"/>
            </a:ln>
          </p:spPr>
        </p:cxnSp>
        <p:cxnSp>
          <p:nvCxnSpPr>
            <p:cNvPr id="19" name="Straight Arrow Connector 52"/>
            <p:cNvCxnSpPr>
              <a:cxnSpLocks noChangeShapeType="1"/>
              <a:stCxn id="17" idx="0"/>
              <a:endCxn id="14" idx="4"/>
            </p:cNvCxnSpPr>
            <p:nvPr/>
          </p:nvCxnSpPr>
          <p:spPr bwMode="auto">
            <a:xfrm rot="16200000" flipV="1">
              <a:off x="5359695" y="1750401"/>
              <a:ext cx="398463" cy="200025"/>
            </a:xfrm>
            <a:prstGeom prst="straightConnector1">
              <a:avLst/>
            </a:prstGeom>
            <a:noFill/>
            <a:ln w="12700" algn="ctr">
              <a:solidFill>
                <a:schemeClr val="tx1">
                  <a:lumMod val="85000"/>
                </a:schemeClr>
              </a:solidFill>
              <a:round/>
              <a:headEnd/>
              <a:tailEnd type="arrow" w="med" len="med"/>
            </a:ln>
          </p:spPr>
        </p:cxnSp>
      </p:grpSp>
      <p:sp>
        <p:nvSpPr>
          <p:cNvPr id="21" name="TextBox 20">
            <a:extLst>
              <a:ext uri="{FF2B5EF4-FFF2-40B4-BE49-F238E27FC236}">
                <a16:creationId xmlns:a16="http://schemas.microsoft.com/office/drawing/2014/main" id="{8EF3F02E-5362-0808-6B05-97AF3102CFB7}"/>
              </a:ext>
            </a:extLst>
          </p:cNvPr>
          <p:cNvSpPr txBox="1"/>
          <p:nvPr/>
        </p:nvSpPr>
        <p:spPr>
          <a:xfrm rot="20433466">
            <a:off x="6418680" y="4166614"/>
            <a:ext cx="2561144" cy="584775"/>
          </a:xfrm>
          <a:prstGeom prst="rect">
            <a:avLst/>
          </a:prstGeom>
          <a:noFill/>
        </p:spPr>
        <p:txBody>
          <a:bodyPr wrap="square">
            <a:spAutoFit/>
          </a:bodyPr>
          <a:lstStyle/>
          <a:p>
            <a:r>
              <a:rPr lang="en-ZA" sz="1600" i="1" dirty="0">
                <a:latin typeface="Comic Sans MS" panose="030F0702030302020204" pitchFamily="66" charset="0"/>
              </a:rPr>
              <a:t>Remember the spatial computing paradigm??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532" y="356483"/>
            <a:ext cx="4709173"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Significant Tradeoff:</a:t>
            </a:r>
          </a:p>
        </p:txBody>
      </p:sp>
      <p:sp>
        <p:nvSpPr>
          <p:cNvPr id="5" name="Rectangle 4"/>
          <p:cNvSpPr/>
          <p:nvPr/>
        </p:nvSpPr>
        <p:spPr>
          <a:xfrm>
            <a:off x="916305" y="1003576"/>
            <a:ext cx="7026282" cy="1938992"/>
          </a:xfrm>
          <a:prstGeom prst="rect">
            <a:avLst/>
          </a:prstGeom>
          <a:noFill/>
        </p:spPr>
        <p:txBody>
          <a:bodyPr wrap="none" lIns="91440" tIns="45720" rIns="91440" bIns="45720">
            <a:spAutoFit/>
          </a:bodyPr>
          <a:lstStyle/>
          <a:p>
            <a:pPr algn="ctr"/>
            <a:r>
              <a:rPr lang="en-ZA" sz="4000" b="1" dirty="0">
                <a:ln w="9525">
                  <a:solidFill>
                    <a:schemeClr val="bg1"/>
                  </a:solidFill>
                  <a:prstDash val="solid"/>
                </a:ln>
                <a:effectLst>
                  <a:outerShdw blurRad="12700" dist="38100" dir="2700000" algn="tl" rotWithShape="0">
                    <a:schemeClr val="bg1">
                      <a:lumMod val="50000"/>
                    </a:schemeClr>
                  </a:outerShdw>
                </a:effectLst>
              </a:rPr>
              <a:t>Infrastructure &amp; Setup Cost </a:t>
            </a:r>
          </a:p>
          <a:p>
            <a:pPr algn="ctr"/>
            <a:r>
              <a:rPr lang="en-ZA" sz="4000" b="1" dirty="0">
                <a:ln w="9525">
                  <a:solidFill>
                    <a:schemeClr val="bg1"/>
                  </a:solidFill>
                  <a:prstDash val="solid"/>
                </a:ln>
                <a:effectLst>
                  <a:outerShdw blurRad="12700" dist="38100" dir="2700000" algn="tl" rotWithShape="0">
                    <a:schemeClr val="bg1">
                      <a:lumMod val="50000"/>
                    </a:schemeClr>
                  </a:outerShdw>
                </a:effectLst>
              </a:rPr>
              <a:t>vs.</a:t>
            </a:r>
          </a:p>
          <a:p>
            <a:pPr algn="ctr"/>
            <a:r>
              <a:rPr lang="en-ZA" sz="4000" b="1" dirty="0">
                <a:ln w="9525">
                  <a:solidFill>
                    <a:schemeClr val="bg1"/>
                  </a:solidFill>
                  <a:prstDash val="solid"/>
                </a:ln>
                <a:effectLst>
                  <a:outerShdw blurRad="12700" dist="38100" dir="2700000" algn="tl" rotWithShape="0">
                    <a:schemeClr val="bg1">
                      <a:lumMod val="50000"/>
                    </a:schemeClr>
                  </a:outerShdw>
                </a:effectLst>
              </a:rPr>
              <a:t>Effective Parallelism</a:t>
            </a:r>
          </a:p>
        </p:txBody>
      </p:sp>
      <p:sp>
        <p:nvSpPr>
          <p:cNvPr id="9" name="Rectangle 8"/>
          <p:cNvSpPr/>
          <p:nvPr/>
        </p:nvSpPr>
        <p:spPr>
          <a:xfrm>
            <a:off x="241321" y="5436161"/>
            <a:ext cx="3257623" cy="338554"/>
          </a:xfrm>
          <a:prstGeom prst="rect">
            <a:avLst/>
          </a:prstGeom>
        </p:spPr>
        <p:txBody>
          <a:bodyPr wrap="none">
            <a:spAutoFit/>
          </a:bodyPr>
          <a:lstStyle/>
          <a:p>
            <a:r>
              <a:rPr lang="en-ZA" sz="1600" b="1" dirty="0">
                <a:ln w="9525">
                  <a:solidFill>
                    <a:schemeClr val="bg1"/>
                  </a:solidFill>
                  <a:prstDash val="solid"/>
                </a:ln>
                <a:effectLst>
                  <a:outerShdw blurRad="12700" dist="38100" dir="2700000" algn="tl" rotWithShape="0">
                    <a:schemeClr val="bg1">
                      <a:lumMod val="50000"/>
                    </a:schemeClr>
                  </a:outerShdw>
                </a:effectLst>
              </a:rPr>
              <a:t>Maximum Effective Parallelism:</a:t>
            </a:r>
          </a:p>
        </p:txBody>
      </p:sp>
      <p:sp>
        <p:nvSpPr>
          <p:cNvPr id="10" name="TextBox 9"/>
          <p:cNvSpPr txBox="1"/>
          <p:nvPr/>
        </p:nvSpPr>
        <p:spPr>
          <a:xfrm>
            <a:off x="241321" y="5691983"/>
            <a:ext cx="3630800" cy="954107"/>
          </a:xfrm>
          <a:prstGeom prst="rect">
            <a:avLst/>
          </a:prstGeom>
          <a:noFill/>
        </p:spPr>
        <p:txBody>
          <a:bodyPr wrap="square" rtlCol="0">
            <a:spAutoFit/>
          </a:bodyPr>
          <a:lstStyle/>
          <a:p>
            <a:r>
              <a:rPr lang="en-ZA" sz="1400" dirty="0"/>
              <a:t>This refers to the point of the number of cores / amount of parallelism beyond which additional parallelism provides no further benefit or (worse) may reduce performance.</a:t>
            </a:r>
          </a:p>
        </p:txBody>
      </p:sp>
      <p:grpSp>
        <p:nvGrpSpPr>
          <p:cNvPr id="17" name="Group 16"/>
          <p:cNvGrpSpPr/>
          <p:nvPr/>
        </p:nvGrpSpPr>
        <p:grpSpPr>
          <a:xfrm>
            <a:off x="3872121" y="3378189"/>
            <a:ext cx="2658977" cy="1605186"/>
            <a:chOff x="4449035" y="3453063"/>
            <a:chExt cx="2605815" cy="1573091"/>
          </a:xfrm>
        </p:grpSpPr>
        <p:cxnSp>
          <p:nvCxnSpPr>
            <p:cNvPr id="3" name="Straight Arrow Connector 2"/>
            <p:cNvCxnSpPr/>
            <p:nvPr/>
          </p:nvCxnSpPr>
          <p:spPr>
            <a:xfrm flipV="1">
              <a:off x="5061705" y="3453063"/>
              <a:ext cx="0" cy="13114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061705" y="4764545"/>
              <a:ext cx="199314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5124450" y="3847768"/>
              <a:ext cx="1485900" cy="857582"/>
            </a:xfrm>
            <a:custGeom>
              <a:avLst/>
              <a:gdLst>
                <a:gd name="connsiteX0" fmla="*/ 0 w 1485900"/>
                <a:gd name="connsiteY0" fmla="*/ 857582 h 857582"/>
                <a:gd name="connsiteX1" fmla="*/ 514350 w 1485900"/>
                <a:gd name="connsiteY1" fmla="*/ 140032 h 857582"/>
                <a:gd name="connsiteX2" fmla="*/ 1485900 w 1485900"/>
                <a:gd name="connsiteY2" fmla="*/ 332 h 857582"/>
              </a:gdLst>
              <a:ahLst/>
              <a:cxnLst>
                <a:cxn ang="0">
                  <a:pos x="connsiteX0" y="connsiteY0"/>
                </a:cxn>
                <a:cxn ang="0">
                  <a:pos x="connsiteX1" y="connsiteY1"/>
                </a:cxn>
                <a:cxn ang="0">
                  <a:pos x="connsiteX2" y="connsiteY2"/>
                </a:cxn>
              </a:cxnLst>
              <a:rect l="l" t="t" r="r" b="b"/>
              <a:pathLst>
                <a:path w="1485900" h="857582">
                  <a:moveTo>
                    <a:pt x="0" y="857582"/>
                  </a:moveTo>
                  <a:cubicBezTo>
                    <a:pt x="133350" y="570244"/>
                    <a:pt x="266700" y="282907"/>
                    <a:pt x="514350" y="140032"/>
                  </a:cubicBezTo>
                  <a:cubicBezTo>
                    <a:pt x="762000" y="-2843"/>
                    <a:pt x="1123950" y="-1256"/>
                    <a:pt x="1485900" y="332"/>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4978453" y="4764544"/>
              <a:ext cx="1919115" cy="261610"/>
            </a:xfrm>
            <a:prstGeom prst="rect">
              <a:avLst/>
            </a:prstGeom>
          </p:spPr>
          <p:txBody>
            <a:bodyPr wrap="none">
              <a:spAutoFit/>
            </a:bodyPr>
            <a:lstStyle/>
            <a:p>
              <a:r>
                <a:rPr lang="en-ZA" sz="1100" dirty="0"/>
                <a:t>cores / available parallelism</a:t>
              </a:r>
            </a:p>
          </p:txBody>
        </p:sp>
        <p:sp>
          <p:nvSpPr>
            <p:cNvPr id="16" name="Rectangle 15"/>
            <p:cNvSpPr/>
            <p:nvPr/>
          </p:nvSpPr>
          <p:spPr>
            <a:xfrm rot="16200000">
              <a:off x="4249621" y="3869361"/>
              <a:ext cx="998991" cy="600164"/>
            </a:xfrm>
            <a:prstGeom prst="rect">
              <a:avLst/>
            </a:prstGeom>
          </p:spPr>
          <p:txBody>
            <a:bodyPr wrap="none">
              <a:spAutoFit/>
            </a:bodyPr>
            <a:lstStyle/>
            <a:p>
              <a:r>
                <a:rPr lang="en-ZA" sz="1100" dirty="0"/>
                <a:t>Performance</a:t>
              </a:r>
            </a:p>
            <a:p>
              <a:r>
                <a:rPr lang="en-ZA" sz="1100" dirty="0"/>
                <a:t>improvement</a:t>
              </a:r>
            </a:p>
            <a:p>
              <a:r>
                <a:rPr lang="en-ZA" sz="1100" dirty="0"/>
                <a:t>(speedup)</a:t>
              </a:r>
            </a:p>
          </p:txBody>
        </p:sp>
      </p:grpSp>
      <p:grpSp>
        <p:nvGrpSpPr>
          <p:cNvPr id="25" name="Group 24"/>
          <p:cNvGrpSpPr/>
          <p:nvPr/>
        </p:nvGrpSpPr>
        <p:grpSpPr>
          <a:xfrm>
            <a:off x="4167836" y="5099540"/>
            <a:ext cx="2363251" cy="1605186"/>
            <a:chOff x="5132407" y="5133876"/>
            <a:chExt cx="2363251" cy="1605186"/>
          </a:xfrm>
        </p:grpSpPr>
        <p:cxnSp>
          <p:nvCxnSpPr>
            <p:cNvPr id="19" name="Straight Arrow Connector 18"/>
            <p:cNvCxnSpPr/>
            <p:nvPr/>
          </p:nvCxnSpPr>
          <p:spPr>
            <a:xfrm flipV="1">
              <a:off x="5461854" y="5133876"/>
              <a:ext cx="0" cy="133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461854" y="6472116"/>
              <a:ext cx="203380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376904" y="6472115"/>
              <a:ext cx="1958264" cy="266947"/>
            </a:xfrm>
            <a:prstGeom prst="rect">
              <a:avLst/>
            </a:prstGeom>
          </p:spPr>
          <p:txBody>
            <a:bodyPr wrap="none">
              <a:spAutoFit/>
            </a:bodyPr>
            <a:lstStyle/>
            <a:p>
              <a:r>
                <a:rPr lang="en-ZA" sz="1100" dirty="0"/>
                <a:t>cores / available parallelism</a:t>
              </a:r>
            </a:p>
          </p:txBody>
        </p:sp>
        <p:sp>
          <p:nvSpPr>
            <p:cNvPr id="23" name="Rectangle 22"/>
            <p:cNvSpPr/>
            <p:nvPr/>
          </p:nvSpPr>
          <p:spPr>
            <a:xfrm rot="16200000">
              <a:off x="4606622" y="5734067"/>
              <a:ext cx="1313180" cy="261610"/>
            </a:xfrm>
            <a:prstGeom prst="rect">
              <a:avLst/>
            </a:prstGeom>
          </p:spPr>
          <p:txBody>
            <a:bodyPr wrap="none">
              <a:spAutoFit/>
            </a:bodyPr>
            <a:lstStyle/>
            <a:p>
              <a:r>
                <a:rPr lang="en-ZA" sz="1100" dirty="0"/>
                <a:t>cost of parallelism</a:t>
              </a:r>
            </a:p>
          </p:txBody>
        </p:sp>
        <p:sp>
          <p:nvSpPr>
            <p:cNvPr id="24" name="Freeform 23"/>
            <p:cNvSpPr/>
            <p:nvPr/>
          </p:nvSpPr>
          <p:spPr>
            <a:xfrm rot="10430937">
              <a:off x="5413663" y="5516966"/>
              <a:ext cx="1516214" cy="767589"/>
            </a:xfrm>
            <a:custGeom>
              <a:avLst/>
              <a:gdLst>
                <a:gd name="connsiteX0" fmla="*/ 0 w 1485900"/>
                <a:gd name="connsiteY0" fmla="*/ 857582 h 857582"/>
                <a:gd name="connsiteX1" fmla="*/ 514350 w 1485900"/>
                <a:gd name="connsiteY1" fmla="*/ 140032 h 857582"/>
                <a:gd name="connsiteX2" fmla="*/ 1485900 w 1485900"/>
                <a:gd name="connsiteY2" fmla="*/ 332 h 857582"/>
              </a:gdLst>
              <a:ahLst/>
              <a:cxnLst>
                <a:cxn ang="0">
                  <a:pos x="connsiteX0" y="connsiteY0"/>
                </a:cxn>
                <a:cxn ang="0">
                  <a:pos x="connsiteX1" y="connsiteY1"/>
                </a:cxn>
                <a:cxn ang="0">
                  <a:pos x="connsiteX2" y="connsiteY2"/>
                </a:cxn>
              </a:cxnLst>
              <a:rect l="l" t="t" r="r" b="b"/>
              <a:pathLst>
                <a:path w="1485900" h="857582">
                  <a:moveTo>
                    <a:pt x="0" y="857582"/>
                  </a:moveTo>
                  <a:cubicBezTo>
                    <a:pt x="133350" y="570244"/>
                    <a:pt x="266700" y="282907"/>
                    <a:pt x="514350" y="140032"/>
                  </a:cubicBezTo>
                  <a:cubicBezTo>
                    <a:pt x="762000" y="-2843"/>
                    <a:pt x="1123950" y="-1256"/>
                    <a:pt x="1485900" y="332"/>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26" name="Group 25"/>
          <p:cNvGrpSpPr/>
          <p:nvPr/>
        </p:nvGrpSpPr>
        <p:grpSpPr>
          <a:xfrm>
            <a:off x="6622280" y="5099540"/>
            <a:ext cx="2363249" cy="1605186"/>
            <a:chOff x="5132409" y="5133876"/>
            <a:chExt cx="2363249" cy="1605186"/>
          </a:xfrm>
        </p:grpSpPr>
        <p:cxnSp>
          <p:nvCxnSpPr>
            <p:cNvPr id="27" name="Straight Arrow Connector 26"/>
            <p:cNvCxnSpPr/>
            <p:nvPr/>
          </p:nvCxnSpPr>
          <p:spPr>
            <a:xfrm flipV="1">
              <a:off x="5461854" y="5133876"/>
              <a:ext cx="0" cy="133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461854" y="6472116"/>
              <a:ext cx="203380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376904" y="6472115"/>
              <a:ext cx="1958264" cy="266947"/>
            </a:xfrm>
            <a:prstGeom prst="rect">
              <a:avLst/>
            </a:prstGeom>
          </p:spPr>
          <p:txBody>
            <a:bodyPr wrap="none">
              <a:spAutoFit/>
            </a:bodyPr>
            <a:lstStyle/>
            <a:p>
              <a:r>
                <a:rPr lang="en-ZA" sz="1100" dirty="0"/>
                <a:t>cores / available parallelism</a:t>
              </a:r>
            </a:p>
          </p:txBody>
        </p:sp>
        <p:sp>
          <p:nvSpPr>
            <p:cNvPr id="30" name="Rectangle 29"/>
            <p:cNvSpPr/>
            <p:nvPr/>
          </p:nvSpPr>
          <p:spPr>
            <a:xfrm rot="16200000">
              <a:off x="4791770" y="5734067"/>
              <a:ext cx="942887" cy="261610"/>
            </a:xfrm>
            <a:prstGeom prst="rect">
              <a:avLst/>
            </a:prstGeom>
          </p:spPr>
          <p:txBody>
            <a:bodyPr wrap="none">
              <a:spAutoFit/>
            </a:bodyPr>
            <a:lstStyle/>
            <a:p>
              <a:r>
                <a:rPr lang="en-ZA" sz="1100" dirty="0" err="1"/>
                <a:t>startup</a:t>
              </a:r>
              <a:r>
                <a:rPr lang="en-ZA" sz="1100" dirty="0"/>
                <a:t> time</a:t>
              </a:r>
            </a:p>
          </p:txBody>
        </p:sp>
        <p:sp>
          <p:nvSpPr>
            <p:cNvPr id="31" name="Freeform 30"/>
            <p:cNvSpPr/>
            <p:nvPr/>
          </p:nvSpPr>
          <p:spPr>
            <a:xfrm rot="10430937">
              <a:off x="5413663" y="5516966"/>
              <a:ext cx="1516214" cy="767589"/>
            </a:xfrm>
            <a:custGeom>
              <a:avLst/>
              <a:gdLst>
                <a:gd name="connsiteX0" fmla="*/ 0 w 1485900"/>
                <a:gd name="connsiteY0" fmla="*/ 857582 h 857582"/>
                <a:gd name="connsiteX1" fmla="*/ 514350 w 1485900"/>
                <a:gd name="connsiteY1" fmla="*/ 140032 h 857582"/>
                <a:gd name="connsiteX2" fmla="*/ 1485900 w 1485900"/>
                <a:gd name="connsiteY2" fmla="*/ 332 h 857582"/>
              </a:gdLst>
              <a:ahLst/>
              <a:cxnLst>
                <a:cxn ang="0">
                  <a:pos x="connsiteX0" y="connsiteY0"/>
                </a:cxn>
                <a:cxn ang="0">
                  <a:pos x="connsiteX1" y="connsiteY1"/>
                </a:cxn>
                <a:cxn ang="0">
                  <a:pos x="connsiteX2" y="connsiteY2"/>
                </a:cxn>
              </a:cxnLst>
              <a:rect l="l" t="t" r="r" b="b"/>
              <a:pathLst>
                <a:path w="1485900" h="857582">
                  <a:moveTo>
                    <a:pt x="0" y="857582"/>
                  </a:moveTo>
                  <a:cubicBezTo>
                    <a:pt x="133350" y="570244"/>
                    <a:pt x="266700" y="282907"/>
                    <a:pt x="514350" y="140032"/>
                  </a:cubicBezTo>
                  <a:cubicBezTo>
                    <a:pt x="762000" y="-2843"/>
                    <a:pt x="1123950" y="-1256"/>
                    <a:pt x="1485900" y="332"/>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2" name="Rectangle 31"/>
          <p:cNvSpPr/>
          <p:nvPr/>
        </p:nvSpPr>
        <p:spPr>
          <a:xfrm>
            <a:off x="4985228" y="3051106"/>
            <a:ext cx="1184940"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Hardware</a:t>
            </a:r>
            <a:endParaRPr lang="en-ZA" dirty="0"/>
          </a:p>
        </p:txBody>
      </p:sp>
      <p:sp>
        <p:nvSpPr>
          <p:cNvPr id="33" name="Rectangle 32"/>
          <p:cNvSpPr/>
          <p:nvPr/>
        </p:nvSpPr>
        <p:spPr>
          <a:xfrm>
            <a:off x="7271568" y="3051106"/>
            <a:ext cx="1095172" cy="369332"/>
          </a:xfrm>
          <a:prstGeom prst="rect">
            <a:avLst/>
          </a:prstGeom>
        </p:spPr>
        <p:txBody>
          <a:bodyPr wrap="none">
            <a:spAutoFit/>
          </a:bodyPr>
          <a:lstStyle/>
          <a:p>
            <a:r>
              <a:rPr lang="en-US" dirty="0">
                <a:ln w="0"/>
                <a:effectLst>
                  <a:outerShdw blurRad="38100" dist="19050" dir="2700000" algn="tl" rotWithShape="0">
                    <a:schemeClr val="dk1">
                      <a:alpha val="40000"/>
                    </a:schemeClr>
                  </a:outerShdw>
                </a:effectLst>
              </a:rPr>
              <a:t>Software</a:t>
            </a:r>
            <a:endParaRPr lang="en-ZA" dirty="0"/>
          </a:p>
        </p:txBody>
      </p:sp>
      <p:grpSp>
        <p:nvGrpSpPr>
          <p:cNvPr id="34" name="Group 33"/>
          <p:cNvGrpSpPr/>
          <p:nvPr/>
        </p:nvGrpSpPr>
        <p:grpSpPr>
          <a:xfrm>
            <a:off x="6622283" y="3236546"/>
            <a:ext cx="2363246" cy="1755283"/>
            <a:chOff x="5132412" y="4983779"/>
            <a:chExt cx="2363246" cy="1755283"/>
          </a:xfrm>
        </p:grpSpPr>
        <p:cxnSp>
          <p:nvCxnSpPr>
            <p:cNvPr id="35" name="Straight Arrow Connector 34"/>
            <p:cNvCxnSpPr/>
            <p:nvPr/>
          </p:nvCxnSpPr>
          <p:spPr>
            <a:xfrm flipV="1">
              <a:off x="5461854" y="5133876"/>
              <a:ext cx="0" cy="1338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5461854" y="6472116"/>
              <a:ext cx="203380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76904" y="6472115"/>
              <a:ext cx="1958264" cy="266947"/>
            </a:xfrm>
            <a:prstGeom prst="rect">
              <a:avLst/>
            </a:prstGeom>
          </p:spPr>
          <p:txBody>
            <a:bodyPr wrap="none">
              <a:spAutoFit/>
            </a:bodyPr>
            <a:lstStyle/>
            <a:p>
              <a:r>
                <a:rPr lang="en-ZA" sz="1100" dirty="0"/>
                <a:t>cores / available parallelism</a:t>
              </a:r>
            </a:p>
          </p:txBody>
        </p:sp>
        <p:sp>
          <p:nvSpPr>
            <p:cNvPr id="38" name="Rectangle 37"/>
            <p:cNvSpPr/>
            <p:nvPr/>
          </p:nvSpPr>
          <p:spPr>
            <a:xfrm rot="16200000">
              <a:off x="4490409" y="5625782"/>
              <a:ext cx="1545616" cy="261610"/>
            </a:xfrm>
            <a:prstGeom prst="rect">
              <a:avLst/>
            </a:prstGeom>
          </p:spPr>
          <p:txBody>
            <a:bodyPr wrap="none">
              <a:spAutoFit/>
            </a:bodyPr>
            <a:lstStyle/>
            <a:p>
              <a:r>
                <a:rPr lang="en-ZA" sz="1100" dirty="0" err="1"/>
                <a:t>comms</a:t>
              </a:r>
              <a:r>
                <a:rPr lang="en-ZA" sz="1100" dirty="0"/>
                <a:t> cost and time</a:t>
              </a:r>
            </a:p>
          </p:txBody>
        </p:sp>
        <p:sp>
          <p:nvSpPr>
            <p:cNvPr id="39" name="Freeform 38"/>
            <p:cNvSpPr/>
            <p:nvPr/>
          </p:nvSpPr>
          <p:spPr>
            <a:xfrm rot="10430937">
              <a:off x="5413663" y="5516966"/>
              <a:ext cx="1516214" cy="767589"/>
            </a:xfrm>
            <a:custGeom>
              <a:avLst/>
              <a:gdLst>
                <a:gd name="connsiteX0" fmla="*/ 0 w 1485900"/>
                <a:gd name="connsiteY0" fmla="*/ 857582 h 857582"/>
                <a:gd name="connsiteX1" fmla="*/ 514350 w 1485900"/>
                <a:gd name="connsiteY1" fmla="*/ 140032 h 857582"/>
                <a:gd name="connsiteX2" fmla="*/ 1485900 w 1485900"/>
                <a:gd name="connsiteY2" fmla="*/ 332 h 857582"/>
              </a:gdLst>
              <a:ahLst/>
              <a:cxnLst>
                <a:cxn ang="0">
                  <a:pos x="connsiteX0" y="connsiteY0"/>
                </a:cxn>
                <a:cxn ang="0">
                  <a:pos x="connsiteX1" y="connsiteY1"/>
                </a:cxn>
                <a:cxn ang="0">
                  <a:pos x="connsiteX2" y="connsiteY2"/>
                </a:cxn>
              </a:cxnLst>
              <a:rect l="l" t="t" r="r" b="b"/>
              <a:pathLst>
                <a:path w="1485900" h="857582">
                  <a:moveTo>
                    <a:pt x="0" y="857582"/>
                  </a:moveTo>
                  <a:cubicBezTo>
                    <a:pt x="133350" y="570244"/>
                    <a:pt x="266700" y="282907"/>
                    <a:pt x="514350" y="140032"/>
                  </a:cubicBezTo>
                  <a:cubicBezTo>
                    <a:pt x="762000" y="-2843"/>
                    <a:pt x="1123950" y="-1256"/>
                    <a:pt x="1485900" y="332"/>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278402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383" y="342900"/>
            <a:ext cx="8078135" cy="1028699"/>
          </a:xfrm>
        </p:spPr>
        <p:txBody>
          <a:bodyPr>
            <a:normAutofit fontScale="90000"/>
          </a:bodyPr>
          <a:lstStyle/>
          <a:p>
            <a:r>
              <a:rPr lang="en-ZA" dirty="0"/>
              <a:t>Calculation Example:</a:t>
            </a:r>
            <a:br>
              <a:rPr lang="en-ZA" dirty="0"/>
            </a:br>
            <a:r>
              <a:rPr lang="en-ZA" sz="3600" dirty="0"/>
              <a:t> Maximum Effective Parallelism</a:t>
            </a:r>
            <a:endParaRPr lang="en-ZA" dirty="0"/>
          </a:p>
        </p:txBody>
      </p:sp>
      <p:sp>
        <p:nvSpPr>
          <p:cNvPr id="3" name="Content Placeholder 2"/>
          <p:cNvSpPr>
            <a:spLocks noGrp="1"/>
          </p:cNvSpPr>
          <p:nvPr>
            <p:ph idx="1"/>
          </p:nvPr>
        </p:nvSpPr>
        <p:spPr>
          <a:xfrm>
            <a:off x="462481" y="1515610"/>
            <a:ext cx="8219038" cy="4519977"/>
          </a:xfrm>
        </p:spPr>
        <p:txBody>
          <a:bodyPr>
            <a:normAutofit/>
          </a:bodyPr>
          <a:lstStyle/>
          <a:p>
            <a:r>
              <a:rPr lang="en-ZA" dirty="0"/>
              <a:t>Remember from Amdahl:</a:t>
            </a:r>
          </a:p>
          <a:p>
            <a:pPr lvl="1"/>
            <a:r>
              <a:rPr lang="en-ZA" dirty="0"/>
              <a:t>S = T</a:t>
            </a:r>
            <a:r>
              <a:rPr lang="en-ZA" baseline="-25000" dirty="0"/>
              <a:t>S</a:t>
            </a:r>
            <a:r>
              <a:rPr lang="en-ZA" dirty="0"/>
              <a:t> / T</a:t>
            </a:r>
            <a:r>
              <a:rPr lang="en-ZA" baseline="-25000" dirty="0"/>
              <a:t>P</a:t>
            </a:r>
            <a:r>
              <a:rPr lang="en-ZA" dirty="0"/>
              <a:t>   </a:t>
            </a:r>
            <a:r>
              <a:rPr lang="en-ZA" sz="1800" dirty="0"/>
              <a:t>(i.e. sequential time over parallel time)</a:t>
            </a:r>
            <a:endParaRPr lang="en-ZA" dirty="0"/>
          </a:p>
          <a:p>
            <a:r>
              <a:rPr lang="en-ZA" dirty="0"/>
              <a:t>You can use these equations to approximate behaviour of modelled systems.</a:t>
            </a:r>
          </a:p>
          <a:p>
            <a:r>
              <a:rPr lang="en-ZA" dirty="0"/>
              <a:t>E.g.: to represent speedup, comms overhead, cost of equipment, etc. and use calculations to estimate optimal selections. </a:t>
            </a:r>
            <a:br>
              <a:rPr lang="en-ZA" dirty="0"/>
            </a:br>
            <a:r>
              <a:rPr lang="en-ZA" sz="1800" dirty="0"/>
              <a:t>(simple example to follow)</a:t>
            </a:r>
            <a:endParaRPr lang="en-ZA" dirty="0"/>
          </a:p>
        </p:txBody>
      </p:sp>
    </p:spTree>
    <p:extLst>
      <p:ext uri="{BB962C8B-B14F-4D97-AF65-F5344CB8AC3E}">
        <p14:creationId xmlns:p14="http://schemas.microsoft.com/office/powerpoint/2010/main" val="363519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89430A81-9244-4E5D-BFAF-6F573BCB7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78" y="2091680"/>
            <a:ext cx="7336330" cy="4088992"/>
          </a:xfrm>
          <a:prstGeom prst="rect">
            <a:avLst/>
          </a:prstGeom>
        </p:spPr>
      </p:pic>
      <p:sp>
        <p:nvSpPr>
          <p:cNvPr id="2" name="Title 1"/>
          <p:cNvSpPr>
            <a:spLocks noGrp="1"/>
          </p:cNvSpPr>
          <p:nvPr>
            <p:ph type="title"/>
          </p:nvPr>
        </p:nvSpPr>
        <p:spPr/>
        <p:txBody>
          <a:bodyPr>
            <a:normAutofit fontScale="90000"/>
          </a:bodyPr>
          <a:lstStyle/>
          <a:p>
            <a:r>
              <a:rPr lang="en-ZA" dirty="0"/>
              <a:t>Learning Activity</a:t>
            </a:r>
          </a:p>
        </p:txBody>
      </p:sp>
      <p:sp>
        <p:nvSpPr>
          <p:cNvPr id="3" name="Content Placeholder 2"/>
          <p:cNvSpPr>
            <a:spLocks noGrp="1"/>
          </p:cNvSpPr>
          <p:nvPr>
            <p:ph idx="1"/>
          </p:nvPr>
        </p:nvSpPr>
        <p:spPr>
          <a:xfrm>
            <a:off x="455465" y="1169011"/>
            <a:ext cx="7697635" cy="4519977"/>
          </a:xfrm>
        </p:spPr>
        <p:txBody>
          <a:bodyPr/>
          <a:lstStyle/>
          <a:p>
            <a:r>
              <a:rPr lang="en-ZA" dirty="0"/>
              <a:t>Quick estimation for maximum effective parallelism</a:t>
            </a:r>
          </a:p>
        </p:txBody>
      </p:sp>
      <p:sp>
        <p:nvSpPr>
          <p:cNvPr id="5" name="Rectangle 4"/>
          <p:cNvSpPr/>
          <p:nvPr/>
        </p:nvSpPr>
        <p:spPr>
          <a:xfrm>
            <a:off x="352955" y="6305364"/>
            <a:ext cx="2595582" cy="369332"/>
          </a:xfrm>
          <a:prstGeom prst="rect">
            <a:avLst/>
          </a:prstGeom>
        </p:spPr>
        <p:txBody>
          <a:bodyPr wrap="none">
            <a:spAutoFit/>
          </a:bodyPr>
          <a:lstStyle/>
          <a:p>
            <a:r>
              <a:rPr lang="en-ZA" dirty="0"/>
              <a:t>Solution follows shortly!</a:t>
            </a:r>
          </a:p>
        </p:txBody>
      </p:sp>
      <p:sp>
        <p:nvSpPr>
          <p:cNvPr id="6" name="Rectangle 5">
            <a:extLst>
              <a:ext uri="{FF2B5EF4-FFF2-40B4-BE49-F238E27FC236}">
                <a16:creationId xmlns:a16="http://schemas.microsoft.com/office/drawing/2014/main" id="{837B4CAD-9DA2-4112-98B7-87A915F8F092}"/>
              </a:ext>
            </a:extLst>
          </p:cNvPr>
          <p:cNvSpPr/>
          <p:nvPr/>
        </p:nvSpPr>
        <p:spPr>
          <a:xfrm>
            <a:off x="2948537" y="6180672"/>
            <a:ext cx="4686524" cy="523220"/>
          </a:xfrm>
          <a:prstGeom prst="rect">
            <a:avLst/>
          </a:prstGeom>
        </p:spPr>
        <p:txBody>
          <a:bodyPr wrap="square">
            <a:spAutoFit/>
          </a:bodyPr>
          <a:lstStyle/>
          <a:p>
            <a:r>
              <a:rPr lang="en-ZA" sz="1400" dirty="0">
                <a:solidFill>
                  <a:srgbClr val="FF0000"/>
                </a:solidFill>
              </a:rPr>
              <a:t>Please try it for your self, or work with a buddy to think about how to respond to this question.</a:t>
            </a:r>
          </a:p>
        </p:txBody>
      </p:sp>
    </p:spTree>
    <p:extLst>
      <p:ext uri="{BB962C8B-B14F-4D97-AF65-F5344CB8AC3E}">
        <p14:creationId xmlns:p14="http://schemas.microsoft.com/office/powerpoint/2010/main" val="93226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Learning Activity Answer</a:t>
            </a:r>
          </a:p>
        </p:txBody>
      </p:sp>
      <p:graphicFrame>
        <p:nvGraphicFramePr>
          <p:cNvPr id="4" name="Table 3"/>
          <p:cNvGraphicFramePr>
            <a:graphicFrameLocks noGrp="1"/>
          </p:cNvGraphicFramePr>
          <p:nvPr/>
        </p:nvGraphicFramePr>
        <p:xfrm>
          <a:off x="729114" y="1592179"/>
          <a:ext cx="5021980" cy="2895600"/>
        </p:xfrm>
        <a:graphic>
          <a:graphicData uri="http://schemas.openxmlformats.org/drawingml/2006/table">
            <a:tbl>
              <a:tblPr>
                <a:tableStyleId>{5C22544A-7EE6-4342-B048-85BDC9FD1C3A}</a:tableStyleId>
              </a:tblPr>
              <a:tblGrid>
                <a:gridCol w="618121">
                  <a:extLst>
                    <a:ext uri="{9D8B030D-6E8A-4147-A177-3AD203B41FA5}">
                      <a16:colId xmlns:a16="http://schemas.microsoft.com/office/drawing/2014/main" val="20000"/>
                    </a:ext>
                  </a:extLst>
                </a:gridCol>
                <a:gridCol w="1385445">
                  <a:extLst>
                    <a:ext uri="{9D8B030D-6E8A-4147-A177-3AD203B41FA5}">
                      <a16:colId xmlns:a16="http://schemas.microsoft.com/office/drawing/2014/main" val="20001"/>
                    </a:ext>
                  </a:extLst>
                </a:gridCol>
                <a:gridCol w="1791194">
                  <a:extLst>
                    <a:ext uri="{9D8B030D-6E8A-4147-A177-3AD203B41FA5}">
                      <a16:colId xmlns:a16="http://schemas.microsoft.com/office/drawing/2014/main" val="20002"/>
                    </a:ext>
                  </a:extLst>
                </a:gridCol>
                <a:gridCol w="1227220">
                  <a:extLst>
                    <a:ext uri="{9D8B030D-6E8A-4147-A177-3AD203B41FA5}">
                      <a16:colId xmlns:a16="http://schemas.microsoft.com/office/drawing/2014/main" val="20003"/>
                    </a:ext>
                  </a:extLst>
                </a:gridCol>
              </a:tblGrid>
              <a:tr h="594896">
                <a:tc>
                  <a:txBody>
                    <a:bodyPr/>
                    <a:lstStyle/>
                    <a:p>
                      <a:pPr algn="l" fontAlgn="b"/>
                      <a:r>
                        <a:rPr lang="en-ZA" sz="1900" b="1" u="none" strike="noStrike" dirty="0">
                          <a:effectLst/>
                        </a:rPr>
                        <a:t>N</a:t>
                      </a:r>
                      <a:endParaRPr lang="en-ZA" sz="1900" b="1"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900" b="1" u="none" strike="noStrike" dirty="0">
                          <a:effectLst/>
                        </a:rPr>
                        <a:t>Proc (</a:t>
                      </a:r>
                      <a:r>
                        <a:rPr lang="en-ZA" sz="1900" b="1" u="none" strike="noStrike" dirty="0" err="1">
                          <a:effectLst/>
                        </a:rPr>
                        <a:t>ms</a:t>
                      </a:r>
                      <a:r>
                        <a:rPr lang="en-ZA" sz="1900" b="1" u="none" strike="noStrike" dirty="0">
                          <a:effectLst/>
                        </a:rPr>
                        <a:t>)</a:t>
                      </a:r>
                      <a:endParaRPr lang="en-ZA" sz="1900" b="1"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900" b="1" u="none" strike="noStrike" dirty="0" err="1">
                          <a:effectLst/>
                        </a:rPr>
                        <a:t>Comms</a:t>
                      </a:r>
                      <a:r>
                        <a:rPr lang="en-ZA" sz="1900" b="1" u="none" strike="noStrike" dirty="0">
                          <a:effectLst/>
                        </a:rPr>
                        <a:t> (</a:t>
                      </a:r>
                      <a:r>
                        <a:rPr lang="en-ZA" sz="1900" b="1" u="none" strike="noStrike" dirty="0" err="1">
                          <a:effectLst/>
                        </a:rPr>
                        <a:t>ms</a:t>
                      </a:r>
                      <a:r>
                        <a:rPr lang="en-ZA" sz="1900" b="1" u="none" strike="noStrike" dirty="0">
                          <a:effectLst/>
                        </a:rPr>
                        <a:t>)</a:t>
                      </a:r>
                      <a:endParaRPr lang="en-ZA" sz="1900" b="1"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1900" b="1" u="none" strike="noStrike" dirty="0">
                          <a:effectLst/>
                        </a:rPr>
                        <a:t>Total (</a:t>
                      </a:r>
                      <a:r>
                        <a:rPr lang="en-ZA" sz="1900" b="1" u="none" strike="noStrike" dirty="0" err="1">
                          <a:effectLst/>
                        </a:rPr>
                        <a:t>ms</a:t>
                      </a:r>
                      <a:r>
                        <a:rPr lang="en-ZA" sz="1900" b="1" u="none" strike="noStrike" dirty="0">
                          <a:effectLst/>
                        </a:rPr>
                        <a:t>)</a:t>
                      </a:r>
                      <a:endParaRPr lang="en-ZA" sz="1900" b="1"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8672">
                <a:tc>
                  <a:txBody>
                    <a:bodyPr/>
                    <a:lstStyle/>
                    <a:p>
                      <a:pPr algn="r" fontAlgn="b"/>
                      <a:r>
                        <a:rPr lang="en-ZA" sz="1900" u="none" strike="noStrike">
                          <a:effectLst/>
                        </a:rPr>
                        <a:t>1</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100.000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100.000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672">
                <a:tc>
                  <a:txBody>
                    <a:bodyPr/>
                    <a:lstStyle/>
                    <a:p>
                      <a:pPr algn="r" fontAlgn="b"/>
                      <a:r>
                        <a:rPr lang="en-ZA" sz="1900" u="none" strike="noStrike">
                          <a:effectLst/>
                        </a:rPr>
                        <a:t>2</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50.000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60.000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672">
                <a:tc>
                  <a:txBody>
                    <a:bodyPr/>
                    <a:lstStyle/>
                    <a:p>
                      <a:pPr algn="r" fontAlgn="b"/>
                      <a:r>
                        <a:rPr lang="en-ZA" sz="1900" u="none" strike="noStrike">
                          <a:effectLst/>
                        </a:rPr>
                        <a:t>4</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25.000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20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45.000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672">
                <a:tc>
                  <a:txBody>
                    <a:bodyPr/>
                    <a:lstStyle/>
                    <a:p>
                      <a:pPr algn="r" fontAlgn="b"/>
                      <a:r>
                        <a:rPr lang="en-ZA" sz="1900" u="none" strike="noStrike">
                          <a:effectLst/>
                        </a:rPr>
                        <a:t>8</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12.500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40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52.500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8672">
                <a:tc>
                  <a:txBody>
                    <a:bodyPr/>
                    <a:lstStyle/>
                    <a:p>
                      <a:pPr algn="r" fontAlgn="b"/>
                      <a:r>
                        <a:rPr lang="en-ZA" sz="1900" u="none" strike="noStrike">
                          <a:effectLst/>
                        </a:rPr>
                        <a:t>16</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6.250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80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86.250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8672">
                <a:tc>
                  <a:txBody>
                    <a:bodyPr/>
                    <a:lstStyle/>
                    <a:p>
                      <a:pPr algn="r" fontAlgn="b"/>
                      <a:r>
                        <a:rPr lang="en-ZA" sz="1900" u="none" strike="noStrike">
                          <a:effectLst/>
                        </a:rPr>
                        <a:t>32</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3.125</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160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163.125</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8672">
                <a:tc>
                  <a:txBody>
                    <a:bodyPr/>
                    <a:lstStyle/>
                    <a:p>
                      <a:pPr algn="r" fontAlgn="b"/>
                      <a:r>
                        <a:rPr lang="en-ZA" sz="1900" u="none" strike="noStrike">
                          <a:effectLst/>
                        </a:rPr>
                        <a:t>64</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1.563</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a:effectLst/>
                        </a:rPr>
                        <a:t>320</a:t>
                      </a:r>
                      <a:endParaRPr lang="en-ZA" sz="1900" b="0" i="0" u="none" strike="noStrike">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1900" u="none" strike="noStrike" dirty="0">
                          <a:effectLst/>
                        </a:rPr>
                        <a:t>321.563</a:t>
                      </a:r>
                      <a:endParaRPr lang="en-ZA" sz="1900" b="0" i="0" u="none" strike="noStrike" dirty="0">
                        <a:solidFill>
                          <a:srgbClr val="000000"/>
                        </a:solidFill>
                        <a:effectLst/>
                        <a:latin typeface="Calibri" panose="020F0502020204030204" pitchFamily="34" charset="0"/>
                      </a:endParaRPr>
                    </a:p>
                  </a:txBody>
                  <a:tcPr marL="16434" marR="16434" marT="1643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5" name="Rectangle 4"/>
          <p:cNvSpPr/>
          <p:nvPr/>
        </p:nvSpPr>
        <p:spPr>
          <a:xfrm>
            <a:off x="5995936" y="1499756"/>
            <a:ext cx="2431484" cy="2308324"/>
          </a:xfrm>
          <a:prstGeom prst="rect">
            <a:avLst/>
          </a:prstGeom>
        </p:spPr>
        <p:txBody>
          <a:bodyPr wrap="square">
            <a:spAutoFit/>
          </a:bodyPr>
          <a:lstStyle/>
          <a:p>
            <a:r>
              <a:rPr lang="en-ZA" dirty="0"/>
              <a:t>Could do some rough calculations (or use binary search)…</a:t>
            </a:r>
          </a:p>
          <a:p>
            <a:r>
              <a:rPr lang="en-ZA" dirty="0"/>
              <a:t>  check:</a:t>
            </a:r>
          </a:p>
          <a:p>
            <a:r>
              <a:rPr lang="en-ZA" dirty="0"/>
              <a:t>    N=2, </a:t>
            </a:r>
          </a:p>
          <a:p>
            <a:r>
              <a:rPr lang="en-ZA" dirty="0"/>
              <a:t>    N=64,</a:t>
            </a:r>
          </a:p>
          <a:p>
            <a:r>
              <a:rPr lang="en-ZA" dirty="0"/>
              <a:t>    N=8,</a:t>
            </a:r>
          </a:p>
          <a:p>
            <a:r>
              <a:rPr lang="en-ZA" dirty="0"/>
              <a:t>    N=4 </a:t>
            </a:r>
            <a:r>
              <a:rPr lang="en-ZA" dirty="0">
                <a:sym typeface="Wingdings" panose="05000000000000000000" pitchFamily="2" charset="2"/>
              </a:rPr>
              <a:t></a:t>
            </a:r>
            <a:endParaRPr lang="en-ZA" dirty="0"/>
          </a:p>
        </p:txBody>
      </p:sp>
      <p:cxnSp>
        <p:nvCxnSpPr>
          <p:cNvPr id="7" name="Straight Arrow Connector 6"/>
          <p:cNvCxnSpPr/>
          <p:nvPr/>
        </p:nvCxnSpPr>
        <p:spPr>
          <a:xfrm flipH="1">
            <a:off x="5763127" y="3019927"/>
            <a:ext cx="2328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585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F7C36-604C-446D-81D3-5C5E3DF49C14}"/>
              </a:ext>
            </a:extLst>
          </p:cNvPr>
          <p:cNvSpPr/>
          <p:nvPr/>
        </p:nvSpPr>
        <p:spPr>
          <a:xfrm>
            <a:off x="361509" y="244549"/>
            <a:ext cx="8484781" cy="638277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729113" y="773350"/>
            <a:ext cx="7458923" cy="692210"/>
          </a:xfrm>
        </p:spPr>
        <p:txBody>
          <a:bodyPr>
            <a:normAutofit fontScale="90000"/>
          </a:bodyPr>
          <a:lstStyle/>
          <a:p>
            <a:r>
              <a:rPr lang="en-ZA" dirty="0"/>
              <a:t>Multi processors and sequential setup time</a:t>
            </a:r>
          </a:p>
        </p:txBody>
      </p:sp>
      <p:sp>
        <p:nvSpPr>
          <p:cNvPr id="3" name="TextBox 2"/>
          <p:cNvSpPr txBox="1"/>
          <p:nvPr/>
        </p:nvSpPr>
        <p:spPr>
          <a:xfrm>
            <a:off x="2485248" y="1894510"/>
            <a:ext cx="3561039" cy="400110"/>
          </a:xfrm>
          <a:prstGeom prst="rect">
            <a:avLst/>
          </a:prstGeom>
          <a:noFill/>
        </p:spPr>
        <p:txBody>
          <a:bodyPr wrap="none" rtlCol="0">
            <a:spAutoFit/>
          </a:bodyPr>
          <a:lstStyle/>
          <a:p>
            <a:r>
              <a:rPr lang="en-ZA" sz="2000" dirty="0"/>
              <a:t>2</a:t>
            </a:r>
            <a:r>
              <a:rPr lang="en-ZA" sz="2000" baseline="30000" dirty="0"/>
              <a:t>nd</a:t>
            </a:r>
            <a:r>
              <a:rPr lang="en-ZA" sz="2000" dirty="0"/>
              <a:t> part of Amdahl’s law video</a:t>
            </a:r>
          </a:p>
        </p:txBody>
      </p:sp>
      <p:sp>
        <p:nvSpPr>
          <p:cNvPr id="4" name="Rectangle 3"/>
          <p:cNvSpPr/>
          <p:nvPr/>
        </p:nvSpPr>
        <p:spPr>
          <a:xfrm>
            <a:off x="7208403" y="6257990"/>
            <a:ext cx="1390124" cy="369332"/>
          </a:xfrm>
          <a:prstGeom prst="rect">
            <a:avLst/>
          </a:prstGeom>
        </p:spPr>
        <p:txBody>
          <a:bodyPr wrap="none">
            <a:spAutoFit/>
          </a:bodyPr>
          <a:lstStyle/>
          <a:p>
            <a:r>
              <a:rPr lang="en-ZA" dirty="0"/>
              <a:t>Amdahl2.flv</a:t>
            </a:r>
          </a:p>
        </p:txBody>
      </p:sp>
      <p:sp>
        <p:nvSpPr>
          <p:cNvPr id="5" name="Rectangle 4"/>
          <p:cNvSpPr/>
          <p:nvPr/>
        </p:nvSpPr>
        <p:spPr>
          <a:xfrm>
            <a:off x="397513" y="4838160"/>
            <a:ext cx="8523203" cy="369332"/>
          </a:xfrm>
          <a:prstGeom prst="rect">
            <a:avLst/>
          </a:prstGeom>
        </p:spPr>
        <p:txBody>
          <a:bodyPr wrap="square">
            <a:spAutoFit/>
          </a:bodyPr>
          <a:lstStyle/>
          <a:p>
            <a:r>
              <a:rPr lang="en-ZA" dirty="0">
                <a:solidFill>
                  <a:srgbClr val="167AC6"/>
                </a:solidFill>
                <a:latin typeface="Roboto"/>
                <a:hlinkClick r:id="rId2" tooltip="Understanding Parallel Computing (Part 2): The Lawn Mower Law"/>
              </a:rPr>
              <a:t>Understanding Parallel Computing (Part 2): The Lawn Mower Law </a:t>
            </a:r>
            <a:r>
              <a:rPr lang="en-ZA" dirty="0" err="1">
                <a:solidFill>
                  <a:srgbClr val="167AC6"/>
                </a:solidFill>
                <a:latin typeface="Roboto"/>
                <a:hlinkClick r:id="rId3"/>
              </a:rPr>
              <a:t>LinuxMagazine</a:t>
            </a:r>
            <a:endParaRPr lang="en-ZA" dirty="0">
              <a:solidFill>
                <a:srgbClr val="767676"/>
              </a:solidFill>
              <a:latin typeface="Roboto"/>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248" y="2437603"/>
            <a:ext cx="4186037" cy="237911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FD538E09-1B5A-4C14-9E84-735DE69C7B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598" y="1982496"/>
            <a:ext cx="787745" cy="867751"/>
          </a:xfrm>
          <a:prstGeom prst="rect">
            <a:avLst/>
          </a:prstGeom>
        </p:spPr>
      </p:pic>
      <p:sp>
        <p:nvSpPr>
          <p:cNvPr id="8" name="TextBox 7">
            <a:extLst>
              <a:ext uri="{FF2B5EF4-FFF2-40B4-BE49-F238E27FC236}">
                <a16:creationId xmlns:a16="http://schemas.microsoft.com/office/drawing/2014/main" id="{6B2F07FF-18D3-460A-9794-839918AE5760}"/>
              </a:ext>
            </a:extLst>
          </p:cNvPr>
          <p:cNvSpPr txBox="1"/>
          <p:nvPr/>
        </p:nvSpPr>
        <p:spPr>
          <a:xfrm>
            <a:off x="437655" y="6104695"/>
            <a:ext cx="5368777" cy="400110"/>
          </a:xfrm>
          <a:prstGeom prst="rect">
            <a:avLst/>
          </a:prstGeom>
          <a:noFill/>
        </p:spPr>
        <p:txBody>
          <a:bodyPr wrap="none" rtlCol="0">
            <a:spAutoFit/>
          </a:bodyPr>
          <a:lstStyle/>
          <a:p>
            <a:r>
              <a:rPr lang="en-ZA" sz="2000" dirty="0"/>
              <a:t>If you haven’t already watched this please do!</a:t>
            </a:r>
          </a:p>
        </p:txBody>
      </p:sp>
    </p:spTree>
    <p:extLst>
      <p:ext uri="{BB962C8B-B14F-4D97-AF65-F5344CB8AC3E}">
        <p14:creationId xmlns:p14="http://schemas.microsoft.com/office/powerpoint/2010/main" val="1896822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a:t>Parallel Efficiency (</a:t>
            </a:r>
            <a:r>
              <a:rPr lang="en-ZA" dirty="0" err="1"/>
              <a:t>E</a:t>
            </a:r>
            <a:r>
              <a:rPr lang="en-ZA" baseline="-25000" dirty="0" err="1"/>
              <a:t>par</a:t>
            </a:r>
            <a:r>
              <a:rPr lang="en-ZA" dirty="0"/>
              <a:t>)</a:t>
            </a:r>
          </a:p>
        </p:txBody>
      </p:sp>
      <p:sp>
        <p:nvSpPr>
          <p:cNvPr id="4" name="Content Placeholder 3"/>
          <p:cNvSpPr>
            <a:spLocks noGrp="1"/>
          </p:cNvSpPr>
          <p:nvPr>
            <p:ph idx="1"/>
          </p:nvPr>
        </p:nvSpPr>
        <p:spPr>
          <a:xfrm>
            <a:off x="529389" y="1415147"/>
            <a:ext cx="7898031" cy="3878748"/>
          </a:xfrm>
        </p:spPr>
        <p:txBody>
          <a:bodyPr>
            <a:normAutofit/>
          </a:bodyPr>
          <a:lstStyle/>
          <a:p>
            <a:r>
              <a:rPr lang="en-ZA" sz="2800" dirty="0"/>
              <a:t>We can think of the efficiency of various things, e.g. power systems, motors, heaters etc. We can also think of the efficiency of parallel computing…</a:t>
            </a:r>
          </a:p>
          <a:p>
            <a:r>
              <a:rPr lang="en-ZA" sz="2800" dirty="0"/>
              <a:t>Parallel Efficiency</a:t>
            </a:r>
          </a:p>
          <a:p>
            <a:pPr lvl="1"/>
            <a:r>
              <a:rPr lang="en-ZA" sz="2400" dirty="0"/>
              <a:t>Defined as the:</a:t>
            </a:r>
          </a:p>
          <a:p>
            <a:pPr marL="365760" lvl="1" indent="0">
              <a:buNone/>
            </a:pPr>
            <a:endParaRPr lang="en-ZA" sz="2400" i="1" dirty="0"/>
          </a:p>
          <a:p>
            <a:pPr marL="365760" lvl="1" indent="0">
              <a:buNone/>
            </a:pPr>
            <a:endParaRPr lang="en-ZA" sz="2400" i="1" dirty="0"/>
          </a:p>
        </p:txBody>
      </p:sp>
      <p:pic>
        <p:nvPicPr>
          <p:cNvPr id="5" name="Picture 4"/>
          <p:cNvPicPr>
            <a:picLocks noChangeAspect="1"/>
          </p:cNvPicPr>
          <p:nvPr/>
        </p:nvPicPr>
        <p:blipFill>
          <a:blip r:embed="rId2"/>
          <a:stretch>
            <a:fillRect/>
          </a:stretch>
        </p:blipFill>
        <p:spPr>
          <a:xfrm>
            <a:off x="729114" y="4878096"/>
            <a:ext cx="2010531" cy="1112209"/>
          </a:xfrm>
          <a:prstGeom prst="rect">
            <a:avLst/>
          </a:prstGeom>
        </p:spPr>
      </p:pic>
      <p:sp>
        <p:nvSpPr>
          <p:cNvPr id="6" name="Rectangle 5"/>
          <p:cNvSpPr/>
          <p:nvPr/>
        </p:nvSpPr>
        <p:spPr>
          <a:xfrm>
            <a:off x="729114" y="4189253"/>
            <a:ext cx="8017843" cy="461665"/>
          </a:xfrm>
          <a:prstGeom prst="rect">
            <a:avLst/>
          </a:prstGeom>
        </p:spPr>
        <p:txBody>
          <a:bodyPr wrap="square">
            <a:spAutoFit/>
          </a:bodyPr>
          <a:lstStyle/>
          <a:p>
            <a:r>
              <a:rPr lang="en-ZA" sz="2400" i="1" dirty="0"/>
              <a:t>ratio of speedup (S) to the number of  processors (p)</a:t>
            </a:r>
            <a:endParaRPr lang="en-ZA" sz="2400" dirty="0"/>
          </a:p>
        </p:txBody>
      </p:sp>
      <p:sp>
        <p:nvSpPr>
          <p:cNvPr id="7" name="Rectangle 6"/>
          <p:cNvSpPr/>
          <p:nvPr/>
        </p:nvSpPr>
        <p:spPr>
          <a:xfrm>
            <a:off x="2346160" y="4878096"/>
            <a:ext cx="6605336" cy="1323439"/>
          </a:xfrm>
          <a:prstGeom prst="rect">
            <a:avLst/>
          </a:prstGeom>
        </p:spPr>
        <p:txBody>
          <a:bodyPr wrap="square">
            <a:spAutoFit/>
          </a:bodyPr>
          <a:lstStyle/>
          <a:p>
            <a:pPr marL="800100" lvl="1" indent="-342900">
              <a:buFont typeface="Arial" panose="020B0604020202020204" pitchFamily="34" charset="0"/>
              <a:buChar char="•"/>
            </a:pPr>
            <a:r>
              <a:rPr lang="en-ZA" sz="2000" dirty="0"/>
              <a:t>Parallel Efficiency measures the fraction of time for which a processor is usefully used.</a:t>
            </a:r>
          </a:p>
          <a:p>
            <a:pPr marL="800100" lvl="1" indent="-342900">
              <a:buFont typeface="Arial" panose="020B0604020202020204" pitchFamily="34" charset="0"/>
              <a:buChar char="•"/>
            </a:pPr>
            <a:r>
              <a:rPr lang="en-ZA" sz="2000" dirty="0"/>
              <a:t>An efficiency of 1 is ideal (&gt;1 means you may be harnessing energy from another dimension </a:t>
            </a:r>
            <a:r>
              <a:rPr lang="en-ZA" sz="2000" dirty="0">
                <a:sym typeface="Wingdings" panose="05000000000000000000" pitchFamily="2" charset="2"/>
              </a:rPr>
              <a:t></a:t>
            </a:r>
            <a:r>
              <a:rPr lang="en-ZA" sz="2000" dirty="0"/>
              <a:t>)</a:t>
            </a:r>
          </a:p>
        </p:txBody>
      </p:sp>
    </p:spTree>
    <p:extLst>
      <p:ext uri="{BB962C8B-B14F-4D97-AF65-F5344CB8AC3E}">
        <p14:creationId xmlns:p14="http://schemas.microsoft.com/office/powerpoint/2010/main" val="2908547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AACC6-DD9D-4FEE-9300-BE55CBBEBDC2}"/>
              </a:ext>
            </a:extLst>
          </p:cNvPr>
          <p:cNvSpPr>
            <a:spLocks noGrp="1"/>
          </p:cNvSpPr>
          <p:nvPr>
            <p:ph type="title"/>
          </p:nvPr>
        </p:nvSpPr>
        <p:spPr/>
        <p:txBody>
          <a:bodyPr>
            <a:normAutofit fontScale="90000"/>
          </a:bodyPr>
          <a:lstStyle/>
          <a:p>
            <a:r>
              <a:rPr lang="en-ZA" dirty="0"/>
              <a:t>Parallel Efficiency (</a:t>
            </a:r>
            <a:r>
              <a:rPr lang="en-ZA" dirty="0" err="1"/>
              <a:t>E</a:t>
            </a:r>
            <a:r>
              <a:rPr lang="en-ZA" baseline="-25000" dirty="0" err="1"/>
              <a:t>par</a:t>
            </a:r>
            <a:r>
              <a:rPr lang="en-ZA" dirty="0"/>
              <a:t>)</a:t>
            </a:r>
          </a:p>
        </p:txBody>
      </p:sp>
      <p:grpSp>
        <p:nvGrpSpPr>
          <p:cNvPr id="20" name="Group 19">
            <a:extLst>
              <a:ext uri="{FF2B5EF4-FFF2-40B4-BE49-F238E27FC236}">
                <a16:creationId xmlns:a16="http://schemas.microsoft.com/office/drawing/2014/main" id="{A43CED4D-D7A2-4B5C-AC10-21DE4B7CD46E}"/>
              </a:ext>
            </a:extLst>
          </p:cNvPr>
          <p:cNvGrpSpPr/>
          <p:nvPr/>
        </p:nvGrpSpPr>
        <p:grpSpPr>
          <a:xfrm>
            <a:off x="3659351" y="1714938"/>
            <a:ext cx="4659209" cy="4107827"/>
            <a:chOff x="729114" y="1226566"/>
            <a:chExt cx="4659209" cy="4107827"/>
          </a:xfrm>
        </p:grpSpPr>
        <p:cxnSp>
          <p:nvCxnSpPr>
            <p:cNvPr id="5" name="Straight Arrow Connector 4">
              <a:extLst>
                <a:ext uri="{FF2B5EF4-FFF2-40B4-BE49-F238E27FC236}">
                  <a16:creationId xmlns:a16="http://schemas.microsoft.com/office/drawing/2014/main" id="{8A3DF8F3-F3CE-4F21-90CE-E84147C33FD7}"/>
                </a:ext>
              </a:extLst>
            </p:cNvPr>
            <p:cNvCxnSpPr/>
            <p:nvPr/>
          </p:nvCxnSpPr>
          <p:spPr>
            <a:xfrm flipV="1">
              <a:off x="1205345" y="1766455"/>
              <a:ext cx="0" cy="31068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A29FEC9-79E1-40C9-8EF2-B2F52BC2E9C4}"/>
                </a:ext>
              </a:extLst>
            </p:cNvPr>
            <p:cNvCxnSpPr>
              <a:cxnSpLocks/>
            </p:cNvCxnSpPr>
            <p:nvPr/>
          </p:nvCxnSpPr>
          <p:spPr>
            <a:xfrm flipV="1">
              <a:off x="1205345" y="4873337"/>
              <a:ext cx="319027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552A058-E957-47D7-B3CB-9B357A201F32}"/>
                </a:ext>
              </a:extLst>
            </p:cNvPr>
            <p:cNvSpPr/>
            <p:nvPr/>
          </p:nvSpPr>
          <p:spPr>
            <a:xfrm>
              <a:off x="729114" y="1766455"/>
              <a:ext cx="423514" cy="369332"/>
            </a:xfrm>
            <a:prstGeom prst="rect">
              <a:avLst/>
            </a:prstGeom>
          </p:spPr>
          <p:txBody>
            <a:bodyPr wrap="none">
              <a:spAutoFit/>
            </a:bodyPr>
            <a:lstStyle/>
            <a:p>
              <a:r>
                <a:rPr lang="en-ZA" dirty="0" err="1"/>
                <a:t>S</a:t>
              </a:r>
              <a:r>
                <a:rPr lang="en-ZA" baseline="-25000" dirty="0" err="1"/>
                <a:t>p</a:t>
              </a:r>
              <a:endParaRPr lang="en-ZA" baseline="-25000" dirty="0"/>
            </a:p>
          </p:txBody>
        </p:sp>
        <p:sp>
          <p:nvSpPr>
            <p:cNvPr id="9" name="Rectangle 8">
              <a:extLst>
                <a:ext uri="{FF2B5EF4-FFF2-40B4-BE49-F238E27FC236}">
                  <a16:creationId xmlns:a16="http://schemas.microsoft.com/office/drawing/2014/main" id="{73C6919E-D8F5-47F0-94B5-62D09AD96399}"/>
                </a:ext>
              </a:extLst>
            </p:cNvPr>
            <p:cNvSpPr/>
            <p:nvPr/>
          </p:nvSpPr>
          <p:spPr>
            <a:xfrm>
              <a:off x="2324370" y="4965061"/>
              <a:ext cx="1627369" cy="369332"/>
            </a:xfrm>
            <a:prstGeom prst="rect">
              <a:avLst/>
            </a:prstGeom>
          </p:spPr>
          <p:txBody>
            <a:bodyPr wrap="none">
              <a:spAutoFit/>
            </a:bodyPr>
            <a:lstStyle/>
            <a:p>
              <a:r>
                <a:rPr lang="en-ZA" i="1" dirty="0"/>
                <a:t>p</a:t>
              </a:r>
              <a:r>
                <a:rPr lang="en-ZA" dirty="0"/>
                <a:t> </a:t>
              </a:r>
              <a:r>
                <a:rPr lang="en-ZA" sz="1400" dirty="0"/>
                <a:t>(number cores)</a:t>
              </a:r>
              <a:endParaRPr lang="en-ZA" sz="1400" baseline="-25000" dirty="0"/>
            </a:p>
          </p:txBody>
        </p:sp>
        <p:cxnSp>
          <p:nvCxnSpPr>
            <p:cNvPr id="11" name="Straight Connector 10">
              <a:extLst>
                <a:ext uri="{FF2B5EF4-FFF2-40B4-BE49-F238E27FC236}">
                  <a16:creationId xmlns:a16="http://schemas.microsoft.com/office/drawing/2014/main" id="{2690E424-5B52-4349-B6D4-8B6A48E3CBC6}"/>
                </a:ext>
              </a:extLst>
            </p:cNvPr>
            <p:cNvCxnSpPr/>
            <p:nvPr/>
          </p:nvCxnSpPr>
          <p:spPr>
            <a:xfrm flipV="1">
              <a:off x="1205345" y="1951121"/>
              <a:ext cx="2922215" cy="2922215"/>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EA86B15E-24B2-40E7-8C02-B73A3DF2A8B4}"/>
                </a:ext>
              </a:extLst>
            </p:cNvPr>
            <p:cNvSpPr/>
            <p:nvPr/>
          </p:nvSpPr>
          <p:spPr>
            <a:xfrm>
              <a:off x="1215737" y="1775580"/>
              <a:ext cx="1922318" cy="3076978"/>
            </a:xfrm>
            <a:custGeom>
              <a:avLst/>
              <a:gdLst>
                <a:gd name="connsiteX0" fmla="*/ 0 w 2202873"/>
                <a:gd name="connsiteY0" fmla="*/ 2909455 h 2909455"/>
                <a:gd name="connsiteX1" fmla="*/ 1205346 w 2202873"/>
                <a:gd name="connsiteY1" fmla="*/ 1724891 h 2909455"/>
                <a:gd name="connsiteX2" fmla="*/ 2202873 w 2202873"/>
                <a:gd name="connsiteY2" fmla="*/ 0 h 2909455"/>
                <a:gd name="connsiteX0" fmla="*/ 0 w 2191859"/>
                <a:gd name="connsiteY0" fmla="*/ 2979683 h 2979683"/>
                <a:gd name="connsiteX1" fmla="*/ 1194332 w 2191859"/>
                <a:gd name="connsiteY1" fmla="*/ 1724891 h 2979683"/>
                <a:gd name="connsiteX2" fmla="*/ 2191859 w 2191859"/>
                <a:gd name="connsiteY2" fmla="*/ 0 h 2979683"/>
                <a:gd name="connsiteX0" fmla="*/ 0 w 2279975"/>
                <a:gd name="connsiteY0" fmla="*/ 2869324 h 2869324"/>
                <a:gd name="connsiteX1" fmla="*/ 1194332 w 2279975"/>
                <a:gd name="connsiteY1" fmla="*/ 1614532 h 2869324"/>
                <a:gd name="connsiteX2" fmla="*/ 2279975 w 2279975"/>
                <a:gd name="connsiteY2" fmla="*/ 0 h 2869324"/>
                <a:gd name="connsiteX0" fmla="*/ 0 w 2279975"/>
                <a:gd name="connsiteY0" fmla="*/ 2869324 h 2869324"/>
                <a:gd name="connsiteX1" fmla="*/ 1194332 w 2279975"/>
                <a:gd name="connsiteY1" fmla="*/ 1674727 h 2869324"/>
                <a:gd name="connsiteX2" fmla="*/ 2279975 w 2279975"/>
                <a:gd name="connsiteY2" fmla="*/ 0 h 2869324"/>
                <a:gd name="connsiteX0" fmla="*/ 0 w 2213888"/>
                <a:gd name="connsiteY0" fmla="*/ 2869324 h 2869324"/>
                <a:gd name="connsiteX1" fmla="*/ 1194332 w 2213888"/>
                <a:gd name="connsiteY1" fmla="*/ 1674727 h 2869324"/>
                <a:gd name="connsiteX2" fmla="*/ 2213888 w 2213888"/>
                <a:gd name="connsiteY2" fmla="*/ 0 h 2869324"/>
              </a:gdLst>
              <a:ahLst/>
              <a:cxnLst>
                <a:cxn ang="0">
                  <a:pos x="connsiteX0" y="connsiteY0"/>
                </a:cxn>
                <a:cxn ang="0">
                  <a:pos x="connsiteX1" y="connsiteY1"/>
                </a:cxn>
                <a:cxn ang="0">
                  <a:pos x="connsiteX2" y="connsiteY2"/>
                </a:cxn>
              </a:cxnLst>
              <a:rect l="l" t="t" r="r" b="b"/>
              <a:pathLst>
                <a:path w="2213888" h="2869324">
                  <a:moveTo>
                    <a:pt x="0" y="2869324"/>
                  </a:moveTo>
                  <a:cubicBezTo>
                    <a:pt x="419100" y="2519496"/>
                    <a:pt x="825351" y="2152948"/>
                    <a:pt x="1194332" y="1674727"/>
                  </a:cubicBezTo>
                  <a:cubicBezTo>
                    <a:pt x="1563313" y="1196506"/>
                    <a:pt x="2049365" y="374073"/>
                    <a:pt x="2213888" y="0"/>
                  </a:cubicBezTo>
                </a:path>
              </a:pathLst>
            </a:cu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Freeform: Shape 14">
              <a:extLst>
                <a:ext uri="{FF2B5EF4-FFF2-40B4-BE49-F238E27FC236}">
                  <a16:creationId xmlns:a16="http://schemas.microsoft.com/office/drawing/2014/main" id="{15B0AB96-1067-4626-B051-A9FF096436B0}"/>
                </a:ext>
              </a:extLst>
            </p:cNvPr>
            <p:cNvSpPr/>
            <p:nvPr/>
          </p:nvSpPr>
          <p:spPr>
            <a:xfrm rot="11700000">
              <a:off x="1527632" y="2407187"/>
              <a:ext cx="2545689" cy="2825591"/>
            </a:xfrm>
            <a:custGeom>
              <a:avLst/>
              <a:gdLst>
                <a:gd name="connsiteX0" fmla="*/ 0 w 2202873"/>
                <a:gd name="connsiteY0" fmla="*/ 2909455 h 2909455"/>
                <a:gd name="connsiteX1" fmla="*/ 1205346 w 2202873"/>
                <a:gd name="connsiteY1" fmla="*/ 1724891 h 2909455"/>
                <a:gd name="connsiteX2" fmla="*/ 2202873 w 2202873"/>
                <a:gd name="connsiteY2" fmla="*/ 0 h 2909455"/>
                <a:gd name="connsiteX0" fmla="*/ 0 w 2191859"/>
                <a:gd name="connsiteY0" fmla="*/ 2979683 h 2979683"/>
                <a:gd name="connsiteX1" fmla="*/ 1194332 w 2191859"/>
                <a:gd name="connsiteY1" fmla="*/ 1724891 h 2979683"/>
                <a:gd name="connsiteX2" fmla="*/ 2191859 w 2191859"/>
                <a:gd name="connsiteY2" fmla="*/ 0 h 2979683"/>
                <a:gd name="connsiteX0" fmla="*/ 0 w 2279975"/>
                <a:gd name="connsiteY0" fmla="*/ 2869324 h 2869324"/>
                <a:gd name="connsiteX1" fmla="*/ 1194332 w 2279975"/>
                <a:gd name="connsiteY1" fmla="*/ 1614532 h 2869324"/>
                <a:gd name="connsiteX2" fmla="*/ 2279975 w 2279975"/>
                <a:gd name="connsiteY2" fmla="*/ 0 h 2869324"/>
                <a:gd name="connsiteX0" fmla="*/ 0 w 2279975"/>
                <a:gd name="connsiteY0" fmla="*/ 2869324 h 2869324"/>
                <a:gd name="connsiteX1" fmla="*/ 1194332 w 2279975"/>
                <a:gd name="connsiteY1" fmla="*/ 1674727 h 2869324"/>
                <a:gd name="connsiteX2" fmla="*/ 2279975 w 2279975"/>
                <a:gd name="connsiteY2" fmla="*/ 0 h 2869324"/>
                <a:gd name="connsiteX0" fmla="*/ 0 w 2213888"/>
                <a:gd name="connsiteY0" fmla="*/ 2869324 h 2869324"/>
                <a:gd name="connsiteX1" fmla="*/ 1194332 w 2213888"/>
                <a:gd name="connsiteY1" fmla="*/ 1674727 h 2869324"/>
                <a:gd name="connsiteX2" fmla="*/ 2213888 w 2213888"/>
                <a:gd name="connsiteY2" fmla="*/ 0 h 2869324"/>
              </a:gdLst>
              <a:ahLst/>
              <a:cxnLst>
                <a:cxn ang="0">
                  <a:pos x="connsiteX0" y="connsiteY0"/>
                </a:cxn>
                <a:cxn ang="0">
                  <a:pos x="connsiteX1" y="connsiteY1"/>
                </a:cxn>
                <a:cxn ang="0">
                  <a:pos x="connsiteX2" y="connsiteY2"/>
                </a:cxn>
              </a:cxnLst>
              <a:rect l="l" t="t" r="r" b="b"/>
              <a:pathLst>
                <a:path w="2213888" h="2869324">
                  <a:moveTo>
                    <a:pt x="0" y="2869324"/>
                  </a:moveTo>
                  <a:cubicBezTo>
                    <a:pt x="419100" y="2519496"/>
                    <a:pt x="825351" y="2152948"/>
                    <a:pt x="1194332" y="1674727"/>
                  </a:cubicBezTo>
                  <a:cubicBezTo>
                    <a:pt x="1563313" y="1196506"/>
                    <a:pt x="2049365" y="374073"/>
                    <a:pt x="2213888"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a:extLst>
                <a:ext uri="{FF2B5EF4-FFF2-40B4-BE49-F238E27FC236}">
                  <a16:creationId xmlns:a16="http://schemas.microsoft.com/office/drawing/2014/main" id="{81565ED0-8FA9-40B4-B229-976F56B93465}"/>
                </a:ext>
              </a:extLst>
            </p:cNvPr>
            <p:cNvSpPr/>
            <p:nvPr/>
          </p:nvSpPr>
          <p:spPr>
            <a:xfrm>
              <a:off x="3682407" y="3036360"/>
              <a:ext cx="1705916" cy="307777"/>
            </a:xfrm>
            <a:prstGeom prst="rect">
              <a:avLst/>
            </a:prstGeom>
          </p:spPr>
          <p:txBody>
            <a:bodyPr wrap="none">
              <a:spAutoFit/>
            </a:bodyPr>
            <a:lstStyle/>
            <a:p>
              <a:r>
                <a:rPr lang="en-ZA" sz="1400" dirty="0">
                  <a:solidFill>
                    <a:srgbClr val="FF0000"/>
                  </a:solidFill>
                </a:rPr>
                <a:t>sub-linear speedup</a:t>
              </a:r>
              <a:endParaRPr lang="en-ZA" sz="1100" baseline="-25000" dirty="0">
                <a:solidFill>
                  <a:srgbClr val="FF0000"/>
                </a:solidFill>
              </a:endParaRPr>
            </a:p>
          </p:txBody>
        </p:sp>
        <p:sp>
          <p:nvSpPr>
            <p:cNvPr id="17" name="Rectangle 16">
              <a:extLst>
                <a:ext uri="{FF2B5EF4-FFF2-40B4-BE49-F238E27FC236}">
                  <a16:creationId xmlns:a16="http://schemas.microsoft.com/office/drawing/2014/main" id="{34753371-2F99-4372-BDF8-A52A3CD2FA7A}"/>
                </a:ext>
              </a:extLst>
            </p:cNvPr>
            <p:cNvSpPr/>
            <p:nvPr/>
          </p:nvSpPr>
          <p:spPr>
            <a:xfrm>
              <a:off x="3796824" y="2225670"/>
              <a:ext cx="1358064" cy="307777"/>
            </a:xfrm>
            <a:prstGeom prst="rect">
              <a:avLst/>
            </a:prstGeom>
          </p:spPr>
          <p:txBody>
            <a:bodyPr wrap="none">
              <a:spAutoFit/>
            </a:bodyPr>
            <a:lstStyle/>
            <a:p>
              <a:r>
                <a:rPr lang="en-ZA" sz="1400" dirty="0">
                  <a:solidFill>
                    <a:srgbClr val="0070C0"/>
                  </a:solidFill>
                </a:rPr>
                <a:t>linear speedup</a:t>
              </a:r>
              <a:endParaRPr lang="en-ZA" sz="1100" baseline="-25000" dirty="0">
                <a:solidFill>
                  <a:srgbClr val="0070C0"/>
                </a:solidFill>
              </a:endParaRPr>
            </a:p>
          </p:txBody>
        </p:sp>
        <p:sp>
          <p:nvSpPr>
            <p:cNvPr id="18" name="Rectangle 17">
              <a:extLst>
                <a:ext uri="{FF2B5EF4-FFF2-40B4-BE49-F238E27FC236}">
                  <a16:creationId xmlns:a16="http://schemas.microsoft.com/office/drawing/2014/main" id="{6F1A0D67-885C-4C43-B532-94B2BF5C0DC2}"/>
                </a:ext>
              </a:extLst>
            </p:cNvPr>
            <p:cNvSpPr/>
            <p:nvPr/>
          </p:nvSpPr>
          <p:spPr>
            <a:xfrm>
              <a:off x="1774187" y="1702844"/>
              <a:ext cx="1128835" cy="738664"/>
            </a:xfrm>
            <a:prstGeom prst="rect">
              <a:avLst/>
            </a:prstGeom>
          </p:spPr>
          <p:txBody>
            <a:bodyPr wrap="none">
              <a:spAutoFit/>
            </a:bodyPr>
            <a:lstStyle/>
            <a:p>
              <a:r>
                <a:rPr lang="en-ZA" sz="1400" dirty="0">
                  <a:solidFill>
                    <a:schemeClr val="accent3">
                      <a:lumMod val="50000"/>
                    </a:schemeClr>
                  </a:solidFill>
                </a:rPr>
                <a:t>super-linear</a:t>
              </a:r>
            </a:p>
            <a:p>
              <a:r>
                <a:rPr lang="en-ZA" sz="1400" dirty="0">
                  <a:solidFill>
                    <a:schemeClr val="accent3">
                      <a:lumMod val="50000"/>
                    </a:schemeClr>
                  </a:solidFill>
                </a:rPr>
                <a:t>speedup</a:t>
              </a:r>
            </a:p>
            <a:p>
              <a:r>
                <a:rPr lang="en-ZA" sz="1400" dirty="0">
                  <a:solidFill>
                    <a:schemeClr val="accent3">
                      <a:lumMod val="50000"/>
                    </a:schemeClr>
                  </a:solidFill>
                </a:rPr>
                <a:t>(awesome!)</a:t>
              </a:r>
              <a:endParaRPr lang="en-ZA" sz="1100" dirty="0">
                <a:solidFill>
                  <a:schemeClr val="accent3">
                    <a:lumMod val="50000"/>
                  </a:schemeClr>
                </a:solidFill>
              </a:endParaRPr>
            </a:p>
          </p:txBody>
        </p:sp>
        <p:sp>
          <p:nvSpPr>
            <p:cNvPr id="19" name="Rectangle 18">
              <a:extLst>
                <a:ext uri="{FF2B5EF4-FFF2-40B4-BE49-F238E27FC236}">
                  <a16:creationId xmlns:a16="http://schemas.microsoft.com/office/drawing/2014/main" id="{8FA9B899-5D28-4F21-A36E-FFEBE1D8D80F}"/>
                </a:ext>
              </a:extLst>
            </p:cNvPr>
            <p:cNvSpPr/>
            <p:nvPr/>
          </p:nvSpPr>
          <p:spPr>
            <a:xfrm>
              <a:off x="2043781" y="1226566"/>
              <a:ext cx="2001510" cy="369332"/>
            </a:xfrm>
            <a:prstGeom prst="rect">
              <a:avLst/>
            </a:prstGeom>
          </p:spPr>
          <p:txBody>
            <a:bodyPr wrap="none">
              <a:spAutoFit/>
            </a:bodyPr>
            <a:lstStyle/>
            <a:p>
              <a:r>
                <a:rPr lang="en-ZA" dirty="0"/>
                <a:t>Parallel Efficiency</a:t>
              </a:r>
            </a:p>
          </p:txBody>
        </p:sp>
      </p:grpSp>
      <p:pic>
        <p:nvPicPr>
          <p:cNvPr id="21" name="Picture 20">
            <a:extLst>
              <a:ext uri="{FF2B5EF4-FFF2-40B4-BE49-F238E27FC236}">
                <a16:creationId xmlns:a16="http://schemas.microsoft.com/office/drawing/2014/main" id="{60E5BA5E-E2CD-4F50-A2F9-DD4CDD786D4E}"/>
              </a:ext>
            </a:extLst>
          </p:cNvPr>
          <p:cNvPicPr>
            <a:picLocks noChangeAspect="1"/>
          </p:cNvPicPr>
          <p:nvPr/>
        </p:nvPicPr>
        <p:blipFill>
          <a:blip r:embed="rId2"/>
          <a:stretch>
            <a:fillRect/>
          </a:stretch>
        </p:blipFill>
        <p:spPr>
          <a:xfrm>
            <a:off x="492505" y="1259037"/>
            <a:ext cx="1585678" cy="877184"/>
          </a:xfrm>
          <a:prstGeom prst="rect">
            <a:avLst/>
          </a:prstGeom>
        </p:spPr>
      </p:pic>
      <p:sp>
        <p:nvSpPr>
          <p:cNvPr id="22" name="Rectangle 21">
            <a:extLst>
              <a:ext uri="{FF2B5EF4-FFF2-40B4-BE49-F238E27FC236}">
                <a16:creationId xmlns:a16="http://schemas.microsoft.com/office/drawing/2014/main" id="{07B9B872-7DB5-4E9A-97C1-E59BE3F885E5}"/>
              </a:ext>
            </a:extLst>
          </p:cNvPr>
          <p:cNvSpPr/>
          <p:nvPr/>
        </p:nvSpPr>
        <p:spPr>
          <a:xfrm>
            <a:off x="275314" y="2231477"/>
            <a:ext cx="4572000" cy="1569660"/>
          </a:xfrm>
          <a:prstGeom prst="rect">
            <a:avLst/>
          </a:prstGeom>
        </p:spPr>
        <p:txBody>
          <a:bodyPr>
            <a:spAutoFit/>
          </a:bodyPr>
          <a:lstStyle/>
          <a:p>
            <a:pPr marL="285750" indent="-285750">
              <a:buFont typeface="Arial" panose="020B0604020202020204" pitchFamily="34" charset="0"/>
              <a:buChar char="•"/>
            </a:pPr>
            <a:r>
              <a:rPr lang="en-ZA" sz="1600" dirty="0"/>
              <a:t>p = number processors </a:t>
            </a:r>
          </a:p>
          <a:p>
            <a:pPr marL="285750" indent="-285750">
              <a:buFont typeface="Arial" panose="020B0604020202020204" pitchFamily="34" charset="0"/>
              <a:buChar char="•"/>
            </a:pPr>
            <a:r>
              <a:rPr lang="en-ZA" sz="1600" dirty="0"/>
              <a:t>T</a:t>
            </a:r>
            <a:r>
              <a:rPr lang="en-ZA" sz="1600" baseline="-25000" dirty="0"/>
              <a:t>s</a:t>
            </a:r>
            <a:r>
              <a:rPr lang="en-ZA" sz="1600" dirty="0"/>
              <a:t> = exe time of the seq. alg.</a:t>
            </a:r>
          </a:p>
          <a:p>
            <a:pPr marL="285750" indent="-285750">
              <a:buFont typeface="Arial" panose="020B0604020202020204" pitchFamily="34" charset="0"/>
              <a:buChar char="•"/>
            </a:pPr>
            <a:r>
              <a:rPr lang="en-ZA" sz="1600" dirty="0" err="1"/>
              <a:t>T</a:t>
            </a:r>
            <a:r>
              <a:rPr lang="en-ZA" sz="1600" baseline="-25000" dirty="0" err="1"/>
              <a:t>p</a:t>
            </a:r>
            <a:r>
              <a:rPr lang="en-ZA" sz="1600" dirty="0"/>
              <a:t> = exe time of the parallel alg. </a:t>
            </a:r>
            <a:br>
              <a:rPr lang="en-ZA" sz="1600" dirty="0"/>
            </a:br>
            <a:r>
              <a:rPr lang="en-ZA" sz="1600" dirty="0"/>
              <a:t>        with p processors used</a:t>
            </a:r>
          </a:p>
          <a:p>
            <a:pPr marL="285750" indent="-285750">
              <a:buFont typeface="Arial" panose="020B0604020202020204" pitchFamily="34" charset="0"/>
              <a:buChar char="•"/>
            </a:pPr>
            <a:r>
              <a:rPr lang="en-ZA" sz="1600" dirty="0" err="1"/>
              <a:t>S</a:t>
            </a:r>
            <a:r>
              <a:rPr lang="en-ZA" sz="1600" baseline="-25000" dirty="0" err="1"/>
              <a:t>p</a:t>
            </a:r>
            <a:r>
              <a:rPr lang="en-ZA" sz="1600" dirty="0"/>
              <a:t>= speedup </a:t>
            </a:r>
            <a:br>
              <a:rPr lang="en-ZA" sz="1600" dirty="0"/>
            </a:br>
            <a:r>
              <a:rPr lang="en-ZA" sz="1600" dirty="0"/>
              <a:t>       (linear being the realistic ideal)</a:t>
            </a:r>
          </a:p>
        </p:txBody>
      </p:sp>
    </p:spTree>
    <p:extLst>
      <p:ext uri="{BB962C8B-B14F-4D97-AF65-F5344CB8AC3E}">
        <p14:creationId xmlns:p14="http://schemas.microsoft.com/office/powerpoint/2010/main" val="357769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2BC8-D51F-4E08-B586-BBADBA2EDDD9}"/>
              </a:ext>
            </a:extLst>
          </p:cNvPr>
          <p:cNvSpPr>
            <a:spLocks noGrp="1"/>
          </p:cNvSpPr>
          <p:nvPr>
            <p:ph type="title"/>
          </p:nvPr>
        </p:nvSpPr>
        <p:spPr>
          <a:xfrm>
            <a:off x="729114" y="165245"/>
            <a:ext cx="7698306" cy="692210"/>
          </a:xfrm>
        </p:spPr>
        <p:txBody>
          <a:bodyPr>
            <a:normAutofit fontScale="90000"/>
          </a:bodyPr>
          <a:lstStyle/>
          <a:p>
            <a:r>
              <a:rPr lang="en-ZA" dirty="0"/>
              <a:t>Gustafson’s Law *</a:t>
            </a:r>
          </a:p>
        </p:txBody>
      </p:sp>
      <p:sp>
        <p:nvSpPr>
          <p:cNvPr id="5" name="Content Placeholder 4">
            <a:extLst>
              <a:ext uri="{FF2B5EF4-FFF2-40B4-BE49-F238E27FC236}">
                <a16:creationId xmlns:a16="http://schemas.microsoft.com/office/drawing/2014/main" id="{E1C592C2-D6CC-4D1A-A908-D51FA4C96654}"/>
              </a:ext>
            </a:extLst>
          </p:cNvPr>
          <p:cNvSpPr>
            <a:spLocks noGrp="1"/>
          </p:cNvSpPr>
          <p:nvPr>
            <p:ph idx="1"/>
          </p:nvPr>
        </p:nvSpPr>
        <p:spPr>
          <a:xfrm>
            <a:off x="404201" y="874938"/>
            <a:ext cx="7988913" cy="4519977"/>
          </a:xfrm>
        </p:spPr>
        <p:txBody>
          <a:bodyPr>
            <a:normAutofit/>
          </a:bodyPr>
          <a:lstStyle/>
          <a:p>
            <a:r>
              <a:rPr lang="en-ZA" dirty="0"/>
              <a:t>Gustafson's law =</a:t>
            </a:r>
          </a:p>
          <a:p>
            <a:pPr lvl="1"/>
            <a:r>
              <a:rPr lang="en-ZA" sz="2400" dirty="0"/>
              <a:t>The theoretical speedup in </a:t>
            </a:r>
            <a:r>
              <a:rPr lang="en-ZA" sz="2400" dirty="0">
                <a:solidFill>
                  <a:schemeClr val="accent6">
                    <a:lumMod val="50000"/>
                  </a:schemeClr>
                </a:solidFill>
              </a:rPr>
              <a:t>latency</a:t>
            </a:r>
            <a:r>
              <a:rPr lang="en-ZA" sz="2400" dirty="0"/>
              <a:t> of the execution of a task at fixed execution time that can be expected of a system whose resources are improved.</a:t>
            </a:r>
          </a:p>
          <a:p>
            <a:pPr lvl="1"/>
            <a:r>
              <a:rPr lang="en-ZA" sz="2400" dirty="0"/>
              <a:t>A follow-up to Amdahl's Law</a:t>
            </a:r>
          </a:p>
        </p:txBody>
      </p:sp>
      <p:sp>
        <p:nvSpPr>
          <p:cNvPr id="3" name="Rectangle 2">
            <a:extLst>
              <a:ext uri="{FF2B5EF4-FFF2-40B4-BE49-F238E27FC236}">
                <a16:creationId xmlns:a16="http://schemas.microsoft.com/office/drawing/2014/main" id="{53E0632A-98F2-4A1E-B321-EB264F7E4B7B}"/>
              </a:ext>
            </a:extLst>
          </p:cNvPr>
          <p:cNvSpPr/>
          <p:nvPr/>
        </p:nvSpPr>
        <p:spPr>
          <a:xfrm>
            <a:off x="262992" y="6406241"/>
            <a:ext cx="4249690" cy="276999"/>
          </a:xfrm>
          <a:prstGeom prst="rect">
            <a:avLst/>
          </a:prstGeom>
        </p:spPr>
        <p:txBody>
          <a:bodyPr wrap="none">
            <a:spAutoFit/>
          </a:bodyPr>
          <a:lstStyle/>
          <a:p>
            <a:r>
              <a:rPr lang="en-ZA" sz="1200" dirty="0">
                <a:solidFill>
                  <a:srgbClr val="222222"/>
                </a:solidFill>
                <a:latin typeface="Arial" panose="020B0604020202020204" pitchFamily="34" charset="0"/>
              </a:rPr>
              <a:t>* also referred to, more fairly, as the Gustafson–</a:t>
            </a:r>
            <a:r>
              <a:rPr lang="en-ZA" sz="1200" dirty="0" err="1">
                <a:solidFill>
                  <a:srgbClr val="222222"/>
                </a:solidFill>
                <a:latin typeface="Arial" panose="020B0604020202020204" pitchFamily="34" charset="0"/>
              </a:rPr>
              <a:t>Barsis's</a:t>
            </a:r>
            <a:r>
              <a:rPr lang="en-ZA" sz="1200" dirty="0">
                <a:solidFill>
                  <a:srgbClr val="222222"/>
                </a:solidFill>
                <a:latin typeface="Arial" panose="020B0604020202020204" pitchFamily="34" charset="0"/>
              </a:rPr>
              <a:t> law</a:t>
            </a:r>
            <a:endParaRPr lang="en-ZA" sz="1200" dirty="0"/>
          </a:p>
        </p:txBody>
      </p:sp>
      <p:sp>
        <p:nvSpPr>
          <p:cNvPr id="4" name="Rectangle 3">
            <a:extLst>
              <a:ext uri="{FF2B5EF4-FFF2-40B4-BE49-F238E27FC236}">
                <a16:creationId xmlns:a16="http://schemas.microsoft.com/office/drawing/2014/main" id="{CD9230B6-A7B3-4D70-BEED-CFEA3BE47813}"/>
              </a:ext>
            </a:extLst>
          </p:cNvPr>
          <p:cNvSpPr/>
          <p:nvPr/>
        </p:nvSpPr>
        <p:spPr>
          <a:xfrm>
            <a:off x="616283" y="1380374"/>
            <a:ext cx="184731" cy="307777"/>
          </a:xfrm>
          <a:prstGeom prst="rect">
            <a:avLst/>
          </a:prstGeom>
        </p:spPr>
        <p:txBody>
          <a:bodyPr wrap="none">
            <a:spAutoFit/>
          </a:bodyPr>
          <a:lstStyle/>
          <a:p>
            <a:endParaRPr lang="en-ZA" sz="1400" dirty="0"/>
          </a:p>
        </p:txBody>
      </p:sp>
      <p:pic>
        <p:nvPicPr>
          <p:cNvPr id="9" name="Picture 8" descr="A picture containing table, clock&#10;&#10;Description automatically generated">
            <a:extLst>
              <a:ext uri="{FF2B5EF4-FFF2-40B4-BE49-F238E27FC236}">
                <a16:creationId xmlns:a16="http://schemas.microsoft.com/office/drawing/2014/main" id="{92EF202E-EFE3-4E8D-9220-8C616D33B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307" y="3991915"/>
            <a:ext cx="2773074" cy="410054"/>
          </a:xfrm>
          <a:prstGeom prst="rect">
            <a:avLst/>
          </a:prstGeom>
        </p:spPr>
      </p:pic>
      <p:sp>
        <p:nvSpPr>
          <p:cNvPr id="10" name="Rectangle 9">
            <a:extLst>
              <a:ext uri="{FF2B5EF4-FFF2-40B4-BE49-F238E27FC236}">
                <a16:creationId xmlns:a16="http://schemas.microsoft.com/office/drawing/2014/main" id="{0C42C2B4-BAD8-4706-90AA-0A9D25B4DA64}"/>
              </a:ext>
            </a:extLst>
          </p:cNvPr>
          <p:cNvSpPr/>
          <p:nvPr/>
        </p:nvSpPr>
        <p:spPr>
          <a:xfrm>
            <a:off x="1392381" y="3276143"/>
            <a:ext cx="7347418" cy="646331"/>
          </a:xfrm>
          <a:prstGeom prst="rect">
            <a:avLst/>
          </a:prstGeom>
        </p:spPr>
        <p:txBody>
          <a:bodyPr wrap="square">
            <a:spAutoFit/>
          </a:bodyPr>
          <a:lstStyle/>
          <a:p>
            <a:r>
              <a:rPr lang="en-ZA" dirty="0">
                <a:solidFill>
                  <a:srgbClr val="222222"/>
                </a:solidFill>
                <a:latin typeface="Arial" panose="020B0604020202020204" pitchFamily="34" charset="0"/>
              </a:rPr>
              <a:t>Speedup </a:t>
            </a:r>
            <a:r>
              <a:rPr lang="en-ZA" i="1" dirty="0">
                <a:solidFill>
                  <a:srgbClr val="222222"/>
                </a:solidFill>
                <a:latin typeface="Arial" panose="020B0604020202020204" pitchFamily="34" charset="0"/>
              </a:rPr>
              <a:t>S</a:t>
            </a:r>
            <a:r>
              <a:rPr lang="en-ZA" dirty="0">
                <a:solidFill>
                  <a:srgbClr val="222222"/>
                </a:solidFill>
                <a:latin typeface="Arial" panose="020B0604020202020204" pitchFamily="34" charset="0"/>
              </a:rPr>
              <a:t> gained by </a:t>
            </a:r>
            <a:r>
              <a:rPr lang="en-ZA" i="1" dirty="0">
                <a:solidFill>
                  <a:srgbClr val="222222"/>
                </a:solidFill>
                <a:latin typeface="Arial" panose="020B0604020202020204" pitchFamily="34" charset="0"/>
              </a:rPr>
              <a:t>N</a:t>
            </a:r>
            <a:r>
              <a:rPr lang="en-ZA" dirty="0">
                <a:solidFill>
                  <a:srgbClr val="222222"/>
                </a:solidFill>
                <a:latin typeface="Arial" panose="020B0604020202020204" pitchFamily="34" charset="0"/>
              </a:rPr>
              <a:t> processors (instead of just one) for a task with a serial fraction </a:t>
            </a:r>
            <a:r>
              <a:rPr lang="en-ZA" i="1" dirty="0">
                <a:solidFill>
                  <a:srgbClr val="222222"/>
                </a:solidFill>
                <a:latin typeface="Arial" panose="020B0604020202020204" pitchFamily="34" charset="0"/>
              </a:rPr>
              <a:t>s</a:t>
            </a:r>
            <a:r>
              <a:rPr lang="en-ZA" dirty="0">
                <a:solidFill>
                  <a:srgbClr val="222222"/>
                </a:solidFill>
                <a:latin typeface="Arial" panose="020B0604020202020204" pitchFamily="34" charset="0"/>
              </a:rPr>
              <a:t> (not benefiting from parallelism) is as follows:</a:t>
            </a:r>
            <a:endParaRPr lang="en-ZA" dirty="0"/>
          </a:p>
        </p:txBody>
      </p:sp>
      <p:sp>
        <p:nvSpPr>
          <p:cNvPr id="11" name="Rectangle 10">
            <a:extLst>
              <a:ext uri="{FF2B5EF4-FFF2-40B4-BE49-F238E27FC236}">
                <a16:creationId xmlns:a16="http://schemas.microsoft.com/office/drawing/2014/main" id="{DF23CBE8-C0C4-468D-BB98-5CE753894A2F}"/>
              </a:ext>
            </a:extLst>
          </p:cNvPr>
          <p:cNvSpPr/>
          <p:nvPr/>
        </p:nvSpPr>
        <p:spPr>
          <a:xfrm>
            <a:off x="321073" y="3276143"/>
            <a:ext cx="1119217" cy="307777"/>
          </a:xfrm>
          <a:prstGeom prst="rect">
            <a:avLst/>
          </a:prstGeom>
        </p:spPr>
        <p:txBody>
          <a:bodyPr wrap="none">
            <a:spAutoFit/>
          </a:bodyPr>
          <a:lstStyle/>
          <a:p>
            <a:r>
              <a:rPr lang="en-ZA" sz="1400" i="1" dirty="0">
                <a:solidFill>
                  <a:schemeClr val="accent6">
                    <a:lumMod val="50000"/>
                  </a:schemeClr>
                </a:solidFill>
                <a:latin typeface="Arial" panose="020B0604020202020204" pitchFamily="34" charset="0"/>
              </a:rPr>
              <a:t>formulation:</a:t>
            </a:r>
            <a:endParaRPr lang="en-ZA" sz="1400" i="1" dirty="0">
              <a:solidFill>
                <a:schemeClr val="accent6">
                  <a:lumMod val="50000"/>
                </a:schemeClr>
              </a:solidFill>
            </a:endParaRPr>
          </a:p>
        </p:txBody>
      </p:sp>
      <p:sp>
        <p:nvSpPr>
          <p:cNvPr id="12" name="Rectangle 11">
            <a:extLst>
              <a:ext uri="{FF2B5EF4-FFF2-40B4-BE49-F238E27FC236}">
                <a16:creationId xmlns:a16="http://schemas.microsoft.com/office/drawing/2014/main" id="{0FA46A8A-A4B5-49A8-B3D2-080586D2680B}"/>
              </a:ext>
            </a:extLst>
          </p:cNvPr>
          <p:cNvSpPr/>
          <p:nvPr/>
        </p:nvSpPr>
        <p:spPr>
          <a:xfrm>
            <a:off x="4468090" y="4043870"/>
            <a:ext cx="4435830" cy="369332"/>
          </a:xfrm>
          <a:prstGeom prst="rect">
            <a:avLst/>
          </a:prstGeom>
        </p:spPr>
        <p:txBody>
          <a:bodyPr wrap="none">
            <a:spAutoFit/>
          </a:bodyPr>
          <a:lstStyle/>
          <a:p>
            <a:r>
              <a:rPr lang="en-ZA" i="1" dirty="0">
                <a:solidFill>
                  <a:schemeClr val="tx2">
                    <a:lumMod val="75000"/>
                  </a:schemeClr>
                </a:solidFill>
                <a:latin typeface="Arial" panose="020B0604020202020204" pitchFamily="34" charset="0"/>
              </a:rPr>
              <a:t>S</a:t>
            </a:r>
            <a:r>
              <a:rPr lang="en-ZA" dirty="0">
                <a:solidFill>
                  <a:schemeClr val="tx2">
                    <a:lumMod val="75000"/>
                  </a:schemeClr>
                </a:solidFill>
                <a:latin typeface="Arial" panose="020B0604020202020204" pitchFamily="34" charset="0"/>
              </a:rPr>
              <a:t> = speedup, </a:t>
            </a:r>
            <a:r>
              <a:rPr lang="en-ZA" i="1" dirty="0">
                <a:solidFill>
                  <a:schemeClr val="tx2">
                    <a:lumMod val="75000"/>
                  </a:schemeClr>
                </a:solidFill>
                <a:latin typeface="Arial" panose="020B0604020202020204" pitchFamily="34" charset="0"/>
              </a:rPr>
              <a:t>N</a:t>
            </a:r>
            <a:r>
              <a:rPr lang="en-ZA" dirty="0">
                <a:solidFill>
                  <a:schemeClr val="tx2">
                    <a:lumMod val="75000"/>
                  </a:schemeClr>
                </a:solidFill>
                <a:latin typeface="Arial" panose="020B0604020202020204" pitchFamily="34" charset="0"/>
              </a:rPr>
              <a:t> = cores, </a:t>
            </a:r>
            <a:r>
              <a:rPr lang="en-ZA" i="1" dirty="0">
                <a:solidFill>
                  <a:schemeClr val="tx2">
                    <a:lumMod val="75000"/>
                  </a:schemeClr>
                </a:solidFill>
                <a:latin typeface="Arial" panose="020B0604020202020204" pitchFamily="34" charset="0"/>
              </a:rPr>
              <a:t>s</a:t>
            </a:r>
            <a:r>
              <a:rPr lang="en-ZA" dirty="0">
                <a:solidFill>
                  <a:schemeClr val="tx2">
                    <a:lumMod val="75000"/>
                  </a:schemeClr>
                </a:solidFill>
                <a:latin typeface="Arial" panose="020B0604020202020204" pitchFamily="34" charset="0"/>
              </a:rPr>
              <a:t> = serial portion</a:t>
            </a:r>
            <a:endParaRPr lang="en-ZA" dirty="0">
              <a:solidFill>
                <a:schemeClr val="tx2">
                  <a:lumMod val="75000"/>
                </a:schemeClr>
              </a:solidFill>
            </a:endParaRPr>
          </a:p>
        </p:txBody>
      </p:sp>
      <p:sp>
        <p:nvSpPr>
          <p:cNvPr id="13" name="Rectangle 12">
            <a:extLst>
              <a:ext uri="{FF2B5EF4-FFF2-40B4-BE49-F238E27FC236}">
                <a16:creationId xmlns:a16="http://schemas.microsoft.com/office/drawing/2014/main" id="{D3DFF312-40C7-4633-A9DC-F336D76901DC}"/>
              </a:ext>
            </a:extLst>
          </p:cNvPr>
          <p:cNvSpPr/>
          <p:nvPr/>
        </p:nvSpPr>
        <p:spPr>
          <a:xfrm>
            <a:off x="884111" y="4430018"/>
            <a:ext cx="7347418" cy="369332"/>
          </a:xfrm>
          <a:prstGeom prst="rect">
            <a:avLst/>
          </a:prstGeom>
        </p:spPr>
        <p:txBody>
          <a:bodyPr wrap="square">
            <a:spAutoFit/>
          </a:bodyPr>
          <a:lstStyle/>
          <a:p>
            <a:r>
              <a:rPr lang="en-ZA" dirty="0">
                <a:solidFill>
                  <a:srgbClr val="222222"/>
                </a:solidFill>
                <a:latin typeface="Arial" panose="020B0604020202020204" pitchFamily="34" charset="0"/>
              </a:rPr>
              <a:t>Using different variables, can be formulated as:</a:t>
            </a:r>
            <a:endParaRPr lang="en-ZA" dirty="0"/>
          </a:p>
        </p:txBody>
      </p:sp>
      <p:pic>
        <p:nvPicPr>
          <p:cNvPr id="15" name="Picture 14">
            <a:extLst>
              <a:ext uri="{FF2B5EF4-FFF2-40B4-BE49-F238E27FC236}">
                <a16:creationId xmlns:a16="http://schemas.microsoft.com/office/drawing/2014/main" id="{3D879EFA-9D55-4A16-911C-663F15D30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381" y="4812520"/>
            <a:ext cx="3547630" cy="428717"/>
          </a:xfrm>
          <a:prstGeom prst="rect">
            <a:avLst/>
          </a:prstGeom>
        </p:spPr>
      </p:pic>
      <p:sp>
        <p:nvSpPr>
          <p:cNvPr id="16" name="Rectangle 15">
            <a:extLst>
              <a:ext uri="{FF2B5EF4-FFF2-40B4-BE49-F238E27FC236}">
                <a16:creationId xmlns:a16="http://schemas.microsoft.com/office/drawing/2014/main" id="{3A456241-2E00-4204-9D06-8578EAC00C46}"/>
              </a:ext>
            </a:extLst>
          </p:cNvPr>
          <p:cNvSpPr/>
          <p:nvPr/>
        </p:nvSpPr>
        <p:spPr>
          <a:xfrm>
            <a:off x="662470" y="5239248"/>
            <a:ext cx="7670690" cy="369332"/>
          </a:xfrm>
          <a:prstGeom prst="rect">
            <a:avLst/>
          </a:prstGeom>
        </p:spPr>
        <p:txBody>
          <a:bodyPr wrap="none">
            <a:spAutoFit/>
          </a:bodyPr>
          <a:lstStyle/>
          <a:p>
            <a:r>
              <a:rPr lang="en-ZA" dirty="0" err="1">
                <a:solidFill>
                  <a:schemeClr val="tx2">
                    <a:lumMod val="75000"/>
                  </a:schemeClr>
                </a:solidFill>
                <a:latin typeface="Arial" panose="020B0604020202020204" pitchFamily="34" charset="0"/>
              </a:rPr>
              <a:t>S</a:t>
            </a:r>
            <a:r>
              <a:rPr lang="en-ZA" baseline="-25000" dirty="0" err="1">
                <a:solidFill>
                  <a:schemeClr val="tx2">
                    <a:lumMod val="75000"/>
                  </a:schemeClr>
                </a:solidFill>
                <a:latin typeface="Arial" panose="020B0604020202020204" pitchFamily="34" charset="0"/>
              </a:rPr>
              <a:t>latecy</a:t>
            </a:r>
            <a:r>
              <a:rPr lang="en-ZA" dirty="0">
                <a:solidFill>
                  <a:schemeClr val="tx2">
                    <a:lumMod val="75000"/>
                  </a:schemeClr>
                </a:solidFill>
                <a:latin typeface="Arial" panose="020B0604020202020204" pitchFamily="34" charset="0"/>
              </a:rPr>
              <a:t> =  theoretical speedup in latency of the execution of the whole task</a:t>
            </a:r>
            <a:endParaRPr lang="en-ZA" dirty="0">
              <a:solidFill>
                <a:schemeClr val="tx2">
                  <a:lumMod val="75000"/>
                </a:schemeClr>
              </a:solidFill>
            </a:endParaRPr>
          </a:p>
        </p:txBody>
      </p:sp>
      <p:sp>
        <p:nvSpPr>
          <p:cNvPr id="17" name="Rectangle 16">
            <a:extLst>
              <a:ext uri="{FF2B5EF4-FFF2-40B4-BE49-F238E27FC236}">
                <a16:creationId xmlns:a16="http://schemas.microsoft.com/office/drawing/2014/main" id="{E56630FF-3C2B-457A-BB78-5AD4E5F9E211}"/>
              </a:ext>
            </a:extLst>
          </p:cNvPr>
          <p:cNvSpPr/>
          <p:nvPr/>
        </p:nvSpPr>
        <p:spPr>
          <a:xfrm>
            <a:off x="641688" y="5899739"/>
            <a:ext cx="7013458" cy="369332"/>
          </a:xfrm>
          <a:prstGeom prst="rect">
            <a:avLst/>
          </a:prstGeom>
        </p:spPr>
        <p:txBody>
          <a:bodyPr wrap="none">
            <a:spAutoFit/>
          </a:bodyPr>
          <a:lstStyle/>
          <a:p>
            <a:r>
              <a:rPr lang="en-ZA" i="1" dirty="0">
                <a:solidFill>
                  <a:schemeClr val="tx2">
                    <a:lumMod val="75000"/>
                  </a:schemeClr>
                </a:solidFill>
                <a:latin typeface="Arial" panose="020B0604020202020204" pitchFamily="34" charset="0"/>
              </a:rPr>
              <a:t>p</a:t>
            </a:r>
            <a:r>
              <a:rPr lang="en-ZA" dirty="0">
                <a:solidFill>
                  <a:schemeClr val="tx2">
                    <a:lumMod val="75000"/>
                  </a:schemeClr>
                </a:solidFill>
                <a:latin typeface="Arial" panose="020B0604020202020204" pitchFamily="34" charset="0"/>
              </a:rPr>
              <a:t> = % of workload before the improvement that will be speeded up.</a:t>
            </a:r>
            <a:endParaRPr lang="en-ZA" dirty="0">
              <a:solidFill>
                <a:schemeClr val="tx2">
                  <a:lumMod val="75000"/>
                </a:schemeClr>
              </a:solidFill>
            </a:endParaRPr>
          </a:p>
        </p:txBody>
      </p:sp>
      <p:sp>
        <p:nvSpPr>
          <p:cNvPr id="18" name="Rectangle 17">
            <a:extLst>
              <a:ext uri="{FF2B5EF4-FFF2-40B4-BE49-F238E27FC236}">
                <a16:creationId xmlns:a16="http://schemas.microsoft.com/office/drawing/2014/main" id="{2BB8F84C-6CCB-46E7-8A6D-6367FE081E57}"/>
              </a:ext>
            </a:extLst>
          </p:cNvPr>
          <p:cNvSpPr/>
          <p:nvPr/>
        </p:nvSpPr>
        <p:spPr>
          <a:xfrm>
            <a:off x="641688" y="5588435"/>
            <a:ext cx="8295861" cy="369332"/>
          </a:xfrm>
          <a:prstGeom prst="rect">
            <a:avLst/>
          </a:prstGeom>
        </p:spPr>
        <p:txBody>
          <a:bodyPr wrap="none">
            <a:spAutoFit/>
          </a:bodyPr>
          <a:lstStyle/>
          <a:p>
            <a:r>
              <a:rPr lang="en-ZA" i="1" dirty="0">
                <a:solidFill>
                  <a:schemeClr val="tx2">
                    <a:lumMod val="75000"/>
                  </a:schemeClr>
                </a:solidFill>
                <a:latin typeface="Arial" panose="020B0604020202020204" pitchFamily="34" charset="0"/>
              </a:rPr>
              <a:t>s</a:t>
            </a:r>
            <a:r>
              <a:rPr lang="en-ZA" dirty="0">
                <a:solidFill>
                  <a:schemeClr val="tx2">
                    <a:lumMod val="75000"/>
                  </a:schemeClr>
                </a:solidFill>
                <a:latin typeface="Arial" panose="020B0604020202020204" pitchFamily="34" charset="0"/>
              </a:rPr>
              <a:t> = speedup in latency of part of the task benefiting from improved parallelism</a:t>
            </a:r>
            <a:endParaRPr lang="en-ZA" dirty="0">
              <a:solidFill>
                <a:schemeClr val="tx2">
                  <a:lumMod val="75000"/>
                </a:schemeClr>
              </a:solidFill>
            </a:endParaRPr>
          </a:p>
        </p:txBody>
      </p:sp>
    </p:spTree>
    <p:extLst>
      <p:ext uri="{BB962C8B-B14F-4D97-AF65-F5344CB8AC3E}">
        <p14:creationId xmlns:p14="http://schemas.microsoft.com/office/powerpoint/2010/main" val="1949528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321A-DBBF-48EB-8CCB-FC5DBD62E46E}"/>
              </a:ext>
            </a:extLst>
          </p:cNvPr>
          <p:cNvSpPr>
            <a:spLocks noGrp="1"/>
          </p:cNvSpPr>
          <p:nvPr>
            <p:ph type="title"/>
          </p:nvPr>
        </p:nvSpPr>
        <p:spPr/>
        <p:txBody>
          <a:bodyPr>
            <a:normAutofit fontScale="90000"/>
          </a:bodyPr>
          <a:lstStyle/>
          <a:p>
            <a:r>
              <a:rPr lang="en-ZA" dirty="0"/>
              <a:t>Gustafson’s Law</a:t>
            </a:r>
          </a:p>
        </p:txBody>
      </p:sp>
      <p:sp>
        <p:nvSpPr>
          <p:cNvPr id="5" name="Rectangle 4">
            <a:extLst>
              <a:ext uri="{FF2B5EF4-FFF2-40B4-BE49-F238E27FC236}">
                <a16:creationId xmlns:a16="http://schemas.microsoft.com/office/drawing/2014/main" id="{E9E9BF94-EBAA-4316-B065-B45B6F71CF89}"/>
              </a:ext>
            </a:extLst>
          </p:cNvPr>
          <p:cNvSpPr/>
          <p:nvPr/>
        </p:nvSpPr>
        <p:spPr>
          <a:xfrm>
            <a:off x="5957155" y="1140431"/>
            <a:ext cx="1736373" cy="369332"/>
          </a:xfrm>
          <a:prstGeom prst="rect">
            <a:avLst/>
          </a:prstGeom>
        </p:spPr>
        <p:txBody>
          <a:bodyPr wrap="none">
            <a:spAutoFit/>
          </a:bodyPr>
          <a:lstStyle/>
          <a:p>
            <a:r>
              <a:rPr lang="en-ZA" dirty="0">
                <a:solidFill>
                  <a:srgbClr val="222222"/>
                </a:solidFill>
                <a:latin typeface="Arial" panose="020B0604020202020204" pitchFamily="34" charset="0"/>
              </a:rPr>
              <a:t>This is a plot of</a:t>
            </a:r>
            <a:endParaRPr lang="en-ZA" dirty="0"/>
          </a:p>
        </p:txBody>
      </p:sp>
      <p:sp>
        <p:nvSpPr>
          <p:cNvPr id="6" name="Rectangle 5">
            <a:extLst>
              <a:ext uri="{FF2B5EF4-FFF2-40B4-BE49-F238E27FC236}">
                <a16:creationId xmlns:a16="http://schemas.microsoft.com/office/drawing/2014/main" id="{04846174-F342-46A9-9B40-4DC15C6A5C48}"/>
              </a:ext>
            </a:extLst>
          </p:cNvPr>
          <p:cNvSpPr/>
          <p:nvPr/>
        </p:nvSpPr>
        <p:spPr>
          <a:xfrm>
            <a:off x="5957155" y="2065464"/>
            <a:ext cx="2287806" cy="369332"/>
          </a:xfrm>
          <a:prstGeom prst="rect">
            <a:avLst/>
          </a:prstGeom>
        </p:spPr>
        <p:txBody>
          <a:bodyPr wrap="none">
            <a:spAutoFit/>
          </a:bodyPr>
          <a:lstStyle/>
          <a:p>
            <a:r>
              <a:rPr lang="en-ZA" i="1" dirty="0">
                <a:solidFill>
                  <a:srgbClr val="222222"/>
                </a:solidFill>
                <a:latin typeface="Arial" panose="020B0604020202020204" pitchFamily="34" charset="0"/>
              </a:rPr>
              <a:t>s</a:t>
            </a:r>
            <a:r>
              <a:rPr lang="en-ZA" dirty="0">
                <a:solidFill>
                  <a:srgbClr val="222222"/>
                </a:solidFill>
                <a:latin typeface="Arial" panose="020B0604020202020204" pitchFamily="34" charset="0"/>
              </a:rPr>
              <a:t> going from 0.5 to 2</a:t>
            </a:r>
            <a:endParaRPr lang="en-ZA" dirty="0"/>
          </a:p>
        </p:txBody>
      </p:sp>
      <p:pic>
        <p:nvPicPr>
          <p:cNvPr id="7" name="Picture 6">
            <a:extLst>
              <a:ext uri="{FF2B5EF4-FFF2-40B4-BE49-F238E27FC236}">
                <a16:creationId xmlns:a16="http://schemas.microsoft.com/office/drawing/2014/main" id="{19E72EAD-512F-4EC0-A31B-F566A95DE4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9519" y="1630531"/>
            <a:ext cx="2222204" cy="268545"/>
          </a:xfrm>
          <a:prstGeom prst="rect">
            <a:avLst/>
          </a:prstGeom>
        </p:spPr>
      </p:pic>
      <p:sp>
        <p:nvSpPr>
          <p:cNvPr id="8" name="Rectangle 7">
            <a:extLst>
              <a:ext uri="{FF2B5EF4-FFF2-40B4-BE49-F238E27FC236}">
                <a16:creationId xmlns:a16="http://schemas.microsoft.com/office/drawing/2014/main" id="{3328E130-2159-4592-B41D-F924E4DEEAD0}"/>
              </a:ext>
            </a:extLst>
          </p:cNvPr>
          <p:cNvSpPr/>
          <p:nvPr/>
        </p:nvSpPr>
        <p:spPr>
          <a:xfrm>
            <a:off x="5957155" y="2454777"/>
            <a:ext cx="2903359" cy="369332"/>
          </a:xfrm>
          <a:prstGeom prst="rect">
            <a:avLst/>
          </a:prstGeom>
        </p:spPr>
        <p:txBody>
          <a:bodyPr wrap="none">
            <a:spAutoFit/>
          </a:bodyPr>
          <a:lstStyle/>
          <a:p>
            <a:r>
              <a:rPr lang="en-ZA" i="1" dirty="0">
                <a:solidFill>
                  <a:srgbClr val="222222"/>
                </a:solidFill>
                <a:latin typeface="Arial" panose="020B0604020202020204" pitchFamily="34" charset="0"/>
              </a:rPr>
              <a:t>p</a:t>
            </a:r>
            <a:r>
              <a:rPr lang="en-ZA" dirty="0">
                <a:solidFill>
                  <a:srgbClr val="222222"/>
                </a:solidFill>
                <a:latin typeface="Arial" panose="020B0604020202020204" pitchFamily="34" charset="0"/>
              </a:rPr>
              <a:t> going from 10% to 100%</a:t>
            </a:r>
            <a:endParaRPr lang="en-ZA" dirty="0"/>
          </a:p>
        </p:txBody>
      </p:sp>
      <p:sp>
        <p:nvSpPr>
          <p:cNvPr id="9" name="Rectangle 8">
            <a:extLst>
              <a:ext uri="{FF2B5EF4-FFF2-40B4-BE49-F238E27FC236}">
                <a16:creationId xmlns:a16="http://schemas.microsoft.com/office/drawing/2014/main" id="{79D0403F-F852-4408-8A76-ACD0E54C941B}"/>
              </a:ext>
            </a:extLst>
          </p:cNvPr>
          <p:cNvSpPr/>
          <p:nvPr/>
        </p:nvSpPr>
        <p:spPr>
          <a:xfrm>
            <a:off x="5829559" y="2966751"/>
            <a:ext cx="3123047" cy="1815882"/>
          </a:xfrm>
          <a:prstGeom prst="rect">
            <a:avLst/>
          </a:prstGeom>
        </p:spPr>
        <p:txBody>
          <a:bodyPr wrap="square">
            <a:spAutoFit/>
          </a:bodyPr>
          <a:lstStyle/>
          <a:p>
            <a:r>
              <a:rPr lang="en-ZA" sz="1600" dirty="0">
                <a:solidFill>
                  <a:srgbClr val="222222"/>
                </a:solidFill>
                <a:latin typeface="Arial" panose="020B0604020202020204" pitchFamily="34" charset="0"/>
              </a:rPr>
              <a:t>As you can see, the latency is reduced (i.e. </a:t>
            </a:r>
            <a:r>
              <a:rPr lang="en-ZA" sz="1600" dirty="0" err="1">
                <a:solidFill>
                  <a:srgbClr val="222222"/>
                </a:solidFill>
                <a:latin typeface="Arial" panose="020B0604020202020204" pitchFamily="34" charset="0"/>
              </a:rPr>
              <a:t>S</a:t>
            </a:r>
            <a:r>
              <a:rPr lang="en-ZA" sz="1600" baseline="-25000" dirty="0" err="1">
                <a:solidFill>
                  <a:srgbClr val="222222"/>
                </a:solidFill>
                <a:latin typeface="Arial" panose="020B0604020202020204" pitchFamily="34" charset="0"/>
              </a:rPr>
              <a:t>latency</a:t>
            </a:r>
            <a:r>
              <a:rPr lang="en-ZA" sz="1600" dirty="0">
                <a:solidFill>
                  <a:srgbClr val="222222"/>
                </a:solidFill>
                <a:latin typeface="Arial" panose="020B0604020202020204" pitchFamily="34" charset="0"/>
              </a:rPr>
              <a:t> increased) as </a:t>
            </a:r>
            <a:r>
              <a:rPr lang="en-ZA" sz="1600" i="1" dirty="0">
                <a:solidFill>
                  <a:srgbClr val="222222"/>
                </a:solidFill>
                <a:latin typeface="Arial" panose="020B0604020202020204" pitchFamily="34" charset="0"/>
              </a:rPr>
              <a:t>s</a:t>
            </a:r>
            <a:r>
              <a:rPr lang="en-ZA" sz="1600" dirty="0">
                <a:solidFill>
                  <a:srgbClr val="222222"/>
                </a:solidFill>
                <a:latin typeface="Arial" panose="020B0604020202020204" pitchFamily="34" charset="0"/>
              </a:rPr>
              <a:t> increases and  </a:t>
            </a:r>
            <a:r>
              <a:rPr lang="en-ZA" sz="1600" i="1" dirty="0">
                <a:solidFill>
                  <a:srgbClr val="222222"/>
                </a:solidFill>
                <a:latin typeface="Arial" panose="020B0604020202020204" pitchFamily="34" charset="0"/>
              </a:rPr>
              <a:t>p</a:t>
            </a:r>
            <a:r>
              <a:rPr lang="en-ZA" sz="1600" dirty="0">
                <a:solidFill>
                  <a:srgbClr val="222222"/>
                </a:solidFill>
                <a:latin typeface="Arial" panose="020B0604020202020204" pitchFamily="34" charset="0"/>
              </a:rPr>
              <a:t> increases.</a:t>
            </a:r>
          </a:p>
          <a:p>
            <a:r>
              <a:rPr lang="en-ZA" sz="1600" dirty="0">
                <a:solidFill>
                  <a:srgbClr val="222222"/>
                </a:solidFill>
                <a:latin typeface="Arial" panose="020B0604020202020204" pitchFamily="34" charset="0"/>
              </a:rPr>
              <a:t>But for e.g. a real speedup of 2 you actually need </a:t>
            </a:r>
            <a:r>
              <a:rPr lang="en-ZA" sz="1600" i="1" dirty="0">
                <a:solidFill>
                  <a:srgbClr val="222222"/>
                </a:solidFill>
                <a:latin typeface="Arial" panose="020B0604020202020204" pitchFamily="34" charset="0"/>
              </a:rPr>
              <a:t>p</a:t>
            </a:r>
            <a:r>
              <a:rPr lang="en-ZA" sz="1600" dirty="0">
                <a:solidFill>
                  <a:srgbClr val="222222"/>
                </a:solidFill>
                <a:latin typeface="Arial" panose="020B0604020202020204" pitchFamily="34" charset="0"/>
              </a:rPr>
              <a:t>=100% (i.e. the entire workload improved) to achieve it.</a:t>
            </a:r>
            <a:endParaRPr lang="en-ZA" sz="1600" dirty="0"/>
          </a:p>
        </p:txBody>
      </p:sp>
      <p:graphicFrame>
        <p:nvGraphicFramePr>
          <p:cNvPr id="11" name="Chart 10">
            <a:extLst>
              <a:ext uri="{FF2B5EF4-FFF2-40B4-BE49-F238E27FC236}">
                <a16:creationId xmlns:a16="http://schemas.microsoft.com/office/drawing/2014/main" id="{0E2DF686-ABB8-4D7E-9CD6-06470CA11101}"/>
              </a:ext>
            </a:extLst>
          </p:cNvPr>
          <p:cNvGraphicFramePr>
            <a:graphicFrameLocks/>
          </p:cNvGraphicFramePr>
          <p:nvPr>
            <p:extLst>
              <p:ext uri="{D42A27DB-BD31-4B8C-83A1-F6EECF244321}">
                <p14:modId xmlns:p14="http://schemas.microsoft.com/office/powerpoint/2010/main" val="3829510047"/>
              </p:ext>
            </p:extLst>
          </p:nvPr>
        </p:nvGraphicFramePr>
        <p:xfrm>
          <a:off x="326018" y="1074743"/>
          <a:ext cx="5476466" cy="545364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6BACC07E-40FE-476E-984F-21AEDBD81EE4}"/>
              </a:ext>
            </a:extLst>
          </p:cNvPr>
          <p:cNvSpPr/>
          <p:nvPr/>
        </p:nvSpPr>
        <p:spPr>
          <a:xfrm>
            <a:off x="3812657" y="2375824"/>
            <a:ext cx="522900" cy="276999"/>
          </a:xfrm>
          <a:prstGeom prst="rect">
            <a:avLst/>
          </a:prstGeom>
        </p:spPr>
        <p:txBody>
          <a:bodyPr wrap="none">
            <a:spAutoFit/>
          </a:bodyPr>
          <a:lstStyle/>
          <a:p>
            <a:r>
              <a:rPr lang="en-ZA" sz="1200" dirty="0">
                <a:solidFill>
                  <a:srgbClr val="222222"/>
                </a:solidFill>
                <a:latin typeface="Arial" panose="020B0604020202020204" pitchFamily="34" charset="0"/>
              </a:rPr>
              <a:t>s = 2</a:t>
            </a:r>
            <a:endParaRPr lang="en-ZA" sz="1200" dirty="0"/>
          </a:p>
        </p:txBody>
      </p:sp>
      <p:sp>
        <p:nvSpPr>
          <p:cNvPr id="13" name="Rectangle 12">
            <a:extLst>
              <a:ext uri="{FF2B5EF4-FFF2-40B4-BE49-F238E27FC236}">
                <a16:creationId xmlns:a16="http://schemas.microsoft.com/office/drawing/2014/main" id="{B36B1C67-3C04-41B6-9EF9-AF77F35AD520}"/>
              </a:ext>
            </a:extLst>
          </p:cNvPr>
          <p:cNvSpPr/>
          <p:nvPr/>
        </p:nvSpPr>
        <p:spPr>
          <a:xfrm>
            <a:off x="4049100" y="3002346"/>
            <a:ext cx="651140" cy="276999"/>
          </a:xfrm>
          <a:prstGeom prst="rect">
            <a:avLst/>
          </a:prstGeom>
        </p:spPr>
        <p:txBody>
          <a:bodyPr wrap="none">
            <a:spAutoFit/>
          </a:bodyPr>
          <a:lstStyle/>
          <a:p>
            <a:r>
              <a:rPr lang="en-ZA" sz="1200" dirty="0">
                <a:solidFill>
                  <a:srgbClr val="222222"/>
                </a:solidFill>
                <a:latin typeface="Arial" panose="020B0604020202020204" pitchFamily="34" charset="0"/>
              </a:rPr>
              <a:t>s = 1.5</a:t>
            </a:r>
            <a:endParaRPr lang="en-ZA" sz="1200" dirty="0"/>
          </a:p>
        </p:txBody>
      </p:sp>
      <p:sp>
        <p:nvSpPr>
          <p:cNvPr id="14" name="Rectangle 13">
            <a:extLst>
              <a:ext uri="{FF2B5EF4-FFF2-40B4-BE49-F238E27FC236}">
                <a16:creationId xmlns:a16="http://schemas.microsoft.com/office/drawing/2014/main" id="{DF4F282A-D66B-4C74-943E-822516274C4C}"/>
              </a:ext>
            </a:extLst>
          </p:cNvPr>
          <p:cNvSpPr/>
          <p:nvPr/>
        </p:nvSpPr>
        <p:spPr>
          <a:xfrm>
            <a:off x="4074107" y="3398366"/>
            <a:ext cx="736099" cy="276999"/>
          </a:xfrm>
          <a:prstGeom prst="rect">
            <a:avLst/>
          </a:prstGeom>
        </p:spPr>
        <p:txBody>
          <a:bodyPr wrap="none">
            <a:spAutoFit/>
          </a:bodyPr>
          <a:lstStyle/>
          <a:p>
            <a:r>
              <a:rPr lang="en-ZA" sz="1200" dirty="0">
                <a:solidFill>
                  <a:srgbClr val="222222"/>
                </a:solidFill>
                <a:latin typeface="Arial" panose="020B0604020202020204" pitchFamily="34" charset="0"/>
              </a:rPr>
              <a:t>s = 1.25</a:t>
            </a:r>
            <a:endParaRPr lang="en-ZA" sz="1200" dirty="0"/>
          </a:p>
        </p:txBody>
      </p:sp>
      <p:sp>
        <p:nvSpPr>
          <p:cNvPr id="15" name="Rectangle 14">
            <a:extLst>
              <a:ext uri="{FF2B5EF4-FFF2-40B4-BE49-F238E27FC236}">
                <a16:creationId xmlns:a16="http://schemas.microsoft.com/office/drawing/2014/main" id="{D603246B-CD63-44A2-8048-0A249AFABE28}"/>
              </a:ext>
            </a:extLst>
          </p:cNvPr>
          <p:cNvSpPr/>
          <p:nvPr/>
        </p:nvSpPr>
        <p:spPr>
          <a:xfrm>
            <a:off x="4092845" y="3794386"/>
            <a:ext cx="522900" cy="276999"/>
          </a:xfrm>
          <a:prstGeom prst="rect">
            <a:avLst/>
          </a:prstGeom>
        </p:spPr>
        <p:txBody>
          <a:bodyPr wrap="none">
            <a:spAutoFit/>
          </a:bodyPr>
          <a:lstStyle/>
          <a:p>
            <a:r>
              <a:rPr lang="en-ZA" sz="1200" dirty="0">
                <a:solidFill>
                  <a:srgbClr val="222222"/>
                </a:solidFill>
                <a:latin typeface="Arial" panose="020B0604020202020204" pitchFamily="34" charset="0"/>
              </a:rPr>
              <a:t>s = 1</a:t>
            </a:r>
            <a:endParaRPr lang="en-ZA" sz="1200" dirty="0"/>
          </a:p>
        </p:txBody>
      </p:sp>
      <p:sp>
        <p:nvSpPr>
          <p:cNvPr id="16" name="Rectangle 15">
            <a:extLst>
              <a:ext uri="{FF2B5EF4-FFF2-40B4-BE49-F238E27FC236}">
                <a16:creationId xmlns:a16="http://schemas.microsoft.com/office/drawing/2014/main" id="{4C403A38-376B-4910-B387-4089B88DFFA0}"/>
              </a:ext>
            </a:extLst>
          </p:cNvPr>
          <p:cNvSpPr/>
          <p:nvPr/>
        </p:nvSpPr>
        <p:spPr>
          <a:xfrm>
            <a:off x="4113220" y="4452107"/>
            <a:ext cx="651140" cy="276999"/>
          </a:xfrm>
          <a:prstGeom prst="rect">
            <a:avLst/>
          </a:prstGeom>
        </p:spPr>
        <p:txBody>
          <a:bodyPr wrap="none">
            <a:spAutoFit/>
          </a:bodyPr>
          <a:lstStyle/>
          <a:p>
            <a:r>
              <a:rPr lang="en-ZA" sz="1200" dirty="0">
                <a:solidFill>
                  <a:srgbClr val="222222"/>
                </a:solidFill>
                <a:latin typeface="Arial" panose="020B0604020202020204" pitchFamily="34" charset="0"/>
              </a:rPr>
              <a:t>s = 0.5</a:t>
            </a:r>
            <a:endParaRPr lang="en-ZA" sz="1200" dirty="0"/>
          </a:p>
        </p:txBody>
      </p:sp>
      <p:sp>
        <p:nvSpPr>
          <p:cNvPr id="17" name="Rectangle 16">
            <a:extLst>
              <a:ext uri="{FF2B5EF4-FFF2-40B4-BE49-F238E27FC236}">
                <a16:creationId xmlns:a16="http://schemas.microsoft.com/office/drawing/2014/main" id="{B4D984D0-C50D-4A00-BF7D-431256EFCB75}"/>
              </a:ext>
            </a:extLst>
          </p:cNvPr>
          <p:cNvSpPr/>
          <p:nvPr/>
        </p:nvSpPr>
        <p:spPr>
          <a:xfrm>
            <a:off x="3703155" y="5141260"/>
            <a:ext cx="736099" cy="276999"/>
          </a:xfrm>
          <a:prstGeom prst="rect">
            <a:avLst/>
          </a:prstGeom>
        </p:spPr>
        <p:txBody>
          <a:bodyPr wrap="none">
            <a:spAutoFit/>
          </a:bodyPr>
          <a:lstStyle/>
          <a:p>
            <a:r>
              <a:rPr lang="en-ZA" sz="1200" dirty="0">
                <a:solidFill>
                  <a:srgbClr val="222222"/>
                </a:solidFill>
                <a:latin typeface="Arial" panose="020B0604020202020204" pitchFamily="34" charset="0"/>
              </a:rPr>
              <a:t>s = 0.25</a:t>
            </a:r>
            <a:endParaRPr lang="en-ZA" sz="1200" dirty="0"/>
          </a:p>
        </p:txBody>
      </p:sp>
      <p:sp>
        <p:nvSpPr>
          <p:cNvPr id="18" name="Rectangle 17">
            <a:extLst>
              <a:ext uri="{FF2B5EF4-FFF2-40B4-BE49-F238E27FC236}">
                <a16:creationId xmlns:a16="http://schemas.microsoft.com/office/drawing/2014/main" id="{47D8F671-4AA2-4CAC-99BC-D63C24610094}"/>
              </a:ext>
            </a:extLst>
          </p:cNvPr>
          <p:cNvSpPr/>
          <p:nvPr/>
        </p:nvSpPr>
        <p:spPr>
          <a:xfrm>
            <a:off x="5829559" y="5386940"/>
            <a:ext cx="2988423" cy="461665"/>
          </a:xfrm>
          <a:prstGeom prst="rect">
            <a:avLst/>
          </a:prstGeom>
        </p:spPr>
        <p:txBody>
          <a:bodyPr wrap="square">
            <a:spAutoFit/>
          </a:bodyPr>
          <a:lstStyle/>
          <a:p>
            <a:r>
              <a:rPr lang="en-ZA" sz="1200" i="1" dirty="0">
                <a:solidFill>
                  <a:schemeClr val="tx2">
                    <a:lumMod val="75000"/>
                  </a:schemeClr>
                </a:solidFill>
                <a:latin typeface="Arial" panose="020B0604020202020204" pitchFamily="34" charset="0"/>
              </a:rPr>
              <a:t>p</a:t>
            </a:r>
            <a:r>
              <a:rPr lang="en-ZA" sz="1200" dirty="0">
                <a:solidFill>
                  <a:schemeClr val="tx2">
                    <a:lumMod val="75000"/>
                  </a:schemeClr>
                </a:solidFill>
                <a:latin typeface="Arial" panose="020B0604020202020204" pitchFamily="34" charset="0"/>
              </a:rPr>
              <a:t> = % of workload before the improvement that will be speeded up.</a:t>
            </a:r>
            <a:endParaRPr lang="en-ZA" sz="1200" dirty="0">
              <a:solidFill>
                <a:schemeClr val="tx2">
                  <a:lumMod val="75000"/>
                </a:schemeClr>
              </a:solidFill>
            </a:endParaRPr>
          </a:p>
        </p:txBody>
      </p:sp>
      <p:sp>
        <p:nvSpPr>
          <p:cNvPr id="19" name="Rectangle 18">
            <a:extLst>
              <a:ext uri="{FF2B5EF4-FFF2-40B4-BE49-F238E27FC236}">
                <a16:creationId xmlns:a16="http://schemas.microsoft.com/office/drawing/2014/main" id="{0F4B3B02-99FC-41C3-960A-7E19F6F0B8F5}"/>
              </a:ext>
            </a:extLst>
          </p:cNvPr>
          <p:cNvSpPr/>
          <p:nvPr/>
        </p:nvSpPr>
        <p:spPr>
          <a:xfrm>
            <a:off x="5829559" y="4925275"/>
            <a:ext cx="2988423" cy="461665"/>
          </a:xfrm>
          <a:prstGeom prst="rect">
            <a:avLst/>
          </a:prstGeom>
        </p:spPr>
        <p:txBody>
          <a:bodyPr wrap="square">
            <a:spAutoFit/>
          </a:bodyPr>
          <a:lstStyle/>
          <a:p>
            <a:r>
              <a:rPr lang="en-ZA" sz="1200" i="1" dirty="0">
                <a:solidFill>
                  <a:schemeClr val="tx2">
                    <a:lumMod val="75000"/>
                  </a:schemeClr>
                </a:solidFill>
                <a:latin typeface="Arial" panose="020B0604020202020204" pitchFamily="34" charset="0"/>
              </a:rPr>
              <a:t>s</a:t>
            </a:r>
            <a:r>
              <a:rPr lang="en-ZA" sz="1200" dirty="0">
                <a:solidFill>
                  <a:schemeClr val="tx2">
                    <a:lumMod val="75000"/>
                  </a:schemeClr>
                </a:solidFill>
                <a:latin typeface="Arial" panose="020B0604020202020204" pitchFamily="34" charset="0"/>
              </a:rPr>
              <a:t> = speedup in latency of part of the task benefiting from improved parallelism</a:t>
            </a:r>
            <a:endParaRPr lang="en-ZA" sz="1200" dirty="0">
              <a:solidFill>
                <a:schemeClr val="tx2">
                  <a:lumMod val="75000"/>
                </a:schemeClr>
              </a:solidFill>
            </a:endParaRPr>
          </a:p>
        </p:txBody>
      </p:sp>
      <p:sp>
        <p:nvSpPr>
          <p:cNvPr id="20" name="Rectangle 19">
            <a:extLst>
              <a:ext uri="{FF2B5EF4-FFF2-40B4-BE49-F238E27FC236}">
                <a16:creationId xmlns:a16="http://schemas.microsoft.com/office/drawing/2014/main" id="{AD846514-F95B-43DD-9B7A-A7E7EDB81C99}"/>
              </a:ext>
            </a:extLst>
          </p:cNvPr>
          <p:cNvSpPr/>
          <p:nvPr/>
        </p:nvSpPr>
        <p:spPr>
          <a:xfrm>
            <a:off x="5676512" y="6060477"/>
            <a:ext cx="3273733" cy="600164"/>
          </a:xfrm>
          <a:prstGeom prst="rect">
            <a:avLst/>
          </a:prstGeom>
        </p:spPr>
        <p:txBody>
          <a:bodyPr wrap="square">
            <a:spAutoFit/>
          </a:bodyPr>
          <a:lstStyle/>
          <a:p>
            <a:r>
              <a:rPr lang="en-ZA" sz="1100" dirty="0">
                <a:solidFill>
                  <a:srgbClr val="222222"/>
                </a:solidFill>
                <a:latin typeface="Arial" panose="020B0604020202020204" pitchFamily="34" charset="0"/>
              </a:rPr>
              <a:t>Gustafson’s law can be more useful to real-time embedded systems because it look more towards improving the response time of a system.</a:t>
            </a:r>
            <a:endParaRPr lang="en-ZA" sz="1100" dirty="0"/>
          </a:p>
        </p:txBody>
      </p:sp>
    </p:spTree>
    <p:extLst>
      <p:ext uri="{BB962C8B-B14F-4D97-AF65-F5344CB8AC3E}">
        <p14:creationId xmlns:p14="http://schemas.microsoft.com/office/powerpoint/2010/main" val="2017692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4422" y="207999"/>
            <a:ext cx="7274748" cy="830997"/>
          </a:xfrm>
          <a:prstGeom prst="rect">
            <a:avLst/>
          </a:prstGeom>
          <a:noFill/>
        </p:spPr>
        <p:txBody>
          <a:bodyPr wrap="none" lIns="91440" tIns="45720" rIns="91440" bIns="45720">
            <a:spAutoFit/>
          </a:bodyPr>
          <a:lstStyle/>
          <a:p>
            <a:pPr algn="ctr"/>
            <a:r>
              <a:rPr lang="en-US" sz="4800" b="0" i="1" cap="none" spc="0" dirty="0">
                <a:ln w="0"/>
                <a:solidFill>
                  <a:schemeClr val="accent5">
                    <a:lumMod val="50000"/>
                  </a:schemeClr>
                </a:solidFill>
                <a:effectLst>
                  <a:outerShdw blurRad="38100" dist="19050" dir="2700000" algn="tl" rotWithShape="0">
                    <a:schemeClr val="dk1">
                      <a:alpha val="40000"/>
                    </a:schemeClr>
                  </a:outerShdw>
                </a:effectLst>
              </a:rPr>
              <a:t>Glimpse into Next Lecture</a:t>
            </a:r>
          </a:p>
        </p:txBody>
      </p:sp>
      <p:sp>
        <p:nvSpPr>
          <p:cNvPr id="5" name="Rectangle 4"/>
          <p:cNvSpPr/>
          <p:nvPr/>
        </p:nvSpPr>
        <p:spPr>
          <a:xfrm>
            <a:off x="514775" y="1442402"/>
            <a:ext cx="7983766"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rPr>
              <a:t>Amdahl’s Law Revisited: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869668" y="5137233"/>
            <a:ext cx="4978028" cy="1323439"/>
          </a:xfrm>
          <a:prstGeom prst="rect">
            <a:avLst/>
          </a:prstGeom>
        </p:spPr>
        <p:txBody>
          <a:bodyPr wrap="square">
            <a:spAutoFit/>
          </a:bodyPr>
          <a:lstStyle/>
          <a:p>
            <a:r>
              <a:rPr lang="en-US" sz="2000" dirty="0"/>
              <a:t>The next lecture helps you understand the prescribed reading, a highly influential paper, that brings Amdahl’s Law more accurately into the 21</a:t>
            </a:r>
            <a:r>
              <a:rPr lang="en-US" sz="2000" baseline="30000" dirty="0"/>
              <a:t>st</a:t>
            </a:r>
            <a:r>
              <a:rPr lang="en-US" sz="2000" dirty="0"/>
              <a:t> century.</a:t>
            </a:r>
          </a:p>
        </p:txBody>
      </p:sp>
      <p:sp>
        <p:nvSpPr>
          <p:cNvPr id="7" name="Rectangle 6">
            <a:extLst>
              <a:ext uri="{FF2B5EF4-FFF2-40B4-BE49-F238E27FC236}">
                <a16:creationId xmlns:a16="http://schemas.microsoft.com/office/drawing/2014/main" id="{2EDD0265-8538-43F7-9547-5BC0AD8AF35F}"/>
              </a:ext>
            </a:extLst>
          </p:cNvPr>
          <p:cNvSpPr/>
          <p:nvPr/>
        </p:nvSpPr>
        <p:spPr>
          <a:xfrm>
            <a:off x="-122449" y="2471338"/>
            <a:ext cx="9388897" cy="1077218"/>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Applying refinements for the heterogeneous, multicore era of computing….</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descr="A close up of a logo&#10;&#10;Description automatically generated">
            <a:extLst>
              <a:ext uri="{FF2B5EF4-FFF2-40B4-BE49-F238E27FC236}">
                <a16:creationId xmlns:a16="http://schemas.microsoft.com/office/drawing/2014/main" id="{AD29EEF4-C78A-421C-AAE3-4A7DA0D00C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153" y="5052641"/>
            <a:ext cx="1492624" cy="1492624"/>
          </a:xfrm>
          <a:prstGeom prst="rect">
            <a:avLst/>
          </a:prstGeom>
        </p:spPr>
      </p:pic>
    </p:spTree>
    <p:extLst>
      <p:ext uri="{BB962C8B-B14F-4D97-AF65-F5344CB8AC3E}">
        <p14:creationId xmlns:p14="http://schemas.microsoft.com/office/powerpoint/2010/main" val="110115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9927"/>
            <a:ext cx="8385175" cy="753931"/>
          </a:xfrm>
        </p:spPr>
        <p:txBody>
          <a:bodyPr/>
          <a:lstStyle/>
          <a:p>
            <a:pPr>
              <a:defRPr/>
            </a:pPr>
            <a:r>
              <a:rPr lang="en-ZA" dirty="0"/>
              <a:t>Computation Methods</a:t>
            </a:r>
            <a:endParaRPr lang="en-US" dirty="0"/>
          </a:p>
        </p:txBody>
      </p:sp>
      <p:sp>
        <p:nvSpPr>
          <p:cNvPr id="14339" name="TextBox 5"/>
          <p:cNvSpPr txBox="1">
            <a:spLocks noChangeArrowheads="1"/>
          </p:cNvSpPr>
          <p:nvPr/>
        </p:nvSpPr>
        <p:spPr bwMode="auto">
          <a:xfrm>
            <a:off x="471488" y="938213"/>
            <a:ext cx="1960562" cy="584200"/>
          </a:xfrm>
          <a:prstGeom prst="rect">
            <a:avLst/>
          </a:prstGeom>
          <a:noFill/>
          <a:ln w="9525">
            <a:noFill/>
            <a:miter lim="800000"/>
            <a:headEnd/>
            <a:tailEnd/>
          </a:ln>
        </p:spPr>
        <p:txBody>
          <a:bodyPr wrap="none">
            <a:spAutoFit/>
          </a:bodyPr>
          <a:lstStyle/>
          <a:p>
            <a:r>
              <a:rPr lang="en-ZA" sz="3200"/>
              <a:t>Hardware</a:t>
            </a:r>
            <a:endParaRPr lang="en-US" sz="3200"/>
          </a:p>
        </p:txBody>
      </p:sp>
      <p:cxnSp>
        <p:nvCxnSpPr>
          <p:cNvPr id="14340" name="Straight Connector 7"/>
          <p:cNvCxnSpPr>
            <a:cxnSpLocks noChangeShapeType="1"/>
          </p:cNvCxnSpPr>
          <p:nvPr/>
        </p:nvCxnSpPr>
        <p:spPr bwMode="auto">
          <a:xfrm rot="5400000">
            <a:off x="261145" y="3726656"/>
            <a:ext cx="5668962" cy="3175"/>
          </a:xfrm>
          <a:prstGeom prst="line">
            <a:avLst/>
          </a:prstGeom>
          <a:noFill/>
          <a:ln w="9525" algn="ctr">
            <a:solidFill>
              <a:schemeClr val="tx1"/>
            </a:solidFill>
            <a:round/>
            <a:headEnd/>
            <a:tailEnd/>
          </a:ln>
        </p:spPr>
      </p:cxnSp>
      <p:sp>
        <p:nvSpPr>
          <p:cNvPr id="14341" name="TextBox 8"/>
          <p:cNvSpPr txBox="1">
            <a:spLocks noChangeArrowheads="1"/>
          </p:cNvSpPr>
          <p:nvPr/>
        </p:nvSpPr>
        <p:spPr bwMode="auto">
          <a:xfrm>
            <a:off x="3348038" y="938213"/>
            <a:ext cx="2917825" cy="1076325"/>
          </a:xfrm>
          <a:prstGeom prst="rect">
            <a:avLst/>
          </a:prstGeom>
          <a:noFill/>
          <a:ln w="9525">
            <a:noFill/>
            <a:miter lim="800000"/>
            <a:headEnd/>
            <a:tailEnd/>
          </a:ln>
        </p:spPr>
        <p:txBody>
          <a:bodyPr wrap="none">
            <a:spAutoFit/>
          </a:bodyPr>
          <a:lstStyle/>
          <a:p>
            <a:r>
              <a:rPr lang="en-ZA" sz="3200"/>
              <a:t>Reconfigurable</a:t>
            </a:r>
          </a:p>
          <a:p>
            <a:r>
              <a:rPr lang="en-ZA" sz="3200"/>
              <a:t>Computer</a:t>
            </a:r>
            <a:endParaRPr lang="en-US" sz="3200"/>
          </a:p>
        </p:txBody>
      </p:sp>
      <p:cxnSp>
        <p:nvCxnSpPr>
          <p:cNvPr id="14342" name="Straight Connector 9"/>
          <p:cNvCxnSpPr>
            <a:cxnSpLocks noChangeShapeType="1"/>
          </p:cNvCxnSpPr>
          <p:nvPr/>
        </p:nvCxnSpPr>
        <p:spPr bwMode="auto">
          <a:xfrm rot="5400000">
            <a:off x="3547781" y="3721894"/>
            <a:ext cx="5668962" cy="12700"/>
          </a:xfrm>
          <a:prstGeom prst="line">
            <a:avLst/>
          </a:prstGeom>
          <a:noFill/>
          <a:ln w="9525" algn="ctr">
            <a:solidFill>
              <a:schemeClr val="tx1"/>
            </a:solidFill>
            <a:round/>
            <a:headEnd/>
            <a:tailEnd/>
          </a:ln>
        </p:spPr>
      </p:cxnSp>
      <p:sp>
        <p:nvSpPr>
          <p:cNvPr id="14343" name="TextBox 10"/>
          <p:cNvSpPr txBox="1">
            <a:spLocks noChangeArrowheads="1"/>
          </p:cNvSpPr>
          <p:nvPr/>
        </p:nvSpPr>
        <p:spPr bwMode="auto">
          <a:xfrm>
            <a:off x="6527054" y="938213"/>
            <a:ext cx="2030413" cy="1076325"/>
          </a:xfrm>
          <a:prstGeom prst="rect">
            <a:avLst/>
          </a:prstGeom>
          <a:noFill/>
          <a:ln w="9525">
            <a:noFill/>
            <a:miter lim="800000"/>
            <a:headEnd/>
            <a:tailEnd/>
          </a:ln>
        </p:spPr>
        <p:txBody>
          <a:bodyPr wrap="none">
            <a:spAutoFit/>
          </a:bodyPr>
          <a:lstStyle/>
          <a:p>
            <a:r>
              <a:rPr lang="en-ZA" sz="3200" dirty="0"/>
              <a:t>Software</a:t>
            </a:r>
          </a:p>
          <a:p>
            <a:r>
              <a:rPr lang="en-ZA" sz="3200" dirty="0"/>
              <a:t>Processor</a:t>
            </a:r>
            <a:endParaRPr lang="en-US" sz="3200" dirty="0"/>
          </a:p>
        </p:txBody>
      </p:sp>
      <p:cxnSp>
        <p:nvCxnSpPr>
          <p:cNvPr id="14344" name="Straight Connector 11"/>
          <p:cNvCxnSpPr>
            <a:cxnSpLocks noChangeShapeType="1"/>
          </p:cNvCxnSpPr>
          <p:nvPr/>
        </p:nvCxnSpPr>
        <p:spPr bwMode="auto">
          <a:xfrm>
            <a:off x="474469" y="1953946"/>
            <a:ext cx="8149708" cy="27913"/>
          </a:xfrm>
          <a:prstGeom prst="line">
            <a:avLst/>
          </a:prstGeom>
          <a:noFill/>
          <a:ln w="9525" algn="ctr">
            <a:solidFill>
              <a:schemeClr val="tx1"/>
            </a:solidFill>
            <a:round/>
            <a:headEnd/>
            <a:tailEnd/>
          </a:ln>
        </p:spPr>
      </p:cxnSp>
      <p:pic>
        <p:nvPicPr>
          <p:cNvPr id="14345" name="Picture 16" descr="circuit.jpg"/>
          <p:cNvPicPr>
            <a:picLocks noChangeAspect="1"/>
          </p:cNvPicPr>
          <p:nvPr/>
        </p:nvPicPr>
        <p:blipFill>
          <a:blip r:embed="rId3" cstate="print"/>
          <a:srcRect/>
          <a:stretch>
            <a:fillRect/>
          </a:stretch>
        </p:blipFill>
        <p:spPr bwMode="auto">
          <a:xfrm>
            <a:off x="795434" y="5191068"/>
            <a:ext cx="1947659" cy="1298822"/>
          </a:xfrm>
          <a:prstGeom prst="rect">
            <a:avLst/>
          </a:prstGeom>
          <a:noFill/>
          <a:ln w="9525">
            <a:noFill/>
            <a:miter lim="800000"/>
            <a:headEnd/>
            <a:tailEnd/>
          </a:ln>
        </p:spPr>
      </p:pic>
      <p:sp>
        <p:nvSpPr>
          <p:cNvPr id="14346" name="TextBox 17"/>
          <p:cNvSpPr txBox="1">
            <a:spLocks noChangeArrowheads="1"/>
          </p:cNvSpPr>
          <p:nvPr/>
        </p:nvSpPr>
        <p:spPr bwMode="auto">
          <a:xfrm>
            <a:off x="479640" y="2110118"/>
            <a:ext cx="2618365" cy="3139321"/>
          </a:xfrm>
          <a:prstGeom prst="rect">
            <a:avLst/>
          </a:prstGeom>
          <a:noFill/>
          <a:ln w="9525">
            <a:noFill/>
            <a:miter lim="800000"/>
            <a:headEnd/>
            <a:tailEnd/>
          </a:ln>
        </p:spPr>
        <p:txBody>
          <a:bodyPr wrap="square">
            <a:spAutoFit/>
          </a:bodyPr>
          <a:lstStyle/>
          <a:p>
            <a:r>
              <a:rPr lang="en-ZA" dirty="0"/>
              <a:t>e.g. PCBs, ASICs</a:t>
            </a:r>
          </a:p>
          <a:p>
            <a:r>
              <a:rPr lang="en-ZA" u="sng" dirty="0"/>
              <a:t>Advantages:</a:t>
            </a:r>
          </a:p>
          <a:p>
            <a:pPr>
              <a:buFont typeface="Arial" charset="0"/>
              <a:buChar char="•"/>
            </a:pPr>
            <a:r>
              <a:rPr lang="en-ZA" dirty="0"/>
              <a:t> High speed &amp; performance</a:t>
            </a:r>
          </a:p>
          <a:p>
            <a:pPr>
              <a:buFont typeface="Arial" charset="0"/>
              <a:buChar char="•"/>
            </a:pPr>
            <a:r>
              <a:rPr lang="en-ZA" dirty="0"/>
              <a:t> Efficient (possibly lower power than idle processors)</a:t>
            </a:r>
          </a:p>
          <a:p>
            <a:pPr>
              <a:buFont typeface="Arial" charset="0"/>
              <a:buChar char="•"/>
            </a:pPr>
            <a:r>
              <a:rPr lang="en-ZA" dirty="0"/>
              <a:t> Parallelizable </a:t>
            </a:r>
          </a:p>
          <a:p>
            <a:r>
              <a:rPr lang="en-ZA" u="sng" dirty="0"/>
              <a:t>Drawbacks:</a:t>
            </a:r>
          </a:p>
          <a:p>
            <a:pPr>
              <a:buFont typeface="Arial" charset="0"/>
              <a:buChar char="•"/>
            </a:pPr>
            <a:r>
              <a:rPr lang="en-ZA" dirty="0"/>
              <a:t> Expensive</a:t>
            </a:r>
          </a:p>
          <a:p>
            <a:pPr>
              <a:buFont typeface="Arial" charset="0"/>
              <a:buChar char="•"/>
            </a:pPr>
            <a:r>
              <a:rPr lang="en-ZA" dirty="0"/>
              <a:t> Static (cannot change)</a:t>
            </a:r>
            <a:endParaRPr lang="en-US" dirty="0"/>
          </a:p>
        </p:txBody>
      </p:sp>
      <p:sp>
        <p:nvSpPr>
          <p:cNvPr id="14347" name="TextBox 18"/>
          <p:cNvSpPr txBox="1">
            <a:spLocks noChangeArrowheads="1"/>
          </p:cNvSpPr>
          <p:nvPr/>
        </p:nvSpPr>
        <p:spPr bwMode="auto">
          <a:xfrm>
            <a:off x="3209627" y="2124075"/>
            <a:ext cx="3186113" cy="3416300"/>
          </a:xfrm>
          <a:prstGeom prst="rect">
            <a:avLst/>
          </a:prstGeom>
          <a:noFill/>
          <a:ln w="9525">
            <a:noFill/>
            <a:miter lim="800000"/>
            <a:headEnd/>
            <a:tailEnd/>
          </a:ln>
        </p:spPr>
        <p:txBody>
          <a:bodyPr wrap="none">
            <a:spAutoFit/>
          </a:bodyPr>
          <a:lstStyle/>
          <a:p>
            <a:r>
              <a:rPr lang="en-ZA" dirty="0"/>
              <a:t>e.g. IBM Blade, FPGA-based</a:t>
            </a:r>
          </a:p>
          <a:p>
            <a:r>
              <a:rPr lang="en-ZA" dirty="0"/>
              <a:t>computing platform</a:t>
            </a:r>
          </a:p>
          <a:p>
            <a:r>
              <a:rPr lang="en-ZA" u="sng" dirty="0"/>
              <a:t>Advantages:</a:t>
            </a:r>
          </a:p>
          <a:p>
            <a:pPr>
              <a:buFont typeface="Arial" charset="0"/>
              <a:buChar char="•"/>
            </a:pPr>
            <a:r>
              <a:rPr lang="en-ZA" dirty="0"/>
              <a:t> Faster than software alone</a:t>
            </a:r>
          </a:p>
          <a:p>
            <a:pPr>
              <a:buFont typeface="Arial" charset="0"/>
              <a:buChar char="•"/>
            </a:pPr>
            <a:r>
              <a:rPr lang="en-ZA" dirty="0"/>
              <a:t> More flexible than software</a:t>
            </a:r>
          </a:p>
          <a:p>
            <a:pPr>
              <a:buFont typeface="Arial" charset="0"/>
              <a:buChar char="•"/>
            </a:pPr>
            <a:r>
              <a:rPr lang="en-ZA" dirty="0"/>
              <a:t> More flexible than hardware</a:t>
            </a:r>
          </a:p>
          <a:p>
            <a:pPr>
              <a:buFont typeface="Arial" charset="0"/>
              <a:buChar char="•"/>
            </a:pPr>
            <a:r>
              <a:rPr lang="en-ZA" dirty="0"/>
              <a:t> Parallelizable</a:t>
            </a:r>
          </a:p>
          <a:p>
            <a:r>
              <a:rPr lang="en-ZA" u="sng" dirty="0"/>
              <a:t>Drawbacks:</a:t>
            </a:r>
          </a:p>
          <a:p>
            <a:pPr>
              <a:buFont typeface="Arial" charset="0"/>
              <a:buChar char="•"/>
            </a:pPr>
            <a:r>
              <a:rPr lang="en-ZA" dirty="0"/>
              <a:t> Expensive</a:t>
            </a:r>
          </a:p>
          <a:p>
            <a:pPr>
              <a:buFont typeface="Arial" charset="0"/>
              <a:buChar char="•"/>
            </a:pPr>
            <a:r>
              <a:rPr lang="en-ZA" dirty="0"/>
              <a:t> Complex</a:t>
            </a:r>
          </a:p>
          <a:p>
            <a:r>
              <a:rPr lang="en-ZA" dirty="0"/>
              <a:t>(both s/w</a:t>
            </a:r>
          </a:p>
          <a:p>
            <a:r>
              <a:rPr lang="en-ZA" dirty="0"/>
              <a:t> &amp; h/w)</a:t>
            </a:r>
            <a:endParaRPr lang="en-US" dirty="0"/>
          </a:p>
        </p:txBody>
      </p:sp>
      <p:pic>
        <p:nvPicPr>
          <p:cNvPr id="14348" name="Picture 19" descr="IBM_BladeCenterHT-chassis.jpg"/>
          <p:cNvPicPr>
            <a:picLocks noChangeAspect="1"/>
          </p:cNvPicPr>
          <p:nvPr/>
        </p:nvPicPr>
        <p:blipFill>
          <a:blip r:embed="rId4" cstate="print"/>
          <a:srcRect/>
          <a:stretch>
            <a:fillRect/>
          </a:stretch>
        </p:blipFill>
        <p:spPr bwMode="auto">
          <a:xfrm>
            <a:off x="4474385" y="4689475"/>
            <a:ext cx="1814513" cy="1828800"/>
          </a:xfrm>
          <a:prstGeom prst="rect">
            <a:avLst/>
          </a:prstGeom>
          <a:noFill/>
          <a:ln w="9525">
            <a:noFill/>
            <a:miter lim="800000"/>
            <a:headEnd/>
            <a:tailEnd/>
          </a:ln>
        </p:spPr>
      </p:pic>
      <p:pic>
        <p:nvPicPr>
          <p:cNvPr id="14350" name="Picture 21" descr="at91rm9200.jpg"/>
          <p:cNvPicPr>
            <a:picLocks noChangeAspect="1"/>
          </p:cNvPicPr>
          <p:nvPr/>
        </p:nvPicPr>
        <p:blipFill>
          <a:blip r:embed="rId5" cstate="print"/>
          <a:srcRect/>
          <a:stretch>
            <a:fillRect/>
          </a:stretch>
        </p:blipFill>
        <p:spPr bwMode="auto">
          <a:xfrm>
            <a:off x="7271791" y="5620923"/>
            <a:ext cx="1303338" cy="979488"/>
          </a:xfrm>
          <a:prstGeom prst="rect">
            <a:avLst/>
          </a:prstGeom>
          <a:noFill/>
          <a:ln w="9525">
            <a:noFill/>
            <a:miter lim="800000"/>
            <a:headEnd/>
            <a:tailEnd/>
          </a:ln>
        </p:spPr>
      </p:pic>
      <p:sp>
        <p:nvSpPr>
          <p:cNvPr id="14349" name="TextBox 20"/>
          <p:cNvSpPr txBox="1">
            <a:spLocks noChangeArrowheads="1"/>
          </p:cNvSpPr>
          <p:nvPr/>
        </p:nvSpPr>
        <p:spPr bwMode="auto">
          <a:xfrm>
            <a:off x="6417518" y="2124075"/>
            <a:ext cx="2566987" cy="3692525"/>
          </a:xfrm>
          <a:prstGeom prst="rect">
            <a:avLst/>
          </a:prstGeom>
          <a:noFill/>
          <a:ln w="9525">
            <a:noFill/>
            <a:miter lim="800000"/>
            <a:headEnd/>
            <a:tailEnd/>
          </a:ln>
        </p:spPr>
        <p:txBody>
          <a:bodyPr>
            <a:spAutoFit/>
          </a:bodyPr>
          <a:lstStyle/>
          <a:p>
            <a:r>
              <a:rPr lang="en-ZA" dirty="0"/>
              <a:t>e.g. PC, embedded software  on microcontroller</a:t>
            </a:r>
          </a:p>
          <a:p>
            <a:r>
              <a:rPr lang="en-ZA" u="sng" dirty="0"/>
              <a:t>Advantages:</a:t>
            </a:r>
          </a:p>
          <a:p>
            <a:pPr>
              <a:buFont typeface="Arial" charset="0"/>
              <a:buChar char="•"/>
            </a:pPr>
            <a:r>
              <a:rPr lang="en-ZA" dirty="0"/>
              <a:t> Flexible</a:t>
            </a:r>
          </a:p>
          <a:p>
            <a:pPr>
              <a:buFont typeface="Arial" charset="0"/>
              <a:buChar char="•"/>
            </a:pPr>
            <a:r>
              <a:rPr lang="en-ZA" dirty="0"/>
              <a:t> Adaptable</a:t>
            </a:r>
          </a:p>
          <a:p>
            <a:pPr>
              <a:buFont typeface="Arial" charset="0"/>
              <a:buChar char="•"/>
            </a:pPr>
            <a:r>
              <a:rPr lang="en-ZA" dirty="0"/>
              <a:t> Can be much cheaper</a:t>
            </a:r>
          </a:p>
          <a:p>
            <a:r>
              <a:rPr lang="en-ZA" u="sng" dirty="0"/>
              <a:t>Drawbacks:</a:t>
            </a:r>
          </a:p>
          <a:p>
            <a:pPr>
              <a:buFont typeface="Arial" charset="0"/>
              <a:buChar char="•"/>
            </a:pPr>
            <a:r>
              <a:rPr lang="en-ZA" dirty="0"/>
              <a:t> The hardware is static</a:t>
            </a:r>
          </a:p>
          <a:p>
            <a:pPr>
              <a:buFont typeface="Arial" charset="0"/>
              <a:buChar char="•"/>
            </a:pPr>
            <a:r>
              <a:rPr lang="en-ZA" dirty="0"/>
              <a:t> Limit of clock speed</a:t>
            </a:r>
          </a:p>
          <a:p>
            <a:pPr>
              <a:buFont typeface="Arial" charset="0"/>
              <a:buChar char="•"/>
            </a:pPr>
            <a:r>
              <a:rPr lang="en-ZA" dirty="0"/>
              <a:t> Sequential  </a:t>
            </a:r>
          </a:p>
          <a:p>
            <a:r>
              <a:rPr lang="en-ZA" dirty="0"/>
              <a:t>  processing</a:t>
            </a:r>
            <a:endParaRPr lang="en-US" dirty="0"/>
          </a:p>
        </p:txBody>
      </p:sp>
      <p:grpSp>
        <p:nvGrpSpPr>
          <p:cNvPr id="5" name="Group 4">
            <a:extLst>
              <a:ext uri="{FF2B5EF4-FFF2-40B4-BE49-F238E27FC236}">
                <a16:creationId xmlns:a16="http://schemas.microsoft.com/office/drawing/2014/main" id="{A79DD8AE-28FF-43B7-B571-5C0ED9E0177E}"/>
              </a:ext>
            </a:extLst>
          </p:cNvPr>
          <p:cNvGrpSpPr/>
          <p:nvPr/>
        </p:nvGrpSpPr>
        <p:grpSpPr>
          <a:xfrm>
            <a:off x="6188927" y="630436"/>
            <a:ext cx="2542478" cy="1428706"/>
            <a:chOff x="6188927" y="630436"/>
            <a:chExt cx="2542478" cy="1428706"/>
          </a:xfrm>
        </p:grpSpPr>
        <p:sp>
          <p:nvSpPr>
            <p:cNvPr id="2" name="Oval 1">
              <a:extLst>
                <a:ext uri="{FF2B5EF4-FFF2-40B4-BE49-F238E27FC236}">
                  <a16:creationId xmlns:a16="http://schemas.microsoft.com/office/drawing/2014/main" id="{3ACFD6C5-FB53-4F76-8A28-6EC6A8297225}"/>
                </a:ext>
              </a:extLst>
            </p:cNvPr>
            <p:cNvSpPr/>
            <p:nvPr/>
          </p:nvSpPr>
          <p:spPr>
            <a:xfrm>
              <a:off x="6188927" y="914399"/>
              <a:ext cx="2542478" cy="114474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a:extLst>
                <a:ext uri="{FF2B5EF4-FFF2-40B4-BE49-F238E27FC236}">
                  <a16:creationId xmlns:a16="http://schemas.microsoft.com/office/drawing/2014/main" id="{5D42D841-4DFD-4409-85F7-DFF1DA25741E}"/>
                </a:ext>
              </a:extLst>
            </p:cNvPr>
            <p:cNvSpPr/>
            <p:nvPr/>
          </p:nvSpPr>
          <p:spPr>
            <a:xfrm>
              <a:off x="7686716" y="630436"/>
              <a:ext cx="870751" cy="307777"/>
            </a:xfrm>
            <a:prstGeom prst="rect">
              <a:avLst/>
            </a:prstGeom>
          </p:spPr>
          <p:txBody>
            <a:bodyPr wrap="none">
              <a:spAutoFit/>
            </a:bodyPr>
            <a:lstStyle/>
            <a:p>
              <a:r>
                <a:rPr lang="en-ZA" sz="1400" dirty="0">
                  <a:solidFill>
                    <a:srgbClr val="FF0000"/>
                  </a:solidFill>
                </a:rPr>
                <a:t>this term</a:t>
              </a:r>
            </a:p>
          </p:txBody>
        </p:sp>
      </p:grpSp>
      <p:sp>
        <p:nvSpPr>
          <p:cNvPr id="6" name="TextBox 5">
            <a:extLst>
              <a:ext uri="{FF2B5EF4-FFF2-40B4-BE49-F238E27FC236}">
                <a16:creationId xmlns:a16="http://schemas.microsoft.com/office/drawing/2014/main" id="{AF0C3560-6DA8-BE81-8FD4-D9FD07B50EE9}"/>
              </a:ext>
            </a:extLst>
          </p:cNvPr>
          <p:cNvSpPr txBox="1"/>
          <p:nvPr/>
        </p:nvSpPr>
        <p:spPr>
          <a:xfrm rot="21090193">
            <a:off x="6183691" y="359718"/>
            <a:ext cx="1814621" cy="369332"/>
          </a:xfrm>
          <a:prstGeom prst="rect">
            <a:avLst/>
          </a:prstGeom>
          <a:noFill/>
        </p:spPr>
        <p:txBody>
          <a:bodyPr wrap="square">
            <a:spAutoFit/>
          </a:bodyPr>
          <a:lstStyle/>
          <a:p>
            <a:r>
              <a:rPr lang="en-ZA" i="1" dirty="0">
                <a:solidFill>
                  <a:schemeClr val="accent3">
                    <a:lumMod val="75000"/>
                  </a:schemeClr>
                </a:solidFill>
                <a:latin typeface="Comic Sans MS" panose="030F0702030302020204" pitchFamily="66" charset="0"/>
              </a:rPr>
              <a:t>Reminder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778" y="2584563"/>
            <a:ext cx="7332457" cy="1200329"/>
          </a:xfrm>
          <a:prstGeom prst="rect">
            <a:avLst/>
          </a:prstGeom>
          <a:noFill/>
        </p:spPr>
        <p:txBody>
          <a:bodyPr wrap="none" lIns="91440" tIns="45720" rIns="91440" bIns="45720">
            <a:spAutoFit/>
          </a:bodyPr>
          <a:lstStyle/>
          <a:p>
            <a:pPr algn="ctr"/>
            <a:r>
              <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entury Schoolbook" pitchFamily="18" charset="0"/>
                <a:cs typeface="Arabic Typesetting" pitchFamily="66" charset="-78"/>
              </a:rPr>
              <a:t>End of Lecture</a:t>
            </a:r>
          </a:p>
        </p:txBody>
      </p:sp>
      <p:sp>
        <p:nvSpPr>
          <p:cNvPr id="2" name="Rectangle 1">
            <a:extLst>
              <a:ext uri="{FF2B5EF4-FFF2-40B4-BE49-F238E27FC236}">
                <a16:creationId xmlns:a16="http://schemas.microsoft.com/office/drawing/2014/main" id="{EC21F3C9-2097-4013-94F3-16057178EBED}"/>
              </a:ext>
            </a:extLst>
          </p:cNvPr>
          <p:cNvSpPr/>
          <p:nvPr/>
        </p:nvSpPr>
        <p:spPr>
          <a:xfrm>
            <a:off x="287516" y="6088559"/>
            <a:ext cx="8083485" cy="769441"/>
          </a:xfrm>
          <a:prstGeom prst="rect">
            <a:avLst/>
          </a:prstGeom>
        </p:spPr>
        <p:txBody>
          <a:bodyPr wrap="square">
            <a:spAutoFit/>
          </a:bodyPr>
          <a:lstStyle/>
          <a:p>
            <a:pPr algn="just"/>
            <a:r>
              <a:rPr lang="en-ZA" sz="1100" b="1" dirty="0">
                <a:solidFill>
                  <a:srgbClr val="333333"/>
                </a:solidFill>
                <a:latin typeface="arial" panose="020B0604020202020204" pitchFamily="34" charset="0"/>
              </a:rPr>
              <a:t>FREE Creative Commons License</a:t>
            </a:r>
          </a:p>
          <a:p>
            <a:pPr algn="just"/>
            <a:r>
              <a:rPr lang="en-ZA" sz="1100" b="1" cap="all" dirty="0">
                <a:solidFill>
                  <a:srgbClr val="9CD121"/>
                </a:solidFill>
                <a:latin typeface="arial" panose="020B0604020202020204" pitchFamily="34" charset="0"/>
              </a:rPr>
              <a:t>COUNTRY BOY</a:t>
            </a:r>
          </a:p>
          <a:p>
            <a:pPr algn="just"/>
            <a:r>
              <a:rPr lang="en-ZA" sz="1100" dirty="0">
                <a:solidFill>
                  <a:srgbClr val="555555"/>
                </a:solidFill>
                <a:latin typeface="arial" panose="020B0604020202020204" pitchFamily="34" charset="0"/>
              </a:rPr>
              <a:t>Music: </a:t>
            </a:r>
            <a:r>
              <a:rPr lang="en-ZA" sz="1100" b="1" dirty="0">
                <a:solidFill>
                  <a:srgbClr val="9CD121"/>
                </a:solidFill>
                <a:latin typeface="arial" panose="020B0604020202020204" pitchFamily="34" charset="0"/>
                <a:hlinkClick r:id="rId4"/>
              </a:rPr>
              <a:t>https://www.bensound.com</a:t>
            </a:r>
            <a:endParaRPr lang="en-ZA" sz="1100" dirty="0">
              <a:latin typeface="arial" panose="020B0604020202020204" pitchFamily="34" charset="0"/>
            </a:endParaRPr>
          </a:p>
          <a:p>
            <a:endParaRPr lang="en-ZA" sz="1100" dirty="0"/>
          </a:p>
        </p:txBody>
      </p:sp>
      <p:pic>
        <p:nvPicPr>
          <p:cNvPr id="3" name="bensound-countryboy">
            <a:hlinkClick r:id="" action="ppaction://media"/>
            <a:extLst>
              <a:ext uri="{FF2B5EF4-FFF2-40B4-BE49-F238E27FC236}">
                <a16:creationId xmlns:a16="http://schemas.microsoft.com/office/drawing/2014/main" id="{1B9E4FC7-73A1-4FD7-BE89-55DDDCD696A2}"/>
              </a:ext>
            </a:extLst>
          </p:cNvPr>
          <p:cNvPicPr>
            <a:picLocks noChangeAspect="1"/>
          </p:cNvPicPr>
          <p:nvPr>
            <a:audioFile r:link="rId2"/>
            <p:extLst>
              <p:ext uri="{DAA4B4D4-6D71-4841-9C94-3DE7FCFB9230}">
                <p14:media xmlns:p14="http://schemas.microsoft.com/office/powerpoint/2010/main" r:embed="rId1">
                  <p14:fade in="1750" out="2750"/>
                </p14:media>
              </p:ext>
            </p:extLst>
          </p:nvPr>
        </p:nvPicPr>
        <p:blipFill>
          <a:blip r:embed="rId5"/>
          <a:stretch>
            <a:fillRect/>
          </a:stretch>
        </p:blipFill>
        <p:spPr>
          <a:xfrm>
            <a:off x="2030413" y="5518150"/>
            <a:ext cx="609600" cy="609600"/>
          </a:xfrm>
          <a:prstGeom prst="rect">
            <a:avLst/>
          </a:prstGeom>
        </p:spPr>
      </p:pic>
    </p:spTree>
    <p:extLst>
      <p:ext uri="{BB962C8B-B14F-4D97-AF65-F5344CB8AC3E}">
        <p14:creationId xmlns:p14="http://schemas.microsoft.com/office/powerpoint/2010/main" val="107064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000"/>
                                  </p:stCondLst>
                                  <p:childTnLst>
                                    <p:cmd type="call" cmd="playFrom(0.0)">
                                      <p:cBhvr>
                                        <p:cTn id="6" dur="1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308324"/>
          </a:xfrm>
          <a:prstGeom prst="rect">
            <a:avLst/>
          </a:prstGeom>
          <a:noFill/>
        </p:spPr>
        <p:txBody>
          <a:bodyPr wrap="square" rtlCol="0">
            <a:spAutoFit/>
          </a:bodyPr>
          <a:lstStyle/>
          <a:p>
            <a:r>
              <a:rPr lang="en-US" i="1" dirty="0"/>
              <a:t>Image sources:</a:t>
            </a:r>
          </a:p>
          <a:p>
            <a:r>
              <a:rPr lang="en-US" dirty="0"/>
              <a:t> Clipart sources  – public domain CC0 (</a:t>
            </a:r>
            <a:r>
              <a:rPr lang="en-US" dirty="0">
                <a:hlinkClick r:id="rId2"/>
              </a:rPr>
              <a:t>http://pixabay.com/</a:t>
            </a:r>
            <a:r>
              <a:rPr lang="en-US" dirty="0"/>
              <a:t>)</a:t>
            </a:r>
          </a:p>
          <a:p>
            <a:r>
              <a:rPr lang="en-US" dirty="0"/>
              <a:t> </a:t>
            </a:r>
            <a:r>
              <a:rPr lang="en-US" dirty="0" err="1"/>
              <a:t>PxFuel</a:t>
            </a:r>
            <a:r>
              <a:rPr lang="en-US" dirty="0"/>
              <a:t> – CC0 (</a:t>
            </a:r>
            <a:r>
              <a:rPr lang="en-ZA" dirty="0">
                <a:hlinkClick r:id="rId3"/>
              </a:rPr>
              <a:t>https://www.pxfuel.com/</a:t>
            </a:r>
            <a:r>
              <a:rPr lang="en-ZA" dirty="0"/>
              <a:t>)</a:t>
            </a:r>
            <a:endParaRPr lang="en-US" dirty="0"/>
          </a:p>
          <a:p>
            <a:r>
              <a:rPr lang="en-US" dirty="0"/>
              <a:t> </a:t>
            </a:r>
            <a:r>
              <a:rPr lang="en-US" dirty="0" err="1"/>
              <a:t>FreeSVG</a:t>
            </a:r>
            <a:r>
              <a:rPr lang="en-US" dirty="0"/>
              <a:t> – CC0 public </a:t>
            </a:r>
            <a:r>
              <a:rPr lang="en-US" dirty="0" err="1"/>
              <a:t>dimain</a:t>
            </a:r>
            <a:r>
              <a:rPr lang="en-US" dirty="0"/>
              <a:t> images (</a:t>
            </a:r>
            <a:r>
              <a:rPr lang="en-US" dirty="0">
                <a:hlinkClick r:id="rId4"/>
              </a:rPr>
              <a:t>https://freesvg.org/</a:t>
            </a:r>
            <a:r>
              <a:rPr lang="en-US" dirty="0"/>
              <a:t>)</a:t>
            </a:r>
          </a:p>
          <a:p>
            <a:r>
              <a:rPr lang="en-US" dirty="0"/>
              <a:t> </a:t>
            </a:r>
            <a:r>
              <a:rPr lang="en-US" dirty="0" err="1"/>
              <a:t>Pixabay</a:t>
            </a:r>
            <a:endParaRPr lang="en-US" dirty="0"/>
          </a:p>
          <a:p>
            <a:r>
              <a:rPr lang="en-US" dirty="0"/>
              <a:t> </a:t>
            </a:r>
            <a:r>
              <a:rPr lang="en-US" dirty="0">
                <a:hlinkClick r:id="rId5"/>
              </a:rPr>
              <a:t>commons.wikimedia.org</a:t>
            </a:r>
            <a:endParaRPr lang="en-US" dirty="0"/>
          </a:p>
          <a:p>
            <a:r>
              <a:rPr lang="en-US" dirty="0"/>
              <a:t> Images from </a:t>
            </a:r>
            <a:r>
              <a:rPr lang="en-US" dirty="0" err="1"/>
              <a:t>flickr</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20" y="172938"/>
            <a:ext cx="7897778" cy="777281"/>
          </a:xfrm>
        </p:spPr>
        <p:txBody>
          <a:bodyPr>
            <a:normAutofit fontScale="90000"/>
          </a:bodyPr>
          <a:lstStyle/>
          <a:p>
            <a:pPr>
              <a:defRPr/>
            </a:pPr>
            <a:r>
              <a:rPr lang="en-ZA" sz="4000" dirty="0"/>
              <a:t>Mainstream parallel computing</a:t>
            </a:r>
            <a:endParaRPr lang="en-US" sz="4000" dirty="0"/>
          </a:p>
        </p:txBody>
      </p:sp>
      <p:sp>
        <p:nvSpPr>
          <p:cNvPr id="3" name="Content Placeholder 2"/>
          <p:cNvSpPr>
            <a:spLocks noGrp="1"/>
          </p:cNvSpPr>
          <p:nvPr>
            <p:ph idx="1"/>
          </p:nvPr>
        </p:nvSpPr>
        <p:spPr>
          <a:xfrm>
            <a:off x="365125" y="947574"/>
            <a:ext cx="8480425" cy="5551487"/>
          </a:xfrm>
        </p:spPr>
        <p:txBody>
          <a:bodyPr>
            <a:normAutofit/>
          </a:bodyPr>
          <a:lstStyle/>
          <a:p>
            <a:pPr>
              <a:defRPr/>
            </a:pPr>
            <a:r>
              <a:rPr lang="en-US" sz="2800" i="1" dirty="0"/>
              <a:t>Most</a:t>
            </a:r>
            <a:r>
              <a:rPr lang="en-US" sz="2800" dirty="0"/>
              <a:t> server class machines today are:</a:t>
            </a:r>
          </a:p>
          <a:p>
            <a:pPr lvl="1">
              <a:defRPr/>
            </a:pPr>
            <a:r>
              <a:rPr lang="en-US" sz="2400" dirty="0"/>
              <a:t>PC class </a:t>
            </a:r>
            <a:r>
              <a:rPr lang="en-US" sz="2400" dirty="0">
                <a:solidFill>
                  <a:schemeClr val="accent6">
                    <a:lumMod val="50000"/>
                  </a:schemeClr>
                </a:solidFill>
              </a:rPr>
              <a:t>SMP</a:t>
            </a:r>
            <a:r>
              <a:rPr lang="en-US" sz="2400" dirty="0"/>
              <a:t>’s (Symmetric Multi-Processors *)</a:t>
            </a:r>
          </a:p>
          <a:p>
            <a:pPr lvl="1">
              <a:defRPr/>
            </a:pPr>
            <a:r>
              <a:rPr lang="en-US" sz="2400" dirty="0"/>
              <a:t>2, 4, 8 processors - cheap</a:t>
            </a:r>
          </a:p>
          <a:p>
            <a:pPr lvl="1">
              <a:defRPr/>
            </a:pPr>
            <a:r>
              <a:rPr lang="en-US" sz="2400" dirty="0"/>
              <a:t>Run Windows &amp; Linux</a:t>
            </a:r>
          </a:p>
          <a:p>
            <a:pPr>
              <a:defRPr/>
            </a:pPr>
            <a:r>
              <a:rPr lang="en-US" sz="2800" dirty="0" err="1"/>
              <a:t>Delux</a:t>
            </a:r>
            <a:r>
              <a:rPr lang="en-US" sz="2800" dirty="0"/>
              <a:t> SMP’s </a:t>
            </a:r>
          </a:p>
          <a:p>
            <a:pPr lvl="1">
              <a:defRPr/>
            </a:pPr>
            <a:r>
              <a:rPr lang="en-US" sz="2400" dirty="0"/>
              <a:t>8 to 64 processors</a:t>
            </a:r>
          </a:p>
          <a:p>
            <a:pPr lvl="1">
              <a:defRPr/>
            </a:pPr>
            <a:r>
              <a:rPr lang="en-US" sz="2400" dirty="0"/>
              <a:t>Expensive:</a:t>
            </a:r>
          </a:p>
          <a:p>
            <a:pPr lvl="1">
              <a:buFont typeface="Wingdings" pitchFamily="2" charset="2"/>
              <a:buNone/>
              <a:defRPr/>
            </a:pPr>
            <a:r>
              <a:rPr lang="en-US" sz="2000" dirty="0"/>
              <a:t> 16-way SMP costs </a:t>
            </a:r>
            <a:r>
              <a:rPr lang="en-US" sz="2000" dirty="0">
                <a:latin typeface="Lucida Sans"/>
                <a:sym typeface="Symbol"/>
              </a:rPr>
              <a:t>≈ </a:t>
            </a:r>
            <a:r>
              <a:rPr lang="en-US" sz="2000" dirty="0"/>
              <a:t>4 x 4-way SMPs </a:t>
            </a:r>
          </a:p>
          <a:p>
            <a:pPr>
              <a:defRPr/>
            </a:pPr>
            <a:r>
              <a:rPr lang="en-US" sz="2800" dirty="0">
                <a:solidFill>
                  <a:schemeClr val="tx2">
                    <a:lumMod val="75000"/>
                  </a:schemeClr>
                </a:solidFill>
              </a:rPr>
              <a:t>Applications:</a:t>
            </a:r>
            <a:r>
              <a:rPr lang="en-US" sz="2800" dirty="0"/>
              <a:t> Databases, web servers, internet commerce / OLTP (online transaction processing) </a:t>
            </a:r>
          </a:p>
          <a:p>
            <a:pPr>
              <a:defRPr/>
            </a:pPr>
            <a:r>
              <a:rPr lang="en-US" sz="2800" dirty="0">
                <a:solidFill>
                  <a:schemeClr val="tx2">
                    <a:lumMod val="75000"/>
                  </a:schemeClr>
                </a:solidFill>
              </a:rPr>
              <a:t>Newer applications:</a:t>
            </a:r>
            <a:r>
              <a:rPr lang="en-US" sz="2800" dirty="0"/>
              <a:t> technical computing, threat analysis, credit card fraud... </a:t>
            </a:r>
          </a:p>
        </p:txBody>
      </p:sp>
      <p:pic>
        <p:nvPicPr>
          <p:cNvPr id="15364" name="Picture 3" descr="smp.png"/>
          <p:cNvPicPr>
            <a:picLocks noChangeAspect="1"/>
          </p:cNvPicPr>
          <p:nvPr/>
        </p:nvPicPr>
        <p:blipFill>
          <a:blip r:embed="rId3" cstate="print"/>
          <a:srcRect/>
          <a:stretch>
            <a:fillRect/>
          </a:stretch>
        </p:blipFill>
        <p:spPr bwMode="auto">
          <a:xfrm>
            <a:off x="5735638" y="2043113"/>
            <a:ext cx="2986087" cy="1538287"/>
          </a:xfrm>
          <a:prstGeom prst="rect">
            <a:avLst/>
          </a:prstGeom>
          <a:noFill/>
          <a:ln w="9525">
            <a:noFill/>
            <a:miter lim="800000"/>
            <a:headEnd/>
            <a:tailEnd/>
          </a:ln>
        </p:spPr>
      </p:pic>
      <p:sp>
        <p:nvSpPr>
          <p:cNvPr id="15365" name="Rectangle 4"/>
          <p:cNvSpPr>
            <a:spLocks noChangeArrowheads="1"/>
          </p:cNvSpPr>
          <p:nvPr/>
        </p:nvSpPr>
        <p:spPr bwMode="auto">
          <a:xfrm>
            <a:off x="5688343" y="3598234"/>
            <a:ext cx="3136678" cy="954107"/>
          </a:xfrm>
          <a:prstGeom prst="rect">
            <a:avLst/>
          </a:prstGeom>
          <a:noFill/>
          <a:ln w="9525">
            <a:noFill/>
            <a:miter lim="800000"/>
            <a:headEnd/>
            <a:tailEnd/>
          </a:ln>
        </p:spPr>
        <p:txBody>
          <a:bodyPr wrap="square" lIns="54000" rIns="0">
            <a:spAutoFit/>
          </a:bodyPr>
          <a:lstStyle/>
          <a:p>
            <a:r>
              <a:rPr lang="en-US" sz="1400" dirty="0"/>
              <a:t>SMP offers all processors and memory on a common front side bus (FSB –bus that connects the CPU and motherboard subsystems).</a:t>
            </a:r>
          </a:p>
        </p:txBody>
      </p:sp>
      <p:sp>
        <p:nvSpPr>
          <p:cNvPr id="15366" name="Rectangle 5"/>
          <p:cNvSpPr>
            <a:spLocks noChangeArrowheads="1"/>
          </p:cNvSpPr>
          <p:nvPr/>
        </p:nvSpPr>
        <p:spPr bwMode="auto">
          <a:xfrm>
            <a:off x="247092" y="6397880"/>
            <a:ext cx="8120877" cy="307777"/>
          </a:xfrm>
          <a:prstGeom prst="rect">
            <a:avLst/>
          </a:prstGeom>
          <a:noFill/>
          <a:ln w="9525">
            <a:noFill/>
            <a:miter lim="800000"/>
            <a:headEnd/>
            <a:tailEnd/>
          </a:ln>
        </p:spPr>
        <p:txBody>
          <a:bodyPr wrap="none">
            <a:spAutoFit/>
          </a:bodyPr>
          <a:lstStyle/>
          <a:p>
            <a:r>
              <a:rPr lang="en-US" sz="1400" dirty="0"/>
              <a:t>* Also termed “Shared Memory Processor” (but you might get 0 for giving this alternate term in a test)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210" y="250149"/>
            <a:ext cx="7024744" cy="1143000"/>
          </a:xfrm>
        </p:spPr>
        <p:txBody>
          <a:bodyPr>
            <a:normAutofit fontScale="90000"/>
          </a:bodyPr>
          <a:lstStyle/>
          <a:p>
            <a:pPr>
              <a:defRPr/>
            </a:pPr>
            <a:r>
              <a:rPr lang="en-ZA" dirty="0"/>
              <a:t>Large scale parallel computing systems </a:t>
            </a:r>
            <a:endParaRPr lang="en-US" dirty="0"/>
          </a:p>
        </p:txBody>
      </p:sp>
      <p:sp>
        <p:nvSpPr>
          <p:cNvPr id="3" name="Content Placeholder 2"/>
          <p:cNvSpPr>
            <a:spLocks noGrp="1"/>
          </p:cNvSpPr>
          <p:nvPr>
            <p:ph idx="1"/>
          </p:nvPr>
        </p:nvSpPr>
        <p:spPr>
          <a:xfrm>
            <a:off x="334966" y="1385875"/>
            <a:ext cx="8268707" cy="5308436"/>
          </a:xfrm>
        </p:spPr>
        <p:txBody>
          <a:bodyPr>
            <a:normAutofit fontScale="85000" lnSpcReduction="10000"/>
          </a:bodyPr>
          <a:lstStyle/>
          <a:p>
            <a:pPr>
              <a:defRPr/>
            </a:pPr>
            <a:r>
              <a:rPr lang="en-US" dirty="0"/>
              <a:t>Hundreds of processors, typically as SMPs clusters</a:t>
            </a:r>
          </a:p>
          <a:p>
            <a:pPr>
              <a:defRPr/>
            </a:pPr>
            <a:r>
              <a:rPr lang="en-US" dirty="0"/>
              <a:t>Traditionally</a:t>
            </a:r>
          </a:p>
          <a:p>
            <a:pPr lvl="1">
              <a:defRPr/>
            </a:pPr>
            <a:r>
              <a:rPr lang="en-US" dirty="0"/>
              <a:t>Often custom built with government funding (costly! 10 to 100 million USD)</a:t>
            </a:r>
          </a:p>
          <a:p>
            <a:pPr lvl="2">
              <a:defRPr/>
            </a:pPr>
            <a:r>
              <a:rPr lang="en-US" dirty="0"/>
              <a:t>National / international resource</a:t>
            </a:r>
          </a:p>
          <a:p>
            <a:pPr lvl="2">
              <a:defRPr/>
            </a:pPr>
            <a:r>
              <a:rPr lang="en-US" dirty="0"/>
              <a:t>Total sales tiny fraction of </a:t>
            </a:r>
            <a:r>
              <a:rPr lang="en-US" i="1" dirty="0"/>
              <a:t>PC server</a:t>
            </a:r>
            <a:r>
              <a:rPr lang="en-US" dirty="0"/>
              <a:t> sales</a:t>
            </a:r>
          </a:p>
          <a:p>
            <a:pPr lvl="1">
              <a:defRPr/>
            </a:pPr>
            <a:r>
              <a:rPr lang="en-US" dirty="0"/>
              <a:t>Few independent software developers</a:t>
            </a:r>
          </a:p>
          <a:p>
            <a:pPr lvl="1">
              <a:defRPr/>
            </a:pPr>
            <a:r>
              <a:rPr lang="en-US" dirty="0"/>
              <a:t>Programmed by small set of</a:t>
            </a:r>
            <a:br>
              <a:rPr lang="en-US" dirty="0"/>
            </a:br>
            <a:r>
              <a:rPr lang="en-US" dirty="0"/>
              <a:t>majorly smart people</a:t>
            </a:r>
          </a:p>
          <a:p>
            <a:pPr>
              <a:defRPr/>
            </a:pPr>
            <a:r>
              <a:rPr lang="en-US" dirty="0"/>
              <a:t>Later trends</a:t>
            </a:r>
          </a:p>
          <a:p>
            <a:pPr lvl="1">
              <a:defRPr/>
            </a:pPr>
            <a:r>
              <a:rPr lang="en-US" dirty="0"/>
              <a:t>Cloud systems</a:t>
            </a:r>
          </a:p>
          <a:p>
            <a:pPr lvl="1">
              <a:defRPr/>
            </a:pPr>
            <a:r>
              <a:rPr lang="en-US" dirty="0"/>
              <a:t>Users from all over</a:t>
            </a:r>
          </a:p>
          <a:p>
            <a:pPr lvl="1">
              <a:defRPr/>
            </a:pPr>
            <a:r>
              <a:rPr lang="en-US" dirty="0"/>
              <a:t>E.g. Amazon EC, Microsoft Azure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294" y="4384416"/>
            <a:ext cx="3298138" cy="22056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689" y="350692"/>
            <a:ext cx="7024744" cy="1143000"/>
          </a:xfrm>
        </p:spPr>
        <p:txBody>
          <a:bodyPr>
            <a:normAutofit fontScale="90000"/>
          </a:bodyPr>
          <a:lstStyle/>
          <a:p>
            <a:pPr>
              <a:defRPr/>
            </a:pPr>
            <a:r>
              <a:rPr lang="en-ZA" dirty="0"/>
              <a:t>Large scale parallel computing systems </a:t>
            </a:r>
            <a:endParaRPr lang="en-US" dirty="0"/>
          </a:p>
        </p:txBody>
      </p:sp>
      <p:sp>
        <p:nvSpPr>
          <p:cNvPr id="3" name="Content Placeholder 2"/>
          <p:cNvSpPr>
            <a:spLocks noGrp="1"/>
          </p:cNvSpPr>
          <p:nvPr>
            <p:ph idx="1"/>
          </p:nvPr>
        </p:nvSpPr>
        <p:spPr>
          <a:xfrm>
            <a:off x="529389" y="1609725"/>
            <a:ext cx="8316161" cy="4833938"/>
          </a:xfrm>
        </p:spPr>
        <p:txBody>
          <a:bodyPr/>
          <a:lstStyle/>
          <a:p>
            <a:pPr>
              <a:defRPr/>
            </a:pPr>
            <a:r>
              <a:rPr lang="en-US" dirty="0"/>
              <a:t>Some application examples</a:t>
            </a:r>
          </a:p>
          <a:p>
            <a:pPr lvl="1">
              <a:defRPr/>
            </a:pPr>
            <a:r>
              <a:rPr lang="en-US" dirty="0"/>
              <a:t>Code breaking (CIA, FBI)</a:t>
            </a:r>
          </a:p>
          <a:p>
            <a:pPr lvl="1">
              <a:defRPr/>
            </a:pPr>
            <a:r>
              <a:rPr lang="en-US" dirty="0"/>
              <a:t>Weather and climate modeling / prediction</a:t>
            </a:r>
          </a:p>
          <a:p>
            <a:pPr lvl="1">
              <a:defRPr/>
            </a:pPr>
            <a:r>
              <a:rPr lang="en-US" dirty="0"/>
              <a:t>Pharmaceutical – drug simulation, DNA modeling and drug design</a:t>
            </a:r>
          </a:p>
          <a:p>
            <a:pPr lvl="1">
              <a:defRPr/>
            </a:pPr>
            <a:r>
              <a:rPr lang="en-US" dirty="0"/>
              <a:t>Scientific research (e.g., astronomy, SETI)</a:t>
            </a:r>
          </a:p>
          <a:p>
            <a:pPr lvl="1">
              <a:defRPr/>
            </a:pPr>
            <a:r>
              <a:rPr lang="en-US" dirty="0"/>
              <a:t>Defense and weapons development</a:t>
            </a:r>
          </a:p>
          <a:p>
            <a:pPr>
              <a:defRPr/>
            </a:pPr>
            <a:r>
              <a:rPr lang="en-ZA" dirty="0"/>
              <a:t>Large-scale parallel systems are often used for modelling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ircuit board&#10;&#10;Description automatically generated">
            <a:extLst>
              <a:ext uri="{FF2B5EF4-FFF2-40B4-BE49-F238E27FC236}">
                <a16:creationId xmlns:a16="http://schemas.microsoft.com/office/drawing/2014/main" id="{41D4207F-18FC-4A25-A78B-B53425A33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8084" y="1676952"/>
            <a:ext cx="2917940" cy="2188455"/>
          </a:xfrm>
          <a:prstGeom prst="rect">
            <a:avLst/>
          </a:prstGeom>
        </p:spPr>
      </p:pic>
      <p:sp>
        <p:nvSpPr>
          <p:cNvPr id="12" name="Rectangle 11">
            <a:extLst>
              <a:ext uri="{FF2B5EF4-FFF2-40B4-BE49-F238E27FC236}">
                <a16:creationId xmlns:a16="http://schemas.microsoft.com/office/drawing/2014/main" id="{22FAC16C-FC42-4F80-98F1-9295459689CC}"/>
              </a:ext>
            </a:extLst>
          </p:cNvPr>
          <p:cNvSpPr/>
          <p:nvPr/>
        </p:nvSpPr>
        <p:spPr>
          <a:xfrm>
            <a:off x="5169207" y="3762125"/>
            <a:ext cx="3144983" cy="830997"/>
          </a:xfrm>
          <a:prstGeom prst="rect">
            <a:avLst/>
          </a:prstGeom>
        </p:spPr>
        <p:txBody>
          <a:bodyPr wrap="square">
            <a:spAutoFit/>
          </a:bodyPr>
          <a:lstStyle/>
          <a:p>
            <a:r>
              <a:rPr lang="en-ZA" sz="1200" dirty="0">
                <a:solidFill>
                  <a:schemeClr val="tx2">
                    <a:lumMod val="50000"/>
                  </a:schemeClr>
                </a:solidFill>
                <a:latin typeface="Roboto"/>
              </a:rPr>
              <a:t>HP Intel 5110P Xeon Phi Coprocessor Kit</a:t>
            </a:r>
          </a:p>
          <a:p>
            <a:r>
              <a:rPr lang="en-ZA" sz="1200" dirty="0">
                <a:solidFill>
                  <a:schemeClr val="tx2">
                    <a:lumMod val="50000"/>
                  </a:schemeClr>
                </a:solidFill>
                <a:latin typeface="Roboto"/>
                <a:hlinkClick r:id="rId3"/>
              </a:rPr>
              <a:t>Intel Xeon Phi</a:t>
            </a:r>
            <a:endParaRPr lang="en-ZA" sz="1200" dirty="0">
              <a:solidFill>
                <a:schemeClr val="tx2">
                  <a:lumMod val="50000"/>
                </a:schemeClr>
              </a:solidFill>
              <a:latin typeface="Roboto"/>
            </a:endParaRPr>
          </a:p>
          <a:p>
            <a:r>
              <a:rPr lang="en-ZA" sz="1200" dirty="0">
                <a:solidFill>
                  <a:schemeClr val="tx2">
                    <a:lumMod val="50000"/>
                  </a:schemeClr>
                </a:solidFill>
                <a:latin typeface="Roboto"/>
                <a:hlinkClick r:id="rId4"/>
              </a:rPr>
              <a:t>Where and why it’s no longer being made</a:t>
            </a:r>
            <a:r>
              <a:rPr lang="en-ZA" sz="1200" dirty="0">
                <a:solidFill>
                  <a:schemeClr val="tx2">
                    <a:lumMod val="50000"/>
                  </a:schemeClr>
                </a:solidFill>
                <a:latin typeface="Roboto"/>
              </a:rPr>
              <a:t>, replaced by </a:t>
            </a:r>
            <a:r>
              <a:rPr lang="en-ZA" sz="1200" dirty="0"/>
              <a:t>Xeon Scalable Platform</a:t>
            </a:r>
            <a:endParaRPr lang="en-ZA" sz="1200" dirty="0">
              <a:solidFill>
                <a:schemeClr val="tx2">
                  <a:lumMod val="50000"/>
                </a:schemeClr>
              </a:solidFill>
              <a:latin typeface="Roboto"/>
            </a:endParaRPr>
          </a:p>
        </p:txBody>
      </p:sp>
      <p:sp>
        <p:nvSpPr>
          <p:cNvPr id="2" name="Title 1">
            <a:extLst>
              <a:ext uri="{FF2B5EF4-FFF2-40B4-BE49-F238E27FC236}">
                <a16:creationId xmlns:a16="http://schemas.microsoft.com/office/drawing/2014/main" id="{52C62480-5DC5-4801-80DB-A02D87AACD27}"/>
              </a:ext>
            </a:extLst>
          </p:cNvPr>
          <p:cNvSpPr>
            <a:spLocks noGrp="1"/>
          </p:cNvSpPr>
          <p:nvPr>
            <p:ph type="title"/>
          </p:nvPr>
        </p:nvSpPr>
        <p:spPr>
          <a:xfrm>
            <a:off x="357629" y="235291"/>
            <a:ext cx="8428741" cy="692210"/>
          </a:xfrm>
        </p:spPr>
        <p:txBody>
          <a:bodyPr>
            <a:normAutofit fontScale="90000"/>
          </a:bodyPr>
          <a:lstStyle/>
          <a:p>
            <a:r>
              <a:rPr lang="en-ZA" dirty="0"/>
              <a:t>Digital Accelerators: New Practice</a:t>
            </a:r>
          </a:p>
        </p:txBody>
      </p:sp>
      <p:sp>
        <p:nvSpPr>
          <p:cNvPr id="4" name="Rectangle 3">
            <a:extLst>
              <a:ext uri="{FF2B5EF4-FFF2-40B4-BE49-F238E27FC236}">
                <a16:creationId xmlns:a16="http://schemas.microsoft.com/office/drawing/2014/main" id="{B52AD475-84F4-42DF-BF09-4AF737102BA2}"/>
              </a:ext>
            </a:extLst>
          </p:cNvPr>
          <p:cNvSpPr/>
          <p:nvPr/>
        </p:nvSpPr>
        <p:spPr>
          <a:xfrm>
            <a:off x="-52303" y="5119706"/>
            <a:ext cx="4167103" cy="1323439"/>
          </a:xfrm>
          <a:prstGeom prst="rect">
            <a:avLst/>
          </a:prstGeom>
        </p:spPr>
        <p:txBody>
          <a:bodyPr wrap="square">
            <a:spAutoFit/>
          </a:bodyPr>
          <a:lstStyle/>
          <a:p>
            <a:pPr lvl="1"/>
            <a:r>
              <a:rPr lang="en-ZA" sz="1600" dirty="0"/>
              <a:t>And… some of this it may involve designing specialized compute architectures for the need (using a combination of languages and tools e.g. OpenCL / Verilog, C, R, etc.)</a:t>
            </a:r>
          </a:p>
        </p:txBody>
      </p:sp>
      <p:sp>
        <p:nvSpPr>
          <p:cNvPr id="5" name="Rectangle 4">
            <a:extLst>
              <a:ext uri="{FF2B5EF4-FFF2-40B4-BE49-F238E27FC236}">
                <a16:creationId xmlns:a16="http://schemas.microsoft.com/office/drawing/2014/main" id="{354A1E4A-08B5-47EF-B6C8-369415E728E6}"/>
              </a:ext>
            </a:extLst>
          </p:cNvPr>
          <p:cNvSpPr/>
          <p:nvPr/>
        </p:nvSpPr>
        <p:spPr>
          <a:xfrm>
            <a:off x="568036" y="941424"/>
            <a:ext cx="7869381" cy="830997"/>
          </a:xfrm>
          <a:prstGeom prst="rect">
            <a:avLst/>
          </a:prstGeom>
        </p:spPr>
        <p:txBody>
          <a:bodyPr wrap="square">
            <a:spAutoFit/>
          </a:bodyPr>
          <a:lstStyle/>
          <a:p>
            <a:r>
              <a:rPr lang="en-ZA" sz="2400" dirty="0"/>
              <a:t>Digital accelerator cards (including GPGPUs) are </a:t>
            </a:r>
            <a:br>
              <a:rPr lang="en-ZA" sz="2400" dirty="0"/>
            </a:br>
            <a:r>
              <a:rPr lang="en-ZA" sz="2400" dirty="0"/>
              <a:t>increasing in popularity, including in data centres.</a:t>
            </a:r>
          </a:p>
        </p:txBody>
      </p:sp>
      <p:pic>
        <p:nvPicPr>
          <p:cNvPr id="7" name="Picture 6" descr="A close up of a device&#10;&#10;Description automatically generated">
            <a:extLst>
              <a:ext uri="{FF2B5EF4-FFF2-40B4-BE49-F238E27FC236}">
                <a16:creationId xmlns:a16="http://schemas.microsoft.com/office/drawing/2014/main" id="{79E7A820-5C90-4083-AC29-59A363009B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674" y="1815500"/>
            <a:ext cx="2858692" cy="1846908"/>
          </a:xfrm>
          <a:prstGeom prst="rect">
            <a:avLst/>
          </a:prstGeom>
        </p:spPr>
      </p:pic>
      <p:sp>
        <p:nvSpPr>
          <p:cNvPr id="8" name="Rectangle 7">
            <a:extLst>
              <a:ext uri="{FF2B5EF4-FFF2-40B4-BE49-F238E27FC236}">
                <a16:creationId xmlns:a16="http://schemas.microsoft.com/office/drawing/2014/main" id="{F00F8222-4E07-455E-BEE7-3C44A99FC4F4}"/>
              </a:ext>
            </a:extLst>
          </p:cNvPr>
          <p:cNvSpPr/>
          <p:nvPr/>
        </p:nvSpPr>
        <p:spPr>
          <a:xfrm>
            <a:off x="545528" y="3577913"/>
            <a:ext cx="3144983" cy="907941"/>
          </a:xfrm>
          <a:prstGeom prst="rect">
            <a:avLst/>
          </a:prstGeom>
        </p:spPr>
        <p:txBody>
          <a:bodyPr wrap="square">
            <a:spAutoFit/>
          </a:bodyPr>
          <a:lstStyle/>
          <a:p>
            <a:r>
              <a:rPr lang="en-ZA" dirty="0">
                <a:solidFill>
                  <a:schemeClr val="tx2">
                    <a:lumMod val="50000"/>
                  </a:schemeClr>
                </a:solidFill>
                <a:latin typeface="Roboto"/>
              </a:rPr>
              <a:t>Xilinx </a:t>
            </a:r>
            <a:r>
              <a:rPr lang="en-ZA" dirty="0" err="1">
                <a:solidFill>
                  <a:schemeClr val="tx2">
                    <a:lumMod val="50000"/>
                  </a:schemeClr>
                </a:solidFill>
                <a:latin typeface="Roboto"/>
              </a:rPr>
              <a:t>Alevo</a:t>
            </a:r>
            <a:r>
              <a:rPr lang="en-ZA" dirty="0">
                <a:solidFill>
                  <a:schemeClr val="tx2">
                    <a:lumMod val="50000"/>
                  </a:schemeClr>
                </a:solidFill>
                <a:latin typeface="Roboto"/>
              </a:rPr>
              <a:t>: </a:t>
            </a:r>
            <a:r>
              <a:rPr lang="en-ZA" sz="1400" dirty="0">
                <a:solidFill>
                  <a:schemeClr val="tx2">
                    <a:lumMod val="50000"/>
                  </a:schemeClr>
                </a:solidFill>
                <a:latin typeface="Roboto"/>
              </a:rPr>
              <a:t>Adaptable Accelerator Cards for Data Centres</a:t>
            </a:r>
          </a:p>
          <a:p>
            <a:r>
              <a:rPr lang="en-ZA" sz="1000" dirty="0">
                <a:hlinkClick r:id="rId6"/>
              </a:rPr>
              <a:t>https://www.xilinx.com/products/boards-and-kits/alveo.html</a:t>
            </a:r>
            <a:endParaRPr lang="en-ZA" sz="1000" b="0" i="0" dirty="0">
              <a:solidFill>
                <a:schemeClr val="tx2">
                  <a:lumMod val="50000"/>
                </a:schemeClr>
              </a:solidFill>
              <a:effectLst/>
              <a:latin typeface="Roboto"/>
            </a:endParaRPr>
          </a:p>
        </p:txBody>
      </p:sp>
      <p:sp>
        <p:nvSpPr>
          <p:cNvPr id="9" name="Rectangle 8">
            <a:extLst>
              <a:ext uri="{FF2B5EF4-FFF2-40B4-BE49-F238E27FC236}">
                <a16:creationId xmlns:a16="http://schemas.microsoft.com/office/drawing/2014/main" id="{5A6EE965-9ABC-4490-A52D-675F3E7CF5B3}"/>
              </a:ext>
            </a:extLst>
          </p:cNvPr>
          <p:cNvSpPr/>
          <p:nvPr/>
        </p:nvSpPr>
        <p:spPr>
          <a:xfrm>
            <a:off x="545527" y="4485854"/>
            <a:ext cx="3144983" cy="523220"/>
          </a:xfrm>
          <a:prstGeom prst="rect">
            <a:avLst/>
          </a:prstGeom>
        </p:spPr>
        <p:txBody>
          <a:bodyPr wrap="square">
            <a:spAutoFit/>
          </a:bodyPr>
          <a:lstStyle/>
          <a:p>
            <a:r>
              <a:rPr lang="en-ZA" sz="1400" dirty="0"/>
              <a:t>Program with OpenCL or Xilinx’s owns accelerator design suite.</a:t>
            </a:r>
          </a:p>
        </p:txBody>
      </p:sp>
      <p:sp>
        <p:nvSpPr>
          <p:cNvPr id="15" name="Rectangle 14">
            <a:extLst>
              <a:ext uri="{FF2B5EF4-FFF2-40B4-BE49-F238E27FC236}">
                <a16:creationId xmlns:a16="http://schemas.microsoft.com/office/drawing/2014/main" id="{B55070D7-AF5A-4C3A-A42C-95306467C367}"/>
              </a:ext>
            </a:extLst>
          </p:cNvPr>
          <p:cNvSpPr/>
          <p:nvPr/>
        </p:nvSpPr>
        <p:spPr>
          <a:xfrm>
            <a:off x="4987638" y="5128885"/>
            <a:ext cx="1427016" cy="1015663"/>
          </a:xfrm>
          <a:prstGeom prst="rect">
            <a:avLst/>
          </a:prstGeom>
        </p:spPr>
        <p:txBody>
          <a:bodyPr wrap="square">
            <a:spAutoFit/>
          </a:bodyPr>
          <a:lstStyle/>
          <a:p>
            <a:r>
              <a:rPr lang="en-ZA" sz="1200" b="1" dirty="0">
                <a:solidFill>
                  <a:schemeClr val="tx2">
                    <a:lumMod val="50000"/>
                  </a:schemeClr>
                </a:solidFill>
                <a:latin typeface="Roboto"/>
              </a:rPr>
              <a:t>Intel Ice Lake</a:t>
            </a:r>
          </a:p>
          <a:p>
            <a:r>
              <a:rPr lang="en-ZA" sz="1200" dirty="0">
                <a:solidFill>
                  <a:schemeClr val="tx2">
                    <a:lumMod val="50000"/>
                  </a:schemeClr>
                </a:solidFill>
                <a:latin typeface="Roboto"/>
              </a:rPr>
              <a:t>(10 nm process) 10</a:t>
            </a:r>
            <a:r>
              <a:rPr lang="en-ZA" sz="1200" baseline="30000" dirty="0">
                <a:solidFill>
                  <a:schemeClr val="tx2">
                    <a:lumMod val="50000"/>
                  </a:schemeClr>
                </a:solidFill>
                <a:latin typeface="Roboto"/>
              </a:rPr>
              <a:t>th</a:t>
            </a:r>
            <a:r>
              <a:rPr lang="en-ZA" sz="1200" dirty="0">
                <a:solidFill>
                  <a:schemeClr val="tx2">
                    <a:lumMod val="50000"/>
                  </a:schemeClr>
                </a:solidFill>
                <a:latin typeface="Roboto"/>
              </a:rPr>
              <a:t> generation core, successor for Xeon Phis.</a:t>
            </a:r>
          </a:p>
        </p:txBody>
      </p:sp>
      <p:pic>
        <p:nvPicPr>
          <p:cNvPr id="17" name="Picture 16">
            <a:extLst>
              <a:ext uri="{FF2B5EF4-FFF2-40B4-BE49-F238E27FC236}">
                <a16:creationId xmlns:a16="http://schemas.microsoft.com/office/drawing/2014/main" id="{E5DA3A9D-2D21-4C34-A9A2-E7C1C2251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2729" y="5197061"/>
            <a:ext cx="1871235" cy="809358"/>
          </a:xfrm>
          <a:prstGeom prst="rect">
            <a:avLst/>
          </a:prstGeom>
        </p:spPr>
      </p:pic>
      <p:sp>
        <p:nvSpPr>
          <p:cNvPr id="18" name="Rectangle 17">
            <a:extLst>
              <a:ext uri="{FF2B5EF4-FFF2-40B4-BE49-F238E27FC236}">
                <a16:creationId xmlns:a16="http://schemas.microsoft.com/office/drawing/2014/main" id="{B41CF449-9193-4899-9C48-1BADFBD5015E}"/>
              </a:ext>
            </a:extLst>
          </p:cNvPr>
          <p:cNvSpPr/>
          <p:nvPr/>
        </p:nvSpPr>
        <p:spPr>
          <a:xfrm>
            <a:off x="6129088" y="5994050"/>
            <a:ext cx="2483068" cy="430887"/>
          </a:xfrm>
          <a:prstGeom prst="rect">
            <a:avLst/>
          </a:prstGeom>
        </p:spPr>
        <p:txBody>
          <a:bodyPr wrap="square">
            <a:spAutoFit/>
          </a:bodyPr>
          <a:lstStyle/>
          <a:p>
            <a:r>
              <a:rPr lang="en-ZA" sz="1100" dirty="0">
                <a:solidFill>
                  <a:schemeClr val="tx2">
                    <a:lumMod val="50000"/>
                  </a:schemeClr>
                </a:solidFill>
                <a:latin typeface="Roboto"/>
              </a:rPr>
              <a:t>Core i7 1068G7 (2020 debut) 4 CPU cores + 64 Iris+ GPCPU cores</a:t>
            </a:r>
          </a:p>
        </p:txBody>
      </p:sp>
      <p:sp>
        <p:nvSpPr>
          <p:cNvPr id="19" name="Arrow: Striped Right 18">
            <a:extLst>
              <a:ext uri="{FF2B5EF4-FFF2-40B4-BE49-F238E27FC236}">
                <a16:creationId xmlns:a16="http://schemas.microsoft.com/office/drawing/2014/main" id="{A5C30436-B5F7-47A2-B7C2-ABB160A709F6}"/>
              </a:ext>
            </a:extLst>
          </p:cNvPr>
          <p:cNvSpPr/>
          <p:nvPr/>
        </p:nvSpPr>
        <p:spPr>
          <a:xfrm rot="5400000">
            <a:off x="6054991" y="4495205"/>
            <a:ext cx="395476" cy="706582"/>
          </a:xfrm>
          <a:prstGeom prst="strip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7CF4A974-1A4D-4E7F-86C3-0FEFAB628769}"/>
              </a:ext>
            </a:extLst>
          </p:cNvPr>
          <p:cNvSpPr/>
          <p:nvPr/>
        </p:nvSpPr>
        <p:spPr>
          <a:xfrm>
            <a:off x="6615549" y="4706178"/>
            <a:ext cx="1427016" cy="461665"/>
          </a:xfrm>
          <a:prstGeom prst="rect">
            <a:avLst/>
          </a:prstGeom>
        </p:spPr>
        <p:txBody>
          <a:bodyPr wrap="square">
            <a:spAutoFit/>
          </a:bodyPr>
          <a:lstStyle/>
          <a:p>
            <a:r>
              <a:rPr lang="en-ZA" sz="1200" dirty="0">
                <a:solidFill>
                  <a:schemeClr val="tx2">
                    <a:lumMod val="75000"/>
                  </a:schemeClr>
                </a:solidFill>
                <a:latin typeface="Roboto"/>
              </a:rPr>
              <a:t>Replaced by (from 2020)</a:t>
            </a:r>
          </a:p>
        </p:txBody>
      </p:sp>
      <p:sp>
        <p:nvSpPr>
          <p:cNvPr id="21" name="Rectangle 20">
            <a:extLst>
              <a:ext uri="{FF2B5EF4-FFF2-40B4-BE49-F238E27FC236}">
                <a16:creationId xmlns:a16="http://schemas.microsoft.com/office/drawing/2014/main" id="{037AF904-D3B3-4165-8C2F-FA4AB4901668}"/>
              </a:ext>
            </a:extLst>
          </p:cNvPr>
          <p:cNvSpPr/>
          <p:nvPr/>
        </p:nvSpPr>
        <p:spPr>
          <a:xfrm>
            <a:off x="2031249" y="3034139"/>
            <a:ext cx="1659261" cy="543774"/>
          </a:xfrm>
          <a:prstGeom prst="rect">
            <a:avLst/>
          </a:prstGeom>
        </p:spPr>
        <p:txBody>
          <a:bodyPr wrap="square">
            <a:spAutoFit/>
          </a:bodyPr>
          <a:lstStyle/>
          <a:p>
            <a:pPr lvl="1"/>
            <a:r>
              <a:rPr lang="en-ZA" sz="1400" dirty="0"/>
              <a:t>(launched end 2018)</a:t>
            </a:r>
          </a:p>
        </p:txBody>
      </p:sp>
      <p:sp>
        <p:nvSpPr>
          <p:cNvPr id="22" name="Rectangle 21">
            <a:extLst>
              <a:ext uri="{FF2B5EF4-FFF2-40B4-BE49-F238E27FC236}">
                <a16:creationId xmlns:a16="http://schemas.microsoft.com/office/drawing/2014/main" id="{F05A42B6-CE9F-48CF-9FAE-3CA824447E80}"/>
              </a:ext>
            </a:extLst>
          </p:cNvPr>
          <p:cNvSpPr/>
          <p:nvPr/>
        </p:nvSpPr>
        <p:spPr>
          <a:xfrm>
            <a:off x="6312744" y="3225046"/>
            <a:ext cx="2180350" cy="307777"/>
          </a:xfrm>
          <a:prstGeom prst="rect">
            <a:avLst/>
          </a:prstGeom>
        </p:spPr>
        <p:txBody>
          <a:bodyPr wrap="square">
            <a:spAutoFit/>
          </a:bodyPr>
          <a:lstStyle/>
          <a:p>
            <a:pPr lvl="1"/>
            <a:r>
              <a:rPr lang="en-ZA" sz="1400" dirty="0"/>
              <a:t>(ended 2019)</a:t>
            </a:r>
          </a:p>
        </p:txBody>
      </p:sp>
      <p:sp>
        <p:nvSpPr>
          <p:cNvPr id="23" name="Rectangle 22">
            <a:extLst>
              <a:ext uri="{FF2B5EF4-FFF2-40B4-BE49-F238E27FC236}">
                <a16:creationId xmlns:a16="http://schemas.microsoft.com/office/drawing/2014/main" id="{0C300D33-A3F2-4644-B8B5-4BE9F1DE9215}"/>
              </a:ext>
            </a:extLst>
          </p:cNvPr>
          <p:cNvSpPr/>
          <p:nvPr/>
        </p:nvSpPr>
        <p:spPr>
          <a:xfrm>
            <a:off x="357628" y="6455457"/>
            <a:ext cx="8254527" cy="261610"/>
          </a:xfrm>
          <a:prstGeom prst="rect">
            <a:avLst/>
          </a:prstGeom>
        </p:spPr>
        <p:txBody>
          <a:bodyPr wrap="square">
            <a:spAutoFit/>
          </a:bodyPr>
          <a:lstStyle/>
          <a:p>
            <a:r>
              <a:rPr lang="en-ZA" sz="1100" dirty="0">
                <a:solidFill>
                  <a:schemeClr val="tx2">
                    <a:lumMod val="50000"/>
                  </a:schemeClr>
                </a:solidFill>
                <a:latin typeface="Roboto"/>
              </a:rPr>
              <a:t>* What was it said in the “Berkeley Landscape” …  “Small is beautiful” and “manycore is the future of Computing”.</a:t>
            </a:r>
          </a:p>
        </p:txBody>
      </p:sp>
      <p:sp>
        <p:nvSpPr>
          <p:cNvPr id="3" name="TextBox 2">
            <a:extLst>
              <a:ext uri="{FF2B5EF4-FFF2-40B4-BE49-F238E27FC236}">
                <a16:creationId xmlns:a16="http://schemas.microsoft.com/office/drawing/2014/main" id="{94BB9C15-39CB-FF40-ED49-69D886683CE5}"/>
              </a:ext>
            </a:extLst>
          </p:cNvPr>
          <p:cNvSpPr txBox="1"/>
          <p:nvPr/>
        </p:nvSpPr>
        <p:spPr>
          <a:xfrm rot="1845901">
            <a:off x="7436650" y="1186040"/>
            <a:ext cx="1491413" cy="830997"/>
          </a:xfrm>
          <a:prstGeom prst="rect">
            <a:avLst/>
          </a:prstGeom>
          <a:solidFill>
            <a:srgbClr val="FFFF99"/>
          </a:solidFill>
          <a:ln>
            <a:solidFill>
              <a:schemeClr val="tx1">
                <a:lumMod val="65000"/>
                <a:lumOff val="35000"/>
              </a:schemeClr>
            </a:solidFill>
          </a:ln>
        </p:spPr>
        <p:txBody>
          <a:bodyPr wrap="square">
            <a:spAutoFit/>
          </a:bodyPr>
          <a:lstStyle/>
          <a:p>
            <a:r>
              <a:rPr lang="en-ZA" sz="1600" i="1" dirty="0">
                <a:solidFill>
                  <a:schemeClr val="tx1">
                    <a:lumMod val="85000"/>
                    <a:lumOff val="15000"/>
                  </a:schemeClr>
                </a:solidFill>
                <a:latin typeface="Comic Sans MS" panose="030F0702030302020204" pitchFamily="66" charset="0"/>
              </a:rPr>
              <a:t>Term 2: </a:t>
            </a:r>
            <a:br>
              <a:rPr lang="en-ZA" sz="1600" i="1" dirty="0">
                <a:solidFill>
                  <a:schemeClr val="tx1">
                    <a:lumMod val="85000"/>
                    <a:lumOff val="15000"/>
                  </a:schemeClr>
                </a:solidFill>
                <a:latin typeface="Comic Sans MS" panose="030F0702030302020204" pitchFamily="66" charset="0"/>
              </a:rPr>
            </a:br>
            <a:r>
              <a:rPr lang="en-ZA" sz="1600" i="1" dirty="0">
                <a:solidFill>
                  <a:schemeClr val="tx1">
                    <a:lumMod val="85000"/>
                    <a:lumOff val="15000"/>
                  </a:schemeClr>
                </a:solidFill>
                <a:latin typeface="Comic Sans MS" panose="030F0702030302020204" pitchFamily="66" charset="0"/>
              </a:rPr>
              <a:t>RC / Digital Accelerators</a:t>
            </a:r>
          </a:p>
        </p:txBody>
      </p:sp>
      <p:pic>
        <p:nvPicPr>
          <p:cNvPr id="14" name="Picture 13">
            <a:extLst>
              <a:ext uri="{FF2B5EF4-FFF2-40B4-BE49-F238E27FC236}">
                <a16:creationId xmlns:a16="http://schemas.microsoft.com/office/drawing/2014/main" id="{17FD52C0-2417-7642-C895-A1F3953CAC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6663" y="1027286"/>
            <a:ext cx="349874" cy="342734"/>
          </a:xfrm>
          <a:prstGeom prst="rect">
            <a:avLst/>
          </a:prstGeom>
        </p:spPr>
      </p:pic>
    </p:spTree>
    <p:extLst>
      <p:ext uri="{BB962C8B-B14F-4D97-AF65-F5344CB8AC3E}">
        <p14:creationId xmlns:p14="http://schemas.microsoft.com/office/powerpoint/2010/main" val="401403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05968A-F409-3F20-00F2-74403E450DC2}"/>
              </a:ext>
            </a:extLst>
          </p:cNvPr>
          <p:cNvSpPr/>
          <p:nvPr/>
        </p:nvSpPr>
        <p:spPr>
          <a:xfrm>
            <a:off x="1352146" y="437745"/>
            <a:ext cx="6439710" cy="4338535"/>
          </a:xfrm>
          <a:prstGeom prst="rect">
            <a:avLst/>
          </a:prstGeom>
          <a:solidFill>
            <a:srgbClr val="A2C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C9A0"/>
              </a:solidFill>
            </a:endParaRPr>
          </a:p>
        </p:txBody>
      </p:sp>
      <p:sp>
        <p:nvSpPr>
          <p:cNvPr id="4" name="Title 3"/>
          <p:cNvSpPr>
            <a:spLocks noGrp="1"/>
          </p:cNvSpPr>
          <p:nvPr>
            <p:ph type="title"/>
          </p:nvPr>
        </p:nvSpPr>
        <p:spPr>
          <a:xfrm>
            <a:off x="1258645" y="4143050"/>
            <a:ext cx="6637468" cy="1362075"/>
          </a:xfrm>
        </p:spPr>
        <p:txBody>
          <a:bodyPr/>
          <a:lstStyle/>
          <a:p>
            <a:r>
              <a:rPr lang="en-ZA" dirty="0"/>
              <a:t>Classic Parallel</a:t>
            </a:r>
          </a:p>
        </p:txBody>
      </p:sp>
      <p:sp>
        <p:nvSpPr>
          <p:cNvPr id="5" name="Text Placeholder 4"/>
          <p:cNvSpPr>
            <a:spLocks noGrp="1"/>
          </p:cNvSpPr>
          <p:nvPr>
            <p:ph type="body" idx="1"/>
          </p:nvPr>
        </p:nvSpPr>
        <p:spPr>
          <a:xfrm>
            <a:off x="1258645" y="5534109"/>
            <a:ext cx="6637467" cy="783643"/>
          </a:xfrm>
        </p:spPr>
        <p:txBody>
          <a:bodyPr/>
          <a:lstStyle/>
          <a:p>
            <a:r>
              <a:rPr lang="en-ZA" dirty="0"/>
              <a:t>EEE4120F</a:t>
            </a:r>
          </a:p>
        </p:txBody>
      </p:sp>
      <p:pic>
        <p:nvPicPr>
          <p:cNvPr id="3" name="Picture 2" descr="A person on a scooter&#10;&#10;Description automatically generated with low confidence">
            <a:extLst>
              <a:ext uri="{FF2B5EF4-FFF2-40B4-BE49-F238E27FC236}">
                <a16:creationId xmlns:a16="http://schemas.microsoft.com/office/drawing/2014/main" id="{072FD2EB-C457-74D2-7283-2E6B715E6D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841" y="510814"/>
            <a:ext cx="1311956" cy="1279075"/>
          </a:xfrm>
          <a:prstGeom prst="rect">
            <a:avLst/>
          </a:prstGeom>
        </p:spPr>
      </p:pic>
      <p:pic>
        <p:nvPicPr>
          <p:cNvPr id="6" name="Picture 5" descr="A person on a scooter&#10;&#10;Description automatically generated with low confidence">
            <a:extLst>
              <a:ext uri="{FF2B5EF4-FFF2-40B4-BE49-F238E27FC236}">
                <a16:creationId xmlns:a16="http://schemas.microsoft.com/office/drawing/2014/main" id="{FC8AD9B0-6BAF-6282-FCC4-75D65F0FBE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819" y="1921325"/>
            <a:ext cx="1311956" cy="1279075"/>
          </a:xfrm>
          <a:prstGeom prst="rect">
            <a:avLst/>
          </a:prstGeom>
        </p:spPr>
      </p:pic>
      <p:pic>
        <p:nvPicPr>
          <p:cNvPr id="7" name="Picture 6" descr="A person on a scooter&#10;&#10;Description automatically generated with low confidence">
            <a:extLst>
              <a:ext uri="{FF2B5EF4-FFF2-40B4-BE49-F238E27FC236}">
                <a16:creationId xmlns:a16="http://schemas.microsoft.com/office/drawing/2014/main" id="{2C3930FD-45E3-F880-2519-771ACEC3C3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1775" y="3331836"/>
            <a:ext cx="1311956" cy="1279075"/>
          </a:xfrm>
          <a:prstGeom prst="rect">
            <a:avLst/>
          </a:prstGeom>
        </p:spPr>
      </p:pic>
      <p:sp>
        <p:nvSpPr>
          <p:cNvPr id="9" name="Freeform: Shape 8">
            <a:extLst>
              <a:ext uri="{FF2B5EF4-FFF2-40B4-BE49-F238E27FC236}">
                <a16:creationId xmlns:a16="http://schemas.microsoft.com/office/drawing/2014/main" id="{98EFE764-9707-FFF3-1005-211B940CE9E3}"/>
              </a:ext>
            </a:extLst>
          </p:cNvPr>
          <p:cNvSpPr/>
          <p:nvPr/>
        </p:nvSpPr>
        <p:spPr>
          <a:xfrm>
            <a:off x="1439694" y="2188723"/>
            <a:ext cx="807395" cy="593388"/>
          </a:xfrm>
          <a:custGeom>
            <a:avLst/>
            <a:gdLst>
              <a:gd name="connsiteX0" fmla="*/ 671208 w 807395"/>
              <a:gd name="connsiteY0" fmla="*/ 593388 h 593388"/>
              <a:gd name="connsiteX1" fmla="*/ 0 w 807395"/>
              <a:gd name="connsiteY1" fmla="*/ 272375 h 593388"/>
              <a:gd name="connsiteX2" fmla="*/ 9727 w 807395"/>
              <a:gd name="connsiteY2" fmla="*/ 0 h 593388"/>
              <a:gd name="connsiteX3" fmla="*/ 807395 w 807395"/>
              <a:gd name="connsiteY3" fmla="*/ 389107 h 593388"/>
              <a:gd name="connsiteX4" fmla="*/ 671208 w 807395"/>
              <a:gd name="connsiteY4" fmla="*/ 593388 h 593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395" h="593388">
                <a:moveTo>
                  <a:pt x="671208" y="593388"/>
                </a:moveTo>
                <a:lnTo>
                  <a:pt x="0" y="272375"/>
                </a:lnTo>
                <a:lnTo>
                  <a:pt x="9727" y="0"/>
                </a:lnTo>
                <a:lnTo>
                  <a:pt x="807395" y="389107"/>
                </a:lnTo>
                <a:lnTo>
                  <a:pt x="671208" y="593388"/>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Freeform: Shape 9">
            <a:extLst>
              <a:ext uri="{FF2B5EF4-FFF2-40B4-BE49-F238E27FC236}">
                <a16:creationId xmlns:a16="http://schemas.microsoft.com/office/drawing/2014/main" id="{6A050054-349D-E2B9-1F78-796763F00721}"/>
              </a:ext>
            </a:extLst>
          </p:cNvPr>
          <p:cNvSpPr/>
          <p:nvPr/>
        </p:nvSpPr>
        <p:spPr>
          <a:xfrm>
            <a:off x="1511201" y="2985350"/>
            <a:ext cx="2071991" cy="1206230"/>
          </a:xfrm>
          <a:custGeom>
            <a:avLst/>
            <a:gdLst>
              <a:gd name="connsiteX0" fmla="*/ 671208 w 807395"/>
              <a:gd name="connsiteY0" fmla="*/ 593388 h 593388"/>
              <a:gd name="connsiteX1" fmla="*/ 0 w 807395"/>
              <a:gd name="connsiteY1" fmla="*/ 272375 h 593388"/>
              <a:gd name="connsiteX2" fmla="*/ 9727 w 807395"/>
              <a:gd name="connsiteY2" fmla="*/ 0 h 593388"/>
              <a:gd name="connsiteX3" fmla="*/ 807395 w 807395"/>
              <a:gd name="connsiteY3" fmla="*/ 389107 h 593388"/>
              <a:gd name="connsiteX4" fmla="*/ 671208 w 807395"/>
              <a:gd name="connsiteY4" fmla="*/ 593388 h 593388"/>
              <a:gd name="connsiteX0" fmla="*/ 1935804 w 2071991"/>
              <a:gd name="connsiteY0" fmla="*/ 1206230 h 1206230"/>
              <a:gd name="connsiteX1" fmla="*/ 1264596 w 2071991"/>
              <a:gd name="connsiteY1" fmla="*/ 885217 h 1206230"/>
              <a:gd name="connsiteX2" fmla="*/ 0 w 2071991"/>
              <a:gd name="connsiteY2" fmla="*/ 0 h 1206230"/>
              <a:gd name="connsiteX3" fmla="*/ 2071991 w 2071991"/>
              <a:gd name="connsiteY3" fmla="*/ 1001949 h 1206230"/>
              <a:gd name="connsiteX4" fmla="*/ 1935804 w 2071991"/>
              <a:gd name="connsiteY4" fmla="*/ 1206230 h 1206230"/>
              <a:gd name="connsiteX0" fmla="*/ 1935804 w 2071991"/>
              <a:gd name="connsiteY0" fmla="*/ 1206230 h 1206230"/>
              <a:gd name="connsiteX1" fmla="*/ 0 w 2071991"/>
              <a:gd name="connsiteY1" fmla="*/ 301557 h 1206230"/>
              <a:gd name="connsiteX2" fmla="*/ 0 w 2071991"/>
              <a:gd name="connsiteY2" fmla="*/ 0 h 1206230"/>
              <a:gd name="connsiteX3" fmla="*/ 2071991 w 2071991"/>
              <a:gd name="connsiteY3" fmla="*/ 1001949 h 1206230"/>
              <a:gd name="connsiteX4" fmla="*/ 1935804 w 2071991"/>
              <a:gd name="connsiteY4" fmla="*/ 1206230 h 1206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991" h="1206230">
                <a:moveTo>
                  <a:pt x="1935804" y="1206230"/>
                </a:moveTo>
                <a:lnTo>
                  <a:pt x="0" y="301557"/>
                </a:lnTo>
                <a:lnTo>
                  <a:pt x="0" y="0"/>
                </a:lnTo>
                <a:lnTo>
                  <a:pt x="2071991" y="1001949"/>
                </a:lnTo>
                <a:lnTo>
                  <a:pt x="1935804" y="120623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547117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9930</TotalTime>
  <Words>3568</Words>
  <Application>Microsoft Office PowerPoint</Application>
  <PresentationFormat>On-screen Show (4:3)</PresentationFormat>
  <Paragraphs>533</Paragraphs>
  <Slides>41</Slides>
  <Notes>25</Notes>
  <HiddenSlides>0</HiddenSlides>
  <MMClips>2</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Arial</vt:lpstr>
      <vt:lpstr>Arial Black</vt:lpstr>
      <vt:lpstr>Calibri</vt:lpstr>
      <vt:lpstr>Century Gothic</vt:lpstr>
      <vt:lpstr>Century Schoolbook</vt:lpstr>
      <vt:lpstr>Comic Sans MS</vt:lpstr>
      <vt:lpstr>Lucida Sans</vt:lpstr>
      <vt:lpstr>Roboto</vt:lpstr>
      <vt:lpstr>Tahoma</vt:lpstr>
      <vt:lpstr>Trebuchet MS</vt:lpstr>
      <vt:lpstr>Wingdings</vt:lpstr>
      <vt:lpstr>Wingdings 2</vt:lpstr>
      <vt:lpstr>4084 Theme</vt:lpstr>
      <vt:lpstr>PowerPoint Presentation</vt:lpstr>
      <vt:lpstr>Lecture Overview</vt:lpstr>
      <vt:lpstr>Parallel Systems</vt:lpstr>
      <vt:lpstr>Computation Methods</vt:lpstr>
      <vt:lpstr>Mainstream parallel computing</vt:lpstr>
      <vt:lpstr>Large scale parallel computing systems </vt:lpstr>
      <vt:lpstr>Large scale parallel computing systems </vt:lpstr>
      <vt:lpstr>Digital Accelerators: New Practice</vt:lpstr>
      <vt:lpstr>Classic Parallel</vt:lpstr>
      <vt:lpstr>Classic techniques for parallel programming*</vt:lpstr>
      <vt:lpstr>Terms</vt:lpstr>
      <vt:lpstr>Terms (reminders)</vt:lpstr>
      <vt:lpstr>Some terms</vt:lpstr>
      <vt:lpstr>PowerPoint Presentation</vt:lpstr>
      <vt:lpstr>Partitioned memory</vt:lpstr>
      <vt:lpstr>Interlaced* memory</vt:lpstr>
      <vt:lpstr>Memory Partitioning Terms</vt:lpstr>
      <vt:lpstr>Flynns Taxonomy of Processor Architectures</vt:lpstr>
      <vt:lpstr>Flynn’s taxonomy</vt:lpstr>
      <vt:lpstr>Single Instruction Single Data (SISD)</vt:lpstr>
      <vt:lpstr>Single Instruction Multiple Data (SIMD)</vt:lpstr>
      <vt:lpstr>Single Instruction Multiple Data (SIMD)</vt:lpstr>
      <vt:lpstr>Single Instruction Multiple Data (SIMD) Examples</vt:lpstr>
      <vt:lpstr>Multiple Instruction Single Data (MISD)</vt:lpstr>
      <vt:lpstr>Multiple Instruction Single Data (MISD) Example</vt:lpstr>
      <vt:lpstr>Multiple Instruction Multiple Data (MIMD)</vt:lpstr>
      <vt:lpstr>Multiple Instruction Multiple Data (MIMD)</vt:lpstr>
      <vt:lpstr>Maximum Effective Parallelism</vt:lpstr>
      <vt:lpstr>PowerPoint Presentation</vt:lpstr>
      <vt:lpstr>PowerPoint Presentation</vt:lpstr>
      <vt:lpstr>Calculation Example:  Maximum Effective Parallelism</vt:lpstr>
      <vt:lpstr>Learning Activity</vt:lpstr>
      <vt:lpstr>Learning Activity Answer</vt:lpstr>
      <vt:lpstr>Multi processors and sequential setup time</vt:lpstr>
      <vt:lpstr>Parallel Efficiency (Epar)</vt:lpstr>
      <vt:lpstr>Parallel Efficiency (Epar)</vt:lpstr>
      <vt:lpstr>Gustafson’s Law *</vt:lpstr>
      <vt:lpstr>Gustafson’s Law</vt:lpstr>
      <vt:lpstr>PowerPoint Presentation</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Parallel Computing Fundamentals</dc:subject>
  <dc:creator>Simon Winberg</dc:creator>
  <cp:lastModifiedBy>Simon Winberg</cp:lastModifiedBy>
  <cp:revision>533</cp:revision>
  <dcterms:created xsi:type="dcterms:W3CDTF">2009-02-10T02:25:54Z</dcterms:created>
  <dcterms:modified xsi:type="dcterms:W3CDTF">2023-02-28T19:38:33Z</dcterms:modified>
  <cp:category>Lectures</cp:category>
</cp:coreProperties>
</file>