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9" r:id="rId1"/>
  </p:sldMasterIdLst>
  <p:notesMasterIdLst>
    <p:notesMasterId r:id="rId26"/>
  </p:notesMasterIdLst>
  <p:handoutMasterIdLst>
    <p:handoutMasterId r:id="rId27"/>
  </p:handoutMasterIdLst>
  <p:sldIdLst>
    <p:sldId id="324" r:id="rId2"/>
    <p:sldId id="399" r:id="rId3"/>
    <p:sldId id="424" r:id="rId4"/>
    <p:sldId id="431" r:id="rId5"/>
    <p:sldId id="432" r:id="rId6"/>
    <p:sldId id="426" r:id="rId7"/>
    <p:sldId id="433" r:id="rId8"/>
    <p:sldId id="434" r:id="rId9"/>
    <p:sldId id="435" r:id="rId10"/>
    <p:sldId id="436" r:id="rId11"/>
    <p:sldId id="437" r:id="rId12"/>
    <p:sldId id="438" r:id="rId13"/>
    <p:sldId id="440" r:id="rId14"/>
    <p:sldId id="421" r:id="rId15"/>
    <p:sldId id="439" r:id="rId16"/>
    <p:sldId id="441" r:id="rId17"/>
    <p:sldId id="442" r:id="rId18"/>
    <p:sldId id="459" r:id="rId19"/>
    <p:sldId id="458" r:id="rId20"/>
    <p:sldId id="460" r:id="rId21"/>
    <p:sldId id="464" r:id="rId22"/>
    <p:sldId id="415" r:id="rId23"/>
    <p:sldId id="398" r:id="rId24"/>
    <p:sldId id="413" r:id="rId25"/>
  </p:sldIdLst>
  <p:sldSz cx="9144000" cy="6858000" type="screen4x3"/>
  <p:notesSz cx="6794500" cy="9931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262946"/>
    <a:srgbClr val="0780BD"/>
    <a:srgbClr val="AD4186"/>
    <a:srgbClr val="159384"/>
    <a:srgbClr val="8CA1F8"/>
    <a:srgbClr val="FFCCCC"/>
    <a:srgbClr val="B7B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2380" autoAdjust="0"/>
  </p:normalViewPr>
  <p:slideViewPr>
    <p:cSldViewPr snapToGrid="0">
      <p:cViewPr varScale="1">
        <p:scale>
          <a:sx n="87" d="100"/>
          <a:sy n="87" d="100"/>
        </p:scale>
        <p:origin x="2040" y="60"/>
      </p:cViewPr>
      <p:guideLst>
        <p:guide orient="horz" pos="2160"/>
        <p:guide pos="2880"/>
      </p:guideLst>
    </p:cSldViewPr>
  </p:slideViewPr>
  <p:outlineViewPr>
    <p:cViewPr>
      <p:scale>
        <a:sx n="33" d="100"/>
        <a:sy n="33" d="100"/>
      </p:scale>
      <p:origin x="0" y="4867"/>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3472C37F-1F2F-433D-88C3-3226B80931D4}" type="datetimeFigureOut">
              <a:rPr lang="en-ZA" smtClean="0"/>
              <a:t>2023/02/27</a:t>
            </a:fld>
            <a:endParaRPr lang="en-ZA"/>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1100325B-9817-4C17-ACE0-25450F9351E8}" type="slidenum">
              <a:rPr lang="en-ZA" smtClean="0"/>
              <a:t>‹#›</a:t>
            </a:fld>
            <a:endParaRPr lang="en-ZA"/>
          </a:p>
        </p:txBody>
      </p:sp>
    </p:spTree>
    <p:extLst>
      <p:ext uri="{BB962C8B-B14F-4D97-AF65-F5344CB8AC3E}">
        <p14:creationId xmlns:p14="http://schemas.microsoft.com/office/powerpoint/2010/main" val="1071334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atin typeface="Arial" charset="0"/>
              </a:defRPr>
            </a:lvl1pPr>
          </a:lstStyle>
          <a:p>
            <a:pPr>
              <a:defRPr/>
            </a:pPr>
            <a:fld id="{BF8D156F-764F-4695-B1C5-E727D3041F15}" type="datetimeFigureOut">
              <a:rPr lang="en-US"/>
              <a:pPr>
                <a:defRPr/>
              </a:pPr>
              <a:t>2/27/2023</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atin typeface="Arial" charset="0"/>
              </a:defRPr>
            </a:lvl1pPr>
          </a:lstStyle>
          <a:p>
            <a:pPr>
              <a:defRPr/>
            </a:pPr>
            <a:fld id="{9201F57C-B1AD-42CE-8A45-D61EF6A43D46}" type="slidenum">
              <a:rPr lang="en-US"/>
              <a:pPr>
                <a:defRPr/>
              </a:pPr>
              <a:t>‹#›</a:t>
            </a:fld>
            <a:endParaRPr lang="en-US"/>
          </a:p>
        </p:txBody>
      </p:sp>
    </p:spTree>
    <p:extLst>
      <p:ext uri="{BB962C8B-B14F-4D97-AF65-F5344CB8AC3E}">
        <p14:creationId xmlns:p14="http://schemas.microsoft.com/office/powerpoint/2010/main" val="1737800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Audio narrations have been left in some of the slides, these are provided as a means to just supplement some of the information, you do not need to listen to them (press on the speaker icon if you want to listen to the annotation). </a:t>
            </a:r>
          </a:p>
          <a:p>
            <a:pPr eaLnBrk="1" hangingPunct="1">
              <a:spcBef>
                <a:spcPct val="0"/>
              </a:spcBef>
            </a:pPr>
            <a:r>
              <a:rPr lang="en-US" dirty="0"/>
              <a:t>The lecture sessions will present the slides and provide an opportunity for questions and discussion of the topics.</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7C3B841-AD11-444A-9A16-E4A274B27553}" type="slidenum">
              <a:rPr lang="en-US" smtClean="0"/>
              <a:pPr/>
              <a:t>1</a:t>
            </a:fld>
            <a:endParaRPr lang="en-US"/>
          </a:p>
        </p:txBody>
      </p:sp>
    </p:spTree>
    <p:extLst>
      <p:ext uri="{BB962C8B-B14F-4D97-AF65-F5344CB8AC3E}">
        <p14:creationId xmlns:p14="http://schemas.microsoft.com/office/powerpoint/2010/main" val="596050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ED695B-174B-4CF9-BEAE-5F6D7AD283DE}" type="slidenum">
              <a:rPr lang="en-US" smtClean="0"/>
              <a:pPr/>
              <a:t>3</a:t>
            </a:fld>
            <a:endParaRPr lang="en-US"/>
          </a:p>
        </p:txBody>
      </p:sp>
    </p:spTree>
    <p:extLst>
      <p:ext uri="{BB962C8B-B14F-4D97-AF65-F5344CB8AC3E}">
        <p14:creationId xmlns:p14="http://schemas.microsoft.com/office/powerpoint/2010/main" val="1785109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CPU Performance metrics can be viewed from multiple perspectives. </a:t>
            </a:r>
          </a:p>
          <a:p>
            <a:r>
              <a:rPr lang="en-ZA" dirty="0"/>
              <a:t>Thinking just about how many instructions a processor can get through in a given time duration is not necessarily a meaningful measure, depending on the type of processor and application concerned.</a:t>
            </a:r>
          </a:p>
          <a:p>
            <a:r>
              <a:rPr lang="en-ZA" dirty="0"/>
              <a:t>For example, you could be comparing a CISC processor to a RISC processor. The RISC processor may complete an instruction at twice the speed it takes for the CISC processor. But, the RISC might still end up taking ten times longer to add up a sequence of floating point numbers compared to the CISC.</a:t>
            </a:r>
          </a:p>
          <a:p>
            <a:r>
              <a:rPr lang="en-ZA" dirty="0"/>
              <a:t>But, the CISC may take ten times longer than the RISC to forward data from one port to another.</a:t>
            </a:r>
          </a:p>
          <a:p>
            <a:r>
              <a:rPr lang="en-ZA" dirty="0"/>
              <a:t>Which processor has better performance?</a:t>
            </a:r>
          </a:p>
          <a:p>
            <a:r>
              <a:rPr lang="en-ZA" dirty="0"/>
              <a:t>You probably see the issue… It depends on the aspect, or performance, of processing that you are interested in.</a:t>
            </a:r>
          </a:p>
          <a:p>
            <a:r>
              <a:rPr lang="en-ZA" dirty="0"/>
              <a:t>You may be more interested in how fast it runs a particular program.</a:t>
            </a:r>
          </a:p>
          <a:p>
            <a:r>
              <a:rPr lang="en-ZA" dirty="0"/>
              <a:t>Or how many instructions a program takes.</a:t>
            </a:r>
          </a:p>
          <a:p>
            <a:r>
              <a:rPr lang="en-ZA" dirty="0"/>
              <a:t>The table here indicates on the left the aspect that you may be interested in. The other columns indicates commonly available properties of a processor (e.g. found in the datasheet). The ticks indicate which aspect on the right is a default (or one or the first things) considered in rating that aspect.</a:t>
            </a:r>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8</a:t>
            </a:fld>
            <a:endParaRPr lang="en-US"/>
          </a:p>
        </p:txBody>
      </p:sp>
    </p:spTree>
    <p:extLst>
      <p:ext uri="{BB962C8B-B14F-4D97-AF65-F5344CB8AC3E}">
        <p14:creationId xmlns:p14="http://schemas.microsoft.com/office/powerpoint/2010/main" val="1947361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447626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B66387-28F6-4E11-A57F-0F97594F8C09}" type="slidenum">
              <a:rPr lang="en-US" smtClean="0"/>
              <a:pPr/>
              <a:t>14</a:t>
            </a:fld>
            <a:endParaRPr lang="en-US"/>
          </a:p>
        </p:txBody>
      </p:sp>
    </p:spTree>
    <p:extLst>
      <p:ext uri="{BB962C8B-B14F-4D97-AF65-F5344CB8AC3E}">
        <p14:creationId xmlns:p14="http://schemas.microsoft.com/office/powerpoint/2010/main" val="1127505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18</a:t>
            </a:fld>
            <a:endParaRPr lang="en-US"/>
          </a:p>
        </p:txBody>
      </p:sp>
    </p:spTree>
    <p:extLst>
      <p:ext uri="{BB962C8B-B14F-4D97-AF65-F5344CB8AC3E}">
        <p14:creationId xmlns:p14="http://schemas.microsoft.com/office/powerpoint/2010/main" val="314802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20</a:t>
            </a:fld>
            <a:endParaRPr lang="en-US"/>
          </a:p>
        </p:txBody>
      </p:sp>
    </p:spTree>
    <p:extLst>
      <p:ext uri="{BB962C8B-B14F-4D97-AF65-F5344CB8AC3E}">
        <p14:creationId xmlns:p14="http://schemas.microsoft.com/office/powerpoint/2010/main" val="10671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CE114376-ACFC-4634-9DD3-DBEE48388D3F}"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A797E0B0-0C94-4547-83CD-2A390788D8A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7155BA7D-9DDA-4CAE-A37F-DADF61AB5AB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AE3C20EC-6E65-4DF9-82E7-BC2A5EBEB3D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1015B618-3B73-4DB7-A05F-FC76D85BC458}"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6D4442F0-F0B7-4DF1-8AF3-A1BEB09A5E95}"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3847B8E3-0A6A-4286-A5BA-DD6845A657C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FD86DB28-71AB-48E2-8B48-E285E68A8FC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623BCBF4-CA00-4975-925F-AC153BE158F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1EE94CDC-694E-40AA-A23D-CA3B5AACECA2}"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E4D5D9C7-7936-4E98-B62F-E552D2CBF53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creativecommons.org/licenses/by-sa/4.0/" TargetMode="Externa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8.pn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5" Type="http://schemas.openxmlformats.org/officeDocument/2006/relationships/image" Target="../media/image8.pn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8.png"/><Relationship Id="rId5" Type="http://schemas.openxmlformats.org/officeDocument/2006/relationships/image" Target="../media/image19.jpg"/><Relationship Id="rId4" Type="http://schemas.openxmlformats.org/officeDocument/2006/relationships/hyperlink" Target="https://linux.die.net/man/1/dsta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hyperlink" Target="https://valgrind.org/info/about.html" TargetMode="External"/><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hyperlink" Target="https://valgrind.org/" TargetMode="External"/><Relationship Id="rId5" Type="http://schemas.openxmlformats.org/officeDocument/2006/relationships/image" Target="../media/image21.jpg"/><Relationship Id="rId4"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image" Target="../media/image8.png"/><Relationship Id="rId5" Type="http://schemas.openxmlformats.org/officeDocument/2006/relationships/hyperlink" Target="https://www.overleaf.com/" TargetMode="External"/><Relationship Id="rId4" Type="http://schemas.openxmlformats.org/officeDocument/2006/relationships/hyperlink" Target="https://www.texstudio.org/" TargetMode="Externa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mp3"/><Relationship Id="rId1" Type="http://schemas.microsoft.com/office/2007/relationships/media" Target="../media/media17.mp3"/><Relationship Id="rId5" Type="http://schemas.openxmlformats.org/officeDocument/2006/relationships/image" Target="../media/image8.pn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8.png"/><Relationship Id="rId5" Type="http://schemas.openxmlformats.org/officeDocument/2006/relationships/hyperlink" Target="https://en.wikipedia.org/wiki/Cycles_per_instruction" TargetMode="External"/><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558925" y="1873250"/>
            <a:ext cx="6775450" cy="1814513"/>
          </a:xfrm>
          <a:prstGeom prst="rect">
            <a:avLst/>
          </a:prstGeom>
          <a:blipFill dpi="0" rotWithShape="1">
            <a:blip r:embed="rId3" cstate="print">
              <a:alphaModFix amt="28000"/>
            </a:blip>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3076" name="Rectangle 9"/>
          <p:cNvSpPr>
            <a:spLocks noChangeArrowheads="1"/>
          </p:cNvSpPr>
          <p:nvPr/>
        </p:nvSpPr>
        <p:spPr bwMode="auto">
          <a:xfrm>
            <a:off x="1873250" y="5553932"/>
            <a:ext cx="58324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sz="2400" dirty="0"/>
              <a:t>Lecturer:</a:t>
            </a:r>
          </a:p>
          <a:p>
            <a:pPr algn="ctr"/>
            <a:r>
              <a:rPr lang="en-ZA" sz="2400" dirty="0"/>
              <a:t>Simon Winberg</a:t>
            </a:r>
            <a:endParaRPr lang="en-US" sz="2400" dirty="0"/>
          </a:p>
        </p:txBody>
      </p:sp>
      <p:sp>
        <p:nvSpPr>
          <p:cNvPr id="9" name="Rectangle 8"/>
          <p:cNvSpPr/>
          <p:nvPr/>
        </p:nvSpPr>
        <p:spPr>
          <a:xfrm>
            <a:off x="115986" y="2065808"/>
            <a:ext cx="9661328" cy="1446550"/>
          </a:xfrm>
          <a:prstGeom prst="rect">
            <a:avLst/>
          </a:prstGeom>
          <a:noFill/>
        </p:spPr>
        <p:txBody>
          <a:bodyPr wrap="square">
            <a:spAutoFit/>
          </a:bodyPr>
          <a:lstStyle/>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High Performance</a:t>
            </a:r>
          </a:p>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Embedded Systems</a:t>
            </a:r>
          </a:p>
        </p:txBody>
      </p:sp>
      <p:sp>
        <p:nvSpPr>
          <p:cNvPr id="11" name="Rectangle 10"/>
          <p:cNvSpPr/>
          <p:nvPr/>
        </p:nvSpPr>
        <p:spPr>
          <a:xfrm>
            <a:off x="2617520" y="361295"/>
            <a:ext cx="4418196"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EEE4120F</a:t>
            </a:r>
          </a:p>
        </p:txBody>
      </p:sp>
      <p:pic>
        <p:nvPicPr>
          <p:cNvPr id="1026" name="Picture 2" descr="C:\Users\swinberg\Documents\ACTIVE\EEE4084F\Common\Images\uctlogo_sm.gif"/>
          <p:cNvPicPr>
            <a:picLocks noChangeAspect="1" noChangeArrowheads="1"/>
          </p:cNvPicPr>
          <p:nvPr/>
        </p:nvPicPr>
        <p:blipFill>
          <a:blip r:embed="rId4" cstate="print"/>
          <a:srcRect/>
          <a:stretch>
            <a:fillRect/>
          </a:stretch>
        </p:blipFill>
        <p:spPr bwMode="auto">
          <a:xfrm>
            <a:off x="7314998" y="229643"/>
            <a:ext cx="1490364" cy="1520780"/>
          </a:xfrm>
          <a:prstGeom prst="rect">
            <a:avLst/>
          </a:prstGeom>
          <a:noFill/>
        </p:spPr>
      </p:pic>
      <p:pic>
        <p:nvPicPr>
          <p:cNvPr id="10" name="Picture 3" descr="C:\Users\swinberg\Documents\ACTIVE\EEE4084F\Common\Images_open\CC-SA.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830" y="6375970"/>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13488" y="647818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sp>
        <p:nvSpPr>
          <p:cNvPr id="13" name="Subtitle 4"/>
          <p:cNvSpPr txBox="1">
            <a:spLocks/>
          </p:cNvSpPr>
          <p:nvPr/>
        </p:nvSpPr>
        <p:spPr>
          <a:xfrm>
            <a:off x="372155" y="3728850"/>
            <a:ext cx="8128000" cy="1894904"/>
          </a:xfrm>
          <a:prstGeom prst="rect">
            <a:avLst/>
          </a:prstGeom>
        </p:spPr>
        <p:txBody>
          <a:bodyPr vert="horz" lIns="91440" tIns="45720" rIns="91440" bIns="45720" rtlCol="0">
            <a:normAutofit/>
          </a:bodyPr>
          <a:lst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ctr" fontAlgn="auto">
              <a:spcAft>
                <a:spcPts val="0"/>
              </a:spcAft>
              <a:buFont typeface="Wingdings 2" pitchFamily="18" charset="2"/>
              <a:buNone/>
              <a:defRPr/>
            </a:pPr>
            <a:r>
              <a:rPr lang="en-US"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Lecture 6:</a:t>
            </a:r>
          </a:p>
          <a:p>
            <a:pPr algn="ctr" fontAlgn="auto">
              <a:spcAft>
                <a:spcPts val="0"/>
              </a:spcAft>
              <a:buNone/>
              <a:defRPr/>
            </a:pPr>
            <a:r>
              <a:rPr lang="en-US"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Performance benchmarking, Metrics, Profiling &amp; Testing</a:t>
            </a:r>
          </a:p>
        </p:txBody>
      </p:sp>
      <p:pic>
        <p:nvPicPr>
          <p:cNvPr id="5" name="Picture 4">
            <a:extLst>
              <a:ext uri="{FF2B5EF4-FFF2-40B4-BE49-F238E27FC236}">
                <a16:creationId xmlns:a16="http://schemas.microsoft.com/office/drawing/2014/main" id="{E3F9350C-E44B-4817-AD4A-0313189E989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88766" y="370310"/>
            <a:ext cx="1298159" cy="1280129"/>
          </a:xfrm>
          <a:prstGeom prst="rect">
            <a:avLst/>
          </a:prstGeom>
        </p:spPr>
      </p:pic>
      <p:sp>
        <p:nvSpPr>
          <p:cNvPr id="4" name="Rectangle 3">
            <a:extLst>
              <a:ext uri="{FF2B5EF4-FFF2-40B4-BE49-F238E27FC236}">
                <a16:creationId xmlns:a16="http://schemas.microsoft.com/office/drawing/2014/main" id="{C3E1FD48-4046-4A2B-896C-BFCA054B7D2B}"/>
              </a:ext>
            </a:extLst>
          </p:cNvPr>
          <p:cNvSpPr/>
          <p:nvPr/>
        </p:nvSpPr>
        <p:spPr>
          <a:xfrm>
            <a:off x="6281596" y="6447403"/>
            <a:ext cx="2299027" cy="261610"/>
          </a:xfrm>
          <a:prstGeom prst="rect">
            <a:avLst/>
          </a:prstGeom>
        </p:spPr>
        <p:txBody>
          <a:bodyPr wrap="none">
            <a:spAutoFit/>
          </a:bodyPr>
          <a:lstStyle/>
          <a:p>
            <a:r>
              <a:rPr lang="en-ZA" sz="1100" dirty="0">
                <a:solidFill>
                  <a:schemeClr val="accent3">
                    <a:lumMod val="75000"/>
                  </a:schemeClr>
                </a:solidFill>
              </a:rPr>
              <a:t>Planned as short recorded lecture</a:t>
            </a:r>
          </a:p>
        </p:txBody>
      </p:sp>
      <p:pic>
        <p:nvPicPr>
          <p:cNvPr id="14" name="Picture 13" descr="An empty park bench sitting on top of a wooden fence&#10;&#10;Description automatically generated">
            <a:extLst>
              <a:ext uri="{FF2B5EF4-FFF2-40B4-BE49-F238E27FC236}">
                <a16:creationId xmlns:a16="http://schemas.microsoft.com/office/drawing/2014/main" id="{A343CE94-6C87-4C09-84D9-BFCE2E2BDF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87850" y="5357701"/>
            <a:ext cx="1689443" cy="1075100"/>
          </a:xfrm>
          <a:prstGeom prst="rect">
            <a:avLst/>
          </a:prstGeom>
        </p:spPr>
      </p:pic>
      <p:sp>
        <p:nvSpPr>
          <p:cNvPr id="6" name="Rectangle 5">
            <a:extLst>
              <a:ext uri="{FF2B5EF4-FFF2-40B4-BE49-F238E27FC236}">
                <a16:creationId xmlns:a16="http://schemas.microsoft.com/office/drawing/2014/main" id="{57A0A7D7-7C42-47F2-8AB6-1F6B594924D8}"/>
              </a:ext>
            </a:extLst>
          </p:cNvPr>
          <p:cNvSpPr/>
          <p:nvPr/>
        </p:nvSpPr>
        <p:spPr>
          <a:xfrm rot="16200000">
            <a:off x="2433896" y="5765862"/>
            <a:ext cx="1308371" cy="307777"/>
          </a:xfrm>
          <a:prstGeom prst="rect">
            <a:avLst/>
          </a:prstGeom>
        </p:spPr>
        <p:txBody>
          <a:bodyPr wrap="none">
            <a:spAutoFit/>
          </a:bodyPr>
          <a:lstStyle/>
          <a:p>
            <a:r>
              <a:rPr lang="en-ZA" sz="1400" dirty="0">
                <a:solidFill>
                  <a:schemeClr val="tx2">
                    <a:lumMod val="60000"/>
                    <a:lumOff val="40000"/>
                  </a:schemeClr>
                </a:solidFill>
              </a:rPr>
              <a:t>benchmarking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Example: Calculating ACPI</a:t>
            </a:r>
            <a:endParaRPr lang="en-GB" dirty="0"/>
          </a:p>
        </p:txBody>
      </p:sp>
      <p:graphicFrame>
        <p:nvGraphicFramePr>
          <p:cNvPr id="4" name="Content Placeholder 3"/>
          <p:cNvGraphicFramePr>
            <a:graphicFrameLocks noGrp="1"/>
          </p:cNvGraphicFramePr>
          <p:nvPr>
            <p:ph idx="1"/>
          </p:nvPr>
        </p:nvGraphicFramePr>
        <p:xfrm>
          <a:off x="400047" y="1595438"/>
          <a:ext cx="8386767" cy="3108960"/>
        </p:xfrm>
        <a:graphic>
          <a:graphicData uri="http://schemas.openxmlformats.org/drawingml/2006/table">
            <a:tbl>
              <a:tblPr firstRow="1" bandRow="1">
                <a:tableStyleId>{5C22544A-7EE6-4342-B048-85BDC9FD1C3A}</a:tableStyleId>
              </a:tblPr>
              <a:tblGrid>
                <a:gridCol w="1677353">
                  <a:extLst>
                    <a:ext uri="{9D8B030D-6E8A-4147-A177-3AD203B41FA5}">
                      <a16:colId xmlns:a16="http://schemas.microsoft.com/office/drawing/2014/main" val="20000"/>
                    </a:ext>
                  </a:extLst>
                </a:gridCol>
                <a:gridCol w="1965963">
                  <a:extLst>
                    <a:ext uri="{9D8B030D-6E8A-4147-A177-3AD203B41FA5}">
                      <a16:colId xmlns:a16="http://schemas.microsoft.com/office/drawing/2014/main" val="20001"/>
                    </a:ext>
                  </a:extLst>
                </a:gridCol>
                <a:gridCol w="1388744">
                  <a:extLst>
                    <a:ext uri="{9D8B030D-6E8A-4147-A177-3AD203B41FA5}">
                      <a16:colId xmlns:a16="http://schemas.microsoft.com/office/drawing/2014/main" val="20002"/>
                    </a:ext>
                  </a:extLst>
                </a:gridCol>
                <a:gridCol w="1554481">
                  <a:extLst>
                    <a:ext uri="{9D8B030D-6E8A-4147-A177-3AD203B41FA5}">
                      <a16:colId xmlns:a16="http://schemas.microsoft.com/office/drawing/2014/main" val="20003"/>
                    </a:ext>
                  </a:extLst>
                </a:gridCol>
                <a:gridCol w="1800226">
                  <a:extLst>
                    <a:ext uri="{9D8B030D-6E8A-4147-A177-3AD203B41FA5}">
                      <a16:colId xmlns:a16="http://schemas.microsoft.com/office/drawing/2014/main" val="20004"/>
                    </a:ext>
                  </a:extLst>
                </a:gridCol>
              </a:tblGrid>
              <a:tr h="370840">
                <a:tc>
                  <a:txBody>
                    <a:bodyPr/>
                    <a:lstStyle/>
                    <a:p>
                      <a:r>
                        <a:rPr lang="en-ZA" sz="2400" dirty="0"/>
                        <a:t>Operation</a:t>
                      </a:r>
                      <a:endParaRPr lang="en-GB" sz="2400" dirty="0"/>
                    </a:p>
                  </a:txBody>
                  <a:tcPr/>
                </a:tc>
                <a:tc>
                  <a:txBody>
                    <a:bodyPr/>
                    <a:lstStyle/>
                    <a:p>
                      <a:r>
                        <a:rPr lang="en-ZA" sz="2400" dirty="0"/>
                        <a:t>Frequency (</a:t>
                      </a:r>
                      <a:r>
                        <a:rPr lang="en-ZA" sz="2400" dirty="0" err="1"/>
                        <a:t>F</a:t>
                      </a:r>
                      <a:r>
                        <a:rPr lang="en-ZA" sz="2400" baseline="-25000" dirty="0" err="1"/>
                        <a:t>i</a:t>
                      </a:r>
                      <a:r>
                        <a:rPr lang="en-ZA" sz="2400" dirty="0"/>
                        <a:t>)</a:t>
                      </a:r>
                      <a:endParaRPr lang="en-GB" sz="2400" dirty="0"/>
                    </a:p>
                  </a:txBody>
                  <a:tcPr/>
                </a:tc>
                <a:tc>
                  <a:txBody>
                    <a:bodyPr/>
                    <a:lstStyle/>
                    <a:p>
                      <a:r>
                        <a:rPr lang="en-ZA" sz="2400" dirty="0" err="1"/>
                        <a:t>CPI</a:t>
                      </a:r>
                      <a:r>
                        <a:rPr lang="en-ZA" sz="2400" baseline="-25000" dirty="0" err="1"/>
                        <a:t>i</a:t>
                      </a:r>
                      <a:endParaRPr lang="en-GB" sz="2400"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err="1"/>
                        <a:t>CPI</a:t>
                      </a:r>
                      <a:r>
                        <a:rPr lang="en-ZA" sz="2400" baseline="-25000" dirty="0" err="1"/>
                        <a:t>i</a:t>
                      </a:r>
                      <a:r>
                        <a:rPr lang="en-ZA" sz="2400" baseline="-25000" dirty="0"/>
                        <a:t> </a:t>
                      </a:r>
                      <a:r>
                        <a:rPr lang="en-ZA" sz="2400" dirty="0"/>
                        <a:t>* </a:t>
                      </a:r>
                      <a:r>
                        <a:rPr lang="en-ZA" sz="2400" dirty="0" err="1"/>
                        <a:t>F</a:t>
                      </a:r>
                      <a:r>
                        <a:rPr lang="en-ZA" sz="2400" baseline="-25000" dirty="0" err="1"/>
                        <a:t>i</a:t>
                      </a:r>
                      <a:endParaRPr lang="en-GB" sz="2400" dirty="0"/>
                    </a:p>
                  </a:txBody>
                  <a:tcPr/>
                </a:tc>
                <a:tc>
                  <a:txBody>
                    <a:bodyPr/>
                    <a:lstStyle/>
                    <a:p>
                      <a:r>
                        <a:rPr lang="en-ZA" sz="2400" dirty="0"/>
                        <a:t>Time</a:t>
                      </a:r>
                      <a:r>
                        <a:rPr lang="en-ZA" sz="2400" baseline="0" dirty="0"/>
                        <a:t> %</a:t>
                      </a:r>
                      <a:endParaRPr lang="en-GB" sz="2400"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t>Store</a:t>
                      </a:r>
                      <a:endParaRPr lang="en-GB" sz="2400" dirty="0"/>
                    </a:p>
                  </a:txBody>
                  <a:tcPr/>
                </a:tc>
                <a:tc>
                  <a:txBody>
                    <a:bodyPr/>
                    <a:lstStyle/>
                    <a:p>
                      <a:r>
                        <a:rPr lang="en-ZA" sz="2400" dirty="0"/>
                        <a:t>10%</a:t>
                      </a:r>
                      <a:endParaRPr lang="en-GB" sz="2400" dirty="0"/>
                    </a:p>
                  </a:txBody>
                  <a:tcPr/>
                </a:tc>
                <a:tc>
                  <a:txBody>
                    <a:bodyPr/>
                    <a:lstStyle/>
                    <a:p>
                      <a:r>
                        <a:rPr lang="en-ZA" sz="2400" dirty="0"/>
                        <a:t>2</a:t>
                      </a:r>
                      <a:endParaRPr lang="en-GB" sz="2400" dirty="0"/>
                    </a:p>
                  </a:txBody>
                  <a:tcPr/>
                </a:tc>
                <a:tc>
                  <a:txBody>
                    <a:bodyPr/>
                    <a:lstStyle/>
                    <a:p>
                      <a:r>
                        <a:rPr lang="en-ZA" sz="2400" dirty="0"/>
                        <a:t>0.2</a:t>
                      </a:r>
                      <a:endParaRPr lang="en-GB" sz="2400" dirty="0"/>
                    </a:p>
                  </a:txBody>
                  <a:tcPr/>
                </a:tc>
                <a:tc>
                  <a:txBody>
                    <a:bodyPr/>
                    <a:lstStyle/>
                    <a:p>
                      <a:r>
                        <a:rPr lang="en-ZA" sz="2400" b="1" dirty="0"/>
                        <a:t>13%</a:t>
                      </a:r>
                      <a:endParaRPr lang="en-GB" sz="2400" b="1"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t>Load</a:t>
                      </a:r>
                      <a:endParaRPr lang="en-GB" sz="2400" dirty="0"/>
                    </a:p>
                  </a:txBody>
                  <a:tcPr/>
                </a:tc>
                <a:tc>
                  <a:txBody>
                    <a:bodyPr/>
                    <a:lstStyle/>
                    <a:p>
                      <a:r>
                        <a:rPr lang="en-ZA" sz="2400" dirty="0"/>
                        <a:t>20%</a:t>
                      </a:r>
                      <a:endParaRPr lang="en-GB" sz="2400" dirty="0"/>
                    </a:p>
                  </a:txBody>
                  <a:tcPr/>
                </a:tc>
                <a:tc>
                  <a:txBody>
                    <a:bodyPr/>
                    <a:lstStyle/>
                    <a:p>
                      <a:r>
                        <a:rPr lang="en-ZA" sz="2400" dirty="0"/>
                        <a:t>2</a:t>
                      </a:r>
                      <a:endParaRPr lang="en-GB" sz="2400" dirty="0"/>
                    </a:p>
                  </a:txBody>
                  <a:tcPr/>
                </a:tc>
                <a:tc>
                  <a:txBody>
                    <a:bodyPr/>
                    <a:lstStyle/>
                    <a:p>
                      <a:r>
                        <a:rPr lang="en-ZA" sz="2400" dirty="0"/>
                        <a:t>0.4</a:t>
                      </a:r>
                      <a:endParaRPr lang="en-GB" sz="2400" dirty="0"/>
                    </a:p>
                  </a:txBody>
                  <a:tcPr/>
                </a:tc>
                <a:tc>
                  <a:txBody>
                    <a:bodyPr/>
                    <a:lstStyle/>
                    <a:p>
                      <a:r>
                        <a:rPr lang="en-ZA" sz="2400" b="1" dirty="0"/>
                        <a:t>27%</a:t>
                      </a:r>
                      <a:endParaRPr lang="en-GB" sz="2400" b="1" dirty="0"/>
                    </a:p>
                  </a:txBody>
                  <a:tcPr/>
                </a:tc>
                <a:extLst>
                  <a:ext uri="{0D108BD9-81ED-4DB2-BD59-A6C34878D82A}">
                    <a16:rowId xmlns:a16="http://schemas.microsoft.com/office/drawing/2014/main" val="10002"/>
                  </a:ext>
                </a:extLst>
              </a:tr>
              <a:tr h="370840">
                <a:tc>
                  <a:txBody>
                    <a:bodyPr/>
                    <a:lstStyle/>
                    <a:p>
                      <a:r>
                        <a:rPr lang="en-ZA" sz="2400" dirty="0"/>
                        <a:t>Branch</a:t>
                      </a:r>
                      <a:endParaRPr lang="en-GB" sz="2400" dirty="0"/>
                    </a:p>
                  </a:txBody>
                  <a:tcPr/>
                </a:tc>
                <a:tc>
                  <a:txBody>
                    <a:bodyPr/>
                    <a:lstStyle/>
                    <a:p>
                      <a:r>
                        <a:rPr lang="en-ZA" sz="2400" dirty="0"/>
                        <a:t>20%</a:t>
                      </a:r>
                      <a:endParaRPr lang="en-GB" sz="2400" dirty="0"/>
                    </a:p>
                  </a:txBody>
                  <a:tcPr/>
                </a:tc>
                <a:tc>
                  <a:txBody>
                    <a:bodyPr/>
                    <a:lstStyle/>
                    <a:p>
                      <a:r>
                        <a:rPr lang="en-ZA" sz="2400" dirty="0"/>
                        <a:t>2</a:t>
                      </a:r>
                      <a:endParaRPr lang="en-GB" sz="2400" dirty="0"/>
                    </a:p>
                  </a:txBody>
                  <a:tcPr/>
                </a:tc>
                <a:tc>
                  <a:txBody>
                    <a:bodyPr/>
                    <a:lstStyle/>
                    <a:p>
                      <a:r>
                        <a:rPr lang="en-ZA" sz="2400" dirty="0"/>
                        <a:t>0.4</a:t>
                      </a:r>
                      <a:endParaRPr lang="en-GB" sz="2400" dirty="0"/>
                    </a:p>
                  </a:txBody>
                  <a:tcPr/>
                </a:tc>
                <a:tc>
                  <a:txBody>
                    <a:bodyPr/>
                    <a:lstStyle/>
                    <a:p>
                      <a:r>
                        <a:rPr lang="en-ZA" sz="2400" b="1" dirty="0"/>
                        <a:t>27%</a:t>
                      </a:r>
                      <a:endParaRPr lang="en-GB" sz="2400" b="1" dirty="0"/>
                    </a:p>
                  </a:txBody>
                  <a:tcPr/>
                </a:tc>
                <a:extLst>
                  <a:ext uri="{0D108BD9-81ED-4DB2-BD59-A6C34878D82A}">
                    <a16:rowId xmlns:a16="http://schemas.microsoft.com/office/drawing/2014/main" val="10003"/>
                  </a:ext>
                </a:extLst>
              </a:tr>
              <a:tr h="370840">
                <a:tc>
                  <a:txBody>
                    <a:bodyPr/>
                    <a:lstStyle/>
                    <a:p>
                      <a:r>
                        <a:rPr lang="en-ZA" sz="2400" dirty="0"/>
                        <a:t>ALU</a:t>
                      </a:r>
                      <a:endParaRPr lang="en-GB" sz="2400" dirty="0"/>
                    </a:p>
                  </a:txBody>
                  <a:tcPr/>
                </a:tc>
                <a:tc>
                  <a:txBody>
                    <a:bodyPr/>
                    <a:lstStyle/>
                    <a:p>
                      <a:r>
                        <a:rPr lang="en-ZA" sz="2400" dirty="0"/>
                        <a:t>50%</a:t>
                      </a:r>
                      <a:endParaRPr lang="en-GB" sz="2400" dirty="0"/>
                    </a:p>
                  </a:txBody>
                  <a:tcPr/>
                </a:tc>
                <a:tc>
                  <a:txBody>
                    <a:bodyPr/>
                    <a:lstStyle/>
                    <a:p>
                      <a:r>
                        <a:rPr lang="en-ZA" sz="2400" dirty="0"/>
                        <a:t>1</a:t>
                      </a:r>
                      <a:endParaRPr lang="en-GB" sz="2400" dirty="0"/>
                    </a:p>
                  </a:txBody>
                  <a:tcPr/>
                </a:tc>
                <a:tc>
                  <a:txBody>
                    <a:bodyPr/>
                    <a:lstStyle/>
                    <a:p>
                      <a:r>
                        <a:rPr lang="en-ZA" sz="2400" dirty="0"/>
                        <a:t>0.5</a:t>
                      </a:r>
                      <a:endParaRPr lang="en-GB" sz="2400" dirty="0"/>
                    </a:p>
                  </a:txBody>
                  <a:tcPr/>
                </a:tc>
                <a:tc>
                  <a:txBody>
                    <a:bodyPr/>
                    <a:lstStyle/>
                    <a:p>
                      <a:r>
                        <a:rPr lang="en-ZA" sz="2400" b="1" dirty="0"/>
                        <a:t>33%</a:t>
                      </a:r>
                      <a:endParaRPr lang="en-GB" sz="2400" b="1" dirty="0"/>
                    </a:p>
                  </a:txBody>
                  <a:tcPr/>
                </a:tc>
                <a:extLst>
                  <a:ext uri="{0D108BD9-81ED-4DB2-BD59-A6C34878D82A}">
                    <a16:rowId xmlns:a16="http://schemas.microsoft.com/office/drawing/2014/main" val="10004"/>
                  </a:ext>
                </a:extLst>
              </a:tr>
              <a:tr h="370840">
                <a:tc>
                  <a:txBody>
                    <a:bodyPr/>
                    <a:lstStyle/>
                    <a:p>
                      <a:r>
                        <a:rPr lang="en-GB" sz="2400" i="1" dirty="0"/>
                        <a:t>ACPI</a:t>
                      </a:r>
                    </a:p>
                  </a:txBody>
                  <a:tcPr/>
                </a:tc>
                <a:tc>
                  <a:txBody>
                    <a:bodyPr/>
                    <a:lstStyle/>
                    <a:p>
                      <a:r>
                        <a:rPr lang="en-ZA" sz="2400" dirty="0"/>
                        <a:t>100%</a:t>
                      </a:r>
                      <a:endParaRPr lang="en-GB" sz="2400" dirty="0"/>
                    </a:p>
                  </a:txBody>
                  <a:tcPr/>
                </a:tc>
                <a:tc>
                  <a:txBody>
                    <a:bodyPr/>
                    <a:lstStyle/>
                    <a:p>
                      <a:endParaRPr lang="en-GB" sz="2400" dirty="0"/>
                    </a:p>
                  </a:txBody>
                  <a:tcPr/>
                </a:tc>
                <a:tc>
                  <a:txBody>
                    <a:bodyPr/>
                    <a:lstStyle/>
                    <a:p>
                      <a:r>
                        <a:rPr lang="en-GB" sz="2400" dirty="0"/>
                        <a:t>1.5</a:t>
                      </a:r>
                    </a:p>
                  </a:txBody>
                  <a:tcPr/>
                </a:tc>
                <a:tc>
                  <a:txBody>
                    <a:bodyPr/>
                    <a:lstStyle/>
                    <a:p>
                      <a:r>
                        <a:rPr lang="en-ZA" sz="2400" b="1" dirty="0"/>
                        <a:t>100%</a:t>
                      </a:r>
                      <a:endParaRPr lang="en-GB" sz="2400" b="1" dirty="0"/>
                    </a:p>
                  </a:txBody>
                  <a:tcPr/>
                </a:tc>
                <a:extLst>
                  <a:ext uri="{0D108BD9-81ED-4DB2-BD59-A6C34878D82A}">
                    <a16:rowId xmlns:a16="http://schemas.microsoft.com/office/drawing/2014/main" val="10005"/>
                  </a:ext>
                </a:extLst>
              </a:tr>
            </a:tbl>
          </a:graphicData>
        </a:graphic>
      </p:graphicFrame>
      <p:pic>
        <p:nvPicPr>
          <p:cNvPr id="3" name="L03-22">
            <a:hlinkClick r:id="" action="ppaction://media"/>
            <a:extLst>
              <a:ext uri="{FF2B5EF4-FFF2-40B4-BE49-F238E27FC236}">
                <a16:creationId xmlns:a16="http://schemas.microsoft.com/office/drawing/2014/main" id="{AF84EBFA-C497-4CDE-BC09-190D0B21046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4314" y="5708108"/>
            <a:ext cx="609600" cy="609600"/>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Summarizing Performance</a:t>
            </a:r>
            <a:endParaRPr lang="en-GB" dirty="0"/>
          </a:p>
        </p:txBody>
      </p:sp>
      <p:sp>
        <p:nvSpPr>
          <p:cNvPr id="3" name="Content Placeholder 2"/>
          <p:cNvSpPr>
            <a:spLocks noGrp="1"/>
          </p:cNvSpPr>
          <p:nvPr>
            <p:ph idx="1"/>
          </p:nvPr>
        </p:nvSpPr>
        <p:spPr>
          <a:xfrm>
            <a:off x="586909" y="1395592"/>
            <a:ext cx="8057028" cy="4519977"/>
          </a:xfrm>
        </p:spPr>
        <p:txBody>
          <a:bodyPr>
            <a:normAutofit fontScale="70000" lnSpcReduction="20000"/>
          </a:bodyPr>
          <a:lstStyle/>
          <a:p>
            <a:r>
              <a:rPr lang="en-US" dirty="0"/>
              <a:t>Arithmetic mean (weighted * arithmetic mean) tracks execution time (n = number runs):</a:t>
            </a:r>
          </a:p>
          <a:p>
            <a:pPr lvl="1"/>
            <a:r>
              <a:rPr lang="en-US" b="1" dirty="0"/>
              <a:t> </a:t>
            </a:r>
            <a:r>
              <a:rPr lang="en-US" b="1" dirty="0">
                <a:sym typeface="Symbol" pitchFamily="18" charset="2"/>
              </a:rPr>
              <a:t></a:t>
            </a:r>
            <a:r>
              <a:rPr lang="en-US" b="1" dirty="0"/>
              <a:t>(T</a:t>
            </a:r>
            <a:r>
              <a:rPr lang="en-US" b="1" baseline="-25000" dirty="0"/>
              <a:t>i</a:t>
            </a:r>
            <a:r>
              <a:rPr lang="en-US" b="1" dirty="0"/>
              <a:t>)/n or </a:t>
            </a:r>
            <a:r>
              <a:rPr lang="en-US" b="1" dirty="0">
                <a:sym typeface="Symbol" pitchFamily="18" charset="2"/>
              </a:rPr>
              <a:t></a:t>
            </a:r>
            <a:r>
              <a:rPr lang="en-US" b="1" dirty="0"/>
              <a:t>(</a:t>
            </a:r>
            <a:r>
              <a:rPr lang="en-US" b="1" dirty="0" err="1"/>
              <a:t>W</a:t>
            </a:r>
            <a:r>
              <a:rPr lang="en-US" b="1" baseline="-25000" dirty="0" err="1"/>
              <a:t>i</a:t>
            </a:r>
            <a:r>
              <a:rPr lang="en-US" b="1" dirty="0"/>
              <a:t>*T</a:t>
            </a:r>
            <a:r>
              <a:rPr lang="en-US" b="1" baseline="-25000" dirty="0"/>
              <a:t>i</a:t>
            </a:r>
            <a:r>
              <a:rPr lang="en-US" b="1" dirty="0"/>
              <a:t>)</a:t>
            </a:r>
          </a:p>
          <a:p>
            <a:r>
              <a:rPr lang="en-US" dirty="0"/>
              <a:t>Harmonic mean (weighted harmonic mean) of rates (e.g., R = MFLOPS) tracks execution time: </a:t>
            </a:r>
          </a:p>
          <a:p>
            <a:pPr lvl="1"/>
            <a:r>
              <a:rPr lang="en-US" b="1" dirty="0"/>
              <a:t>n/ </a:t>
            </a:r>
            <a:r>
              <a:rPr lang="en-US" b="1" dirty="0">
                <a:sym typeface="Symbol" pitchFamily="18" charset="2"/>
              </a:rPr>
              <a:t></a:t>
            </a:r>
            <a:r>
              <a:rPr lang="en-US" b="1" dirty="0"/>
              <a:t>(1/</a:t>
            </a:r>
            <a:r>
              <a:rPr lang="en-US" b="1" dirty="0" err="1"/>
              <a:t>R</a:t>
            </a:r>
            <a:r>
              <a:rPr lang="en-US" b="1" baseline="-25000" dirty="0" err="1"/>
              <a:t>i</a:t>
            </a:r>
            <a:r>
              <a:rPr lang="en-US" b="1" dirty="0"/>
              <a:t>) or n/</a:t>
            </a:r>
            <a:r>
              <a:rPr lang="en-US" b="1" dirty="0">
                <a:sym typeface="Symbol" pitchFamily="18" charset="2"/>
              </a:rPr>
              <a:t> </a:t>
            </a:r>
            <a:r>
              <a:rPr lang="en-US" b="1" dirty="0"/>
              <a:t>(</a:t>
            </a:r>
            <a:r>
              <a:rPr lang="en-US" b="1" dirty="0" err="1"/>
              <a:t>W</a:t>
            </a:r>
            <a:r>
              <a:rPr lang="en-US" b="1" baseline="-25000" dirty="0" err="1"/>
              <a:t>i</a:t>
            </a:r>
            <a:r>
              <a:rPr lang="en-US" b="1" dirty="0"/>
              <a:t>/</a:t>
            </a:r>
            <a:r>
              <a:rPr lang="en-US" b="1" dirty="0" err="1"/>
              <a:t>R</a:t>
            </a:r>
            <a:r>
              <a:rPr lang="en-US" b="1" baseline="-25000" dirty="0" err="1"/>
              <a:t>i</a:t>
            </a:r>
            <a:r>
              <a:rPr lang="en-US" b="1" dirty="0"/>
              <a:t>)</a:t>
            </a:r>
          </a:p>
          <a:p>
            <a:r>
              <a:rPr lang="en-US" dirty="0"/>
              <a:t>Normalized execution time useful for scaling performance</a:t>
            </a:r>
          </a:p>
          <a:p>
            <a:pPr lvl="1"/>
            <a:r>
              <a:rPr lang="en-US" b="1" dirty="0"/>
              <a:t>e.g. X times faster than a Pentium4</a:t>
            </a:r>
          </a:p>
          <a:p>
            <a:pPr lvl="1"/>
            <a:r>
              <a:rPr lang="en-US" dirty="0"/>
              <a:t>Arithmetic mean impacted by choice of reference machine (e.g. MIPS-1 processor)</a:t>
            </a:r>
          </a:p>
          <a:p>
            <a:r>
              <a:rPr lang="en-US" dirty="0"/>
              <a:t>Use the geometric mean for comparison:</a:t>
            </a:r>
          </a:p>
          <a:p>
            <a:pPr lvl="1"/>
            <a:r>
              <a:rPr lang="en-US" dirty="0"/>
              <a:t> </a:t>
            </a:r>
            <a:r>
              <a:rPr lang="en-US" b="1" dirty="0">
                <a:sym typeface="Symbol" pitchFamily="18" charset="2"/>
              </a:rPr>
              <a:t></a:t>
            </a:r>
            <a:r>
              <a:rPr lang="en-US" b="1" dirty="0"/>
              <a:t>(T</a:t>
            </a:r>
            <a:r>
              <a:rPr lang="en-US" b="1" baseline="-25000" dirty="0"/>
              <a:t>i</a:t>
            </a:r>
            <a:r>
              <a:rPr lang="en-US" b="1" dirty="0"/>
              <a:t>)^1/n</a:t>
            </a:r>
          </a:p>
          <a:p>
            <a:pPr lvl="1"/>
            <a:r>
              <a:rPr lang="en-US" dirty="0"/>
              <a:t>Independent of chosen machine…</a:t>
            </a:r>
          </a:p>
          <a:p>
            <a:pPr lvl="1"/>
            <a:r>
              <a:rPr lang="en-US" dirty="0"/>
              <a:t>but not good metric for total execution time</a:t>
            </a:r>
            <a:endParaRPr lang="en-GB" dirty="0"/>
          </a:p>
        </p:txBody>
      </p:sp>
      <p:sp>
        <p:nvSpPr>
          <p:cNvPr id="4" name="Rectangle 3"/>
          <p:cNvSpPr/>
          <p:nvPr/>
        </p:nvSpPr>
        <p:spPr>
          <a:xfrm>
            <a:off x="285479" y="6101837"/>
            <a:ext cx="7141186" cy="584775"/>
          </a:xfrm>
          <a:prstGeom prst="rect">
            <a:avLst/>
          </a:prstGeom>
        </p:spPr>
        <p:txBody>
          <a:bodyPr wrap="none">
            <a:spAutoFit/>
          </a:bodyPr>
          <a:lstStyle/>
          <a:p>
            <a:r>
              <a:rPr lang="en-US" sz="1600" dirty="0"/>
              <a:t>* Weighting assigns particular value (or priority of importance to certain runs) </a:t>
            </a:r>
          </a:p>
          <a:p>
            <a:r>
              <a:rPr lang="en-US" sz="1600" dirty="0"/>
              <a:t>T</a:t>
            </a:r>
            <a:r>
              <a:rPr lang="en-US" sz="1600" baseline="-25000" dirty="0"/>
              <a:t>i</a:t>
            </a:r>
            <a:r>
              <a:rPr lang="en-US" sz="1600" dirty="0"/>
              <a:t> = time of run </a:t>
            </a:r>
            <a:r>
              <a:rPr lang="en-US" sz="1600" dirty="0" err="1"/>
              <a:t>i</a:t>
            </a:r>
            <a:endParaRPr lang="en-GB" sz="1600" dirty="0"/>
          </a:p>
        </p:txBody>
      </p:sp>
      <p:pic>
        <p:nvPicPr>
          <p:cNvPr id="5" name="L03-23">
            <a:hlinkClick r:id="" action="ppaction://media"/>
            <a:extLst>
              <a:ext uri="{FF2B5EF4-FFF2-40B4-BE49-F238E27FC236}">
                <a16:creationId xmlns:a16="http://schemas.microsoft.com/office/drawing/2014/main" id="{B4F64302-D178-40FE-8D95-08374930CCF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34337" y="599724"/>
            <a:ext cx="609600" cy="609600"/>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826" y="691108"/>
            <a:ext cx="7698306" cy="692210"/>
          </a:xfrm>
        </p:spPr>
        <p:txBody>
          <a:bodyPr>
            <a:normAutofit fontScale="90000"/>
          </a:bodyPr>
          <a:lstStyle/>
          <a:p>
            <a:r>
              <a:rPr lang="en-ZA" dirty="0"/>
              <a:t>Cost/Performance:</a:t>
            </a:r>
            <a:br>
              <a:rPr lang="en-ZA" dirty="0"/>
            </a:br>
            <a:r>
              <a:rPr lang="en-US" sz="3100" dirty="0"/>
              <a:t>The Relationship of Cost to Price?</a:t>
            </a:r>
            <a:endParaRPr lang="en-GB" dirty="0"/>
          </a:p>
        </p:txBody>
      </p:sp>
      <p:sp>
        <p:nvSpPr>
          <p:cNvPr id="3" name="Content Placeholder 2"/>
          <p:cNvSpPr>
            <a:spLocks noGrp="1"/>
          </p:cNvSpPr>
          <p:nvPr>
            <p:ph idx="1"/>
          </p:nvPr>
        </p:nvSpPr>
        <p:spPr/>
        <p:txBody>
          <a:bodyPr>
            <a:normAutofit fontScale="92500" lnSpcReduction="20000"/>
          </a:bodyPr>
          <a:lstStyle/>
          <a:p>
            <a:r>
              <a:rPr lang="en-US" dirty="0"/>
              <a:t>Recurring Costs</a:t>
            </a:r>
          </a:p>
          <a:p>
            <a:pPr lvl="1"/>
            <a:r>
              <a:rPr lang="en-US" dirty="0"/>
              <a:t>Component Costs</a:t>
            </a:r>
          </a:p>
          <a:p>
            <a:pPr lvl="1"/>
            <a:r>
              <a:rPr lang="en-US" dirty="0"/>
              <a:t>Direct Costs, recurring costs: labor, purchasing, warranty, scraping</a:t>
            </a:r>
          </a:p>
          <a:p>
            <a:r>
              <a:rPr lang="en-US" dirty="0"/>
              <a:t>Non-Recurring Costs or Gross Margin</a:t>
            </a:r>
          </a:p>
          <a:p>
            <a:pPr lvl="1"/>
            <a:r>
              <a:rPr lang="en-US" dirty="0"/>
              <a:t>R&amp;D, equipment maintenance, machine and test equipment rentals, marketing, sales, financing cost, pretax profits, taxes, etc. etc.</a:t>
            </a:r>
          </a:p>
          <a:p>
            <a:r>
              <a:rPr lang="en-US" dirty="0"/>
              <a:t>Average Discount to get List Price</a:t>
            </a:r>
          </a:p>
          <a:p>
            <a:pPr lvl="1"/>
            <a:r>
              <a:rPr lang="en-US" dirty="0"/>
              <a:t>Allowing for volume discounts and/or retailer markup</a:t>
            </a:r>
          </a:p>
          <a:p>
            <a:endParaRPr lang="en-GB" dirty="0"/>
          </a:p>
        </p:txBody>
      </p:sp>
      <p:pic>
        <p:nvPicPr>
          <p:cNvPr id="4" name="L03-24">
            <a:hlinkClick r:id="" action="ppaction://media"/>
            <a:extLst>
              <a:ext uri="{FF2B5EF4-FFF2-40B4-BE49-F238E27FC236}">
                <a16:creationId xmlns:a16="http://schemas.microsoft.com/office/drawing/2014/main" id="{1415F9B1-8CA4-498E-A068-D8A113B546D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65326" y="691108"/>
            <a:ext cx="609600" cy="609600"/>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BA1A-A1EB-43DF-B462-D4F57D23892F}"/>
              </a:ext>
            </a:extLst>
          </p:cNvPr>
          <p:cNvSpPr>
            <a:spLocks noGrp="1"/>
          </p:cNvSpPr>
          <p:nvPr>
            <p:ph type="title"/>
          </p:nvPr>
        </p:nvSpPr>
        <p:spPr>
          <a:xfrm>
            <a:off x="729114" y="335361"/>
            <a:ext cx="7698306" cy="692210"/>
          </a:xfrm>
        </p:spPr>
        <p:txBody>
          <a:bodyPr>
            <a:normAutofit fontScale="90000"/>
          </a:bodyPr>
          <a:lstStyle/>
          <a:p>
            <a:r>
              <a:rPr lang="en-ZA" dirty="0"/>
              <a:t>Remember SWAP</a:t>
            </a:r>
          </a:p>
        </p:txBody>
      </p:sp>
      <p:sp>
        <p:nvSpPr>
          <p:cNvPr id="3" name="Content Placeholder 2">
            <a:extLst>
              <a:ext uri="{FF2B5EF4-FFF2-40B4-BE49-F238E27FC236}">
                <a16:creationId xmlns:a16="http://schemas.microsoft.com/office/drawing/2014/main" id="{D65DA088-32DB-42A7-9D0F-E31DF2963566}"/>
              </a:ext>
            </a:extLst>
          </p:cNvPr>
          <p:cNvSpPr>
            <a:spLocks noGrp="1"/>
          </p:cNvSpPr>
          <p:nvPr>
            <p:ph idx="1"/>
          </p:nvPr>
        </p:nvSpPr>
        <p:spPr>
          <a:xfrm>
            <a:off x="281258" y="1140432"/>
            <a:ext cx="7957520" cy="4975166"/>
          </a:xfrm>
        </p:spPr>
        <p:txBody>
          <a:bodyPr>
            <a:normAutofit/>
          </a:bodyPr>
          <a:lstStyle/>
          <a:p>
            <a:pPr marL="0" indent="0">
              <a:buNone/>
            </a:pPr>
            <a:r>
              <a:rPr lang="en-ZA" dirty="0"/>
              <a:t>Benchmarking between platforms and implementations can also be in terms of:</a:t>
            </a:r>
          </a:p>
          <a:p>
            <a:pPr lvl="1"/>
            <a:r>
              <a:rPr lang="en-ZA" b="1" dirty="0"/>
              <a:t>Size</a:t>
            </a:r>
            <a:r>
              <a:rPr lang="en-ZA" dirty="0"/>
              <a:t> – footprint/size the circuit or</a:t>
            </a:r>
            <a:br>
              <a:rPr lang="en-ZA" dirty="0"/>
            </a:br>
            <a:r>
              <a:rPr lang="en-ZA" dirty="0"/>
              <a:t>product takes up</a:t>
            </a:r>
          </a:p>
          <a:p>
            <a:pPr lvl="1"/>
            <a:r>
              <a:rPr lang="en-ZA" b="1" dirty="0"/>
              <a:t>Weight</a:t>
            </a:r>
            <a:r>
              <a:rPr lang="en-ZA" dirty="0"/>
              <a:t> – how heavy product is</a:t>
            </a:r>
            <a:br>
              <a:rPr lang="en-ZA" dirty="0"/>
            </a:br>
            <a:r>
              <a:rPr lang="en-ZA" sz="2000" dirty="0"/>
              <a:t>(also concerns for the connectedness/dependencies – like a friend who brings tons of baggage on the hiking trip and you end up having to carry it)   … </a:t>
            </a:r>
            <a:r>
              <a:rPr lang="en-ZA" sz="2000" b="1" dirty="0"/>
              <a:t>And</a:t>
            </a:r>
            <a:endParaRPr lang="en-ZA" b="1" dirty="0"/>
          </a:p>
          <a:p>
            <a:pPr lvl="1"/>
            <a:r>
              <a:rPr lang="en-ZA" b="1" dirty="0"/>
              <a:t>Power</a:t>
            </a:r>
            <a:r>
              <a:rPr lang="en-ZA" dirty="0"/>
              <a:t> – how much power the product uses, which implies its level of mobility and</a:t>
            </a:r>
            <a:br>
              <a:rPr lang="en-ZA" dirty="0"/>
            </a:br>
            <a:r>
              <a:rPr lang="en-ZA" dirty="0"/>
              <a:t>cost in keeping it running, etc.</a:t>
            </a:r>
          </a:p>
        </p:txBody>
      </p:sp>
      <p:pic>
        <p:nvPicPr>
          <p:cNvPr id="5" name="Picture 4" descr="A close up of a logo&#10;&#10;Description automatically generated">
            <a:extLst>
              <a:ext uri="{FF2B5EF4-FFF2-40B4-BE49-F238E27FC236}">
                <a16:creationId xmlns:a16="http://schemas.microsoft.com/office/drawing/2014/main" id="{80E1ABB5-E9D0-4D79-B565-09EA343AD6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2176321"/>
            <a:ext cx="2463799" cy="1152278"/>
          </a:xfrm>
          <a:prstGeom prst="rect">
            <a:avLst/>
          </a:prstGeom>
        </p:spPr>
      </p:pic>
      <p:sp>
        <p:nvSpPr>
          <p:cNvPr id="6" name="Rectangle 5">
            <a:extLst>
              <a:ext uri="{FF2B5EF4-FFF2-40B4-BE49-F238E27FC236}">
                <a16:creationId xmlns:a16="http://schemas.microsoft.com/office/drawing/2014/main" id="{1A3A9244-67EF-42C8-82D9-33FB3D291FED}"/>
              </a:ext>
            </a:extLst>
          </p:cNvPr>
          <p:cNvSpPr/>
          <p:nvPr/>
        </p:nvSpPr>
        <p:spPr>
          <a:xfrm>
            <a:off x="6053785" y="3121192"/>
            <a:ext cx="404278" cy="261610"/>
          </a:xfrm>
          <a:prstGeom prst="rect">
            <a:avLst/>
          </a:prstGeom>
        </p:spPr>
        <p:txBody>
          <a:bodyPr wrap="none">
            <a:spAutoFit/>
          </a:bodyPr>
          <a:lstStyle/>
          <a:p>
            <a:pPr algn="r"/>
            <a:r>
              <a:rPr lang="en-ZA" sz="1100" dirty="0"/>
              <a:t>tiny</a:t>
            </a:r>
          </a:p>
        </p:txBody>
      </p:sp>
      <p:sp>
        <p:nvSpPr>
          <p:cNvPr id="7" name="Rectangle 6">
            <a:extLst>
              <a:ext uri="{FF2B5EF4-FFF2-40B4-BE49-F238E27FC236}">
                <a16:creationId xmlns:a16="http://schemas.microsoft.com/office/drawing/2014/main" id="{8BD86617-68D4-4C25-B60A-69494D1F873E}"/>
              </a:ext>
            </a:extLst>
          </p:cNvPr>
          <p:cNvSpPr/>
          <p:nvPr/>
        </p:nvSpPr>
        <p:spPr>
          <a:xfrm>
            <a:off x="5630592" y="2695437"/>
            <a:ext cx="827471" cy="261610"/>
          </a:xfrm>
          <a:prstGeom prst="rect">
            <a:avLst/>
          </a:prstGeom>
        </p:spPr>
        <p:txBody>
          <a:bodyPr wrap="none">
            <a:spAutoFit/>
          </a:bodyPr>
          <a:lstStyle/>
          <a:p>
            <a:pPr algn="r"/>
            <a:r>
              <a:rPr lang="en-ZA" sz="1100" dirty="0"/>
              <a:t>very </a:t>
            </a:r>
            <a:r>
              <a:rPr lang="en-ZA" sz="1100" dirty="0" err="1"/>
              <a:t>beeg</a:t>
            </a:r>
            <a:endParaRPr lang="en-ZA" sz="1100" dirty="0"/>
          </a:p>
        </p:txBody>
      </p:sp>
      <p:pic>
        <p:nvPicPr>
          <p:cNvPr id="9" name="Picture 8" descr="A picture containing drawing&#10;&#10;Description automatically generated">
            <a:extLst>
              <a:ext uri="{FF2B5EF4-FFF2-40B4-BE49-F238E27FC236}">
                <a16:creationId xmlns:a16="http://schemas.microsoft.com/office/drawing/2014/main" id="{77A835AB-0DC3-4E29-B260-7A7D94CCB2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8727" y="3429000"/>
            <a:ext cx="703492" cy="1395161"/>
          </a:xfrm>
          <a:prstGeom prst="rect">
            <a:avLst/>
          </a:prstGeom>
        </p:spPr>
      </p:pic>
      <p:pic>
        <p:nvPicPr>
          <p:cNvPr id="11" name="Picture 10" descr="A picture containing object, small, bicycle, sitting&#10;&#10;Description automatically generated">
            <a:extLst>
              <a:ext uri="{FF2B5EF4-FFF2-40B4-BE49-F238E27FC236}">
                <a16:creationId xmlns:a16="http://schemas.microsoft.com/office/drawing/2014/main" id="{45475044-5ABD-47B1-B178-464BC2F55A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2603" y="5069353"/>
            <a:ext cx="1349616" cy="1146646"/>
          </a:xfrm>
          <a:prstGeom prst="rect">
            <a:avLst/>
          </a:prstGeom>
        </p:spPr>
      </p:pic>
      <p:sp>
        <p:nvSpPr>
          <p:cNvPr id="14" name="Freeform: Shape 13">
            <a:extLst>
              <a:ext uri="{FF2B5EF4-FFF2-40B4-BE49-F238E27FC236}">
                <a16:creationId xmlns:a16="http://schemas.microsoft.com/office/drawing/2014/main" id="{0B52A245-E62C-4DD4-AF78-00009F0C8CEE}"/>
              </a:ext>
            </a:extLst>
          </p:cNvPr>
          <p:cNvSpPr/>
          <p:nvPr/>
        </p:nvSpPr>
        <p:spPr>
          <a:xfrm>
            <a:off x="7061200" y="5626100"/>
            <a:ext cx="368300" cy="825500"/>
          </a:xfrm>
          <a:custGeom>
            <a:avLst/>
            <a:gdLst>
              <a:gd name="connsiteX0" fmla="*/ 368300 w 368300"/>
              <a:gd name="connsiteY0" fmla="*/ 0 h 825500"/>
              <a:gd name="connsiteX1" fmla="*/ 254000 w 368300"/>
              <a:gd name="connsiteY1" fmla="*/ 25400 h 825500"/>
              <a:gd name="connsiteX2" fmla="*/ 241300 w 368300"/>
              <a:gd name="connsiteY2" fmla="*/ 139700 h 825500"/>
              <a:gd name="connsiteX3" fmla="*/ 203200 w 368300"/>
              <a:gd name="connsiteY3" fmla="*/ 165100 h 825500"/>
              <a:gd name="connsiteX4" fmla="*/ 190500 w 368300"/>
              <a:gd name="connsiteY4" fmla="*/ 215900 h 825500"/>
              <a:gd name="connsiteX5" fmla="*/ 203200 w 368300"/>
              <a:gd name="connsiteY5" fmla="*/ 266700 h 825500"/>
              <a:gd name="connsiteX6" fmla="*/ 241300 w 368300"/>
              <a:gd name="connsiteY6" fmla="*/ 342900 h 825500"/>
              <a:gd name="connsiteX7" fmla="*/ 228600 w 368300"/>
              <a:gd name="connsiteY7" fmla="*/ 571500 h 825500"/>
              <a:gd name="connsiteX8" fmla="*/ 88900 w 368300"/>
              <a:gd name="connsiteY8" fmla="*/ 584200 h 825500"/>
              <a:gd name="connsiteX9" fmla="*/ 165100 w 368300"/>
              <a:gd name="connsiteY9" fmla="*/ 711200 h 825500"/>
              <a:gd name="connsiteX10" fmla="*/ 152400 w 368300"/>
              <a:gd name="connsiteY10" fmla="*/ 825500 h 825500"/>
              <a:gd name="connsiteX11" fmla="*/ 38100 w 368300"/>
              <a:gd name="connsiteY11" fmla="*/ 800100 h 825500"/>
              <a:gd name="connsiteX12" fmla="*/ 0 w 368300"/>
              <a:gd name="connsiteY12" fmla="*/ 78740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300" h="825500">
                <a:moveTo>
                  <a:pt x="368300" y="0"/>
                </a:moveTo>
                <a:cubicBezTo>
                  <a:pt x="330200" y="8467"/>
                  <a:pt x="280254" y="-3479"/>
                  <a:pt x="254000" y="25400"/>
                </a:cubicBezTo>
                <a:cubicBezTo>
                  <a:pt x="228213" y="53765"/>
                  <a:pt x="254401" y="103674"/>
                  <a:pt x="241300" y="139700"/>
                </a:cubicBezTo>
                <a:cubicBezTo>
                  <a:pt x="236084" y="154045"/>
                  <a:pt x="215900" y="156633"/>
                  <a:pt x="203200" y="165100"/>
                </a:cubicBezTo>
                <a:cubicBezTo>
                  <a:pt x="198967" y="182033"/>
                  <a:pt x="190500" y="198446"/>
                  <a:pt x="190500" y="215900"/>
                </a:cubicBezTo>
                <a:cubicBezTo>
                  <a:pt x="190500" y="233354"/>
                  <a:pt x="198405" y="249917"/>
                  <a:pt x="203200" y="266700"/>
                </a:cubicBezTo>
                <a:cubicBezTo>
                  <a:pt x="216345" y="312708"/>
                  <a:pt x="213470" y="301155"/>
                  <a:pt x="241300" y="342900"/>
                </a:cubicBezTo>
                <a:cubicBezTo>
                  <a:pt x="237067" y="419100"/>
                  <a:pt x="269353" y="506974"/>
                  <a:pt x="228600" y="571500"/>
                </a:cubicBezTo>
                <a:cubicBezTo>
                  <a:pt x="203631" y="611034"/>
                  <a:pt x="121963" y="551137"/>
                  <a:pt x="88900" y="584200"/>
                </a:cubicBezTo>
                <a:cubicBezTo>
                  <a:pt x="-21714" y="694814"/>
                  <a:pt x="134790" y="705138"/>
                  <a:pt x="165100" y="711200"/>
                </a:cubicBezTo>
                <a:cubicBezTo>
                  <a:pt x="196180" y="804439"/>
                  <a:pt x="209432" y="768468"/>
                  <a:pt x="152400" y="825500"/>
                </a:cubicBezTo>
                <a:cubicBezTo>
                  <a:pt x="114300" y="817033"/>
                  <a:pt x="75964" y="809566"/>
                  <a:pt x="38100" y="800100"/>
                </a:cubicBezTo>
                <a:cubicBezTo>
                  <a:pt x="25113" y="796853"/>
                  <a:pt x="0" y="787400"/>
                  <a:pt x="0" y="78740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3" name="Picture 12" descr="A screen shot of a computer&#10;&#10;Description automatically generated">
            <a:extLst>
              <a:ext uri="{FF2B5EF4-FFF2-40B4-BE49-F238E27FC236}">
                <a16:creationId xmlns:a16="http://schemas.microsoft.com/office/drawing/2014/main" id="{E3E13835-F59E-4C35-AA1B-2929B23AD6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8883" y="5595582"/>
            <a:ext cx="735244" cy="1040031"/>
          </a:xfrm>
          <a:prstGeom prst="rect">
            <a:avLst/>
          </a:prstGeom>
        </p:spPr>
      </p:pic>
      <p:pic>
        <p:nvPicPr>
          <p:cNvPr id="16" name="Picture 15" descr="A close up of a sign&#10;&#10;Description automatically generated">
            <a:extLst>
              <a:ext uri="{FF2B5EF4-FFF2-40B4-BE49-F238E27FC236}">
                <a16:creationId xmlns:a16="http://schemas.microsoft.com/office/drawing/2014/main" id="{0A25CC44-EB4B-471E-B618-7D5CB67EAC3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0222" y="5872321"/>
            <a:ext cx="524758" cy="524758"/>
          </a:xfrm>
          <a:prstGeom prst="rect">
            <a:avLst/>
          </a:prstGeom>
        </p:spPr>
      </p:pic>
      <p:pic>
        <p:nvPicPr>
          <p:cNvPr id="4" name="L03-25">
            <a:hlinkClick r:id="" action="ppaction://media"/>
            <a:extLst>
              <a:ext uri="{FF2B5EF4-FFF2-40B4-BE49-F238E27FC236}">
                <a16:creationId xmlns:a16="http://schemas.microsoft.com/office/drawing/2014/main" id="{BBD5DEBA-D28D-4663-A2B2-82ED7100F94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014831" y="554151"/>
            <a:ext cx="609600" cy="609600"/>
          </a:xfrm>
          <a:prstGeom prst="rect">
            <a:avLst/>
          </a:prstGeom>
        </p:spPr>
      </p:pic>
    </p:spTree>
    <p:extLst>
      <p:ext uri="{BB962C8B-B14F-4D97-AF65-F5344CB8AC3E}">
        <p14:creationId xmlns:p14="http://schemas.microsoft.com/office/powerpoint/2010/main" val="158175869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b="1" dirty="0">
                <a:ln>
                  <a:solidFill>
                    <a:schemeClr val="tx1"/>
                  </a:solidFill>
                </a:ln>
              </a:rPr>
              <a:t>Profiling Code</a:t>
            </a:r>
          </a:p>
        </p:txBody>
      </p:sp>
      <p:sp>
        <p:nvSpPr>
          <p:cNvPr id="5" name="Text Placeholder 4"/>
          <p:cNvSpPr>
            <a:spLocks noGrp="1"/>
          </p:cNvSpPr>
          <p:nvPr>
            <p:ph type="body" idx="1"/>
          </p:nvPr>
        </p:nvSpPr>
        <p:spPr/>
        <p:txBody>
          <a:bodyPr/>
          <a:lstStyle/>
          <a:p>
            <a:pPr>
              <a:defRPr/>
            </a:pPr>
            <a:r>
              <a:rPr lang="en-US" dirty="0"/>
              <a:t>EEE4120F HPES</a:t>
            </a:r>
          </a:p>
        </p:txBody>
      </p:sp>
      <p:pic>
        <p:nvPicPr>
          <p:cNvPr id="6" name="Picture 5" descr="A close up of a person&#10;&#10;Description automatically generated">
            <a:extLst>
              <a:ext uri="{FF2B5EF4-FFF2-40B4-BE49-F238E27FC236}">
                <a16:creationId xmlns:a16="http://schemas.microsoft.com/office/drawing/2014/main" id="{04E290D6-1131-4698-9789-E9BE65446F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1474" y="1727200"/>
            <a:ext cx="3057561" cy="1756187"/>
          </a:xfrm>
          <a:prstGeom prst="rect">
            <a:avLst/>
          </a:prstGeom>
        </p:spPr>
      </p:pic>
      <p:pic>
        <p:nvPicPr>
          <p:cNvPr id="7" name="Picture 6" descr="A close up of a logo&#10;&#10;Description automatically generated">
            <a:extLst>
              <a:ext uri="{FF2B5EF4-FFF2-40B4-BE49-F238E27FC236}">
                <a16:creationId xmlns:a16="http://schemas.microsoft.com/office/drawing/2014/main" id="{3E3BB961-ACDF-4126-8EE8-D3C3BA3243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125999">
            <a:off x="1322898" y="1523543"/>
            <a:ext cx="1143456" cy="1143456"/>
          </a:xfrm>
          <a:prstGeom prst="rect">
            <a:avLst/>
          </a:prstGeom>
        </p:spPr>
      </p:pic>
      <p:pic>
        <p:nvPicPr>
          <p:cNvPr id="2" name="L03-26">
            <a:hlinkClick r:id="" action="ppaction://media"/>
            <a:extLst>
              <a:ext uri="{FF2B5EF4-FFF2-40B4-BE49-F238E27FC236}">
                <a16:creationId xmlns:a16="http://schemas.microsoft.com/office/drawing/2014/main" id="{C60D4BAD-20F9-46FC-9819-9AB8AA046BC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896112" y="460787"/>
            <a:ext cx="609600" cy="609600"/>
          </a:xfrm>
          <a:prstGeom prst="rect">
            <a:avLst/>
          </a:prstGeom>
        </p:spPr>
      </p:pic>
    </p:spTree>
    <p:extLst>
      <p:ext uri="{BB962C8B-B14F-4D97-AF65-F5344CB8AC3E}">
        <p14:creationId xmlns:p14="http://schemas.microsoft.com/office/powerpoint/2010/main" val="2209092261"/>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BDB04-F830-4BB4-9838-62BAC4796EC0}"/>
              </a:ext>
            </a:extLst>
          </p:cNvPr>
          <p:cNvSpPr>
            <a:spLocks noGrp="1"/>
          </p:cNvSpPr>
          <p:nvPr>
            <p:ph type="title"/>
          </p:nvPr>
        </p:nvSpPr>
        <p:spPr/>
        <p:txBody>
          <a:bodyPr>
            <a:normAutofit fontScale="90000"/>
          </a:bodyPr>
          <a:lstStyle/>
          <a:p>
            <a:r>
              <a:rPr lang="en-ZA" dirty="0"/>
              <a:t>Profiling</a:t>
            </a:r>
          </a:p>
        </p:txBody>
      </p:sp>
      <p:sp>
        <p:nvSpPr>
          <p:cNvPr id="3" name="Content Placeholder 2">
            <a:extLst>
              <a:ext uri="{FF2B5EF4-FFF2-40B4-BE49-F238E27FC236}">
                <a16:creationId xmlns:a16="http://schemas.microsoft.com/office/drawing/2014/main" id="{6F2ED936-55ED-445C-8CE2-B26587044B02}"/>
              </a:ext>
            </a:extLst>
          </p:cNvPr>
          <p:cNvSpPr>
            <a:spLocks noGrp="1"/>
          </p:cNvSpPr>
          <p:nvPr>
            <p:ph idx="1"/>
          </p:nvPr>
        </p:nvSpPr>
        <p:spPr>
          <a:xfrm>
            <a:off x="533400" y="1401399"/>
            <a:ext cx="7697635" cy="5008380"/>
          </a:xfrm>
        </p:spPr>
        <p:txBody>
          <a:bodyPr>
            <a:normAutofit fontScale="85000" lnSpcReduction="20000"/>
          </a:bodyPr>
          <a:lstStyle/>
          <a:p>
            <a:r>
              <a:rPr lang="en-US" dirty="0"/>
              <a:t>Code profiling or  </a:t>
            </a:r>
            <a:br>
              <a:rPr lang="en-US" dirty="0"/>
            </a:br>
            <a:r>
              <a:rPr lang="en-US" dirty="0"/>
              <a:t>  Software profiling or </a:t>
            </a:r>
            <a:br>
              <a:rPr lang="en-US" dirty="0"/>
            </a:br>
            <a:r>
              <a:rPr lang="en-US" dirty="0"/>
              <a:t>    Program profiling = </a:t>
            </a:r>
          </a:p>
          <a:p>
            <a:pPr lvl="1"/>
            <a:r>
              <a:rPr lang="en-US" dirty="0"/>
              <a:t>A process of </a:t>
            </a:r>
            <a:r>
              <a:rPr lang="en-US" dirty="0">
                <a:solidFill>
                  <a:schemeClr val="accent6">
                    <a:lumMod val="75000"/>
                  </a:schemeClr>
                </a:solidFill>
              </a:rPr>
              <a:t>dynamic program analysis </a:t>
            </a:r>
            <a:r>
              <a:rPr lang="en-US" dirty="0"/>
              <a:t>(rather than ‘static code analysis’*) that investigates the program’s behavior by </a:t>
            </a:r>
            <a:r>
              <a:rPr lang="en-US" dirty="0">
                <a:solidFill>
                  <a:schemeClr val="accent6">
                    <a:lumMod val="75000"/>
                  </a:schemeClr>
                </a:solidFill>
              </a:rPr>
              <a:t>gathering data related to its execution </a:t>
            </a:r>
            <a:r>
              <a:rPr lang="en-US" dirty="0"/>
              <a:t>(e.g. stack use, O/S calls, etc.) while the program executes.</a:t>
            </a:r>
          </a:p>
          <a:p>
            <a:r>
              <a:rPr lang="en-US" dirty="0"/>
              <a:t>The purpose:</a:t>
            </a:r>
          </a:p>
          <a:p>
            <a:pPr lvl="1"/>
            <a:r>
              <a:rPr lang="en-US" dirty="0"/>
              <a:t>Usually profiling is done to analysis which sections of a program to optimize, in order to increase its overall speed, decrease its memory requirement, decrease its power consumption … or a optimize around a combination of these aspects.</a:t>
            </a:r>
            <a:endParaRPr lang="en-ZA" dirty="0"/>
          </a:p>
        </p:txBody>
      </p:sp>
      <p:pic>
        <p:nvPicPr>
          <p:cNvPr id="5" name="Picture 4" descr="A close up of a person&#10;&#10;Description automatically generated">
            <a:extLst>
              <a:ext uri="{FF2B5EF4-FFF2-40B4-BE49-F238E27FC236}">
                <a16:creationId xmlns:a16="http://schemas.microsoft.com/office/drawing/2014/main" id="{4123478F-54CB-4DCA-9800-82FC16F792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4780" y="272342"/>
            <a:ext cx="2558220" cy="1469378"/>
          </a:xfrm>
          <a:prstGeom prst="rect">
            <a:avLst/>
          </a:prstGeom>
        </p:spPr>
      </p:pic>
      <p:pic>
        <p:nvPicPr>
          <p:cNvPr id="7" name="Picture 6" descr="A close up of a logo&#10;&#10;Description automatically generated">
            <a:extLst>
              <a:ext uri="{FF2B5EF4-FFF2-40B4-BE49-F238E27FC236}">
                <a16:creationId xmlns:a16="http://schemas.microsoft.com/office/drawing/2014/main" id="{F4279E76-D90C-45A4-8F33-7C99092C08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125999">
            <a:off x="5654983" y="198773"/>
            <a:ext cx="1099593" cy="1099593"/>
          </a:xfrm>
          <a:prstGeom prst="rect">
            <a:avLst/>
          </a:prstGeom>
        </p:spPr>
      </p:pic>
      <p:sp>
        <p:nvSpPr>
          <p:cNvPr id="8" name="TextBox 7">
            <a:extLst>
              <a:ext uri="{FF2B5EF4-FFF2-40B4-BE49-F238E27FC236}">
                <a16:creationId xmlns:a16="http://schemas.microsoft.com/office/drawing/2014/main" id="{2F9F88FE-3540-4E04-8E17-6683F8E7AB37}"/>
              </a:ext>
            </a:extLst>
          </p:cNvPr>
          <p:cNvSpPr txBox="1"/>
          <p:nvPr/>
        </p:nvSpPr>
        <p:spPr>
          <a:xfrm>
            <a:off x="359472" y="6178946"/>
            <a:ext cx="8045490" cy="461665"/>
          </a:xfrm>
          <a:prstGeom prst="rect">
            <a:avLst/>
          </a:prstGeom>
          <a:noFill/>
        </p:spPr>
        <p:txBody>
          <a:bodyPr wrap="square">
            <a:spAutoFit/>
          </a:bodyPr>
          <a:lstStyle/>
          <a:p>
            <a:r>
              <a:rPr lang="en-US" sz="1200" dirty="0"/>
              <a:t>* </a:t>
            </a:r>
            <a:r>
              <a:rPr lang="en-ZA" sz="1200" dirty="0"/>
              <a:t>static code analysis is a code quality inspection and bug finding method. Typically done as a manual code reviews, not running the code but reading over the code.</a:t>
            </a:r>
          </a:p>
        </p:txBody>
      </p:sp>
      <p:pic>
        <p:nvPicPr>
          <p:cNvPr id="4" name="L03-27">
            <a:hlinkClick r:id="" action="ppaction://media"/>
            <a:extLst>
              <a:ext uri="{FF2B5EF4-FFF2-40B4-BE49-F238E27FC236}">
                <a16:creationId xmlns:a16="http://schemas.microsoft.com/office/drawing/2014/main" id="{697535F5-BB4F-445E-95CA-CA80102D1CB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15935" y="489526"/>
            <a:ext cx="609600" cy="609600"/>
          </a:xfrm>
          <a:prstGeom prst="rect">
            <a:avLst/>
          </a:prstGeom>
        </p:spPr>
      </p:pic>
    </p:spTree>
    <p:extLst>
      <p:ext uri="{BB962C8B-B14F-4D97-AF65-F5344CB8AC3E}">
        <p14:creationId xmlns:p14="http://schemas.microsoft.com/office/powerpoint/2010/main" val="3236361171"/>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BDB04-F830-4BB4-9838-62BAC4796EC0}"/>
              </a:ext>
            </a:extLst>
          </p:cNvPr>
          <p:cNvSpPr>
            <a:spLocks noGrp="1"/>
          </p:cNvSpPr>
          <p:nvPr>
            <p:ph type="title"/>
          </p:nvPr>
        </p:nvSpPr>
        <p:spPr/>
        <p:txBody>
          <a:bodyPr>
            <a:normAutofit fontScale="90000"/>
          </a:bodyPr>
          <a:lstStyle/>
          <a:p>
            <a:r>
              <a:rPr lang="en-ZA" dirty="0"/>
              <a:t>Reasons for profiling code</a:t>
            </a:r>
          </a:p>
        </p:txBody>
      </p:sp>
      <p:sp>
        <p:nvSpPr>
          <p:cNvPr id="3" name="Content Placeholder 2">
            <a:extLst>
              <a:ext uri="{FF2B5EF4-FFF2-40B4-BE49-F238E27FC236}">
                <a16:creationId xmlns:a16="http://schemas.microsoft.com/office/drawing/2014/main" id="{6F2ED936-55ED-445C-8CE2-B26587044B02}"/>
              </a:ext>
            </a:extLst>
          </p:cNvPr>
          <p:cNvSpPr>
            <a:spLocks noGrp="1"/>
          </p:cNvSpPr>
          <p:nvPr>
            <p:ph idx="1"/>
          </p:nvPr>
        </p:nvSpPr>
        <p:spPr>
          <a:xfrm>
            <a:off x="533400" y="1401399"/>
            <a:ext cx="8102600" cy="5008380"/>
          </a:xfrm>
        </p:spPr>
        <p:txBody>
          <a:bodyPr>
            <a:normAutofit/>
          </a:bodyPr>
          <a:lstStyle/>
          <a:p>
            <a:r>
              <a:rPr lang="en-US" dirty="0"/>
              <a:t>Better understanding how your</a:t>
            </a:r>
            <a:br>
              <a:rPr lang="en-US" dirty="0"/>
            </a:br>
            <a:r>
              <a:rPr lang="en-US" dirty="0"/>
              <a:t>program runs on the architecture</a:t>
            </a:r>
          </a:p>
          <a:p>
            <a:r>
              <a:rPr lang="en-US" dirty="0"/>
              <a:t>Reduced hardware &amp; maintenance cost</a:t>
            </a:r>
          </a:p>
          <a:p>
            <a:r>
              <a:rPr lang="en-US" dirty="0"/>
              <a:t>Learn how to be a better coder</a:t>
            </a:r>
          </a:p>
          <a:p>
            <a:r>
              <a:rPr lang="en-US" dirty="0"/>
              <a:t>Develop better programs</a:t>
            </a:r>
          </a:p>
          <a:p>
            <a:r>
              <a:rPr lang="en-US" dirty="0"/>
              <a:t>80/20 rule in efficient code development</a:t>
            </a:r>
          </a:p>
          <a:p>
            <a:pPr lvl="1"/>
            <a:r>
              <a:rPr lang="en-US" dirty="0"/>
              <a:t>80% of runtime uses only 20% of the code</a:t>
            </a:r>
            <a:endParaRPr lang="en-ZA" dirty="0"/>
          </a:p>
        </p:txBody>
      </p:sp>
      <p:pic>
        <p:nvPicPr>
          <p:cNvPr id="6" name="Picture 5" descr="A picture containing table, food, computer&#10;&#10;Description automatically generated">
            <a:extLst>
              <a:ext uri="{FF2B5EF4-FFF2-40B4-BE49-F238E27FC236}">
                <a16:creationId xmlns:a16="http://schemas.microsoft.com/office/drawing/2014/main" id="{613CF63C-E8AB-45D8-8873-3BDE4678D5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8" name="Rectangle 7">
            <a:extLst>
              <a:ext uri="{FF2B5EF4-FFF2-40B4-BE49-F238E27FC236}">
                <a16:creationId xmlns:a16="http://schemas.microsoft.com/office/drawing/2014/main" id="{3CB5D06F-9F55-4EFC-895B-4B1852F88D57}"/>
              </a:ext>
            </a:extLst>
          </p:cNvPr>
          <p:cNvSpPr/>
          <p:nvPr/>
        </p:nvSpPr>
        <p:spPr>
          <a:xfrm>
            <a:off x="7400385" y="1283984"/>
            <a:ext cx="1565815" cy="523220"/>
          </a:xfrm>
          <a:prstGeom prst="rect">
            <a:avLst/>
          </a:prstGeom>
        </p:spPr>
        <p:txBody>
          <a:bodyPr wrap="square">
            <a:spAutoFit/>
          </a:bodyPr>
          <a:lstStyle/>
          <a:p>
            <a:r>
              <a:rPr lang="en-ZA" sz="1400" dirty="0"/>
              <a:t>Prescribed: read on your own</a:t>
            </a:r>
          </a:p>
        </p:txBody>
      </p:sp>
      <p:pic>
        <p:nvPicPr>
          <p:cNvPr id="4" name="L03-28">
            <a:hlinkClick r:id="" action="ppaction://media"/>
            <a:extLst>
              <a:ext uri="{FF2B5EF4-FFF2-40B4-BE49-F238E27FC236}">
                <a16:creationId xmlns:a16="http://schemas.microsoft.com/office/drawing/2014/main" id="{374CB0A5-FF12-44D3-B293-3147225D878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3400" y="5696918"/>
            <a:ext cx="609600" cy="609600"/>
          </a:xfrm>
          <a:prstGeom prst="rect">
            <a:avLst/>
          </a:prstGeom>
        </p:spPr>
      </p:pic>
    </p:spTree>
    <p:extLst>
      <p:ext uri="{BB962C8B-B14F-4D97-AF65-F5344CB8AC3E}">
        <p14:creationId xmlns:p14="http://schemas.microsoft.com/office/powerpoint/2010/main" val="1460210298"/>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BDB04-F830-4BB4-9838-62BAC4796EC0}"/>
              </a:ext>
            </a:extLst>
          </p:cNvPr>
          <p:cNvSpPr>
            <a:spLocks noGrp="1"/>
          </p:cNvSpPr>
          <p:nvPr>
            <p:ph type="title"/>
          </p:nvPr>
        </p:nvSpPr>
        <p:spPr/>
        <p:txBody>
          <a:bodyPr>
            <a:normAutofit fontScale="90000"/>
          </a:bodyPr>
          <a:lstStyle/>
          <a:p>
            <a:r>
              <a:rPr lang="en-ZA" dirty="0"/>
              <a:t>Profiling pitfalls</a:t>
            </a:r>
          </a:p>
        </p:txBody>
      </p:sp>
      <p:sp>
        <p:nvSpPr>
          <p:cNvPr id="3" name="Content Placeholder 2">
            <a:extLst>
              <a:ext uri="{FF2B5EF4-FFF2-40B4-BE49-F238E27FC236}">
                <a16:creationId xmlns:a16="http://schemas.microsoft.com/office/drawing/2014/main" id="{6F2ED936-55ED-445C-8CE2-B26587044B02}"/>
              </a:ext>
            </a:extLst>
          </p:cNvPr>
          <p:cNvSpPr>
            <a:spLocks noGrp="1"/>
          </p:cNvSpPr>
          <p:nvPr>
            <p:ph idx="1"/>
          </p:nvPr>
        </p:nvSpPr>
        <p:spPr>
          <a:xfrm>
            <a:off x="533400" y="1401399"/>
            <a:ext cx="8102600" cy="5008380"/>
          </a:xfrm>
        </p:spPr>
        <p:txBody>
          <a:bodyPr>
            <a:normAutofit lnSpcReduction="10000"/>
          </a:bodyPr>
          <a:lstStyle/>
          <a:p>
            <a:r>
              <a:rPr lang="en-US" dirty="0"/>
              <a:t>Pre-optimization might be a costly</a:t>
            </a:r>
            <a:br>
              <a:rPr lang="en-US" dirty="0"/>
            </a:br>
            <a:r>
              <a:rPr lang="en-US" dirty="0"/>
              <a:t>waste of time (</a:t>
            </a:r>
            <a:r>
              <a:rPr lang="en-US" dirty="0" err="1"/>
              <a:t>WoT</a:t>
            </a:r>
            <a:r>
              <a:rPr lang="en-US" dirty="0"/>
              <a:t>)</a:t>
            </a:r>
          </a:p>
          <a:p>
            <a:r>
              <a:rPr lang="en-US" dirty="0"/>
              <a:t>Optimizing the 80% of the code that runs 20% of the time may be a </a:t>
            </a:r>
            <a:r>
              <a:rPr lang="en-US" dirty="0" err="1"/>
              <a:t>WoT</a:t>
            </a:r>
            <a:endParaRPr lang="en-US" dirty="0"/>
          </a:p>
          <a:p>
            <a:r>
              <a:rPr lang="en-US" dirty="0"/>
              <a:t>Not adequately understanding the architecture or application workload</a:t>
            </a:r>
          </a:p>
          <a:p>
            <a:r>
              <a:rPr lang="en-US" dirty="0"/>
              <a:t>Over optimizing code </a:t>
            </a:r>
            <a:r>
              <a:rPr lang="en-US" sz="2400" dirty="0"/>
              <a:t>(e.g. making 4ms into 1ms when you don’t need less than 5ms)</a:t>
            </a:r>
            <a:endParaRPr lang="en-US" dirty="0"/>
          </a:p>
          <a:p>
            <a:r>
              <a:rPr lang="en-US" dirty="0"/>
              <a:t>Can overcomplicate code</a:t>
            </a:r>
          </a:p>
          <a:p>
            <a:r>
              <a:rPr lang="en-US" dirty="0"/>
              <a:t>Not understanding the bottlenecks</a:t>
            </a:r>
          </a:p>
          <a:p>
            <a:endParaRPr lang="en-ZA" dirty="0"/>
          </a:p>
        </p:txBody>
      </p:sp>
      <p:pic>
        <p:nvPicPr>
          <p:cNvPr id="4" name="Picture 3" descr="A picture containing table, food, computer&#10;&#10;Description automatically generated">
            <a:extLst>
              <a:ext uri="{FF2B5EF4-FFF2-40B4-BE49-F238E27FC236}">
                <a16:creationId xmlns:a16="http://schemas.microsoft.com/office/drawing/2014/main" id="{C21924F0-463C-416E-8C7C-514DBDA3EC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5" name="Rectangle 4">
            <a:extLst>
              <a:ext uri="{FF2B5EF4-FFF2-40B4-BE49-F238E27FC236}">
                <a16:creationId xmlns:a16="http://schemas.microsoft.com/office/drawing/2014/main" id="{A3BDB99D-A63C-435D-961F-A2E301C7CD8E}"/>
              </a:ext>
            </a:extLst>
          </p:cNvPr>
          <p:cNvSpPr/>
          <p:nvPr/>
        </p:nvSpPr>
        <p:spPr>
          <a:xfrm>
            <a:off x="7400385" y="1283984"/>
            <a:ext cx="1565815" cy="523220"/>
          </a:xfrm>
          <a:prstGeom prst="rect">
            <a:avLst/>
          </a:prstGeom>
        </p:spPr>
        <p:txBody>
          <a:bodyPr wrap="square">
            <a:spAutoFit/>
          </a:bodyPr>
          <a:lstStyle/>
          <a:p>
            <a:r>
              <a:rPr lang="en-ZA" sz="1400" dirty="0"/>
              <a:t>Prescribed: read on your own</a:t>
            </a:r>
          </a:p>
        </p:txBody>
      </p:sp>
      <p:pic>
        <p:nvPicPr>
          <p:cNvPr id="6" name="L03-29">
            <a:hlinkClick r:id="" action="ppaction://media"/>
            <a:extLst>
              <a:ext uri="{FF2B5EF4-FFF2-40B4-BE49-F238E27FC236}">
                <a16:creationId xmlns:a16="http://schemas.microsoft.com/office/drawing/2014/main" id="{1CF3B924-FC2C-4E82-B7A7-FA6B2F3F8E1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26400" y="5634753"/>
            <a:ext cx="609600" cy="609600"/>
          </a:xfrm>
          <a:prstGeom prst="rect">
            <a:avLst/>
          </a:prstGeom>
        </p:spPr>
      </p:pic>
    </p:spTree>
    <p:extLst>
      <p:ext uri="{BB962C8B-B14F-4D97-AF65-F5344CB8AC3E}">
        <p14:creationId xmlns:p14="http://schemas.microsoft.com/office/powerpoint/2010/main" val="604715560"/>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7DD8-C8E1-45E8-B715-2EBA9EE277BC}"/>
              </a:ext>
            </a:extLst>
          </p:cNvPr>
          <p:cNvSpPr>
            <a:spLocks noGrp="1"/>
          </p:cNvSpPr>
          <p:nvPr>
            <p:ph type="title"/>
          </p:nvPr>
        </p:nvSpPr>
        <p:spPr>
          <a:xfrm>
            <a:off x="722847" y="794326"/>
            <a:ext cx="7698306" cy="692210"/>
          </a:xfrm>
        </p:spPr>
        <p:txBody>
          <a:bodyPr>
            <a:normAutofit fontScale="90000"/>
          </a:bodyPr>
          <a:lstStyle/>
          <a:p>
            <a:r>
              <a:rPr lang="en-ZA" dirty="0"/>
              <a:t>Common</a:t>
            </a:r>
            <a:br>
              <a:rPr lang="en-ZA" dirty="0"/>
            </a:br>
            <a:r>
              <a:rPr lang="en-ZA" dirty="0"/>
              <a:t>    software bottlenecks</a:t>
            </a:r>
          </a:p>
        </p:txBody>
      </p:sp>
      <p:sp>
        <p:nvSpPr>
          <p:cNvPr id="3" name="Content Placeholder 2">
            <a:extLst>
              <a:ext uri="{FF2B5EF4-FFF2-40B4-BE49-F238E27FC236}">
                <a16:creationId xmlns:a16="http://schemas.microsoft.com/office/drawing/2014/main" id="{39C611D5-500D-49FF-91E5-104FD316DDD1}"/>
              </a:ext>
            </a:extLst>
          </p:cNvPr>
          <p:cNvSpPr>
            <a:spLocks noGrp="1"/>
          </p:cNvSpPr>
          <p:nvPr>
            <p:ph idx="1"/>
          </p:nvPr>
        </p:nvSpPr>
        <p:spPr/>
        <p:txBody>
          <a:bodyPr>
            <a:normAutofit/>
          </a:bodyPr>
          <a:lstStyle/>
          <a:p>
            <a:r>
              <a:rPr lang="en-ZA" dirty="0"/>
              <a:t>Typical bottlenecks</a:t>
            </a:r>
          </a:p>
          <a:p>
            <a:pPr lvl="1"/>
            <a:r>
              <a:rPr lang="en-ZA" dirty="0"/>
              <a:t>CPU</a:t>
            </a:r>
          </a:p>
          <a:p>
            <a:pPr lvl="1"/>
            <a:r>
              <a:rPr lang="en-ZA" dirty="0"/>
              <a:t>Memory</a:t>
            </a:r>
          </a:p>
          <a:p>
            <a:pPr lvl="1"/>
            <a:r>
              <a:rPr lang="en-ZA" dirty="0"/>
              <a:t>Disk</a:t>
            </a:r>
          </a:p>
          <a:p>
            <a:pPr lvl="1"/>
            <a:r>
              <a:rPr lang="en-ZA" dirty="0"/>
              <a:t>Lock contention </a:t>
            </a:r>
            <a:r>
              <a:rPr lang="en-ZA" sz="2000" dirty="0"/>
              <a:t>(processes flighting over devices)</a:t>
            </a:r>
            <a:endParaRPr lang="en-ZA" dirty="0"/>
          </a:p>
          <a:p>
            <a:pPr lvl="1"/>
            <a:r>
              <a:rPr lang="en-ZA" dirty="0"/>
              <a:t>Network</a:t>
            </a:r>
          </a:p>
          <a:p>
            <a:pPr lvl="1"/>
            <a:r>
              <a:rPr lang="en-ZA" dirty="0"/>
              <a:t>External resources / IO</a:t>
            </a:r>
          </a:p>
          <a:p>
            <a:pPr lvl="1"/>
            <a:r>
              <a:rPr lang="en-ZA" dirty="0"/>
              <a:t>Databases access, etc…</a:t>
            </a:r>
          </a:p>
          <a:p>
            <a:pPr lvl="1"/>
            <a:endParaRPr lang="en-ZA" dirty="0"/>
          </a:p>
        </p:txBody>
      </p:sp>
      <p:pic>
        <p:nvPicPr>
          <p:cNvPr id="5" name="Picture 4" descr="A picture containing table, food, computer&#10;&#10;Description automatically generated">
            <a:extLst>
              <a:ext uri="{FF2B5EF4-FFF2-40B4-BE49-F238E27FC236}">
                <a16:creationId xmlns:a16="http://schemas.microsoft.com/office/drawing/2014/main" id="{07A9397F-5B44-41F9-AD01-E366851B86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6" name="Rectangle 5">
            <a:extLst>
              <a:ext uri="{FF2B5EF4-FFF2-40B4-BE49-F238E27FC236}">
                <a16:creationId xmlns:a16="http://schemas.microsoft.com/office/drawing/2014/main" id="{FC8AA2D9-4187-489F-90F9-C67AAE17C724}"/>
              </a:ext>
            </a:extLst>
          </p:cNvPr>
          <p:cNvSpPr/>
          <p:nvPr/>
        </p:nvSpPr>
        <p:spPr>
          <a:xfrm>
            <a:off x="7400385" y="1283984"/>
            <a:ext cx="1565815" cy="523220"/>
          </a:xfrm>
          <a:prstGeom prst="rect">
            <a:avLst/>
          </a:prstGeom>
        </p:spPr>
        <p:txBody>
          <a:bodyPr wrap="square">
            <a:spAutoFit/>
          </a:bodyPr>
          <a:lstStyle/>
          <a:p>
            <a:r>
              <a:rPr lang="en-ZA" sz="1400" dirty="0"/>
              <a:t>Prescribed: read on your own</a:t>
            </a:r>
          </a:p>
        </p:txBody>
      </p:sp>
      <p:pic>
        <p:nvPicPr>
          <p:cNvPr id="7" name="Picture 6" descr="A picture containing glass, table, water, indoor&#10;&#10;Description automatically generated">
            <a:extLst>
              <a:ext uri="{FF2B5EF4-FFF2-40B4-BE49-F238E27FC236}">
                <a16:creationId xmlns:a16="http://schemas.microsoft.com/office/drawing/2014/main" id="{16FE49D2-3ED1-4F37-8918-41FFEAD936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1795" y="4734500"/>
            <a:ext cx="1923872" cy="1923872"/>
          </a:xfrm>
          <a:prstGeom prst="rect">
            <a:avLst/>
          </a:prstGeom>
        </p:spPr>
      </p:pic>
      <p:pic>
        <p:nvPicPr>
          <p:cNvPr id="4" name="L03-30">
            <a:hlinkClick r:id="" action="ppaction://media"/>
            <a:extLst>
              <a:ext uri="{FF2B5EF4-FFF2-40B4-BE49-F238E27FC236}">
                <a16:creationId xmlns:a16="http://schemas.microsoft.com/office/drawing/2014/main" id="{858F18F7-F7B2-4AA9-AD13-BCD9836DA61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616995" y="5635520"/>
            <a:ext cx="609600" cy="609600"/>
          </a:xfrm>
          <a:prstGeom prst="rect">
            <a:avLst/>
          </a:prstGeom>
        </p:spPr>
      </p:pic>
    </p:spTree>
    <p:extLst>
      <p:ext uri="{BB962C8B-B14F-4D97-AF65-F5344CB8AC3E}">
        <p14:creationId xmlns:p14="http://schemas.microsoft.com/office/powerpoint/2010/main" val="3175086708"/>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0C694-B7F7-406E-BF74-28F4E34BA2C8}"/>
              </a:ext>
            </a:extLst>
          </p:cNvPr>
          <p:cNvSpPr>
            <a:spLocks noGrp="1"/>
          </p:cNvSpPr>
          <p:nvPr>
            <p:ph type="title"/>
          </p:nvPr>
        </p:nvSpPr>
        <p:spPr>
          <a:xfrm>
            <a:off x="729114" y="710504"/>
            <a:ext cx="7698306" cy="692210"/>
          </a:xfrm>
        </p:spPr>
        <p:txBody>
          <a:bodyPr>
            <a:normAutofit fontScale="90000"/>
          </a:bodyPr>
          <a:lstStyle/>
          <a:p>
            <a:r>
              <a:rPr lang="en-ZA" dirty="0"/>
              <a:t>Command-line tools for </a:t>
            </a:r>
            <a:br>
              <a:rPr lang="en-ZA" dirty="0"/>
            </a:br>
            <a:r>
              <a:rPr lang="en-ZA" dirty="0"/>
              <a:t>simple profiling on Linux</a:t>
            </a:r>
          </a:p>
        </p:txBody>
      </p:sp>
      <p:sp>
        <p:nvSpPr>
          <p:cNvPr id="3" name="Content Placeholder 2">
            <a:extLst>
              <a:ext uri="{FF2B5EF4-FFF2-40B4-BE49-F238E27FC236}">
                <a16:creationId xmlns:a16="http://schemas.microsoft.com/office/drawing/2014/main" id="{4E8AF610-E617-4162-B8E2-7B9B16655203}"/>
              </a:ext>
            </a:extLst>
          </p:cNvPr>
          <p:cNvSpPr>
            <a:spLocks noGrp="1"/>
          </p:cNvSpPr>
          <p:nvPr>
            <p:ph idx="1"/>
          </p:nvPr>
        </p:nvSpPr>
        <p:spPr>
          <a:xfrm>
            <a:off x="729785" y="1434613"/>
            <a:ext cx="7697635" cy="4943591"/>
          </a:xfrm>
        </p:spPr>
        <p:txBody>
          <a:bodyPr>
            <a:normAutofit fontScale="70000" lnSpcReduction="20000"/>
          </a:bodyPr>
          <a:lstStyle/>
          <a:p>
            <a:r>
              <a:rPr lang="en-US" dirty="0"/>
              <a:t>top, </a:t>
            </a:r>
            <a:r>
              <a:rPr lang="en-US" dirty="0" err="1"/>
              <a:t>htop</a:t>
            </a:r>
            <a:r>
              <a:rPr lang="en-US" dirty="0"/>
              <a:t> (useful for threaded apps)</a:t>
            </a:r>
          </a:p>
          <a:p>
            <a:r>
              <a:rPr lang="en-US" dirty="0" err="1"/>
              <a:t>strace</a:t>
            </a:r>
            <a:endParaRPr lang="en-US" dirty="0"/>
          </a:p>
          <a:p>
            <a:pPr lvl="1"/>
            <a:r>
              <a:rPr lang="en-US" dirty="0"/>
              <a:t>Intercepts and records system calls, which are called by a process and the signals which are received by a process</a:t>
            </a:r>
          </a:p>
          <a:p>
            <a:r>
              <a:rPr lang="en-US" dirty="0" err="1"/>
              <a:t>vmstat</a:t>
            </a:r>
            <a:r>
              <a:rPr lang="en-US" dirty="0"/>
              <a:t> (virtual memory statistics)</a:t>
            </a:r>
          </a:p>
          <a:p>
            <a:pPr lvl="1"/>
            <a:r>
              <a:rPr lang="en-US" dirty="0"/>
              <a:t>reports info on processes, memory, paging, IO blocks, traps, disks and CPU activity</a:t>
            </a:r>
          </a:p>
          <a:p>
            <a:r>
              <a:rPr lang="en-US" dirty="0" err="1"/>
              <a:t>dstat</a:t>
            </a:r>
            <a:r>
              <a:rPr lang="en-US" dirty="0"/>
              <a:t> (enhancement of </a:t>
            </a:r>
            <a:r>
              <a:rPr lang="en-US" dirty="0" err="1"/>
              <a:t>vmstat</a:t>
            </a:r>
            <a:r>
              <a:rPr lang="en-US" dirty="0"/>
              <a:t>)</a:t>
            </a:r>
          </a:p>
          <a:p>
            <a:pPr lvl="1"/>
            <a:r>
              <a:rPr lang="en-US" dirty="0"/>
              <a:t>View (or report for a period) all of your system resources, you can e.g. compare disk usage in combination with interrupts from your IDE controller, or compare the network bandwidth numbers directly with the disk throughput. *</a:t>
            </a:r>
          </a:p>
          <a:p>
            <a:r>
              <a:rPr lang="en-US" dirty="0"/>
              <a:t>time  (very simple but useful sanity check!)</a:t>
            </a:r>
          </a:p>
          <a:p>
            <a:pPr lvl="1"/>
            <a:r>
              <a:rPr lang="en-US" dirty="0"/>
              <a:t>When command finishes, prints info on timing</a:t>
            </a:r>
            <a:br>
              <a:rPr lang="en-US" dirty="0"/>
            </a:br>
            <a:r>
              <a:rPr lang="en-US" dirty="0"/>
              <a:t>statistics about the program: (</a:t>
            </a:r>
            <a:r>
              <a:rPr lang="en-US" dirty="0" err="1"/>
              <a:t>i</a:t>
            </a:r>
            <a:r>
              <a:rPr lang="en-US" dirty="0"/>
              <a:t>) elapsed real time </a:t>
            </a:r>
            <a:br>
              <a:rPr lang="en-US" dirty="0"/>
            </a:br>
            <a:r>
              <a:rPr lang="en-US" dirty="0"/>
              <a:t>between invocation and termination, (ii) the user</a:t>
            </a:r>
            <a:br>
              <a:rPr lang="en-US" dirty="0"/>
            </a:br>
            <a:r>
              <a:rPr lang="en-US" dirty="0"/>
              <a:t>CPU time, and (iii) the system CPU time.</a:t>
            </a:r>
          </a:p>
          <a:p>
            <a:endParaRPr lang="en-ZA" dirty="0"/>
          </a:p>
        </p:txBody>
      </p:sp>
      <p:sp>
        <p:nvSpPr>
          <p:cNvPr id="4" name="Rectangle 3">
            <a:extLst>
              <a:ext uri="{FF2B5EF4-FFF2-40B4-BE49-F238E27FC236}">
                <a16:creationId xmlns:a16="http://schemas.microsoft.com/office/drawing/2014/main" id="{8C447896-C363-4D6E-AA24-A414C0D6C060}"/>
              </a:ext>
            </a:extLst>
          </p:cNvPr>
          <p:cNvSpPr/>
          <p:nvPr/>
        </p:nvSpPr>
        <p:spPr>
          <a:xfrm>
            <a:off x="294583" y="6378204"/>
            <a:ext cx="7207422" cy="261610"/>
          </a:xfrm>
          <a:prstGeom prst="rect">
            <a:avLst/>
          </a:prstGeom>
        </p:spPr>
        <p:txBody>
          <a:bodyPr wrap="none">
            <a:spAutoFit/>
          </a:bodyPr>
          <a:lstStyle/>
          <a:p>
            <a:r>
              <a:rPr lang="en-ZA" sz="1100" dirty="0"/>
              <a:t>* May need to install, not always standard on Linux. Reference and further info at: </a:t>
            </a:r>
            <a:r>
              <a:rPr lang="en-ZA" sz="1100" dirty="0">
                <a:hlinkClick r:id="rId4"/>
              </a:rPr>
              <a:t>https://linux.die.net/man/1/dstat</a:t>
            </a:r>
            <a:endParaRPr lang="en-ZA" sz="1100" dirty="0"/>
          </a:p>
        </p:txBody>
      </p:sp>
      <p:grpSp>
        <p:nvGrpSpPr>
          <p:cNvPr id="8" name="Group 7">
            <a:extLst>
              <a:ext uri="{FF2B5EF4-FFF2-40B4-BE49-F238E27FC236}">
                <a16:creationId xmlns:a16="http://schemas.microsoft.com/office/drawing/2014/main" id="{B8C266DE-DDFC-4FB0-B77A-FADB543204F0}"/>
              </a:ext>
            </a:extLst>
          </p:cNvPr>
          <p:cNvGrpSpPr/>
          <p:nvPr/>
        </p:nvGrpSpPr>
        <p:grpSpPr>
          <a:xfrm>
            <a:off x="7073900" y="5007406"/>
            <a:ext cx="1788722" cy="1181100"/>
            <a:chOff x="7073900" y="5007406"/>
            <a:chExt cx="1788722" cy="1181100"/>
          </a:xfrm>
        </p:grpSpPr>
        <p:sp>
          <p:nvSpPr>
            <p:cNvPr id="6" name="Speech Bubble: Rectangle with Corners Rounded 5">
              <a:extLst>
                <a:ext uri="{FF2B5EF4-FFF2-40B4-BE49-F238E27FC236}">
                  <a16:creationId xmlns:a16="http://schemas.microsoft.com/office/drawing/2014/main" id="{59F0C677-689C-4DB0-A7DB-3EB119957AAD}"/>
                </a:ext>
              </a:extLst>
            </p:cNvPr>
            <p:cNvSpPr/>
            <p:nvPr/>
          </p:nvSpPr>
          <p:spPr>
            <a:xfrm>
              <a:off x="7073900" y="5007406"/>
              <a:ext cx="1788722" cy="1181100"/>
            </a:xfrm>
            <a:prstGeom prst="wedgeRoundRectCallout">
              <a:avLst>
                <a:gd name="adj1" fmla="val 32417"/>
                <a:gd name="adj2" fmla="val 87231"/>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362A389F-AF6A-4400-9E03-D7A1522004A5}"/>
                </a:ext>
              </a:extLst>
            </p:cNvPr>
            <p:cNvSpPr/>
            <p:nvPr/>
          </p:nvSpPr>
          <p:spPr>
            <a:xfrm>
              <a:off x="7088743" y="5090124"/>
              <a:ext cx="1759035" cy="1015663"/>
            </a:xfrm>
            <a:prstGeom prst="rect">
              <a:avLst/>
            </a:prstGeom>
          </p:spPr>
          <p:txBody>
            <a:bodyPr wrap="square">
              <a:spAutoFit/>
            </a:bodyPr>
            <a:lstStyle/>
            <a:p>
              <a:r>
                <a:rPr lang="en-US" sz="1200" dirty="0"/>
                <a:t>If you have not tried time already, you are seriously missing out… Quick! Find a Linux computer and try it out!</a:t>
              </a:r>
              <a:endParaRPr lang="en-ZA" sz="1200" dirty="0"/>
            </a:p>
          </p:txBody>
        </p:sp>
      </p:grpSp>
      <p:pic>
        <p:nvPicPr>
          <p:cNvPr id="9" name="Picture 8" descr="A picture containing table, food, computer&#10;&#10;Description automatically generated">
            <a:extLst>
              <a:ext uri="{FF2B5EF4-FFF2-40B4-BE49-F238E27FC236}">
                <a16:creationId xmlns:a16="http://schemas.microsoft.com/office/drawing/2014/main" id="{9C51932B-C7B7-4F5A-82E3-E01365B8B6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10" name="Rectangle 9">
            <a:extLst>
              <a:ext uri="{FF2B5EF4-FFF2-40B4-BE49-F238E27FC236}">
                <a16:creationId xmlns:a16="http://schemas.microsoft.com/office/drawing/2014/main" id="{3353686C-A574-4C6A-BA02-45E30E9754A3}"/>
              </a:ext>
            </a:extLst>
          </p:cNvPr>
          <p:cNvSpPr/>
          <p:nvPr/>
        </p:nvSpPr>
        <p:spPr>
          <a:xfrm>
            <a:off x="7400385" y="1283984"/>
            <a:ext cx="1565815" cy="523220"/>
          </a:xfrm>
          <a:prstGeom prst="rect">
            <a:avLst/>
          </a:prstGeom>
        </p:spPr>
        <p:txBody>
          <a:bodyPr wrap="square">
            <a:spAutoFit/>
          </a:bodyPr>
          <a:lstStyle/>
          <a:p>
            <a:r>
              <a:rPr lang="en-ZA" sz="1400" dirty="0"/>
              <a:t>Prescribed: read on your own</a:t>
            </a:r>
          </a:p>
        </p:txBody>
      </p:sp>
      <p:pic>
        <p:nvPicPr>
          <p:cNvPr id="5" name="L03-31">
            <a:hlinkClick r:id="" action="ppaction://media"/>
            <a:extLst>
              <a:ext uri="{FF2B5EF4-FFF2-40B4-BE49-F238E27FC236}">
                <a16:creationId xmlns:a16="http://schemas.microsoft.com/office/drawing/2014/main" id="{89F2674B-0DD5-46A5-9054-25A7942EA29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531141" y="563403"/>
            <a:ext cx="609600" cy="609600"/>
          </a:xfrm>
          <a:prstGeom prst="rect">
            <a:avLst/>
          </a:prstGeom>
        </p:spPr>
      </p:pic>
    </p:spTree>
    <p:extLst>
      <p:ext uri="{BB962C8B-B14F-4D97-AF65-F5344CB8AC3E}">
        <p14:creationId xmlns:p14="http://schemas.microsoft.com/office/powerpoint/2010/main" val="40630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ZA" dirty="0"/>
              <a:t>Outline for Lecture</a:t>
            </a:r>
          </a:p>
        </p:txBody>
      </p:sp>
      <p:sp>
        <p:nvSpPr>
          <p:cNvPr id="4" name="Content Placeholder 3"/>
          <p:cNvSpPr>
            <a:spLocks noGrp="1"/>
          </p:cNvSpPr>
          <p:nvPr>
            <p:ph idx="1"/>
          </p:nvPr>
        </p:nvSpPr>
        <p:spPr/>
        <p:txBody>
          <a:bodyPr/>
          <a:lstStyle/>
          <a:p>
            <a:r>
              <a:rPr lang="en-US" dirty="0"/>
              <a:t>Performance benchmarking</a:t>
            </a:r>
          </a:p>
          <a:p>
            <a:r>
              <a:rPr lang="en-US" dirty="0"/>
              <a:t>Metrics of Performance</a:t>
            </a:r>
          </a:p>
          <a:p>
            <a:r>
              <a:rPr lang="en-US" dirty="0"/>
              <a:t>Average Cycles Per Instruction (ACPI)</a:t>
            </a:r>
          </a:p>
          <a:p>
            <a:r>
              <a:rPr lang="en-US" dirty="0"/>
              <a:t>Cost vs. Performance</a:t>
            </a:r>
          </a:p>
          <a:p>
            <a:r>
              <a:rPr lang="en-US" dirty="0"/>
              <a:t>SWAP</a:t>
            </a:r>
          </a:p>
          <a:p>
            <a:r>
              <a:rPr lang="en-US" dirty="0"/>
              <a:t>Profiling code (Reading: </a:t>
            </a:r>
            <a:r>
              <a:rPr lang="en-US" dirty="0" err="1"/>
              <a:t>Valgrind</a:t>
            </a:r>
            <a:r>
              <a:rPr lang="en-US" dirty="0"/>
              <a:t>)</a:t>
            </a:r>
          </a:p>
        </p:txBody>
      </p:sp>
    </p:spTree>
    <p:extLst>
      <p:ext uri="{BB962C8B-B14F-4D97-AF65-F5344CB8AC3E}">
        <p14:creationId xmlns:p14="http://schemas.microsoft.com/office/powerpoint/2010/main" val="2595108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drawing&#10;&#10;Description automatically generated">
            <a:extLst>
              <a:ext uri="{FF2B5EF4-FFF2-40B4-BE49-F238E27FC236}">
                <a16:creationId xmlns:a16="http://schemas.microsoft.com/office/drawing/2014/main" id="{9B783EC9-BEEB-425C-8C8F-534FC110AC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1306" y="1274400"/>
            <a:ext cx="3161544" cy="2091100"/>
          </a:xfrm>
          <a:prstGeom prst="rect">
            <a:avLst/>
          </a:prstGeom>
        </p:spPr>
      </p:pic>
      <p:sp>
        <p:nvSpPr>
          <p:cNvPr id="2" name="Title 1">
            <a:extLst>
              <a:ext uri="{FF2B5EF4-FFF2-40B4-BE49-F238E27FC236}">
                <a16:creationId xmlns:a16="http://schemas.microsoft.com/office/drawing/2014/main" id="{8480C694-B7F7-406E-BF74-28F4E34BA2C8}"/>
              </a:ext>
            </a:extLst>
          </p:cNvPr>
          <p:cNvSpPr>
            <a:spLocks noGrp="1"/>
          </p:cNvSpPr>
          <p:nvPr>
            <p:ph type="title"/>
          </p:nvPr>
        </p:nvSpPr>
        <p:spPr/>
        <p:txBody>
          <a:bodyPr>
            <a:normAutofit fontScale="90000"/>
          </a:bodyPr>
          <a:lstStyle/>
          <a:p>
            <a:r>
              <a:rPr lang="en-ZA" dirty="0" err="1"/>
              <a:t>Valgrind</a:t>
            </a:r>
            <a:r>
              <a:rPr lang="en-ZA" dirty="0"/>
              <a:t> : open-source profiler</a:t>
            </a:r>
          </a:p>
        </p:txBody>
      </p:sp>
      <p:sp>
        <p:nvSpPr>
          <p:cNvPr id="3" name="Content Placeholder 2">
            <a:extLst>
              <a:ext uri="{FF2B5EF4-FFF2-40B4-BE49-F238E27FC236}">
                <a16:creationId xmlns:a16="http://schemas.microsoft.com/office/drawing/2014/main" id="{4E8AF610-E617-4162-B8E2-7B9B16655203}"/>
              </a:ext>
            </a:extLst>
          </p:cNvPr>
          <p:cNvSpPr>
            <a:spLocks noGrp="1"/>
          </p:cNvSpPr>
          <p:nvPr>
            <p:ph idx="1"/>
          </p:nvPr>
        </p:nvSpPr>
        <p:spPr/>
        <p:txBody>
          <a:bodyPr>
            <a:normAutofit fontScale="62500" lnSpcReduction="20000"/>
          </a:bodyPr>
          <a:lstStyle/>
          <a:p>
            <a:r>
              <a:rPr lang="en-US" dirty="0" err="1"/>
              <a:t>Valgrind</a:t>
            </a:r>
            <a:r>
              <a:rPr lang="en-US" dirty="0"/>
              <a:t>: an instrumentation framework </a:t>
            </a:r>
            <a:br>
              <a:rPr lang="en-US" dirty="0"/>
            </a:br>
            <a:r>
              <a:rPr lang="en-US" dirty="0"/>
              <a:t>for building dynamic analysis tools.</a:t>
            </a:r>
          </a:p>
          <a:p>
            <a:r>
              <a:rPr lang="en-US" dirty="0"/>
              <a:t>There are </a:t>
            </a:r>
            <a:r>
              <a:rPr lang="en-US" dirty="0" err="1"/>
              <a:t>Valgrind</a:t>
            </a:r>
            <a:r>
              <a:rPr lang="en-US" dirty="0"/>
              <a:t> tools that can </a:t>
            </a:r>
            <a:br>
              <a:rPr lang="en-US" dirty="0"/>
            </a:br>
            <a:r>
              <a:rPr lang="en-US" dirty="0"/>
              <a:t>automatically detect many memory </a:t>
            </a:r>
            <a:br>
              <a:rPr lang="en-US" dirty="0"/>
            </a:br>
            <a:r>
              <a:rPr lang="en-US" dirty="0"/>
              <a:t>management and threading bugs, and to</a:t>
            </a:r>
            <a:br>
              <a:rPr lang="en-US" dirty="0"/>
            </a:br>
            <a:r>
              <a:rPr lang="en-US" dirty="0"/>
              <a:t>profile your programs in detail. </a:t>
            </a:r>
          </a:p>
          <a:p>
            <a:r>
              <a:rPr lang="en-US" dirty="0"/>
              <a:t>Can also use </a:t>
            </a:r>
            <a:r>
              <a:rPr lang="en-US" dirty="0" err="1"/>
              <a:t>Valgrind</a:t>
            </a:r>
            <a:r>
              <a:rPr lang="en-US" dirty="0"/>
              <a:t> to build new </a:t>
            </a:r>
            <a:br>
              <a:rPr lang="en-US" dirty="0"/>
            </a:br>
            <a:r>
              <a:rPr lang="en-US" dirty="0"/>
              <a:t>dynamic analysis / code profiling tools.</a:t>
            </a:r>
          </a:p>
          <a:p>
            <a:r>
              <a:rPr lang="en-US" dirty="0"/>
              <a:t>The </a:t>
            </a:r>
            <a:r>
              <a:rPr lang="en-US" dirty="0" err="1"/>
              <a:t>Valgrind</a:t>
            </a:r>
            <a:r>
              <a:rPr lang="en-US" dirty="0"/>
              <a:t> distribution includes six production-quality tools: </a:t>
            </a:r>
          </a:p>
          <a:p>
            <a:pPr lvl="1"/>
            <a:r>
              <a:rPr lang="en-US" dirty="0"/>
              <a:t>memory error detector</a:t>
            </a:r>
          </a:p>
          <a:p>
            <a:pPr lvl="1"/>
            <a:r>
              <a:rPr lang="en-US" dirty="0"/>
              <a:t>2x thread error detectors</a:t>
            </a:r>
          </a:p>
          <a:p>
            <a:pPr lvl="1"/>
            <a:r>
              <a:rPr lang="en-US" dirty="0"/>
              <a:t>cache and branch-prediction profiler</a:t>
            </a:r>
          </a:p>
          <a:p>
            <a:pPr lvl="1"/>
            <a:r>
              <a:rPr lang="en-US" dirty="0"/>
              <a:t>call-graph generator</a:t>
            </a:r>
          </a:p>
          <a:p>
            <a:pPr lvl="1"/>
            <a:r>
              <a:rPr lang="en-US" dirty="0"/>
              <a:t>branch-prediction profiler</a:t>
            </a:r>
          </a:p>
          <a:p>
            <a:pPr lvl="1"/>
            <a:r>
              <a:rPr lang="en-US" dirty="0"/>
              <a:t>heap profiler</a:t>
            </a:r>
            <a:endParaRPr lang="en-ZA" dirty="0"/>
          </a:p>
        </p:txBody>
      </p:sp>
      <p:sp>
        <p:nvSpPr>
          <p:cNvPr id="6" name="Rectangle 5">
            <a:extLst>
              <a:ext uri="{FF2B5EF4-FFF2-40B4-BE49-F238E27FC236}">
                <a16:creationId xmlns:a16="http://schemas.microsoft.com/office/drawing/2014/main" id="{2C419E26-07A4-4D76-B850-6BB558D662F9}"/>
              </a:ext>
            </a:extLst>
          </p:cNvPr>
          <p:cNvSpPr/>
          <p:nvPr/>
        </p:nvSpPr>
        <p:spPr>
          <a:xfrm>
            <a:off x="4061218" y="6395130"/>
            <a:ext cx="1705916" cy="307777"/>
          </a:xfrm>
          <a:prstGeom prst="rect">
            <a:avLst/>
          </a:prstGeom>
        </p:spPr>
        <p:txBody>
          <a:bodyPr wrap="none">
            <a:spAutoFit/>
          </a:bodyPr>
          <a:lstStyle/>
          <a:p>
            <a:r>
              <a:rPr lang="en-ZA" sz="1400" dirty="0">
                <a:hlinkClick r:id="rId6"/>
              </a:rPr>
              <a:t>https://valgrind.org/</a:t>
            </a:r>
            <a:endParaRPr lang="en-ZA" sz="1400" dirty="0"/>
          </a:p>
        </p:txBody>
      </p:sp>
      <p:sp>
        <p:nvSpPr>
          <p:cNvPr id="7" name="Rectangle 6">
            <a:extLst>
              <a:ext uri="{FF2B5EF4-FFF2-40B4-BE49-F238E27FC236}">
                <a16:creationId xmlns:a16="http://schemas.microsoft.com/office/drawing/2014/main" id="{569AF6CF-3CC3-444B-B611-53F2736C9C37}"/>
              </a:ext>
            </a:extLst>
          </p:cNvPr>
          <p:cNvSpPr/>
          <p:nvPr/>
        </p:nvSpPr>
        <p:spPr>
          <a:xfrm>
            <a:off x="274897" y="6395130"/>
            <a:ext cx="3954929" cy="307777"/>
          </a:xfrm>
          <a:prstGeom prst="rect">
            <a:avLst/>
          </a:prstGeom>
        </p:spPr>
        <p:txBody>
          <a:bodyPr wrap="none">
            <a:spAutoFit/>
          </a:bodyPr>
          <a:lstStyle/>
          <a:p>
            <a:r>
              <a:rPr lang="en-US" sz="1400" dirty="0"/>
              <a:t>Find out more and possibly try it out by visiting: </a:t>
            </a:r>
            <a:endParaRPr lang="en-ZA" sz="1400" dirty="0"/>
          </a:p>
        </p:txBody>
      </p:sp>
      <p:sp>
        <p:nvSpPr>
          <p:cNvPr id="8" name="Rectangle 7">
            <a:extLst>
              <a:ext uri="{FF2B5EF4-FFF2-40B4-BE49-F238E27FC236}">
                <a16:creationId xmlns:a16="http://schemas.microsoft.com/office/drawing/2014/main" id="{1A2767BC-380A-4907-83B2-1828F0D1270D}"/>
              </a:ext>
            </a:extLst>
          </p:cNvPr>
          <p:cNvSpPr/>
          <p:nvPr/>
        </p:nvSpPr>
        <p:spPr>
          <a:xfrm>
            <a:off x="461483" y="5748799"/>
            <a:ext cx="8315610" cy="646331"/>
          </a:xfrm>
          <a:prstGeom prst="rect">
            <a:avLst/>
          </a:prstGeom>
        </p:spPr>
        <p:txBody>
          <a:bodyPr wrap="none">
            <a:spAutoFit/>
          </a:bodyPr>
          <a:lstStyle/>
          <a:p>
            <a:r>
              <a:rPr lang="en-US" b="1" dirty="0">
                <a:solidFill>
                  <a:schemeClr val="accent2">
                    <a:lumMod val="75000"/>
                  </a:schemeClr>
                </a:solidFill>
              </a:rPr>
              <a:t>Reading task:</a:t>
            </a:r>
          </a:p>
          <a:p>
            <a:r>
              <a:rPr lang="en-US" dirty="0"/>
              <a:t>   read ‘About’ page for </a:t>
            </a:r>
            <a:r>
              <a:rPr lang="en-US" dirty="0" err="1"/>
              <a:t>Valgrind</a:t>
            </a:r>
            <a:r>
              <a:rPr lang="en-US" dirty="0"/>
              <a:t> (very useful): </a:t>
            </a:r>
            <a:r>
              <a:rPr lang="en-ZA" dirty="0">
                <a:hlinkClick r:id="rId7"/>
              </a:rPr>
              <a:t>https://valgrind.org/info/about.html</a:t>
            </a:r>
            <a:endParaRPr lang="en-ZA" dirty="0"/>
          </a:p>
        </p:txBody>
      </p:sp>
      <p:pic>
        <p:nvPicPr>
          <p:cNvPr id="4" name="L03-32">
            <a:hlinkClick r:id="" action="ppaction://media"/>
            <a:extLst>
              <a:ext uri="{FF2B5EF4-FFF2-40B4-BE49-F238E27FC236}">
                <a16:creationId xmlns:a16="http://schemas.microsoft.com/office/drawing/2014/main" id="{79CAC688-7517-459F-B9D0-14F3702CCC8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970838" y="5294313"/>
            <a:ext cx="609600" cy="609600"/>
          </a:xfrm>
          <a:prstGeom prst="rect">
            <a:avLst/>
          </a:prstGeom>
        </p:spPr>
      </p:pic>
    </p:spTree>
    <p:extLst>
      <p:ext uri="{BB962C8B-B14F-4D97-AF65-F5344CB8AC3E}">
        <p14:creationId xmlns:p14="http://schemas.microsoft.com/office/powerpoint/2010/main" val="3452591015"/>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C04E-BFE5-4E49-9DAF-5E2561344A55}"/>
              </a:ext>
            </a:extLst>
          </p:cNvPr>
          <p:cNvSpPr>
            <a:spLocks noGrp="1"/>
          </p:cNvSpPr>
          <p:nvPr>
            <p:ph type="title"/>
          </p:nvPr>
        </p:nvSpPr>
        <p:spPr/>
        <p:txBody>
          <a:bodyPr>
            <a:normAutofit fontScale="90000"/>
          </a:bodyPr>
          <a:lstStyle/>
          <a:p>
            <a:r>
              <a:rPr lang="en-ZA" dirty="0" err="1"/>
              <a:t>Prac</a:t>
            </a:r>
            <a:r>
              <a:rPr lang="en-ZA" dirty="0"/>
              <a:t> 1 - reasoning</a:t>
            </a:r>
          </a:p>
        </p:txBody>
      </p:sp>
      <p:sp>
        <p:nvSpPr>
          <p:cNvPr id="3" name="Content Placeholder 2">
            <a:extLst>
              <a:ext uri="{FF2B5EF4-FFF2-40B4-BE49-F238E27FC236}">
                <a16:creationId xmlns:a16="http://schemas.microsoft.com/office/drawing/2014/main" id="{04510631-95CC-46B8-BD2D-80043EE187F7}"/>
              </a:ext>
            </a:extLst>
          </p:cNvPr>
          <p:cNvSpPr>
            <a:spLocks noGrp="1"/>
          </p:cNvSpPr>
          <p:nvPr>
            <p:ph idx="1"/>
          </p:nvPr>
        </p:nvSpPr>
        <p:spPr>
          <a:xfrm>
            <a:off x="580930" y="1254641"/>
            <a:ext cx="8002435" cy="5039833"/>
          </a:xfrm>
        </p:spPr>
        <p:txBody>
          <a:bodyPr>
            <a:normAutofit fontScale="92500" lnSpcReduction="10000"/>
          </a:bodyPr>
          <a:lstStyle/>
          <a:p>
            <a:r>
              <a:rPr lang="en-ZA" dirty="0"/>
              <a:t>Prac1 is not just about testing</a:t>
            </a:r>
          </a:p>
          <a:p>
            <a:r>
              <a:rPr lang="en-ZA" dirty="0"/>
              <a:t>Why correlation is used in the intro:</a:t>
            </a:r>
          </a:p>
          <a:p>
            <a:pPr lvl="1"/>
            <a:r>
              <a:rPr lang="en-ZA" dirty="0"/>
              <a:t>The purpose here is that for later </a:t>
            </a:r>
            <a:r>
              <a:rPr lang="en-ZA" dirty="0" err="1"/>
              <a:t>pracs</a:t>
            </a:r>
            <a:r>
              <a:rPr lang="en-ZA" dirty="0"/>
              <a:t>, or parts of the project, you may want to use correlation to compare the results of different implementations (i.e. to compare a dodgy prototype to a trusted ‘golden measure’, using e.g. Julia, OCTAVE or MATLAB to do correlations and other stats to check your prototype)</a:t>
            </a:r>
          </a:p>
          <a:p>
            <a:r>
              <a:rPr lang="en-ZA" dirty="0"/>
              <a:t>Using Latex… I suggest either</a:t>
            </a:r>
          </a:p>
          <a:p>
            <a:pPr lvl="1"/>
            <a:r>
              <a:rPr lang="en-ZA" dirty="0" err="1"/>
              <a:t>TexStudio</a:t>
            </a:r>
            <a:r>
              <a:rPr lang="en-ZA" dirty="0"/>
              <a:t> : </a:t>
            </a:r>
            <a:r>
              <a:rPr lang="en-ZA" dirty="0">
                <a:hlinkClick r:id="rId4"/>
              </a:rPr>
              <a:t>https://www.texstudio.org/</a:t>
            </a:r>
            <a:endParaRPr lang="en-ZA" dirty="0"/>
          </a:p>
          <a:p>
            <a:pPr lvl="1"/>
            <a:r>
              <a:rPr lang="en-ZA" dirty="0"/>
              <a:t>Overleaf : </a:t>
            </a:r>
            <a:r>
              <a:rPr lang="en-ZA" dirty="0">
                <a:hlinkClick r:id="rId5"/>
              </a:rPr>
              <a:t>https://www.overleaf.com/</a:t>
            </a:r>
            <a:endParaRPr lang="en-ZA" dirty="0"/>
          </a:p>
        </p:txBody>
      </p:sp>
      <p:sp>
        <p:nvSpPr>
          <p:cNvPr id="4" name="Rectangle 3">
            <a:extLst>
              <a:ext uri="{FF2B5EF4-FFF2-40B4-BE49-F238E27FC236}">
                <a16:creationId xmlns:a16="http://schemas.microsoft.com/office/drawing/2014/main" id="{0B68D043-AAD9-4DE8-803D-F35FD36EA45A}"/>
              </a:ext>
            </a:extLst>
          </p:cNvPr>
          <p:cNvSpPr/>
          <p:nvPr/>
        </p:nvSpPr>
        <p:spPr>
          <a:xfrm>
            <a:off x="237694" y="6294474"/>
            <a:ext cx="7237879" cy="338554"/>
          </a:xfrm>
          <a:prstGeom prst="rect">
            <a:avLst/>
          </a:prstGeom>
        </p:spPr>
        <p:txBody>
          <a:bodyPr wrap="none">
            <a:spAutoFit/>
          </a:bodyPr>
          <a:lstStyle/>
          <a:p>
            <a:r>
              <a:rPr lang="en-ZA" sz="1600" dirty="0"/>
              <a:t>Next lecture will say a bit more about </a:t>
            </a:r>
            <a:r>
              <a:rPr lang="en-ZA" sz="1600" dirty="0" err="1"/>
              <a:t>prac</a:t>
            </a:r>
            <a:r>
              <a:rPr lang="en-ZA" sz="1600" dirty="0"/>
              <a:t> reports, planning project report etc.</a:t>
            </a:r>
          </a:p>
        </p:txBody>
      </p:sp>
      <p:pic>
        <p:nvPicPr>
          <p:cNvPr id="5" name="L03-36">
            <a:hlinkClick r:id="" action="ppaction://media"/>
            <a:extLst>
              <a:ext uri="{FF2B5EF4-FFF2-40B4-BE49-F238E27FC236}">
                <a16:creationId xmlns:a16="http://schemas.microsoft.com/office/drawing/2014/main" id="{9533CF46-8449-4AE0-B4C7-D285EBEEA37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73765" y="448221"/>
            <a:ext cx="609600" cy="609600"/>
          </a:xfrm>
          <a:prstGeom prst="rect">
            <a:avLst/>
          </a:prstGeom>
        </p:spPr>
      </p:pic>
    </p:spTree>
    <p:extLst>
      <p:ext uri="{BB962C8B-B14F-4D97-AF65-F5344CB8AC3E}">
        <p14:creationId xmlns:p14="http://schemas.microsoft.com/office/powerpoint/2010/main" val="1442422745"/>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DD98EA-AC47-4B73-A512-F28C6894F22B}"/>
              </a:ext>
            </a:extLst>
          </p:cNvPr>
          <p:cNvSpPr/>
          <p:nvPr/>
        </p:nvSpPr>
        <p:spPr>
          <a:xfrm>
            <a:off x="921003" y="1572343"/>
            <a:ext cx="7301999" cy="1754326"/>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closing </a:t>
            </a:r>
          </a:p>
          <a:p>
            <a:pPr algn="ctr"/>
            <a:r>
              <a:rPr lang="en-US" sz="5400" b="0" cap="none" spc="0" dirty="0">
                <a:ln w="0"/>
                <a:solidFill>
                  <a:schemeClr val="tx1"/>
                </a:solidFill>
                <a:effectLst>
                  <a:outerShdw blurRad="38100" dist="19050" dir="2700000" algn="tl" rotWithShape="0">
                    <a:schemeClr val="dk1">
                      <a:alpha val="40000"/>
                    </a:schemeClr>
                  </a:outerShdw>
                </a:effectLst>
              </a:rPr>
              <a:t>remarks &amp; reminders…</a:t>
            </a:r>
          </a:p>
        </p:txBody>
      </p:sp>
      <p:pic>
        <p:nvPicPr>
          <p:cNvPr id="4" name="Picture 3" descr="A close up of a person&#10;&#10;Description automatically generated">
            <a:extLst>
              <a:ext uri="{FF2B5EF4-FFF2-40B4-BE49-F238E27FC236}">
                <a16:creationId xmlns:a16="http://schemas.microsoft.com/office/drawing/2014/main" id="{F9D638D0-3882-477C-92BB-BADA6C51BC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7410" y="3721288"/>
            <a:ext cx="2756702" cy="2605083"/>
          </a:xfrm>
          <a:prstGeom prst="rect">
            <a:avLst/>
          </a:prstGeom>
        </p:spPr>
      </p:pic>
      <p:pic>
        <p:nvPicPr>
          <p:cNvPr id="3" name="L03-37">
            <a:hlinkClick r:id="" action="ppaction://media"/>
            <a:extLst>
              <a:ext uri="{FF2B5EF4-FFF2-40B4-BE49-F238E27FC236}">
                <a16:creationId xmlns:a16="http://schemas.microsoft.com/office/drawing/2014/main" id="{B993A54A-731B-427F-B7EF-57DA3711324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6203" y="5796853"/>
            <a:ext cx="609600" cy="609600"/>
          </a:xfrm>
          <a:prstGeom prst="rect">
            <a:avLst/>
          </a:prstGeom>
        </p:spPr>
      </p:pic>
    </p:spTree>
    <p:extLst>
      <p:ext uri="{BB962C8B-B14F-4D97-AF65-F5344CB8AC3E}">
        <p14:creationId xmlns:p14="http://schemas.microsoft.com/office/powerpoint/2010/main" val="294359652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5929" y="2967335"/>
            <a:ext cx="503214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rPr>
              <a:t>End of Lecture</a:t>
            </a:r>
          </a:p>
        </p:txBody>
      </p:sp>
    </p:spTree>
    <p:extLst>
      <p:ext uri="{BB962C8B-B14F-4D97-AF65-F5344CB8AC3E}">
        <p14:creationId xmlns:p14="http://schemas.microsoft.com/office/powerpoint/2010/main" val="3340461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1477328"/>
          </a:xfrm>
          <a:prstGeom prst="rect">
            <a:avLst/>
          </a:prstGeom>
          <a:noFill/>
        </p:spPr>
        <p:txBody>
          <a:bodyPr wrap="square" rtlCol="0">
            <a:spAutoFit/>
          </a:bodyPr>
          <a:lstStyle/>
          <a:p>
            <a:r>
              <a:rPr lang="en-US" i="1" dirty="0"/>
              <a:t>Image sources:</a:t>
            </a:r>
          </a:p>
          <a:p>
            <a:r>
              <a:rPr lang="en-US" dirty="0"/>
              <a:t> Wikipedia (open commons)</a:t>
            </a:r>
          </a:p>
          <a:p>
            <a:r>
              <a:rPr lang="en-US" dirty="0"/>
              <a:t> http://www.flickr.com</a:t>
            </a:r>
          </a:p>
          <a:p>
            <a:r>
              <a:rPr lang="en-US" dirty="0"/>
              <a:t> http://pixabay.com/</a:t>
            </a:r>
          </a:p>
          <a:p>
            <a:r>
              <a:rPr lang="en-US" dirty="0"/>
              <a:t> Forrest of trees: Wikipedia (open commons) </a:t>
            </a:r>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particulate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212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828" y="560387"/>
            <a:ext cx="8842375" cy="718038"/>
          </a:xfrm>
        </p:spPr>
        <p:txBody>
          <a:bodyPr>
            <a:normAutofit fontScale="90000"/>
          </a:bodyPr>
          <a:lstStyle/>
          <a:p>
            <a:pPr>
              <a:defRPr/>
            </a:pPr>
            <a:r>
              <a:rPr lang="en-ZA" dirty="0"/>
              <a:t>Reminder:</a:t>
            </a:r>
            <a:br>
              <a:rPr lang="en-ZA" dirty="0"/>
            </a:br>
            <a:r>
              <a:rPr lang="en-ZA" dirty="0"/>
              <a:t>Performance Benchmarking</a:t>
            </a:r>
            <a:endParaRPr lang="en-US" dirty="0"/>
          </a:p>
        </p:txBody>
      </p:sp>
      <p:sp>
        <p:nvSpPr>
          <p:cNvPr id="3" name="Content Placeholder 2"/>
          <p:cNvSpPr>
            <a:spLocks noGrp="1"/>
          </p:cNvSpPr>
          <p:nvPr>
            <p:ph idx="1"/>
          </p:nvPr>
        </p:nvSpPr>
        <p:spPr>
          <a:xfrm>
            <a:off x="273555" y="1398588"/>
            <a:ext cx="5197475" cy="5065712"/>
          </a:xfrm>
        </p:spPr>
        <p:txBody>
          <a:bodyPr>
            <a:normAutofit fontScale="92500"/>
          </a:bodyPr>
          <a:lstStyle/>
          <a:p>
            <a:pPr>
              <a:defRPr/>
            </a:pPr>
            <a:r>
              <a:rPr lang="en-US" dirty="0"/>
              <a:t>“Don’t loose sight of the forest for the trees…”</a:t>
            </a:r>
          </a:p>
          <a:p>
            <a:pPr>
              <a:defRPr/>
            </a:pPr>
            <a:r>
              <a:rPr lang="en-ZA" dirty="0"/>
              <a:t>Generally, the main objective is to make the system </a:t>
            </a:r>
            <a:r>
              <a:rPr lang="en-ZA" dirty="0">
                <a:solidFill>
                  <a:srgbClr val="FF0000"/>
                </a:solidFill>
              </a:rPr>
              <a:t>faster</a:t>
            </a:r>
            <a:r>
              <a:rPr lang="en-ZA" dirty="0"/>
              <a:t>, use </a:t>
            </a:r>
            <a:r>
              <a:rPr lang="en-ZA" dirty="0">
                <a:solidFill>
                  <a:srgbClr val="FF0000"/>
                </a:solidFill>
              </a:rPr>
              <a:t>less power</a:t>
            </a:r>
            <a:r>
              <a:rPr lang="en-ZA" dirty="0"/>
              <a:t>, use </a:t>
            </a:r>
            <a:r>
              <a:rPr lang="en-ZA" dirty="0">
                <a:solidFill>
                  <a:srgbClr val="FF0000"/>
                </a:solidFill>
              </a:rPr>
              <a:t>less resources</a:t>
            </a:r>
            <a:r>
              <a:rPr lang="en-ZA" dirty="0"/>
              <a:t>…</a:t>
            </a:r>
          </a:p>
          <a:p>
            <a:pPr>
              <a:defRPr/>
            </a:pPr>
            <a:r>
              <a:rPr lang="en-ZA" dirty="0"/>
              <a:t>Most code doesn’t need to be parallel.</a:t>
            </a:r>
          </a:p>
          <a:p>
            <a:pPr>
              <a:defRPr/>
            </a:pPr>
            <a:r>
              <a:rPr lang="en-ZA" dirty="0"/>
              <a:t>Important questions are…</a:t>
            </a:r>
            <a:br>
              <a:rPr lang="en-ZA" dirty="0"/>
            </a:br>
            <a:endParaRPr lang="en-US" dirty="0"/>
          </a:p>
          <a:p>
            <a:pPr>
              <a:defRPr/>
            </a:pPr>
            <a:endParaRPr lang="en-US" dirty="0"/>
          </a:p>
        </p:txBody>
      </p:sp>
      <p:pic>
        <p:nvPicPr>
          <p:cNvPr id="2051" name="Picture 3" descr="C:\Users\swinberg\Documents\ACTIVE\EEE4084F\Common\Images_open\Sigulda Forest ccs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0383"/>
          <a:stretch/>
        </p:blipFill>
        <p:spPr bwMode="auto">
          <a:xfrm>
            <a:off x="5442856" y="1786249"/>
            <a:ext cx="3313337" cy="3569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250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Benchmarking: what to test</a:t>
            </a:r>
          </a:p>
        </p:txBody>
      </p:sp>
      <p:sp>
        <p:nvSpPr>
          <p:cNvPr id="3" name="Content Placeholder 2"/>
          <p:cNvSpPr>
            <a:spLocks noGrp="1"/>
          </p:cNvSpPr>
          <p:nvPr>
            <p:ph idx="1"/>
          </p:nvPr>
        </p:nvSpPr>
        <p:spPr>
          <a:xfrm>
            <a:off x="585788" y="1343026"/>
            <a:ext cx="7913070" cy="5272086"/>
          </a:xfrm>
        </p:spPr>
        <p:txBody>
          <a:bodyPr>
            <a:normAutofit fontScale="70000" lnSpcReduction="20000"/>
          </a:bodyPr>
          <a:lstStyle/>
          <a:p>
            <a:pPr>
              <a:defRPr/>
            </a:pPr>
            <a:r>
              <a:rPr lang="en-US" dirty="0">
                <a:solidFill>
                  <a:srgbClr val="FF0000"/>
                </a:solidFill>
              </a:rPr>
              <a:t>What can be benchmarked? For DSP and HPC…</a:t>
            </a:r>
          </a:p>
          <a:p>
            <a:pPr>
              <a:defRPr/>
            </a:pPr>
            <a:r>
              <a:rPr lang="en-US" dirty="0"/>
              <a:t>Compiler</a:t>
            </a:r>
          </a:p>
          <a:p>
            <a:pPr lvl="1">
              <a:defRPr/>
            </a:pPr>
            <a:r>
              <a:rPr lang="en-US" dirty="0"/>
              <a:t>Converts High Level Language to Assembly language thus we benchmark compiler efficiency, such as how efficient is the generated assembly code? </a:t>
            </a:r>
          </a:p>
          <a:p>
            <a:pPr>
              <a:defRPr/>
            </a:pPr>
            <a:r>
              <a:rPr lang="en-US" dirty="0"/>
              <a:t>The Processor</a:t>
            </a:r>
          </a:p>
          <a:p>
            <a:pPr lvl="1">
              <a:defRPr/>
            </a:pPr>
            <a:r>
              <a:rPr lang="en-US" dirty="0"/>
              <a:t>Code in hand-crafted/inspected assembly (to make comparisons fair)</a:t>
            </a:r>
          </a:p>
          <a:p>
            <a:pPr>
              <a:defRPr/>
            </a:pPr>
            <a:r>
              <a:rPr lang="en-US" dirty="0"/>
              <a:t>Operating System</a:t>
            </a:r>
          </a:p>
          <a:p>
            <a:pPr lvl="1">
              <a:defRPr/>
            </a:pPr>
            <a:r>
              <a:rPr lang="en-US" dirty="0"/>
              <a:t>Interrupt latencies, overhead of operating system calls, limits on devices, kernel size, availability of services and facilities such as support for virtual memory and paged memory.</a:t>
            </a:r>
          </a:p>
          <a:p>
            <a:pPr>
              <a:defRPr/>
            </a:pPr>
            <a:r>
              <a:rPr lang="en-US" dirty="0"/>
              <a:t>Platform</a:t>
            </a:r>
          </a:p>
          <a:p>
            <a:pPr lvl="1">
              <a:defRPr/>
            </a:pPr>
            <a:r>
              <a:rPr lang="en-US" dirty="0"/>
              <a:t>Scalability of memory. Peripheral limits. Interfaces supported. Power use. Power saving features. OS’s supported.</a:t>
            </a:r>
          </a:p>
          <a:p>
            <a:pPr>
              <a:defRPr/>
            </a:pPr>
            <a:r>
              <a:rPr lang="en-US" dirty="0"/>
              <a:t>Applications (e.g. representative operations for certain application domains – think ‘</a:t>
            </a:r>
            <a:r>
              <a:rPr lang="en-US" dirty="0">
                <a:solidFill>
                  <a:schemeClr val="accent6">
                    <a:lumMod val="75000"/>
                  </a:schemeClr>
                </a:solidFill>
              </a:rPr>
              <a:t>DWARFS</a:t>
            </a:r>
            <a:r>
              <a:rPr lang="en-US" dirty="0"/>
              <a:t>’ as in Berkeley paper)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76821"/>
            <a:ext cx="7698306" cy="692210"/>
          </a:xfrm>
        </p:spPr>
        <p:txBody>
          <a:bodyPr>
            <a:normAutofit fontScale="90000"/>
          </a:bodyPr>
          <a:lstStyle/>
          <a:p>
            <a:pPr>
              <a:defRPr/>
            </a:pPr>
            <a:r>
              <a:rPr lang="en-US" dirty="0"/>
              <a:t>Benchmarking: </a:t>
            </a:r>
            <a:br>
              <a:rPr lang="en-US" dirty="0"/>
            </a:br>
            <a:r>
              <a:rPr lang="en-US" dirty="0"/>
              <a:t>what is usually measured</a:t>
            </a:r>
          </a:p>
        </p:txBody>
      </p:sp>
      <p:sp>
        <p:nvSpPr>
          <p:cNvPr id="3" name="Content Placeholder 2"/>
          <p:cNvSpPr>
            <a:spLocks noGrp="1"/>
          </p:cNvSpPr>
          <p:nvPr>
            <p:ph idx="1"/>
          </p:nvPr>
        </p:nvSpPr>
        <p:spPr>
          <a:xfrm>
            <a:off x="674914" y="1757363"/>
            <a:ext cx="8007350" cy="4706937"/>
          </a:xfrm>
        </p:spPr>
        <p:txBody>
          <a:bodyPr/>
          <a:lstStyle/>
          <a:p>
            <a:pPr>
              <a:defRPr/>
            </a:pPr>
            <a:r>
              <a:rPr lang="en-US" dirty="0"/>
              <a:t>For DSP/HPEC systems we typically benchmark: </a:t>
            </a:r>
          </a:p>
          <a:p>
            <a:pPr lvl="1">
              <a:defRPr/>
            </a:pPr>
            <a:r>
              <a:rPr lang="en-US" dirty="0"/>
              <a:t>Cycle count</a:t>
            </a:r>
          </a:p>
          <a:p>
            <a:pPr lvl="1">
              <a:defRPr/>
            </a:pPr>
            <a:r>
              <a:rPr lang="en-US" dirty="0"/>
              <a:t>Data and Program memory usage</a:t>
            </a:r>
          </a:p>
          <a:p>
            <a:pPr lvl="1">
              <a:defRPr/>
            </a:pPr>
            <a:r>
              <a:rPr lang="en-US" dirty="0"/>
              <a:t>Execution time</a:t>
            </a:r>
          </a:p>
          <a:p>
            <a:pPr lvl="1">
              <a:defRPr/>
            </a:pPr>
            <a:r>
              <a:rPr lang="en-US" dirty="0"/>
              <a:t>Power consumption (has recently become a common thing to report on)</a:t>
            </a:r>
          </a:p>
        </p:txBody>
      </p:sp>
      <p:pic>
        <p:nvPicPr>
          <p:cNvPr id="4" name="L03-18">
            <a:hlinkClick r:id="" action="ppaction://media"/>
            <a:extLst>
              <a:ext uri="{FF2B5EF4-FFF2-40B4-BE49-F238E27FC236}">
                <a16:creationId xmlns:a16="http://schemas.microsoft.com/office/drawing/2014/main" id="{B5C24965-5C54-4DD1-A1BB-02AA022501A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21561" y="648797"/>
            <a:ext cx="609600" cy="609600"/>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744" y="4075400"/>
            <a:ext cx="7313855" cy="1362075"/>
          </a:xfrm>
        </p:spPr>
        <p:txBody>
          <a:bodyPr>
            <a:normAutofit/>
          </a:bodyPr>
          <a:lstStyle/>
          <a:p>
            <a:r>
              <a:rPr lang="en-ZA" dirty="0"/>
              <a:t>Benchmarking Techniques</a:t>
            </a:r>
            <a:endParaRPr lang="en-GB" dirty="0"/>
          </a:p>
        </p:txBody>
      </p:sp>
      <p:sp>
        <p:nvSpPr>
          <p:cNvPr id="4" name="Text Placeholder 3"/>
          <p:cNvSpPr>
            <a:spLocks noGrp="1"/>
          </p:cNvSpPr>
          <p:nvPr>
            <p:ph type="body" idx="1"/>
          </p:nvPr>
        </p:nvSpPr>
        <p:spPr>
          <a:xfrm>
            <a:off x="1296745" y="5441772"/>
            <a:ext cx="6637467" cy="738366"/>
          </a:xfrm>
        </p:spPr>
        <p:txBody>
          <a:bodyPr/>
          <a:lstStyle/>
          <a:p>
            <a:r>
              <a:rPr lang="en-ZA" dirty="0"/>
              <a:t>EEE4120F</a:t>
            </a:r>
            <a:endParaRPr lang="en-GB" dirty="0"/>
          </a:p>
        </p:txBody>
      </p:sp>
      <p:pic>
        <p:nvPicPr>
          <p:cNvPr id="5" name="Picture 4" descr="An empty park bench sitting on top of a wooden fence&#10;&#10;Description automatically generated">
            <a:extLst>
              <a:ext uri="{FF2B5EF4-FFF2-40B4-BE49-F238E27FC236}">
                <a16:creationId xmlns:a16="http://schemas.microsoft.com/office/drawing/2014/main" id="{199E2A31-DDC6-4823-BF2D-2C24D817D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812" y="715962"/>
            <a:ext cx="6239103" cy="39703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241846"/>
            <a:ext cx="7698306" cy="692210"/>
          </a:xfrm>
        </p:spPr>
        <p:txBody>
          <a:bodyPr>
            <a:normAutofit fontScale="90000"/>
          </a:bodyPr>
          <a:lstStyle/>
          <a:p>
            <a:r>
              <a:rPr lang="en-US" dirty="0"/>
              <a:t>Metrics of Performance</a:t>
            </a:r>
            <a:endParaRPr lang="en-GB" dirty="0"/>
          </a:p>
        </p:txBody>
      </p:sp>
      <p:sp>
        <p:nvSpPr>
          <p:cNvPr id="3" name="Content Placeholder 2"/>
          <p:cNvSpPr>
            <a:spLocks noGrp="1"/>
          </p:cNvSpPr>
          <p:nvPr>
            <p:ph idx="1"/>
          </p:nvPr>
        </p:nvSpPr>
        <p:spPr>
          <a:xfrm>
            <a:off x="686921" y="1072550"/>
            <a:ext cx="7697635" cy="5143500"/>
          </a:xfrm>
        </p:spPr>
        <p:txBody>
          <a:bodyPr>
            <a:normAutofit fontScale="77500" lnSpcReduction="20000"/>
          </a:bodyPr>
          <a:lstStyle/>
          <a:p>
            <a:r>
              <a:rPr lang="en-ZA" dirty="0"/>
              <a:t>Application</a:t>
            </a:r>
          </a:p>
          <a:p>
            <a:pPr lvl="1"/>
            <a:r>
              <a:rPr lang="en-ZA" dirty="0"/>
              <a:t>Operations per second (OPS)</a:t>
            </a:r>
          </a:p>
          <a:p>
            <a:r>
              <a:rPr lang="en-ZA" dirty="0"/>
              <a:t>Programming language</a:t>
            </a:r>
          </a:p>
          <a:p>
            <a:pPr lvl="1"/>
            <a:r>
              <a:rPr lang="en-ZA" dirty="0"/>
              <a:t>Expressiveness*</a:t>
            </a:r>
          </a:p>
          <a:p>
            <a:pPr lvl="1"/>
            <a:r>
              <a:rPr lang="en-ZA" dirty="0"/>
              <a:t>Code density</a:t>
            </a:r>
          </a:p>
          <a:p>
            <a:r>
              <a:rPr lang="en-ZA" dirty="0"/>
              <a:t>Processing system</a:t>
            </a:r>
          </a:p>
          <a:p>
            <a:pPr lvl="1"/>
            <a:r>
              <a:rPr lang="en-ZA" dirty="0"/>
              <a:t>MIPS: Million Instructions Per Second  </a:t>
            </a:r>
            <a:br>
              <a:rPr lang="en-ZA" dirty="0"/>
            </a:br>
            <a:r>
              <a:rPr lang="en-ZA" dirty="0"/>
              <a:t>GIPS: Giga (i.e. 10</a:t>
            </a:r>
            <a:r>
              <a:rPr lang="en-ZA" baseline="30000" dirty="0"/>
              <a:t>9</a:t>
            </a:r>
            <a:r>
              <a:rPr lang="en-ZA" dirty="0"/>
              <a:t>) IPS</a:t>
            </a:r>
          </a:p>
          <a:p>
            <a:pPr lvl="1"/>
            <a:r>
              <a:rPr lang="en-ZA" dirty="0"/>
              <a:t>MFLOPS: Million </a:t>
            </a:r>
            <a:r>
              <a:rPr lang="en-ZA" dirty="0" err="1"/>
              <a:t>FLoating</a:t>
            </a:r>
            <a:r>
              <a:rPr lang="en-ZA" dirty="0"/>
              <a:t> point </a:t>
            </a:r>
            <a:r>
              <a:rPr lang="en-ZA" dirty="0" err="1"/>
              <a:t>OPerations</a:t>
            </a:r>
            <a:r>
              <a:rPr lang="en-ZA" dirty="0"/>
              <a:t> per Second</a:t>
            </a:r>
            <a:br>
              <a:rPr lang="en-ZA" dirty="0"/>
            </a:br>
            <a:r>
              <a:rPr lang="en-ZA" dirty="0"/>
              <a:t>GFLOPS: Giga (10</a:t>
            </a:r>
            <a:r>
              <a:rPr lang="en-ZA" baseline="30000" dirty="0"/>
              <a:t>9</a:t>
            </a:r>
            <a:r>
              <a:rPr lang="en-ZA" dirty="0"/>
              <a:t>) FLOPS</a:t>
            </a:r>
            <a:br>
              <a:rPr lang="en-ZA" dirty="0"/>
            </a:br>
            <a:r>
              <a:rPr lang="en-ZA" dirty="0"/>
              <a:t>TFLOPS: Terra (10</a:t>
            </a:r>
            <a:r>
              <a:rPr lang="en-ZA" baseline="30000" dirty="0"/>
              <a:t>12</a:t>
            </a:r>
            <a:r>
              <a:rPr lang="en-ZA" dirty="0"/>
              <a:t>) FLOPS</a:t>
            </a:r>
          </a:p>
          <a:p>
            <a:r>
              <a:rPr lang="en-ZA" dirty="0" err="1"/>
              <a:t>Datapath</a:t>
            </a:r>
            <a:endParaRPr lang="en-ZA" dirty="0"/>
          </a:p>
          <a:p>
            <a:pPr lvl="1"/>
            <a:r>
              <a:rPr lang="en-ZA" dirty="0" err="1"/>
              <a:t>MBps</a:t>
            </a:r>
            <a:r>
              <a:rPr lang="en-ZA" dirty="0"/>
              <a:t>: Megabytes per second or </a:t>
            </a:r>
            <a:r>
              <a:rPr lang="en-ZA" dirty="0" err="1"/>
              <a:t>GBps</a:t>
            </a:r>
            <a:endParaRPr lang="en-ZA" dirty="0"/>
          </a:p>
          <a:p>
            <a:r>
              <a:rPr lang="en-ZA" dirty="0"/>
              <a:t>Function unit / processor hardware</a:t>
            </a:r>
          </a:p>
          <a:p>
            <a:pPr lvl="1"/>
            <a:r>
              <a:rPr lang="en-ZA" dirty="0"/>
              <a:t>Cycles per second (CPS) (based on clock rate)</a:t>
            </a:r>
            <a:endParaRPr lang="en-GB" dirty="0"/>
          </a:p>
        </p:txBody>
      </p:sp>
      <p:sp>
        <p:nvSpPr>
          <p:cNvPr id="4" name="Rectangle 3"/>
          <p:cNvSpPr/>
          <p:nvPr/>
        </p:nvSpPr>
        <p:spPr>
          <a:xfrm>
            <a:off x="314327" y="6354544"/>
            <a:ext cx="8672513" cy="261610"/>
          </a:xfrm>
          <a:prstGeom prst="rect">
            <a:avLst/>
          </a:prstGeom>
        </p:spPr>
        <p:txBody>
          <a:bodyPr wrap="square">
            <a:spAutoFit/>
          </a:bodyPr>
          <a:lstStyle/>
          <a:p>
            <a:r>
              <a:rPr lang="en-US" sz="1100" dirty="0"/>
              <a:t>* </a:t>
            </a:r>
            <a:r>
              <a:rPr lang="en-US" sz="1100" dirty="0" err="1"/>
              <a:t>Felleisen</a:t>
            </a:r>
            <a:r>
              <a:rPr lang="en-US" sz="1100" dirty="0"/>
              <a:t>, M., 1991. On the expressive power of programming </a:t>
            </a:r>
            <a:r>
              <a:rPr lang="en-US" sz="1100" dirty="0" err="1"/>
              <a:t>languages.</a:t>
            </a:r>
            <a:r>
              <a:rPr lang="en-US" sz="1100" i="1" dirty="0" err="1"/>
              <a:t>Science</a:t>
            </a:r>
            <a:r>
              <a:rPr lang="en-US" sz="1100" i="1" dirty="0"/>
              <a:t> of computer programming</a:t>
            </a:r>
            <a:r>
              <a:rPr lang="en-US" sz="1100" dirty="0"/>
              <a:t>, </a:t>
            </a:r>
            <a:r>
              <a:rPr lang="en-US" sz="1100" i="1" dirty="0"/>
              <a:t>17</a:t>
            </a:r>
            <a:r>
              <a:rPr lang="en-US" sz="1100" dirty="0"/>
              <a:t>(1-3), pp.35-75.</a:t>
            </a:r>
            <a:endParaRPr lang="en-GB" sz="1100" dirty="0"/>
          </a:p>
        </p:txBody>
      </p:sp>
      <p:pic>
        <p:nvPicPr>
          <p:cNvPr id="5" name="L03-19">
            <a:hlinkClick r:id="" action="ppaction://media"/>
            <a:extLst>
              <a:ext uri="{FF2B5EF4-FFF2-40B4-BE49-F238E27FC236}">
                <a16:creationId xmlns:a16="http://schemas.microsoft.com/office/drawing/2014/main" id="{E7B214AF-D823-4D3D-9021-88C4B362952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47479" y="587951"/>
            <a:ext cx="609600" cy="609600"/>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Aspects of CPU Performance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5019361"/>
              </p:ext>
            </p:extLst>
          </p:nvPr>
        </p:nvGraphicFramePr>
        <p:xfrm>
          <a:off x="730249" y="2607439"/>
          <a:ext cx="7656514" cy="2926080"/>
        </p:xfrm>
        <a:graphic>
          <a:graphicData uri="http://schemas.openxmlformats.org/drawingml/2006/table">
            <a:tbl>
              <a:tblPr firstRow="1" bandRow="1">
                <a:tableStyleId>{5C22544A-7EE6-4342-B048-85BDC9FD1C3A}</a:tableStyleId>
              </a:tblPr>
              <a:tblGrid>
                <a:gridCol w="2254005">
                  <a:extLst>
                    <a:ext uri="{9D8B030D-6E8A-4147-A177-3AD203B41FA5}">
                      <a16:colId xmlns:a16="http://schemas.microsoft.com/office/drawing/2014/main" val="20000"/>
                    </a:ext>
                  </a:extLst>
                </a:gridCol>
                <a:gridCol w="1574252">
                  <a:extLst>
                    <a:ext uri="{9D8B030D-6E8A-4147-A177-3AD203B41FA5}">
                      <a16:colId xmlns:a16="http://schemas.microsoft.com/office/drawing/2014/main" val="20001"/>
                    </a:ext>
                  </a:extLst>
                </a:gridCol>
                <a:gridCol w="2199482">
                  <a:extLst>
                    <a:ext uri="{9D8B030D-6E8A-4147-A177-3AD203B41FA5}">
                      <a16:colId xmlns:a16="http://schemas.microsoft.com/office/drawing/2014/main" val="20002"/>
                    </a:ext>
                  </a:extLst>
                </a:gridCol>
                <a:gridCol w="1628775">
                  <a:extLst>
                    <a:ext uri="{9D8B030D-6E8A-4147-A177-3AD203B41FA5}">
                      <a16:colId xmlns:a16="http://schemas.microsoft.com/office/drawing/2014/main" val="20003"/>
                    </a:ext>
                  </a:extLst>
                </a:gridCol>
              </a:tblGrid>
              <a:tr h="370840">
                <a:tc>
                  <a:txBody>
                    <a:bodyPr/>
                    <a:lstStyle/>
                    <a:p>
                      <a:r>
                        <a:rPr lang="en-GB" dirty="0"/>
                        <a:t>Aspect of processing rated</a:t>
                      </a:r>
                    </a:p>
                  </a:txBody>
                  <a:tcPr/>
                </a:tc>
                <a:tc>
                  <a:txBody>
                    <a:bodyPr/>
                    <a:lstStyle/>
                    <a:p>
                      <a:r>
                        <a:rPr lang="en-ZA" dirty="0"/>
                        <a:t>Instruction Count (IC)</a:t>
                      </a:r>
                      <a:endParaRPr lang="en-GB" dirty="0"/>
                    </a:p>
                  </a:txBody>
                  <a:tcPr/>
                </a:tc>
                <a:tc>
                  <a:txBody>
                    <a:bodyPr/>
                    <a:lstStyle/>
                    <a:p>
                      <a:r>
                        <a:rPr lang="en-ZA" dirty="0"/>
                        <a:t>Cycles Per Instruction (CPI)</a:t>
                      </a:r>
                      <a:endParaRPr lang="en-GB" dirty="0"/>
                    </a:p>
                  </a:txBody>
                  <a:tcPr/>
                </a:tc>
                <a:tc>
                  <a:txBody>
                    <a:bodyPr/>
                    <a:lstStyle/>
                    <a:p>
                      <a:r>
                        <a:rPr lang="en-ZA" dirty="0"/>
                        <a:t>Clock</a:t>
                      </a:r>
                      <a:endParaRPr lang="en-GB" dirty="0"/>
                    </a:p>
                  </a:txBody>
                  <a:tcPr/>
                </a:tc>
                <a:extLst>
                  <a:ext uri="{0D108BD9-81ED-4DB2-BD59-A6C34878D82A}">
                    <a16:rowId xmlns:a16="http://schemas.microsoft.com/office/drawing/2014/main" val="10000"/>
                  </a:ext>
                </a:extLst>
              </a:tr>
              <a:tr h="370840">
                <a:tc>
                  <a:txBody>
                    <a:bodyPr/>
                    <a:lstStyle/>
                    <a:p>
                      <a:r>
                        <a:rPr lang="en-ZA" sz="2400" dirty="0"/>
                        <a:t>Program Size</a:t>
                      </a:r>
                      <a:endParaRPr lang="en-GB" sz="2400" dirty="0"/>
                    </a:p>
                  </a:txBody>
                  <a:tcPr/>
                </a:tc>
                <a:tc>
                  <a:txBody>
                    <a:bodyPr/>
                    <a:lstStyle/>
                    <a:p>
                      <a:pPr algn="ctr"/>
                      <a:r>
                        <a:rPr lang="en-ZA" sz="2400" b="1" dirty="0">
                          <a:sym typeface="Wingdings 2"/>
                        </a:rPr>
                        <a:t></a:t>
                      </a:r>
                      <a:endParaRPr lang="en-GB" sz="2400" b="1" dirty="0"/>
                    </a:p>
                  </a:txBody>
                  <a:tcPr/>
                </a:tc>
                <a:tc>
                  <a:txBody>
                    <a:bodyPr/>
                    <a:lstStyle/>
                    <a:p>
                      <a:endParaRPr lang="en-GB" sz="2400" dirty="0"/>
                    </a:p>
                  </a:txBody>
                  <a:tcPr/>
                </a:tc>
                <a:tc>
                  <a:txBody>
                    <a:bodyPr/>
                    <a:lstStyle/>
                    <a:p>
                      <a:endParaRPr lang="en-GB" sz="2400"/>
                    </a:p>
                  </a:txBody>
                  <a:tcPr/>
                </a:tc>
                <a:extLst>
                  <a:ext uri="{0D108BD9-81ED-4DB2-BD59-A6C34878D82A}">
                    <a16:rowId xmlns:a16="http://schemas.microsoft.com/office/drawing/2014/main" val="10001"/>
                  </a:ext>
                </a:extLst>
              </a:tr>
              <a:tr h="370840">
                <a:tc>
                  <a:txBody>
                    <a:bodyPr/>
                    <a:lstStyle/>
                    <a:p>
                      <a:r>
                        <a:rPr lang="en-ZA" sz="2400" dirty="0"/>
                        <a:t>Computer</a:t>
                      </a:r>
                      <a:endParaRPr lang="en-GB"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400" b="1" dirty="0">
                          <a:sym typeface="Wingdings 2"/>
                        </a:rPr>
                        <a:t></a:t>
                      </a:r>
                      <a:endParaRPr lang="en-GB"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400" b="1" dirty="0">
                          <a:sym typeface="Wingdings 2"/>
                        </a:rPr>
                        <a:t></a:t>
                      </a:r>
                      <a:endParaRPr lang="en-GB" sz="2400" dirty="0"/>
                    </a:p>
                  </a:txBody>
                  <a:tcPr/>
                </a:tc>
                <a:tc>
                  <a:txBody>
                    <a:bodyPr/>
                    <a:lstStyle/>
                    <a:p>
                      <a:endParaRPr lang="en-GB" sz="2400"/>
                    </a:p>
                  </a:txBody>
                  <a:tcPr/>
                </a:tc>
                <a:extLst>
                  <a:ext uri="{0D108BD9-81ED-4DB2-BD59-A6C34878D82A}">
                    <a16:rowId xmlns:a16="http://schemas.microsoft.com/office/drawing/2014/main" val="10002"/>
                  </a:ext>
                </a:extLst>
              </a:tr>
              <a:tr h="370840">
                <a:tc>
                  <a:txBody>
                    <a:bodyPr/>
                    <a:lstStyle/>
                    <a:p>
                      <a:r>
                        <a:rPr lang="en-ZA" sz="2400" dirty="0"/>
                        <a:t>Instruction Set</a:t>
                      </a:r>
                      <a:endParaRPr lang="en-GB"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400" b="1" dirty="0">
                          <a:sym typeface="Wingdings 2"/>
                        </a:rPr>
                        <a:t></a:t>
                      </a:r>
                      <a:endParaRPr lang="en-GB" sz="2400" dirty="0"/>
                    </a:p>
                  </a:txBody>
                  <a:tcPr/>
                </a:tc>
                <a:tc>
                  <a:txBody>
                    <a:bodyPr/>
                    <a:lstStyle/>
                    <a:p>
                      <a:pPr algn="ctr"/>
                      <a:r>
                        <a:rPr lang="en-ZA" sz="2400" b="1" dirty="0">
                          <a:sym typeface="Wingdings 2"/>
                        </a:rPr>
                        <a:t>     *</a:t>
                      </a:r>
                      <a:endParaRPr lang="en-GB" sz="2400" b="1" dirty="0"/>
                    </a:p>
                  </a:txBody>
                  <a:tcPr/>
                </a:tc>
                <a:tc>
                  <a:txBody>
                    <a:bodyPr/>
                    <a:lstStyle/>
                    <a:p>
                      <a:endParaRPr lang="en-GB" sz="2400"/>
                    </a:p>
                  </a:txBody>
                  <a:tcPr/>
                </a:tc>
                <a:extLst>
                  <a:ext uri="{0D108BD9-81ED-4DB2-BD59-A6C34878D82A}">
                    <a16:rowId xmlns:a16="http://schemas.microsoft.com/office/drawing/2014/main" val="10003"/>
                  </a:ext>
                </a:extLst>
              </a:tr>
              <a:tr h="370840">
                <a:tc>
                  <a:txBody>
                    <a:bodyPr/>
                    <a:lstStyle/>
                    <a:p>
                      <a:r>
                        <a:rPr lang="en-ZA" sz="2400" dirty="0"/>
                        <a:t>Organization</a:t>
                      </a:r>
                      <a:endParaRPr lang="en-GB" sz="2400" dirty="0"/>
                    </a:p>
                  </a:txBody>
                  <a:tcPr/>
                </a:tc>
                <a:tc>
                  <a:txBody>
                    <a:bodyPr/>
                    <a:lstStyle/>
                    <a:p>
                      <a:endParaRPr lang="en-GB" sz="240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400" b="1" dirty="0">
                          <a:sym typeface="Wingdings 2"/>
                        </a:rPr>
                        <a:t></a:t>
                      </a:r>
                      <a:endParaRPr lang="en-GB"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400" b="1" dirty="0">
                          <a:sym typeface="Wingdings 2"/>
                        </a:rPr>
                        <a:t></a:t>
                      </a:r>
                      <a:endParaRPr lang="en-GB" sz="2400" dirty="0"/>
                    </a:p>
                  </a:txBody>
                  <a:tcPr/>
                </a:tc>
                <a:extLst>
                  <a:ext uri="{0D108BD9-81ED-4DB2-BD59-A6C34878D82A}">
                    <a16:rowId xmlns:a16="http://schemas.microsoft.com/office/drawing/2014/main" val="10004"/>
                  </a:ext>
                </a:extLst>
              </a:tr>
              <a:tr h="370840">
                <a:tc>
                  <a:txBody>
                    <a:bodyPr/>
                    <a:lstStyle/>
                    <a:p>
                      <a:r>
                        <a:rPr lang="en-ZA" sz="2400" dirty="0"/>
                        <a:t>Technology</a:t>
                      </a:r>
                      <a:endParaRPr lang="en-GB" sz="2400" dirty="0"/>
                    </a:p>
                  </a:txBody>
                  <a:tcPr/>
                </a:tc>
                <a:tc>
                  <a:txBody>
                    <a:bodyPr/>
                    <a:lstStyle/>
                    <a:p>
                      <a:endParaRPr lang="en-GB" sz="240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400" b="1" dirty="0">
                          <a:sym typeface="Wingdings 2"/>
                        </a:rPr>
                        <a:t></a:t>
                      </a:r>
                      <a:endParaRPr lang="en-GB" sz="2400" dirty="0"/>
                    </a:p>
                  </a:txBody>
                  <a:tcPr/>
                </a:tc>
                <a:extLst>
                  <a:ext uri="{0D108BD9-81ED-4DB2-BD59-A6C34878D82A}">
                    <a16:rowId xmlns:a16="http://schemas.microsoft.com/office/drawing/2014/main" val="10005"/>
                  </a:ext>
                </a:extLst>
              </a:tr>
            </a:tbl>
          </a:graphicData>
        </a:graphic>
      </p:graphicFrame>
      <p:grpSp>
        <p:nvGrpSpPr>
          <p:cNvPr id="5" name="Group 8"/>
          <p:cNvGrpSpPr>
            <a:grpSpLocks/>
          </p:cNvGrpSpPr>
          <p:nvPr/>
        </p:nvGrpSpPr>
        <p:grpSpPr bwMode="auto">
          <a:xfrm>
            <a:off x="827087" y="1443037"/>
            <a:ext cx="7696200" cy="638176"/>
            <a:chOff x="476" y="693"/>
            <a:chExt cx="4848" cy="402"/>
          </a:xfrm>
        </p:grpSpPr>
        <p:sp>
          <p:nvSpPr>
            <p:cNvPr id="6" name="Rectangle 3"/>
            <p:cNvSpPr>
              <a:spLocks noChangeArrowheads="1"/>
            </p:cNvSpPr>
            <p:nvPr/>
          </p:nvSpPr>
          <p:spPr bwMode="auto">
            <a:xfrm>
              <a:off x="476" y="693"/>
              <a:ext cx="4848" cy="40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square" lIns="63500" tIns="25400" rIns="63500" bIns="25400">
              <a:spAutoFit/>
            </a:bodyPr>
            <a:lstStyle/>
            <a:p>
              <a:pPr marL="342900" indent="-342900">
                <a:lnSpc>
                  <a:spcPct val="86000"/>
                </a:lnSpc>
                <a:spcBef>
                  <a:spcPct val="40000"/>
                </a:spcBef>
                <a:tabLst>
                  <a:tab pos="1371600" algn="l"/>
                  <a:tab pos="3073400" algn="l"/>
                </a:tabLst>
              </a:pPr>
              <a:r>
                <a:rPr lang="en-US" b="1" dirty="0">
                  <a:solidFill>
                    <a:srgbClr val="FF0000"/>
                  </a:solidFill>
                </a:rPr>
                <a:t>CPU time</a:t>
              </a:r>
              <a:r>
                <a:rPr lang="en-US" dirty="0"/>
                <a:t>	=  Seconds    =   Instructions  x    Cycles     x    Seconds</a:t>
              </a:r>
            </a:p>
            <a:p>
              <a:pPr marL="342900" indent="-342900">
                <a:lnSpc>
                  <a:spcPct val="86000"/>
                </a:lnSpc>
                <a:spcBef>
                  <a:spcPct val="40000"/>
                </a:spcBef>
                <a:tabLst>
                  <a:tab pos="1371600" algn="l"/>
                  <a:tab pos="3073400" algn="l"/>
                </a:tabLst>
              </a:pPr>
              <a:r>
                <a:rPr lang="en-US" dirty="0"/>
                <a:t>		    Program	    </a:t>
              </a:r>
              <a:r>
                <a:rPr lang="en-US" dirty="0" err="1"/>
                <a:t>Program</a:t>
              </a:r>
              <a:r>
                <a:rPr lang="en-US" dirty="0"/>
                <a:t>       Instruction        Cycle</a:t>
              </a:r>
            </a:p>
          </p:txBody>
        </p:sp>
        <p:sp>
          <p:nvSpPr>
            <p:cNvPr id="7" name="Line 4"/>
            <p:cNvSpPr>
              <a:spLocks noChangeShapeType="1"/>
            </p:cNvSpPr>
            <p:nvPr/>
          </p:nvSpPr>
          <p:spPr bwMode="auto">
            <a:xfrm>
              <a:off x="1508" y="896"/>
              <a:ext cx="568" cy="0"/>
            </a:xfrm>
            <a:prstGeom prst="line">
              <a:avLst/>
            </a:prstGeom>
            <a:noFill/>
            <a:ln w="12700">
              <a:solidFill>
                <a:schemeClr val="tx1"/>
              </a:solidFill>
              <a:round/>
              <a:headEnd/>
              <a:tailEnd/>
            </a:ln>
            <a:effectLst/>
          </p:spPr>
          <p:txBody>
            <a:bodyPr wrap="none" anchor="ctr"/>
            <a:lstStyle/>
            <a:p>
              <a:endParaRPr lang="en-GB"/>
            </a:p>
          </p:txBody>
        </p:sp>
        <p:sp>
          <p:nvSpPr>
            <p:cNvPr id="8" name="Line 5"/>
            <p:cNvSpPr>
              <a:spLocks noChangeShapeType="1"/>
            </p:cNvSpPr>
            <p:nvPr/>
          </p:nvSpPr>
          <p:spPr bwMode="auto">
            <a:xfrm>
              <a:off x="2441" y="912"/>
              <a:ext cx="780" cy="0"/>
            </a:xfrm>
            <a:prstGeom prst="line">
              <a:avLst/>
            </a:prstGeom>
            <a:noFill/>
            <a:ln w="12700">
              <a:solidFill>
                <a:schemeClr val="tx1"/>
              </a:solidFill>
              <a:round/>
              <a:headEnd/>
              <a:tailEnd/>
            </a:ln>
            <a:effectLst/>
          </p:spPr>
          <p:txBody>
            <a:bodyPr wrap="none" anchor="ctr"/>
            <a:lstStyle/>
            <a:p>
              <a:endParaRPr lang="en-GB"/>
            </a:p>
          </p:txBody>
        </p:sp>
        <p:sp>
          <p:nvSpPr>
            <p:cNvPr id="9" name="Line 6"/>
            <p:cNvSpPr>
              <a:spLocks noChangeShapeType="1"/>
            </p:cNvSpPr>
            <p:nvPr/>
          </p:nvSpPr>
          <p:spPr bwMode="auto">
            <a:xfrm>
              <a:off x="3451" y="928"/>
              <a:ext cx="616" cy="0"/>
            </a:xfrm>
            <a:prstGeom prst="line">
              <a:avLst/>
            </a:prstGeom>
            <a:noFill/>
            <a:ln w="12700">
              <a:solidFill>
                <a:schemeClr val="tx1"/>
              </a:solidFill>
              <a:round/>
              <a:headEnd/>
              <a:tailEnd/>
            </a:ln>
            <a:effectLst/>
          </p:spPr>
          <p:txBody>
            <a:bodyPr wrap="none" anchor="ctr"/>
            <a:lstStyle/>
            <a:p>
              <a:endParaRPr lang="en-GB"/>
            </a:p>
          </p:txBody>
        </p:sp>
        <p:sp>
          <p:nvSpPr>
            <p:cNvPr id="10" name="Line 7"/>
            <p:cNvSpPr>
              <a:spLocks noChangeShapeType="1"/>
            </p:cNvSpPr>
            <p:nvPr/>
          </p:nvSpPr>
          <p:spPr bwMode="auto">
            <a:xfrm>
              <a:off x="4366" y="912"/>
              <a:ext cx="584" cy="0"/>
            </a:xfrm>
            <a:prstGeom prst="line">
              <a:avLst/>
            </a:prstGeom>
            <a:noFill/>
            <a:ln w="12700">
              <a:solidFill>
                <a:schemeClr val="tx1"/>
              </a:solidFill>
              <a:round/>
              <a:headEnd/>
              <a:tailEnd/>
            </a:ln>
            <a:effectLst/>
          </p:spPr>
          <p:txBody>
            <a:bodyPr wrap="none" anchor="ctr"/>
            <a:lstStyle/>
            <a:p>
              <a:endParaRPr lang="en-GB"/>
            </a:p>
          </p:txBody>
        </p:sp>
      </p:grpSp>
      <p:sp>
        <p:nvSpPr>
          <p:cNvPr id="11" name="Rectangle 10"/>
          <p:cNvSpPr/>
          <p:nvPr/>
        </p:nvSpPr>
        <p:spPr>
          <a:xfrm>
            <a:off x="351975" y="6071225"/>
            <a:ext cx="7577587" cy="338554"/>
          </a:xfrm>
          <a:prstGeom prst="rect">
            <a:avLst/>
          </a:prstGeom>
        </p:spPr>
        <p:txBody>
          <a:bodyPr wrap="none">
            <a:spAutoFit/>
          </a:bodyPr>
          <a:lstStyle/>
          <a:p>
            <a:r>
              <a:rPr lang="en-ZA" sz="1600" dirty="0"/>
              <a:t>* Some instructions may of course take multiple cycles … see next slides for ACPI</a:t>
            </a:r>
            <a:endParaRPr lang="en-GB" sz="1600" dirty="0"/>
          </a:p>
        </p:txBody>
      </p:sp>
      <p:sp>
        <p:nvSpPr>
          <p:cNvPr id="12" name="Rectangle 11">
            <a:extLst>
              <a:ext uri="{FF2B5EF4-FFF2-40B4-BE49-F238E27FC236}">
                <a16:creationId xmlns:a16="http://schemas.microsoft.com/office/drawing/2014/main" id="{327219B1-A709-4803-B1FB-802D4A5F6ECB}"/>
              </a:ext>
            </a:extLst>
          </p:cNvPr>
          <p:cNvSpPr/>
          <p:nvPr/>
        </p:nvSpPr>
        <p:spPr>
          <a:xfrm>
            <a:off x="278335" y="6427953"/>
            <a:ext cx="5275803" cy="261610"/>
          </a:xfrm>
          <a:prstGeom prst="rect">
            <a:avLst/>
          </a:prstGeom>
        </p:spPr>
        <p:txBody>
          <a:bodyPr wrap="none">
            <a:spAutoFit/>
          </a:bodyPr>
          <a:lstStyle/>
          <a:p>
            <a:r>
              <a:rPr lang="en-ZA" sz="1100" dirty="0">
                <a:solidFill>
                  <a:schemeClr val="accent3">
                    <a:lumMod val="75000"/>
                  </a:schemeClr>
                </a:solidFill>
              </a:rPr>
              <a:t>Hint: Sorry to say, but something like this is hard to resist in setting test questions!</a:t>
            </a:r>
            <a:endParaRPr lang="en-GB" sz="1100" dirty="0">
              <a:solidFill>
                <a:schemeClr val="accent3">
                  <a:lumMod val="75000"/>
                </a:schemeClr>
              </a:solidFill>
            </a:endParaRPr>
          </a:p>
        </p:txBody>
      </p:sp>
      <p:sp>
        <p:nvSpPr>
          <p:cNvPr id="14" name="TextBox 13">
            <a:extLst>
              <a:ext uri="{FF2B5EF4-FFF2-40B4-BE49-F238E27FC236}">
                <a16:creationId xmlns:a16="http://schemas.microsoft.com/office/drawing/2014/main" id="{21C67B36-0C18-49E7-88B6-F6B6BD25EDA9}"/>
              </a:ext>
            </a:extLst>
          </p:cNvPr>
          <p:cNvSpPr txBox="1"/>
          <p:nvPr/>
        </p:nvSpPr>
        <p:spPr>
          <a:xfrm>
            <a:off x="2916235" y="2257981"/>
            <a:ext cx="5787089" cy="369332"/>
          </a:xfrm>
          <a:prstGeom prst="rect">
            <a:avLst/>
          </a:prstGeom>
          <a:noFill/>
        </p:spPr>
        <p:txBody>
          <a:bodyPr wrap="square">
            <a:spAutoFit/>
          </a:bodyPr>
          <a:lstStyle/>
          <a:p>
            <a:r>
              <a:rPr lang="en-ZA" sz="1800" dirty="0"/>
              <a:t>Property of system used to rating aspect on left</a:t>
            </a:r>
            <a:endParaRPr lang="en-ZA" dirty="0"/>
          </a:p>
        </p:txBody>
      </p:sp>
      <p:sp>
        <p:nvSpPr>
          <p:cNvPr id="15" name="Rectangle 14">
            <a:extLst>
              <a:ext uri="{FF2B5EF4-FFF2-40B4-BE49-F238E27FC236}">
                <a16:creationId xmlns:a16="http://schemas.microsoft.com/office/drawing/2014/main" id="{6ED8817B-0E84-4359-89C9-9A11E6281494}"/>
              </a:ext>
            </a:extLst>
          </p:cNvPr>
          <p:cNvSpPr/>
          <p:nvPr/>
        </p:nvSpPr>
        <p:spPr>
          <a:xfrm>
            <a:off x="629961" y="5488205"/>
            <a:ext cx="7794173" cy="646331"/>
          </a:xfrm>
          <a:prstGeom prst="rect">
            <a:avLst/>
          </a:prstGeom>
        </p:spPr>
        <p:txBody>
          <a:bodyPr wrap="square">
            <a:spAutoFit/>
          </a:bodyPr>
          <a:lstStyle/>
          <a:p>
            <a:r>
              <a:rPr lang="en-ZA" sz="1200" i="1" dirty="0"/>
              <a:t>Note that this is only a few examples of aspects that may want to be rated in regards to what performance a CPU achieves. And there are also many more properties that may be used in doing this rating accurately (e.g. number registers may impact program size).</a:t>
            </a:r>
            <a:endParaRPr lang="en-GB" sz="1200" i="1" dirty="0"/>
          </a:p>
        </p:txBody>
      </p:sp>
      <p:pic>
        <p:nvPicPr>
          <p:cNvPr id="16" name="L03-20">
            <a:hlinkClick r:id="" action="ppaction://media"/>
            <a:extLst>
              <a:ext uri="{FF2B5EF4-FFF2-40B4-BE49-F238E27FC236}">
                <a16:creationId xmlns:a16="http://schemas.microsoft.com/office/drawing/2014/main" id="{B6D466F0-EE33-4F67-88E6-CB485EDF600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20050" y="715963"/>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906"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07166" y="219855"/>
            <a:ext cx="8307049" cy="1114269"/>
          </a:xfrm>
          <a:noFill/>
          <a:ln/>
        </p:spPr>
        <p:txBody>
          <a:bodyPr>
            <a:normAutofit fontScale="90000"/>
          </a:bodyPr>
          <a:lstStyle/>
          <a:p>
            <a:r>
              <a:rPr lang="en-US" dirty="0"/>
              <a:t>Average Cycles Per Instruction: </a:t>
            </a:r>
            <a:r>
              <a:rPr lang="en-US" sz="3100" dirty="0"/>
              <a:t>processors with varying clocks per instruction</a:t>
            </a:r>
            <a:endParaRPr lang="en-US" dirty="0"/>
          </a:p>
        </p:txBody>
      </p:sp>
      <p:sp>
        <p:nvSpPr>
          <p:cNvPr id="54275" name="Rectangle 3"/>
          <p:cNvSpPr>
            <a:spLocks noChangeArrowheads="1"/>
          </p:cNvSpPr>
          <p:nvPr/>
        </p:nvSpPr>
        <p:spPr bwMode="auto">
          <a:xfrm>
            <a:off x="1446216" y="3443289"/>
            <a:ext cx="4366708" cy="574516"/>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sz="2000" dirty="0"/>
              <a:t>CPU time = </a:t>
            </a:r>
            <a:r>
              <a:rPr lang="en-US" sz="2000" dirty="0" err="1"/>
              <a:t>CycleTime</a:t>
            </a:r>
            <a:r>
              <a:rPr lang="en-US" sz="2000" dirty="0"/>
              <a:t> </a:t>
            </a:r>
            <a:r>
              <a:rPr lang="en-US" b="0" dirty="0"/>
              <a:t>*  </a:t>
            </a:r>
            <a:r>
              <a:rPr lang="en-US" sz="4000" b="0" dirty="0">
                <a:sym typeface="Symbol" pitchFamily="18" charset="2"/>
              </a:rPr>
              <a:t></a:t>
            </a:r>
            <a:r>
              <a:rPr lang="en-US" sz="3600" b="0" dirty="0"/>
              <a:t>  </a:t>
            </a:r>
            <a:r>
              <a:rPr lang="en-US" dirty="0" err="1"/>
              <a:t>CPI</a:t>
            </a:r>
            <a:r>
              <a:rPr lang="en-US" baseline="-25000" dirty="0" err="1"/>
              <a:t>i</a:t>
            </a:r>
            <a:r>
              <a:rPr lang="en-US" dirty="0"/>
              <a:t>  * I</a:t>
            </a:r>
            <a:r>
              <a:rPr lang="en-US" baseline="-25000" dirty="0"/>
              <a:t>i</a:t>
            </a:r>
          </a:p>
        </p:txBody>
      </p:sp>
      <p:sp>
        <p:nvSpPr>
          <p:cNvPr id="54276" name="Rectangle 4"/>
          <p:cNvSpPr>
            <a:spLocks noChangeArrowheads="1"/>
          </p:cNvSpPr>
          <p:nvPr/>
        </p:nvSpPr>
        <p:spPr bwMode="auto">
          <a:xfrm>
            <a:off x="4184650" y="3897312"/>
            <a:ext cx="628650" cy="284163"/>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0" i="1"/>
              <a:t>i  </a:t>
            </a:r>
            <a:r>
              <a:rPr lang="en-US" b="0"/>
              <a:t>= 1</a:t>
            </a:r>
          </a:p>
        </p:txBody>
      </p:sp>
      <p:sp>
        <p:nvSpPr>
          <p:cNvPr id="54277" name="Rectangle 5"/>
          <p:cNvSpPr>
            <a:spLocks noChangeArrowheads="1"/>
          </p:cNvSpPr>
          <p:nvPr/>
        </p:nvSpPr>
        <p:spPr bwMode="auto">
          <a:xfrm>
            <a:off x="4362450" y="3160712"/>
            <a:ext cx="266700" cy="284163"/>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i="1"/>
              <a:t>n</a:t>
            </a:r>
          </a:p>
        </p:txBody>
      </p:sp>
      <p:sp>
        <p:nvSpPr>
          <p:cNvPr id="54280" name="Rectangle 8"/>
          <p:cNvSpPr>
            <a:spLocks noChangeArrowheads="1"/>
          </p:cNvSpPr>
          <p:nvPr/>
        </p:nvSpPr>
        <p:spPr bwMode="auto">
          <a:xfrm>
            <a:off x="1502784" y="5091112"/>
            <a:ext cx="5934317" cy="522194"/>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dirty="0"/>
              <a:t>ACPI  = </a:t>
            </a:r>
            <a:r>
              <a:rPr lang="en-US" sz="3600" dirty="0"/>
              <a:t> </a:t>
            </a:r>
            <a:r>
              <a:rPr lang="en-US" sz="3600" dirty="0">
                <a:sym typeface="Symbol" pitchFamily="18" charset="2"/>
              </a:rPr>
              <a:t></a:t>
            </a:r>
            <a:r>
              <a:rPr lang="en-US" sz="3600" dirty="0"/>
              <a:t>  </a:t>
            </a:r>
            <a:r>
              <a:rPr lang="en-US" dirty="0" err="1"/>
              <a:t>CPI</a:t>
            </a:r>
            <a:r>
              <a:rPr lang="en-US" baseline="-25000" dirty="0" err="1"/>
              <a:t>i</a:t>
            </a:r>
            <a:r>
              <a:rPr lang="en-US" dirty="0"/>
              <a:t>  *    F</a:t>
            </a:r>
            <a:r>
              <a:rPr lang="en-US" baseline="-25000" dirty="0"/>
              <a:t>i</a:t>
            </a:r>
            <a:r>
              <a:rPr lang="en-US" dirty="0"/>
              <a:t>          where   F</a:t>
            </a:r>
            <a:r>
              <a:rPr lang="en-US" baseline="-25000" dirty="0"/>
              <a:t>i</a:t>
            </a:r>
            <a:r>
              <a:rPr lang="en-US" dirty="0"/>
              <a:t>    =             I</a:t>
            </a:r>
            <a:r>
              <a:rPr lang="en-US" baseline="-25000" dirty="0"/>
              <a:t>i</a:t>
            </a:r>
            <a:r>
              <a:rPr lang="en-US" dirty="0"/>
              <a:t>    </a:t>
            </a:r>
          </a:p>
        </p:txBody>
      </p:sp>
      <p:sp>
        <p:nvSpPr>
          <p:cNvPr id="54281" name="Rectangle 9"/>
          <p:cNvSpPr>
            <a:spLocks noChangeArrowheads="1"/>
          </p:cNvSpPr>
          <p:nvPr/>
        </p:nvSpPr>
        <p:spPr bwMode="auto">
          <a:xfrm>
            <a:off x="2355850" y="5573712"/>
            <a:ext cx="641350" cy="284163"/>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i="1"/>
              <a:t>i  </a:t>
            </a:r>
            <a:r>
              <a:rPr lang="en-US"/>
              <a:t>= 1</a:t>
            </a:r>
          </a:p>
        </p:txBody>
      </p:sp>
      <p:sp>
        <p:nvSpPr>
          <p:cNvPr id="54282" name="Rectangle 10"/>
          <p:cNvSpPr>
            <a:spLocks noChangeArrowheads="1"/>
          </p:cNvSpPr>
          <p:nvPr/>
        </p:nvSpPr>
        <p:spPr bwMode="auto">
          <a:xfrm>
            <a:off x="2533650" y="4837112"/>
            <a:ext cx="266700" cy="284163"/>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i="1"/>
              <a:t>n</a:t>
            </a:r>
          </a:p>
        </p:txBody>
      </p:sp>
      <p:sp>
        <p:nvSpPr>
          <p:cNvPr id="54287" name="Line 15"/>
          <p:cNvSpPr>
            <a:spLocks noChangeShapeType="1"/>
          </p:cNvSpPr>
          <p:nvPr/>
        </p:nvSpPr>
        <p:spPr bwMode="auto">
          <a:xfrm>
            <a:off x="6404340" y="5564552"/>
            <a:ext cx="1795280" cy="0"/>
          </a:xfrm>
          <a:prstGeom prst="line">
            <a:avLst/>
          </a:prstGeom>
          <a:noFill/>
          <a:ln w="12700">
            <a:solidFill>
              <a:schemeClr val="tx1"/>
            </a:solidFill>
            <a:round/>
            <a:headEnd/>
            <a:tailEnd/>
          </a:ln>
          <a:effectLst/>
        </p:spPr>
        <p:txBody>
          <a:bodyPr wrap="none" anchor="ctr"/>
          <a:lstStyle/>
          <a:p>
            <a:endParaRPr lang="en-GB"/>
          </a:p>
        </p:txBody>
      </p:sp>
      <p:sp>
        <p:nvSpPr>
          <p:cNvPr id="54288" name="Rectangle 16"/>
          <p:cNvSpPr>
            <a:spLocks noChangeArrowheads="1"/>
          </p:cNvSpPr>
          <p:nvPr/>
        </p:nvSpPr>
        <p:spPr bwMode="auto">
          <a:xfrm>
            <a:off x="6334490" y="5666152"/>
            <a:ext cx="2032000" cy="284163"/>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a:t>Instruction Count</a:t>
            </a:r>
          </a:p>
        </p:txBody>
      </p:sp>
      <p:sp>
        <p:nvSpPr>
          <p:cNvPr id="54289" name="Rectangle 17"/>
          <p:cNvSpPr>
            <a:spLocks noChangeArrowheads="1"/>
          </p:cNvSpPr>
          <p:nvPr/>
        </p:nvSpPr>
        <p:spPr bwMode="auto">
          <a:xfrm>
            <a:off x="408378" y="4415697"/>
            <a:ext cx="8274701" cy="365228"/>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sz="2400" dirty="0"/>
              <a:t>“Instruction Frequency” (</a:t>
            </a:r>
            <a:r>
              <a:rPr lang="en-US" sz="2400" dirty="0" err="1"/>
              <a:t>F</a:t>
            </a:r>
            <a:r>
              <a:rPr lang="en-US" sz="2400" baseline="-25000" dirty="0" err="1"/>
              <a:t>i</a:t>
            </a:r>
            <a:r>
              <a:rPr lang="en-US" sz="2400" dirty="0"/>
              <a:t>) </a:t>
            </a:r>
            <a:r>
              <a:rPr lang="en-US" dirty="0"/>
              <a:t>(how often particular instruction is invoked)</a:t>
            </a:r>
          </a:p>
        </p:txBody>
      </p:sp>
      <p:sp>
        <p:nvSpPr>
          <p:cNvPr id="54291" name="Rectangle 19"/>
          <p:cNvSpPr>
            <a:spLocks noChangeArrowheads="1"/>
          </p:cNvSpPr>
          <p:nvPr/>
        </p:nvSpPr>
        <p:spPr bwMode="auto">
          <a:xfrm>
            <a:off x="5275263" y="5033962"/>
            <a:ext cx="180975" cy="727075"/>
          </a:xfrm>
          <a:prstGeom prst="rect">
            <a:avLst/>
          </a:prstGeom>
          <a:noFill/>
          <a:ln w="12700">
            <a:noFill/>
            <a:miter lim="800000"/>
            <a:headEnd/>
            <a:tailEnd/>
          </a:ln>
          <a:effectLst/>
        </p:spPr>
        <p:txBody>
          <a:bodyPr wrap="none" lIns="90488" tIns="44450" rIns="90488" bIns="44450">
            <a:spAutoFit/>
          </a:bodyPr>
          <a:lstStyle/>
          <a:p>
            <a:endParaRPr lang="en-US" sz="1400"/>
          </a:p>
          <a:p>
            <a:endParaRPr lang="en-US" sz="1400"/>
          </a:p>
          <a:p>
            <a:pPr latinLnBrk="1"/>
            <a:endParaRPr lang="en-US" sz="1400"/>
          </a:p>
        </p:txBody>
      </p:sp>
      <p:sp>
        <p:nvSpPr>
          <p:cNvPr id="54292" name="Rectangle 20"/>
          <p:cNvSpPr>
            <a:spLocks noChangeArrowheads="1"/>
          </p:cNvSpPr>
          <p:nvPr/>
        </p:nvSpPr>
        <p:spPr bwMode="auto">
          <a:xfrm>
            <a:off x="1162051" y="2478087"/>
            <a:ext cx="6226257" cy="705321"/>
          </a:xfrm>
          <a:prstGeom prst="rect">
            <a:avLst/>
          </a:prstGeom>
          <a:noFill/>
          <a:ln w="12700">
            <a:noFill/>
            <a:miter lim="800000"/>
            <a:headEnd/>
            <a:tailEnd/>
          </a:ln>
          <a:effectLst/>
        </p:spPr>
        <p:txBody>
          <a:bodyPr wrap="none" lIns="90488" tIns="44450" rIns="90488" bIns="44450">
            <a:spAutoFit/>
          </a:bodyPr>
          <a:lstStyle/>
          <a:p>
            <a:r>
              <a:rPr lang="en-US" sz="2000" b="1" dirty="0">
                <a:solidFill>
                  <a:schemeClr val="accent3">
                    <a:lumMod val="50000"/>
                  </a:schemeClr>
                </a:solidFill>
              </a:rPr>
              <a:t>CPI = Cycles / Instruction Count </a:t>
            </a:r>
          </a:p>
          <a:p>
            <a:pPr lvl="1"/>
            <a:r>
              <a:rPr lang="en-US" sz="2000" b="1" dirty="0">
                <a:solidFill>
                  <a:schemeClr val="accent3">
                    <a:lumMod val="50000"/>
                  </a:schemeClr>
                </a:solidFill>
              </a:rPr>
              <a:t>= (CPU Time * Clock Rate) / Instruction Count </a:t>
            </a:r>
          </a:p>
        </p:txBody>
      </p:sp>
      <p:sp>
        <p:nvSpPr>
          <p:cNvPr id="22" name="Content Placeholder 21"/>
          <p:cNvSpPr>
            <a:spLocks noGrp="1"/>
          </p:cNvSpPr>
          <p:nvPr>
            <p:ph idx="1"/>
          </p:nvPr>
        </p:nvSpPr>
        <p:spPr>
          <a:xfrm>
            <a:off x="729785" y="1595620"/>
            <a:ext cx="7697635" cy="1647643"/>
          </a:xfrm>
        </p:spPr>
        <p:txBody>
          <a:bodyPr/>
          <a:lstStyle/>
          <a:p>
            <a:r>
              <a:rPr lang="en-US" dirty="0"/>
              <a:t>Average Cycles Per Instruction (ACPI)</a:t>
            </a:r>
            <a:endParaRPr lang="en-GB" dirty="0"/>
          </a:p>
        </p:txBody>
      </p:sp>
      <p:sp>
        <p:nvSpPr>
          <p:cNvPr id="23" name="Rectangle 22"/>
          <p:cNvSpPr/>
          <p:nvPr/>
        </p:nvSpPr>
        <p:spPr>
          <a:xfrm>
            <a:off x="6004057" y="3286025"/>
            <a:ext cx="2600297" cy="1077218"/>
          </a:xfrm>
          <a:prstGeom prst="rect">
            <a:avLst/>
          </a:prstGeom>
        </p:spPr>
        <p:txBody>
          <a:bodyPr wrap="square">
            <a:spAutoFit/>
          </a:bodyPr>
          <a:lstStyle/>
          <a:p>
            <a:r>
              <a:rPr lang="en-US" sz="1600" dirty="0"/>
              <a:t>i.e. all instructions I</a:t>
            </a:r>
            <a:r>
              <a:rPr lang="en-US" sz="1600" baseline="-25000" dirty="0"/>
              <a:t>1</a:t>
            </a:r>
            <a:r>
              <a:rPr lang="en-US" sz="1600" dirty="0"/>
              <a:t> to I</a:t>
            </a:r>
            <a:r>
              <a:rPr lang="en-US" sz="1600" baseline="-25000" dirty="0"/>
              <a:t>n</a:t>
            </a:r>
          </a:p>
          <a:p>
            <a:r>
              <a:rPr lang="en-US" sz="1600" dirty="0"/>
              <a:t>where  </a:t>
            </a:r>
            <a:r>
              <a:rPr lang="en-US" sz="1600" dirty="0" err="1"/>
              <a:t>CPI</a:t>
            </a:r>
            <a:r>
              <a:rPr lang="en-US" sz="1600" baseline="-25000" dirty="0" err="1"/>
              <a:t>i</a:t>
            </a:r>
            <a:r>
              <a:rPr lang="en-US" sz="1600" dirty="0"/>
              <a:t> is the cycles needed to complete instruction I</a:t>
            </a:r>
            <a:r>
              <a:rPr lang="en-US" sz="1600" baseline="-25000" dirty="0"/>
              <a:t>i</a:t>
            </a:r>
            <a:endParaRPr lang="en-GB" sz="1600" baseline="-25000" dirty="0"/>
          </a:p>
        </p:txBody>
      </p:sp>
      <p:sp>
        <p:nvSpPr>
          <p:cNvPr id="2" name="TextBox 1">
            <a:extLst>
              <a:ext uri="{FF2B5EF4-FFF2-40B4-BE49-F238E27FC236}">
                <a16:creationId xmlns:a16="http://schemas.microsoft.com/office/drawing/2014/main" id="{9FF080BE-559F-466D-A7BB-5FC1A02DC222}"/>
              </a:ext>
            </a:extLst>
          </p:cNvPr>
          <p:cNvSpPr txBox="1"/>
          <p:nvPr/>
        </p:nvSpPr>
        <p:spPr>
          <a:xfrm>
            <a:off x="242594" y="6299161"/>
            <a:ext cx="8456482" cy="369332"/>
          </a:xfrm>
          <a:prstGeom prst="rect">
            <a:avLst/>
          </a:prstGeom>
          <a:noFill/>
        </p:spPr>
        <p:txBody>
          <a:bodyPr wrap="none" rtlCol="0">
            <a:spAutoFit/>
          </a:bodyPr>
          <a:lstStyle/>
          <a:p>
            <a:r>
              <a:rPr lang="en-ZA" sz="1200" dirty="0"/>
              <a:t>(You can read more on </a:t>
            </a:r>
            <a:r>
              <a:rPr lang="en-ZA" sz="1200" dirty="0">
                <a:hlinkClick r:id="rId5"/>
              </a:rPr>
              <a:t>https://en.wikipedia.org/wiki/Cycles_per_instruction</a:t>
            </a:r>
            <a:r>
              <a:rPr lang="en-ZA" sz="1200" dirty="0"/>
              <a:t>, but only the basics of this slide is examinable</a:t>
            </a:r>
            <a:r>
              <a:rPr lang="en-ZA" dirty="0"/>
              <a:t>.)</a:t>
            </a:r>
          </a:p>
        </p:txBody>
      </p:sp>
      <p:pic>
        <p:nvPicPr>
          <p:cNvPr id="3" name="L03-21">
            <a:hlinkClick r:id="" action="ppaction://media"/>
            <a:extLst>
              <a:ext uri="{FF2B5EF4-FFF2-40B4-BE49-F238E27FC236}">
                <a16:creationId xmlns:a16="http://schemas.microsoft.com/office/drawing/2014/main" id="{0832AFDC-623E-4348-A380-0F3119AA314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08378" y="5689561"/>
            <a:ext cx="609600" cy="609600"/>
          </a:xfrm>
          <a:prstGeom prst="rect">
            <a:avLst/>
          </a:prstGeom>
        </p:spPr>
      </p:pic>
    </p:spTree>
  </p:cSld>
  <p:clrMapOvr>
    <a:masterClrMapping/>
  </p:clrMapOvr>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9720</TotalTime>
  <Words>2329</Words>
  <Application>Microsoft Office PowerPoint</Application>
  <PresentationFormat>On-screen Show (4:3)</PresentationFormat>
  <Paragraphs>251</Paragraphs>
  <Slides>24</Slides>
  <Notes>7</Notes>
  <HiddenSlides>0</HiddenSlides>
  <MMClips>17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Calibri</vt:lpstr>
      <vt:lpstr>Century Gothic</vt:lpstr>
      <vt:lpstr>Tahoma</vt:lpstr>
      <vt:lpstr>Wingdings 2</vt:lpstr>
      <vt:lpstr>4084 Theme</vt:lpstr>
      <vt:lpstr>PowerPoint Presentation</vt:lpstr>
      <vt:lpstr>Outline for Lecture</vt:lpstr>
      <vt:lpstr>Reminder: Performance Benchmarking</vt:lpstr>
      <vt:lpstr>Benchmarking: what to test</vt:lpstr>
      <vt:lpstr>Benchmarking:  what is usually measured</vt:lpstr>
      <vt:lpstr>Benchmarking Techniques</vt:lpstr>
      <vt:lpstr>Metrics of Performance</vt:lpstr>
      <vt:lpstr>Aspects of CPU Performance</vt:lpstr>
      <vt:lpstr>Average Cycles Per Instruction: processors with varying clocks per instruction</vt:lpstr>
      <vt:lpstr>Example: Calculating ACPI</vt:lpstr>
      <vt:lpstr>Summarizing Performance</vt:lpstr>
      <vt:lpstr>Cost/Performance: The Relationship of Cost to Price?</vt:lpstr>
      <vt:lpstr>Remember SWAP</vt:lpstr>
      <vt:lpstr>Profiling Code</vt:lpstr>
      <vt:lpstr>Profiling</vt:lpstr>
      <vt:lpstr>Reasons for profiling code</vt:lpstr>
      <vt:lpstr>Profiling pitfalls</vt:lpstr>
      <vt:lpstr>Common     software bottlenecks</vt:lpstr>
      <vt:lpstr>Command-line tools for  simple profiling on Linux</vt:lpstr>
      <vt:lpstr>Valgrind : open-source profiler</vt:lpstr>
      <vt:lpstr>Prac 1 - reasoning</vt:lpstr>
      <vt:lpstr>PowerPoint Presentation</vt:lpstr>
      <vt:lpstr>PowerPoint Presentation</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Parallel design patterns</dc:subject>
  <dc:creator>Simon Winberg</dc:creator>
  <cp:lastModifiedBy>Simon Winberg</cp:lastModifiedBy>
  <cp:revision>574</cp:revision>
  <dcterms:created xsi:type="dcterms:W3CDTF">2009-02-10T02:25:54Z</dcterms:created>
  <dcterms:modified xsi:type="dcterms:W3CDTF">2023-02-27T12:12:32Z</dcterms:modified>
  <cp:category>Lectures</cp:category>
</cp:coreProperties>
</file>