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9" r:id="rId1"/>
  </p:sldMasterIdLst>
  <p:notesMasterIdLst>
    <p:notesMasterId r:id="rId18"/>
  </p:notesMasterIdLst>
  <p:handoutMasterIdLst>
    <p:handoutMasterId r:id="rId19"/>
  </p:handoutMasterIdLst>
  <p:sldIdLst>
    <p:sldId id="324" r:id="rId2"/>
    <p:sldId id="399" r:id="rId3"/>
    <p:sldId id="416" r:id="rId4"/>
    <p:sldId id="424" r:id="rId5"/>
    <p:sldId id="425" r:id="rId6"/>
    <p:sldId id="427" r:id="rId7"/>
    <p:sldId id="401" r:id="rId8"/>
    <p:sldId id="428" r:id="rId9"/>
    <p:sldId id="429" r:id="rId10"/>
    <p:sldId id="430" r:id="rId11"/>
    <p:sldId id="431" r:id="rId12"/>
    <p:sldId id="465" r:id="rId13"/>
    <p:sldId id="415" r:id="rId14"/>
    <p:sldId id="412" r:id="rId15"/>
    <p:sldId id="398" r:id="rId16"/>
    <p:sldId id="413" r:id="rId17"/>
  </p:sldIdLst>
  <p:sldSz cx="9144000" cy="6858000" type="screen4x3"/>
  <p:notesSz cx="6794500" cy="9931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262946"/>
    <a:srgbClr val="0780BD"/>
    <a:srgbClr val="AD4186"/>
    <a:srgbClr val="159384"/>
    <a:srgbClr val="8CA1F8"/>
    <a:srgbClr val="FFCCCC"/>
    <a:srgbClr val="B7B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2380" autoAdjust="0"/>
  </p:normalViewPr>
  <p:slideViewPr>
    <p:cSldViewPr snapToGrid="0">
      <p:cViewPr varScale="1">
        <p:scale>
          <a:sx n="71" d="100"/>
          <a:sy n="71" d="100"/>
        </p:scale>
        <p:origin x="1926" y="36"/>
      </p:cViewPr>
      <p:guideLst>
        <p:guide orient="horz" pos="2160"/>
        <p:guide pos="2880"/>
      </p:guideLst>
    </p:cSldViewPr>
  </p:slideViewPr>
  <p:outlineViewPr>
    <p:cViewPr>
      <p:scale>
        <a:sx n="33" d="100"/>
        <a:sy n="33" d="100"/>
      </p:scale>
      <p:origin x="0" y="4867"/>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3472C37F-1F2F-433D-88C3-3226B80931D4}" type="datetimeFigureOut">
              <a:rPr lang="en-ZA" smtClean="0"/>
              <a:t>2023/02/23</a:t>
            </a:fld>
            <a:endParaRPr lang="en-ZA"/>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1100325B-9817-4C17-ACE0-25450F9351E8}" type="slidenum">
              <a:rPr lang="en-ZA" smtClean="0"/>
              <a:t>‹#›</a:t>
            </a:fld>
            <a:endParaRPr lang="en-ZA"/>
          </a:p>
        </p:txBody>
      </p:sp>
    </p:spTree>
    <p:extLst>
      <p:ext uri="{BB962C8B-B14F-4D97-AF65-F5344CB8AC3E}">
        <p14:creationId xmlns:p14="http://schemas.microsoft.com/office/powerpoint/2010/main" val="1071334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atin typeface="Arial" charset="0"/>
              </a:defRPr>
            </a:lvl1pPr>
          </a:lstStyle>
          <a:p>
            <a:pPr>
              <a:defRPr/>
            </a:pPr>
            <a:fld id="{BF8D156F-764F-4695-B1C5-E727D3041F15}" type="datetimeFigureOut">
              <a:rPr lang="en-US"/>
              <a:pPr>
                <a:defRPr/>
              </a:pPr>
              <a:t>2/23/2023</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atin typeface="Arial" charset="0"/>
              </a:defRPr>
            </a:lvl1pPr>
          </a:lstStyle>
          <a:p>
            <a:pPr>
              <a:defRPr/>
            </a:pPr>
            <a:fld id="{9201F57C-B1AD-42CE-8A45-D61EF6A43D46}" type="slidenum">
              <a:rPr lang="en-US"/>
              <a:pPr>
                <a:defRPr/>
              </a:pPr>
              <a:t>‹#›</a:t>
            </a:fld>
            <a:endParaRPr lang="en-US"/>
          </a:p>
        </p:txBody>
      </p:sp>
    </p:spTree>
    <p:extLst>
      <p:ext uri="{BB962C8B-B14F-4D97-AF65-F5344CB8AC3E}">
        <p14:creationId xmlns:p14="http://schemas.microsoft.com/office/powerpoint/2010/main" val="17378008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Audio narrations have been left in some of the slides, these are provided as a means to just supplement some of the information, you do not need to listen to them (press on the speaker icon if you want to listen to the annotation). </a:t>
            </a:r>
          </a:p>
          <a:p>
            <a:pPr eaLnBrk="1" hangingPunct="1">
              <a:spcBef>
                <a:spcPct val="0"/>
              </a:spcBef>
            </a:pPr>
            <a:r>
              <a:rPr lang="en-US" dirty="0"/>
              <a:t>The lecture sessions will present the slides and provide an opportunity for questions and discussion of the topics.</a:t>
            </a:r>
          </a:p>
          <a:p>
            <a:pPr eaLnBrk="1" hangingPunct="1">
              <a:spcBef>
                <a:spcPct val="0"/>
              </a:spcBef>
            </a:pPr>
            <a:endParaRPr 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Image source:  https://www.vectorportal.com</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7C3B841-AD11-444A-9A16-E4A274B27553}" type="slidenum">
              <a:rPr lang="en-US" smtClean="0"/>
              <a:pPr/>
              <a:t>1</a:t>
            </a:fld>
            <a:endParaRPr lang="en-US"/>
          </a:p>
        </p:txBody>
      </p:sp>
    </p:spTree>
    <p:extLst>
      <p:ext uri="{BB962C8B-B14F-4D97-AF65-F5344CB8AC3E}">
        <p14:creationId xmlns:p14="http://schemas.microsoft.com/office/powerpoint/2010/main" val="596050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B66387-28F6-4E11-A57F-0F97594F8C09}" type="slidenum">
              <a:rPr lang="en-US" smtClean="0"/>
              <a:pPr/>
              <a:t>3</a:t>
            </a:fld>
            <a:endParaRPr lang="en-US"/>
          </a:p>
        </p:txBody>
      </p:sp>
    </p:spTree>
    <p:extLst>
      <p:ext uri="{BB962C8B-B14F-4D97-AF65-F5344CB8AC3E}">
        <p14:creationId xmlns:p14="http://schemas.microsoft.com/office/powerpoint/2010/main" val="3229271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ED695B-174B-4CF9-BEAE-5F6D7AD283DE}" type="slidenum">
              <a:rPr lang="en-US" smtClean="0"/>
              <a:pPr/>
              <a:t>4</a:t>
            </a:fld>
            <a:endParaRPr lang="en-US"/>
          </a:p>
        </p:txBody>
      </p:sp>
    </p:spTree>
    <p:extLst>
      <p:ext uri="{BB962C8B-B14F-4D97-AF65-F5344CB8AC3E}">
        <p14:creationId xmlns:p14="http://schemas.microsoft.com/office/powerpoint/2010/main" val="1785109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FB45DF-8568-4CB6-8E9D-BAAB9646FF37}" type="slidenum">
              <a:rPr lang="en-US" smtClean="0"/>
              <a:pPr/>
              <a:t>5</a:t>
            </a:fld>
            <a:endParaRPr lang="en-US"/>
          </a:p>
        </p:txBody>
      </p:sp>
    </p:spTree>
    <p:extLst>
      <p:ext uri="{BB962C8B-B14F-4D97-AF65-F5344CB8AC3E}">
        <p14:creationId xmlns:p14="http://schemas.microsoft.com/office/powerpoint/2010/main" val="4096646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These are useful tips to consider for the course project, as well as the </a:t>
            </a:r>
            <a:r>
              <a:rPr lang="en-ZA" dirty="0" err="1"/>
              <a:t>pracs</a:t>
            </a:r>
            <a:r>
              <a:rPr lang="en-ZA" dirty="0"/>
              <a:t> leading to that.</a:t>
            </a:r>
          </a:p>
        </p:txBody>
      </p:sp>
      <p:sp>
        <p:nvSpPr>
          <p:cNvPr id="4" name="Slide Number Placeholder 3"/>
          <p:cNvSpPr>
            <a:spLocks noGrp="1"/>
          </p:cNvSpPr>
          <p:nvPr>
            <p:ph type="sldNum" sz="quarter" idx="5"/>
          </p:nvPr>
        </p:nvSpPr>
        <p:spPr/>
        <p:txBody>
          <a:bodyPr/>
          <a:lstStyle/>
          <a:p>
            <a:pPr>
              <a:defRPr/>
            </a:pPr>
            <a:fld id="{9201F57C-B1AD-42CE-8A45-D61EF6A43D46}" type="slidenum">
              <a:rPr lang="en-US" smtClean="0"/>
              <a:pPr>
                <a:defRPr/>
              </a:pPr>
              <a:t>6</a:t>
            </a:fld>
            <a:endParaRPr lang="en-US"/>
          </a:p>
        </p:txBody>
      </p:sp>
    </p:spTree>
    <p:extLst>
      <p:ext uri="{BB962C8B-B14F-4D97-AF65-F5344CB8AC3E}">
        <p14:creationId xmlns:p14="http://schemas.microsoft.com/office/powerpoint/2010/main" val="1085496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156B4A-C63F-4A07-9369-41BF338C8BFD}" type="slidenum">
              <a:rPr lang="en-US" smtClean="0"/>
              <a:pPr/>
              <a:t>7</a:t>
            </a:fld>
            <a:endParaRPr lang="en-US"/>
          </a:p>
        </p:txBody>
      </p:sp>
    </p:spTree>
    <p:extLst>
      <p:ext uri="{BB962C8B-B14F-4D97-AF65-F5344CB8AC3E}">
        <p14:creationId xmlns:p14="http://schemas.microsoft.com/office/powerpoint/2010/main" val="4102068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You may want to use this in your OpenCL applications</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659B2D-598B-4074-9A0F-9C006AF37728}" type="slidenum">
              <a:rPr lang="en-US" smtClean="0"/>
              <a:pPr/>
              <a:t>8</a:t>
            </a:fld>
            <a:endParaRPr lang="en-US"/>
          </a:p>
        </p:txBody>
      </p:sp>
    </p:spTree>
    <p:extLst>
      <p:ext uri="{BB962C8B-B14F-4D97-AF65-F5344CB8AC3E}">
        <p14:creationId xmlns:p14="http://schemas.microsoft.com/office/powerpoint/2010/main" val="1673954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956D998-B0FE-4008-9A23-0945694CBD31}" type="slidenum">
              <a:rPr lang="en-US" smtClean="0"/>
              <a:pPr/>
              <a:t>9</a:t>
            </a:fld>
            <a:endParaRPr lang="en-US"/>
          </a:p>
        </p:txBody>
      </p:sp>
    </p:spTree>
    <p:extLst>
      <p:ext uri="{BB962C8B-B14F-4D97-AF65-F5344CB8AC3E}">
        <p14:creationId xmlns:p14="http://schemas.microsoft.com/office/powerpoint/2010/main" val="2359775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lecture was aimed to provide you an initial flavour of benchmarking. In the next lecture, the aim is to get into more depth of performance analysis and benchmarking. Accordingly, we will look at: metrics of performance.  Some specialized concepts. Such as the A C P I. Methods to summarize performance (such as average performance). The S W A P concept. And a view on code profiling methods.</a:t>
            </a:r>
          </a:p>
        </p:txBody>
      </p:sp>
      <p:sp>
        <p:nvSpPr>
          <p:cNvPr id="4" name="Slide Number Placeholder 3"/>
          <p:cNvSpPr>
            <a:spLocks noGrp="1"/>
          </p:cNvSpPr>
          <p:nvPr>
            <p:ph type="sldNum" sz="quarter" idx="5"/>
          </p:nvPr>
        </p:nvSpPr>
        <p:spPr/>
        <p:txBody>
          <a:bodyPr/>
          <a:lstStyle/>
          <a:p>
            <a:pPr>
              <a:defRPr/>
            </a:pPr>
            <a:fld id="{9201F57C-B1AD-42CE-8A45-D61EF6A43D46}" type="slidenum">
              <a:rPr lang="en-US" smtClean="0"/>
              <a:pPr>
                <a:defRPr/>
              </a:pPr>
              <a:t>12</a:t>
            </a:fld>
            <a:endParaRPr lang="en-US"/>
          </a:p>
        </p:txBody>
      </p:sp>
    </p:spTree>
    <p:extLst>
      <p:ext uri="{BB962C8B-B14F-4D97-AF65-F5344CB8AC3E}">
        <p14:creationId xmlns:p14="http://schemas.microsoft.com/office/powerpoint/2010/main" val="2518169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CE114376-ACFC-4634-9DD3-DBEE48388D3F}"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A797E0B0-0C94-4547-83CD-2A390788D8A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7155BA7D-9DDA-4CAE-A37F-DADF61AB5AB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AE3C20EC-6E65-4DF9-82E7-BC2A5EBEB3D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1015B618-3B73-4DB7-A05F-FC76D85BC458}"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6D4442F0-F0B7-4DF1-8AF3-A1BEB09A5E95}"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3847B8E3-0A6A-4286-A5BA-DD6845A657CE}"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FD86DB28-71AB-48E2-8B48-E285E68A8FC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623BCBF4-CA00-4975-925F-AC153BE158F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1EE94CDC-694E-40AA-A23D-CA3B5AACECA2}"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E4D5D9C7-7936-4E98-B62F-E552D2CBF534}"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creativecommons.org/licenses/by-sa/4.0/" TargetMode="Externa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9.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9.pn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9.pn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hyperlink" Target="https://valgrind.org/info/about.html"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5" Type="http://schemas.openxmlformats.org/officeDocument/2006/relationships/image" Target="../media/image11.jpe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2.wmf"/><Relationship Id="rId5" Type="http://schemas.openxmlformats.org/officeDocument/2006/relationships/oleObject" Target="../embeddings/oleObject1.bin"/><Relationship Id="rId10" Type="http://schemas.openxmlformats.org/officeDocument/2006/relationships/image" Target="../media/image9.png"/><Relationship Id="rId4" Type="http://schemas.openxmlformats.org/officeDocument/2006/relationships/notesSlide" Target="../notesSlides/notesSlide6.xml"/><Relationship Id="rId9" Type="http://schemas.openxmlformats.org/officeDocument/2006/relationships/image" Target="../media/image14.w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5.wmf"/><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oleObject" Target="../embeddings/oleObject3.bin"/><Relationship Id="rId5" Type="http://schemas.openxmlformats.org/officeDocument/2006/relationships/image" Target="../media/image9.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1558925" y="1873250"/>
            <a:ext cx="6775450" cy="1814513"/>
          </a:xfrm>
          <a:prstGeom prst="rect">
            <a:avLst/>
          </a:prstGeom>
          <a:blipFill dpi="0" rotWithShape="1">
            <a:blip r:embed="rId3" cstate="print">
              <a:alphaModFix amt="28000"/>
            </a:blip>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3076" name="Rectangle 9"/>
          <p:cNvSpPr>
            <a:spLocks noChangeArrowheads="1"/>
          </p:cNvSpPr>
          <p:nvPr/>
        </p:nvSpPr>
        <p:spPr bwMode="auto">
          <a:xfrm>
            <a:off x="1873250" y="5553932"/>
            <a:ext cx="58324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sz="2400" dirty="0"/>
              <a:t>Lecturer:</a:t>
            </a:r>
          </a:p>
          <a:p>
            <a:pPr algn="ctr"/>
            <a:r>
              <a:rPr lang="en-ZA" sz="2400" dirty="0"/>
              <a:t>Simon Winberg</a:t>
            </a:r>
            <a:endParaRPr lang="en-US" sz="2400" dirty="0"/>
          </a:p>
        </p:txBody>
      </p:sp>
      <p:sp>
        <p:nvSpPr>
          <p:cNvPr id="9" name="Rectangle 8"/>
          <p:cNvSpPr/>
          <p:nvPr/>
        </p:nvSpPr>
        <p:spPr>
          <a:xfrm>
            <a:off x="115986" y="2065808"/>
            <a:ext cx="9661328" cy="1446550"/>
          </a:xfrm>
          <a:prstGeom prst="rect">
            <a:avLst/>
          </a:prstGeom>
          <a:noFill/>
        </p:spPr>
        <p:txBody>
          <a:bodyPr wrap="square">
            <a:spAutoFit/>
          </a:bodyPr>
          <a:lstStyle/>
          <a:p>
            <a:pPr algn="ct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High Performance</a:t>
            </a:r>
          </a:p>
          <a:p>
            <a:pPr algn="ct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Embedded Systems</a:t>
            </a:r>
          </a:p>
        </p:txBody>
      </p:sp>
      <p:sp>
        <p:nvSpPr>
          <p:cNvPr id="11" name="Rectangle 10"/>
          <p:cNvSpPr/>
          <p:nvPr/>
        </p:nvSpPr>
        <p:spPr>
          <a:xfrm>
            <a:off x="2617520" y="361295"/>
            <a:ext cx="4418196"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EEE4120F</a:t>
            </a:r>
          </a:p>
        </p:txBody>
      </p:sp>
      <p:pic>
        <p:nvPicPr>
          <p:cNvPr id="1026" name="Picture 2" descr="C:\Users\swinberg\Documents\ACTIVE\EEE4084F\Common\Images\uctlogo_sm.gif"/>
          <p:cNvPicPr>
            <a:picLocks noChangeAspect="1" noChangeArrowheads="1"/>
          </p:cNvPicPr>
          <p:nvPr/>
        </p:nvPicPr>
        <p:blipFill>
          <a:blip r:embed="rId4" cstate="print"/>
          <a:srcRect/>
          <a:stretch>
            <a:fillRect/>
          </a:stretch>
        </p:blipFill>
        <p:spPr bwMode="auto">
          <a:xfrm>
            <a:off x="7314998" y="229643"/>
            <a:ext cx="1490364" cy="1520780"/>
          </a:xfrm>
          <a:prstGeom prst="rect">
            <a:avLst/>
          </a:prstGeom>
          <a:noFill/>
        </p:spPr>
      </p:pic>
      <p:pic>
        <p:nvPicPr>
          <p:cNvPr id="10" name="Picture 3" descr="C:\Users\swinberg\Documents\ACTIVE\EEE4084F\Common\Images_open\CC-SA.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830" y="6375970"/>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013488" y="6478181"/>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sp>
        <p:nvSpPr>
          <p:cNvPr id="13" name="Subtitle 4"/>
          <p:cNvSpPr txBox="1">
            <a:spLocks/>
          </p:cNvSpPr>
          <p:nvPr/>
        </p:nvSpPr>
        <p:spPr>
          <a:xfrm>
            <a:off x="372155" y="3728850"/>
            <a:ext cx="8128000" cy="1894904"/>
          </a:xfrm>
          <a:prstGeom prst="rect">
            <a:avLst/>
          </a:prstGeom>
        </p:spPr>
        <p:txBody>
          <a:bodyPr vert="horz" lIns="91440" tIns="45720" rIns="91440" bIns="45720" rtlCol="0">
            <a:normAutofit/>
          </a:bodyPr>
          <a:lst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ctr" fontAlgn="auto">
              <a:spcAft>
                <a:spcPts val="0"/>
              </a:spcAft>
              <a:buFont typeface="Wingdings 2" pitchFamily="18" charset="2"/>
              <a:buNone/>
              <a:defRPr/>
            </a:pPr>
            <a:r>
              <a:rPr lang="en-US"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Lecture 5:</a:t>
            </a:r>
          </a:p>
          <a:p>
            <a:pPr algn="ctr" fontAlgn="auto">
              <a:spcAft>
                <a:spcPts val="0"/>
              </a:spcAft>
              <a:buNone/>
              <a:defRPr/>
            </a:pPr>
            <a:r>
              <a:rPr lang="en-US"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Performance Benchmarking &amp;</a:t>
            </a:r>
          </a:p>
          <a:p>
            <a:pPr algn="ctr" fontAlgn="auto">
              <a:spcAft>
                <a:spcPts val="0"/>
              </a:spcAft>
              <a:buNone/>
              <a:defRPr/>
            </a:pPr>
            <a:r>
              <a:rPr lang="en-US"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Wall Clock Timing</a:t>
            </a:r>
          </a:p>
        </p:txBody>
      </p:sp>
      <p:pic>
        <p:nvPicPr>
          <p:cNvPr id="5" name="Picture 4">
            <a:extLst>
              <a:ext uri="{FF2B5EF4-FFF2-40B4-BE49-F238E27FC236}">
                <a16:creationId xmlns:a16="http://schemas.microsoft.com/office/drawing/2014/main" id="{E3F9350C-E44B-4817-AD4A-0313189E989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88766" y="370310"/>
            <a:ext cx="1298159" cy="1280129"/>
          </a:xfrm>
          <a:prstGeom prst="rect">
            <a:avLst/>
          </a:prstGeom>
        </p:spPr>
      </p:pic>
      <p:sp>
        <p:nvSpPr>
          <p:cNvPr id="4" name="Rectangle 3">
            <a:extLst>
              <a:ext uri="{FF2B5EF4-FFF2-40B4-BE49-F238E27FC236}">
                <a16:creationId xmlns:a16="http://schemas.microsoft.com/office/drawing/2014/main" id="{C3E1FD48-4046-4A2B-896C-BFCA054B7D2B}"/>
              </a:ext>
            </a:extLst>
          </p:cNvPr>
          <p:cNvSpPr/>
          <p:nvPr/>
        </p:nvSpPr>
        <p:spPr>
          <a:xfrm>
            <a:off x="6281596" y="6447403"/>
            <a:ext cx="2299027" cy="261610"/>
          </a:xfrm>
          <a:prstGeom prst="rect">
            <a:avLst/>
          </a:prstGeom>
        </p:spPr>
        <p:txBody>
          <a:bodyPr wrap="none">
            <a:spAutoFit/>
          </a:bodyPr>
          <a:lstStyle/>
          <a:p>
            <a:r>
              <a:rPr lang="en-ZA" sz="1100" dirty="0">
                <a:solidFill>
                  <a:schemeClr val="accent3">
                    <a:lumMod val="75000"/>
                  </a:schemeClr>
                </a:solidFill>
              </a:rPr>
              <a:t>Planned as short recorded lecture</a:t>
            </a:r>
          </a:p>
        </p:txBody>
      </p:sp>
      <p:pic>
        <p:nvPicPr>
          <p:cNvPr id="3" name="Picture 2" descr="A picture containing device&#10;&#10;Description automatically generated">
            <a:extLst>
              <a:ext uri="{FF2B5EF4-FFF2-40B4-BE49-F238E27FC236}">
                <a16:creationId xmlns:a16="http://schemas.microsoft.com/office/drawing/2014/main" id="{FB461F42-FE1E-06CA-261E-C9FC958703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6469" y="5113342"/>
            <a:ext cx="1043975" cy="10439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G:\temp\pics\clockmelting.jpg"/>
          <p:cNvPicPr>
            <a:picLocks noChangeAspect="1" noChangeArrowheads="1"/>
          </p:cNvPicPr>
          <p:nvPr/>
        </p:nvPicPr>
        <p:blipFill>
          <a:blip r:embed="rId4" cstate="print"/>
          <a:srcRect/>
          <a:stretch>
            <a:fillRect/>
          </a:stretch>
        </p:blipFill>
        <p:spPr bwMode="auto">
          <a:xfrm>
            <a:off x="7058025" y="246541"/>
            <a:ext cx="1800228" cy="1800229"/>
          </a:xfrm>
          <a:prstGeom prst="rect">
            <a:avLst/>
          </a:prstGeom>
          <a:noFill/>
        </p:spPr>
      </p:pic>
      <p:sp>
        <p:nvSpPr>
          <p:cNvPr id="3" name="Title 2"/>
          <p:cNvSpPr>
            <a:spLocks noGrp="1"/>
          </p:cNvSpPr>
          <p:nvPr>
            <p:ph type="title"/>
          </p:nvPr>
        </p:nvSpPr>
        <p:spPr>
          <a:xfrm>
            <a:off x="729114" y="762546"/>
            <a:ext cx="7698306" cy="692210"/>
          </a:xfrm>
        </p:spPr>
        <p:txBody>
          <a:bodyPr>
            <a:normAutofit fontScale="90000"/>
          </a:bodyPr>
          <a:lstStyle/>
          <a:p>
            <a:r>
              <a:rPr lang="en-ZA" dirty="0"/>
              <a:t>What is wrong about using</a:t>
            </a:r>
            <a:br>
              <a:rPr lang="en-ZA" dirty="0"/>
            </a:br>
            <a:r>
              <a:rPr lang="en-ZA" dirty="0"/>
              <a:t>only wall clock time?</a:t>
            </a:r>
            <a:endParaRPr lang="en-GB" dirty="0"/>
          </a:p>
        </p:txBody>
      </p:sp>
      <p:sp>
        <p:nvSpPr>
          <p:cNvPr id="4" name="Content Placeholder 3"/>
          <p:cNvSpPr>
            <a:spLocks noGrp="1"/>
          </p:cNvSpPr>
          <p:nvPr>
            <p:ph idx="1"/>
          </p:nvPr>
        </p:nvSpPr>
        <p:spPr>
          <a:xfrm>
            <a:off x="300037" y="1957404"/>
            <a:ext cx="8386763" cy="5072062"/>
          </a:xfrm>
        </p:spPr>
        <p:txBody>
          <a:bodyPr>
            <a:normAutofit fontScale="77500" lnSpcReduction="20000"/>
          </a:bodyPr>
          <a:lstStyle/>
          <a:p>
            <a:r>
              <a:rPr lang="en-ZA" dirty="0"/>
              <a:t>It can provide a false impression of how effective your solution is – at least doesn’t give a ‘full picture’ …</a:t>
            </a:r>
          </a:p>
          <a:p>
            <a:pPr lvl="1"/>
            <a:r>
              <a:rPr lang="en-ZA" dirty="0"/>
              <a:t>Typically do tests after the system has ‘warmed up’* (cache loaded) by running the same data multiple times</a:t>
            </a:r>
          </a:p>
          <a:p>
            <a:pPr lvl="1"/>
            <a:r>
              <a:rPr lang="en-ZA" dirty="0"/>
              <a:t>May show the solution is quicker… but at what costs? e.g.:</a:t>
            </a:r>
          </a:p>
          <a:p>
            <a:pPr lvl="2"/>
            <a:r>
              <a:rPr lang="en-ZA" dirty="0"/>
              <a:t>Speed improved but </a:t>
            </a:r>
            <a:r>
              <a:rPr lang="en-ZA" dirty="0">
                <a:solidFill>
                  <a:schemeClr val="accent6">
                    <a:lumMod val="75000"/>
                  </a:schemeClr>
                </a:solidFill>
              </a:rPr>
              <a:t>accuracy sacrificed</a:t>
            </a:r>
            <a:r>
              <a:rPr lang="en-ZA" dirty="0"/>
              <a:t>?</a:t>
            </a:r>
          </a:p>
          <a:p>
            <a:pPr lvl="2"/>
            <a:r>
              <a:rPr lang="en-ZA" dirty="0">
                <a:solidFill>
                  <a:schemeClr val="accent6">
                    <a:lumMod val="75000"/>
                  </a:schemeClr>
                </a:solidFill>
              </a:rPr>
              <a:t>Development effort </a:t>
            </a:r>
            <a:r>
              <a:rPr lang="en-ZA" dirty="0"/>
              <a:t>vs. execution speed improvement?</a:t>
            </a:r>
          </a:p>
          <a:p>
            <a:pPr lvl="2"/>
            <a:r>
              <a:rPr lang="en-ZA" dirty="0"/>
              <a:t>Resource </a:t>
            </a:r>
            <a:r>
              <a:rPr lang="en-ZA" dirty="0">
                <a:solidFill>
                  <a:schemeClr val="accent6">
                    <a:lumMod val="75000"/>
                  </a:schemeClr>
                </a:solidFill>
              </a:rPr>
              <a:t>costs for upgrading </a:t>
            </a:r>
            <a:r>
              <a:rPr lang="en-ZA" dirty="0"/>
              <a:t>vs. costs saved by remaining with the old version?</a:t>
            </a:r>
          </a:p>
          <a:p>
            <a:pPr lvl="2"/>
            <a:r>
              <a:rPr lang="en-ZA" dirty="0"/>
              <a:t>Power usage? Does the new solution need </a:t>
            </a:r>
            <a:r>
              <a:rPr lang="en-ZA" dirty="0">
                <a:solidFill>
                  <a:schemeClr val="accent6">
                    <a:lumMod val="75000"/>
                  </a:schemeClr>
                </a:solidFill>
              </a:rPr>
              <a:t>more power </a:t>
            </a:r>
            <a:r>
              <a:rPr lang="en-ZA" dirty="0"/>
              <a:t>(per execution, also on average including idle time)</a:t>
            </a:r>
          </a:p>
          <a:p>
            <a:pPr lvl="2"/>
            <a:r>
              <a:rPr lang="en-ZA" dirty="0">
                <a:solidFill>
                  <a:schemeClr val="accent6">
                    <a:lumMod val="75000"/>
                  </a:schemeClr>
                </a:solidFill>
              </a:rPr>
              <a:t>Maintainability?</a:t>
            </a:r>
            <a:r>
              <a:rPr lang="en-ZA" dirty="0"/>
              <a:t> (e.g. is the new version more complex?)</a:t>
            </a:r>
          </a:p>
          <a:p>
            <a:pPr lvl="2"/>
            <a:r>
              <a:rPr lang="en-ZA" dirty="0">
                <a:solidFill>
                  <a:schemeClr val="accent6">
                    <a:lumMod val="75000"/>
                  </a:schemeClr>
                </a:solidFill>
              </a:rPr>
              <a:t>Environment impact? </a:t>
            </a:r>
            <a:r>
              <a:rPr lang="en-ZA" dirty="0"/>
              <a:t>(Does the upgrade result in waste that could be environmentally detrimental)</a:t>
            </a:r>
            <a:endParaRPr lang="en-GB" dirty="0"/>
          </a:p>
        </p:txBody>
      </p:sp>
      <p:sp>
        <p:nvSpPr>
          <p:cNvPr id="2" name="Rectangle 1">
            <a:extLst>
              <a:ext uri="{FF2B5EF4-FFF2-40B4-BE49-F238E27FC236}">
                <a16:creationId xmlns:a16="http://schemas.microsoft.com/office/drawing/2014/main" id="{66ADEC02-E9A3-43BF-A074-3FB52B5211A0}"/>
              </a:ext>
            </a:extLst>
          </p:cNvPr>
          <p:cNvSpPr/>
          <p:nvPr/>
        </p:nvSpPr>
        <p:spPr>
          <a:xfrm>
            <a:off x="300037" y="6423469"/>
            <a:ext cx="6899646" cy="307777"/>
          </a:xfrm>
          <a:prstGeom prst="rect">
            <a:avLst/>
          </a:prstGeom>
        </p:spPr>
        <p:txBody>
          <a:bodyPr wrap="none">
            <a:spAutoFit/>
          </a:bodyPr>
          <a:lstStyle/>
          <a:p>
            <a:r>
              <a:rPr lang="en-ZA" sz="1400" dirty="0"/>
              <a:t>* But this can be a very false impression too, e.g. cache etc pre-set with needed data.</a:t>
            </a:r>
          </a:p>
        </p:txBody>
      </p:sp>
      <p:pic>
        <p:nvPicPr>
          <p:cNvPr id="5" name="L03-16">
            <a:hlinkClick r:id="" action="ppaction://media"/>
            <a:extLst>
              <a:ext uri="{FF2B5EF4-FFF2-40B4-BE49-F238E27FC236}">
                <a16:creationId xmlns:a16="http://schemas.microsoft.com/office/drawing/2014/main" id="{6549A687-C952-4C4F-87E8-D0474BACBB6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322392" y="1149956"/>
            <a:ext cx="609600" cy="609600"/>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Benchmarking: what to test</a:t>
            </a:r>
          </a:p>
        </p:txBody>
      </p:sp>
      <p:sp>
        <p:nvSpPr>
          <p:cNvPr id="3" name="Content Placeholder 2"/>
          <p:cNvSpPr>
            <a:spLocks noGrp="1"/>
          </p:cNvSpPr>
          <p:nvPr>
            <p:ph idx="1"/>
          </p:nvPr>
        </p:nvSpPr>
        <p:spPr>
          <a:xfrm>
            <a:off x="585788" y="1343026"/>
            <a:ext cx="7913070" cy="5272086"/>
          </a:xfrm>
        </p:spPr>
        <p:txBody>
          <a:bodyPr>
            <a:normAutofit fontScale="70000" lnSpcReduction="20000"/>
          </a:bodyPr>
          <a:lstStyle/>
          <a:p>
            <a:pPr>
              <a:defRPr/>
            </a:pPr>
            <a:r>
              <a:rPr lang="en-US" dirty="0">
                <a:solidFill>
                  <a:srgbClr val="FF0000"/>
                </a:solidFill>
              </a:rPr>
              <a:t>What can be benchmarked? For DSP and HPC…</a:t>
            </a:r>
          </a:p>
          <a:p>
            <a:pPr>
              <a:defRPr/>
            </a:pPr>
            <a:r>
              <a:rPr lang="en-US" dirty="0"/>
              <a:t>Compiler</a:t>
            </a:r>
          </a:p>
          <a:p>
            <a:pPr lvl="1">
              <a:defRPr/>
            </a:pPr>
            <a:r>
              <a:rPr lang="en-US" dirty="0"/>
              <a:t>Converts High Level Language to Assembly language thus we benchmark compiler efficiency, such as how efficient is the generated assembly code? </a:t>
            </a:r>
          </a:p>
          <a:p>
            <a:pPr>
              <a:defRPr/>
            </a:pPr>
            <a:r>
              <a:rPr lang="en-US" dirty="0"/>
              <a:t>The Processor</a:t>
            </a:r>
          </a:p>
          <a:p>
            <a:pPr lvl="1">
              <a:defRPr/>
            </a:pPr>
            <a:r>
              <a:rPr lang="en-US" dirty="0"/>
              <a:t>Code in hand-crafted/inspected assembly (to make comparisons fair)</a:t>
            </a:r>
          </a:p>
          <a:p>
            <a:pPr>
              <a:defRPr/>
            </a:pPr>
            <a:r>
              <a:rPr lang="en-US" dirty="0"/>
              <a:t>Operating System</a:t>
            </a:r>
          </a:p>
          <a:p>
            <a:pPr lvl="1">
              <a:defRPr/>
            </a:pPr>
            <a:r>
              <a:rPr lang="en-US" dirty="0"/>
              <a:t>Interrupt latencies, overhead of operating system calls, limits on devices, kernel size, availability of services and facilities such as support for virtual memory and paged memory.</a:t>
            </a:r>
          </a:p>
          <a:p>
            <a:pPr>
              <a:defRPr/>
            </a:pPr>
            <a:r>
              <a:rPr lang="en-US" dirty="0"/>
              <a:t>Platform</a:t>
            </a:r>
          </a:p>
          <a:p>
            <a:pPr lvl="1">
              <a:defRPr/>
            </a:pPr>
            <a:r>
              <a:rPr lang="en-US" dirty="0"/>
              <a:t>Scalability of memory. Peripheral limits. Interfaces supported. Power use. Power saving features. OS’s supported.</a:t>
            </a:r>
          </a:p>
          <a:p>
            <a:pPr>
              <a:defRPr/>
            </a:pPr>
            <a:r>
              <a:rPr lang="en-US" dirty="0"/>
              <a:t>Applications (e.g. representative operations for certain application domains – think ‘</a:t>
            </a:r>
            <a:r>
              <a:rPr lang="en-US" dirty="0">
                <a:solidFill>
                  <a:schemeClr val="accent6">
                    <a:lumMod val="75000"/>
                  </a:schemeClr>
                </a:solidFill>
              </a:rPr>
              <a:t>DWARFS</a:t>
            </a:r>
            <a:r>
              <a:rPr lang="en-US" dirty="0"/>
              <a:t>’ as in Berkeley paper)</a:t>
            </a:r>
          </a:p>
        </p:txBody>
      </p:sp>
      <p:pic>
        <p:nvPicPr>
          <p:cNvPr id="4" name="L03-17">
            <a:hlinkClick r:id="" action="ppaction://media"/>
            <a:extLst>
              <a:ext uri="{FF2B5EF4-FFF2-40B4-BE49-F238E27FC236}">
                <a16:creationId xmlns:a16="http://schemas.microsoft.com/office/drawing/2014/main" id="{CA7B53E8-8522-4F83-BFD1-84EC20D03FA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17820" y="632129"/>
            <a:ext cx="609600" cy="609600"/>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902CC-3B43-C573-885A-B41BAEA1BFC1}"/>
              </a:ext>
            </a:extLst>
          </p:cNvPr>
          <p:cNvSpPr>
            <a:spLocks noGrp="1"/>
          </p:cNvSpPr>
          <p:nvPr>
            <p:ph type="title"/>
          </p:nvPr>
        </p:nvSpPr>
        <p:spPr/>
        <p:txBody>
          <a:bodyPr>
            <a:normAutofit fontScale="90000"/>
          </a:bodyPr>
          <a:lstStyle/>
          <a:p>
            <a:r>
              <a:rPr lang="en-ZA" dirty="0"/>
              <a:t>Next Lecture …</a:t>
            </a:r>
          </a:p>
        </p:txBody>
      </p:sp>
      <p:sp>
        <p:nvSpPr>
          <p:cNvPr id="3" name="Content Placeholder 2">
            <a:extLst>
              <a:ext uri="{FF2B5EF4-FFF2-40B4-BE49-F238E27FC236}">
                <a16:creationId xmlns:a16="http://schemas.microsoft.com/office/drawing/2014/main" id="{592557B8-1CDB-60C6-8636-BD1A8FCFDB27}"/>
              </a:ext>
            </a:extLst>
          </p:cNvPr>
          <p:cNvSpPr>
            <a:spLocks noGrp="1"/>
          </p:cNvSpPr>
          <p:nvPr>
            <p:ph idx="1"/>
          </p:nvPr>
        </p:nvSpPr>
        <p:spPr/>
        <p:txBody>
          <a:bodyPr/>
          <a:lstStyle/>
          <a:p>
            <a:r>
              <a:rPr lang="en-ZA" dirty="0"/>
              <a:t>We get more into depth of</a:t>
            </a:r>
          </a:p>
          <a:p>
            <a:pPr lvl="1"/>
            <a:r>
              <a:rPr lang="en-ZA" dirty="0"/>
              <a:t>Metrics for performance</a:t>
            </a:r>
          </a:p>
          <a:p>
            <a:pPr lvl="1"/>
            <a:r>
              <a:rPr lang="en-ZA" dirty="0"/>
              <a:t>Some specialized concepts (e.g. the ‘ACPI’ measure for a processor core)</a:t>
            </a:r>
          </a:p>
          <a:p>
            <a:pPr lvl="1"/>
            <a:r>
              <a:rPr lang="en-ZA" dirty="0"/>
              <a:t>Methods to summarising performance (commonly seen in performance reports)</a:t>
            </a:r>
          </a:p>
          <a:p>
            <a:pPr lvl="1"/>
            <a:r>
              <a:rPr lang="en-ZA" dirty="0"/>
              <a:t>SWAP</a:t>
            </a:r>
          </a:p>
          <a:p>
            <a:pPr lvl="1"/>
            <a:r>
              <a:rPr lang="en-ZA" dirty="0"/>
              <a:t>Profiling code designs*</a:t>
            </a:r>
          </a:p>
        </p:txBody>
      </p:sp>
      <p:sp>
        <p:nvSpPr>
          <p:cNvPr id="5" name="TextBox 4">
            <a:extLst>
              <a:ext uri="{FF2B5EF4-FFF2-40B4-BE49-F238E27FC236}">
                <a16:creationId xmlns:a16="http://schemas.microsoft.com/office/drawing/2014/main" id="{2F932FF6-B474-1AA4-6E08-0F660B0CC75A}"/>
              </a:ext>
            </a:extLst>
          </p:cNvPr>
          <p:cNvSpPr txBox="1"/>
          <p:nvPr/>
        </p:nvSpPr>
        <p:spPr>
          <a:xfrm>
            <a:off x="305718" y="6321643"/>
            <a:ext cx="8827265" cy="307777"/>
          </a:xfrm>
          <a:prstGeom prst="rect">
            <a:avLst/>
          </a:prstGeom>
          <a:noFill/>
        </p:spPr>
        <p:txBody>
          <a:bodyPr wrap="square">
            <a:spAutoFit/>
          </a:bodyPr>
          <a:lstStyle/>
          <a:p>
            <a:r>
              <a:rPr lang="en-ZA" sz="1400" dirty="0"/>
              <a:t>* Only a brief flavour of profiling techniques, would need to be a course on its own to do properly.</a:t>
            </a:r>
          </a:p>
        </p:txBody>
      </p:sp>
      <p:pic>
        <p:nvPicPr>
          <p:cNvPr id="6" name="lect5_conclusion">
            <a:hlinkClick r:id="" action="ppaction://media"/>
            <a:extLst>
              <a:ext uri="{FF2B5EF4-FFF2-40B4-BE49-F238E27FC236}">
                <a16:creationId xmlns:a16="http://schemas.microsoft.com/office/drawing/2014/main" id="{365B35E4-CCF3-5CAC-0255-0B4E8D8CAAC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78680" y="5397443"/>
            <a:ext cx="609600" cy="609600"/>
          </a:xfrm>
          <a:prstGeom prst="rect">
            <a:avLst/>
          </a:prstGeom>
        </p:spPr>
      </p:pic>
    </p:spTree>
    <p:extLst>
      <p:ext uri="{BB962C8B-B14F-4D97-AF65-F5344CB8AC3E}">
        <p14:creationId xmlns:p14="http://schemas.microsoft.com/office/powerpoint/2010/main" val="2183959943"/>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DD98EA-AC47-4B73-A512-F28C6894F22B}"/>
              </a:ext>
            </a:extLst>
          </p:cNvPr>
          <p:cNvSpPr/>
          <p:nvPr/>
        </p:nvSpPr>
        <p:spPr>
          <a:xfrm>
            <a:off x="921003" y="1572343"/>
            <a:ext cx="7301999" cy="1754326"/>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closing </a:t>
            </a:r>
          </a:p>
          <a:p>
            <a:pPr algn="ctr"/>
            <a:r>
              <a:rPr lang="en-US" sz="5400" b="0" cap="none" spc="0" dirty="0">
                <a:ln w="0"/>
                <a:solidFill>
                  <a:schemeClr val="tx1"/>
                </a:solidFill>
                <a:effectLst>
                  <a:outerShdw blurRad="38100" dist="19050" dir="2700000" algn="tl" rotWithShape="0">
                    <a:schemeClr val="dk1">
                      <a:alpha val="40000"/>
                    </a:schemeClr>
                  </a:outerShdw>
                </a:effectLst>
              </a:rPr>
              <a:t>remarks &amp; reminders…</a:t>
            </a:r>
          </a:p>
        </p:txBody>
      </p:sp>
      <p:pic>
        <p:nvPicPr>
          <p:cNvPr id="4" name="Picture 3" descr="A close up of a person&#10;&#10;Description automatically generated">
            <a:extLst>
              <a:ext uri="{FF2B5EF4-FFF2-40B4-BE49-F238E27FC236}">
                <a16:creationId xmlns:a16="http://schemas.microsoft.com/office/drawing/2014/main" id="{F9D638D0-3882-477C-92BB-BADA6C51BC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7410" y="3721288"/>
            <a:ext cx="2756702" cy="2605083"/>
          </a:xfrm>
          <a:prstGeom prst="rect">
            <a:avLst/>
          </a:prstGeom>
        </p:spPr>
      </p:pic>
      <p:pic>
        <p:nvPicPr>
          <p:cNvPr id="3" name="L03-37">
            <a:hlinkClick r:id="" action="ppaction://media"/>
            <a:extLst>
              <a:ext uri="{FF2B5EF4-FFF2-40B4-BE49-F238E27FC236}">
                <a16:creationId xmlns:a16="http://schemas.microsoft.com/office/drawing/2014/main" id="{B993A54A-731B-427F-B7EF-57DA3711324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6203" y="5796853"/>
            <a:ext cx="609600" cy="609600"/>
          </a:xfrm>
          <a:prstGeom prst="rect">
            <a:avLst/>
          </a:prstGeom>
        </p:spPr>
      </p:pic>
    </p:spTree>
    <p:extLst>
      <p:ext uri="{BB962C8B-B14F-4D97-AF65-F5344CB8AC3E}">
        <p14:creationId xmlns:p14="http://schemas.microsoft.com/office/powerpoint/2010/main" val="294359652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4836" y="498455"/>
            <a:ext cx="584006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No quiz next week</a:t>
            </a:r>
          </a:p>
        </p:txBody>
      </p:sp>
      <p:sp>
        <p:nvSpPr>
          <p:cNvPr id="2" name="Rectangle 1">
            <a:extLst>
              <a:ext uri="{FF2B5EF4-FFF2-40B4-BE49-F238E27FC236}">
                <a16:creationId xmlns:a16="http://schemas.microsoft.com/office/drawing/2014/main" id="{24D45133-7DC8-4626-8EEF-D7FECBF3AD14}"/>
              </a:ext>
            </a:extLst>
          </p:cNvPr>
          <p:cNvSpPr/>
          <p:nvPr/>
        </p:nvSpPr>
        <p:spPr>
          <a:xfrm>
            <a:off x="525972" y="5648690"/>
            <a:ext cx="8092055" cy="369332"/>
          </a:xfrm>
          <a:prstGeom prst="rect">
            <a:avLst/>
          </a:prstGeom>
        </p:spPr>
        <p:txBody>
          <a:bodyPr wrap="square">
            <a:spAutoFit/>
          </a:bodyPr>
          <a:lstStyle/>
          <a:p>
            <a:r>
              <a:rPr lang="en-US" b="1" dirty="0"/>
              <a:t>Read</a:t>
            </a:r>
            <a:r>
              <a:rPr lang="en-US" dirty="0"/>
              <a:t> About page for </a:t>
            </a:r>
            <a:r>
              <a:rPr lang="en-US" dirty="0" err="1"/>
              <a:t>Valgrind</a:t>
            </a:r>
            <a:r>
              <a:rPr lang="en-US" dirty="0"/>
              <a:t> (very useful): </a:t>
            </a:r>
            <a:r>
              <a:rPr lang="en-ZA" dirty="0">
                <a:hlinkClick r:id="rId2"/>
              </a:rPr>
              <a:t>https://valgrind.org/info/about.html</a:t>
            </a:r>
            <a:endParaRPr lang="en-ZA" dirty="0"/>
          </a:p>
        </p:txBody>
      </p:sp>
      <p:sp>
        <p:nvSpPr>
          <p:cNvPr id="3" name="Rectangle 2">
            <a:extLst>
              <a:ext uri="{FF2B5EF4-FFF2-40B4-BE49-F238E27FC236}">
                <a16:creationId xmlns:a16="http://schemas.microsoft.com/office/drawing/2014/main" id="{D89022AC-6F51-D555-197A-98262C879099}"/>
              </a:ext>
            </a:extLst>
          </p:cNvPr>
          <p:cNvSpPr/>
          <p:nvPr/>
        </p:nvSpPr>
        <p:spPr>
          <a:xfrm>
            <a:off x="2194215" y="3462718"/>
            <a:ext cx="480131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Have a look at:</a:t>
            </a:r>
          </a:p>
        </p:txBody>
      </p:sp>
      <p:sp>
        <p:nvSpPr>
          <p:cNvPr id="8" name="TextBox 7">
            <a:extLst>
              <a:ext uri="{FF2B5EF4-FFF2-40B4-BE49-F238E27FC236}">
                <a16:creationId xmlns:a16="http://schemas.microsoft.com/office/drawing/2014/main" id="{BE1B81FB-9C18-D611-0274-CD67DCBAF9A1}"/>
              </a:ext>
            </a:extLst>
          </p:cNvPr>
          <p:cNvSpPr txBox="1"/>
          <p:nvPr/>
        </p:nvSpPr>
        <p:spPr>
          <a:xfrm>
            <a:off x="2261212" y="4778433"/>
            <a:ext cx="4621576" cy="584775"/>
          </a:xfrm>
          <a:prstGeom prst="rect">
            <a:avLst/>
          </a:prstGeom>
          <a:noFill/>
        </p:spPr>
        <p:txBody>
          <a:bodyPr wrap="square">
            <a:spAutoFit/>
          </a:bodyPr>
          <a:lstStyle/>
          <a:p>
            <a:pPr algn="ctr"/>
            <a:r>
              <a:rPr lang="en-US" sz="3200" dirty="0" err="1"/>
              <a:t>Valgrind</a:t>
            </a:r>
            <a:r>
              <a:rPr lang="en-US" sz="3200" dirty="0"/>
              <a:t> About Page</a:t>
            </a:r>
            <a:endParaRPr lang="en-ZA" sz="3200" dirty="0"/>
          </a:p>
        </p:txBody>
      </p:sp>
    </p:spTree>
    <p:extLst>
      <p:ext uri="{BB962C8B-B14F-4D97-AF65-F5344CB8AC3E}">
        <p14:creationId xmlns:p14="http://schemas.microsoft.com/office/powerpoint/2010/main" val="1101155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5929" y="2967335"/>
            <a:ext cx="503214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rPr>
              <a:t>End of Lecture</a:t>
            </a:r>
          </a:p>
        </p:txBody>
      </p:sp>
    </p:spTree>
    <p:extLst>
      <p:ext uri="{BB962C8B-B14F-4D97-AF65-F5344CB8AC3E}">
        <p14:creationId xmlns:p14="http://schemas.microsoft.com/office/powerpoint/2010/main" val="3340461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1" y="3526966"/>
            <a:ext cx="8657594" cy="1754326"/>
          </a:xfrm>
          <a:prstGeom prst="rect">
            <a:avLst/>
          </a:prstGeom>
          <a:noFill/>
        </p:spPr>
        <p:txBody>
          <a:bodyPr wrap="square" rtlCol="0">
            <a:spAutoFit/>
          </a:bodyPr>
          <a:lstStyle/>
          <a:p>
            <a:r>
              <a:rPr lang="en-US" i="1" dirty="0"/>
              <a:t>Image sources:</a:t>
            </a:r>
          </a:p>
          <a:p>
            <a:r>
              <a:rPr lang="en-US" dirty="0"/>
              <a:t> Wikipedia (open commons)</a:t>
            </a:r>
          </a:p>
          <a:p>
            <a:r>
              <a:rPr lang="en-US" dirty="0"/>
              <a:t> https://www.vectorportal.com</a:t>
            </a:r>
          </a:p>
          <a:p>
            <a:r>
              <a:rPr lang="en-US" dirty="0"/>
              <a:t> http://www.flickr.com</a:t>
            </a:r>
          </a:p>
          <a:p>
            <a:r>
              <a:rPr lang="en-US" dirty="0"/>
              <a:t> http://pixabay.com/</a:t>
            </a:r>
          </a:p>
          <a:p>
            <a:r>
              <a:rPr lang="en-US" dirty="0"/>
              <a:t> Forrest of trees: Wikipedia (open commons) </a:t>
            </a:r>
          </a:p>
        </p:txBody>
      </p:sp>
      <p:sp>
        <p:nvSpPr>
          <p:cNvPr id="2" name="Rectangle 1"/>
          <p:cNvSpPr/>
          <p:nvPr/>
        </p:nvSpPr>
        <p:spPr>
          <a:xfrm>
            <a:off x="420915" y="443077"/>
            <a:ext cx="4929555" cy="369332"/>
          </a:xfrm>
          <a:prstGeom prst="rect">
            <a:avLst/>
          </a:prstGeom>
        </p:spPr>
        <p:txBody>
          <a:bodyPr wrap="none">
            <a:spAutoFit/>
          </a:bodyPr>
          <a:lstStyle/>
          <a:p>
            <a:r>
              <a:rPr lang="en-US" b="1" i="1" dirty="0"/>
              <a:t>Disclaimers and copyright/licensing details</a:t>
            </a:r>
          </a:p>
        </p:txBody>
      </p:sp>
      <p:sp>
        <p:nvSpPr>
          <p:cNvPr id="5" name="Rectangle 4"/>
          <p:cNvSpPr/>
          <p:nvPr/>
        </p:nvSpPr>
        <p:spPr>
          <a:xfrm>
            <a:off x="420916" y="893026"/>
            <a:ext cx="8258628" cy="2554545"/>
          </a:xfrm>
          <a:prstGeom prst="rect">
            <a:avLst/>
          </a:prstGeom>
        </p:spPr>
        <p:txBody>
          <a:bodyPr wrap="square">
            <a:spAutoFit/>
          </a:bodyPr>
          <a:lstStyle/>
          <a:p>
            <a:r>
              <a:rPr lang="en-US" sz="1600" dirty="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a:t>” license, and that is why I selected that license to apply to this presentation (it’s not because I particulate want my slides referenced but more to acknowledge the sources and generosity of others who have provided free material such as the images I have used).</a:t>
            </a:r>
          </a:p>
        </p:txBody>
      </p:sp>
      <p:pic>
        <p:nvPicPr>
          <p:cNvPr id="3074" name="Picture 2" descr="C:\Users\swinberg\Documents\ACTIVE\EEE4084F\Common\Images_open\CC-S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21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ZA" dirty="0"/>
              <a:t>Outline for Lecture</a:t>
            </a:r>
          </a:p>
        </p:txBody>
      </p:sp>
      <p:sp>
        <p:nvSpPr>
          <p:cNvPr id="4" name="Content Placeholder 3"/>
          <p:cNvSpPr>
            <a:spLocks noGrp="1"/>
          </p:cNvSpPr>
          <p:nvPr>
            <p:ph idx="1"/>
          </p:nvPr>
        </p:nvSpPr>
        <p:spPr/>
        <p:txBody>
          <a:bodyPr/>
          <a:lstStyle/>
          <a:p>
            <a:r>
              <a:rPr lang="en-US" dirty="0"/>
              <a:t>Towards performance benchmarking</a:t>
            </a:r>
          </a:p>
          <a:p>
            <a:r>
              <a:rPr lang="en-US" dirty="0"/>
              <a:t>Simple benchmarking techniques</a:t>
            </a:r>
          </a:p>
        </p:txBody>
      </p:sp>
    </p:spTree>
    <p:extLst>
      <p:ext uri="{BB962C8B-B14F-4D97-AF65-F5344CB8AC3E}">
        <p14:creationId xmlns:p14="http://schemas.microsoft.com/office/powerpoint/2010/main" val="2595108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8644" y="3713629"/>
            <a:ext cx="7339256" cy="1362075"/>
          </a:xfrm>
        </p:spPr>
        <p:txBody>
          <a:bodyPr/>
          <a:lstStyle/>
          <a:p>
            <a:pPr>
              <a:defRPr/>
            </a:pPr>
            <a:r>
              <a:rPr lang="en-US" b="1" dirty="0">
                <a:ln>
                  <a:solidFill>
                    <a:schemeClr val="tx1"/>
                  </a:solidFill>
                </a:ln>
              </a:rPr>
              <a:t>Performance Benchmarking</a:t>
            </a:r>
          </a:p>
        </p:txBody>
      </p:sp>
      <p:sp>
        <p:nvSpPr>
          <p:cNvPr id="5" name="Text Placeholder 4"/>
          <p:cNvSpPr>
            <a:spLocks noGrp="1"/>
          </p:cNvSpPr>
          <p:nvPr>
            <p:ph type="body" idx="1"/>
          </p:nvPr>
        </p:nvSpPr>
        <p:spPr>
          <a:xfrm>
            <a:off x="1258645" y="5080000"/>
            <a:ext cx="6637467" cy="1520413"/>
          </a:xfrm>
        </p:spPr>
        <p:txBody>
          <a:bodyPr/>
          <a:lstStyle/>
          <a:p>
            <a:pPr>
              <a:defRPr/>
            </a:pPr>
            <a:r>
              <a:rPr lang="en-US" dirty="0"/>
              <a:t>EEE4120F HPES</a:t>
            </a:r>
          </a:p>
        </p:txBody>
      </p:sp>
      <p:pic>
        <p:nvPicPr>
          <p:cNvPr id="3" name="Picture 2" descr="A group of people on a court&#10;&#10;Description automatically generated">
            <a:extLst>
              <a:ext uri="{FF2B5EF4-FFF2-40B4-BE49-F238E27FC236}">
                <a16:creationId xmlns:a16="http://schemas.microsoft.com/office/drawing/2014/main" id="{C1106B2A-6376-43C1-9A6E-513279C485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3099" y="749301"/>
            <a:ext cx="5257801" cy="3505200"/>
          </a:xfrm>
          <a:prstGeom prst="rect">
            <a:avLst/>
          </a:prstGeom>
        </p:spPr>
      </p:pic>
    </p:spTree>
    <p:extLst>
      <p:ext uri="{BB962C8B-B14F-4D97-AF65-F5344CB8AC3E}">
        <p14:creationId xmlns:p14="http://schemas.microsoft.com/office/powerpoint/2010/main" val="3090332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96894"/>
            <a:ext cx="8842375" cy="718038"/>
          </a:xfrm>
        </p:spPr>
        <p:txBody>
          <a:bodyPr/>
          <a:lstStyle/>
          <a:p>
            <a:pPr>
              <a:defRPr/>
            </a:pPr>
            <a:r>
              <a:rPr lang="en-ZA" dirty="0"/>
              <a:t>Performance Benchmarking</a:t>
            </a:r>
            <a:endParaRPr lang="en-US" dirty="0"/>
          </a:p>
        </p:txBody>
      </p:sp>
      <p:sp>
        <p:nvSpPr>
          <p:cNvPr id="3" name="Content Placeholder 2"/>
          <p:cNvSpPr>
            <a:spLocks noGrp="1"/>
          </p:cNvSpPr>
          <p:nvPr>
            <p:ph idx="1"/>
          </p:nvPr>
        </p:nvSpPr>
        <p:spPr>
          <a:xfrm>
            <a:off x="273555" y="1398588"/>
            <a:ext cx="5197475" cy="5065712"/>
          </a:xfrm>
        </p:spPr>
        <p:txBody>
          <a:bodyPr>
            <a:normAutofit fontScale="92500"/>
          </a:bodyPr>
          <a:lstStyle/>
          <a:p>
            <a:pPr>
              <a:defRPr/>
            </a:pPr>
            <a:r>
              <a:rPr lang="en-US" dirty="0"/>
              <a:t>“Don’t loose sight of the forest for the trees…”</a:t>
            </a:r>
          </a:p>
          <a:p>
            <a:pPr>
              <a:defRPr/>
            </a:pPr>
            <a:r>
              <a:rPr lang="en-ZA" dirty="0"/>
              <a:t>Generally, the main objective is to make the system </a:t>
            </a:r>
            <a:r>
              <a:rPr lang="en-ZA" dirty="0">
                <a:solidFill>
                  <a:srgbClr val="FF0000"/>
                </a:solidFill>
              </a:rPr>
              <a:t>faster</a:t>
            </a:r>
            <a:r>
              <a:rPr lang="en-ZA" dirty="0"/>
              <a:t>, use </a:t>
            </a:r>
            <a:r>
              <a:rPr lang="en-ZA" dirty="0">
                <a:solidFill>
                  <a:srgbClr val="FF0000"/>
                </a:solidFill>
              </a:rPr>
              <a:t>less power</a:t>
            </a:r>
            <a:r>
              <a:rPr lang="en-ZA" dirty="0"/>
              <a:t>, use </a:t>
            </a:r>
            <a:r>
              <a:rPr lang="en-ZA" dirty="0">
                <a:solidFill>
                  <a:srgbClr val="FF0000"/>
                </a:solidFill>
              </a:rPr>
              <a:t>less resources</a:t>
            </a:r>
            <a:r>
              <a:rPr lang="en-ZA" dirty="0"/>
              <a:t>…</a:t>
            </a:r>
          </a:p>
          <a:p>
            <a:pPr>
              <a:defRPr/>
            </a:pPr>
            <a:r>
              <a:rPr lang="en-ZA" dirty="0"/>
              <a:t>Most code doesn’t need to be parallel.</a:t>
            </a:r>
          </a:p>
          <a:p>
            <a:pPr>
              <a:defRPr/>
            </a:pPr>
            <a:r>
              <a:rPr lang="en-ZA" dirty="0"/>
              <a:t>Important questions are…</a:t>
            </a:r>
            <a:br>
              <a:rPr lang="en-ZA" dirty="0"/>
            </a:br>
            <a:endParaRPr lang="en-US" dirty="0"/>
          </a:p>
          <a:p>
            <a:pPr>
              <a:defRPr/>
            </a:pPr>
            <a:endParaRPr lang="en-US" dirty="0"/>
          </a:p>
        </p:txBody>
      </p:sp>
      <p:pic>
        <p:nvPicPr>
          <p:cNvPr id="2051" name="Picture 3" descr="C:\Users\swinberg\Documents\ACTIVE\EEE4084F\Common\Images_open\Sigulda Forest ccsa.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0383"/>
          <a:stretch/>
        </p:blipFill>
        <p:spPr bwMode="auto">
          <a:xfrm>
            <a:off x="5442856" y="1786249"/>
            <a:ext cx="3313337" cy="3569522"/>
          </a:xfrm>
          <a:prstGeom prst="rect">
            <a:avLst/>
          </a:prstGeom>
          <a:noFill/>
          <a:extLst>
            <a:ext uri="{909E8E84-426E-40DD-AFC4-6F175D3DCCD1}">
              <a14:hiddenFill xmlns:a14="http://schemas.microsoft.com/office/drawing/2010/main">
                <a:solidFill>
                  <a:srgbClr val="FFFFFF"/>
                </a:solidFill>
              </a14:hiddenFill>
            </a:ext>
          </a:extLst>
        </p:spPr>
      </p:pic>
      <p:pic>
        <p:nvPicPr>
          <p:cNvPr id="4" name="L03-09">
            <a:hlinkClick r:id="" action="ppaction://media"/>
            <a:extLst>
              <a:ext uri="{FF2B5EF4-FFF2-40B4-BE49-F238E27FC236}">
                <a16:creationId xmlns:a16="http://schemas.microsoft.com/office/drawing/2014/main" id="{E7CC43A9-9F6B-4F27-828D-0EFC563A720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51800" y="5688013"/>
            <a:ext cx="609600" cy="609600"/>
          </a:xfrm>
          <a:prstGeom prst="rect">
            <a:avLst/>
          </a:prstGeom>
        </p:spPr>
      </p:pic>
    </p:spTree>
    <p:extLst>
      <p:ext uri="{BB962C8B-B14F-4D97-AF65-F5344CB8AC3E}">
        <p14:creationId xmlns:p14="http://schemas.microsoft.com/office/powerpoint/2010/main" val="900250593"/>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Important questions</a:t>
            </a:r>
            <a:endParaRPr lang="en-US" dirty="0"/>
          </a:p>
        </p:txBody>
      </p:sp>
      <p:sp>
        <p:nvSpPr>
          <p:cNvPr id="3" name="Content Placeholder 2"/>
          <p:cNvSpPr>
            <a:spLocks noGrp="1"/>
          </p:cNvSpPr>
          <p:nvPr>
            <p:ph idx="1"/>
          </p:nvPr>
        </p:nvSpPr>
        <p:spPr>
          <a:xfrm>
            <a:off x="574592" y="1451776"/>
            <a:ext cx="8007350" cy="4191000"/>
          </a:xfrm>
        </p:spPr>
        <p:txBody>
          <a:bodyPr/>
          <a:lstStyle/>
          <a:p>
            <a:pPr>
              <a:defRPr/>
            </a:pPr>
            <a:r>
              <a:rPr lang="en-ZA" dirty="0"/>
              <a:t>Should you bother to design a parallel algorithm?</a:t>
            </a:r>
          </a:p>
          <a:p>
            <a:pPr>
              <a:defRPr/>
            </a:pPr>
            <a:r>
              <a:rPr lang="en-ZA" dirty="0">
                <a:solidFill>
                  <a:srgbClr val="FF0000"/>
                </a:solidFill>
              </a:rPr>
              <a:t>Is your parallel solution better</a:t>
            </a:r>
            <a:r>
              <a:rPr lang="en-ZA" dirty="0"/>
              <a:t> than a simpler approach, especially if that approach is easier to read and share?</a:t>
            </a:r>
          </a:p>
          <a:p>
            <a:pPr>
              <a:defRPr/>
            </a:pPr>
            <a:r>
              <a:rPr lang="en-ZA" dirty="0"/>
              <a:t>Major telling factor is: </a:t>
            </a:r>
            <a:endParaRPr lang="en-US" dirty="0"/>
          </a:p>
        </p:txBody>
      </p:sp>
      <p:sp>
        <p:nvSpPr>
          <p:cNvPr id="22532" name="TextBox 3"/>
          <p:cNvSpPr txBox="1">
            <a:spLocks noChangeArrowheads="1"/>
          </p:cNvSpPr>
          <p:nvPr/>
        </p:nvSpPr>
        <p:spPr bwMode="auto">
          <a:xfrm>
            <a:off x="1177067" y="5050919"/>
            <a:ext cx="5346700" cy="522288"/>
          </a:xfrm>
          <a:prstGeom prst="rect">
            <a:avLst/>
          </a:prstGeom>
          <a:noFill/>
          <a:ln w="9525">
            <a:noFill/>
            <a:miter lim="800000"/>
            <a:headEnd/>
            <a:tailEnd/>
          </a:ln>
        </p:spPr>
        <p:txBody>
          <a:bodyPr wrap="none">
            <a:spAutoFit/>
          </a:bodyPr>
          <a:lstStyle/>
          <a:p>
            <a:r>
              <a:rPr lang="en-ZA" sz="2800" dirty="0">
                <a:solidFill>
                  <a:srgbClr val="FF0000"/>
                </a:solidFill>
              </a:rPr>
              <a:t>Real-time performance measure</a:t>
            </a:r>
            <a:endParaRPr lang="en-US" sz="2800" dirty="0">
              <a:solidFill>
                <a:srgbClr val="FF0000"/>
              </a:solidFill>
            </a:endParaRPr>
          </a:p>
        </p:txBody>
      </p:sp>
      <p:sp>
        <p:nvSpPr>
          <p:cNvPr id="22533" name="TextBox 4"/>
          <p:cNvSpPr txBox="1">
            <a:spLocks noChangeArrowheads="1"/>
          </p:cNvSpPr>
          <p:nvPr/>
        </p:nvSpPr>
        <p:spPr bwMode="auto">
          <a:xfrm>
            <a:off x="1177067" y="5612894"/>
            <a:ext cx="3241675" cy="523875"/>
          </a:xfrm>
          <a:prstGeom prst="rect">
            <a:avLst/>
          </a:prstGeom>
          <a:noFill/>
          <a:ln w="9525">
            <a:noFill/>
            <a:miter lim="800000"/>
            <a:headEnd/>
            <a:tailEnd/>
          </a:ln>
        </p:spPr>
        <p:txBody>
          <a:bodyPr wrap="none">
            <a:spAutoFit/>
          </a:bodyPr>
          <a:lstStyle/>
          <a:p>
            <a:r>
              <a:rPr lang="en-ZA" sz="2800" dirty="0">
                <a:solidFill>
                  <a:srgbClr val="FF0000"/>
                </a:solidFill>
              </a:rPr>
              <a:t>Or “wall clock time”</a:t>
            </a:r>
            <a:endParaRPr lang="en-US" sz="2800" dirty="0">
              <a:solidFill>
                <a:srgbClr val="FF0000"/>
              </a:solidFill>
            </a:endParaRPr>
          </a:p>
        </p:txBody>
      </p:sp>
      <p:pic>
        <p:nvPicPr>
          <p:cNvPr id="4098" name="Picture 2" descr="C:\Users\swinberg\Documents\ACTIVE\EEE4084F\Common\Images_open\clo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5056" y="4406902"/>
            <a:ext cx="2199772" cy="2182586"/>
          </a:xfrm>
          <a:prstGeom prst="rect">
            <a:avLst/>
          </a:prstGeom>
          <a:noFill/>
          <a:extLst>
            <a:ext uri="{909E8E84-426E-40DD-AFC4-6F175D3DCCD1}">
              <a14:hiddenFill xmlns:a14="http://schemas.microsoft.com/office/drawing/2010/main">
                <a:solidFill>
                  <a:srgbClr val="FFFFFF"/>
                </a:solidFill>
              </a14:hiddenFill>
            </a:ext>
          </a:extLst>
        </p:spPr>
      </p:pic>
      <p:pic>
        <p:nvPicPr>
          <p:cNvPr id="4" name="L03-10">
            <a:hlinkClick r:id="" action="ppaction://media"/>
            <a:extLst>
              <a:ext uri="{FF2B5EF4-FFF2-40B4-BE49-F238E27FC236}">
                <a16:creationId xmlns:a16="http://schemas.microsoft.com/office/drawing/2014/main" id="{8BD8B8C6-0DB6-4C84-ACA2-6C1EC29CA14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63128" y="498070"/>
            <a:ext cx="609600" cy="609600"/>
          </a:xfrm>
          <a:prstGeom prst="rect">
            <a:avLst/>
          </a:prstGeom>
        </p:spPr>
      </p:pic>
    </p:spTree>
    <p:extLst>
      <p:ext uri="{BB962C8B-B14F-4D97-AF65-F5344CB8AC3E}">
        <p14:creationId xmlns:p14="http://schemas.microsoft.com/office/powerpoint/2010/main" val="4475804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Benchmarking	</a:t>
            </a:r>
          </a:p>
        </p:txBody>
      </p:sp>
      <p:sp>
        <p:nvSpPr>
          <p:cNvPr id="3" name="Content Placeholder 2"/>
          <p:cNvSpPr>
            <a:spLocks noGrp="1"/>
          </p:cNvSpPr>
          <p:nvPr>
            <p:ph idx="1"/>
          </p:nvPr>
        </p:nvSpPr>
        <p:spPr>
          <a:xfrm>
            <a:off x="435429" y="1624196"/>
            <a:ext cx="8322809" cy="5233804"/>
          </a:xfrm>
        </p:spPr>
        <p:txBody>
          <a:bodyPr>
            <a:normAutofit fontScale="77500" lnSpcReduction="20000"/>
          </a:bodyPr>
          <a:lstStyle/>
          <a:p>
            <a:pPr>
              <a:defRPr/>
            </a:pPr>
            <a:r>
              <a:rPr lang="en-US" dirty="0"/>
              <a:t>Process of measuring performance of a digital system</a:t>
            </a:r>
          </a:p>
          <a:p>
            <a:pPr>
              <a:defRPr/>
            </a:pPr>
            <a:r>
              <a:rPr lang="en-US" dirty="0"/>
              <a:t>A program (or systematic approach) that </a:t>
            </a:r>
            <a:r>
              <a:rPr lang="en-US" dirty="0">
                <a:solidFill>
                  <a:srgbClr val="FF0000"/>
                </a:solidFill>
              </a:rPr>
              <a:t>Quantitatively evaluates</a:t>
            </a:r>
            <a:r>
              <a:rPr lang="en-US" dirty="0"/>
              <a:t> performance, cost and computer hardware and software resources (among other things) of a computing solution</a:t>
            </a:r>
          </a:p>
          <a:p>
            <a:pPr>
              <a:defRPr/>
            </a:pPr>
            <a:r>
              <a:rPr lang="en-US" b="1" dirty="0"/>
              <a:t>Benchmark suites</a:t>
            </a:r>
            <a:r>
              <a:rPr lang="en-US" dirty="0"/>
              <a:t> – sets of benchmark programs designed to get a comprehensive view of the performance of a computer system for executing a variety of representative processing operations.</a:t>
            </a:r>
          </a:p>
          <a:p>
            <a:pPr>
              <a:defRPr/>
            </a:pPr>
            <a:r>
              <a:rPr lang="en-US" dirty="0"/>
              <a:t>Suitable benchmark</a:t>
            </a:r>
          </a:p>
          <a:p>
            <a:pPr lvl="1">
              <a:defRPr/>
            </a:pPr>
            <a:r>
              <a:rPr lang="en-US" dirty="0"/>
              <a:t>A meaningful representation of what the system can do</a:t>
            </a:r>
          </a:p>
          <a:p>
            <a:pPr lvl="1">
              <a:defRPr/>
            </a:pPr>
            <a:r>
              <a:rPr lang="en-US" dirty="0"/>
              <a:t>Helps select of an effective system</a:t>
            </a:r>
          </a:p>
          <a:p>
            <a:pPr lvl="1">
              <a:defRPr/>
            </a:pPr>
            <a:r>
              <a:rPr lang="en-US" dirty="0"/>
              <a:t>Indicates a measure of what one system can do compared to other options</a:t>
            </a:r>
          </a:p>
        </p:txBody>
      </p:sp>
      <p:grpSp>
        <p:nvGrpSpPr>
          <p:cNvPr id="6" name="Group 5"/>
          <p:cNvGrpSpPr/>
          <p:nvPr/>
        </p:nvGrpSpPr>
        <p:grpSpPr>
          <a:xfrm>
            <a:off x="7415214" y="285750"/>
            <a:ext cx="1314449" cy="1314449"/>
            <a:chOff x="7415214" y="285750"/>
            <a:chExt cx="1314449" cy="1314449"/>
          </a:xfrm>
        </p:grpSpPr>
        <p:pic>
          <p:nvPicPr>
            <p:cNvPr id="46082" name="Picture 2" descr="G:\temp\pics\speedometer.jpg"/>
            <p:cNvPicPr>
              <a:picLocks noChangeAspect="1" noChangeArrowheads="1"/>
            </p:cNvPicPr>
            <p:nvPr/>
          </p:nvPicPr>
          <p:blipFill>
            <a:blip r:embed="rId5" cstate="print"/>
            <a:srcRect/>
            <a:stretch>
              <a:fillRect/>
            </a:stretch>
          </p:blipFill>
          <p:spPr bwMode="auto">
            <a:xfrm>
              <a:off x="7415214" y="285750"/>
              <a:ext cx="1314449" cy="1314449"/>
            </a:xfrm>
            <a:prstGeom prst="rect">
              <a:avLst/>
            </a:prstGeom>
            <a:noFill/>
          </p:spPr>
        </p:pic>
        <p:sp>
          <p:nvSpPr>
            <p:cNvPr id="5" name="TextBox 4"/>
            <p:cNvSpPr txBox="1"/>
            <p:nvPr/>
          </p:nvSpPr>
          <p:spPr>
            <a:xfrm>
              <a:off x="7772401" y="1228725"/>
              <a:ext cx="686406" cy="338554"/>
            </a:xfrm>
            <a:prstGeom prst="rect">
              <a:avLst/>
            </a:prstGeom>
            <a:noFill/>
          </p:spPr>
          <p:txBody>
            <a:bodyPr wrap="none" rtlCol="0">
              <a:spAutoFit/>
            </a:bodyPr>
            <a:lstStyle/>
            <a:p>
              <a:r>
                <a:rPr lang="en-ZA" sz="1600" dirty="0">
                  <a:solidFill>
                    <a:schemeClr val="bg1"/>
                  </a:solidFill>
                  <a:latin typeface="Arial Unicode MS" pitchFamily="34" charset="-128"/>
                  <a:ea typeface="Arial Unicode MS" pitchFamily="34" charset="-128"/>
                  <a:cs typeface="Arial Unicode MS" pitchFamily="34" charset="-128"/>
                </a:rPr>
                <a:t>MIPS</a:t>
              </a:r>
              <a:endParaRPr lang="en-GB" sz="1600" dirty="0">
                <a:solidFill>
                  <a:schemeClr val="bg1"/>
                </a:solidFill>
                <a:latin typeface="Arial Unicode MS" pitchFamily="34" charset="-128"/>
                <a:ea typeface="Arial Unicode MS" pitchFamily="34" charset="-128"/>
                <a:cs typeface="Arial Unicode MS" pitchFamily="34" charset="-128"/>
              </a:endParaRPr>
            </a:p>
          </p:txBody>
        </p:sp>
      </p:grpSp>
      <p:pic>
        <p:nvPicPr>
          <p:cNvPr id="4" name="L03-12">
            <a:hlinkClick r:id="" action="ppaction://media"/>
            <a:extLst>
              <a:ext uri="{FF2B5EF4-FFF2-40B4-BE49-F238E27FC236}">
                <a16:creationId xmlns:a16="http://schemas.microsoft.com/office/drawing/2014/main" id="{D2CDFAB0-E2A4-4ADC-9409-5737A9AEE2A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89244" y="619125"/>
            <a:ext cx="609600" cy="609600"/>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Wall clock time</a:t>
            </a:r>
            <a:endParaRPr lang="en-US" dirty="0"/>
          </a:p>
        </p:txBody>
      </p:sp>
      <p:sp>
        <p:nvSpPr>
          <p:cNvPr id="3" name="Content Placeholder 2"/>
          <p:cNvSpPr>
            <a:spLocks noGrp="1"/>
          </p:cNvSpPr>
          <p:nvPr>
            <p:ph idx="1"/>
          </p:nvPr>
        </p:nvSpPr>
        <p:spPr>
          <a:xfrm>
            <a:off x="704388" y="1391187"/>
            <a:ext cx="8007350" cy="4191000"/>
          </a:xfrm>
        </p:spPr>
        <p:txBody>
          <a:bodyPr/>
          <a:lstStyle/>
          <a:p>
            <a:pPr>
              <a:defRPr/>
            </a:pPr>
            <a:r>
              <a:rPr lang="en-ZA" dirty="0"/>
              <a:t>Generally the most accurate: use a built-in timer, which is directly related to real time (e.g., if the timer measures 1s, then 1s elapsed in the real world)</a:t>
            </a:r>
          </a:p>
          <a:p>
            <a:pPr>
              <a:defRPr/>
            </a:pPr>
            <a:r>
              <a:rPr lang="en-ZA" dirty="0"/>
              <a:t>Technique:</a:t>
            </a:r>
            <a:endParaRPr lang="en-US" dirty="0"/>
          </a:p>
        </p:txBody>
      </p:sp>
      <p:sp>
        <p:nvSpPr>
          <p:cNvPr id="1029" name="Rectangle 3"/>
          <p:cNvSpPr>
            <a:spLocks noChangeArrowheads="1"/>
          </p:cNvSpPr>
          <p:nvPr/>
        </p:nvSpPr>
        <p:spPr bwMode="auto">
          <a:xfrm>
            <a:off x="1207539" y="4171413"/>
            <a:ext cx="7807325" cy="2308225"/>
          </a:xfrm>
          <a:prstGeom prst="rect">
            <a:avLst/>
          </a:prstGeom>
          <a:noFill/>
          <a:ln w="9525">
            <a:noFill/>
            <a:miter lim="800000"/>
            <a:headEnd/>
            <a:tailEnd/>
          </a:ln>
        </p:spPr>
        <p:txBody>
          <a:bodyPr>
            <a:spAutoFit/>
          </a:bodyPr>
          <a:lstStyle/>
          <a:p>
            <a:pPr lvl="1"/>
            <a:r>
              <a:rPr lang="en-ZA" dirty="0">
                <a:latin typeface="Courier New" pitchFamily="49" charset="0"/>
                <a:cs typeface="Courier New" pitchFamily="49" charset="0"/>
              </a:rPr>
              <a:t>unsigned long long start; // store start time</a:t>
            </a:r>
          </a:p>
          <a:p>
            <a:pPr lvl="1"/>
            <a:r>
              <a:rPr lang="en-ZA" dirty="0">
                <a:latin typeface="Courier New" pitchFamily="49" charset="0"/>
                <a:cs typeface="Courier New" pitchFamily="49" charset="0"/>
              </a:rPr>
              <a:t>unsigned long long end;   // store end time</a:t>
            </a:r>
          </a:p>
          <a:p>
            <a:pPr lvl="1"/>
            <a:r>
              <a:rPr lang="en-ZA" dirty="0">
                <a:latin typeface="Courier New" pitchFamily="49" charset="0"/>
                <a:cs typeface="Courier New" pitchFamily="49" charset="0"/>
              </a:rPr>
              <a:t>start = read_the_timer(); // start timer / tic</a:t>
            </a:r>
          </a:p>
          <a:p>
            <a:pPr lvl="1"/>
            <a:r>
              <a:rPr lang="en-ZA" dirty="0">
                <a:latin typeface="Courier New" pitchFamily="49" charset="0"/>
                <a:cs typeface="Courier New" pitchFamily="49" charset="0"/>
              </a:rPr>
              <a:t> DO PROCESSNG</a:t>
            </a:r>
          </a:p>
          <a:p>
            <a:pPr lvl="1"/>
            <a:r>
              <a:rPr lang="en-ZA" dirty="0">
                <a:latin typeface="Courier New" pitchFamily="49" charset="0"/>
                <a:cs typeface="Courier New" pitchFamily="49" charset="0"/>
              </a:rPr>
              <a:t>end = read_the_timer();   // end timer / toc</a:t>
            </a:r>
          </a:p>
          <a:p>
            <a:pPr lvl="1"/>
            <a:r>
              <a:rPr lang="en-ZA" dirty="0">
                <a:latin typeface="Courier New" pitchFamily="49" charset="0"/>
                <a:cs typeface="Courier New" pitchFamily="49" charset="0"/>
              </a:rPr>
              <a:t>.. Output the time measurement (end-start), or save it to an array if printing will interfere with the times. Note: to avoid overflow, used unsigned vars.</a:t>
            </a:r>
          </a:p>
        </p:txBody>
      </p:sp>
      <p:sp>
        <p:nvSpPr>
          <p:cNvPr id="1030" name="Rectangle 4"/>
          <p:cNvSpPr>
            <a:spLocks noChangeArrowheads="1"/>
          </p:cNvSpPr>
          <p:nvPr/>
        </p:nvSpPr>
        <p:spPr bwMode="auto">
          <a:xfrm>
            <a:off x="264564" y="4820701"/>
            <a:ext cx="1425390" cy="923330"/>
          </a:xfrm>
          <a:prstGeom prst="rect">
            <a:avLst/>
          </a:prstGeom>
          <a:noFill/>
          <a:ln w="9525">
            <a:noFill/>
            <a:miter lim="800000"/>
            <a:headEnd/>
            <a:tailEnd/>
          </a:ln>
        </p:spPr>
        <p:txBody>
          <a:bodyPr wrap="none">
            <a:spAutoFit/>
          </a:bodyPr>
          <a:lstStyle/>
          <a:p>
            <a:r>
              <a:rPr lang="en-ZA" u="sng" dirty="0">
                <a:latin typeface="Courier New" pitchFamily="49" charset="0"/>
                <a:cs typeface="Courier New" pitchFamily="49" charset="0"/>
              </a:rPr>
              <a:t>See file:</a:t>
            </a:r>
          </a:p>
          <a:p>
            <a:r>
              <a:rPr lang="en-ZA" dirty="0" err="1">
                <a:latin typeface="Courier New" pitchFamily="49" charset="0"/>
                <a:cs typeface="Courier New" pitchFamily="49" charset="0"/>
              </a:rPr>
              <a:t>Cycle.h</a:t>
            </a:r>
            <a:endParaRPr lang="en-ZA" dirty="0">
              <a:latin typeface="Courier New" pitchFamily="49" charset="0"/>
              <a:cs typeface="Courier New" pitchFamily="49" charset="0"/>
            </a:endParaRPr>
          </a:p>
          <a:p>
            <a:r>
              <a:rPr lang="en-ZA" dirty="0" err="1">
                <a:latin typeface="Courier New" pitchFamily="49" charset="0"/>
                <a:cs typeface="Courier New" pitchFamily="49" charset="0"/>
              </a:rPr>
              <a:t>Cycles.c</a:t>
            </a:r>
            <a:endParaRPr lang="en-ZA" dirty="0">
              <a:latin typeface="Courier New" pitchFamily="49" charset="0"/>
              <a:cs typeface="Courier New" pitchFamily="49" charset="0"/>
            </a:endParaRPr>
          </a:p>
        </p:txBody>
      </p:sp>
      <p:graphicFrame>
        <p:nvGraphicFramePr>
          <p:cNvPr id="1026" name="Object 5"/>
          <p:cNvGraphicFramePr>
            <a:graphicFrameLocks noChangeAspect="1"/>
          </p:cNvGraphicFramePr>
          <p:nvPr/>
        </p:nvGraphicFramePr>
        <p:xfrm>
          <a:off x="446088" y="5908675"/>
          <a:ext cx="438150" cy="485775"/>
        </p:xfrm>
        <a:graphic>
          <a:graphicData uri="http://schemas.openxmlformats.org/presentationml/2006/ole">
            <mc:AlternateContent xmlns:mc="http://schemas.openxmlformats.org/markup-compatibility/2006">
              <mc:Choice xmlns:v="urn:schemas-microsoft-com:vml" Requires="v">
                <p:oleObj name="Package" r:id="rId5" imgW="437745" imgH="486383" progId="Package">
                  <p:embed/>
                </p:oleObj>
              </mc:Choice>
              <mc:Fallback>
                <p:oleObj name="Package" r:id="rId5" imgW="437745" imgH="486383" progId="Package">
                  <p:embed/>
                  <p:pic>
                    <p:nvPicPr>
                      <p:cNvPr id="102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088" y="5908675"/>
                        <a:ext cx="4381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2" descr="C:\Users\swinberg\Documents\ACTIVE\EEE4084F\Common\Images_open\clock.png">
            <a:extLst>
              <a:ext uri="{FF2B5EF4-FFF2-40B4-BE49-F238E27FC236}">
                <a16:creationId xmlns:a16="http://schemas.microsoft.com/office/drawing/2014/main" id="{B1413FB5-3832-46A6-BBA7-2FEC3328FD5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72740" y="331276"/>
            <a:ext cx="1068257" cy="10599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a:extLst>
              <a:ext uri="{FF2B5EF4-FFF2-40B4-BE49-F238E27FC236}">
                <a16:creationId xmlns:a16="http://schemas.microsoft.com/office/drawing/2014/main" id="{98D6F48C-B409-422A-B71E-87E9D10AABCB}"/>
              </a:ext>
            </a:extLst>
          </p:cNvPr>
          <p:cNvGraphicFramePr>
            <a:graphicFrameLocks noChangeAspect="1"/>
          </p:cNvGraphicFramePr>
          <p:nvPr>
            <p:extLst>
              <p:ext uri="{D42A27DB-BD31-4B8C-83A1-F6EECF244321}">
                <p14:modId xmlns:p14="http://schemas.microsoft.com/office/powerpoint/2010/main" val="2397825712"/>
              </p:ext>
            </p:extLst>
          </p:nvPr>
        </p:nvGraphicFramePr>
        <p:xfrm>
          <a:off x="974970" y="6152019"/>
          <a:ext cx="465137" cy="482600"/>
        </p:xfrm>
        <a:graphic>
          <a:graphicData uri="http://schemas.openxmlformats.org/presentationml/2006/ole">
            <mc:AlternateContent xmlns:mc="http://schemas.openxmlformats.org/markup-compatibility/2006">
              <mc:Choice xmlns:v="urn:schemas-microsoft-com:vml" Requires="v">
                <p:oleObj name="Packager Shell Object" showAsIcon="1" r:id="rId8" imgW="465120" imgH="482400" progId="Package">
                  <p:embed/>
                </p:oleObj>
              </mc:Choice>
              <mc:Fallback>
                <p:oleObj name="Packager Shell Object" showAsIcon="1" r:id="rId8" imgW="465120" imgH="482400" progId="Package">
                  <p:embed/>
                  <p:pic>
                    <p:nvPicPr>
                      <p:cNvPr id="0" name=""/>
                      <p:cNvPicPr/>
                      <p:nvPr/>
                    </p:nvPicPr>
                    <p:blipFill>
                      <a:blip r:embed="rId9"/>
                      <a:stretch>
                        <a:fillRect/>
                      </a:stretch>
                    </p:blipFill>
                    <p:spPr>
                      <a:xfrm>
                        <a:off x="974970" y="6152019"/>
                        <a:ext cx="465137" cy="482600"/>
                      </a:xfrm>
                      <a:prstGeom prst="rect">
                        <a:avLst/>
                      </a:prstGeom>
                    </p:spPr>
                  </p:pic>
                </p:oleObj>
              </mc:Fallback>
            </mc:AlternateContent>
          </a:graphicData>
        </a:graphic>
      </p:graphicFrame>
      <p:pic>
        <p:nvPicPr>
          <p:cNvPr id="5" name="L03-13">
            <a:hlinkClick r:id="" action="ppaction://media"/>
            <a:extLst>
              <a:ext uri="{FF2B5EF4-FFF2-40B4-BE49-F238E27FC236}">
                <a16:creationId xmlns:a16="http://schemas.microsoft.com/office/drawing/2014/main" id="{B6553D49-6E6E-4CAE-83FF-370773D61C3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749563" y="556432"/>
            <a:ext cx="609600" cy="609600"/>
          </a:xfrm>
          <a:prstGeom prst="rect">
            <a:avLst/>
          </a:prstGeom>
        </p:spPr>
      </p:pic>
    </p:spTree>
    <p:extLst>
      <p:ext uri="{BB962C8B-B14F-4D97-AF65-F5344CB8AC3E}">
        <p14:creationId xmlns:p14="http://schemas.microsoft.com/office/powerpoint/2010/main" val="201458966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248" y="-144724"/>
            <a:ext cx="8385175" cy="1114425"/>
          </a:xfrm>
        </p:spPr>
        <p:txBody>
          <a:bodyPr/>
          <a:lstStyle/>
          <a:p>
            <a:pPr>
              <a:defRPr/>
            </a:pPr>
            <a:r>
              <a:rPr lang="en-ZA" dirty="0" err="1"/>
              <a:t>StdC</a:t>
            </a:r>
            <a:r>
              <a:rPr lang="en-ZA" dirty="0"/>
              <a:t>: </a:t>
            </a:r>
            <a:r>
              <a:rPr lang="en-ZA" dirty="0" err="1"/>
              <a:t>gettimeofday</a:t>
            </a:r>
            <a:endParaRPr lang="en-US" dirty="0"/>
          </a:p>
        </p:txBody>
      </p:sp>
      <p:sp>
        <p:nvSpPr>
          <p:cNvPr id="3" name="Content Placeholder 2"/>
          <p:cNvSpPr>
            <a:spLocks noGrp="1"/>
          </p:cNvSpPr>
          <p:nvPr>
            <p:ph idx="1"/>
          </p:nvPr>
        </p:nvSpPr>
        <p:spPr>
          <a:xfrm>
            <a:off x="393773" y="862433"/>
            <a:ext cx="8348663" cy="5267325"/>
          </a:xfrm>
        </p:spPr>
        <p:txBody>
          <a:bodyPr>
            <a:normAutofit/>
          </a:bodyPr>
          <a:lstStyle/>
          <a:p>
            <a:pPr>
              <a:defRPr/>
            </a:pPr>
            <a:r>
              <a:rPr lang="en-US" b="1" dirty="0" err="1"/>
              <a:t>gettimeofday</a:t>
            </a:r>
            <a:endParaRPr lang="en-US" b="1" dirty="0"/>
          </a:p>
          <a:p>
            <a:pPr lvl="1">
              <a:defRPr/>
            </a:pPr>
            <a:r>
              <a:rPr lang="en-ZA" b="1" dirty="0"/>
              <a:t>Very portable, part of the </a:t>
            </a:r>
            <a:r>
              <a:rPr lang="en-ZA" b="1" dirty="0" err="1"/>
              <a:t>StdC</a:t>
            </a:r>
            <a:r>
              <a:rPr lang="en-ZA" b="1" dirty="0"/>
              <a:t> library</a:t>
            </a:r>
          </a:p>
          <a:p>
            <a:pPr lvl="1">
              <a:defRPr/>
            </a:pPr>
            <a:r>
              <a:rPr lang="en-ZA" b="1" dirty="0"/>
              <a:t>Should be available on any Linux system</a:t>
            </a:r>
          </a:p>
          <a:p>
            <a:pPr lvl="1">
              <a:defRPr/>
            </a:pPr>
            <a:r>
              <a:rPr lang="en-US" b="1" dirty="0"/>
              <a:t>Returns time in seconds and microseconds since midnight 1 Jan 1970</a:t>
            </a:r>
          </a:p>
          <a:p>
            <a:pPr lvl="1">
              <a:defRPr/>
            </a:pPr>
            <a:r>
              <a:rPr lang="en-ZA" b="1" dirty="0"/>
              <a:t>Uses </a:t>
            </a:r>
            <a:r>
              <a:rPr lang="en-ZA" b="1" dirty="0" err="1">
                <a:solidFill>
                  <a:schemeClr val="tx2">
                    <a:lumMod val="75000"/>
                  </a:schemeClr>
                </a:solidFill>
              </a:rPr>
              <a:t>struct</a:t>
            </a:r>
            <a:r>
              <a:rPr lang="en-ZA" b="1" dirty="0">
                <a:solidFill>
                  <a:schemeClr val="tx2">
                    <a:lumMod val="75000"/>
                  </a:schemeClr>
                </a:solidFill>
              </a:rPr>
              <a:t> </a:t>
            </a:r>
            <a:r>
              <a:rPr lang="en-ZA" b="1" dirty="0" err="1">
                <a:solidFill>
                  <a:schemeClr val="tx2">
                    <a:lumMod val="75000"/>
                  </a:schemeClr>
                </a:solidFill>
              </a:rPr>
              <a:t>timeval</a:t>
            </a:r>
            <a:r>
              <a:rPr lang="en-ZA" b="1" dirty="0"/>
              <a:t> comprising</a:t>
            </a:r>
          </a:p>
          <a:p>
            <a:pPr lvl="2">
              <a:defRPr/>
            </a:pPr>
            <a:r>
              <a:rPr lang="en-ZA" b="1" dirty="0" err="1"/>
              <a:t>tv_sec</a:t>
            </a:r>
            <a:r>
              <a:rPr lang="en-ZA" b="1" dirty="0"/>
              <a:t> : number of seconds</a:t>
            </a:r>
          </a:p>
          <a:p>
            <a:pPr lvl="2">
              <a:defRPr/>
            </a:pPr>
            <a:r>
              <a:rPr lang="en-ZA" b="1" dirty="0" err="1"/>
              <a:t>tv_usec</a:t>
            </a:r>
            <a:r>
              <a:rPr lang="en-ZA" b="1" dirty="0"/>
              <a:t> : number of microseconds*</a:t>
            </a:r>
          </a:p>
          <a:p>
            <a:pPr lvl="1">
              <a:defRPr/>
            </a:pPr>
            <a:r>
              <a:rPr lang="en-ZA" b="1" dirty="0"/>
              <a:t>Converting to microseconds will use huge numbers, rather work on differences</a:t>
            </a:r>
          </a:p>
          <a:p>
            <a:pPr lvl="2">
              <a:defRPr/>
            </a:pPr>
            <a:endParaRPr lang="en-US" b="1" dirty="0"/>
          </a:p>
          <a:p>
            <a:pPr>
              <a:defRPr/>
            </a:pPr>
            <a:endParaRPr lang="en-US" dirty="0"/>
          </a:p>
        </p:txBody>
      </p:sp>
      <p:sp>
        <p:nvSpPr>
          <p:cNvPr id="18436" name="Rectangle 5"/>
          <p:cNvSpPr>
            <a:spLocks noChangeArrowheads="1"/>
          </p:cNvSpPr>
          <p:nvPr/>
        </p:nvSpPr>
        <p:spPr bwMode="auto">
          <a:xfrm>
            <a:off x="223911" y="5817564"/>
            <a:ext cx="7626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i="1" dirty="0"/>
              <a:t>* Word of caution: some implementations always return 0 for the </a:t>
            </a:r>
            <a:r>
              <a:rPr lang="en-US" sz="1600" b="1" i="1" dirty="0" err="1"/>
              <a:t>usec</a:t>
            </a:r>
            <a:r>
              <a:rPr lang="en-US" sz="1600" b="1" i="1" dirty="0"/>
              <a:t> field!!</a:t>
            </a:r>
          </a:p>
          <a:p>
            <a:r>
              <a:rPr lang="en-ZA" sz="1600" i="1" dirty="0"/>
              <a:t>On Cygwin, the resolution is only in milliseconds, so </a:t>
            </a:r>
            <a:r>
              <a:rPr lang="en-ZA" sz="1600" i="1" dirty="0" err="1"/>
              <a:t>tv_usec</a:t>
            </a:r>
            <a:r>
              <a:rPr lang="en-ZA" sz="1600" i="1" dirty="0"/>
              <a:t> in multiples of 1000.</a:t>
            </a:r>
          </a:p>
          <a:p>
            <a:r>
              <a:rPr lang="en-ZA" sz="1600" i="1" dirty="0"/>
              <a:t>Not provided in </a:t>
            </a:r>
            <a:r>
              <a:rPr lang="en-ZA" sz="1600" i="1" dirty="0" err="1"/>
              <a:t>DevC</a:t>
            </a:r>
            <a:r>
              <a:rPr lang="en-ZA" sz="1600" i="1" dirty="0"/>
              <a:t>++.</a:t>
            </a:r>
            <a:endParaRPr lang="en-US" sz="1600" i="1" dirty="0"/>
          </a:p>
        </p:txBody>
      </p:sp>
      <p:pic>
        <p:nvPicPr>
          <p:cNvPr id="4" name="L03-14">
            <a:hlinkClick r:id="" action="ppaction://media"/>
            <a:extLst>
              <a:ext uri="{FF2B5EF4-FFF2-40B4-BE49-F238E27FC236}">
                <a16:creationId xmlns:a16="http://schemas.microsoft.com/office/drawing/2014/main" id="{386106E5-1579-436E-839C-595B3143356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50261" y="619135"/>
            <a:ext cx="609600" cy="609600"/>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6665" y="0"/>
            <a:ext cx="8385175" cy="1062037"/>
          </a:xfrm>
        </p:spPr>
        <p:txBody>
          <a:bodyPr/>
          <a:lstStyle/>
          <a:p>
            <a:pPr>
              <a:defRPr/>
            </a:pPr>
            <a:r>
              <a:rPr lang="en-ZA" dirty="0" err="1"/>
              <a:t>gettimeofday</a:t>
            </a:r>
            <a:r>
              <a:rPr lang="en-ZA" dirty="0"/>
              <a:t> example</a:t>
            </a:r>
            <a:endParaRPr lang="en-US" dirty="0"/>
          </a:p>
        </p:txBody>
      </p:sp>
      <p:sp>
        <p:nvSpPr>
          <p:cNvPr id="19459" name="Rectangle 4"/>
          <p:cNvSpPr>
            <a:spLocks noChangeArrowheads="1"/>
          </p:cNvSpPr>
          <p:nvPr/>
        </p:nvSpPr>
        <p:spPr bwMode="auto">
          <a:xfrm>
            <a:off x="639763" y="1100817"/>
            <a:ext cx="78120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#include &lt;</a:t>
            </a:r>
            <a:r>
              <a:rPr lang="en-US" dirty="0" err="1"/>
              <a:t>stdio.h</a:t>
            </a:r>
            <a:r>
              <a:rPr lang="en-US" dirty="0"/>
              <a:t>&gt;</a:t>
            </a:r>
          </a:p>
          <a:p>
            <a:r>
              <a:rPr lang="en-US" dirty="0"/>
              <a:t>#include &lt;sys/</a:t>
            </a:r>
            <a:r>
              <a:rPr lang="en-US" dirty="0" err="1"/>
              <a:t>time.h</a:t>
            </a:r>
            <a:r>
              <a:rPr lang="en-US" dirty="0"/>
              <a:t>&gt;</a:t>
            </a:r>
          </a:p>
          <a:p>
            <a:r>
              <a:rPr lang="en-US" dirty="0"/>
              <a:t>#include &lt;</a:t>
            </a:r>
            <a:r>
              <a:rPr lang="en-US" dirty="0" err="1"/>
              <a:t>time.h</a:t>
            </a:r>
            <a:r>
              <a:rPr lang="en-US" dirty="0"/>
              <a:t>&gt;</a:t>
            </a:r>
          </a:p>
          <a:p>
            <a:r>
              <a:rPr lang="en-US" dirty="0" err="1"/>
              <a:t>struct</a:t>
            </a:r>
            <a:r>
              <a:rPr lang="en-US" dirty="0"/>
              <a:t> </a:t>
            </a:r>
            <a:r>
              <a:rPr lang="en-US" dirty="0" err="1"/>
              <a:t>timeval</a:t>
            </a:r>
            <a:r>
              <a:rPr lang="en-US" dirty="0"/>
              <a:t> </a:t>
            </a:r>
            <a:r>
              <a:rPr lang="en-US" dirty="0" err="1"/>
              <a:t>start_time</a:t>
            </a:r>
            <a:r>
              <a:rPr lang="en-US" dirty="0"/>
              <a:t>, </a:t>
            </a:r>
            <a:r>
              <a:rPr lang="en-US" dirty="0" err="1"/>
              <a:t>end_time</a:t>
            </a:r>
            <a:r>
              <a:rPr lang="en-US" dirty="0"/>
              <a:t>; // variables to hold start and end time</a:t>
            </a:r>
          </a:p>
          <a:p>
            <a:endParaRPr lang="en-US" dirty="0"/>
          </a:p>
          <a:p>
            <a:r>
              <a:rPr lang="en-US" dirty="0" err="1"/>
              <a:t>int</a:t>
            </a:r>
            <a:r>
              <a:rPr lang="en-US" dirty="0"/>
              <a:t> main()  {</a:t>
            </a:r>
          </a:p>
          <a:p>
            <a:r>
              <a:rPr lang="en-US" dirty="0"/>
              <a:t>   </a:t>
            </a:r>
            <a:r>
              <a:rPr lang="en-US" dirty="0" err="1"/>
              <a:t>int</a:t>
            </a:r>
            <a:r>
              <a:rPr lang="en-US" dirty="0"/>
              <a:t> </a:t>
            </a:r>
            <a:r>
              <a:rPr lang="en-US" dirty="0" err="1"/>
              <a:t>tot_usecs</a:t>
            </a:r>
            <a:r>
              <a:rPr lang="en-US" dirty="0"/>
              <a:t>;</a:t>
            </a:r>
          </a:p>
          <a:p>
            <a:r>
              <a:rPr lang="en-US" dirty="0"/>
              <a:t>   </a:t>
            </a:r>
            <a:r>
              <a:rPr lang="en-US" dirty="0" err="1"/>
              <a:t>int</a:t>
            </a:r>
            <a:r>
              <a:rPr lang="en-US" dirty="0"/>
              <a:t> </a:t>
            </a:r>
            <a:r>
              <a:rPr lang="en-US" dirty="0" err="1"/>
              <a:t>i,j,sum</a:t>
            </a:r>
            <a:r>
              <a:rPr lang="en-US" dirty="0"/>
              <a:t>=0;</a:t>
            </a:r>
          </a:p>
          <a:p>
            <a:r>
              <a:rPr lang="en-US" dirty="0"/>
              <a:t>   </a:t>
            </a:r>
            <a:r>
              <a:rPr lang="en-US" dirty="0" err="1"/>
              <a:t>gettimeofday</a:t>
            </a:r>
            <a:r>
              <a:rPr lang="en-US" dirty="0"/>
              <a:t>(&amp;</a:t>
            </a:r>
            <a:r>
              <a:rPr lang="en-US" dirty="0" err="1"/>
              <a:t>start_time</a:t>
            </a:r>
            <a:r>
              <a:rPr lang="en-US" dirty="0"/>
              <a:t>, (</a:t>
            </a:r>
            <a:r>
              <a:rPr lang="en-US" dirty="0" err="1"/>
              <a:t>struct</a:t>
            </a:r>
            <a:r>
              <a:rPr lang="en-US" dirty="0"/>
              <a:t> </a:t>
            </a:r>
            <a:r>
              <a:rPr lang="en-US" dirty="0" err="1"/>
              <a:t>timezone</a:t>
            </a:r>
            <a:r>
              <a:rPr lang="en-US" dirty="0"/>
              <a:t>*)0); // starting timestamp</a:t>
            </a:r>
          </a:p>
          <a:p>
            <a:endParaRPr lang="en-US" dirty="0"/>
          </a:p>
          <a:p>
            <a:r>
              <a:rPr lang="en-US" dirty="0"/>
              <a:t>   /*   do some work */</a:t>
            </a:r>
          </a:p>
          <a:p>
            <a:r>
              <a:rPr lang="en-US" dirty="0"/>
              <a:t>   for (</a:t>
            </a:r>
            <a:r>
              <a:rPr lang="en-US" dirty="0" err="1"/>
              <a:t>i</a:t>
            </a:r>
            <a:r>
              <a:rPr lang="en-US" dirty="0"/>
              <a:t>=0; </a:t>
            </a:r>
            <a:r>
              <a:rPr lang="en-US" dirty="0" err="1"/>
              <a:t>i</a:t>
            </a:r>
            <a:r>
              <a:rPr lang="en-US" dirty="0"/>
              <a:t>&lt;10000; </a:t>
            </a:r>
            <a:r>
              <a:rPr lang="en-US" dirty="0" err="1"/>
              <a:t>i</a:t>
            </a:r>
            <a:r>
              <a:rPr lang="en-US" dirty="0"/>
              <a:t>++)</a:t>
            </a:r>
          </a:p>
          <a:p>
            <a:r>
              <a:rPr lang="en-US" dirty="0"/>
              <a:t>      for (j=0; j&lt;</a:t>
            </a:r>
            <a:r>
              <a:rPr lang="en-US" dirty="0" err="1"/>
              <a:t>i</a:t>
            </a:r>
            <a:r>
              <a:rPr lang="en-US" dirty="0"/>
              <a:t>; j++) sum += </a:t>
            </a:r>
            <a:r>
              <a:rPr lang="en-US" dirty="0" err="1"/>
              <a:t>i</a:t>
            </a:r>
            <a:r>
              <a:rPr lang="en-US" dirty="0"/>
              <a:t>*j;</a:t>
            </a:r>
          </a:p>
          <a:p>
            <a:endParaRPr lang="en-US" dirty="0"/>
          </a:p>
          <a:p>
            <a:r>
              <a:rPr lang="en-US" dirty="0"/>
              <a:t>   </a:t>
            </a:r>
            <a:r>
              <a:rPr lang="en-US" dirty="0" err="1"/>
              <a:t>gettimeofday</a:t>
            </a:r>
            <a:r>
              <a:rPr lang="en-US" dirty="0"/>
              <a:t>(&amp;</a:t>
            </a:r>
            <a:r>
              <a:rPr lang="en-US" dirty="0" err="1"/>
              <a:t>end_time</a:t>
            </a:r>
            <a:r>
              <a:rPr lang="en-US" dirty="0"/>
              <a:t>, (</a:t>
            </a:r>
            <a:r>
              <a:rPr lang="en-US" dirty="0" err="1"/>
              <a:t>struct</a:t>
            </a:r>
            <a:r>
              <a:rPr lang="en-US" dirty="0"/>
              <a:t> </a:t>
            </a:r>
            <a:r>
              <a:rPr lang="en-US" dirty="0" err="1"/>
              <a:t>timezone</a:t>
            </a:r>
            <a:r>
              <a:rPr lang="en-US" dirty="0"/>
              <a:t>*)0);  // ending timestamp</a:t>
            </a:r>
          </a:p>
          <a:p>
            <a:endParaRPr lang="en-US" dirty="0"/>
          </a:p>
          <a:p>
            <a:r>
              <a:rPr lang="en-US" dirty="0"/>
              <a:t>   </a:t>
            </a:r>
            <a:r>
              <a:rPr lang="en-US" dirty="0" err="1"/>
              <a:t>tot_usecs</a:t>
            </a:r>
            <a:r>
              <a:rPr lang="en-US" dirty="0"/>
              <a:t> = (</a:t>
            </a:r>
            <a:r>
              <a:rPr lang="en-US" dirty="0" err="1"/>
              <a:t>end_time.tv_sec-start_time.tv_sec</a:t>
            </a:r>
            <a:r>
              <a:rPr lang="en-US" dirty="0"/>
              <a:t>) * 1000000 +</a:t>
            </a:r>
          </a:p>
          <a:p>
            <a:r>
              <a:rPr lang="en-US" dirty="0"/>
              <a:t>                 (</a:t>
            </a:r>
            <a:r>
              <a:rPr lang="en-US" dirty="0" err="1"/>
              <a:t>end_time.tv_usec-start_time.tv_usec</a:t>
            </a:r>
            <a:r>
              <a:rPr lang="en-US" dirty="0"/>
              <a:t>);</a:t>
            </a:r>
          </a:p>
          <a:p>
            <a:r>
              <a:rPr lang="en-US" dirty="0"/>
              <a:t>   </a:t>
            </a:r>
            <a:r>
              <a:rPr lang="en-US" dirty="0" err="1"/>
              <a:t>printf</a:t>
            </a:r>
            <a:r>
              <a:rPr lang="en-US" dirty="0"/>
              <a:t>("Total time: %d </a:t>
            </a:r>
            <a:r>
              <a:rPr lang="en-US" dirty="0" err="1"/>
              <a:t>usec</a:t>
            </a:r>
            <a:r>
              <a:rPr lang="en-US" dirty="0"/>
              <a:t>.\n", </a:t>
            </a:r>
            <a:r>
              <a:rPr lang="en-US" dirty="0" err="1"/>
              <a:t>tot_usecs</a:t>
            </a:r>
            <a:r>
              <a:rPr lang="en-US" dirty="0"/>
              <a:t>);</a:t>
            </a:r>
          </a:p>
          <a:p>
            <a:r>
              <a:rPr lang="en-US" dirty="0"/>
              <a:t>}</a:t>
            </a:r>
          </a:p>
        </p:txBody>
      </p:sp>
      <p:sp>
        <p:nvSpPr>
          <p:cNvPr id="5" name="TextBox 4"/>
          <p:cNvSpPr txBox="1"/>
          <p:nvPr/>
        </p:nvSpPr>
        <p:spPr>
          <a:xfrm>
            <a:off x="6426976" y="214508"/>
            <a:ext cx="2466975" cy="369887"/>
          </a:xfrm>
          <a:prstGeom prst="rect">
            <a:avLst/>
          </a:prstGeom>
          <a:noFill/>
        </p:spPr>
        <p:txBody>
          <a:bodyPr wrap="none">
            <a:spAutoFit/>
          </a:bodyPr>
          <a:lstStyle/>
          <a:p>
            <a:pPr>
              <a:defRPr/>
            </a:pPr>
            <a:r>
              <a:rPr lang="en-ZA" dirty="0"/>
              <a:t>See </a:t>
            </a:r>
            <a:r>
              <a:rPr lang="en-ZA" b="1" dirty="0" err="1">
                <a:solidFill>
                  <a:srgbClr val="FF6600"/>
                </a:solidFill>
              </a:rPr>
              <a:t>timing.c</a:t>
            </a:r>
            <a:r>
              <a:rPr lang="en-ZA" b="1" dirty="0">
                <a:solidFill>
                  <a:srgbClr val="FF6600"/>
                </a:solidFill>
              </a:rPr>
              <a:t> </a:t>
            </a:r>
            <a:r>
              <a:rPr lang="en-ZA" dirty="0"/>
              <a:t>code file</a:t>
            </a:r>
            <a:endParaRPr lang="en-US" dirty="0"/>
          </a:p>
        </p:txBody>
      </p:sp>
      <p:pic>
        <p:nvPicPr>
          <p:cNvPr id="2" name="L03-15">
            <a:hlinkClick r:id="" action="ppaction://media"/>
            <a:extLst>
              <a:ext uri="{FF2B5EF4-FFF2-40B4-BE49-F238E27FC236}">
                <a16:creationId xmlns:a16="http://schemas.microsoft.com/office/drawing/2014/main" id="{DC68DCBD-6770-43FA-95C5-054638634E9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33496" y="971745"/>
            <a:ext cx="609600" cy="609600"/>
          </a:xfrm>
          <a:prstGeom prst="rect">
            <a:avLst/>
          </a:prstGeom>
        </p:spPr>
      </p:pic>
      <p:graphicFrame>
        <p:nvGraphicFramePr>
          <p:cNvPr id="3" name="Object 2">
            <a:extLst>
              <a:ext uri="{FF2B5EF4-FFF2-40B4-BE49-F238E27FC236}">
                <a16:creationId xmlns:a16="http://schemas.microsoft.com/office/drawing/2014/main" id="{4F59884F-4EAB-453E-B5B9-4B7F628648AC}"/>
              </a:ext>
            </a:extLst>
          </p:cNvPr>
          <p:cNvGraphicFramePr>
            <a:graphicFrameLocks noChangeAspect="1"/>
          </p:cNvGraphicFramePr>
          <p:nvPr>
            <p:extLst>
              <p:ext uri="{D42A27DB-BD31-4B8C-83A1-F6EECF244321}">
                <p14:modId xmlns:p14="http://schemas.microsoft.com/office/powerpoint/2010/main" val="761448744"/>
              </p:ext>
            </p:extLst>
          </p:nvPr>
        </p:nvGraphicFramePr>
        <p:xfrm>
          <a:off x="8085839" y="6047859"/>
          <a:ext cx="503237" cy="485775"/>
        </p:xfrm>
        <a:graphic>
          <a:graphicData uri="http://schemas.openxmlformats.org/presentationml/2006/ole">
            <mc:AlternateContent xmlns:mc="http://schemas.openxmlformats.org/markup-compatibility/2006">
              <mc:Choice xmlns:v="urn:schemas-microsoft-com:vml" Requires="v">
                <p:oleObj name="Packager Shell Object" showAsIcon="1" r:id="rId6" imgW="504000" imgH="486000" progId="Package">
                  <p:embed/>
                </p:oleObj>
              </mc:Choice>
              <mc:Fallback>
                <p:oleObj name="Packager Shell Object" showAsIcon="1" r:id="rId6" imgW="504000" imgH="486000" progId="Package">
                  <p:embed/>
                  <p:pic>
                    <p:nvPicPr>
                      <p:cNvPr id="0" name=""/>
                      <p:cNvPicPr/>
                      <p:nvPr/>
                    </p:nvPicPr>
                    <p:blipFill>
                      <a:blip r:embed="rId7"/>
                      <a:stretch>
                        <a:fillRect/>
                      </a:stretch>
                    </p:blipFill>
                    <p:spPr>
                      <a:xfrm>
                        <a:off x="8085839" y="6047859"/>
                        <a:ext cx="503237" cy="485775"/>
                      </a:xfrm>
                      <a:prstGeom prst="rect">
                        <a:avLst/>
                      </a:prstGeom>
                    </p:spPr>
                  </p:pic>
                </p:oleObj>
              </mc:Fallback>
            </mc:AlternateContent>
          </a:graphicData>
        </a:graphic>
      </p:graphicFrame>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9742</TotalTime>
  <Words>1460</Words>
  <Application>Microsoft Office PowerPoint</Application>
  <PresentationFormat>On-screen Show (4:3)</PresentationFormat>
  <Paragraphs>142</Paragraphs>
  <Slides>16</Slides>
  <Notes>9</Notes>
  <HiddenSlides>0</HiddenSlides>
  <MMClips>10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27" baseType="lpstr">
      <vt:lpstr>Arial</vt:lpstr>
      <vt:lpstr>Arial Black</vt:lpstr>
      <vt:lpstr>Arial Unicode MS</vt:lpstr>
      <vt:lpstr>Calibri</vt:lpstr>
      <vt:lpstr>Century Gothic</vt:lpstr>
      <vt:lpstr>Courier New</vt:lpstr>
      <vt:lpstr>Tahoma</vt:lpstr>
      <vt:lpstr>Wingdings 2</vt:lpstr>
      <vt:lpstr>4084 Theme</vt:lpstr>
      <vt:lpstr>Package</vt:lpstr>
      <vt:lpstr>Packager Shell Object</vt:lpstr>
      <vt:lpstr>PowerPoint Presentation</vt:lpstr>
      <vt:lpstr>Outline for Lecture</vt:lpstr>
      <vt:lpstr>Performance Benchmarking</vt:lpstr>
      <vt:lpstr>Performance Benchmarking</vt:lpstr>
      <vt:lpstr>Important questions</vt:lpstr>
      <vt:lpstr>Benchmarking </vt:lpstr>
      <vt:lpstr>Wall clock time</vt:lpstr>
      <vt:lpstr>StdC: gettimeofday</vt:lpstr>
      <vt:lpstr>gettimeofday example</vt:lpstr>
      <vt:lpstr>What is wrong about using only wall clock time?</vt:lpstr>
      <vt:lpstr>Benchmarking: what to test</vt:lpstr>
      <vt:lpstr>Next Lecture …</vt:lpstr>
      <vt:lpstr>PowerPoint Presentation</vt:lpstr>
      <vt:lpstr>PowerPoint Presentation</vt:lpstr>
      <vt:lpstr>PowerPoint Presentation</vt:lpstr>
      <vt:lpstr>PowerPoint Presentation</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EEE4084F Digital Systems</dc:title>
  <dc:subject>Parallel design patterns</dc:subject>
  <dc:creator>Simon Winberg</dc:creator>
  <cp:lastModifiedBy>Simon Winberg</cp:lastModifiedBy>
  <cp:revision>571</cp:revision>
  <dcterms:created xsi:type="dcterms:W3CDTF">2009-02-10T02:25:54Z</dcterms:created>
  <dcterms:modified xsi:type="dcterms:W3CDTF">2023-02-23T10:42:46Z</dcterms:modified>
  <cp:category>Lectures</cp:category>
</cp:coreProperties>
</file>