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51"/>
  </p:notesMasterIdLst>
  <p:sldIdLst>
    <p:sldId id="324" r:id="rId2"/>
    <p:sldId id="506" r:id="rId3"/>
    <p:sldId id="494" r:id="rId4"/>
    <p:sldId id="499" r:id="rId5"/>
    <p:sldId id="410" r:id="rId6"/>
    <p:sldId id="502" r:id="rId7"/>
    <p:sldId id="487" r:id="rId8"/>
    <p:sldId id="500" r:id="rId9"/>
    <p:sldId id="435" r:id="rId10"/>
    <p:sldId id="436" r:id="rId11"/>
    <p:sldId id="437" r:id="rId12"/>
    <p:sldId id="438" r:id="rId13"/>
    <p:sldId id="488" r:id="rId14"/>
    <p:sldId id="442" r:id="rId15"/>
    <p:sldId id="449" r:id="rId16"/>
    <p:sldId id="450" r:id="rId17"/>
    <p:sldId id="451" r:id="rId18"/>
    <p:sldId id="453" r:id="rId19"/>
    <p:sldId id="489" r:id="rId20"/>
    <p:sldId id="490" r:id="rId21"/>
    <p:sldId id="491" r:id="rId22"/>
    <p:sldId id="495" r:id="rId23"/>
    <p:sldId id="496" r:id="rId24"/>
    <p:sldId id="444" r:id="rId25"/>
    <p:sldId id="448" r:id="rId26"/>
    <p:sldId id="452" r:id="rId27"/>
    <p:sldId id="454" r:id="rId28"/>
    <p:sldId id="455" r:id="rId29"/>
    <p:sldId id="456" r:id="rId30"/>
    <p:sldId id="457" r:id="rId31"/>
    <p:sldId id="458" r:id="rId32"/>
    <p:sldId id="464" r:id="rId33"/>
    <p:sldId id="460" r:id="rId34"/>
    <p:sldId id="463" r:id="rId35"/>
    <p:sldId id="459" r:id="rId36"/>
    <p:sldId id="465" r:id="rId37"/>
    <p:sldId id="468" r:id="rId38"/>
    <p:sldId id="505" r:id="rId39"/>
    <p:sldId id="474" r:id="rId40"/>
    <p:sldId id="481" r:id="rId41"/>
    <p:sldId id="508" r:id="rId42"/>
    <p:sldId id="483" r:id="rId43"/>
    <p:sldId id="469" r:id="rId44"/>
    <p:sldId id="415" r:id="rId45"/>
    <p:sldId id="504" r:id="rId46"/>
    <p:sldId id="445" r:id="rId47"/>
    <p:sldId id="462" r:id="rId48"/>
    <p:sldId id="398" r:id="rId49"/>
    <p:sldId id="470"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757"/>
    <a:srgbClr val="FFFF81"/>
    <a:srgbClr val="1C1C1C"/>
    <a:srgbClr val="23F600"/>
    <a:srgbClr val="57FF3B"/>
    <a:srgbClr val="FBFF69"/>
    <a:srgbClr val="FFFF00"/>
    <a:srgbClr val="FAA8A8"/>
    <a:srgbClr val="16684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3343" autoAdjust="0"/>
  </p:normalViewPr>
  <p:slideViewPr>
    <p:cSldViewPr snapToGrid="0">
      <p:cViewPr varScale="1">
        <p:scale>
          <a:sx n="81" d="100"/>
          <a:sy n="81" d="100"/>
        </p:scale>
        <p:origin x="1098" y="60"/>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174BBCF-0BDB-4E2C-87C1-3B59551A21DC}" type="datetimeFigureOut">
              <a:rPr lang="en-US"/>
              <a:pPr>
                <a:defRPr/>
              </a:pPr>
              <a:t>2/22/2023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344F12-B8EC-44B1-8A42-C01DD67DE0AF}" type="slidenum">
              <a:rPr lang="en-US"/>
              <a:pPr>
                <a:defRPr/>
              </a:pPr>
              <a:t>‹#›</a:t>
            </a:fld>
            <a:endParaRPr lang="en-US"/>
          </a:p>
        </p:txBody>
      </p:sp>
    </p:spTree>
    <p:extLst>
      <p:ext uri="{BB962C8B-B14F-4D97-AF65-F5344CB8AC3E}">
        <p14:creationId xmlns:p14="http://schemas.microsoft.com/office/powerpoint/2010/main" val="3185011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402615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1FFF9F-1EF7-44EE-838E-A555B8A9C214}" type="slidenum">
              <a:rPr lang="en-US" smtClean="0"/>
              <a:pPr/>
              <a:t>3</a:t>
            </a:fld>
            <a:endParaRPr lang="en-US"/>
          </a:p>
        </p:txBody>
      </p:sp>
    </p:spTree>
    <p:extLst>
      <p:ext uri="{BB962C8B-B14F-4D97-AF65-F5344CB8AC3E}">
        <p14:creationId xmlns:p14="http://schemas.microsoft.com/office/powerpoint/2010/main" val="262416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37</a:t>
            </a:fld>
            <a:endParaRPr lang="en-US"/>
          </a:p>
        </p:txBody>
      </p:sp>
    </p:spTree>
    <p:extLst>
      <p:ext uri="{BB962C8B-B14F-4D97-AF65-F5344CB8AC3E}">
        <p14:creationId xmlns:p14="http://schemas.microsoft.com/office/powerpoint/2010/main" val="192703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3D45263-F346-4D9E-B8FA-2F485AC7207D}"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510FC7E-DEFB-4C84-BAF7-FE809330A2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A851F78-B96F-4EA5-8C1A-F38CD6BF9E1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a:t>Click to edit Master title style</a:t>
            </a:r>
          </a:p>
        </p:txBody>
      </p:sp>
      <p:sp>
        <p:nvSpPr>
          <p:cNvPr id="3" name="Rectangle 4">
            <a:extLst>
              <a:ext uri="{FF2B5EF4-FFF2-40B4-BE49-F238E27FC236}">
                <a16:creationId xmlns:a16="http://schemas.microsoft.com/office/drawing/2014/main" id="{FB3E3B65-06A2-4B16-8A5C-4FFB54576782}"/>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BD2DD0-E2B8-41AC-A185-7B19B54183C1}"/>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17B23D5-D9C9-4338-A4CF-1DFEDBF7565E}"/>
              </a:ext>
            </a:extLst>
          </p:cNvPr>
          <p:cNvSpPr>
            <a:spLocks noGrp="1" noChangeArrowheads="1"/>
          </p:cNvSpPr>
          <p:nvPr>
            <p:ph type="sldNum" idx="12"/>
          </p:nvPr>
        </p:nvSpPr>
        <p:spPr>
          <a:ln/>
        </p:spPr>
        <p:txBody>
          <a:bodyPr/>
          <a:lstStyle>
            <a:lvl1pPr>
              <a:defRPr/>
            </a:lvl1pPr>
          </a:lstStyle>
          <a:p>
            <a:fld id="{98010F35-31BD-4BC2-8111-B65E30BA75B4}" type="slidenum">
              <a:rPr lang="en-US" altLang="en-US"/>
              <a:pPr/>
              <a:t>‹#›</a:t>
            </a:fld>
            <a:endParaRPr lang="en-US" altLang="en-US"/>
          </a:p>
        </p:txBody>
      </p:sp>
    </p:spTree>
    <p:extLst>
      <p:ext uri="{BB962C8B-B14F-4D97-AF65-F5344CB8AC3E}">
        <p14:creationId xmlns:p14="http://schemas.microsoft.com/office/powerpoint/2010/main" val="288308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274FF3A-3FE4-4D8F-AA06-87E135E660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01C96025-340B-40B4-836B-E4BDBF013AD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DBCA43E-5CB6-44A4-980B-984EBA9F71F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B34780E-716E-419B-8793-28982462ED9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3505D5CF-0518-4AF4-8FF0-0687688E33F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A1C3099-69CD-491D-89ED-86489FC053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95CCE3D7-173E-4B1A-99C5-0EB9C11487CC}"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E036589-D1A4-4F47-97A1-4373B165AB5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sa/4.0/" TargetMode="External"/><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7.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9.jpg"/><Relationship Id="rId5" Type="http://schemas.openxmlformats.org/officeDocument/2006/relationships/image" Target="../media/image17.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C_standard_library" TargetMode="External"/><Relationship Id="rId2" Type="http://schemas.openxmlformats.org/officeDocument/2006/relationships/hyperlink" Target="https://en.wikipedia.org/wiki/C89_(C_version)"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en.wikipedia.org/wiki/C99" TargetMode="Externa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jpg"/></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7.png"/><Relationship Id="rId5" Type="http://schemas.openxmlformats.org/officeDocument/2006/relationships/image" Target="../media/image9.jp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hyperlink" Target="https://www.khronos.org/registry/OpenCL/sdk/1.0/docs/man/xhtml/clEnqueueTask.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7.pn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pixabay.com/" TargetMode="External"/><Relationship Id="rId2" Type="http://schemas.openxmlformats.org/officeDocument/2006/relationships/hyperlink" Target="http://commons.wikimedia.org/wiki/File:Lei_de_moore_2006.png"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398504" y="2006934"/>
            <a:ext cx="6775450" cy="1814513"/>
          </a:xfrm>
          <a:prstGeom prst="rect">
            <a:avLst/>
          </a:prstGeom>
          <a:blipFill dpi="0" rotWithShape="1">
            <a:blip r:embed="rId5"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2155" y="3785420"/>
            <a:ext cx="8128000" cy="1894904"/>
          </a:xfrm>
        </p:spPr>
        <p:txBody>
          <a:bodyPr>
            <a:normAutofit/>
          </a:bodyPr>
          <a:lstStyle/>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4:</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OpenCL</a:t>
            </a:r>
          </a:p>
        </p:txBody>
      </p:sp>
      <p:sp>
        <p:nvSpPr>
          <p:cNvPr id="3076" name="Rectangle 9"/>
          <p:cNvSpPr>
            <a:spLocks noChangeArrowheads="1"/>
          </p:cNvSpPr>
          <p:nvPr/>
        </p:nvSpPr>
        <p:spPr bwMode="auto">
          <a:xfrm>
            <a:off x="1861168" y="5573509"/>
            <a:ext cx="5832475" cy="958850"/>
          </a:xfrm>
          <a:prstGeom prst="rect">
            <a:avLst/>
          </a:prstGeom>
          <a:noFill/>
          <a:ln w="9525" algn="ctr">
            <a:noFill/>
            <a:round/>
            <a:headEnd/>
            <a:tailEnd/>
          </a:ln>
        </p:spPr>
        <p:txBody>
          <a:bodyPr/>
          <a:lstStyle/>
          <a:p>
            <a:pPr algn="ctr"/>
            <a:r>
              <a:rPr lang="en-ZA" sz="1600" i="1" dirty="0"/>
              <a:t>Presented by</a:t>
            </a:r>
          </a:p>
          <a:p>
            <a:pPr algn="ctr"/>
            <a:r>
              <a:rPr lang="en-ZA" sz="2400" dirty="0"/>
              <a:t>Simon Winberg</a:t>
            </a:r>
            <a:endParaRPr lang="en-US" sz="2400" dirty="0"/>
          </a:p>
        </p:txBody>
      </p:sp>
      <p:pic>
        <p:nvPicPr>
          <p:cNvPr id="3077" name="Picture 9"/>
          <p:cNvPicPr>
            <a:picLocks noChangeAspect="1"/>
          </p:cNvPicPr>
          <p:nvPr/>
        </p:nvPicPr>
        <p:blipFill>
          <a:blip r:embed="rId6">
            <a:extLst>
              <a:ext uri="{28A0092B-C50C-407E-A947-70E740481C1C}">
                <a14:useLocalDpi xmlns:a14="http://schemas.microsoft.com/office/drawing/2010/main" val="0"/>
              </a:ext>
            </a:extLst>
          </a:blip>
          <a:srcRect/>
          <a:stretch/>
        </p:blipFill>
        <p:spPr bwMode="auto">
          <a:xfrm>
            <a:off x="491624" y="385797"/>
            <a:ext cx="1436688" cy="1416734"/>
          </a:xfrm>
          <a:prstGeom prst="rect">
            <a:avLst/>
          </a:prstGeom>
          <a:noFill/>
          <a:ln w="9525">
            <a:noFill/>
            <a:miter lim="800000"/>
            <a:headEnd/>
            <a:tailEnd/>
          </a:ln>
        </p:spPr>
      </p:pic>
      <p:sp>
        <p:nvSpPr>
          <p:cNvPr id="9" name="Rectangle 8"/>
          <p:cNvSpPr/>
          <p:nvPr/>
        </p:nvSpPr>
        <p:spPr>
          <a:xfrm>
            <a:off x="1656653" y="2273696"/>
            <a:ext cx="6241517" cy="1446550"/>
          </a:xfrm>
          <a:prstGeom prst="rect">
            <a:avLst/>
          </a:prstGeom>
          <a:noFill/>
        </p:spPr>
        <p:txBody>
          <a:bodyPr wrap="non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376893" y="561822"/>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11" descr="uctlogo.png"/>
          <p:cNvPicPr>
            <a:picLocks noChangeAspect="1"/>
          </p:cNvPicPr>
          <p:nvPr/>
        </p:nvPicPr>
        <p:blipFill>
          <a:blip r:embed="rId7"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pic>
        <p:nvPicPr>
          <p:cNvPr id="21" name="Picture 20">
            <a:extLst>
              <a:ext uri="{FF2B5EF4-FFF2-40B4-BE49-F238E27FC236}">
                <a16:creationId xmlns:a16="http://schemas.microsoft.com/office/drawing/2014/main" id="{7C68AC7B-AECD-42D6-86AE-60E6854B60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021" y="4264121"/>
            <a:ext cx="1416203" cy="1416203"/>
          </a:xfrm>
          <a:prstGeom prst="rect">
            <a:avLst/>
          </a:prstGeom>
        </p:spPr>
      </p:pic>
      <p:sp>
        <p:nvSpPr>
          <p:cNvPr id="22" name="Rectangle 21">
            <a:extLst>
              <a:ext uri="{FF2B5EF4-FFF2-40B4-BE49-F238E27FC236}">
                <a16:creationId xmlns:a16="http://schemas.microsoft.com/office/drawing/2014/main" id="{CFDF9BE7-C962-4821-8933-DEAEDB8F3DF6}"/>
              </a:ext>
            </a:extLst>
          </p:cNvPr>
          <p:cNvSpPr/>
          <p:nvPr/>
        </p:nvSpPr>
        <p:spPr>
          <a:xfrm rot="2252130">
            <a:off x="6004218" y="4607550"/>
            <a:ext cx="2957861" cy="95410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chemeClr val="accent3"/>
                </a:solidFill>
                <a:effectLst/>
              </a:rPr>
              <a:t>How to Program</a:t>
            </a:r>
          </a:p>
          <a:p>
            <a:pPr algn="ctr"/>
            <a:r>
              <a:rPr lang="en-US" sz="2800" b="1" cap="none" spc="0" dirty="0">
                <a:ln/>
                <a:solidFill>
                  <a:schemeClr val="accent3"/>
                </a:solidFill>
                <a:effectLst/>
              </a:rPr>
              <a:t>In OpenCL</a:t>
            </a:r>
          </a:p>
        </p:txBody>
      </p:sp>
      <p:sp>
        <p:nvSpPr>
          <p:cNvPr id="15" name="TextBox 14">
            <a:extLst>
              <a:ext uri="{FF2B5EF4-FFF2-40B4-BE49-F238E27FC236}">
                <a16:creationId xmlns:a16="http://schemas.microsoft.com/office/drawing/2014/main" id="{25B4BFFB-E9C2-40CA-BE03-64209401DF25}"/>
              </a:ext>
            </a:extLst>
          </p:cNvPr>
          <p:cNvSpPr txBox="1"/>
          <p:nvPr/>
        </p:nvSpPr>
        <p:spPr>
          <a:xfrm>
            <a:off x="2125575" y="4862007"/>
            <a:ext cx="4621160" cy="646331"/>
          </a:xfrm>
          <a:prstGeom prst="rect">
            <a:avLst/>
          </a:prstGeom>
          <a:noFill/>
        </p:spPr>
        <p:txBody>
          <a:bodyPr wrap="square">
            <a:spAutoFit/>
          </a:bodyPr>
          <a:lstStyle/>
          <a:p>
            <a:pPr algn="ctr">
              <a:buNone/>
              <a:defRPr/>
            </a:pPr>
            <a:r>
              <a:rPr lang="en-US" sz="1800" i="1" dirty="0">
                <a:ln>
                  <a:solidFill>
                    <a:schemeClr val="bg2">
                      <a:lumMod val="10000"/>
                    </a:schemeClr>
                  </a:solidFill>
                </a:ln>
                <a:solidFill>
                  <a:schemeClr val="accent3">
                    <a:lumMod val="75000"/>
                  </a:schemeClr>
                </a:solidFill>
                <a:effectLst>
                  <a:outerShdw blurRad="50800" dist="38100" dir="2700000" algn="tl" rotWithShape="0">
                    <a:prstClr val="black">
                      <a:alpha val="40000"/>
                    </a:prstClr>
                  </a:outerShdw>
                </a:effectLst>
                <a:latin typeface="Arial Black" pitchFamily="34" charset="0"/>
              </a:rPr>
              <a:t>A Language for Programming Digital Accelerators</a:t>
            </a:r>
          </a:p>
        </p:txBody>
      </p:sp>
      <p:sp>
        <p:nvSpPr>
          <p:cNvPr id="17" name="TextBox 16">
            <a:extLst>
              <a:ext uri="{FF2B5EF4-FFF2-40B4-BE49-F238E27FC236}">
                <a16:creationId xmlns:a16="http://schemas.microsoft.com/office/drawing/2014/main" id="{53F10400-A91E-441E-982A-27C360DDACCF}"/>
              </a:ext>
            </a:extLst>
          </p:cNvPr>
          <p:cNvSpPr txBox="1"/>
          <p:nvPr/>
        </p:nvSpPr>
        <p:spPr>
          <a:xfrm>
            <a:off x="7521432" y="6002522"/>
            <a:ext cx="1310738" cy="646331"/>
          </a:xfrm>
          <a:prstGeom prst="rect">
            <a:avLst/>
          </a:prstGeom>
          <a:noFill/>
        </p:spPr>
        <p:txBody>
          <a:bodyPr wrap="square">
            <a:spAutoFit/>
          </a:bodyPr>
          <a:lstStyle/>
          <a:p>
            <a:r>
              <a:rPr lang="en-ZA" sz="1200" dirty="0"/>
              <a:t>Some slides have voice annotations</a:t>
            </a:r>
          </a:p>
        </p:txBody>
      </p:sp>
      <p:pic>
        <p:nvPicPr>
          <p:cNvPr id="3" name="L7-1_new">
            <a:hlinkClick r:id="" action="ppaction://media"/>
            <a:extLst>
              <a:ext uri="{FF2B5EF4-FFF2-40B4-BE49-F238E27FC236}">
                <a16:creationId xmlns:a16="http://schemas.microsoft.com/office/drawing/2014/main" id="{8BBD5A32-451C-1963-9F0E-58C4B89CEA9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925454" y="5981006"/>
            <a:ext cx="609600" cy="6096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Why </a:t>
            </a:r>
            <a:r>
              <a:rPr lang="en-ZA" dirty="0" err="1"/>
              <a:t>OpenCL</a:t>
            </a:r>
            <a:r>
              <a:rPr lang="en-ZA" dirty="0"/>
              <a:t>…</a:t>
            </a:r>
          </a:p>
        </p:txBody>
      </p:sp>
      <p:sp>
        <p:nvSpPr>
          <p:cNvPr id="5" name="Content Placeholder 4"/>
          <p:cNvSpPr>
            <a:spLocks noGrp="1"/>
          </p:cNvSpPr>
          <p:nvPr>
            <p:ph idx="1"/>
          </p:nvPr>
        </p:nvSpPr>
        <p:spPr>
          <a:xfrm>
            <a:off x="469136" y="1331921"/>
            <a:ext cx="7094865" cy="4519977"/>
          </a:xfrm>
        </p:spPr>
        <p:txBody>
          <a:bodyPr>
            <a:normAutofit/>
          </a:bodyPr>
          <a:lstStyle/>
          <a:p>
            <a:r>
              <a:rPr lang="en-ZA" sz="2800" dirty="0"/>
              <a:t>Heterogeneous Computing Systems as a </a:t>
            </a:r>
            <a:r>
              <a:rPr lang="en-ZA" sz="2800" dirty="0">
                <a:solidFill>
                  <a:srgbClr val="FF0000"/>
                </a:solidFill>
              </a:rPr>
              <a:t>potential solution </a:t>
            </a:r>
            <a:r>
              <a:rPr lang="en-ZA" sz="2800" dirty="0"/>
              <a:t>to the problems of limited scalability and balancing</a:t>
            </a:r>
          </a:p>
          <a:p>
            <a:pPr lvl="1"/>
            <a:r>
              <a:rPr lang="en-ZA" sz="2400" dirty="0"/>
              <a:t>Distribute your different processing needs among processing cores better suited</a:t>
            </a:r>
            <a:br>
              <a:rPr lang="en-ZA" sz="2400" dirty="0"/>
            </a:br>
            <a:r>
              <a:rPr lang="en-ZA" sz="2400" dirty="0"/>
              <a:t>to the particular types of processing.</a:t>
            </a:r>
          </a:p>
        </p:txBody>
      </p:sp>
      <p:sp>
        <p:nvSpPr>
          <p:cNvPr id="6" name="Rectangle 5"/>
          <p:cNvSpPr/>
          <p:nvPr/>
        </p:nvSpPr>
        <p:spPr>
          <a:xfrm>
            <a:off x="431073" y="4681990"/>
            <a:ext cx="7694023" cy="1754326"/>
          </a:xfrm>
          <a:prstGeom prst="rect">
            <a:avLst/>
          </a:prstGeom>
        </p:spPr>
        <p:txBody>
          <a:bodyPr wrap="square">
            <a:spAutoFit/>
          </a:bodyPr>
          <a:lstStyle/>
          <a:p>
            <a:r>
              <a:rPr lang="en-ZA" b="1" i="1" dirty="0"/>
              <a:t>Definition:</a:t>
            </a:r>
            <a:br>
              <a:rPr lang="en-ZA" dirty="0"/>
            </a:br>
            <a:r>
              <a:rPr lang="en-ZA" dirty="0"/>
              <a:t>Heterogeneous computing refers to systems that use </a:t>
            </a:r>
            <a:r>
              <a:rPr lang="en-ZA" dirty="0">
                <a:solidFill>
                  <a:srgbClr val="FF0000"/>
                </a:solidFill>
              </a:rPr>
              <a:t>more than one kind of processor</a:t>
            </a:r>
            <a:r>
              <a:rPr lang="en-ZA" dirty="0"/>
              <a:t>.  These are systems that gain performance not just by adding the same type of processors, but by adding dissimilar processors, usually incorporating specialized processing capabilities to handle particular tasks (or entire applications).</a:t>
            </a:r>
          </a:p>
        </p:txBody>
      </p:sp>
      <p:grpSp>
        <p:nvGrpSpPr>
          <p:cNvPr id="15" name="Group 14"/>
          <p:cNvGrpSpPr/>
          <p:nvPr/>
        </p:nvGrpSpPr>
        <p:grpSpPr>
          <a:xfrm>
            <a:off x="6554669" y="2909137"/>
            <a:ext cx="2229260" cy="1972642"/>
            <a:chOff x="6193877" y="3317966"/>
            <a:chExt cx="2229260" cy="1972642"/>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3877" y="4018754"/>
              <a:ext cx="2229260" cy="920163"/>
            </a:xfrm>
            <a:prstGeom prst="rect">
              <a:avLst/>
            </a:prstGeom>
          </p:spPr>
        </p:pic>
        <p:sp>
          <p:nvSpPr>
            <p:cNvPr id="8" name="Right Arrow 7"/>
            <p:cNvSpPr/>
            <p:nvPr/>
          </p:nvSpPr>
          <p:spPr>
            <a:xfrm rot="8625465">
              <a:off x="6424665" y="3682376"/>
              <a:ext cx="486299" cy="246822"/>
            </a:xfrm>
            <a:prstGeom prst="rightArrow">
              <a:avLst>
                <a:gd name="adj1" fmla="val 42509"/>
                <a:gd name="adj2" fmla="val 54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ight Arrow 8"/>
            <p:cNvSpPr/>
            <p:nvPr/>
          </p:nvSpPr>
          <p:spPr>
            <a:xfrm rot="2856202">
              <a:off x="7448976" y="3710546"/>
              <a:ext cx="486299" cy="246822"/>
            </a:xfrm>
            <a:prstGeom prst="rightArrow">
              <a:avLst>
                <a:gd name="adj1" fmla="val 42509"/>
                <a:gd name="adj2" fmla="val 54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ight Arrow 9"/>
            <p:cNvSpPr/>
            <p:nvPr/>
          </p:nvSpPr>
          <p:spPr>
            <a:xfrm rot="7304519">
              <a:off x="6844290" y="3667217"/>
              <a:ext cx="486299" cy="246822"/>
            </a:xfrm>
            <a:prstGeom prst="rightArrow">
              <a:avLst>
                <a:gd name="adj1" fmla="val 42509"/>
                <a:gd name="adj2" fmla="val 54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ight Arrow 10"/>
            <p:cNvSpPr/>
            <p:nvPr/>
          </p:nvSpPr>
          <p:spPr>
            <a:xfrm rot="4679507">
              <a:off x="7163072" y="3720313"/>
              <a:ext cx="486299" cy="246822"/>
            </a:xfrm>
            <a:prstGeom prst="rightArrow">
              <a:avLst>
                <a:gd name="adj1" fmla="val 42509"/>
                <a:gd name="adj2" fmla="val 54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6792687" y="3317966"/>
              <a:ext cx="796834" cy="418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6792440" y="3374309"/>
              <a:ext cx="797013" cy="276999"/>
            </a:xfrm>
            <a:prstGeom prst="rect">
              <a:avLst/>
            </a:prstGeom>
          </p:spPr>
          <p:txBody>
            <a:bodyPr wrap="none">
              <a:spAutoFit/>
            </a:bodyPr>
            <a:lstStyle/>
            <a:p>
              <a:r>
                <a:rPr lang="en-ZA" sz="1200" dirty="0"/>
                <a:t>workload</a:t>
              </a:r>
            </a:p>
          </p:txBody>
        </p:sp>
        <p:sp>
          <p:nvSpPr>
            <p:cNvPr id="14" name="Rectangle 13"/>
            <p:cNvSpPr/>
            <p:nvPr/>
          </p:nvSpPr>
          <p:spPr>
            <a:xfrm>
              <a:off x="6277724" y="4828943"/>
              <a:ext cx="2111475" cy="461665"/>
            </a:xfrm>
            <a:prstGeom prst="rect">
              <a:avLst/>
            </a:prstGeom>
          </p:spPr>
          <p:txBody>
            <a:bodyPr wrap="none">
              <a:spAutoFit/>
            </a:bodyPr>
            <a:lstStyle/>
            <a:p>
              <a:r>
                <a:rPr lang="en-ZA" sz="1200" dirty="0"/>
                <a:t>Essentially like matching the</a:t>
              </a:r>
              <a:br>
                <a:rPr lang="en-ZA" sz="1200" dirty="0"/>
              </a:br>
              <a:r>
                <a:rPr lang="en-ZA" sz="1200" dirty="0"/>
                <a:t>equipment with the task</a:t>
              </a:r>
            </a:p>
          </p:txBody>
        </p:sp>
      </p:grpSp>
      <p:pic>
        <p:nvPicPr>
          <p:cNvPr id="3" name="L06-10">
            <a:hlinkClick r:id="" action="ppaction://media"/>
            <a:extLst>
              <a:ext uri="{FF2B5EF4-FFF2-40B4-BE49-F238E27FC236}">
                <a16:creationId xmlns:a16="http://schemas.microsoft.com/office/drawing/2014/main" id="{4B419AE0-BEDD-4C7B-85C1-4955A31BB8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78969" y="489526"/>
            <a:ext cx="609600" cy="609600"/>
          </a:xfrm>
          <a:prstGeom prst="rect">
            <a:avLst/>
          </a:prstGeom>
        </p:spPr>
      </p:pic>
    </p:spTree>
    <p:extLst>
      <p:ext uri="{BB962C8B-B14F-4D97-AF65-F5344CB8AC3E}">
        <p14:creationId xmlns:p14="http://schemas.microsoft.com/office/powerpoint/2010/main" val="1497512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71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winberg\Documents\ACTIVE\EEE4084F\2016\LECTURES\Lecture10\Images\GeForce_GTX_280M_preview.jpg"/>
          <p:cNvPicPr>
            <a:picLocks noChangeAspect="1" noChangeArrowheads="1"/>
          </p:cNvPicPr>
          <p:nvPr/>
        </p:nvPicPr>
        <p:blipFill>
          <a:blip r:embed="rId4" cstate="print"/>
          <a:srcRect/>
          <a:stretch>
            <a:fillRect/>
          </a:stretch>
        </p:blipFill>
        <p:spPr bwMode="auto">
          <a:xfrm>
            <a:off x="7330439" y="4114800"/>
            <a:ext cx="1420495" cy="1072245"/>
          </a:xfrm>
          <a:prstGeom prst="rect">
            <a:avLst/>
          </a:prstGeom>
          <a:noFill/>
        </p:spPr>
      </p:pic>
      <p:sp>
        <p:nvSpPr>
          <p:cNvPr id="2" name="Title 1"/>
          <p:cNvSpPr>
            <a:spLocks noGrp="1"/>
          </p:cNvSpPr>
          <p:nvPr>
            <p:ph type="title"/>
          </p:nvPr>
        </p:nvSpPr>
        <p:spPr>
          <a:xfrm>
            <a:off x="336176" y="569245"/>
            <a:ext cx="8498542" cy="692210"/>
          </a:xfrm>
        </p:spPr>
        <p:txBody>
          <a:bodyPr>
            <a:noAutofit/>
          </a:bodyPr>
          <a:lstStyle/>
          <a:p>
            <a:r>
              <a:rPr lang="en-ZA" sz="2800" dirty="0"/>
              <a:t>Examples of devices form which heterogeneous computing systems are composed</a:t>
            </a:r>
          </a:p>
        </p:txBody>
      </p:sp>
      <p:sp>
        <p:nvSpPr>
          <p:cNvPr id="3" name="Content Placeholder 2"/>
          <p:cNvSpPr>
            <a:spLocks noGrp="1"/>
          </p:cNvSpPr>
          <p:nvPr>
            <p:ph idx="1"/>
          </p:nvPr>
        </p:nvSpPr>
        <p:spPr>
          <a:xfrm>
            <a:off x="411060" y="1541832"/>
            <a:ext cx="8104933" cy="4764839"/>
          </a:xfrm>
        </p:spPr>
        <p:txBody>
          <a:bodyPr>
            <a:normAutofit fontScale="85000" lnSpcReduction="20000"/>
          </a:bodyPr>
          <a:lstStyle/>
          <a:p>
            <a:r>
              <a:rPr lang="en-ZA" dirty="0"/>
              <a:t>Multi-core, general purpose, central</a:t>
            </a:r>
            <a:br>
              <a:rPr lang="en-ZA" dirty="0"/>
            </a:br>
            <a:r>
              <a:rPr lang="en-ZA" dirty="0"/>
              <a:t>processing units (CPUs)</a:t>
            </a:r>
          </a:p>
          <a:p>
            <a:pPr lvl="1"/>
            <a:r>
              <a:rPr lang="en-ZA" dirty="0"/>
              <a:t>Include multiple execution units ("cores")</a:t>
            </a:r>
            <a:br>
              <a:rPr lang="en-ZA" dirty="0"/>
            </a:br>
            <a:r>
              <a:rPr lang="en-ZA" dirty="0"/>
              <a:t>on the same chip </a:t>
            </a:r>
          </a:p>
          <a:p>
            <a:r>
              <a:rPr lang="en-ZA" dirty="0"/>
              <a:t>Digital Signal Processing (DSPs) processors</a:t>
            </a:r>
          </a:p>
          <a:p>
            <a:pPr lvl="1"/>
            <a:r>
              <a:rPr lang="en-ZA" dirty="0"/>
              <a:t>Optimized for the operational needs of digital</a:t>
            </a:r>
            <a:br>
              <a:rPr lang="en-ZA" dirty="0"/>
            </a:br>
            <a:r>
              <a:rPr lang="en-ZA" dirty="0"/>
              <a:t>signal processing</a:t>
            </a:r>
          </a:p>
          <a:p>
            <a:r>
              <a:rPr lang="en-ZA" dirty="0"/>
              <a:t>Graphics Processing units (GPUs)</a:t>
            </a:r>
          </a:p>
          <a:p>
            <a:pPr lvl="1"/>
            <a:r>
              <a:rPr lang="en-ZA" dirty="0"/>
              <a:t>Heavily optimized for graphics processing</a:t>
            </a:r>
          </a:p>
          <a:p>
            <a:r>
              <a:rPr lang="en-ZA" dirty="0"/>
              <a:t>Field Programmable Gate Arrays (FPGAs)</a:t>
            </a:r>
          </a:p>
          <a:p>
            <a:pPr lvl="1"/>
            <a:r>
              <a:rPr lang="en-ZA" dirty="0"/>
              <a:t>Custom architectures for each problem solved</a:t>
            </a:r>
          </a:p>
          <a:p>
            <a:pPr lvl="1"/>
            <a:r>
              <a:rPr lang="en-ZA" dirty="0" err="1"/>
              <a:t>SoC</a:t>
            </a:r>
            <a:r>
              <a:rPr lang="en-ZA" dirty="0"/>
              <a:t> FPGAs combine CPU+FPGA in single device</a:t>
            </a:r>
          </a:p>
        </p:txBody>
      </p:sp>
      <p:pic>
        <p:nvPicPr>
          <p:cNvPr id="1027" name="Picture 3" descr="C:\Users\swinberg\Documents\ACTIVE\EEE4084F\2016\LECTURES\Lecture10\Images\multicore.png"/>
          <p:cNvPicPr>
            <a:picLocks noChangeAspect="1" noChangeArrowheads="1"/>
          </p:cNvPicPr>
          <p:nvPr/>
        </p:nvPicPr>
        <p:blipFill>
          <a:blip r:embed="rId5" cstate="print"/>
          <a:srcRect/>
          <a:stretch>
            <a:fillRect/>
          </a:stretch>
        </p:blipFill>
        <p:spPr bwMode="auto">
          <a:xfrm>
            <a:off x="7137243" y="1554480"/>
            <a:ext cx="1536221" cy="1127760"/>
          </a:xfrm>
          <a:prstGeom prst="rect">
            <a:avLst/>
          </a:prstGeom>
          <a:noFill/>
        </p:spPr>
      </p:pic>
      <p:pic>
        <p:nvPicPr>
          <p:cNvPr id="1028" name="Picture 4" descr="C:\Users\swinberg\Documents\ACTIVE\EEE4084F\2016\LECTURES\Lecture10\Images\dspic.png"/>
          <p:cNvPicPr>
            <a:picLocks noChangeAspect="1" noChangeArrowheads="1"/>
          </p:cNvPicPr>
          <p:nvPr/>
        </p:nvPicPr>
        <p:blipFill>
          <a:blip r:embed="rId6" cstate="print"/>
          <a:srcRect/>
          <a:stretch>
            <a:fillRect/>
          </a:stretch>
        </p:blipFill>
        <p:spPr bwMode="auto">
          <a:xfrm>
            <a:off x="7496957" y="2874329"/>
            <a:ext cx="1200637" cy="1194752"/>
          </a:xfrm>
          <a:prstGeom prst="rect">
            <a:avLst/>
          </a:prstGeom>
          <a:noFill/>
        </p:spPr>
      </p:pic>
      <p:pic>
        <p:nvPicPr>
          <p:cNvPr id="1030" name="Picture 6" descr="C:\Users\swinberg\Documents\ACTIVE\EEE4084F\Common\Images_open\xilinx-spartan-WOC.jpg"/>
          <p:cNvPicPr>
            <a:picLocks noChangeAspect="1" noChangeArrowheads="1"/>
          </p:cNvPicPr>
          <p:nvPr/>
        </p:nvPicPr>
        <p:blipFill>
          <a:blip r:embed="rId7" cstate="print"/>
          <a:srcRect/>
          <a:stretch>
            <a:fillRect/>
          </a:stretch>
        </p:blipFill>
        <p:spPr bwMode="auto">
          <a:xfrm>
            <a:off x="7741920" y="5318760"/>
            <a:ext cx="937577" cy="1011368"/>
          </a:xfrm>
          <a:prstGeom prst="rect">
            <a:avLst/>
          </a:prstGeom>
          <a:noFill/>
        </p:spPr>
      </p:pic>
      <p:pic>
        <p:nvPicPr>
          <p:cNvPr id="4" name="L06-11">
            <a:hlinkClick r:id="" action="ppaction://media"/>
            <a:extLst>
              <a:ext uri="{FF2B5EF4-FFF2-40B4-BE49-F238E27FC236}">
                <a16:creationId xmlns:a16="http://schemas.microsoft.com/office/drawing/2014/main" id="{B194FE9B-52D4-4456-93F8-D872FBA8899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4503" y="5977448"/>
            <a:ext cx="609600" cy="609600"/>
          </a:xfrm>
          <a:prstGeom prst="rect">
            <a:avLst/>
          </a:prstGeom>
        </p:spPr>
      </p:pic>
    </p:spTree>
    <p:extLst>
      <p:ext uri="{BB962C8B-B14F-4D97-AF65-F5344CB8AC3E}">
        <p14:creationId xmlns:p14="http://schemas.microsoft.com/office/powerpoint/2010/main" val="2062742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Challenges to developers</a:t>
            </a:r>
          </a:p>
        </p:txBody>
      </p:sp>
      <p:sp>
        <p:nvSpPr>
          <p:cNvPr id="3" name="Content Placeholder 2"/>
          <p:cNvSpPr>
            <a:spLocks noGrp="1"/>
          </p:cNvSpPr>
          <p:nvPr>
            <p:ph idx="1"/>
          </p:nvPr>
        </p:nvSpPr>
        <p:spPr>
          <a:xfrm>
            <a:off x="668825" y="1402080"/>
            <a:ext cx="8183216" cy="4957357"/>
          </a:xfrm>
        </p:spPr>
        <p:txBody>
          <a:bodyPr>
            <a:normAutofit fontScale="92500"/>
          </a:bodyPr>
          <a:lstStyle/>
          <a:p>
            <a:r>
              <a:rPr lang="en-ZA" dirty="0"/>
              <a:t>Various applications becoming bottlenecked by scalable performance requirements</a:t>
            </a:r>
          </a:p>
          <a:p>
            <a:pPr lvl="1"/>
            <a:r>
              <a:rPr lang="en-ZA" dirty="0"/>
              <a:t>e.g. Object detection and recognition, image tracking and processing, cryptography, cloud, search engines, deep packet inspection, etc…</a:t>
            </a:r>
          </a:p>
          <a:p>
            <a:r>
              <a:rPr lang="en-ZA" dirty="0"/>
              <a:t>Overloading CPUs capabilities</a:t>
            </a:r>
          </a:p>
          <a:p>
            <a:pPr lvl="1"/>
            <a:r>
              <a:rPr lang="en-ZA" dirty="0"/>
              <a:t>Frequencies capped</a:t>
            </a:r>
          </a:p>
          <a:p>
            <a:pPr lvl="1"/>
            <a:r>
              <a:rPr lang="en-ZA" dirty="0"/>
              <a:t>Processors keep adding additional cores</a:t>
            </a:r>
          </a:p>
          <a:p>
            <a:pPr lvl="1"/>
            <a:r>
              <a:rPr lang="en-ZA" dirty="0"/>
              <a:t>Need to coordinate all the cores and manage data</a:t>
            </a:r>
          </a:p>
        </p:txBody>
      </p:sp>
      <p:sp>
        <p:nvSpPr>
          <p:cNvPr id="4" name="Rectangle 3"/>
          <p:cNvSpPr/>
          <p:nvPr/>
        </p:nvSpPr>
        <p:spPr>
          <a:xfrm>
            <a:off x="2511844" y="6440084"/>
            <a:ext cx="6340197" cy="230832"/>
          </a:xfrm>
          <a:prstGeom prst="rect">
            <a:avLst/>
          </a:prstGeom>
        </p:spPr>
        <p:txBody>
          <a:bodyPr wrap="none">
            <a:spAutoFit/>
          </a:bodyPr>
          <a:lstStyle/>
          <a:p>
            <a:r>
              <a:rPr lang="en-GB" sz="900" dirty="0"/>
              <a:t>Source: points based on course notes by B. Subramanian, </a:t>
            </a:r>
            <a:r>
              <a:rPr lang="en-US" sz="900" dirty="0"/>
              <a:t>Department of Computer Science, University of Texas, Austin</a:t>
            </a:r>
            <a:endParaRPr lang="en-GB" sz="900" dirty="0"/>
          </a:p>
        </p:txBody>
      </p:sp>
      <p:pic>
        <p:nvPicPr>
          <p:cNvPr id="5" name="L06-12">
            <a:hlinkClick r:id="" action="ppaction://media"/>
            <a:extLst>
              <a:ext uri="{FF2B5EF4-FFF2-40B4-BE49-F238E27FC236}">
                <a16:creationId xmlns:a16="http://schemas.microsoft.com/office/drawing/2014/main" id="{F3850DBF-B03E-48AB-B1CC-AE342DCBDE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0086" y="444864"/>
            <a:ext cx="609600" cy="609600"/>
          </a:xfrm>
          <a:prstGeom prst="rect">
            <a:avLst/>
          </a:prstGeom>
        </p:spPr>
      </p:pic>
    </p:spTree>
    <p:extLst>
      <p:ext uri="{BB962C8B-B14F-4D97-AF65-F5344CB8AC3E}">
        <p14:creationId xmlns:p14="http://schemas.microsoft.com/office/powerpoint/2010/main" val="33652571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5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Challenges to developers  (cont.)</a:t>
            </a:r>
          </a:p>
        </p:txBody>
      </p:sp>
      <p:sp>
        <p:nvSpPr>
          <p:cNvPr id="3" name="Content Placeholder 2"/>
          <p:cNvSpPr>
            <a:spLocks noGrp="1"/>
          </p:cNvSpPr>
          <p:nvPr>
            <p:ph idx="1"/>
          </p:nvPr>
        </p:nvSpPr>
        <p:spPr>
          <a:xfrm>
            <a:off x="668825" y="1402080"/>
            <a:ext cx="7697635" cy="4957357"/>
          </a:xfrm>
        </p:spPr>
        <p:txBody>
          <a:bodyPr>
            <a:normAutofit fontScale="85000" lnSpcReduction="20000"/>
          </a:bodyPr>
          <a:lstStyle/>
          <a:p>
            <a:r>
              <a:rPr lang="en-ZA" dirty="0"/>
              <a:t>Product life cycles are long</a:t>
            </a:r>
          </a:p>
          <a:p>
            <a:pPr lvl="1"/>
            <a:r>
              <a:rPr lang="en-ZA" dirty="0"/>
              <a:t>GPUs lifespan is short (which goes with the problem of getting replacements of the same model in the future)</a:t>
            </a:r>
          </a:p>
          <a:p>
            <a:pPr lvl="1"/>
            <a:r>
              <a:rPr lang="en-ZA" dirty="0"/>
              <a:t>Require re-optimization and regression testing between generations</a:t>
            </a:r>
          </a:p>
          <a:p>
            <a:pPr lvl="1"/>
            <a:r>
              <a:rPr lang="en-ZA" dirty="0"/>
              <a:t>(not limited to accelerators/GPUs!! It could be some cryptic control code for a robot, e.g. multiple processors of an integrated device)</a:t>
            </a:r>
          </a:p>
          <a:p>
            <a:r>
              <a:rPr lang="en-ZA" dirty="0"/>
              <a:t>Maintaining coherency throughout scalable system</a:t>
            </a:r>
          </a:p>
          <a:p>
            <a:r>
              <a:rPr lang="en-ZA" dirty="0"/>
              <a:t>Support agreement for GPUs costly</a:t>
            </a:r>
          </a:p>
          <a:p>
            <a:r>
              <a:rPr lang="en-ZA" dirty="0"/>
              <a:t>Power dissipation of CPUs and GPUs limits system size</a:t>
            </a:r>
          </a:p>
        </p:txBody>
      </p:sp>
      <p:sp>
        <p:nvSpPr>
          <p:cNvPr id="4" name="Rectangle 3"/>
          <p:cNvSpPr/>
          <p:nvPr/>
        </p:nvSpPr>
        <p:spPr>
          <a:xfrm>
            <a:off x="2511844" y="6440084"/>
            <a:ext cx="6340197" cy="230832"/>
          </a:xfrm>
          <a:prstGeom prst="rect">
            <a:avLst/>
          </a:prstGeom>
        </p:spPr>
        <p:txBody>
          <a:bodyPr wrap="none">
            <a:spAutoFit/>
          </a:bodyPr>
          <a:lstStyle/>
          <a:p>
            <a:r>
              <a:rPr lang="en-GB" sz="900" dirty="0"/>
              <a:t>Source: points based on course notes by B. Subramanian, </a:t>
            </a:r>
            <a:r>
              <a:rPr lang="en-US" sz="900" dirty="0"/>
              <a:t>Department of Computer Science, University of Texas, Austin</a:t>
            </a:r>
            <a:endParaRPr lang="en-GB" sz="900" dirty="0"/>
          </a:p>
        </p:txBody>
      </p:sp>
    </p:spTree>
    <p:extLst>
      <p:ext uri="{BB962C8B-B14F-4D97-AF65-F5344CB8AC3E}">
        <p14:creationId xmlns:p14="http://schemas.microsoft.com/office/powerpoint/2010/main" val="304511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OpenCL – abstractions and platform model</a:t>
            </a:r>
          </a:p>
        </p:txBody>
      </p:sp>
      <p:sp>
        <p:nvSpPr>
          <p:cNvPr id="5" name="Text Placeholder 4"/>
          <p:cNvSpPr>
            <a:spLocks noGrp="1"/>
          </p:cNvSpPr>
          <p:nvPr>
            <p:ph type="body" idx="1"/>
          </p:nvPr>
        </p:nvSpPr>
        <p:spPr/>
        <p:txBody>
          <a:bodyPr/>
          <a:lstStyle/>
          <a:p>
            <a:r>
              <a:rPr lang="en-ZA" dirty="0"/>
              <a:t>EEE4120F</a:t>
            </a:r>
          </a:p>
        </p:txBody>
      </p:sp>
    </p:spTree>
    <p:extLst>
      <p:ext uri="{BB962C8B-B14F-4D97-AF65-F5344CB8AC3E}">
        <p14:creationId xmlns:p14="http://schemas.microsoft.com/office/powerpoint/2010/main" val="398246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Overview of OpenCL</a:t>
            </a:r>
          </a:p>
        </p:txBody>
      </p:sp>
      <p:sp>
        <p:nvSpPr>
          <p:cNvPr id="5" name="Content Placeholder 4"/>
          <p:cNvSpPr>
            <a:spLocks noGrp="1"/>
          </p:cNvSpPr>
          <p:nvPr>
            <p:ph idx="1"/>
          </p:nvPr>
        </p:nvSpPr>
        <p:spPr/>
        <p:txBody>
          <a:bodyPr>
            <a:normAutofit fontScale="92500" lnSpcReduction="20000"/>
          </a:bodyPr>
          <a:lstStyle/>
          <a:p>
            <a:r>
              <a:rPr lang="en-ZA" dirty="0"/>
              <a:t>Open standard for parallel programming </a:t>
            </a:r>
            <a:r>
              <a:rPr lang="en-ZA" u="sng" dirty="0"/>
              <a:t>across heterogeneous devices</a:t>
            </a:r>
          </a:p>
          <a:p>
            <a:r>
              <a:rPr lang="en-ZA" dirty="0"/>
              <a:t>Devices can consist of CPUs, GPUs, embedded processors etc. – uses all the processing resources available</a:t>
            </a:r>
          </a:p>
          <a:p>
            <a:r>
              <a:rPr lang="en-ZA" dirty="0"/>
              <a:t>Includes a </a:t>
            </a:r>
            <a:r>
              <a:rPr lang="en-ZA" u="sng" dirty="0"/>
              <a:t>language based on C99</a:t>
            </a:r>
            <a:r>
              <a:rPr lang="en-ZA" dirty="0"/>
              <a:t> for writing kernels and API used to define and control the devices</a:t>
            </a:r>
          </a:p>
          <a:p>
            <a:r>
              <a:rPr lang="en-ZA" dirty="0"/>
              <a:t>Parallel computing (or hardware acceleration*) through task-based and data-based parallelism</a:t>
            </a:r>
          </a:p>
        </p:txBody>
      </p:sp>
      <p:sp>
        <p:nvSpPr>
          <p:cNvPr id="2" name="Rectangle 1"/>
          <p:cNvSpPr/>
          <p:nvPr/>
        </p:nvSpPr>
        <p:spPr>
          <a:xfrm>
            <a:off x="246400" y="6293523"/>
            <a:ext cx="8619807" cy="338554"/>
          </a:xfrm>
          <a:prstGeom prst="rect">
            <a:avLst/>
          </a:prstGeom>
        </p:spPr>
        <p:txBody>
          <a:bodyPr wrap="square">
            <a:spAutoFit/>
          </a:bodyPr>
          <a:lstStyle/>
          <a:p>
            <a:r>
              <a:rPr lang="en-ZA" sz="1600" dirty="0"/>
              <a:t>* Which is more generic e.g. if the hardware is faster but not necessarily more parallel</a:t>
            </a:r>
          </a:p>
        </p:txBody>
      </p:sp>
    </p:spTree>
    <p:extLst>
      <p:ext uri="{BB962C8B-B14F-4D97-AF65-F5344CB8AC3E}">
        <p14:creationId xmlns:p14="http://schemas.microsoft.com/office/powerpoint/2010/main" val="371492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Purposes of OpenCL</a:t>
            </a:r>
          </a:p>
        </p:txBody>
      </p:sp>
      <p:sp>
        <p:nvSpPr>
          <p:cNvPr id="3" name="Content Placeholder 2"/>
          <p:cNvSpPr>
            <a:spLocks noGrp="1"/>
          </p:cNvSpPr>
          <p:nvPr>
            <p:ph idx="1"/>
          </p:nvPr>
        </p:nvSpPr>
        <p:spPr/>
        <p:txBody>
          <a:bodyPr>
            <a:normAutofit fontScale="85000" lnSpcReduction="10000"/>
          </a:bodyPr>
          <a:lstStyle/>
          <a:p>
            <a:r>
              <a:rPr lang="en-US" dirty="0"/>
              <a:t>Use all computational resources of the system via a </a:t>
            </a:r>
            <a:r>
              <a:rPr lang="en-US" dirty="0">
                <a:solidFill>
                  <a:srgbClr val="FF0000"/>
                </a:solidFill>
              </a:rPr>
              <a:t>consistent programming language</a:t>
            </a:r>
          </a:p>
          <a:p>
            <a:r>
              <a:rPr lang="en-US" dirty="0"/>
              <a:t>Greater platform independence</a:t>
            </a:r>
          </a:p>
          <a:p>
            <a:r>
              <a:rPr lang="en-US" dirty="0"/>
              <a:t>Provides both a data and task parallel computational model</a:t>
            </a:r>
          </a:p>
          <a:p>
            <a:r>
              <a:rPr lang="en-US" dirty="0"/>
              <a:t>A programming model which abstracts the specifics of the underlying hardware</a:t>
            </a:r>
          </a:p>
          <a:p>
            <a:r>
              <a:rPr lang="en-US" dirty="0"/>
              <a:t>Much flexibility in specifying accuracy of floating-point computations</a:t>
            </a:r>
          </a:p>
          <a:p>
            <a:r>
              <a:rPr lang="en-US" dirty="0"/>
              <a:t>Supports desktop, server, mobile, custom, etc.</a:t>
            </a:r>
            <a:endParaRPr lang="en-ZA" dirty="0"/>
          </a:p>
        </p:txBody>
      </p:sp>
    </p:spTree>
    <p:extLst>
      <p:ext uri="{BB962C8B-B14F-4D97-AF65-F5344CB8AC3E}">
        <p14:creationId xmlns:p14="http://schemas.microsoft.com/office/powerpoint/2010/main" val="126553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OpenCL Platform Model</a:t>
            </a:r>
          </a:p>
        </p:txBody>
      </p:sp>
      <p:sp>
        <p:nvSpPr>
          <p:cNvPr id="3" name="Content Placeholder 2"/>
          <p:cNvSpPr>
            <a:spLocks noGrp="1"/>
          </p:cNvSpPr>
          <p:nvPr>
            <p:ph idx="1"/>
          </p:nvPr>
        </p:nvSpPr>
        <p:spPr>
          <a:xfrm>
            <a:off x="729785" y="1595620"/>
            <a:ext cx="4014743" cy="4519977"/>
          </a:xfrm>
        </p:spPr>
        <p:txBody>
          <a:bodyPr>
            <a:normAutofit fontScale="85000" lnSpcReduction="20000"/>
          </a:bodyPr>
          <a:lstStyle/>
          <a:p>
            <a:r>
              <a:rPr lang="en-US" dirty="0"/>
              <a:t>Host connected to one or more OpenCL devices</a:t>
            </a:r>
          </a:p>
          <a:p>
            <a:r>
              <a:rPr lang="en-US" dirty="0"/>
              <a:t>Device consists of one or more cores</a:t>
            </a:r>
          </a:p>
          <a:p>
            <a:r>
              <a:rPr lang="en-US" dirty="0"/>
              <a:t>Execution per processor may be SIMD or SPMD*</a:t>
            </a:r>
          </a:p>
          <a:p>
            <a:r>
              <a:rPr lang="en-US" dirty="0"/>
              <a:t>Contexts group together devices and enable inter-device communication</a:t>
            </a:r>
            <a:endParaRPr lang="en-ZA" dirty="0"/>
          </a:p>
        </p:txBody>
      </p:sp>
      <p:sp>
        <p:nvSpPr>
          <p:cNvPr id="4" name="Rectangle 3"/>
          <p:cNvSpPr/>
          <p:nvPr/>
        </p:nvSpPr>
        <p:spPr>
          <a:xfrm>
            <a:off x="5520266" y="2065867"/>
            <a:ext cx="677333" cy="2760133"/>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t>Context</a:t>
            </a:r>
          </a:p>
        </p:txBody>
      </p:sp>
      <p:sp>
        <p:nvSpPr>
          <p:cNvPr id="5" name="Round Single Corner Rectangle 4"/>
          <p:cNvSpPr/>
          <p:nvPr/>
        </p:nvSpPr>
        <p:spPr>
          <a:xfrm>
            <a:off x="6316133" y="2065867"/>
            <a:ext cx="2032000" cy="1168400"/>
          </a:xfrm>
          <a:prstGeom prst="round1Rect">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a:t>Device A - CPU</a:t>
            </a:r>
          </a:p>
        </p:txBody>
      </p:sp>
      <p:sp>
        <p:nvSpPr>
          <p:cNvPr id="6" name="Round Single Corner Rectangle 5"/>
          <p:cNvSpPr/>
          <p:nvPr/>
        </p:nvSpPr>
        <p:spPr>
          <a:xfrm>
            <a:off x="6316133" y="3657600"/>
            <a:ext cx="2032000" cy="1168400"/>
          </a:xfrm>
          <a:prstGeom prst="round1Rect">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a:t>Device B - GPU</a:t>
            </a:r>
          </a:p>
        </p:txBody>
      </p:sp>
      <p:sp>
        <p:nvSpPr>
          <p:cNvPr id="7" name="Round Single Corner Rectangle 6"/>
          <p:cNvSpPr/>
          <p:nvPr/>
        </p:nvSpPr>
        <p:spPr>
          <a:xfrm>
            <a:off x="6316133" y="5300133"/>
            <a:ext cx="2032000" cy="829734"/>
          </a:xfrm>
          <a:prstGeom prst="round1Rect">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a:t>Device C - DSP</a:t>
            </a:r>
          </a:p>
        </p:txBody>
      </p:sp>
      <p:sp>
        <p:nvSpPr>
          <p:cNvPr id="8" name="Rectangle 7"/>
          <p:cNvSpPr/>
          <p:nvPr/>
        </p:nvSpPr>
        <p:spPr>
          <a:xfrm>
            <a:off x="6637867" y="2336800"/>
            <a:ext cx="660400" cy="541866"/>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450667" y="2336800"/>
            <a:ext cx="660400" cy="541866"/>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460067" y="3820854"/>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900334" y="3820854"/>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349066" y="3820854"/>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814731" y="3809999"/>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477000" y="4221176"/>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17267" y="4221176"/>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365999" y="4221176"/>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831664" y="4210321"/>
            <a:ext cx="397933" cy="326509"/>
          </a:xfrm>
          <a:prstGeom prst="rect">
            <a:avLst/>
          </a:prstGeom>
          <a:solidFill>
            <a:srgbClr val="60B5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079998" y="2065867"/>
            <a:ext cx="287867" cy="406400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t>HOST</a:t>
            </a:r>
          </a:p>
        </p:txBody>
      </p:sp>
      <p:sp>
        <p:nvSpPr>
          <p:cNvPr id="19" name="Rectangle 18"/>
          <p:cNvSpPr/>
          <p:nvPr/>
        </p:nvSpPr>
        <p:spPr>
          <a:xfrm>
            <a:off x="5554135" y="5029200"/>
            <a:ext cx="677333" cy="1100667"/>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a:t>Context</a:t>
            </a:r>
          </a:p>
        </p:txBody>
      </p:sp>
      <p:cxnSp>
        <p:nvCxnSpPr>
          <p:cNvPr id="21" name="Straight Arrow Connector 20"/>
          <p:cNvCxnSpPr/>
          <p:nvPr/>
        </p:nvCxnSpPr>
        <p:spPr>
          <a:xfrm>
            <a:off x="5223931" y="1765164"/>
            <a:ext cx="0" cy="193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63064" y="1195480"/>
            <a:ext cx="1794936" cy="600164"/>
          </a:xfrm>
          <a:prstGeom prst="rect">
            <a:avLst/>
          </a:prstGeom>
          <a:noFill/>
        </p:spPr>
        <p:txBody>
          <a:bodyPr wrap="square" rtlCol="0">
            <a:spAutoFit/>
          </a:bodyPr>
          <a:lstStyle/>
          <a:p>
            <a:r>
              <a:rPr lang="en-ZA" sz="1100" dirty="0"/>
              <a:t>This could simply be your workstation PC or a network server</a:t>
            </a:r>
          </a:p>
        </p:txBody>
      </p:sp>
      <p:sp>
        <p:nvSpPr>
          <p:cNvPr id="23" name="Rectangle 22"/>
          <p:cNvSpPr/>
          <p:nvPr/>
        </p:nvSpPr>
        <p:spPr>
          <a:xfrm>
            <a:off x="2666643" y="6672888"/>
            <a:ext cx="6032421" cy="230832"/>
          </a:xfrm>
          <a:prstGeom prst="rect">
            <a:avLst/>
          </a:prstGeom>
        </p:spPr>
        <p:txBody>
          <a:bodyPr wrap="none">
            <a:spAutoFit/>
          </a:bodyPr>
          <a:lstStyle/>
          <a:p>
            <a:r>
              <a:rPr lang="en-GB" sz="900" dirty="0"/>
              <a:t>Slide adapted from course notes by B. Subramanian, </a:t>
            </a:r>
            <a:r>
              <a:rPr lang="en-US" sz="900" dirty="0"/>
              <a:t>Department of Computer Science, University of Texas, Austin</a:t>
            </a:r>
            <a:endParaRPr lang="en-GB" sz="900" dirty="0"/>
          </a:p>
        </p:txBody>
      </p:sp>
      <p:sp>
        <p:nvSpPr>
          <p:cNvPr id="20" name="Rectangle 19"/>
          <p:cNvSpPr/>
          <p:nvPr/>
        </p:nvSpPr>
        <p:spPr>
          <a:xfrm>
            <a:off x="281060" y="6407464"/>
            <a:ext cx="8672567" cy="261610"/>
          </a:xfrm>
          <a:prstGeom prst="rect">
            <a:avLst/>
          </a:prstGeom>
        </p:spPr>
        <p:txBody>
          <a:bodyPr wrap="none">
            <a:spAutoFit/>
          </a:bodyPr>
          <a:lstStyle/>
          <a:p>
            <a:r>
              <a:rPr lang="en-US" sz="1100" dirty="0"/>
              <a:t>* Single Program, Multiple Data  - where cores are running the same program but not necessarily the same instructions at the same time</a:t>
            </a:r>
            <a:endParaRPr lang="en-ZA" sz="1100" dirty="0"/>
          </a:p>
        </p:txBody>
      </p:sp>
    </p:spTree>
    <p:extLst>
      <p:ext uri="{BB962C8B-B14F-4D97-AF65-F5344CB8AC3E}">
        <p14:creationId xmlns:p14="http://schemas.microsoft.com/office/powerpoint/2010/main" val="224848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OpenCL Memory model</a:t>
            </a:r>
            <a:endParaRPr lang="en-ZA" dirty="0"/>
          </a:p>
        </p:txBody>
      </p:sp>
      <p:sp>
        <p:nvSpPr>
          <p:cNvPr id="4" name="Content Placeholder 3"/>
          <p:cNvSpPr>
            <a:spLocks noGrp="1"/>
          </p:cNvSpPr>
          <p:nvPr>
            <p:ph sz="quarter" idx="13"/>
          </p:nvPr>
        </p:nvSpPr>
        <p:spPr>
          <a:xfrm>
            <a:off x="754380" y="1475117"/>
            <a:ext cx="3707892" cy="4813540"/>
          </a:xfrm>
        </p:spPr>
        <p:txBody>
          <a:bodyPr>
            <a:normAutofit fontScale="70000" lnSpcReduction="20000"/>
          </a:bodyPr>
          <a:lstStyle/>
          <a:p>
            <a:r>
              <a:rPr lang="en-US" dirty="0">
                <a:solidFill>
                  <a:srgbClr val="FF0000"/>
                </a:solidFill>
              </a:rPr>
              <a:t>Private memory:</a:t>
            </a:r>
            <a:br>
              <a:rPr lang="en-US" dirty="0"/>
            </a:br>
            <a:r>
              <a:rPr lang="en-US" dirty="0"/>
              <a:t>available per work item </a:t>
            </a:r>
          </a:p>
          <a:p>
            <a:r>
              <a:rPr lang="en-US" dirty="0"/>
              <a:t>Local memory:</a:t>
            </a:r>
            <a:br>
              <a:rPr lang="en-US" dirty="0"/>
            </a:br>
            <a:r>
              <a:rPr lang="en-US" dirty="0"/>
              <a:t>shared in workgroup</a:t>
            </a:r>
          </a:p>
          <a:p>
            <a:r>
              <a:rPr lang="en-US" dirty="0"/>
              <a:t>NB: No synchronization between workgroups</a:t>
            </a:r>
          </a:p>
          <a:p>
            <a:r>
              <a:rPr lang="en-US" dirty="0"/>
              <a:t>Synchronization possible between work items in a common workgroup</a:t>
            </a:r>
          </a:p>
          <a:p>
            <a:r>
              <a:rPr lang="en-US" dirty="0"/>
              <a:t>Global/constant memory accessible by any work-items (no guarantee to be synchronized)</a:t>
            </a:r>
          </a:p>
          <a:p>
            <a:r>
              <a:rPr lang="en-US" dirty="0"/>
              <a:t>Host memory: access through the CPU</a:t>
            </a:r>
            <a:endParaRPr lang="en-ZA" dirty="0"/>
          </a:p>
        </p:txBody>
      </p:sp>
      <p:pic>
        <p:nvPicPr>
          <p:cNvPr id="2" name="L6-15">
            <a:hlinkClick r:id="" action="ppaction://media"/>
            <a:extLst>
              <a:ext uri="{FF2B5EF4-FFF2-40B4-BE49-F238E27FC236}">
                <a16:creationId xmlns:a16="http://schemas.microsoft.com/office/drawing/2014/main" id="{9C4A83FF-FAE8-4B93-9665-4241927B6432}"/>
              </a:ext>
            </a:extLst>
          </p:cNvPr>
          <p:cNvPicPr>
            <a:picLocks noGrp="1" noChangeAspect="1"/>
          </p:cNvPicPr>
          <p:nvPr>
            <p:ph sz="quarter" idx="14"/>
            <a:audioFile r:link="rId2"/>
            <p:extLst>
              <p:ext uri="{DAA4B4D4-6D71-4841-9C94-3DE7FCFB9230}">
                <p14:media xmlns:p14="http://schemas.microsoft.com/office/powerpoint/2010/main" r:embed="rId1"/>
              </p:ext>
            </p:extLst>
          </p:nvPr>
        </p:nvPicPr>
        <p:blipFill>
          <a:blip r:embed="rId4"/>
          <a:stretch>
            <a:fillRect/>
          </a:stretch>
        </p:blipFill>
        <p:spPr>
          <a:xfrm>
            <a:off x="551247" y="5800179"/>
            <a:ext cx="609600" cy="609600"/>
          </a:xfrm>
        </p:spPr>
      </p:pic>
      <p:pic>
        <p:nvPicPr>
          <p:cNvPr id="6" name="Content Placeholder 5" descr="memory-model.png"/>
          <p:cNvPicPr>
            <a:picLocks noChangeAspect="1"/>
          </p:cNvPicPr>
          <p:nvPr/>
        </p:nvPicPr>
        <p:blipFill>
          <a:blip r:embed="rId5" cstate="print"/>
          <a:srcRect l="-1673" r="-1673"/>
          <a:stretch>
            <a:fillRect/>
          </a:stretch>
        </p:blipFill>
        <p:spPr>
          <a:xfrm>
            <a:off x="4648200" y="1540324"/>
            <a:ext cx="4038600" cy="3425825"/>
          </a:xfrm>
          <a:prstGeom prst="rect">
            <a:avLst/>
          </a:prstGeom>
        </p:spPr>
      </p:pic>
      <p:sp>
        <p:nvSpPr>
          <p:cNvPr id="7" name="Content Placeholder 2"/>
          <p:cNvSpPr txBox="1">
            <a:spLocks/>
          </p:cNvSpPr>
          <p:nvPr/>
        </p:nvSpPr>
        <p:spPr>
          <a:xfrm>
            <a:off x="4648200" y="4965619"/>
            <a:ext cx="4038600" cy="1199219"/>
          </a:xfrm>
          <a:prstGeom prst="rect">
            <a:avLst/>
          </a:prstGeom>
        </p:spPr>
        <p:txBody>
          <a:bodyPr vert="horz" lIns="91440"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Memory management is explicit…</a:t>
            </a:r>
            <a:endParaRPr lang="en-US" sz="2800" dirty="0">
              <a:latin typeface="Arial" panose="020B0604020202020204" pitchFamily="34" charset="0"/>
              <a:cs typeface="Arial" panose="020B0604020202020204"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dirty="0">
                <a:latin typeface="Arial" panose="020B0604020202020204" pitchFamily="34" charset="0"/>
                <a:cs typeface="Arial" panose="020B0604020202020204" pitchFamily="34" charset="0"/>
              </a:rPr>
              <a:t>Data moved from: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host-&gt;global-&gt;local and back</a:t>
            </a:r>
          </a:p>
        </p:txBody>
      </p:sp>
      <p:sp>
        <p:nvSpPr>
          <p:cNvPr id="8" name="TextBox 7"/>
          <p:cNvSpPr txBox="1"/>
          <p:nvPr/>
        </p:nvSpPr>
        <p:spPr>
          <a:xfrm>
            <a:off x="6667500" y="4037162"/>
            <a:ext cx="1212191" cy="307777"/>
          </a:xfrm>
          <a:prstGeom prst="rect">
            <a:avLst/>
          </a:prstGeom>
          <a:noFill/>
        </p:spPr>
        <p:txBody>
          <a:bodyPr wrap="none" rtlCol="0">
            <a:spAutoFit/>
          </a:bodyPr>
          <a:lstStyle/>
          <a:p>
            <a:r>
              <a:rPr lang="en-ZA" sz="1400" dirty="0" err="1"/>
              <a:t>PICe</a:t>
            </a:r>
            <a:r>
              <a:rPr lang="en-ZA" sz="1400" dirty="0"/>
              <a:t> </a:t>
            </a:r>
            <a:r>
              <a:rPr lang="en-ZA" sz="1100" dirty="0"/>
              <a:t>(usually)</a:t>
            </a:r>
          </a:p>
        </p:txBody>
      </p:sp>
      <p:cxnSp>
        <p:nvCxnSpPr>
          <p:cNvPr id="9" name="Straight Arrow Connector 8"/>
          <p:cNvCxnSpPr/>
          <p:nvPr/>
        </p:nvCxnSpPr>
        <p:spPr>
          <a:xfrm>
            <a:off x="4039565" y="1782501"/>
            <a:ext cx="1157468" cy="2199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A298DA4-B4E4-4DEC-AED7-705404228E82}"/>
              </a:ext>
            </a:extLst>
          </p:cNvPr>
          <p:cNvGrpSpPr/>
          <p:nvPr/>
        </p:nvGrpSpPr>
        <p:grpSpPr>
          <a:xfrm>
            <a:off x="7857389" y="296703"/>
            <a:ext cx="970343" cy="1115290"/>
            <a:chOff x="7400385" y="321251"/>
            <a:chExt cx="1281037" cy="1534351"/>
          </a:xfrm>
        </p:grpSpPr>
        <p:pic>
          <p:nvPicPr>
            <p:cNvPr id="11" name="Picture 10" descr="A picture containing table, food, computer&#10;&#10;Description automatically generated">
              <a:extLst>
                <a:ext uri="{FF2B5EF4-FFF2-40B4-BE49-F238E27FC236}">
                  <a16:creationId xmlns:a16="http://schemas.microsoft.com/office/drawing/2014/main" id="{A7E1C47F-D816-465D-BF0B-7939AEFAE7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2" name="Rectangle 11">
              <a:extLst>
                <a:ext uri="{FF2B5EF4-FFF2-40B4-BE49-F238E27FC236}">
                  <a16:creationId xmlns:a16="http://schemas.microsoft.com/office/drawing/2014/main" id="{D1156948-DD78-4C0F-A16F-EC7C86BBC3FF}"/>
                </a:ext>
              </a:extLst>
            </p:cNvPr>
            <p:cNvSpPr/>
            <p:nvPr/>
          </p:nvSpPr>
          <p:spPr>
            <a:xfrm>
              <a:off x="7400385" y="1283984"/>
              <a:ext cx="1281037" cy="571618"/>
            </a:xfrm>
            <a:prstGeom prst="rect">
              <a:avLst/>
            </a:prstGeom>
            <a:solidFill>
              <a:schemeClr val="accent6">
                <a:lumMod val="40000"/>
                <a:lumOff val="60000"/>
              </a:schemeClr>
            </a:solidFill>
          </p:spPr>
          <p:txBody>
            <a:bodyPr wrap="square">
              <a:spAutoFit/>
            </a:bodyPr>
            <a:lstStyle/>
            <a:p>
              <a:r>
                <a:rPr lang="en-ZA" sz="1050" dirty="0"/>
                <a:t>Prescribed reading</a:t>
              </a:r>
            </a:p>
          </p:txBody>
        </p:sp>
      </p:grpSp>
    </p:spTree>
    <p:extLst>
      <p:ext uri="{BB962C8B-B14F-4D97-AF65-F5344CB8AC3E}">
        <p14:creationId xmlns:p14="http://schemas.microsoft.com/office/powerpoint/2010/main" val="42752271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6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OpenCL Memory model</a:t>
            </a:r>
            <a:endParaRPr lang="en-ZA" dirty="0"/>
          </a:p>
        </p:txBody>
      </p:sp>
      <p:sp>
        <p:nvSpPr>
          <p:cNvPr id="4" name="Content Placeholder 3"/>
          <p:cNvSpPr>
            <a:spLocks noGrp="1"/>
          </p:cNvSpPr>
          <p:nvPr>
            <p:ph sz="quarter" idx="13"/>
          </p:nvPr>
        </p:nvSpPr>
        <p:spPr>
          <a:xfrm>
            <a:off x="754380" y="1475117"/>
            <a:ext cx="3707892" cy="4813540"/>
          </a:xfrm>
        </p:spPr>
        <p:txBody>
          <a:bodyPr>
            <a:normAutofit fontScale="70000" lnSpcReduction="20000"/>
          </a:bodyPr>
          <a:lstStyle/>
          <a:p>
            <a:r>
              <a:rPr lang="en-US" dirty="0"/>
              <a:t>Private memory:</a:t>
            </a:r>
            <a:br>
              <a:rPr lang="en-US" dirty="0"/>
            </a:br>
            <a:r>
              <a:rPr lang="en-US" dirty="0"/>
              <a:t>available per work item </a:t>
            </a:r>
          </a:p>
          <a:p>
            <a:r>
              <a:rPr lang="en-US" dirty="0">
                <a:solidFill>
                  <a:srgbClr val="FF0000"/>
                </a:solidFill>
              </a:rPr>
              <a:t>Local memory:</a:t>
            </a:r>
            <a:br>
              <a:rPr lang="en-US" dirty="0"/>
            </a:br>
            <a:r>
              <a:rPr lang="en-US" dirty="0"/>
              <a:t>shared in workgroup</a:t>
            </a:r>
          </a:p>
          <a:p>
            <a:r>
              <a:rPr lang="en-US" dirty="0"/>
              <a:t>NB: No synchronization between workgroups</a:t>
            </a:r>
          </a:p>
          <a:p>
            <a:r>
              <a:rPr lang="en-US" dirty="0"/>
              <a:t>Synchronization possible between work items in a common workgroup</a:t>
            </a:r>
          </a:p>
          <a:p>
            <a:r>
              <a:rPr lang="en-US" dirty="0"/>
              <a:t>Global/constant memory accessible by any work-items (no guarantee to be synchronized)</a:t>
            </a:r>
          </a:p>
          <a:p>
            <a:r>
              <a:rPr lang="en-US" dirty="0"/>
              <a:t>Host memory: access through the CPU</a:t>
            </a:r>
            <a:endParaRPr lang="en-ZA" dirty="0"/>
          </a:p>
        </p:txBody>
      </p:sp>
      <p:sp>
        <p:nvSpPr>
          <p:cNvPr id="5" name="Content Placeholder 4"/>
          <p:cNvSpPr>
            <a:spLocks noGrp="1"/>
          </p:cNvSpPr>
          <p:nvPr>
            <p:ph sz="quarter" idx="14"/>
          </p:nvPr>
        </p:nvSpPr>
        <p:spPr/>
        <p:txBody>
          <a:bodyPr/>
          <a:lstStyle/>
          <a:p>
            <a:endParaRPr lang="en-ZA"/>
          </a:p>
        </p:txBody>
      </p:sp>
      <p:pic>
        <p:nvPicPr>
          <p:cNvPr id="6" name="Content Placeholder 5" descr="memory-model.png"/>
          <p:cNvPicPr>
            <a:picLocks noChangeAspect="1"/>
          </p:cNvPicPr>
          <p:nvPr/>
        </p:nvPicPr>
        <p:blipFill>
          <a:blip r:embed="rId2" cstate="print"/>
          <a:srcRect l="-1673" r="-1673"/>
          <a:stretch>
            <a:fillRect/>
          </a:stretch>
        </p:blipFill>
        <p:spPr>
          <a:xfrm>
            <a:off x="4648200" y="1540324"/>
            <a:ext cx="4038600" cy="3425825"/>
          </a:xfrm>
          <a:prstGeom prst="rect">
            <a:avLst/>
          </a:prstGeom>
        </p:spPr>
      </p:pic>
      <p:sp>
        <p:nvSpPr>
          <p:cNvPr id="7" name="Content Placeholder 2"/>
          <p:cNvSpPr txBox="1">
            <a:spLocks/>
          </p:cNvSpPr>
          <p:nvPr/>
        </p:nvSpPr>
        <p:spPr>
          <a:xfrm>
            <a:off x="4648200" y="4965619"/>
            <a:ext cx="4038600" cy="1199219"/>
          </a:xfrm>
          <a:prstGeom prst="rect">
            <a:avLst/>
          </a:prstGeom>
        </p:spPr>
        <p:txBody>
          <a:bodyPr vert="horz" lIns="91440"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Memory management is explicit…</a:t>
            </a:r>
            <a:endParaRPr lang="en-US" sz="2800" dirty="0">
              <a:latin typeface="Arial" panose="020B0604020202020204" pitchFamily="34" charset="0"/>
              <a:cs typeface="Arial" panose="020B0604020202020204"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dirty="0">
                <a:latin typeface="Arial" panose="020B0604020202020204" pitchFamily="34" charset="0"/>
                <a:cs typeface="Arial" panose="020B0604020202020204" pitchFamily="34" charset="0"/>
              </a:rPr>
              <a:t>Data moved from: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host-&gt;global-&gt;local and back</a:t>
            </a:r>
          </a:p>
        </p:txBody>
      </p:sp>
      <p:sp>
        <p:nvSpPr>
          <p:cNvPr id="8" name="TextBox 7"/>
          <p:cNvSpPr txBox="1"/>
          <p:nvPr/>
        </p:nvSpPr>
        <p:spPr>
          <a:xfrm>
            <a:off x="6667500" y="4037162"/>
            <a:ext cx="1212191" cy="307777"/>
          </a:xfrm>
          <a:prstGeom prst="rect">
            <a:avLst/>
          </a:prstGeom>
          <a:noFill/>
        </p:spPr>
        <p:txBody>
          <a:bodyPr wrap="none" rtlCol="0">
            <a:spAutoFit/>
          </a:bodyPr>
          <a:lstStyle/>
          <a:p>
            <a:r>
              <a:rPr lang="en-ZA" sz="1400" dirty="0" err="1"/>
              <a:t>PICe</a:t>
            </a:r>
            <a:r>
              <a:rPr lang="en-ZA" sz="1400" dirty="0"/>
              <a:t> </a:t>
            </a:r>
            <a:r>
              <a:rPr lang="en-ZA" sz="1100" dirty="0"/>
              <a:t>(usually)</a:t>
            </a:r>
          </a:p>
        </p:txBody>
      </p:sp>
      <p:cxnSp>
        <p:nvCxnSpPr>
          <p:cNvPr id="10" name="Straight Arrow Connector 9"/>
          <p:cNvCxnSpPr/>
          <p:nvPr/>
        </p:nvCxnSpPr>
        <p:spPr>
          <a:xfrm>
            <a:off x="3680749" y="2313431"/>
            <a:ext cx="1405630" cy="693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D4D845B-CB44-44CA-8B2E-F8A827C6B06E}"/>
              </a:ext>
            </a:extLst>
          </p:cNvPr>
          <p:cNvGrpSpPr/>
          <p:nvPr/>
        </p:nvGrpSpPr>
        <p:grpSpPr>
          <a:xfrm>
            <a:off x="7857389" y="296703"/>
            <a:ext cx="970343" cy="1115290"/>
            <a:chOff x="7400385" y="321251"/>
            <a:chExt cx="1281037" cy="1534351"/>
          </a:xfrm>
        </p:grpSpPr>
        <p:pic>
          <p:nvPicPr>
            <p:cNvPr id="17" name="Picture 16" descr="A picture containing table, food, computer&#10;&#10;Description automatically generated">
              <a:extLst>
                <a:ext uri="{FF2B5EF4-FFF2-40B4-BE49-F238E27FC236}">
                  <a16:creationId xmlns:a16="http://schemas.microsoft.com/office/drawing/2014/main" id="{4B8D171C-6BF7-41E7-888F-4FDCFE8E3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8" name="Rectangle 17">
              <a:extLst>
                <a:ext uri="{FF2B5EF4-FFF2-40B4-BE49-F238E27FC236}">
                  <a16:creationId xmlns:a16="http://schemas.microsoft.com/office/drawing/2014/main" id="{3DD7F642-3ECB-4F21-8296-3F10B0C5613F}"/>
                </a:ext>
              </a:extLst>
            </p:cNvPr>
            <p:cNvSpPr/>
            <p:nvPr/>
          </p:nvSpPr>
          <p:spPr>
            <a:xfrm>
              <a:off x="7400385" y="1283984"/>
              <a:ext cx="1281037" cy="571618"/>
            </a:xfrm>
            <a:prstGeom prst="rect">
              <a:avLst/>
            </a:prstGeom>
            <a:solidFill>
              <a:schemeClr val="accent6">
                <a:lumMod val="40000"/>
                <a:lumOff val="60000"/>
              </a:schemeClr>
            </a:solidFill>
          </p:spPr>
          <p:txBody>
            <a:bodyPr wrap="square">
              <a:spAutoFit/>
            </a:bodyPr>
            <a:lstStyle/>
            <a:p>
              <a:r>
                <a:rPr lang="en-ZA" sz="1050" dirty="0"/>
                <a:t>Prescribed reading</a:t>
              </a:r>
            </a:p>
          </p:txBody>
        </p:sp>
      </p:grpSp>
    </p:spTree>
    <p:extLst>
      <p:ext uri="{BB962C8B-B14F-4D97-AF65-F5344CB8AC3E}">
        <p14:creationId xmlns:p14="http://schemas.microsoft.com/office/powerpoint/2010/main" val="267168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81CEE1-C04B-4AA8-BE24-0BEB98445113}"/>
              </a:ext>
            </a:extLst>
          </p:cNvPr>
          <p:cNvSpPr txBox="1"/>
          <p:nvPr/>
        </p:nvSpPr>
        <p:spPr>
          <a:xfrm>
            <a:off x="427513" y="1846291"/>
            <a:ext cx="8597735" cy="1815882"/>
          </a:xfrm>
          <a:prstGeom prst="rect">
            <a:avLst/>
          </a:prstGeom>
          <a:noFill/>
        </p:spPr>
        <p:txBody>
          <a:bodyPr wrap="square">
            <a:spAutoFit/>
          </a:bodyPr>
          <a:lstStyle/>
          <a:p>
            <a:r>
              <a:rPr lang="en-ZA" sz="2800" dirty="0">
                <a:effectLst/>
                <a:latin typeface="Calibri" panose="020F0502020204030204" pitchFamily="34" charset="0"/>
                <a:ea typeface="Calibri" panose="020F0502020204030204" pitchFamily="34" charset="0"/>
                <a:cs typeface="Times New Roman" panose="02020603050405020304" pitchFamily="18" charset="0"/>
              </a:rPr>
              <a:t>Term 1: </a:t>
            </a:r>
            <a:r>
              <a:rPr lang="en-ZA" sz="2800" dirty="0">
                <a:effectLst/>
                <a:latin typeface="Calibri" panose="020F0502020204030204" pitchFamily="34" charset="0"/>
                <a:ea typeface="Calibri" panose="020F0502020204030204" pitchFamily="34" charset="0"/>
              </a:rPr>
              <a:t>Thursday  3pm - 5pm  (Blue Lab)</a:t>
            </a:r>
          </a:p>
          <a:p>
            <a:r>
              <a:rPr lang="en-ZA" sz="2800" dirty="0">
                <a:effectLst/>
                <a:latin typeface="Calibri" panose="020F0502020204030204" pitchFamily="34" charset="0"/>
                <a:ea typeface="Calibri" panose="020F0502020204030204" pitchFamily="34" charset="0"/>
              </a:rPr>
              <a:t>               Tuesday 11am – 12pm (catchup/additional slot)</a:t>
            </a:r>
          </a:p>
          <a:p>
            <a:r>
              <a:rPr lang="en-ZA" sz="2800" dirty="0">
                <a:effectLst/>
                <a:latin typeface="Calibri" panose="020F0502020204030204" pitchFamily="34" charset="0"/>
                <a:ea typeface="Calibri" panose="020F0502020204030204" pitchFamily="34" charset="0"/>
                <a:cs typeface="Times New Roman" panose="02020603050405020304" pitchFamily="18" charset="0"/>
              </a:rPr>
              <a:t> </a:t>
            </a:r>
            <a:endParaRPr lang="en-ZA" sz="2800" dirty="0">
              <a:effectLst/>
              <a:latin typeface="Calibri" panose="020F0502020204030204" pitchFamily="34" charset="0"/>
              <a:ea typeface="Calibri" panose="020F0502020204030204" pitchFamily="34" charset="0"/>
            </a:endParaRPr>
          </a:p>
          <a:p>
            <a:r>
              <a:rPr lang="en-ZA" sz="2800" dirty="0">
                <a:effectLst/>
                <a:latin typeface="Calibri" panose="020F0502020204030204" pitchFamily="34" charset="0"/>
                <a:ea typeface="Calibri" panose="020F0502020204030204" pitchFamily="34" charset="0"/>
                <a:cs typeface="Times New Roman" panose="02020603050405020304" pitchFamily="18" charset="0"/>
              </a:rPr>
              <a:t>Term 2: </a:t>
            </a:r>
            <a:r>
              <a:rPr lang="en-ZA" sz="2800" dirty="0">
                <a:effectLst/>
                <a:latin typeface="Calibri" panose="020F0502020204030204" pitchFamily="34" charset="0"/>
                <a:ea typeface="Calibri" panose="020F0502020204030204" pitchFamily="34" charset="0"/>
              </a:rPr>
              <a:t>same (presumably)</a:t>
            </a:r>
          </a:p>
        </p:txBody>
      </p:sp>
      <p:sp>
        <p:nvSpPr>
          <p:cNvPr id="4" name="Title 1">
            <a:extLst>
              <a:ext uri="{FF2B5EF4-FFF2-40B4-BE49-F238E27FC236}">
                <a16:creationId xmlns:a16="http://schemas.microsoft.com/office/drawing/2014/main" id="{2C783A86-7C6A-4058-9766-374B6566464A}"/>
              </a:ext>
            </a:extLst>
          </p:cNvPr>
          <p:cNvSpPr txBox="1">
            <a:spLocks/>
          </p:cNvSpPr>
          <p:nvPr/>
        </p:nvSpPr>
        <p:spPr>
          <a:xfrm>
            <a:off x="273132" y="392402"/>
            <a:ext cx="8597735" cy="991307"/>
          </a:xfrm>
          <a:prstGeom prst="rect">
            <a:avLst/>
          </a:prstGeom>
        </p:spPr>
        <p:txBody>
          <a:bodyPr/>
          <a:lst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n-ZA" dirty="0">
                <a:solidFill>
                  <a:schemeClr val="accent3">
                    <a:lumMod val="50000"/>
                  </a:schemeClr>
                </a:solidFill>
              </a:rPr>
              <a:t>EEE4120F Lab Sessions / Bookings?</a:t>
            </a:r>
            <a:endParaRPr lang="en-US" dirty="0">
              <a:solidFill>
                <a:schemeClr val="accent3">
                  <a:lumMod val="50000"/>
                </a:schemeClr>
              </a:solidFill>
            </a:endParaRPr>
          </a:p>
        </p:txBody>
      </p:sp>
      <p:sp>
        <p:nvSpPr>
          <p:cNvPr id="5" name="TextBox 4">
            <a:extLst>
              <a:ext uri="{FF2B5EF4-FFF2-40B4-BE49-F238E27FC236}">
                <a16:creationId xmlns:a16="http://schemas.microsoft.com/office/drawing/2014/main" id="{4275BD5D-1D8C-40EC-6863-D3BC4C46B705}"/>
              </a:ext>
            </a:extLst>
          </p:cNvPr>
          <p:cNvSpPr txBox="1"/>
          <p:nvPr/>
        </p:nvSpPr>
        <p:spPr>
          <a:xfrm>
            <a:off x="273132" y="6280932"/>
            <a:ext cx="8752116" cy="369332"/>
          </a:xfrm>
          <a:prstGeom prst="rect">
            <a:avLst/>
          </a:prstGeom>
          <a:noFill/>
        </p:spPr>
        <p:txBody>
          <a:bodyPr wrap="square">
            <a:spAutoFit/>
          </a:bodyPr>
          <a:lstStyle/>
          <a:p>
            <a:r>
              <a:rPr lang="en-ZA" sz="1800" dirty="0">
                <a:effectLst/>
                <a:latin typeface="Calibri" panose="020F0502020204030204" pitchFamily="34" charset="0"/>
                <a:ea typeface="Calibri" panose="020F0502020204030204" pitchFamily="34" charset="0"/>
              </a:rPr>
              <a:t>Note: there was availability of Monday 11am also (</a:t>
            </a:r>
            <a:r>
              <a:rPr lang="en-ZA" dirty="0">
                <a:latin typeface="Calibri" panose="020F0502020204030204" pitchFamily="34" charset="0"/>
                <a:ea typeface="Calibri" panose="020F0502020204030204" pitchFamily="34" charset="0"/>
              </a:rPr>
              <a:t>wanted </a:t>
            </a:r>
            <a:r>
              <a:rPr lang="en-ZA" sz="1800" dirty="0">
                <a:effectLst/>
                <a:latin typeface="Calibri" panose="020F0502020204030204" pitchFamily="34" charset="0"/>
                <a:ea typeface="Calibri" panose="020F0502020204030204" pitchFamily="34" charset="0"/>
              </a:rPr>
              <a:t>Mon or Tue option, not both)</a:t>
            </a:r>
            <a:endParaRPr lang="en-ZA" dirty="0"/>
          </a:p>
        </p:txBody>
      </p:sp>
    </p:spTree>
    <p:extLst>
      <p:ext uri="{BB962C8B-B14F-4D97-AF65-F5344CB8AC3E}">
        <p14:creationId xmlns:p14="http://schemas.microsoft.com/office/powerpoint/2010/main" val="198737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OpenCL Memory model</a:t>
            </a:r>
            <a:endParaRPr lang="en-ZA" dirty="0"/>
          </a:p>
        </p:txBody>
      </p:sp>
      <p:sp>
        <p:nvSpPr>
          <p:cNvPr id="4" name="Content Placeholder 3"/>
          <p:cNvSpPr>
            <a:spLocks noGrp="1"/>
          </p:cNvSpPr>
          <p:nvPr>
            <p:ph sz="quarter" idx="13"/>
          </p:nvPr>
        </p:nvSpPr>
        <p:spPr>
          <a:xfrm>
            <a:off x="754380" y="1475117"/>
            <a:ext cx="3707892" cy="4813540"/>
          </a:xfrm>
        </p:spPr>
        <p:txBody>
          <a:bodyPr>
            <a:normAutofit fontScale="70000" lnSpcReduction="20000"/>
          </a:bodyPr>
          <a:lstStyle/>
          <a:p>
            <a:r>
              <a:rPr lang="en-US" dirty="0"/>
              <a:t>Private memory:</a:t>
            </a:r>
            <a:br>
              <a:rPr lang="en-US" dirty="0"/>
            </a:br>
            <a:r>
              <a:rPr lang="en-US" dirty="0"/>
              <a:t>available per work item </a:t>
            </a:r>
          </a:p>
          <a:p>
            <a:r>
              <a:rPr lang="en-US" dirty="0">
                <a:solidFill>
                  <a:srgbClr val="FF0000"/>
                </a:solidFill>
              </a:rPr>
              <a:t>Local memory:</a:t>
            </a:r>
            <a:br>
              <a:rPr lang="en-US" dirty="0"/>
            </a:br>
            <a:r>
              <a:rPr lang="en-US" dirty="0"/>
              <a:t>shared in workgroup</a:t>
            </a:r>
          </a:p>
          <a:p>
            <a:r>
              <a:rPr lang="en-US" dirty="0">
                <a:solidFill>
                  <a:srgbClr val="FF0000"/>
                </a:solidFill>
              </a:rPr>
              <a:t>NB: No synchronization </a:t>
            </a:r>
            <a:r>
              <a:rPr lang="en-US" dirty="0"/>
              <a:t>between workgroups</a:t>
            </a:r>
          </a:p>
          <a:p>
            <a:r>
              <a:rPr lang="en-US" dirty="0"/>
              <a:t>Synchronization possible between work items in a common workgroup</a:t>
            </a:r>
          </a:p>
          <a:p>
            <a:r>
              <a:rPr lang="en-US" dirty="0"/>
              <a:t>Global/constant memory accessible by any work-items (no guarantee to be synchronized)</a:t>
            </a:r>
          </a:p>
          <a:p>
            <a:r>
              <a:rPr lang="en-US" dirty="0"/>
              <a:t>Host memory: access through the CPU</a:t>
            </a:r>
            <a:endParaRPr lang="en-ZA" dirty="0"/>
          </a:p>
        </p:txBody>
      </p:sp>
      <p:sp>
        <p:nvSpPr>
          <p:cNvPr id="5" name="Content Placeholder 4"/>
          <p:cNvSpPr>
            <a:spLocks noGrp="1"/>
          </p:cNvSpPr>
          <p:nvPr>
            <p:ph sz="quarter" idx="14"/>
          </p:nvPr>
        </p:nvSpPr>
        <p:spPr/>
        <p:txBody>
          <a:bodyPr/>
          <a:lstStyle/>
          <a:p>
            <a:endParaRPr lang="en-ZA"/>
          </a:p>
        </p:txBody>
      </p:sp>
      <p:pic>
        <p:nvPicPr>
          <p:cNvPr id="6" name="Content Placeholder 5" descr="memory-model.png"/>
          <p:cNvPicPr>
            <a:picLocks noChangeAspect="1"/>
          </p:cNvPicPr>
          <p:nvPr/>
        </p:nvPicPr>
        <p:blipFill>
          <a:blip r:embed="rId2" cstate="print"/>
          <a:srcRect l="-1673" r="-1673"/>
          <a:stretch>
            <a:fillRect/>
          </a:stretch>
        </p:blipFill>
        <p:spPr>
          <a:xfrm>
            <a:off x="4648200" y="1540324"/>
            <a:ext cx="4038600" cy="3425825"/>
          </a:xfrm>
          <a:prstGeom prst="rect">
            <a:avLst/>
          </a:prstGeom>
        </p:spPr>
      </p:pic>
      <p:sp>
        <p:nvSpPr>
          <p:cNvPr id="7" name="Content Placeholder 2"/>
          <p:cNvSpPr txBox="1">
            <a:spLocks/>
          </p:cNvSpPr>
          <p:nvPr/>
        </p:nvSpPr>
        <p:spPr>
          <a:xfrm>
            <a:off x="4648200" y="4965619"/>
            <a:ext cx="4038600" cy="1199219"/>
          </a:xfrm>
          <a:prstGeom prst="rect">
            <a:avLst/>
          </a:prstGeom>
        </p:spPr>
        <p:txBody>
          <a:bodyPr vert="horz" lIns="91440"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Memory management is explicit…</a:t>
            </a:r>
            <a:endParaRPr lang="en-US" sz="2800" dirty="0">
              <a:latin typeface="Arial" panose="020B0604020202020204" pitchFamily="34" charset="0"/>
              <a:cs typeface="Arial" panose="020B0604020202020204"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dirty="0">
                <a:latin typeface="Arial" panose="020B0604020202020204" pitchFamily="34" charset="0"/>
                <a:cs typeface="Arial" panose="020B0604020202020204" pitchFamily="34" charset="0"/>
              </a:rPr>
              <a:t>Data moved from: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host-&gt;global-&gt;local and back</a:t>
            </a:r>
          </a:p>
        </p:txBody>
      </p:sp>
      <p:sp>
        <p:nvSpPr>
          <p:cNvPr id="8" name="TextBox 7"/>
          <p:cNvSpPr txBox="1"/>
          <p:nvPr/>
        </p:nvSpPr>
        <p:spPr>
          <a:xfrm>
            <a:off x="6667500" y="4037162"/>
            <a:ext cx="1212191" cy="307777"/>
          </a:xfrm>
          <a:prstGeom prst="rect">
            <a:avLst/>
          </a:prstGeom>
          <a:noFill/>
        </p:spPr>
        <p:txBody>
          <a:bodyPr wrap="none" rtlCol="0">
            <a:spAutoFit/>
          </a:bodyPr>
          <a:lstStyle/>
          <a:p>
            <a:r>
              <a:rPr lang="en-ZA" sz="1400" dirty="0" err="1"/>
              <a:t>PICe</a:t>
            </a:r>
            <a:r>
              <a:rPr lang="en-ZA" sz="1400" dirty="0"/>
              <a:t> </a:t>
            </a:r>
            <a:r>
              <a:rPr lang="en-ZA" sz="1100" dirty="0"/>
              <a:t>(usually)</a:t>
            </a:r>
          </a:p>
        </p:txBody>
      </p:sp>
      <p:cxnSp>
        <p:nvCxnSpPr>
          <p:cNvPr id="10" name="Straight Arrow Connector 9"/>
          <p:cNvCxnSpPr/>
          <p:nvPr/>
        </p:nvCxnSpPr>
        <p:spPr>
          <a:xfrm flipV="1">
            <a:off x="4145820" y="2789499"/>
            <a:ext cx="2509623" cy="1169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470248" y="1668480"/>
            <a:ext cx="393539" cy="175762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7" name="Group 16">
            <a:extLst>
              <a:ext uri="{FF2B5EF4-FFF2-40B4-BE49-F238E27FC236}">
                <a16:creationId xmlns:a16="http://schemas.microsoft.com/office/drawing/2014/main" id="{FF21B188-BDAC-4C24-AC89-6FFA671A1D07}"/>
              </a:ext>
            </a:extLst>
          </p:cNvPr>
          <p:cNvGrpSpPr/>
          <p:nvPr/>
        </p:nvGrpSpPr>
        <p:grpSpPr>
          <a:xfrm>
            <a:off x="7857389" y="296703"/>
            <a:ext cx="970343" cy="1115290"/>
            <a:chOff x="7400385" y="321251"/>
            <a:chExt cx="1281037" cy="1534351"/>
          </a:xfrm>
        </p:grpSpPr>
        <p:pic>
          <p:nvPicPr>
            <p:cNvPr id="18" name="Picture 17" descr="A picture containing table, food, computer&#10;&#10;Description automatically generated">
              <a:extLst>
                <a:ext uri="{FF2B5EF4-FFF2-40B4-BE49-F238E27FC236}">
                  <a16:creationId xmlns:a16="http://schemas.microsoft.com/office/drawing/2014/main" id="{491EEAD2-AE5A-40FC-A967-1FFA535EB0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9" name="Rectangle 18">
              <a:extLst>
                <a:ext uri="{FF2B5EF4-FFF2-40B4-BE49-F238E27FC236}">
                  <a16:creationId xmlns:a16="http://schemas.microsoft.com/office/drawing/2014/main" id="{96703280-C1B8-4DA2-884F-F03BCF6BA637}"/>
                </a:ext>
              </a:extLst>
            </p:cNvPr>
            <p:cNvSpPr/>
            <p:nvPr/>
          </p:nvSpPr>
          <p:spPr>
            <a:xfrm>
              <a:off x="7400385" y="1283984"/>
              <a:ext cx="1281037" cy="571618"/>
            </a:xfrm>
            <a:prstGeom prst="rect">
              <a:avLst/>
            </a:prstGeom>
            <a:solidFill>
              <a:schemeClr val="accent6">
                <a:lumMod val="40000"/>
                <a:lumOff val="60000"/>
              </a:schemeClr>
            </a:solidFill>
          </p:spPr>
          <p:txBody>
            <a:bodyPr wrap="square">
              <a:spAutoFit/>
            </a:bodyPr>
            <a:lstStyle/>
            <a:p>
              <a:r>
                <a:rPr lang="en-ZA" sz="1050" dirty="0"/>
                <a:t>Prescribed reading</a:t>
              </a:r>
            </a:p>
          </p:txBody>
        </p:sp>
      </p:grpSp>
    </p:spTree>
    <p:extLst>
      <p:ext uri="{BB962C8B-B14F-4D97-AF65-F5344CB8AC3E}">
        <p14:creationId xmlns:p14="http://schemas.microsoft.com/office/powerpoint/2010/main" val="4061220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OpenCL Memory model</a:t>
            </a:r>
            <a:endParaRPr lang="en-ZA" dirty="0"/>
          </a:p>
        </p:txBody>
      </p:sp>
      <p:sp>
        <p:nvSpPr>
          <p:cNvPr id="4" name="Content Placeholder 3"/>
          <p:cNvSpPr>
            <a:spLocks noGrp="1"/>
          </p:cNvSpPr>
          <p:nvPr>
            <p:ph sz="quarter" idx="13"/>
          </p:nvPr>
        </p:nvSpPr>
        <p:spPr>
          <a:xfrm>
            <a:off x="754380" y="1475117"/>
            <a:ext cx="3707892" cy="4813540"/>
          </a:xfrm>
        </p:spPr>
        <p:txBody>
          <a:bodyPr>
            <a:normAutofit fontScale="70000" lnSpcReduction="20000"/>
          </a:bodyPr>
          <a:lstStyle/>
          <a:p>
            <a:r>
              <a:rPr lang="en-US" dirty="0"/>
              <a:t>Private memory:</a:t>
            </a:r>
            <a:br>
              <a:rPr lang="en-US" dirty="0"/>
            </a:br>
            <a:r>
              <a:rPr lang="en-US" dirty="0"/>
              <a:t>available per work item </a:t>
            </a:r>
          </a:p>
          <a:p>
            <a:r>
              <a:rPr lang="en-US" dirty="0">
                <a:solidFill>
                  <a:schemeClr val="tx2">
                    <a:lumMod val="75000"/>
                  </a:schemeClr>
                </a:solidFill>
              </a:rPr>
              <a:t>Local memory:</a:t>
            </a:r>
            <a:br>
              <a:rPr lang="en-US" dirty="0"/>
            </a:br>
            <a:r>
              <a:rPr lang="en-US" dirty="0"/>
              <a:t>shared in workgroup</a:t>
            </a:r>
          </a:p>
          <a:p>
            <a:r>
              <a:rPr lang="en-US" dirty="0"/>
              <a:t>NB: No synchronization between workgroups</a:t>
            </a:r>
          </a:p>
          <a:p>
            <a:r>
              <a:rPr lang="en-US" dirty="0">
                <a:solidFill>
                  <a:srgbClr val="FF0000"/>
                </a:solidFill>
              </a:rPr>
              <a:t>Synchronization possible between work items in a common workgroup</a:t>
            </a:r>
          </a:p>
          <a:p>
            <a:r>
              <a:rPr lang="en-US" dirty="0"/>
              <a:t>Global/constant memory accessible by any work-items (no guarantee to be synchronized)</a:t>
            </a:r>
          </a:p>
          <a:p>
            <a:r>
              <a:rPr lang="en-US" dirty="0"/>
              <a:t>Host memory: access through the CPU</a:t>
            </a:r>
            <a:endParaRPr lang="en-ZA" dirty="0"/>
          </a:p>
        </p:txBody>
      </p:sp>
      <p:sp>
        <p:nvSpPr>
          <p:cNvPr id="5" name="Content Placeholder 4"/>
          <p:cNvSpPr>
            <a:spLocks noGrp="1"/>
          </p:cNvSpPr>
          <p:nvPr>
            <p:ph sz="quarter" idx="14"/>
          </p:nvPr>
        </p:nvSpPr>
        <p:spPr/>
        <p:txBody>
          <a:bodyPr/>
          <a:lstStyle/>
          <a:p>
            <a:endParaRPr lang="en-ZA"/>
          </a:p>
        </p:txBody>
      </p:sp>
      <p:pic>
        <p:nvPicPr>
          <p:cNvPr id="6" name="Content Placeholder 5" descr="memory-model.png"/>
          <p:cNvPicPr>
            <a:picLocks noChangeAspect="1"/>
          </p:cNvPicPr>
          <p:nvPr/>
        </p:nvPicPr>
        <p:blipFill>
          <a:blip r:embed="rId2" cstate="print"/>
          <a:srcRect l="-1673" r="-1673"/>
          <a:stretch>
            <a:fillRect/>
          </a:stretch>
        </p:blipFill>
        <p:spPr>
          <a:xfrm>
            <a:off x="4648200" y="1540324"/>
            <a:ext cx="4038600" cy="3425825"/>
          </a:xfrm>
          <a:prstGeom prst="rect">
            <a:avLst/>
          </a:prstGeom>
        </p:spPr>
      </p:pic>
      <p:sp>
        <p:nvSpPr>
          <p:cNvPr id="7" name="Content Placeholder 2"/>
          <p:cNvSpPr txBox="1">
            <a:spLocks/>
          </p:cNvSpPr>
          <p:nvPr/>
        </p:nvSpPr>
        <p:spPr>
          <a:xfrm>
            <a:off x="4648200" y="4965619"/>
            <a:ext cx="4038600" cy="1199219"/>
          </a:xfrm>
          <a:prstGeom prst="rect">
            <a:avLst/>
          </a:prstGeom>
        </p:spPr>
        <p:txBody>
          <a:bodyPr vert="horz" lIns="91440"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Memory management is explicit…</a:t>
            </a:r>
            <a:endParaRPr lang="en-US" sz="2800" dirty="0">
              <a:latin typeface="Arial" panose="020B0604020202020204" pitchFamily="34" charset="0"/>
              <a:cs typeface="Arial" panose="020B0604020202020204"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dirty="0">
                <a:latin typeface="Arial" panose="020B0604020202020204" pitchFamily="34" charset="0"/>
                <a:cs typeface="Arial" panose="020B0604020202020204" pitchFamily="34" charset="0"/>
              </a:rPr>
              <a:t>Data moved from: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host-&gt;global-&gt;local and back</a:t>
            </a:r>
          </a:p>
        </p:txBody>
      </p:sp>
      <p:sp>
        <p:nvSpPr>
          <p:cNvPr id="8" name="TextBox 7"/>
          <p:cNvSpPr txBox="1"/>
          <p:nvPr/>
        </p:nvSpPr>
        <p:spPr>
          <a:xfrm>
            <a:off x="6667500" y="4037162"/>
            <a:ext cx="1212191" cy="307777"/>
          </a:xfrm>
          <a:prstGeom prst="rect">
            <a:avLst/>
          </a:prstGeom>
          <a:noFill/>
        </p:spPr>
        <p:txBody>
          <a:bodyPr wrap="none" rtlCol="0">
            <a:spAutoFit/>
          </a:bodyPr>
          <a:lstStyle/>
          <a:p>
            <a:r>
              <a:rPr lang="en-ZA" sz="1400" dirty="0" err="1"/>
              <a:t>PICe</a:t>
            </a:r>
            <a:r>
              <a:rPr lang="en-ZA" sz="1400" dirty="0"/>
              <a:t> </a:t>
            </a:r>
            <a:r>
              <a:rPr lang="en-ZA" sz="1100" dirty="0"/>
              <a:t>(usually)</a:t>
            </a:r>
          </a:p>
        </p:txBody>
      </p:sp>
      <p:cxnSp>
        <p:nvCxnSpPr>
          <p:cNvPr id="10" name="Straight Arrow Connector 9"/>
          <p:cNvCxnSpPr/>
          <p:nvPr/>
        </p:nvCxnSpPr>
        <p:spPr>
          <a:xfrm flipV="1">
            <a:off x="4462272" y="2476982"/>
            <a:ext cx="1209323" cy="1007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8B41987-5B46-4919-B4DC-AA8B3C8D39DD}"/>
              </a:ext>
            </a:extLst>
          </p:cNvPr>
          <p:cNvGrpSpPr/>
          <p:nvPr/>
        </p:nvGrpSpPr>
        <p:grpSpPr>
          <a:xfrm>
            <a:off x="7857389" y="296703"/>
            <a:ext cx="970343" cy="1115290"/>
            <a:chOff x="7400385" y="321251"/>
            <a:chExt cx="1281037" cy="1534351"/>
          </a:xfrm>
        </p:grpSpPr>
        <p:pic>
          <p:nvPicPr>
            <p:cNvPr id="11" name="Picture 10" descr="A picture containing table, food, computer&#10;&#10;Description automatically generated">
              <a:extLst>
                <a:ext uri="{FF2B5EF4-FFF2-40B4-BE49-F238E27FC236}">
                  <a16:creationId xmlns:a16="http://schemas.microsoft.com/office/drawing/2014/main" id="{522CBE70-7329-4274-9E20-1B42F6F0E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2" name="Rectangle 11">
              <a:extLst>
                <a:ext uri="{FF2B5EF4-FFF2-40B4-BE49-F238E27FC236}">
                  <a16:creationId xmlns:a16="http://schemas.microsoft.com/office/drawing/2014/main" id="{68916018-594F-446B-96BB-21F08C038427}"/>
                </a:ext>
              </a:extLst>
            </p:cNvPr>
            <p:cNvSpPr/>
            <p:nvPr/>
          </p:nvSpPr>
          <p:spPr>
            <a:xfrm>
              <a:off x="7400385" y="1283984"/>
              <a:ext cx="1281037" cy="571618"/>
            </a:xfrm>
            <a:prstGeom prst="rect">
              <a:avLst/>
            </a:prstGeom>
            <a:solidFill>
              <a:schemeClr val="accent6">
                <a:lumMod val="40000"/>
                <a:lumOff val="60000"/>
              </a:schemeClr>
            </a:solidFill>
          </p:spPr>
          <p:txBody>
            <a:bodyPr wrap="square">
              <a:spAutoFit/>
            </a:bodyPr>
            <a:lstStyle/>
            <a:p>
              <a:r>
                <a:rPr lang="en-ZA" sz="1050" dirty="0"/>
                <a:t>Prescribed reading</a:t>
              </a:r>
            </a:p>
          </p:txBody>
        </p:sp>
      </p:grpSp>
    </p:spTree>
    <p:extLst>
      <p:ext uri="{BB962C8B-B14F-4D97-AF65-F5344CB8AC3E}">
        <p14:creationId xmlns:p14="http://schemas.microsoft.com/office/powerpoint/2010/main" val="1118201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OpenCL Memory model</a:t>
            </a:r>
            <a:endParaRPr lang="en-ZA" dirty="0"/>
          </a:p>
        </p:txBody>
      </p:sp>
      <p:sp>
        <p:nvSpPr>
          <p:cNvPr id="4" name="Content Placeholder 3"/>
          <p:cNvSpPr>
            <a:spLocks noGrp="1"/>
          </p:cNvSpPr>
          <p:nvPr>
            <p:ph sz="quarter" idx="13"/>
          </p:nvPr>
        </p:nvSpPr>
        <p:spPr>
          <a:xfrm>
            <a:off x="754380" y="1475117"/>
            <a:ext cx="3707892" cy="4813540"/>
          </a:xfrm>
        </p:spPr>
        <p:txBody>
          <a:bodyPr>
            <a:normAutofit fontScale="70000" lnSpcReduction="20000"/>
          </a:bodyPr>
          <a:lstStyle/>
          <a:p>
            <a:r>
              <a:rPr lang="en-US" dirty="0"/>
              <a:t>Private memory:</a:t>
            </a:r>
            <a:br>
              <a:rPr lang="en-US" dirty="0"/>
            </a:br>
            <a:r>
              <a:rPr lang="en-US" dirty="0"/>
              <a:t>available per work item </a:t>
            </a:r>
          </a:p>
          <a:p>
            <a:r>
              <a:rPr lang="en-US" dirty="0">
                <a:solidFill>
                  <a:schemeClr val="tx2">
                    <a:lumMod val="75000"/>
                  </a:schemeClr>
                </a:solidFill>
              </a:rPr>
              <a:t>Local memory:</a:t>
            </a:r>
            <a:br>
              <a:rPr lang="en-US" dirty="0"/>
            </a:br>
            <a:r>
              <a:rPr lang="en-US" dirty="0"/>
              <a:t>shared in workgroup</a:t>
            </a:r>
          </a:p>
          <a:p>
            <a:r>
              <a:rPr lang="en-US" dirty="0"/>
              <a:t>NB: No synchronization between workgroups</a:t>
            </a:r>
          </a:p>
          <a:p>
            <a:r>
              <a:rPr lang="en-US" dirty="0">
                <a:solidFill>
                  <a:schemeClr val="tx2">
                    <a:lumMod val="75000"/>
                  </a:schemeClr>
                </a:solidFill>
              </a:rPr>
              <a:t>Synchronization possible between work items in a common workgroup</a:t>
            </a:r>
          </a:p>
          <a:p>
            <a:r>
              <a:rPr lang="en-US" dirty="0">
                <a:solidFill>
                  <a:srgbClr val="FF0000"/>
                </a:solidFill>
              </a:rPr>
              <a:t>Global/constant memory accessible by any work-items (no guarantee to be synchronized)</a:t>
            </a:r>
          </a:p>
          <a:p>
            <a:r>
              <a:rPr lang="en-US" dirty="0"/>
              <a:t>Host memory: access through the CPU</a:t>
            </a:r>
            <a:endParaRPr lang="en-ZA" dirty="0"/>
          </a:p>
        </p:txBody>
      </p:sp>
      <p:sp>
        <p:nvSpPr>
          <p:cNvPr id="5" name="Content Placeholder 4"/>
          <p:cNvSpPr>
            <a:spLocks noGrp="1"/>
          </p:cNvSpPr>
          <p:nvPr>
            <p:ph sz="quarter" idx="14"/>
          </p:nvPr>
        </p:nvSpPr>
        <p:spPr/>
        <p:txBody>
          <a:bodyPr/>
          <a:lstStyle/>
          <a:p>
            <a:endParaRPr lang="en-ZA"/>
          </a:p>
        </p:txBody>
      </p:sp>
      <p:pic>
        <p:nvPicPr>
          <p:cNvPr id="6" name="Content Placeholder 5" descr="memory-model.png"/>
          <p:cNvPicPr>
            <a:picLocks noChangeAspect="1"/>
          </p:cNvPicPr>
          <p:nvPr/>
        </p:nvPicPr>
        <p:blipFill>
          <a:blip r:embed="rId2" cstate="print"/>
          <a:srcRect l="-1673" r="-1673"/>
          <a:stretch>
            <a:fillRect/>
          </a:stretch>
        </p:blipFill>
        <p:spPr>
          <a:xfrm>
            <a:off x="4648200" y="1540324"/>
            <a:ext cx="4038600" cy="3425825"/>
          </a:xfrm>
          <a:prstGeom prst="rect">
            <a:avLst/>
          </a:prstGeom>
        </p:spPr>
      </p:pic>
      <p:sp>
        <p:nvSpPr>
          <p:cNvPr id="7" name="Content Placeholder 2"/>
          <p:cNvSpPr txBox="1">
            <a:spLocks/>
          </p:cNvSpPr>
          <p:nvPr/>
        </p:nvSpPr>
        <p:spPr>
          <a:xfrm>
            <a:off x="4648200" y="4965619"/>
            <a:ext cx="4038600" cy="1199219"/>
          </a:xfrm>
          <a:prstGeom prst="rect">
            <a:avLst/>
          </a:prstGeom>
        </p:spPr>
        <p:txBody>
          <a:bodyPr vert="horz" lIns="91440"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Memory management is explicit…</a:t>
            </a:r>
            <a:endParaRPr lang="en-US" sz="2800" dirty="0">
              <a:latin typeface="Arial" panose="020B0604020202020204" pitchFamily="34" charset="0"/>
              <a:cs typeface="Arial" panose="020B0604020202020204"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dirty="0">
                <a:latin typeface="Arial" panose="020B0604020202020204" pitchFamily="34" charset="0"/>
                <a:cs typeface="Arial" panose="020B0604020202020204" pitchFamily="34" charset="0"/>
              </a:rPr>
              <a:t>Data moved from: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host-&gt;global-&gt;local and back</a:t>
            </a:r>
          </a:p>
        </p:txBody>
      </p:sp>
      <p:sp>
        <p:nvSpPr>
          <p:cNvPr id="8" name="TextBox 7"/>
          <p:cNvSpPr txBox="1"/>
          <p:nvPr/>
        </p:nvSpPr>
        <p:spPr>
          <a:xfrm>
            <a:off x="6667500" y="4037162"/>
            <a:ext cx="1212191" cy="307777"/>
          </a:xfrm>
          <a:prstGeom prst="rect">
            <a:avLst/>
          </a:prstGeom>
          <a:noFill/>
        </p:spPr>
        <p:txBody>
          <a:bodyPr wrap="none" rtlCol="0">
            <a:spAutoFit/>
          </a:bodyPr>
          <a:lstStyle/>
          <a:p>
            <a:r>
              <a:rPr lang="en-ZA" sz="1400" dirty="0" err="1"/>
              <a:t>PICe</a:t>
            </a:r>
            <a:r>
              <a:rPr lang="en-ZA" sz="1400" dirty="0"/>
              <a:t> </a:t>
            </a:r>
            <a:r>
              <a:rPr lang="en-ZA" sz="1100" dirty="0"/>
              <a:t>(usually)</a:t>
            </a:r>
          </a:p>
        </p:txBody>
      </p:sp>
      <p:cxnSp>
        <p:nvCxnSpPr>
          <p:cNvPr id="10" name="Straight Arrow Connector 9"/>
          <p:cNvCxnSpPr/>
          <p:nvPr/>
        </p:nvCxnSpPr>
        <p:spPr>
          <a:xfrm flipV="1">
            <a:off x="4334951" y="3437681"/>
            <a:ext cx="1209322" cy="9072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334951" y="3437681"/>
            <a:ext cx="3074350" cy="10529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48A0253-8723-49ED-9697-56CCA73C45FC}"/>
              </a:ext>
            </a:extLst>
          </p:cNvPr>
          <p:cNvGrpSpPr/>
          <p:nvPr/>
        </p:nvGrpSpPr>
        <p:grpSpPr>
          <a:xfrm>
            <a:off x="7857389" y="296703"/>
            <a:ext cx="970343" cy="1115290"/>
            <a:chOff x="7400385" y="321251"/>
            <a:chExt cx="1281037" cy="1534351"/>
          </a:xfrm>
        </p:grpSpPr>
        <p:pic>
          <p:nvPicPr>
            <p:cNvPr id="13" name="Picture 12" descr="A picture containing table, food, computer&#10;&#10;Description automatically generated">
              <a:extLst>
                <a:ext uri="{FF2B5EF4-FFF2-40B4-BE49-F238E27FC236}">
                  <a16:creationId xmlns:a16="http://schemas.microsoft.com/office/drawing/2014/main" id="{32FB42D0-281E-4D55-A7B8-6EADE1DA4F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4" name="Rectangle 13">
              <a:extLst>
                <a:ext uri="{FF2B5EF4-FFF2-40B4-BE49-F238E27FC236}">
                  <a16:creationId xmlns:a16="http://schemas.microsoft.com/office/drawing/2014/main" id="{4CB7BB69-54C7-4945-942A-0BC081E6C2EB}"/>
                </a:ext>
              </a:extLst>
            </p:cNvPr>
            <p:cNvSpPr/>
            <p:nvPr/>
          </p:nvSpPr>
          <p:spPr>
            <a:xfrm>
              <a:off x="7400385" y="1283984"/>
              <a:ext cx="1281037" cy="571618"/>
            </a:xfrm>
            <a:prstGeom prst="rect">
              <a:avLst/>
            </a:prstGeom>
            <a:solidFill>
              <a:schemeClr val="accent6">
                <a:lumMod val="40000"/>
                <a:lumOff val="60000"/>
              </a:schemeClr>
            </a:solidFill>
          </p:spPr>
          <p:txBody>
            <a:bodyPr wrap="square">
              <a:spAutoFit/>
            </a:bodyPr>
            <a:lstStyle/>
            <a:p>
              <a:r>
                <a:rPr lang="en-ZA" sz="1050" dirty="0"/>
                <a:t>Prescribed reading</a:t>
              </a:r>
            </a:p>
          </p:txBody>
        </p:sp>
      </p:grpSp>
    </p:spTree>
    <p:extLst>
      <p:ext uri="{BB962C8B-B14F-4D97-AF65-F5344CB8AC3E}">
        <p14:creationId xmlns:p14="http://schemas.microsoft.com/office/powerpoint/2010/main" val="538471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OpenCL Memory model</a:t>
            </a:r>
            <a:endParaRPr lang="en-ZA" dirty="0"/>
          </a:p>
        </p:txBody>
      </p:sp>
      <p:sp>
        <p:nvSpPr>
          <p:cNvPr id="4" name="Content Placeholder 3"/>
          <p:cNvSpPr>
            <a:spLocks noGrp="1"/>
          </p:cNvSpPr>
          <p:nvPr>
            <p:ph sz="quarter" idx="13"/>
          </p:nvPr>
        </p:nvSpPr>
        <p:spPr>
          <a:xfrm>
            <a:off x="754380" y="1475117"/>
            <a:ext cx="3707892" cy="4813540"/>
          </a:xfrm>
        </p:spPr>
        <p:txBody>
          <a:bodyPr>
            <a:normAutofit fontScale="70000" lnSpcReduction="20000"/>
          </a:bodyPr>
          <a:lstStyle/>
          <a:p>
            <a:r>
              <a:rPr lang="en-US" dirty="0"/>
              <a:t>Private memory:</a:t>
            </a:r>
            <a:br>
              <a:rPr lang="en-US" dirty="0"/>
            </a:br>
            <a:r>
              <a:rPr lang="en-US" dirty="0"/>
              <a:t>available per work item </a:t>
            </a:r>
          </a:p>
          <a:p>
            <a:r>
              <a:rPr lang="en-US" dirty="0">
                <a:solidFill>
                  <a:schemeClr val="tx2">
                    <a:lumMod val="75000"/>
                  </a:schemeClr>
                </a:solidFill>
              </a:rPr>
              <a:t>Local memory:</a:t>
            </a:r>
            <a:br>
              <a:rPr lang="en-US" dirty="0"/>
            </a:br>
            <a:r>
              <a:rPr lang="en-US" dirty="0"/>
              <a:t>shared in workgroup</a:t>
            </a:r>
          </a:p>
          <a:p>
            <a:r>
              <a:rPr lang="en-US" dirty="0"/>
              <a:t>NB: No synchronization between workgroups</a:t>
            </a:r>
          </a:p>
          <a:p>
            <a:r>
              <a:rPr lang="en-US" dirty="0">
                <a:solidFill>
                  <a:schemeClr val="tx2">
                    <a:lumMod val="75000"/>
                  </a:schemeClr>
                </a:solidFill>
              </a:rPr>
              <a:t>Synchronization possible between work items in a common workgroup</a:t>
            </a:r>
          </a:p>
          <a:p>
            <a:r>
              <a:rPr lang="en-US" dirty="0">
                <a:solidFill>
                  <a:schemeClr val="tx2">
                    <a:lumMod val="75000"/>
                  </a:schemeClr>
                </a:solidFill>
              </a:rPr>
              <a:t>Global/constant memory accessible by any work-items (no guarantee to be synchronized)</a:t>
            </a:r>
          </a:p>
          <a:p>
            <a:r>
              <a:rPr lang="en-US" dirty="0">
                <a:solidFill>
                  <a:srgbClr val="FF0000"/>
                </a:solidFill>
              </a:rPr>
              <a:t>Host memory: access through the CPU</a:t>
            </a:r>
            <a:endParaRPr lang="en-ZA" dirty="0">
              <a:solidFill>
                <a:srgbClr val="FF0000"/>
              </a:solidFill>
            </a:endParaRPr>
          </a:p>
        </p:txBody>
      </p:sp>
      <p:sp>
        <p:nvSpPr>
          <p:cNvPr id="5" name="Content Placeholder 4"/>
          <p:cNvSpPr>
            <a:spLocks noGrp="1"/>
          </p:cNvSpPr>
          <p:nvPr>
            <p:ph sz="quarter" idx="14"/>
          </p:nvPr>
        </p:nvSpPr>
        <p:spPr/>
        <p:txBody>
          <a:bodyPr/>
          <a:lstStyle/>
          <a:p>
            <a:endParaRPr lang="en-ZA"/>
          </a:p>
        </p:txBody>
      </p:sp>
      <p:pic>
        <p:nvPicPr>
          <p:cNvPr id="6" name="Content Placeholder 5" descr="memory-model.png"/>
          <p:cNvPicPr>
            <a:picLocks noChangeAspect="1"/>
          </p:cNvPicPr>
          <p:nvPr/>
        </p:nvPicPr>
        <p:blipFill>
          <a:blip r:embed="rId2" cstate="print"/>
          <a:srcRect l="-1673" r="-1673"/>
          <a:stretch>
            <a:fillRect/>
          </a:stretch>
        </p:blipFill>
        <p:spPr>
          <a:xfrm>
            <a:off x="4648200" y="1540324"/>
            <a:ext cx="4038600" cy="3425825"/>
          </a:xfrm>
          <a:prstGeom prst="rect">
            <a:avLst/>
          </a:prstGeom>
        </p:spPr>
      </p:pic>
      <p:sp>
        <p:nvSpPr>
          <p:cNvPr id="7" name="Content Placeholder 2"/>
          <p:cNvSpPr txBox="1">
            <a:spLocks/>
          </p:cNvSpPr>
          <p:nvPr/>
        </p:nvSpPr>
        <p:spPr>
          <a:xfrm>
            <a:off x="4648200" y="4965619"/>
            <a:ext cx="4038600" cy="1199219"/>
          </a:xfrm>
          <a:prstGeom prst="rect">
            <a:avLst/>
          </a:prstGeom>
        </p:spPr>
        <p:txBody>
          <a:bodyPr vert="horz" lIns="91440"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Memory management is explicit…</a:t>
            </a:r>
            <a:endParaRPr lang="en-US" sz="2800" dirty="0">
              <a:latin typeface="Arial" panose="020B0604020202020204" pitchFamily="34" charset="0"/>
              <a:cs typeface="Arial" panose="020B0604020202020204"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800" dirty="0">
                <a:latin typeface="Arial" panose="020B0604020202020204" pitchFamily="34" charset="0"/>
                <a:cs typeface="Arial" panose="020B0604020202020204" pitchFamily="34" charset="0"/>
              </a:rPr>
              <a:t>Data moved from:</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host-&gt;global-&gt;local and back</a:t>
            </a:r>
          </a:p>
        </p:txBody>
      </p:sp>
      <p:sp>
        <p:nvSpPr>
          <p:cNvPr id="8" name="TextBox 7"/>
          <p:cNvSpPr txBox="1"/>
          <p:nvPr/>
        </p:nvSpPr>
        <p:spPr>
          <a:xfrm>
            <a:off x="6667500" y="4037162"/>
            <a:ext cx="1212191" cy="307777"/>
          </a:xfrm>
          <a:prstGeom prst="rect">
            <a:avLst/>
          </a:prstGeom>
          <a:noFill/>
        </p:spPr>
        <p:txBody>
          <a:bodyPr wrap="none" rtlCol="0">
            <a:spAutoFit/>
          </a:bodyPr>
          <a:lstStyle/>
          <a:p>
            <a:r>
              <a:rPr lang="en-ZA" sz="1400" dirty="0" err="1"/>
              <a:t>PICe</a:t>
            </a:r>
            <a:r>
              <a:rPr lang="en-ZA" sz="1400" dirty="0"/>
              <a:t> </a:t>
            </a:r>
            <a:r>
              <a:rPr lang="en-ZA" sz="1100" dirty="0"/>
              <a:t>(usually)</a:t>
            </a:r>
          </a:p>
        </p:txBody>
      </p:sp>
      <p:cxnSp>
        <p:nvCxnSpPr>
          <p:cNvPr id="11" name="Straight Arrow Connector 10"/>
          <p:cNvCxnSpPr/>
          <p:nvPr/>
        </p:nvCxnSpPr>
        <p:spPr>
          <a:xfrm flipV="1">
            <a:off x="4023360" y="4153139"/>
            <a:ext cx="2551176" cy="12583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71999DF-57C4-4E72-AF2D-C805AFEAD33E}"/>
              </a:ext>
            </a:extLst>
          </p:cNvPr>
          <p:cNvGrpSpPr/>
          <p:nvPr/>
        </p:nvGrpSpPr>
        <p:grpSpPr>
          <a:xfrm>
            <a:off x="7857389" y="296703"/>
            <a:ext cx="970343" cy="1115290"/>
            <a:chOff x="7400385" y="321251"/>
            <a:chExt cx="1281037" cy="1534351"/>
          </a:xfrm>
        </p:grpSpPr>
        <p:pic>
          <p:nvPicPr>
            <p:cNvPr id="10" name="Picture 9" descr="A picture containing table, food, computer&#10;&#10;Description automatically generated">
              <a:extLst>
                <a:ext uri="{FF2B5EF4-FFF2-40B4-BE49-F238E27FC236}">
                  <a16:creationId xmlns:a16="http://schemas.microsoft.com/office/drawing/2014/main" id="{8C06FC79-FF0C-4F8A-AC6F-9E3598179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2" name="Rectangle 11">
              <a:extLst>
                <a:ext uri="{FF2B5EF4-FFF2-40B4-BE49-F238E27FC236}">
                  <a16:creationId xmlns:a16="http://schemas.microsoft.com/office/drawing/2014/main" id="{BA736263-EE7E-4FFB-B7F5-6F6095C36544}"/>
                </a:ext>
              </a:extLst>
            </p:cNvPr>
            <p:cNvSpPr/>
            <p:nvPr/>
          </p:nvSpPr>
          <p:spPr>
            <a:xfrm>
              <a:off x="7400385" y="1283984"/>
              <a:ext cx="1281037" cy="571618"/>
            </a:xfrm>
            <a:prstGeom prst="rect">
              <a:avLst/>
            </a:prstGeom>
            <a:solidFill>
              <a:schemeClr val="accent6">
                <a:lumMod val="40000"/>
                <a:lumOff val="60000"/>
              </a:schemeClr>
            </a:solidFill>
          </p:spPr>
          <p:txBody>
            <a:bodyPr wrap="square">
              <a:spAutoFit/>
            </a:bodyPr>
            <a:lstStyle/>
            <a:p>
              <a:r>
                <a:rPr lang="en-ZA" sz="1050" dirty="0"/>
                <a:t>Prescribed reading</a:t>
              </a:r>
            </a:p>
          </p:txBody>
        </p:sp>
      </p:grpSp>
    </p:spTree>
    <p:extLst>
      <p:ext uri="{BB962C8B-B14F-4D97-AF65-F5344CB8AC3E}">
        <p14:creationId xmlns:p14="http://schemas.microsoft.com/office/powerpoint/2010/main" val="466179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98" y="699243"/>
            <a:ext cx="7698306" cy="692210"/>
          </a:xfrm>
        </p:spPr>
        <p:txBody>
          <a:bodyPr>
            <a:normAutofit fontScale="90000"/>
          </a:bodyPr>
          <a:lstStyle/>
          <a:p>
            <a:r>
              <a:rPr lang="en-ZA" dirty="0"/>
              <a:t>Advantages of the</a:t>
            </a:r>
            <a:br>
              <a:rPr lang="en-ZA" dirty="0"/>
            </a:br>
            <a:r>
              <a:rPr lang="en-ZA" dirty="0"/>
              <a:t>      OpenCL JIT* Compiler</a:t>
            </a:r>
          </a:p>
        </p:txBody>
      </p:sp>
      <p:sp>
        <p:nvSpPr>
          <p:cNvPr id="3" name="Content Placeholder 2"/>
          <p:cNvSpPr>
            <a:spLocks noGrp="1"/>
          </p:cNvSpPr>
          <p:nvPr>
            <p:ph idx="1"/>
          </p:nvPr>
        </p:nvSpPr>
        <p:spPr>
          <a:xfrm>
            <a:off x="524435" y="1595620"/>
            <a:ext cx="7902985" cy="4519977"/>
          </a:xfrm>
        </p:spPr>
        <p:txBody>
          <a:bodyPr>
            <a:normAutofit fontScale="70000" lnSpcReduction="20000"/>
          </a:bodyPr>
          <a:lstStyle/>
          <a:p>
            <a:r>
              <a:rPr lang="en-ZA" dirty="0"/>
              <a:t>HLS (high level synthesis) phase leverages the </a:t>
            </a:r>
            <a:r>
              <a:rPr lang="en-ZA" dirty="0" err="1"/>
              <a:t>OpenCL</a:t>
            </a:r>
            <a:r>
              <a:rPr lang="en-ZA" dirty="0"/>
              <a:t> compiler</a:t>
            </a:r>
          </a:p>
          <a:p>
            <a:r>
              <a:rPr lang="en-ZA" dirty="0"/>
              <a:t>You can (if you want to) still specify and adjust:</a:t>
            </a:r>
          </a:p>
          <a:p>
            <a:pPr lvl="1"/>
            <a:r>
              <a:rPr lang="en-ZA" dirty="0"/>
              <a:t>High performance </a:t>
            </a:r>
            <a:r>
              <a:rPr lang="en-ZA" dirty="0" err="1"/>
              <a:t>datapaths</a:t>
            </a:r>
            <a:endParaRPr lang="en-ZA" dirty="0"/>
          </a:p>
          <a:p>
            <a:pPr lvl="1"/>
            <a:r>
              <a:rPr lang="en-ZA" dirty="0"/>
              <a:t>Automatic pipelining</a:t>
            </a:r>
          </a:p>
          <a:p>
            <a:pPr lvl="1"/>
            <a:r>
              <a:rPr lang="en-ZA" dirty="0"/>
              <a:t>New </a:t>
            </a:r>
            <a:r>
              <a:rPr lang="en-ZA" dirty="0" err="1"/>
              <a:t>QoR</a:t>
            </a:r>
            <a:r>
              <a:rPr lang="en-ZA" dirty="0"/>
              <a:t> enhancements as they are developed</a:t>
            </a:r>
          </a:p>
          <a:p>
            <a:pPr lvl="1"/>
            <a:r>
              <a:rPr lang="en-ZA" dirty="0"/>
              <a:t>DSPB back-end optimizations</a:t>
            </a:r>
          </a:p>
          <a:p>
            <a:pPr lvl="1"/>
            <a:r>
              <a:rPr lang="en-ZA" dirty="0"/>
              <a:t>Memory optimizations</a:t>
            </a:r>
          </a:p>
          <a:p>
            <a:r>
              <a:rPr lang="en-ZA" dirty="0"/>
              <a:t>In addition to:</a:t>
            </a:r>
          </a:p>
          <a:p>
            <a:pPr lvl="1"/>
            <a:r>
              <a:rPr lang="en-ZA" dirty="0"/>
              <a:t>Control constraints (latency, </a:t>
            </a:r>
            <a:r>
              <a:rPr lang="en-ZA" dirty="0" err="1"/>
              <a:t>fmax</a:t>
            </a:r>
            <a:r>
              <a:rPr lang="en-ZA" dirty="0"/>
              <a:t>, area, …)</a:t>
            </a:r>
          </a:p>
          <a:p>
            <a:pPr lvl="1"/>
            <a:r>
              <a:rPr lang="en-ZA" dirty="0"/>
              <a:t>Control interfaces (stall, valid, Avalon-MM, …)</a:t>
            </a:r>
          </a:p>
          <a:p>
            <a:pPr lvl="1"/>
            <a:r>
              <a:rPr lang="en-ZA" dirty="0"/>
              <a:t>Control architecture (memory configuration, scheduling, …)</a:t>
            </a:r>
          </a:p>
          <a:p>
            <a:pPr lvl="1"/>
            <a:r>
              <a:rPr lang="en-ZA" dirty="0"/>
              <a:t>IP core verification flows</a:t>
            </a:r>
          </a:p>
        </p:txBody>
      </p:sp>
      <p:grpSp>
        <p:nvGrpSpPr>
          <p:cNvPr id="6" name="Group 5"/>
          <p:cNvGrpSpPr/>
          <p:nvPr/>
        </p:nvGrpSpPr>
        <p:grpSpPr>
          <a:xfrm>
            <a:off x="2501153" y="5674659"/>
            <a:ext cx="896127" cy="896127"/>
            <a:chOff x="1358153" y="5674659"/>
            <a:chExt cx="1183341" cy="1183341"/>
          </a:xfrm>
        </p:grpSpPr>
        <p:sp>
          <p:nvSpPr>
            <p:cNvPr id="4" name="Rectangle 3"/>
            <p:cNvSpPr/>
            <p:nvPr/>
          </p:nvSpPr>
          <p:spPr>
            <a:xfrm>
              <a:off x="1358153" y="5674659"/>
              <a:ext cx="954741" cy="954741"/>
            </a:xfrm>
            <a:prstGeom prst="rect">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1586753" y="5903259"/>
              <a:ext cx="954741" cy="954741"/>
            </a:xfrm>
            <a:prstGeom prst="rect">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err="1">
                  <a:solidFill>
                    <a:schemeClr val="tx1"/>
                  </a:solidFill>
                </a:rPr>
                <a:t>Code.c</a:t>
              </a:r>
              <a:endParaRPr lang="en-ZA" sz="1100" dirty="0">
                <a:solidFill>
                  <a:schemeClr val="tx1"/>
                </a:solidFill>
              </a:endParaRPr>
            </a:p>
          </p:txBody>
        </p:sp>
      </p:grpSp>
      <p:sp>
        <p:nvSpPr>
          <p:cNvPr id="7" name="Right Arrow 6"/>
          <p:cNvSpPr/>
          <p:nvPr/>
        </p:nvSpPr>
        <p:spPr>
          <a:xfrm>
            <a:off x="3576918" y="5754091"/>
            <a:ext cx="1351449" cy="72301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3530054" y="5960412"/>
            <a:ext cx="1265539" cy="276999"/>
          </a:xfrm>
          <a:prstGeom prst="rect">
            <a:avLst/>
          </a:prstGeom>
        </p:spPr>
        <p:txBody>
          <a:bodyPr wrap="none">
            <a:spAutoFit/>
          </a:bodyPr>
          <a:lstStyle/>
          <a:p>
            <a:r>
              <a:rPr lang="en-ZA" sz="1200" dirty="0"/>
              <a:t>IP optimizations</a:t>
            </a:r>
          </a:p>
        </p:txBody>
      </p:sp>
      <p:sp>
        <p:nvSpPr>
          <p:cNvPr id="12" name="Chevron 11"/>
          <p:cNvSpPr/>
          <p:nvPr/>
        </p:nvSpPr>
        <p:spPr>
          <a:xfrm>
            <a:off x="5051117" y="5800932"/>
            <a:ext cx="578223" cy="629329"/>
          </a:xfrm>
          <a:prstGeom prst="chevron">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3" name="Chevron 12"/>
          <p:cNvSpPr/>
          <p:nvPr/>
        </p:nvSpPr>
        <p:spPr>
          <a:xfrm>
            <a:off x="5274196" y="5800932"/>
            <a:ext cx="578223" cy="629329"/>
          </a:xfrm>
          <a:prstGeom prst="chevron">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4" name="Chevron 13"/>
          <p:cNvSpPr/>
          <p:nvPr/>
        </p:nvSpPr>
        <p:spPr>
          <a:xfrm>
            <a:off x="5465215" y="5800932"/>
            <a:ext cx="578223" cy="629329"/>
          </a:xfrm>
          <a:prstGeom prst="chevron">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6" name="Chevron 15"/>
          <p:cNvSpPr/>
          <p:nvPr/>
        </p:nvSpPr>
        <p:spPr>
          <a:xfrm>
            <a:off x="5663323" y="5800932"/>
            <a:ext cx="993228" cy="629329"/>
          </a:xfrm>
          <a:prstGeom prst="chevron">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5" name="Rectangle 14"/>
          <p:cNvSpPr/>
          <p:nvPr/>
        </p:nvSpPr>
        <p:spPr>
          <a:xfrm>
            <a:off x="5308014" y="5927692"/>
            <a:ext cx="1277914" cy="338554"/>
          </a:xfrm>
          <a:prstGeom prst="rect">
            <a:avLst/>
          </a:prstGeom>
        </p:spPr>
        <p:txBody>
          <a:bodyPr wrap="none">
            <a:spAutoFit/>
          </a:bodyPr>
          <a:lstStyle/>
          <a:p>
            <a:r>
              <a:rPr lang="en-ZA" sz="1600" dirty="0"/>
              <a:t>executables</a:t>
            </a:r>
          </a:p>
        </p:txBody>
      </p:sp>
      <p:sp>
        <p:nvSpPr>
          <p:cNvPr id="9" name="Rectangle 8">
            <a:extLst>
              <a:ext uri="{FF2B5EF4-FFF2-40B4-BE49-F238E27FC236}">
                <a16:creationId xmlns:a16="http://schemas.microsoft.com/office/drawing/2014/main" id="{46AD93F4-B1FC-48D8-B42C-1C8C348FDB85}"/>
              </a:ext>
            </a:extLst>
          </p:cNvPr>
          <p:cNvSpPr/>
          <p:nvPr/>
        </p:nvSpPr>
        <p:spPr>
          <a:xfrm>
            <a:off x="257193" y="6397671"/>
            <a:ext cx="1505540" cy="276999"/>
          </a:xfrm>
          <a:prstGeom prst="rect">
            <a:avLst/>
          </a:prstGeom>
        </p:spPr>
        <p:txBody>
          <a:bodyPr wrap="none">
            <a:spAutoFit/>
          </a:bodyPr>
          <a:lstStyle/>
          <a:p>
            <a:r>
              <a:rPr lang="en-ZA" sz="1200" dirty="0"/>
              <a:t>* JIT = Just In Time</a:t>
            </a:r>
          </a:p>
        </p:txBody>
      </p:sp>
    </p:spTree>
    <p:extLst>
      <p:ext uri="{BB962C8B-B14F-4D97-AF65-F5344CB8AC3E}">
        <p14:creationId xmlns:p14="http://schemas.microsoft.com/office/powerpoint/2010/main" val="1522987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OpenCL Coding</a:t>
            </a:r>
          </a:p>
        </p:txBody>
      </p:sp>
      <p:sp>
        <p:nvSpPr>
          <p:cNvPr id="5" name="Text Placeholder 4"/>
          <p:cNvSpPr>
            <a:spLocks noGrp="1"/>
          </p:cNvSpPr>
          <p:nvPr>
            <p:ph type="body" idx="1"/>
          </p:nvPr>
        </p:nvSpPr>
        <p:spPr/>
        <p:txBody>
          <a:bodyPr/>
          <a:lstStyle/>
          <a:p>
            <a:r>
              <a:rPr lang="en-ZA" dirty="0"/>
              <a:t>EEE4120F</a:t>
            </a:r>
          </a:p>
        </p:txBody>
      </p:sp>
    </p:spTree>
    <p:extLst>
      <p:ext uri="{BB962C8B-B14F-4D97-AF65-F5344CB8AC3E}">
        <p14:creationId xmlns:p14="http://schemas.microsoft.com/office/powerpoint/2010/main" val="2031085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6907" y="220627"/>
            <a:ext cx="7698306" cy="692210"/>
          </a:xfrm>
        </p:spPr>
        <p:txBody>
          <a:bodyPr>
            <a:normAutofit fontScale="90000"/>
          </a:bodyPr>
          <a:lstStyle/>
          <a:p>
            <a:r>
              <a:rPr lang="en-ZA" dirty="0"/>
              <a:t>OpenCL Programming Model</a:t>
            </a:r>
          </a:p>
        </p:txBody>
      </p:sp>
      <p:sp>
        <p:nvSpPr>
          <p:cNvPr id="5" name="Content Placeholder 4"/>
          <p:cNvSpPr>
            <a:spLocks noGrp="1"/>
          </p:cNvSpPr>
          <p:nvPr>
            <p:ph idx="1"/>
          </p:nvPr>
        </p:nvSpPr>
        <p:spPr>
          <a:xfrm>
            <a:off x="382546" y="1179446"/>
            <a:ext cx="7766031" cy="5495334"/>
          </a:xfrm>
        </p:spPr>
        <p:txBody>
          <a:bodyPr>
            <a:normAutofit fontScale="70000" lnSpcReduction="20000"/>
          </a:bodyPr>
          <a:lstStyle/>
          <a:p>
            <a:r>
              <a:rPr lang="en-US" dirty="0"/>
              <a:t>Kernel</a:t>
            </a:r>
          </a:p>
          <a:p>
            <a:pPr lvl="1"/>
            <a:r>
              <a:rPr lang="en-US" dirty="0"/>
              <a:t>basic unit of execution – data parallel</a:t>
            </a:r>
          </a:p>
          <a:p>
            <a:r>
              <a:rPr lang="en-US" dirty="0"/>
              <a:t>Program</a:t>
            </a:r>
          </a:p>
          <a:p>
            <a:pPr lvl="1"/>
            <a:r>
              <a:rPr lang="en-US" dirty="0"/>
              <a:t>collection of kernels and related functions</a:t>
            </a:r>
          </a:p>
          <a:p>
            <a:r>
              <a:rPr lang="en-US" dirty="0"/>
              <a:t>Kernels executed across a collection of </a:t>
            </a:r>
            <a:br>
              <a:rPr lang="en-US" dirty="0"/>
            </a:br>
            <a:r>
              <a:rPr lang="en-US" dirty="0"/>
              <a:t>work-items</a:t>
            </a:r>
          </a:p>
          <a:p>
            <a:pPr lvl="1"/>
            <a:r>
              <a:rPr lang="en-US" dirty="0"/>
              <a:t>one work-item per computation</a:t>
            </a:r>
          </a:p>
          <a:p>
            <a:r>
              <a:rPr lang="en-US" dirty="0"/>
              <a:t>Work-items</a:t>
            </a:r>
          </a:p>
          <a:p>
            <a:pPr lvl="1"/>
            <a:r>
              <a:rPr lang="en-US" dirty="0"/>
              <a:t>Independent processing tasks; grouped</a:t>
            </a:r>
            <a:br>
              <a:rPr lang="en-US" dirty="0"/>
            </a:br>
            <a:r>
              <a:rPr lang="en-US" dirty="0"/>
              <a:t>into workgroups</a:t>
            </a:r>
          </a:p>
          <a:p>
            <a:r>
              <a:rPr lang="en-US" dirty="0"/>
              <a:t>Workgroups</a:t>
            </a:r>
          </a:p>
          <a:p>
            <a:pPr lvl="1"/>
            <a:r>
              <a:rPr lang="en-US" dirty="0"/>
              <a:t>Work-items that executed together on one device</a:t>
            </a:r>
          </a:p>
          <a:p>
            <a:r>
              <a:rPr lang="en-US" dirty="0"/>
              <a:t>Workgroups are executed independently can take place simultaneously or via specific schedule</a:t>
            </a:r>
          </a:p>
          <a:p>
            <a:pPr lvl="0"/>
            <a:r>
              <a:rPr lang="en-US" dirty="0"/>
              <a:t>Applications structuring</a:t>
            </a:r>
          </a:p>
          <a:p>
            <a:pPr lvl="1"/>
            <a:r>
              <a:rPr lang="en-US" dirty="0"/>
              <a:t>Queue kernel instances for execution in-order, but they may be executed in-order or out-of-order</a:t>
            </a:r>
            <a:endParaRPr lang="en-ZA" dirty="0"/>
          </a:p>
        </p:txBody>
      </p:sp>
      <p:pic>
        <p:nvPicPr>
          <p:cNvPr id="6" name="Content Placeholder 5" descr="memory-model.png"/>
          <p:cNvPicPr>
            <a:picLocks noChangeAspect="1"/>
          </p:cNvPicPr>
          <p:nvPr/>
        </p:nvPicPr>
        <p:blipFill>
          <a:blip r:embed="rId2" cstate="print"/>
          <a:srcRect l="-1673" r="-1673"/>
          <a:stretch>
            <a:fillRect/>
          </a:stretch>
        </p:blipFill>
        <p:spPr>
          <a:xfrm>
            <a:off x="6134583" y="1678602"/>
            <a:ext cx="2737412" cy="2322066"/>
          </a:xfrm>
          <a:prstGeom prst="rect">
            <a:avLst/>
          </a:prstGeom>
        </p:spPr>
      </p:pic>
      <p:sp>
        <p:nvSpPr>
          <p:cNvPr id="7" name="Content Placeholder 2"/>
          <p:cNvSpPr txBox="1">
            <a:spLocks/>
          </p:cNvSpPr>
          <p:nvPr/>
        </p:nvSpPr>
        <p:spPr>
          <a:xfrm>
            <a:off x="6284880" y="3924888"/>
            <a:ext cx="2677171" cy="543928"/>
          </a:xfrm>
          <a:prstGeom prst="rect">
            <a:avLst/>
          </a:prstGeom>
        </p:spPr>
        <p:txBody>
          <a:bodyPr vert="horz" lIns="91440" tIns="91440" rtlCol="0">
            <a:normAutofit fontScale="85000" lnSpcReduction="20000"/>
          </a:bodyPr>
          <a:lstStyle/>
          <a:p>
            <a:pPr marL="118872" marR="0" lvl="0" algn="l" defTabSz="914400" rtl="0" eaLnBrk="1" fontAlgn="auto" latinLnBrk="0" hangingPunct="1">
              <a:lnSpc>
                <a:spcPct val="100000"/>
              </a:lnSpc>
              <a:spcBef>
                <a:spcPts val="0"/>
              </a:spcBef>
              <a:spcAft>
                <a:spcPts val="0"/>
              </a:spcAft>
              <a:buClr>
                <a:schemeClr val="accent1"/>
              </a:buClr>
              <a:buSzPct val="80000"/>
              <a:tabLst/>
              <a:defRPr/>
            </a:pPr>
            <a:r>
              <a:rPr lang="en-US" dirty="0">
                <a:latin typeface="Arial" panose="020B0604020202020204" pitchFamily="34" charset="0"/>
                <a:cs typeface="Arial" panose="020B0604020202020204" pitchFamily="34" charset="0"/>
              </a:rPr>
              <a:t>Work items and OpenCL memory model</a:t>
            </a:r>
          </a:p>
        </p:txBody>
      </p:sp>
      <p:grpSp>
        <p:nvGrpSpPr>
          <p:cNvPr id="8" name="Group 7">
            <a:extLst>
              <a:ext uri="{FF2B5EF4-FFF2-40B4-BE49-F238E27FC236}">
                <a16:creationId xmlns:a16="http://schemas.microsoft.com/office/drawing/2014/main" id="{409CF700-31C7-47BC-8DD7-E45CB4CD0E02}"/>
              </a:ext>
            </a:extLst>
          </p:cNvPr>
          <p:cNvGrpSpPr/>
          <p:nvPr/>
        </p:nvGrpSpPr>
        <p:grpSpPr>
          <a:xfrm>
            <a:off x="7857389" y="296703"/>
            <a:ext cx="970343" cy="1115290"/>
            <a:chOff x="7400385" y="321251"/>
            <a:chExt cx="1281037" cy="1534351"/>
          </a:xfrm>
        </p:grpSpPr>
        <p:pic>
          <p:nvPicPr>
            <p:cNvPr id="9" name="Picture 8" descr="A picture containing table, food, computer&#10;&#10;Description automatically generated">
              <a:extLst>
                <a:ext uri="{FF2B5EF4-FFF2-40B4-BE49-F238E27FC236}">
                  <a16:creationId xmlns:a16="http://schemas.microsoft.com/office/drawing/2014/main" id="{6C654039-5864-465A-875C-84BD6C306A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0" name="Rectangle 9">
              <a:extLst>
                <a:ext uri="{FF2B5EF4-FFF2-40B4-BE49-F238E27FC236}">
                  <a16:creationId xmlns:a16="http://schemas.microsoft.com/office/drawing/2014/main" id="{78CE1E9D-DB18-460C-BF03-726A68A32728}"/>
                </a:ext>
              </a:extLst>
            </p:cNvPr>
            <p:cNvSpPr/>
            <p:nvPr/>
          </p:nvSpPr>
          <p:spPr>
            <a:xfrm>
              <a:off x="7400385" y="1283984"/>
              <a:ext cx="1281037" cy="571618"/>
            </a:xfrm>
            <a:prstGeom prst="rect">
              <a:avLst/>
            </a:prstGeom>
            <a:solidFill>
              <a:schemeClr val="accent6">
                <a:lumMod val="40000"/>
                <a:lumOff val="60000"/>
              </a:schemeClr>
            </a:solidFill>
          </p:spPr>
          <p:txBody>
            <a:bodyPr wrap="square">
              <a:spAutoFit/>
            </a:bodyPr>
            <a:lstStyle/>
            <a:p>
              <a:r>
                <a:rPr lang="en-ZA" sz="1050" dirty="0"/>
                <a:t>Prescribed reading</a:t>
              </a:r>
            </a:p>
          </p:txBody>
        </p:sp>
      </p:grpSp>
    </p:spTree>
    <p:extLst>
      <p:ext uri="{BB962C8B-B14F-4D97-AF65-F5344CB8AC3E}">
        <p14:creationId xmlns:p14="http://schemas.microsoft.com/office/powerpoint/2010/main" val="192622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46" y="396298"/>
            <a:ext cx="7698306" cy="692210"/>
          </a:xfrm>
        </p:spPr>
        <p:txBody>
          <a:bodyPr>
            <a:normAutofit fontScale="90000"/>
          </a:bodyPr>
          <a:lstStyle/>
          <a:p>
            <a:r>
              <a:rPr lang="en-US" dirty="0"/>
              <a:t>OpenCL Objects  </a:t>
            </a:r>
            <a:r>
              <a:rPr lang="en-US" sz="2200" dirty="0"/>
              <a:t>(work task elements)</a:t>
            </a:r>
            <a:endParaRPr lang="en-ZA" dirty="0"/>
          </a:p>
        </p:txBody>
      </p:sp>
      <p:sp>
        <p:nvSpPr>
          <p:cNvPr id="3" name="Content Placeholder 2"/>
          <p:cNvSpPr>
            <a:spLocks noGrp="1"/>
          </p:cNvSpPr>
          <p:nvPr>
            <p:ph idx="1"/>
          </p:nvPr>
        </p:nvSpPr>
        <p:spPr>
          <a:xfrm>
            <a:off x="729785" y="1595620"/>
            <a:ext cx="7697635" cy="4519977"/>
          </a:xfrm>
        </p:spPr>
        <p:txBody>
          <a:bodyPr>
            <a:normAutofit fontScale="70000" lnSpcReduction="20000"/>
          </a:bodyPr>
          <a:lstStyle/>
          <a:p>
            <a:r>
              <a:rPr lang="en-US" dirty="0"/>
              <a:t>Devices: multiple cores on CPU/GPU together taken as a single device</a:t>
            </a:r>
          </a:p>
          <a:p>
            <a:pPr lvl="1"/>
            <a:r>
              <a:rPr lang="en-US" dirty="0"/>
              <a:t>Kernels executed across all cores in a data-parallel manner</a:t>
            </a:r>
          </a:p>
          <a:p>
            <a:r>
              <a:rPr lang="en-US" dirty="0"/>
              <a:t>Contexts: Enable sharing between different devices</a:t>
            </a:r>
          </a:p>
          <a:p>
            <a:pPr lvl="1"/>
            <a:r>
              <a:rPr lang="en-US" dirty="0"/>
              <a:t>Devices must be within the same context to be able to share</a:t>
            </a:r>
          </a:p>
          <a:p>
            <a:r>
              <a:rPr lang="en-US" dirty="0"/>
              <a:t>Queues: used for submitting work, one per device</a:t>
            </a:r>
          </a:p>
          <a:p>
            <a:r>
              <a:rPr lang="en-US" dirty="0"/>
              <a:t>Buffers: simple chunks of memory like arrays; read-write access</a:t>
            </a:r>
          </a:p>
          <a:p>
            <a:r>
              <a:rPr lang="en-US" dirty="0"/>
              <a:t>Images: 2D/3D data structures</a:t>
            </a:r>
          </a:p>
          <a:p>
            <a:pPr lvl="1"/>
            <a:r>
              <a:rPr lang="en-US" dirty="0"/>
              <a:t>Access using </a:t>
            </a:r>
            <a:r>
              <a:rPr lang="en-US" dirty="0" err="1"/>
              <a:t>read_image</a:t>
            </a:r>
            <a:r>
              <a:rPr lang="en-US" dirty="0"/>
              <a:t>(), </a:t>
            </a:r>
            <a:r>
              <a:rPr lang="en-US" dirty="0" err="1"/>
              <a:t>write_image</a:t>
            </a:r>
            <a:r>
              <a:rPr lang="en-US" dirty="0"/>
              <a:t>()</a:t>
            </a:r>
          </a:p>
          <a:p>
            <a:pPr lvl="1"/>
            <a:r>
              <a:rPr lang="en-US" dirty="0"/>
              <a:t>Either read or write within a kernel, but not both</a:t>
            </a:r>
          </a:p>
        </p:txBody>
      </p:sp>
      <p:grpSp>
        <p:nvGrpSpPr>
          <p:cNvPr id="4" name="Group 3">
            <a:extLst>
              <a:ext uri="{FF2B5EF4-FFF2-40B4-BE49-F238E27FC236}">
                <a16:creationId xmlns:a16="http://schemas.microsoft.com/office/drawing/2014/main" id="{0DE87633-045E-4FED-A070-0AF9CE90A70C}"/>
              </a:ext>
            </a:extLst>
          </p:cNvPr>
          <p:cNvGrpSpPr/>
          <p:nvPr/>
        </p:nvGrpSpPr>
        <p:grpSpPr>
          <a:xfrm>
            <a:off x="7857389" y="296703"/>
            <a:ext cx="970343" cy="1115290"/>
            <a:chOff x="7400385" y="321251"/>
            <a:chExt cx="1281037" cy="1534351"/>
          </a:xfrm>
        </p:grpSpPr>
        <p:pic>
          <p:nvPicPr>
            <p:cNvPr id="5" name="Picture 4" descr="A picture containing table, food, computer&#10;&#10;Description automatically generated">
              <a:extLst>
                <a:ext uri="{FF2B5EF4-FFF2-40B4-BE49-F238E27FC236}">
                  <a16:creationId xmlns:a16="http://schemas.microsoft.com/office/drawing/2014/main" id="{2402E27C-6CD2-4BC7-850F-C68EC8970D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6" name="Rectangle 5">
              <a:extLst>
                <a:ext uri="{FF2B5EF4-FFF2-40B4-BE49-F238E27FC236}">
                  <a16:creationId xmlns:a16="http://schemas.microsoft.com/office/drawing/2014/main" id="{12EF46B9-571B-4269-8F6C-D6708C4678FC}"/>
                </a:ext>
              </a:extLst>
            </p:cNvPr>
            <p:cNvSpPr/>
            <p:nvPr/>
          </p:nvSpPr>
          <p:spPr>
            <a:xfrm>
              <a:off x="7400385" y="1283984"/>
              <a:ext cx="1281037" cy="571618"/>
            </a:xfrm>
            <a:prstGeom prst="rect">
              <a:avLst/>
            </a:prstGeom>
            <a:solidFill>
              <a:schemeClr val="accent6">
                <a:lumMod val="40000"/>
                <a:lumOff val="60000"/>
              </a:schemeClr>
            </a:solidFill>
          </p:spPr>
          <p:txBody>
            <a:bodyPr wrap="square">
              <a:spAutoFit/>
            </a:bodyPr>
            <a:lstStyle/>
            <a:p>
              <a:r>
                <a:rPr lang="en-ZA" sz="1050" dirty="0"/>
                <a:t>Prescribed reading</a:t>
              </a:r>
            </a:p>
          </p:txBody>
        </p:sp>
      </p:grpSp>
    </p:spTree>
    <p:extLst>
      <p:ext uri="{BB962C8B-B14F-4D97-AF65-F5344CB8AC3E}">
        <p14:creationId xmlns:p14="http://schemas.microsoft.com/office/powerpoint/2010/main" val="724370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OpenCL Kernel Objects</a:t>
            </a:r>
            <a:endParaRPr lang="en-ZA" dirty="0"/>
          </a:p>
        </p:txBody>
      </p:sp>
      <p:sp>
        <p:nvSpPr>
          <p:cNvPr id="3" name="Content Placeholder 2"/>
          <p:cNvSpPr>
            <a:spLocks noGrp="1"/>
          </p:cNvSpPr>
          <p:nvPr>
            <p:ph idx="1"/>
          </p:nvPr>
        </p:nvSpPr>
        <p:spPr/>
        <p:txBody>
          <a:bodyPr>
            <a:normAutofit fontScale="85000" lnSpcReduction="20000"/>
          </a:bodyPr>
          <a:lstStyle/>
          <a:p>
            <a:r>
              <a:rPr lang="en-US" dirty="0"/>
              <a:t>Declared with a __kernel qualifier</a:t>
            </a:r>
          </a:p>
          <a:p>
            <a:r>
              <a:rPr lang="en-US" dirty="0"/>
              <a:t>Encapsulate a </a:t>
            </a:r>
            <a:r>
              <a:rPr lang="en-US" dirty="0">
                <a:solidFill>
                  <a:srgbClr val="FF0000"/>
                </a:solidFill>
              </a:rPr>
              <a:t>kernel function</a:t>
            </a:r>
          </a:p>
          <a:p>
            <a:r>
              <a:rPr lang="en-US" dirty="0"/>
              <a:t>The kernel objects created after the executable is built</a:t>
            </a:r>
          </a:p>
          <a:p>
            <a:r>
              <a:rPr lang="en-US" dirty="0"/>
              <a:t>Execution</a:t>
            </a:r>
          </a:p>
          <a:p>
            <a:pPr lvl="1"/>
            <a:r>
              <a:rPr lang="en-US" dirty="0"/>
              <a:t>Set the kernel arguments</a:t>
            </a:r>
          </a:p>
          <a:p>
            <a:pPr lvl="1"/>
            <a:r>
              <a:rPr lang="en-US" dirty="0" err="1"/>
              <a:t>Enqueue</a:t>
            </a:r>
            <a:r>
              <a:rPr lang="en-US" dirty="0"/>
              <a:t> the kernel</a:t>
            </a:r>
          </a:p>
          <a:p>
            <a:r>
              <a:rPr lang="en-US" dirty="0"/>
              <a:t>Kernels are executed asynchronously</a:t>
            </a:r>
          </a:p>
          <a:p>
            <a:r>
              <a:rPr lang="en-US" dirty="0"/>
              <a:t>Events used to track the execution status</a:t>
            </a:r>
          </a:p>
          <a:p>
            <a:pPr lvl="1"/>
            <a:r>
              <a:rPr lang="en-US" dirty="0"/>
              <a:t>Used for synchronizing execution of two kernels</a:t>
            </a:r>
          </a:p>
          <a:p>
            <a:pPr lvl="1"/>
            <a:r>
              <a:rPr lang="en-US" dirty="0" err="1"/>
              <a:t>clWaitForEvents</a:t>
            </a:r>
            <a:r>
              <a:rPr lang="en-US" dirty="0"/>
              <a:t>(), </a:t>
            </a:r>
            <a:r>
              <a:rPr lang="en-US" dirty="0" err="1"/>
              <a:t>clEnqueueMarker</a:t>
            </a:r>
            <a:r>
              <a:rPr lang="en-US" dirty="0"/>
              <a:t>() etc.</a:t>
            </a:r>
            <a:endParaRPr lang="en-ZA" dirty="0"/>
          </a:p>
        </p:txBody>
      </p:sp>
    </p:spTree>
    <p:extLst>
      <p:ext uri="{BB962C8B-B14F-4D97-AF65-F5344CB8AC3E}">
        <p14:creationId xmlns:p14="http://schemas.microsoft.com/office/powerpoint/2010/main" val="3365996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OpenCL Program Objects</a:t>
            </a:r>
            <a:endParaRPr lang="en-ZA" dirty="0"/>
          </a:p>
        </p:txBody>
      </p:sp>
      <p:sp>
        <p:nvSpPr>
          <p:cNvPr id="3" name="Content Placeholder 2"/>
          <p:cNvSpPr>
            <a:spLocks noGrp="1"/>
          </p:cNvSpPr>
          <p:nvPr>
            <p:ph idx="1"/>
          </p:nvPr>
        </p:nvSpPr>
        <p:spPr/>
        <p:txBody>
          <a:bodyPr>
            <a:normAutofit fontScale="85000" lnSpcReduction="20000"/>
          </a:bodyPr>
          <a:lstStyle/>
          <a:p>
            <a:r>
              <a:rPr lang="en-US" dirty="0"/>
              <a:t>Encapsulate</a:t>
            </a:r>
          </a:p>
          <a:p>
            <a:pPr lvl="1"/>
            <a:r>
              <a:rPr lang="en-US" dirty="0"/>
              <a:t>A program source/binary</a:t>
            </a:r>
          </a:p>
          <a:p>
            <a:pPr lvl="1"/>
            <a:r>
              <a:rPr lang="en-US" dirty="0"/>
              <a:t>List of devices and latest successfully built executable for each device</a:t>
            </a:r>
          </a:p>
          <a:p>
            <a:pPr lvl="1"/>
            <a:r>
              <a:rPr lang="en-US" dirty="0"/>
              <a:t>List of kernel objects</a:t>
            </a:r>
          </a:p>
          <a:p>
            <a:r>
              <a:rPr lang="en-US" dirty="0">
                <a:solidFill>
                  <a:srgbClr val="FF0000"/>
                </a:solidFill>
              </a:rPr>
              <a:t>Kernel source specified as a string can be provided and compiled at runtime </a:t>
            </a:r>
            <a:r>
              <a:rPr lang="en-US" dirty="0"/>
              <a:t>using </a:t>
            </a:r>
            <a:r>
              <a:rPr lang="en-US" dirty="0" err="1"/>
              <a:t>clCreateProgramWithSource</a:t>
            </a:r>
            <a:r>
              <a:rPr lang="en-US" dirty="0"/>
              <a:t>() – platform independence</a:t>
            </a:r>
          </a:p>
          <a:p>
            <a:r>
              <a:rPr lang="en-US" dirty="0"/>
              <a:t>Overhead – compiling programs can be expensive</a:t>
            </a:r>
          </a:p>
          <a:p>
            <a:pPr lvl="1"/>
            <a:r>
              <a:rPr lang="en-US" dirty="0"/>
              <a:t>OpenCL allows for reusing precompiled binaries</a:t>
            </a:r>
          </a:p>
        </p:txBody>
      </p:sp>
    </p:spTree>
    <p:extLst>
      <p:ext uri="{BB962C8B-B14F-4D97-AF65-F5344CB8AC3E}">
        <p14:creationId xmlns:p14="http://schemas.microsoft.com/office/powerpoint/2010/main" val="87579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000" y="83645"/>
            <a:ext cx="7024744" cy="991307"/>
          </a:xfrm>
        </p:spPr>
        <p:txBody>
          <a:bodyPr/>
          <a:lstStyle/>
          <a:p>
            <a:pPr eaLnBrk="1" hangingPunct="1">
              <a:defRPr/>
            </a:pPr>
            <a:r>
              <a:rPr lang="en-ZA" dirty="0"/>
              <a:t>OpenCL Lecture Overview</a:t>
            </a:r>
            <a:endParaRPr lang="en-US" dirty="0"/>
          </a:p>
        </p:txBody>
      </p:sp>
      <p:sp>
        <p:nvSpPr>
          <p:cNvPr id="3" name="Content Placeholder 2"/>
          <p:cNvSpPr>
            <a:spLocks noGrp="1"/>
          </p:cNvSpPr>
          <p:nvPr>
            <p:ph idx="1"/>
          </p:nvPr>
        </p:nvSpPr>
        <p:spPr>
          <a:xfrm>
            <a:off x="619257" y="1333500"/>
            <a:ext cx="8007350" cy="4191000"/>
          </a:xfrm>
        </p:spPr>
        <p:txBody>
          <a:bodyPr>
            <a:normAutofit/>
          </a:bodyPr>
          <a:lstStyle/>
          <a:p>
            <a:pPr>
              <a:defRPr/>
            </a:pPr>
            <a:r>
              <a:rPr lang="en-ZA" dirty="0"/>
              <a:t>Why OpenCL</a:t>
            </a:r>
          </a:p>
          <a:p>
            <a:pPr>
              <a:defRPr/>
            </a:pPr>
            <a:r>
              <a:rPr lang="en-ZA" dirty="0"/>
              <a:t>Brief overview of OpenCL</a:t>
            </a:r>
          </a:p>
          <a:p>
            <a:pPr lvl="1">
              <a:defRPr/>
            </a:pPr>
            <a:r>
              <a:rPr lang="en-ZA" dirty="0"/>
              <a:t>Abstractions &amp; platform model</a:t>
            </a:r>
          </a:p>
          <a:p>
            <a:pPr lvl="1">
              <a:defRPr/>
            </a:pPr>
            <a:r>
              <a:rPr lang="en-ZA" dirty="0"/>
              <a:t>OpenCL Scenario</a:t>
            </a:r>
          </a:p>
          <a:p>
            <a:pPr>
              <a:defRPr/>
            </a:pPr>
            <a:r>
              <a:rPr lang="en-ZA" dirty="0"/>
              <a:t>OpenCL Programming</a:t>
            </a:r>
            <a:br>
              <a:rPr lang="en-ZA" dirty="0"/>
            </a:br>
            <a:r>
              <a:rPr lang="en-ZA" sz="2400" dirty="0"/>
              <a:t>(Preparation for </a:t>
            </a:r>
            <a:r>
              <a:rPr lang="en-ZA" sz="2400" dirty="0" err="1"/>
              <a:t>Prac</a:t>
            </a:r>
            <a:r>
              <a:rPr lang="en-ZA" sz="2400" dirty="0"/>
              <a:t> 2)</a:t>
            </a:r>
            <a:endParaRPr lang="en-ZA" dirty="0"/>
          </a:p>
        </p:txBody>
      </p:sp>
      <p:pic>
        <p:nvPicPr>
          <p:cNvPr id="5123" name="Picture 3" descr="mosaic01.gif"/>
          <p:cNvPicPr>
            <a:picLocks noChangeAspect="1"/>
          </p:cNvPicPr>
          <p:nvPr/>
        </p:nvPicPr>
        <p:blipFill>
          <a:blip r:embed="rId5" cstate="print"/>
          <a:srcRect/>
          <a:stretch>
            <a:fillRect/>
          </a:stretch>
        </p:blipFill>
        <p:spPr bwMode="auto">
          <a:xfrm>
            <a:off x="5008455" y="3799404"/>
            <a:ext cx="3775201" cy="2618652"/>
          </a:xfrm>
          <a:prstGeom prst="rect">
            <a:avLst/>
          </a:prstGeom>
          <a:noFill/>
          <a:ln w="9525">
            <a:noFill/>
            <a:miter lim="800000"/>
            <a:headEnd/>
            <a:tailEnd/>
          </a:ln>
        </p:spPr>
      </p:pic>
      <p:sp>
        <p:nvSpPr>
          <p:cNvPr id="6" name="Rectangle 5"/>
          <p:cNvSpPr/>
          <p:nvPr/>
        </p:nvSpPr>
        <p:spPr>
          <a:xfrm>
            <a:off x="4386372" y="6461461"/>
            <a:ext cx="4572000" cy="230832"/>
          </a:xfrm>
          <a:prstGeom prst="rect">
            <a:avLst/>
          </a:prstGeom>
        </p:spPr>
        <p:txBody>
          <a:bodyPr>
            <a:spAutoFit/>
          </a:bodyPr>
          <a:lstStyle/>
          <a:p>
            <a:pPr algn="r"/>
            <a:r>
              <a:rPr lang="en-ZA" sz="900" dirty="0"/>
              <a:t>Licensing details last slide</a:t>
            </a:r>
          </a:p>
        </p:txBody>
      </p:sp>
      <p:sp>
        <p:nvSpPr>
          <p:cNvPr id="4" name="Rectangle 3"/>
          <p:cNvSpPr/>
          <p:nvPr/>
        </p:nvSpPr>
        <p:spPr>
          <a:xfrm>
            <a:off x="462208" y="5310700"/>
            <a:ext cx="4572000" cy="1000274"/>
          </a:xfrm>
          <a:prstGeom prst="rect">
            <a:avLst/>
          </a:prstGeom>
        </p:spPr>
        <p:txBody>
          <a:bodyPr>
            <a:spAutoFit/>
          </a:bodyPr>
          <a:lstStyle/>
          <a:p>
            <a:r>
              <a:rPr lang="en-ZA" sz="1600" dirty="0"/>
              <a:t>See also paper in reading list:</a:t>
            </a:r>
            <a:br>
              <a:rPr lang="en-ZA" sz="1600" dirty="0"/>
            </a:br>
            <a:r>
              <a:rPr lang="en-ZA" sz="1600" dirty="0"/>
              <a:t>“06502816 - OpenCL Overview, Implementation, and Performance Comparison.pdf”</a:t>
            </a:r>
          </a:p>
          <a:p>
            <a:r>
              <a:rPr lang="en-ZA" sz="1100" dirty="0"/>
              <a:t>(this paper is supplementary reading, not prescribed)</a:t>
            </a:r>
            <a:endParaRPr lang="en-ZA" sz="1600" dirty="0"/>
          </a:p>
        </p:txBody>
      </p:sp>
      <p:sp>
        <p:nvSpPr>
          <p:cNvPr id="7" name="Rectangle 6"/>
          <p:cNvSpPr/>
          <p:nvPr/>
        </p:nvSpPr>
        <p:spPr>
          <a:xfrm>
            <a:off x="462208" y="4453487"/>
            <a:ext cx="5180652" cy="738664"/>
          </a:xfrm>
          <a:prstGeom prst="rect">
            <a:avLst/>
          </a:prstGeom>
        </p:spPr>
        <p:txBody>
          <a:bodyPr wrap="square">
            <a:spAutoFit/>
          </a:bodyPr>
          <a:lstStyle/>
          <a:p>
            <a:r>
              <a:rPr lang="en-ZA" sz="1400" dirty="0"/>
              <a:t>The following slides are based on a presentation</a:t>
            </a:r>
            <a:br>
              <a:rPr lang="en-ZA" sz="1400" dirty="0"/>
            </a:br>
            <a:r>
              <a:rPr lang="en-ZA" sz="1400" dirty="0"/>
              <a:t>prepared by </a:t>
            </a:r>
            <a:r>
              <a:rPr lang="en-ZA" sz="1400" dirty="0" err="1"/>
              <a:t>Dr.</a:t>
            </a:r>
            <a:r>
              <a:rPr lang="en-ZA" sz="1400" dirty="0"/>
              <a:t> </a:t>
            </a:r>
            <a:r>
              <a:rPr lang="en-ZA" sz="1400" dirty="0" err="1"/>
              <a:t>Suleyman</a:t>
            </a:r>
            <a:r>
              <a:rPr lang="en-ZA" sz="1400" dirty="0"/>
              <a:t> </a:t>
            </a:r>
            <a:r>
              <a:rPr lang="en-ZA" sz="1400" dirty="0" err="1"/>
              <a:t>Demirsoy</a:t>
            </a:r>
            <a:r>
              <a:rPr lang="en-ZA" sz="1400" dirty="0"/>
              <a:t>, DSP Technology Specialist, Intel Programmable Solutions Group</a:t>
            </a:r>
          </a:p>
        </p:txBody>
      </p:sp>
      <p:pic>
        <p:nvPicPr>
          <p:cNvPr id="5" name="L06-02">
            <a:hlinkClick r:id="" action="ppaction://media"/>
            <a:extLst>
              <a:ext uri="{FF2B5EF4-FFF2-40B4-BE49-F238E27FC236}">
                <a16:creationId xmlns:a16="http://schemas.microsoft.com/office/drawing/2014/main" id="{C0B0CD9A-6518-4F98-8DC9-811C45C0AB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17007" y="49648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5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OpenCL Overall Pipeline</a:t>
            </a:r>
          </a:p>
        </p:txBody>
      </p:sp>
      <p:pic>
        <p:nvPicPr>
          <p:cNvPr id="4" name="Content Placeholder 3" descr="overallpipeline.png"/>
          <p:cNvPicPr>
            <a:picLocks noGrp="1" noChangeAspect="1"/>
          </p:cNvPicPr>
          <p:nvPr>
            <p:ph idx="1"/>
          </p:nvPr>
        </p:nvPicPr>
        <p:blipFill>
          <a:blip r:embed="rId2" cstate="print"/>
          <a:srcRect l="-2419" r="-2419"/>
          <a:stretch>
            <a:fillRect/>
          </a:stretch>
        </p:blipFill>
        <p:spPr/>
      </p:pic>
      <p:sp>
        <p:nvSpPr>
          <p:cNvPr id="3" name="TextBox 2"/>
          <p:cNvSpPr txBox="1"/>
          <p:nvPr/>
        </p:nvSpPr>
        <p:spPr>
          <a:xfrm>
            <a:off x="802257" y="1337094"/>
            <a:ext cx="6545446" cy="369332"/>
          </a:xfrm>
          <a:prstGeom prst="rect">
            <a:avLst/>
          </a:prstGeom>
          <a:noFill/>
        </p:spPr>
        <p:txBody>
          <a:bodyPr wrap="none" rtlCol="0">
            <a:spAutoFit/>
          </a:bodyPr>
          <a:lstStyle/>
          <a:p>
            <a:r>
              <a:rPr lang="en-ZA" dirty="0"/>
              <a:t>A view on how some of the objects fit in to the execution model</a:t>
            </a:r>
          </a:p>
        </p:txBody>
      </p:sp>
    </p:spTree>
    <p:extLst>
      <p:ext uri="{BB962C8B-B14F-4D97-AF65-F5344CB8AC3E}">
        <p14:creationId xmlns:p14="http://schemas.microsoft.com/office/powerpoint/2010/main" val="2051298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OpenCL C Language</a:t>
            </a:r>
            <a:endParaRPr lang="en-ZA" dirty="0"/>
          </a:p>
        </p:txBody>
      </p:sp>
      <p:sp>
        <p:nvSpPr>
          <p:cNvPr id="3" name="Content Placeholder 2"/>
          <p:cNvSpPr>
            <a:spLocks noGrp="1"/>
          </p:cNvSpPr>
          <p:nvPr>
            <p:ph idx="1"/>
          </p:nvPr>
        </p:nvSpPr>
        <p:spPr>
          <a:xfrm>
            <a:off x="729785" y="1803964"/>
            <a:ext cx="7697635" cy="4519977"/>
          </a:xfrm>
        </p:spPr>
        <p:txBody>
          <a:bodyPr>
            <a:normAutofit fontScale="62500" lnSpcReduction="20000"/>
          </a:bodyPr>
          <a:lstStyle/>
          <a:p>
            <a:r>
              <a:rPr lang="en-US" dirty="0"/>
              <a:t>Derived from ISO C99</a:t>
            </a:r>
          </a:p>
          <a:p>
            <a:r>
              <a:rPr lang="en-US" u="sng" dirty="0"/>
              <a:t>Non standard headers</a:t>
            </a:r>
            <a:r>
              <a:rPr lang="en-US" dirty="0"/>
              <a:t>, function pointers, recursion, variable length arrays, bit fields</a:t>
            </a:r>
          </a:p>
          <a:p>
            <a:r>
              <a:rPr lang="en-US" dirty="0"/>
              <a:t>Added features: work-items, workgroups, vector types, synchronization</a:t>
            </a:r>
          </a:p>
          <a:p>
            <a:r>
              <a:rPr lang="en-US" dirty="0"/>
              <a:t>Address space qualifiers</a:t>
            </a:r>
          </a:p>
          <a:p>
            <a:r>
              <a:rPr lang="en-US" dirty="0"/>
              <a:t>Optimized image access</a:t>
            </a:r>
          </a:p>
          <a:p>
            <a:r>
              <a:rPr lang="en-US" u="sng" dirty="0"/>
              <a:t>Built-in functions</a:t>
            </a:r>
            <a:r>
              <a:rPr lang="en-US" dirty="0"/>
              <a:t> specific to OpenCL</a:t>
            </a:r>
          </a:p>
          <a:p>
            <a:r>
              <a:rPr lang="en-US" dirty="0"/>
              <a:t>Data-types</a:t>
            </a:r>
          </a:p>
          <a:p>
            <a:pPr lvl="1"/>
            <a:r>
              <a:rPr lang="en-US" dirty="0"/>
              <a:t>Char, </a:t>
            </a:r>
            <a:r>
              <a:rPr lang="en-US" dirty="0" err="1"/>
              <a:t>uchar</a:t>
            </a:r>
            <a:r>
              <a:rPr lang="en-US" dirty="0"/>
              <a:t>, short, </a:t>
            </a:r>
            <a:r>
              <a:rPr lang="en-US" dirty="0" err="1"/>
              <a:t>ushort</a:t>
            </a:r>
            <a:r>
              <a:rPr lang="en-US" dirty="0"/>
              <a:t>, </a:t>
            </a:r>
            <a:r>
              <a:rPr lang="en-US" dirty="0" err="1"/>
              <a:t>int</a:t>
            </a:r>
            <a:r>
              <a:rPr lang="en-US" dirty="0"/>
              <a:t>, </a:t>
            </a:r>
            <a:r>
              <a:rPr lang="en-US" dirty="0" err="1"/>
              <a:t>uint</a:t>
            </a:r>
            <a:r>
              <a:rPr lang="en-US" dirty="0"/>
              <a:t>, long, </a:t>
            </a:r>
            <a:r>
              <a:rPr lang="en-US" dirty="0" err="1"/>
              <a:t>ulong</a:t>
            </a:r>
            <a:endParaRPr lang="en-US" dirty="0"/>
          </a:p>
          <a:p>
            <a:pPr lvl="1"/>
            <a:r>
              <a:rPr lang="en-US" dirty="0"/>
              <a:t>Bool, </a:t>
            </a:r>
            <a:r>
              <a:rPr lang="en-US" dirty="0" err="1"/>
              <a:t>intptr_t</a:t>
            </a:r>
            <a:r>
              <a:rPr lang="en-US" dirty="0"/>
              <a:t>, </a:t>
            </a:r>
            <a:r>
              <a:rPr lang="en-US" dirty="0" err="1"/>
              <a:t>ptrdiff_t</a:t>
            </a:r>
            <a:r>
              <a:rPr lang="en-US" dirty="0"/>
              <a:t>, </a:t>
            </a:r>
            <a:r>
              <a:rPr lang="en-US" dirty="0" err="1"/>
              <a:t>size_t</a:t>
            </a:r>
            <a:r>
              <a:rPr lang="en-US" dirty="0"/>
              <a:t>, </a:t>
            </a:r>
            <a:r>
              <a:rPr lang="en-US" dirty="0" err="1"/>
              <a:t>uintptr_t</a:t>
            </a:r>
            <a:r>
              <a:rPr lang="en-US" dirty="0"/>
              <a:t>, half</a:t>
            </a:r>
          </a:p>
          <a:p>
            <a:pPr lvl="1"/>
            <a:r>
              <a:rPr lang="en-US" dirty="0"/>
              <a:t>Image2d_t, image3d_t, </a:t>
            </a:r>
            <a:r>
              <a:rPr lang="en-US" dirty="0" err="1"/>
              <a:t>sampler_t</a:t>
            </a:r>
            <a:endParaRPr lang="en-US" dirty="0"/>
          </a:p>
          <a:p>
            <a:pPr lvl="1"/>
            <a:r>
              <a:rPr lang="en-US" dirty="0"/>
              <a:t>Vector types – portable, varying length (2,4,8,16), endian safe</a:t>
            </a:r>
          </a:p>
          <a:p>
            <a:pPr lvl="1"/>
            <a:r>
              <a:rPr lang="en-US" dirty="0"/>
              <a:t>Char2,ushort4,int8,float16,double2 etc.</a:t>
            </a:r>
            <a:endParaRPr lang="en-ZA" dirty="0"/>
          </a:p>
        </p:txBody>
      </p:sp>
      <p:sp>
        <p:nvSpPr>
          <p:cNvPr id="4" name="Rectangle 3"/>
          <p:cNvSpPr/>
          <p:nvPr/>
        </p:nvSpPr>
        <p:spPr>
          <a:xfrm rot="19480359">
            <a:off x="6250846" y="3961531"/>
            <a:ext cx="1852483" cy="523220"/>
          </a:xfrm>
          <a:prstGeom prst="rect">
            <a:avLst/>
          </a:prstGeom>
        </p:spPr>
        <p:txBody>
          <a:bodyPr wrap="square">
            <a:spAutoFit/>
          </a:bodyPr>
          <a:lstStyle/>
          <a:p>
            <a:r>
              <a:rPr lang="en-US" sz="1400" i="1" dirty="0"/>
              <a:t>Many of these are recognizable from C!</a:t>
            </a:r>
            <a:endParaRPr lang="en-ZA" sz="1400" i="1" dirty="0"/>
          </a:p>
        </p:txBody>
      </p:sp>
      <p:grpSp>
        <p:nvGrpSpPr>
          <p:cNvPr id="8" name="Group 7"/>
          <p:cNvGrpSpPr/>
          <p:nvPr/>
        </p:nvGrpSpPr>
        <p:grpSpPr>
          <a:xfrm>
            <a:off x="3715473" y="802028"/>
            <a:ext cx="5034988" cy="1318260"/>
            <a:chOff x="3715473" y="802028"/>
            <a:chExt cx="5034988" cy="1318260"/>
          </a:xfrm>
        </p:grpSpPr>
        <p:sp>
          <p:nvSpPr>
            <p:cNvPr id="5" name="Folded Corner 4"/>
            <p:cNvSpPr/>
            <p:nvPr/>
          </p:nvSpPr>
          <p:spPr>
            <a:xfrm>
              <a:off x="5613722" y="802028"/>
              <a:ext cx="3136739" cy="1318260"/>
            </a:xfrm>
            <a:prstGeom prst="foldedCorne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7200" bIns="10800" rtlCol="0" anchor="ctr"/>
            <a:lstStyle/>
            <a:p>
              <a:r>
                <a:rPr lang="en-US" sz="900" b="1" dirty="0">
                  <a:solidFill>
                    <a:schemeClr val="tx1"/>
                  </a:solidFill>
                  <a:latin typeface="Tahoma" pitchFamily="34" charset="0"/>
                  <a:cs typeface="Tahoma" pitchFamily="34" charset="0"/>
                </a:rPr>
                <a:t>C99</a:t>
              </a:r>
              <a:r>
                <a:rPr lang="en-US" sz="900" dirty="0">
                  <a:solidFill>
                    <a:schemeClr val="tx1"/>
                  </a:solidFill>
                  <a:latin typeface="Tahoma" pitchFamily="34" charset="0"/>
                  <a:cs typeface="Tahoma" pitchFamily="34" charset="0"/>
                </a:rPr>
                <a:t> (previously ‘C9X’) is an informal name for </a:t>
              </a:r>
              <a:r>
                <a:rPr lang="en-US" sz="900" b="1" i="1" dirty="0">
                  <a:solidFill>
                    <a:schemeClr val="tx1"/>
                  </a:solidFill>
                  <a:latin typeface="Tahoma" pitchFamily="34" charset="0"/>
                  <a:cs typeface="Tahoma" pitchFamily="34" charset="0"/>
                </a:rPr>
                <a:t>ISO/IEC 9899:1999</a:t>
              </a:r>
              <a:r>
                <a:rPr lang="en-US" sz="900" dirty="0">
                  <a:solidFill>
                    <a:schemeClr val="tx1"/>
                  </a:solidFill>
                  <a:latin typeface="Tahoma" pitchFamily="34" charset="0"/>
                  <a:cs typeface="Tahoma" pitchFamily="34" charset="0"/>
                </a:rPr>
                <a:t>, a past version of the C programming language standard. </a:t>
              </a:r>
              <a:r>
                <a:rPr lang="en-US" sz="900" baseline="30000" dirty="0">
                  <a:solidFill>
                    <a:schemeClr val="tx1"/>
                  </a:solidFill>
                  <a:latin typeface="Tahoma" pitchFamily="34" charset="0"/>
                  <a:cs typeface="Tahoma" pitchFamily="34" charset="0"/>
                </a:rPr>
                <a:t> </a:t>
              </a:r>
              <a:r>
                <a:rPr lang="en-US" sz="900" dirty="0">
                  <a:solidFill>
                    <a:schemeClr val="tx1"/>
                  </a:solidFill>
                  <a:latin typeface="Tahoma" pitchFamily="34" charset="0"/>
                  <a:cs typeface="Tahoma" pitchFamily="34" charset="0"/>
                </a:rPr>
                <a:t>It extends the previous version (</a:t>
              </a:r>
              <a:r>
                <a:rPr lang="en-US" sz="900" dirty="0">
                  <a:solidFill>
                    <a:schemeClr val="tx1"/>
                  </a:solidFill>
                  <a:latin typeface="Tahoma" pitchFamily="34" charset="0"/>
                  <a:cs typeface="Tahoma" pitchFamily="34" charset="0"/>
                  <a:hlinkClick r:id="rId2" tooltip="C89 (C version)"/>
                </a:rPr>
                <a:t>C90</a:t>
              </a:r>
              <a:r>
                <a:rPr lang="en-US" sz="900" dirty="0">
                  <a:solidFill>
                    <a:schemeClr val="tx1"/>
                  </a:solidFill>
                  <a:latin typeface="Tahoma" pitchFamily="34" charset="0"/>
                  <a:cs typeface="Tahoma" pitchFamily="34" charset="0"/>
                </a:rPr>
                <a:t>) with new features for the language and the </a:t>
              </a:r>
              <a:r>
                <a:rPr lang="en-US" sz="900" dirty="0">
                  <a:solidFill>
                    <a:schemeClr val="tx1"/>
                  </a:solidFill>
                  <a:latin typeface="Tahoma" pitchFamily="34" charset="0"/>
                  <a:cs typeface="Tahoma" pitchFamily="34" charset="0"/>
                  <a:hlinkClick r:id="rId3" tooltip="C standard library"/>
                </a:rPr>
                <a:t>standard library</a:t>
              </a:r>
              <a:r>
                <a:rPr lang="en-US" sz="900" dirty="0">
                  <a:solidFill>
                    <a:schemeClr val="tx1"/>
                  </a:solidFill>
                  <a:latin typeface="Tahoma" pitchFamily="34" charset="0"/>
                  <a:cs typeface="Tahoma" pitchFamily="34" charset="0"/>
                </a:rPr>
                <a:t>. Helps implementations make better use of available computer hardware and compiler technology.</a:t>
              </a:r>
              <a:endParaRPr lang="en-US" sz="900" baseline="30000" dirty="0">
                <a:solidFill>
                  <a:schemeClr val="tx1"/>
                </a:solidFill>
                <a:latin typeface="Tahoma" pitchFamily="34" charset="0"/>
                <a:cs typeface="Tahoma" pitchFamily="34" charset="0"/>
              </a:endParaRPr>
            </a:p>
            <a:p>
              <a:r>
                <a:rPr lang="en-GB" sz="900" dirty="0">
                  <a:solidFill>
                    <a:schemeClr val="tx1"/>
                  </a:solidFill>
                  <a:latin typeface="Tahoma" pitchFamily="34" charset="0"/>
                  <a:cs typeface="Tahoma" pitchFamily="34" charset="0"/>
                </a:rPr>
                <a:t>Source &amp; more info: </a:t>
              </a:r>
              <a:r>
                <a:rPr lang="en-GB" sz="900" dirty="0">
                  <a:solidFill>
                    <a:schemeClr val="tx1"/>
                  </a:solidFill>
                  <a:latin typeface="Tahoma" pitchFamily="34" charset="0"/>
                  <a:cs typeface="Tahoma" pitchFamily="34" charset="0"/>
                  <a:hlinkClick r:id="rId4"/>
                </a:rPr>
                <a:t>https://en.wikipedia.org/wiki/C99</a:t>
              </a:r>
              <a:endParaRPr lang="en-GB" sz="900" dirty="0">
                <a:solidFill>
                  <a:schemeClr val="tx1"/>
                </a:solidFill>
                <a:latin typeface="Tahoma" pitchFamily="34" charset="0"/>
                <a:cs typeface="Tahoma" pitchFamily="34" charset="0"/>
              </a:endParaRPr>
            </a:p>
          </p:txBody>
        </p:sp>
        <p:cxnSp>
          <p:nvCxnSpPr>
            <p:cNvPr id="7" name="Straight Connector 6"/>
            <p:cNvCxnSpPr>
              <a:endCxn id="5" idx="1"/>
            </p:cNvCxnSpPr>
            <p:nvPr/>
          </p:nvCxnSpPr>
          <p:spPr>
            <a:xfrm flipV="1">
              <a:off x="3715473" y="1461158"/>
              <a:ext cx="1898249" cy="49496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06073" y="284055"/>
            <a:ext cx="5478487" cy="276999"/>
          </a:xfrm>
          <a:prstGeom prst="rect">
            <a:avLst/>
          </a:prstGeom>
          <a:noFill/>
        </p:spPr>
        <p:txBody>
          <a:bodyPr wrap="none" rtlCol="0">
            <a:spAutoFit/>
          </a:bodyPr>
          <a:lstStyle/>
          <a:p>
            <a:r>
              <a:rPr lang="en-ZA" sz="1200" dirty="0"/>
              <a:t>(can skip this slide, may be useful to refer to when writing a OpenCL program)</a:t>
            </a:r>
          </a:p>
        </p:txBody>
      </p:sp>
      <p:grpSp>
        <p:nvGrpSpPr>
          <p:cNvPr id="9" name="Group 8">
            <a:extLst>
              <a:ext uri="{FF2B5EF4-FFF2-40B4-BE49-F238E27FC236}">
                <a16:creationId xmlns:a16="http://schemas.microsoft.com/office/drawing/2014/main" id="{C9CC3FD5-F022-40BA-8578-6F94F4DD8DDF}"/>
              </a:ext>
            </a:extLst>
          </p:cNvPr>
          <p:cNvGrpSpPr/>
          <p:nvPr/>
        </p:nvGrpSpPr>
        <p:grpSpPr>
          <a:xfrm>
            <a:off x="7900658" y="5501247"/>
            <a:ext cx="980694" cy="934335"/>
            <a:chOff x="7217245" y="321251"/>
            <a:chExt cx="1698236" cy="1648831"/>
          </a:xfrm>
        </p:grpSpPr>
        <p:pic>
          <p:nvPicPr>
            <p:cNvPr id="10" name="Picture 9" descr="A picture containing table, food, computer&#10;&#10;Description automatically generated">
              <a:extLst>
                <a:ext uri="{FF2B5EF4-FFF2-40B4-BE49-F238E27FC236}">
                  <a16:creationId xmlns:a16="http://schemas.microsoft.com/office/drawing/2014/main" id="{A4ACBE2A-5CDF-4B5A-AFE0-AC71CBE9A1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1" name="Rectangle 10">
              <a:extLst>
                <a:ext uri="{FF2B5EF4-FFF2-40B4-BE49-F238E27FC236}">
                  <a16:creationId xmlns:a16="http://schemas.microsoft.com/office/drawing/2014/main" id="{94B4423E-E2D2-40E3-BF1E-8846080B03B2}"/>
                </a:ext>
              </a:extLst>
            </p:cNvPr>
            <p:cNvSpPr/>
            <p:nvPr/>
          </p:nvSpPr>
          <p:spPr>
            <a:xfrm>
              <a:off x="7217245" y="1318318"/>
              <a:ext cx="1698236" cy="651764"/>
            </a:xfrm>
            <a:prstGeom prst="rect">
              <a:avLst/>
            </a:prstGeom>
            <a:solidFill>
              <a:schemeClr val="accent5">
                <a:lumMod val="20000"/>
                <a:lumOff val="80000"/>
              </a:schemeClr>
            </a:solidFill>
          </p:spPr>
          <p:txBody>
            <a:bodyPr wrap="square">
              <a:spAutoFit/>
            </a:bodyPr>
            <a:lstStyle/>
            <a:p>
              <a:pPr algn="ctr"/>
              <a:r>
                <a:rPr lang="en-ZA" sz="900" dirty="0"/>
                <a:t>Supplementary reading</a:t>
              </a:r>
            </a:p>
          </p:txBody>
        </p:sp>
      </p:grpSp>
    </p:spTree>
    <p:extLst>
      <p:ext uri="{BB962C8B-B14F-4D97-AF65-F5344CB8AC3E}">
        <p14:creationId xmlns:p14="http://schemas.microsoft.com/office/powerpoint/2010/main" val="72150257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OpenCL Programming</a:t>
            </a:r>
          </a:p>
        </p:txBody>
      </p:sp>
      <p:sp>
        <p:nvSpPr>
          <p:cNvPr id="5" name="Text Placeholder 4"/>
          <p:cNvSpPr>
            <a:spLocks noGrp="1"/>
          </p:cNvSpPr>
          <p:nvPr>
            <p:ph type="body" idx="1"/>
          </p:nvPr>
        </p:nvSpPr>
        <p:spPr/>
        <p:txBody>
          <a:bodyPr/>
          <a:lstStyle/>
          <a:p>
            <a:r>
              <a:rPr lang="en-ZA" dirty="0"/>
              <a:t>EEE4120F</a:t>
            </a:r>
          </a:p>
        </p:txBody>
      </p:sp>
      <p:sp>
        <p:nvSpPr>
          <p:cNvPr id="2" name="Rectangle 1">
            <a:extLst>
              <a:ext uri="{FF2B5EF4-FFF2-40B4-BE49-F238E27FC236}">
                <a16:creationId xmlns:a16="http://schemas.microsoft.com/office/drawing/2014/main" id="{C7EA0605-E444-447D-9D53-9E51A5C5B98D}"/>
              </a:ext>
            </a:extLst>
          </p:cNvPr>
          <p:cNvSpPr/>
          <p:nvPr/>
        </p:nvSpPr>
        <p:spPr>
          <a:xfrm>
            <a:off x="1894441" y="5371905"/>
            <a:ext cx="4778680" cy="461665"/>
          </a:xfrm>
          <a:prstGeom prst="rect">
            <a:avLst/>
          </a:prstGeom>
        </p:spPr>
        <p:txBody>
          <a:bodyPr wrap="none">
            <a:spAutoFit/>
          </a:bodyPr>
          <a:lstStyle/>
          <a:p>
            <a:r>
              <a:rPr lang="en-US" sz="2400" dirty="0"/>
              <a:t>How to code an OpenCL kernel…</a:t>
            </a:r>
            <a:endParaRPr lang="en-ZA" sz="2400" dirty="0"/>
          </a:p>
        </p:txBody>
      </p:sp>
      <p:pic>
        <p:nvPicPr>
          <p:cNvPr id="10" name="Picture 9" descr="A picture containing drawing&#10;&#10;Description automatically generated">
            <a:extLst>
              <a:ext uri="{FF2B5EF4-FFF2-40B4-BE49-F238E27FC236}">
                <a16:creationId xmlns:a16="http://schemas.microsoft.com/office/drawing/2014/main" id="{EC2A9337-43BC-49A9-859B-E91E6351F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610" y="978752"/>
            <a:ext cx="4182404" cy="2442616"/>
          </a:xfrm>
          <a:prstGeom prst="rect">
            <a:avLst/>
          </a:prstGeom>
        </p:spPr>
      </p:pic>
      <p:pic>
        <p:nvPicPr>
          <p:cNvPr id="14" name="Picture 13" descr="A picture containing cup, indoor, vessel, bottle&#10;&#10;Description automatically generated">
            <a:extLst>
              <a:ext uri="{FF2B5EF4-FFF2-40B4-BE49-F238E27FC236}">
                <a16:creationId xmlns:a16="http://schemas.microsoft.com/office/drawing/2014/main" id="{43400EA6-69CB-49B7-B722-BB90238319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9051" y="1675075"/>
            <a:ext cx="605522" cy="1049970"/>
          </a:xfrm>
          <a:prstGeom prst="rect">
            <a:avLst/>
          </a:prstGeom>
        </p:spPr>
      </p:pic>
      <p:sp>
        <p:nvSpPr>
          <p:cNvPr id="15" name="Rectangle 14">
            <a:extLst>
              <a:ext uri="{FF2B5EF4-FFF2-40B4-BE49-F238E27FC236}">
                <a16:creationId xmlns:a16="http://schemas.microsoft.com/office/drawing/2014/main" id="{88CAE891-34F7-473D-91A1-243BB0CD8DFB}"/>
              </a:ext>
            </a:extLst>
          </p:cNvPr>
          <p:cNvSpPr/>
          <p:nvPr/>
        </p:nvSpPr>
        <p:spPr>
          <a:xfrm rot="16200000">
            <a:off x="2710035" y="2105221"/>
            <a:ext cx="768159" cy="400110"/>
          </a:xfrm>
          <a:prstGeom prst="rect">
            <a:avLst/>
          </a:prstGeom>
        </p:spPr>
        <p:txBody>
          <a:bodyPr wrap="none">
            <a:spAutoFit/>
          </a:bodyPr>
          <a:lstStyle/>
          <a:p>
            <a:r>
              <a:rPr lang="en-US" sz="1000" dirty="0"/>
              <a:t>GPU/CPU</a:t>
            </a:r>
          </a:p>
          <a:p>
            <a:r>
              <a:rPr lang="en-US" sz="1000" dirty="0"/>
              <a:t>bottleneck</a:t>
            </a:r>
            <a:endParaRPr lang="en-ZA" sz="1000" dirty="0"/>
          </a:p>
        </p:txBody>
      </p:sp>
      <p:pic>
        <p:nvPicPr>
          <p:cNvPr id="3" name="L06-42">
            <a:hlinkClick r:id="" action="ppaction://media"/>
            <a:extLst>
              <a:ext uri="{FF2B5EF4-FFF2-40B4-BE49-F238E27FC236}">
                <a16:creationId xmlns:a16="http://schemas.microsoft.com/office/drawing/2014/main" id="{9D30AA56-08FB-436E-9125-2E47532020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58590" y="673952"/>
            <a:ext cx="609600" cy="609600"/>
          </a:xfrm>
          <a:prstGeom prst="rect">
            <a:avLst/>
          </a:prstGeom>
        </p:spPr>
      </p:pic>
    </p:spTree>
    <p:extLst>
      <p:ext uri="{BB962C8B-B14F-4D97-AF65-F5344CB8AC3E}">
        <p14:creationId xmlns:p14="http://schemas.microsoft.com/office/powerpoint/2010/main" val="2270129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448221"/>
            <a:ext cx="7698306" cy="1061402"/>
          </a:xfrm>
        </p:spPr>
        <p:txBody>
          <a:bodyPr>
            <a:normAutofit fontScale="90000"/>
          </a:bodyPr>
          <a:lstStyle/>
          <a:p>
            <a:r>
              <a:rPr lang="en-US" dirty="0"/>
              <a:t>OpenCL C Language:</a:t>
            </a:r>
            <a:br>
              <a:rPr lang="en-US" dirty="0"/>
            </a:br>
            <a:r>
              <a:rPr lang="en-US" dirty="0"/>
              <a:t>dealing with address spaces</a:t>
            </a:r>
            <a:endParaRPr lang="en-ZA" dirty="0"/>
          </a:p>
        </p:txBody>
      </p:sp>
      <p:sp>
        <p:nvSpPr>
          <p:cNvPr id="3" name="Content Placeholder 2"/>
          <p:cNvSpPr>
            <a:spLocks noGrp="1"/>
          </p:cNvSpPr>
          <p:nvPr>
            <p:ph idx="1"/>
          </p:nvPr>
        </p:nvSpPr>
        <p:spPr/>
        <p:txBody>
          <a:bodyPr>
            <a:normAutofit lnSpcReduction="10000"/>
          </a:bodyPr>
          <a:lstStyle/>
          <a:p>
            <a:r>
              <a:rPr lang="en-US" dirty="0"/>
              <a:t>Address spaces</a:t>
            </a:r>
          </a:p>
          <a:p>
            <a:pPr lvl="1"/>
            <a:r>
              <a:rPr lang="en-US" dirty="0"/>
              <a:t>Kernel pointer arguments must use global, local or constant</a:t>
            </a:r>
          </a:p>
          <a:p>
            <a:pPr lvl="1"/>
            <a:r>
              <a:rPr lang="en-US" dirty="0"/>
              <a:t>Default for local variables is private</a:t>
            </a:r>
          </a:p>
          <a:p>
            <a:pPr lvl="1"/>
            <a:r>
              <a:rPr lang="en-US" dirty="0"/>
              <a:t>Image2d_t and image3d_t are always in global address space</a:t>
            </a:r>
          </a:p>
          <a:p>
            <a:pPr lvl="1"/>
            <a:r>
              <a:rPr lang="en-US" dirty="0"/>
              <a:t>Global variables must be in constant address space</a:t>
            </a:r>
          </a:p>
          <a:p>
            <a:pPr lvl="1"/>
            <a:r>
              <a:rPr lang="en-US" dirty="0"/>
              <a:t>NB: Casting between different address spaces undefined</a:t>
            </a:r>
          </a:p>
        </p:txBody>
      </p:sp>
      <p:sp>
        <p:nvSpPr>
          <p:cNvPr id="4" name="TextBox 3"/>
          <p:cNvSpPr txBox="1"/>
          <p:nvPr/>
        </p:nvSpPr>
        <p:spPr>
          <a:xfrm>
            <a:off x="324091" y="6389748"/>
            <a:ext cx="5176417" cy="276999"/>
          </a:xfrm>
          <a:prstGeom prst="rect">
            <a:avLst/>
          </a:prstGeom>
          <a:noFill/>
        </p:spPr>
        <p:txBody>
          <a:bodyPr wrap="none" rtlCol="0">
            <a:spAutoFit/>
          </a:bodyPr>
          <a:lstStyle/>
          <a:p>
            <a:r>
              <a:rPr lang="en-ZA" sz="1200" dirty="0"/>
              <a:t>(skip in lecture, may be useful to refer to when writing a OpenCL program)</a:t>
            </a:r>
          </a:p>
        </p:txBody>
      </p:sp>
      <p:grpSp>
        <p:nvGrpSpPr>
          <p:cNvPr id="14" name="Group 13">
            <a:extLst>
              <a:ext uri="{FF2B5EF4-FFF2-40B4-BE49-F238E27FC236}">
                <a16:creationId xmlns:a16="http://schemas.microsoft.com/office/drawing/2014/main" id="{94A03666-318A-4D45-A4EA-F3BE73ED7294}"/>
              </a:ext>
            </a:extLst>
          </p:cNvPr>
          <p:cNvGrpSpPr/>
          <p:nvPr/>
        </p:nvGrpSpPr>
        <p:grpSpPr>
          <a:xfrm>
            <a:off x="7754992" y="285552"/>
            <a:ext cx="1094812" cy="1146581"/>
            <a:chOff x="7385701" y="321251"/>
            <a:chExt cx="1441712" cy="1509883"/>
          </a:xfrm>
        </p:grpSpPr>
        <p:pic>
          <p:nvPicPr>
            <p:cNvPr id="15" name="Picture 14" descr="A picture containing table, food, computer&#10;&#10;Description automatically generated">
              <a:extLst>
                <a:ext uri="{FF2B5EF4-FFF2-40B4-BE49-F238E27FC236}">
                  <a16:creationId xmlns:a16="http://schemas.microsoft.com/office/drawing/2014/main" id="{A59A466A-0409-4B58-A6EE-8C0300BC7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6" name="Rectangle 15">
              <a:extLst>
                <a:ext uri="{FF2B5EF4-FFF2-40B4-BE49-F238E27FC236}">
                  <a16:creationId xmlns:a16="http://schemas.microsoft.com/office/drawing/2014/main" id="{DB62A10D-1A76-493A-BD4E-4075B6F04C4F}"/>
                </a:ext>
              </a:extLst>
            </p:cNvPr>
            <p:cNvSpPr/>
            <p:nvPr/>
          </p:nvSpPr>
          <p:spPr>
            <a:xfrm>
              <a:off x="7385701" y="1283983"/>
              <a:ext cx="1441712" cy="547151"/>
            </a:xfrm>
            <a:prstGeom prst="rect">
              <a:avLst/>
            </a:prstGeom>
            <a:solidFill>
              <a:schemeClr val="accent5">
                <a:lumMod val="20000"/>
                <a:lumOff val="80000"/>
              </a:schemeClr>
            </a:solidFill>
          </p:spPr>
          <p:txBody>
            <a:bodyPr wrap="square">
              <a:spAutoFit/>
            </a:bodyPr>
            <a:lstStyle/>
            <a:p>
              <a:r>
                <a:rPr lang="en-ZA" sz="1050" dirty="0"/>
                <a:t>Supplementary reading</a:t>
              </a:r>
            </a:p>
          </p:txBody>
        </p:sp>
      </p:grpSp>
    </p:spTree>
    <p:extLst>
      <p:ext uri="{BB962C8B-B14F-4D97-AF65-F5344CB8AC3E}">
        <p14:creationId xmlns:p14="http://schemas.microsoft.com/office/powerpoint/2010/main" val="3674620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114" y="414768"/>
            <a:ext cx="7698306" cy="1035522"/>
          </a:xfrm>
        </p:spPr>
        <p:txBody>
          <a:bodyPr>
            <a:normAutofit fontScale="90000"/>
          </a:bodyPr>
          <a:lstStyle/>
          <a:p>
            <a:r>
              <a:rPr lang="en-ZA" dirty="0"/>
              <a:t>Conceptual view of how an</a:t>
            </a:r>
            <a:br>
              <a:rPr lang="en-ZA" dirty="0"/>
            </a:br>
            <a:r>
              <a:rPr lang="en-ZA" dirty="0"/>
              <a:t>OpenCL kernel fits in</a:t>
            </a:r>
          </a:p>
        </p:txBody>
      </p:sp>
      <p:pic>
        <p:nvPicPr>
          <p:cNvPr id="1026" name="Picture 2" descr="C:\Users\swinberg\Documents\ACTIVE\EEE4084F\2016\LECTURES\Lecture10\Slideim\export-pg-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593" y="2068832"/>
            <a:ext cx="7356837" cy="36590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1049" y="1492208"/>
            <a:ext cx="1837426" cy="923330"/>
          </a:xfrm>
          <a:prstGeom prst="rect">
            <a:avLst/>
          </a:prstGeom>
        </p:spPr>
        <p:txBody>
          <a:bodyPr wrap="square">
            <a:spAutoFit/>
          </a:bodyPr>
          <a:lstStyle/>
          <a:p>
            <a:r>
              <a:rPr lang="en-ZA" dirty="0">
                <a:solidFill>
                  <a:srgbClr val="FF6600"/>
                </a:solidFill>
              </a:rPr>
              <a:t>Similar to </a:t>
            </a:r>
          </a:p>
          <a:p>
            <a:r>
              <a:rPr lang="en-ZA" dirty="0">
                <a:solidFill>
                  <a:srgbClr val="FF6600"/>
                </a:solidFill>
              </a:rPr>
              <a:t>vertex buffers </a:t>
            </a:r>
          </a:p>
          <a:p>
            <a:r>
              <a:rPr lang="en-ZA" dirty="0">
                <a:solidFill>
                  <a:srgbClr val="FF6600"/>
                </a:solidFill>
              </a:rPr>
              <a:t>and textures</a:t>
            </a:r>
          </a:p>
        </p:txBody>
      </p:sp>
      <p:sp>
        <p:nvSpPr>
          <p:cNvPr id="7" name="Rectangle 6"/>
          <p:cNvSpPr/>
          <p:nvPr/>
        </p:nvSpPr>
        <p:spPr>
          <a:xfrm>
            <a:off x="3588588" y="2570652"/>
            <a:ext cx="2363639" cy="923330"/>
          </a:xfrm>
          <a:prstGeom prst="rect">
            <a:avLst/>
          </a:prstGeom>
        </p:spPr>
        <p:txBody>
          <a:bodyPr wrap="square">
            <a:spAutoFit/>
          </a:bodyPr>
          <a:lstStyle/>
          <a:p>
            <a:r>
              <a:rPr lang="en-ZA" dirty="0">
                <a:solidFill>
                  <a:srgbClr val="FF6600"/>
                </a:solidFill>
              </a:rPr>
              <a:t>Similar to</a:t>
            </a:r>
          </a:p>
          <a:p>
            <a:r>
              <a:rPr lang="en-ZA" dirty="0">
                <a:solidFill>
                  <a:srgbClr val="FF6600"/>
                </a:solidFill>
              </a:rPr>
              <a:t>vertex and</a:t>
            </a:r>
            <a:br>
              <a:rPr lang="en-ZA" dirty="0">
                <a:solidFill>
                  <a:srgbClr val="FF6600"/>
                </a:solidFill>
              </a:rPr>
            </a:br>
            <a:r>
              <a:rPr lang="en-ZA" dirty="0">
                <a:solidFill>
                  <a:srgbClr val="FF6600"/>
                </a:solidFill>
              </a:rPr>
              <a:t>fragment shaders</a:t>
            </a:r>
          </a:p>
        </p:txBody>
      </p:sp>
      <p:sp>
        <p:nvSpPr>
          <p:cNvPr id="8" name="Rectangle 7"/>
          <p:cNvSpPr/>
          <p:nvPr/>
        </p:nvSpPr>
        <p:spPr>
          <a:xfrm>
            <a:off x="6219645" y="1492208"/>
            <a:ext cx="2363639" cy="923330"/>
          </a:xfrm>
          <a:prstGeom prst="rect">
            <a:avLst/>
          </a:prstGeom>
        </p:spPr>
        <p:txBody>
          <a:bodyPr wrap="square">
            <a:spAutoFit/>
          </a:bodyPr>
          <a:lstStyle/>
          <a:p>
            <a:r>
              <a:rPr lang="en-ZA" dirty="0">
                <a:solidFill>
                  <a:srgbClr val="FF6600"/>
                </a:solidFill>
              </a:rPr>
              <a:t>Similar to</a:t>
            </a:r>
          </a:p>
          <a:p>
            <a:r>
              <a:rPr lang="en-ZA" dirty="0">
                <a:solidFill>
                  <a:srgbClr val="FF6600"/>
                </a:solidFill>
              </a:rPr>
              <a:t>depth and</a:t>
            </a:r>
          </a:p>
          <a:p>
            <a:r>
              <a:rPr lang="en-ZA" dirty="0">
                <a:solidFill>
                  <a:srgbClr val="FF6600"/>
                </a:solidFill>
              </a:rPr>
              <a:t>frame buffers</a:t>
            </a:r>
          </a:p>
        </p:txBody>
      </p:sp>
      <p:sp>
        <p:nvSpPr>
          <p:cNvPr id="6" name="Rectangle 5"/>
          <p:cNvSpPr/>
          <p:nvPr/>
        </p:nvSpPr>
        <p:spPr>
          <a:xfrm>
            <a:off x="698718" y="6177315"/>
            <a:ext cx="5032211" cy="369332"/>
          </a:xfrm>
          <a:prstGeom prst="rect">
            <a:avLst/>
          </a:prstGeom>
        </p:spPr>
        <p:txBody>
          <a:bodyPr wrap="none">
            <a:spAutoFit/>
          </a:bodyPr>
          <a:lstStyle/>
          <a:p>
            <a:r>
              <a:rPr lang="en-ZA" dirty="0">
                <a:solidFill>
                  <a:srgbClr val="FF6600"/>
                </a:solidFill>
              </a:rPr>
              <a:t>… comparing to GPU / CUDA type approach …</a:t>
            </a:r>
            <a:endParaRPr lang="en-ZA" dirty="0"/>
          </a:p>
        </p:txBody>
      </p:sp>
      <p:grpSp>
        <p:nvGrpSpPr>
          <p:cNvPr id="9" name="Group 8">
            <a:extLst>
              <a:ext uri="{FF2B5EF4-FFF2-40B4-BE49-F238E27FC236}">
                <a16:creationId xmlns:a16="http://schemas.microsoft.com/office/drawing/2014/main" id="{8B2C1F69-898E-4DE9-8406-BDF31C9AD505}"/>
              </a:ext>
            </a:extLst>
          </p:cNvPr>
          <p:cNvGrpSpPr/>
          <p:nvPr/>
        </p:nvGrpSpPr>
        <p:grpSpPr>
          <a:xfrm>
            <a:off x="7857389" y="296703"/>
            <a:ext cx="970343" cy="1115290"/>
            <a:chOff x="7400385" y="321251"/>
            <a:chExt cx="1281037" cy="1534351"/>
          </a:xfrm>
        </p:grpSpPr>
        <p:pic>
          <p:nvPicPr>
            <p:cNvPr id="10" name="Picture 9" descr="A picture containing table, food, computer&#10;&#10;Description automatically generated">
              <a:extLst>
                <a:ext uri="{FF2B5EF4-FFF2-40B4-BE49-F238E27FC236}">
                  <a16:creationId xmlns:a16="http://schemas.microsoft.com/office/drawing/2014/main" id="{553FC91E-CC20-4950-AC39-1373C31253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1" name="Rectangle 10">
              <a:extLst>
                <a:ext uri="{FF2B5EF4-FFF2-40B4-BE49-F238E27FC236}">
                  <a16:creationId xmlns:a16="http://schemas.microsoft.com/office/drawing/2014/main" id="{F1D84210-B4CD-4AA9-A079-62F77A18B8E8}"/>
                </a:ext>
              </a:extLst>
            </p:cNvPr>
            <p:cNvSpPr/>
            <p:nvPr/>
          </p:nvSpPr>
          <p:spPr>
            <a:xfrm>
              <a:off x="7400385" y="1283984"/>
              <a:ext cx="1281037" cy="571618"/>
            </a:xfrm>
            <a:prstGeom prst="rect">
              <a:avLst/>
            </a:prstGeom>
            <a:solidFill>
              <a:schemeClr val="accent6">
                <a:lumMod val="40000"/>
                <a:lumOff val="60000"/>
              </a:schemeClr>
            </a:solidFill>
          </p:spPr>
          <p:txBody>
            <a:bodyPr wrap="square">
              <a:spAutoFit/>
            </a:bodyPr>
            <a:lstStyle/>
            <a:p>
              <a:r>
                <a:rPr lang="en-ZA" sz="1050" dirty="0"/>
                <a:t>Prescribed reading</a:t>
              </a:r>
            </a:p>
          </p:txBody>
        </p:sp>
      </p:grpSp>
      <p:sp>
        <p:nvSpPr>
          <p:cNvPr id="2" name="Rectangle 1">
            <a:extLst>
              <a:ext uri="{FF2B5EF4-FFF2-40B4-BE49-F238E27FC236}">
                <a16:creationId xmlns:a16="http://schemas.microsoft.com/office/drawing/2014/main" id="{D007C658-DA6F-4085-9F86-45A88F42CE86}"/>
              </a:ext>
            </a:extLst>
          </p:cNvPr>
          <p:cNvSpPr/>
          <p:nvPr/>
        </p:nvSpPr>
        <p:spPr>
          <a:xfrm>
            <a:off x="935437" y="5661024"/>
            <a:ext cx="2287806" cy="584775"/>
          </a:xfrm>
          <a:prstGeom prst="rect">
            <a:avLst/>
          </a:prstGeom>
        </p:spPr>
        <p:txBody>
          <a:bodyPr wrap="square">
            <a:spAutoFit/>
          </a:bodyPr>
          <a:lstStyle/>
          <a:p>
            <a:pPr marL="342900" indent="-342900">
              <a:buAutoNum type="arabicParenBoth"/>
            </a:pPr>
            <a:r>
              <a:rPr lang="en-US" sz="1600" dirty="0"/>
              <a:t>Set up &amp; transfer buffers to GPU</a:t>
            </a:r>
            <a:endParaRPr lang="en-ZA" sz="1600" dirty="0"/>
          </a:p>
        </p:txBody>
      </p:sp>
      <p:sp>
        <p:nvSpPr>
          <p:cNvPr id="12" name="Rectangle 11">
            <a:extLst>
              <a:ext uri="{FF2B5EF4-FFF2-40B4-BE49-F238E27FC236}">
                <a16:creationId xmlns:a16="http://schemas.microsoft.com/office/drawing/2014/main" id="{EF671EDB-82B2-4F46-BB03-A265A0BE37CA}"/>
              </a:ext>
            </a:extLst>
          </p:cNvPr>
          <p:cNvSpPr/>
          <p:nvPr/>
        </p:nvSpPr>
        <p:spPr>
          <a:xfrm>
            <a:off x="3543513" y="5661024"/>
            <a:ext cx="2056973" cy="338554"/>
          </a:xfrm>
          <a:prstGeom prst="rect">
            <a:avLst/>
          </a:prstGeom>
        </p:spPr>
        <p:txBody>
          <a:bodyPr wrap="none">
            <a:spAutoFit/>
          </a:bodyPr>
          <a:lstStyle/>
          <a:p>
            <a:r>
              <a:rPr lang="en-US" sz="1600" dirty="0"/>
              <a:t>(2) Invoke the kernel</a:t>
            </a:r>
            <a:endParaRPr lang="en-ZA" sz="1600" dirty="0"/>
          </a:p>
        </p:txBody>
      </p:sp>
      <p:sp>
        <p:nvSpPr>
          <p:cNvPr id="13" name="Rectangle 12">
            <a:extLst>
              <a:ext uri="{FF2B5EF4-FFF2-40B4-BE49-F238E27FC236}">
                <a16:creationId xmlns:a16="http://schemas.microsoft.com/office/drawing/2014/main" id="{D1F38C1E-169C-4856-93BD-2E5C8B37A56C}"/>
              </a:ext>
            </a:extLst>
          </p:cNvPr>
          <p:cNvSpPr/>
          <p:nvPr/>
        </p:nvSpPr>
        <p:spPr>
          <a:xfrm>
            <a:off x="6219645" y="5661024"/>
            <a:ext cx="1899656" cy="584775"/>
          </a:xfrm>
          <a:prstGeom prst="rect">
            <a:avLst/>
          </a:prstGeom>
        </p:spPr>
        <p:txBody>
          <a:bodyPr wrap="square">
            <a:spAutoFit/>
          </a:bodyPr>
          <a:lstStyle/>
          <a:p>
            <a:r>
              <a:rPr lang="en-US" sz="1600" dirty="0"/>
              <a:t>(3) Transfer output buffer to CPU</a:t>
            </a:r>
            <a:endParaRPr lang="en-ZA" sz="1600" dirty="0"/>
          </a:p>
        </p:txBody>
      </p:sp>
      <p:pic>
        <p:nvPicPr>
          <p:cNvPr id="3" name="L06-43">
            <a:hlinkClick r:id="" action="ppaction://media"/>
            <a:extLst>
              <a:ext uri="{FF2B5EF4-FFF2-40B4-BE49-F238E27FC236}">
                <a16:creationId xmlns:a16="http://schemas.microsoft.com/office/drawing/2014/main" id="{6AD5162D-5EF8-4609-8690-BC121FA6CA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69473" y="352062"/>
            <a:ext cx="609600" cy="609600"/>
          </a:xfrm>
          <a:prstGeom prst="rect">
            <a:avLst/>
          </a:prstGeom>
        </p:spPr>
      </p:pic>
    </p:spTree>
    <p:extLst>
      <p:ext uri="{BB962C8B-B14F-4D97-AF65-F5344CB8AC3E}">
        <p14:creationId xmlns:p14="http://schemas.microsoft.com/office/powerpoint/2010/main" val="221438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6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67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2130" fill="hold"/>
                                        <p:tgtEl>
                                          <p:spTgt spid="3"/>
                                        </p:tgtEl>
                                      </p:cBhvr>
                                    </p:cmd>
                                  </p:childTnLst>
                                </p:cTn>
                              </p:par>
                            </p:childTnLst>
                          </p:cTn>
                        </p:par>
                      </p:childTnLst>
                    </p:cTn>
                  </p:par>
                </p:childTnLst>
              </p:cTn>
              <p:nextCondLst>
                <p:cond evt="onClick" delay="0">
                  <p:tgtEl>
                    <p:spTgt spid="3"/>
                  </p:tgtEl>
                </p:cond>
              </p:nextCondLst>
            </p:seq>
            <p:audio>
              <p:cMediaNode vol="80000">
                <p:cTn id="25" fill="hold" display="0">
                  <p:stCondLst>
                    <p:cond delay="indefinite"/>
                  </p:stCondLst>
                  <p:endCondLst>
                    <p:cond evt="onStopAudio" delay="0">
                      <p:tgtEl>
                        <p:sldTgt/>
                      </p:tgtEl>
                    </p:cond>
                  </p:endCondLst>
                </p:cTn>
                <p:tgtEl>
                  <p:spTgt spid="3"/>
                </p:tgtEl>
              </p:cMediaNode>
            </p:audio>
          </p:childTnLst>
        </p:cTn>
      </p:par>
    </p:tnLst>
    <p:bldLst>
      <p:bldP spid="5"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OpenCL C Language</a:t>
            </a:r>
            <a:endParaRPr lang="en-ZA" dirty="0"/>
          </a:p>
        </p:txBody>
      </p:sp>
      <p:sp>
        <p:nvSpPr>
          <p:cNvPr id="3" name="Content Placeholder 2"/>
          <p:cNvSpPr>
            <a:spLocks noGrp="1"/>
          </p:cNvSpPr>
          <p:nvPr>
            <p:ph idx="1"/>
          </p:nvPr>
        </p:nvSpPr>
        <p:spPr/>
        <p:txBody>
          <a:bodyPr>
            <a:normAutofit fontScale="77500" lnSpcReduction="20000"/>
          </a:bodyPr>
          <a:lstStyle/>
          <a:p>
            <a:r>
              <a:rPr lang="en-US" dirty="0"/>
              <a:t>Work-item and workgroup functions</a:t>
            </a:r>
          </a:p>
          <a:p>
            <a:pPr lvl="1"/>
            <a:r>
              <a:rPr lang="en-US" dirty="0" err="1"/>
              <a:t>get_work_dim</a:t>
            </a:r>
            <a:r>
              <a:rPr lang="en-US" dirty="0"/>
              <a:t>()  : number dimensions of tasks,</a:t>
            </a:r>
            <a:br>
              <a:rPr lang="en-US" dirty="0"/>
            </a:br>
            <a:r>
              <a:rPr lang="en-US" dirty="0"/>
              <a:t>returns 1 for a queue added with </a:t>
            </a:r>
            <a:r>
              <a:rPr lang="en-ZA" dirty="0" err="1"/>
              <a:t>clEnqueueTask</a:t>
            </a:r>
            <a:endParaRPr lang="en-ZA" dirty="0"/>
          </a:p>
          <a:p>
            <a:pPr lvl="1"/>
            <a:r>
              <a:rPr lang="en-US" dirty="0" err="1"/>
              <a:t>get_global_size</a:t>
            </a:r>
            <a:r>
              <a:rPr lang="en-US" dirty="0"/>
              <a:t>() : work-item ID</a:t>
            </a:r>
          </a:p>
          <a:p>
            <a:pPr lvl="1"/>
            <a:r>
              <a:rPr lang="en-US" dirty="0" err="1"/>
              <a:t>get_group_id</a:t>
            </a:r>
            <a:r>
              <a:rPr lang="en-US" dirty="0"/>
              <a:t>(), </a:t>
            </a:r>
            <a:r>
              <a:rPr lang="en-US" dirty="0" err="1"/>
              <a:t>get_local_id</a:t>
            </a:r>
            <a:r>
              <a:rPr lang="en-US" dirty="0"/>
              <a:t>() : </a:t>
            </a:r>
          </a:p>
          <a:p>
            <a:r>
              <a:rPr lang="en-US" dirty="0"/>
              <a:t>Vector operations and components are pre-defined</a:t>
            </a:r>
          </a:p>
          <a:p>
            <a:r>
              <a:rPr lang="en-US" dirty="0"/>
              <a:t>Kernel functions</a:t>
            </a:r>
          </a:p>
          <a:p>
            <a:pPr lvl="1"/>
            <a:r>
              <a:rPr lang="en-US" dirty="0" err="1"/>
              <a:t>get_global_id</a:t>
            </a:r>
            <a:r>
              <a:rPr lang="en-US" dirty="0"/>
              <a:t>() – gets the work item ID</a:t>
            </a:r>
          </a:p>
          <a:p>
            <a:r>
              <a:rPr lang="en-US" dirty="0"/>
              <a:t>Conversions</a:t>
            </a:r>
          </a:p>
          <a:p>
            <a:pPr lvl="1"/>
            <a:r>
              <a:rPr lang="en-US" dirty="0"/>
              <a:t>Explicit – </a:t>
            </a:r>
            <a:r>
              <a:rPr lang="en-US" dirty="0" err="1"/>
              <a:t>convert_destType</a:t>
            </a:r>
            <a:r>
              <a:rPr lang="en-US" dirty="0"/>
              <a:t>&lt;_sat&gt;&lt;_</a:t>
            </a:r>
            <a:r>
              <a:rPr lang="en-US" dirty="0" err="1"/>
              <a:t>roundingMode</a:t>
            </a:r>
            <a:r>
              <a:rPr lang="en-US" dirty="0"/>
              <a:t>&gt;</a:t>
            </a:r>
          </a:p>
          <a:p>
            <a:pPr lvl="1"/>
            <a:r>
              <a:rPr lang="en-US" dirty="0"/>
              <a:t>Reinterpret – </a:t>
            </a:r>
            <a:r>
              <a:rPr lang="en-US" dirty="0" err="1"/>
              <a:t>as_destType</a:t>
            </a:r>
            <a:endParaRPr lang="en-US" dirty="0"/>
          </a:p>
          <a:p>
            <a:pPr lvl="1"/>
            <a:r>
              <a:rPr lang="en-US" dirty="0"/>
              <a:t>Scalar and pointer conversions follow C99 rules</a:t>
            </a:r>
          </a:p>
          <a:p>
            <a:pPr lvl="1"/>
            <a:r>
              <a:rPr lang="en-US" dirty="0"/>
              <a:t>No implicit conversions/casts for vector </a:t>
            </a:r>
            <a:r>
              <a:rPr lang="en-US" dirty="0" err="1"/>
              <a:t>typs</a:t>
            </a:r>
            <a:endParaRPr lang="en-US" dirty="0"/>
          </a:p>
          <a:p>
            <a:endParaRPr lang="en-US" dirty="0"/>
          </a:p>
        </p:txBody>
      </p:sp>
      <p:sp>
        <p:nvSpPr>
          <p:cNvPr id="4" name="Rectangle 3"/>
          <p:cNvSpPr/>
          <p:nvPr/>
        </p:nvSpPr>
        <p:spPr>
          <a:xfrm rot="20230230">
            <a:off x="6946306" y="4004283"/>
            <a:ext cx="1852483" cy="523220"/>
          </a:xfrm>
          <a:prstGeom prst="rect">
            <a:avLst/>
          </a:prstGeom>
        </p:spPr>
        <p:txBody>
          <a:bodyPr wrap="square">
            <a:spAutoFit/>
          </a:bodyPr>
          <a:lstStyle/>
          <a:p>
            <a:r>
              <a:rPr lang="en-US" sz="1400" i="1" dirty="0"/>
              <a:t>Many of these are not so common in C!</a:t>
            </a:r>
            <a:endParaRPr lang="en-ZA" sz="1400" i="1" dirty="0"/>
          </a:p>
        </p:txBody>
      </p:sp>
      <p:sp>
        <p:nvSpPr>
          <p:cNvPr id="5" name="TextBox 4"/>
          <p:cNvSpPr txBox="1"/>
          <p:nvPr/>
        </p:nvSpPr>
        <p:spPr>
          <a:xfrm>
            <a:off x="345864" y="6132780"/>
            <a:ext cx="5176417" cy="276999"/>
          </a:xfrm>
          <a:prstGeom prst="rect">
            <a:avLst/>
          </a:prstGeom>
          <a:noFill/>
        </p:spPr>
        <p:txBody>
          <a:bodyPr wrap="none" rtlCol="0">
            <a:spAutoFit/>
          </a:bodyPr>
          <a:lstStyle/>
          <a:p>
            <a:r>
              <a:rPr lang="en-ZA" sz="1200" dirty="0"/>
              <a:t>(skip in lecture, may be useful to refer to when writing a OpenCL program)</a:t>
            </a:r>
          </a:p>
        </p:txBody>
      </p:sp>
      <p:grpSp>
        <p:nvGrpSpPr>
          <p:cNvPr id="6" name="Group 5">
            <a:extLst>
              <a:ext uri="{FF2B5EF4-FFF2-40B4-BE49-F238E27FC236}">
                <a16:creationId xmlns:a16="http://schemas.microsoft.com/office/drawing/2014/main" id="{59DC8FBD-249D-420D-A086-C9B19A4221CA}"/>
              </a:ext>
            </a:extLst>
          </p:cNvPr>
          <p:cNvGrpSpPr/>
          <p:nvPr/>
        </p:nvGrpSpPr>
        <p:grpSpPr>
          <a:xfrm>
            <a:off x="7857389" y="296703"/>
            <a:ext cx="970343" cy="1115290"/>
            <a:chOff x="7400385" y="321251"/>
            <a:chExt cx="1281037" cy="1534351"/>
          </a:xfrm>
        </p:grpSpPr>
        <p:pic>
          <p:nvPicPr>
            <p:cNvPr id="7" name="Picture 6" descr="A picture containing table, food, computer&#10;&#10;Description automatically generated">
              <a:extLst>
                <a:ext uri="{FF2B5EF4-FFF2-40B4-BE49-F238E27FC236}">
                  <a16:creationId xmlns:a16="http://schemas.microsoft.com/office/drawing/2014/main" id="{E553B5EF-477D-48B5-A405-75F447A556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8" name="Rectangle 7">
              <a:extLst>
                <a:ext uri="{FF2B5EF4-FFF2-40B4-BE49-F238E27FC236}">
                  <a16:creationId xmlns:a16="http://schemas.microsoft.com/office/drawing/2014/main" id="{3F89BB29-94C9-496F-A44C-20F9921424CC}"/>
                </a:ext>
              </a:extLst>
            </p:cNvPr>
            <p:cNvSpPr/>
            <p:nvPr/>
          </p:nvSpPr>
          <p:spPr>
            <a:xfrm>
              <a:off x="7400385" y="1283984"/>
              <a:ext cx="1281037" cy="571618"/>
            </a:xfrm>
            <a:prstGeom prst="rect">
              <a:avLst/>
            </a:prstGeom>
            <a:solidFill>
              <a:schemeClr val="accent6">
                <a:lumMod val="40000"/>
                <a:lumOff val="60000"/>
              </a:schemeClr>
            </a:solidFill>
          </p:spPr>
          <p:txBody>
            <a:bodyPr wrap="square">
              <a:spAutoFit/>
            </a:bodyPr>
            <a:lstStyle/>
            <a:p>
              <a:r>
                <a:rPr lang="en-ZA" sz="1050" dirty="0"/>
                <a:t>Prescribed reading</a:t>
              </a:r>
            </a:p>
          </p:txBody>
        </p:sp>
      </p:grpSp>
      <p:cxnSp>
        <p:nvCxnSpPr>
          <p:cNvPr id="10" name="Straight Connector 9">
            <a:extLst>
              <a:ext uri="{FF2B5EF4-FFF2-40B4-BE49-F238E27FC236}">
                <a16:creationId xmlns:a16="http://schemas.microsoft.com/office/drawing/2014/main" id="{ACF37958-24C5-4C5A-AFE1-F2A6480234BE}"/>
              </a:ext>
            </a:extLst>
          </p:cNvPr>
          <p:cNvCxnSpPr/>
          <p:nvPr/>
        </p:nvCxnSpPr>
        <p:spPr>
          <a:xfrm>
            <a:off x="758299" y="4114800"/>
            <a:ext cx="0" cy="17272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C49EF66-D9DE-4653-9C04-6030F795315A}"/>
              </a:ext>
            </a:extLst>
          </p:cNvPr>
          <p:cNvSpPr txBox="1"/>
          <p:nvPr/>
        </p:nvSpPr>
        <p:spPr>
          <a:xfrm rot="16200000">
            <a:off x="-417028" y="4518903"/>
            <a:ext cx="1869266" cy="523220"/>
          </a:xfrm>
          <a:prstGeom prst="rect">
            <a:avLst/>
          </a:prstGeom>
          <a:noFill/>
        </p:spPr>
        <p:txBody>
          <a:bodyPr wrap="square">
            <a:spAutoFit/>
          </a:bodyPr>
          <a:lstStyle/>
          <a:p>
            <a:r>
              <a:rPr lang="en-US" sz="1400" i="1" dirty="0"/>
              <a:t>(won’t be asked  about in tests)</a:t>
            </a:r>
            <a:endParaRPr lang="en-ZA" sz="1400" dirty="0"/>
          </a:p>
        </p:txBody>
      </p:sp>
      <p:sp>
        <p:nvSpPr>
          <p:cNvPr id="14" name="TextBox 13">
            <a:extLst>
              <a:ext uri="{FF2B5EF4-FFF2-40B4-BE49-F238E27FC236}">
                <a16:creationId xmlns:a16="http://schemas.microsoft.com/office/drawing/2014/main" id="{77E44C66-1E6F-44F0-85AF-1633EC6C522A}"/>
              </a:ext>
            </a:extLst>
          </p:cNvPr>
          <p:cNvSpPr txBox="1"/>
          <p:nvPr/>
        </p:nvSpPr>
        <p:spPr>
          <a:xfrm>
            <a:off x="2791763" y="6409779"/>
            <a:ext cx="6103896" cy="261610"/>
          </a:xfrm>
          <a:prstGeom prst="rect">
            <a:avLst/>
          </a:prstGeom>
          <a:noFill/>
        </p:spPr>
        <p:txBody>
          <a:bodyPr wrap="square">
            <a:spAutoFit/>
          </a:bodyPr>
          <a:lstStyle/>
          <a:p>
            <a:pPr algn="r"/>
            <a:r>
              <a:rPr lang="en-ZA" sz="1100" dirty="0">
                <a:hlinkClick r:id="rId3"/>
              </a:rPr>
              <a:t>https://www.khronos.org/registry/OpenCL/sdk/1.0/docs/man/xhtml/clEnqueueTask.html</a:t>
            </a:r>
            <a:endParaRPr lang="en-ZA" sz="1100" dirty="0"/>
          </a:p>
        </p:txBody>
      </p:sp>
      <p:sp>
        <p:nvSpPr>
          <p:cNvPr id="15" name="Rectangle 14">
            <a:extLst>
              <a:ext uri="{FF2B5EF4-FFF2-40B4-BE49-F238E27FC236}">
                <a16:creationId xmlns:a16="http://schemas.microsoft.com/office/drawing/2014/main" id="{110A8B2D-74BC-4852-829C-BCE4B6D4AF47}"/>
              </a:ext>
            </a:extLst>
          </p:cNvPr>
          <p:cNvSpPr/>
          <p:nvPr/>
        </p:nvSpPr>
        <p:spPr>
          <a:xfrm rot="20230230">
            <a:off x="7432025" y="1683363"/>
            <a:ext cx="1451493" cy="523220"/>
          </a:xfrm>
          <a:prstGeom prst="rect">
            <a:avLst/>
          </a:prstGeom>
        </p:spPr>
        <p:txBody>
          <a:bodyPr wrap="square">
            <a:spAutoFit/>
          </a:bodyPr>
          <a:lstStyle/>
          <a:p>
            <a:r>
              <a:rPr lang="en-US" sz="1400" i="1" dirty="0">
                <a:solidFill>
                  <a:schemeClr val="accent3">
                    <a:lumMod val="50000"/>
                  </a:schemeClr>
                </a:solidFill>
              </a:rPr>
              <a:t>See image on slide 25.</a:t>
            </a:r>
            <a:endParaRPr lang="en-ZA" sz="1400" i="1" dirty="0">
              <a:solidFill>
                <a:schemeClr val="accent3">
                  <a:lumMod val="50000"/>
                </a:schemeClr>
              </a:solidFill>
            </a:endParaRPr>
          </a:p>
        </p:txBody>
      </p:sp>
    </p:spTree>
    <p:extLst>
      <p:ext uri="{BB962C8B-B14F-4D97-AF65-F5344CB8AC3E}">
        <p14:creationId xmlns:p14="http://schemas.microsoft.com/office/powerpoint/2010/main" val="1007174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114" y="194553"/>
            <a:ext cx="7698306" cy="692210"/>
          </a:xfrm>
        </p:spPr>
        <p:txBody>
          <a:bodyPr>
            <a:normAutofit fontScale="90000"/>
          </a:bodyPr>
          <a:lstStyle/>
          <a:p>
            <a:r>
              <a:rPr lang="en-ZA" dirty="0"/>
              <a:t>Initialisation – on CPU side</a:t>
            </a:r>
          </a:p>
        </p:txBody>
      </p:sp>
      <p:sp>
        <p:nvSpPr>
          <p:cNvPr id="5" name="Content Placeholder 4"/>
          <p:cNvSpPr>
            <a:spLocks noGrp="1"/>
          </p:cNvSpPr>
          <p:nvPr>
            <p:ph idx="1"/>
          </p:nvPr>
        </p:nvSpPr>
        <p:spPr>
          <a:xfrm>
            <a:off x="465293" y="1022950"/>
            <a:ext cx="8357694" cy="5379396"/>
          </a:xfrm>
        </p:spPr>
        <p:txBody>
          <a:bodyPr>
            <a:normAutofit fontScale="62500" lnSpcReduction="20000"/>
          </a:bodyPr>
          <a:lstStyle/>
          <a:p>
            <a:pPr marL="491490" indent="-514350">
              <a:buFont typeface="+mj-lt"/>
              <a:buAutoNum type="arabicPeriod"/>
            </a:pPr>
            <a:r>
              <a:rPr lang="en-ZA" dirty="0"/>
              <a:t>Get platform ID</a:t>
            </a:r>
          </a:p>
          <a:p>
            <a:pPr marL="491490" indent="-514350">
              <a:buFont typeface="+mj-lt"/>
              <a:buAutoNum type="arabicPeriod"/>
            </a:pPr>
            <a:r>
              <a:rPr lang="en-ZA" dirty="0"/>
              <a:t>Get device ID</a:t>
            </a:r>
          </a:p>
          <a:p>
            <a:pPr marL="491490" indent="-514350">
              <a:buFont typeface="+mj-lt"/>
              <a:buAutoNum type="arabicPeriod"/>
            </a:pPr>
            <a:r>
              <a:rPr lang="en-ZA" dirty="0"/>
              <a:t>Create Context</a:t>
            </a:r>
          </a:p>
          <a:p>
            <a:pPr marL="491490" indent="-514350">
              <a:buFont typeface="+mj-lt"/>
              <a:buAutoNum type="arabicPeriod"/>
            </a:pPr>
            <a:r>
              <a:rPr lang="en-ZA" dirty="0"/>
              <a:t>Load kernel .cl code file(s)</a:t>
            </a:r>
          </a:p>
          <a:p>
            <a:pPr marL="491490" indent="-514350">
              <a:buFont typeface="+mj-lt"/>
              <a:buAutoNum type="arabicPeriod"/>
            </a:pPr>
            <a:r>
              <a:rPr lang="en-ZA" dirty="0"/>
              <a:t>Create OpenCL program (may have multiple kernels, provide list of kernel names)</a:t>
            </a:r>
          </a:p>
          <a:p>
            <a:pPr marL="491490" indent="-514350">
              <a:buFont typeface="+mj-lt"/>
              <a:buAutoNum type="arabicPeriod"/>
            </a:pPr>
            <a:r>
              <a:rPr lang="en-ZA" dirty="0"/>
              <a:t>Build program</a:t>
            </a:r>
          </a:p>
          <a:p>
            <a:pPr marL="491490" indent="-514350">
              <a:buFont typeface="+mj-lt"/>
              <a:buAutoNum type="arabicPeriod"/>
            </a:pPr>
            <a:r>
              <a:rPr lang="en-ZA" dirty="0"/>
              <a:t>Compile kernels function (creates a kernel from one program function)</a:t>
            </a:r>
          </a:p>
          <a:p>
            <a:pPr marL="491490" indent="-514350">
              <a:buFont typeface="+mj-lt"/>
              <a:buAutoNum type="arabicPeriod"/>
            </a:pPr>
            <a:r>
              <a:rPr lang="en-US" dirty="0"/>
              <a:t>Create command queue to the target device</a:t>
            </a:r>
            <a:endParaRPr lang="en-ZA" dirty="0"/>
          </a:p>
          <a:p>
            <a:pPr marL="491490" indent="-514350">
              <a:buFont typeface="+mj-lt"/>
              <a:buAutoNum type="arabicPeriod"/>
            </a:pPr>
            <a:r>
              <a:rPr lang="en-ZA" dirty="0"/>
              <a:t>Create memory buffer(s) that both host and target can access</a:t>
            </a:r>
          </a:p>
          <a:p>
            <a:pPr marL="491490" indent="-514350">
              <a:buFont typeface="+mj-lt"/>
              <a:buAutoNum type="arabicPeriod"/>
            </a:pPr>
            <a:r>
              <a:rPr lang="en-ZA" dirty="0"/>
              <a:t>Set up kernel memory arguments (to send to kernel)</a:t>
            </a:r>
          </a:p>
          <a:p>
            <a:pPr marL="491490" indent="-514350">
              <a:buFont typeface="+mj-lt"/>
              <a:buAutoNum type="arabicPeriod"/>
            </a:pPr>
            <a:r>
              <a:rPr lang="en-ZA" dirty="0"/>
              <a:t>Enqueue kernel, added to list of kernels to deploy on target</a:t>
            </a:r>
          </a:p>
          <a:p>
            <a:pPr marL="491490" indent="-514350">
              <a:buFont typeface="+mj-lt"/>
              <a:buAutoNum type="arabicPeriod"/>
            </a:pPr>
            <a:r>
              <a:rPr lang="en-US" dirty="0"/>
              <a:t>Get data from output buffer</a:t>
            </a:r>
            <a:endParaRPr lang="en-ZA" dirty="0"/>
          </a:p>
          <a:p>
            <a:pPr marL="491490" indent="-514350">
              <a:buFont typeface="+mj-lt"/>
              <a:buAutoNum type="arabicPeriod"/>
            </a:pPr>
            <a:r>
              <a:rPr lang="en-ZA" dirty="0"/>
              <a:t>Do any checks / further processing on output obtained</a:t>
            </a:r>
          </a:p>
          <a:p>
            <a:pPr marL="491490" indent="-514350">
              <a:buFont typeface="+mj-lt"/>
              <a:buAutoNum type="arabicPeriod"/>
            </a:pPr>
            <a:r>
              <a:rPr lang="en-ZA" dirty="0"/>
              <a:t>Wait for kernel queue to ﬁnish</a:t>
            </a:r>
          </a:p>
          <a:p>
            <a:pPr lvl="1"/>
            <a:r>
              <a:rPr lang="en-ZA" dirty="0"/>
              <a:t>Wait for the OpenCL system to ﬁnish performing the commands in the queue and the release the kernel, memory, queues, program and context.</a:t>
            </a:r>
          </a:p>
        </p:txBody>
      </p:sp>
    </p:spTree>
    <p:extLst>
      <p:ext uri="{BB962C8B-B14F-4D97-AF65-F5344CB8AC3E}">
        <p14:creationId xmlns:p14="http://schemas.microsoft.com/office/powerpoint/2010/main" val="55972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OpenCL Kernel .cl Code Example</a:t>
            </a:r>
          </a:p>
        </p:txBody>
      </p:sp>
      <p:sp>
        <p:nvSpPr>
          <p:cNvPr id="3" name="Rectangle 2"/>
          <p:cNvSpPr/>
          <p:nvPr/>
        </p:nvSpPr>
        <p:spPr>
          <a:xfrm>
            <a:off x="514982" y="1319820"/>
            <a:ext cx="8126569" cy="3539430"/>
          </a:xfrm>
          <a:prstGeom prst="rect">
            <a:avLst/>
          </a:prstGeom>
        </p:spPr>
        <p:txBody>
          <a:bodyPr wrap="square">
            <a:spAutoFit/>
          </a:bodyPr>
          <a:lstStyle/>
          <a:p>
            <a:r>
              <a:rPr lang="en-ZA" sz="1600" dirty="0">
                <a:solidFill>
                  <a:srgbClr val="3024CE"/>
                </a:solidFill>
                <a:latin typeface="Courier New" panose="02070309020205020404" pitchFamily="49" charset="0"/>
                <a:cs typeface="Courier New" panose="02070309020205020404" pitchFamily="49" charset="0"/>
              </a:rPr>
              <a:t>/** This Kernel function has one buffer that is defined as a float array. It also has a constant input n. */</a:t>
            </a:r>
          </a:p>
          <a:p>
            <a:r>
              <a:rPr lang="en-ZA" sz="1600" b="1" dirty="0">
                <a:latin typeface="Courier New" panose="02070309020205020404" pitchFamily="49" charset="0"/>
                <a:cs typeface="Courier New" panose="02070309020205020404" pitchFamily="49" charset="0"/>
              </a:rPr>
              <a:t>__kernel void</a:t>
            </a:r>
            <a:r>
              <a:rPr lang="en-ZA" sz="1600" dirty="0">
                <a:latin typeface="Courier New" panose="02070309020205020404" pitchFamily="49" charset="0"/>
                <a:cs typeface="Courier New" panose="02070309020205020404" pitchFamily="49" charset="0"/>
              </a:rPr>
              <a:t> </a:t>
            </a:r>
            <a:r>
              <a:rPr lang="en-ZA" sz="1600" dirty="0" err="1">
                <a:latin typeface="Courier New" panose="02070309020205020404" pitchFamily="49" charset="0"/>
                <a:cs typeface="Courier New" panose="02070309020205020404" pitchFamily="49" charset="0"/>
              </a:rPr>
              <a:t>KernelFunctionName</a:t>
            </a:r>
            <a:r>
              <a:rPr lang="en-ZA" sz="1600" dirty="0">
                <a:latin typeface="Courier New" panose="02070309020205020404" pitchFamily="49" charset="0"/>
                <a:cs typeface="Courier New" panose="02070309020205020404" pitchFamily="49" charset="0"/>
              </a:rPr>
              <a:t> (</a:t>
            </a:r>
          </a:p>
          <a:p>
            <a:r>
              <a:rPr lang="en-ZA" sz="1600" dirty="0">
                <a:latin typeface="Courier New" panose="02070309020205020404" pitchFamily="49" charset="0"/>
                <a:cs typeface="Courier New" panose="02070309020205020404" pitchFamily="49" charset="0"/>
              </a:rPr>
              <a:t>    </a:t>
            </a:r>
            <a:r>
              <a:rPr lang="en-ZA" sz="1600" b="1" dirty="0">
                <a:latin typeface="Courier New" panose="02070309020205020404" pitchFamily="49" charset="0"/>
                <a:cs typeface="Courier New" panose="02070309020205020404" pitchFamily="49" charset="0"/>
              </a:rPr>
              <a:t>__global</a:t>
            </a:r>
            <a:r>
              <a:rPr lang="en-ZA" sz="1600" dirty="0">
                <a:latin typeface="Courier New" panose="02070309020205020404" pitchFamily="49" charset="0"/>
                <a:cs typeface="Courier New" panose="02070309020205020404" pitchFamily="49" charset="0"/>
              </a:rPr>
              <a:t> float*  x,       // float array to process</a:t>
            </a:r>
          </a:p>
          <a:p>
            <a:r>
              <a:rPr lang="en-ZA" sz="1600" b="1" dirty="0">
                <a:latin typeface="Courier New" panose="02070309020205020404" pitchFamily="49" charset="0"/>
                <a:cs typeface="Courier New" panose="02070309020205020404" pitchFamily="49" charset="0"/>
              </a:rPr>
              <a:t>    </a:t>
            </a:r>
            <a:r>
              <a:rPr lang="en-ZA" sz="1600" b="1" dirty="0" err="1">
                <a:latin typeface="Courier New" panose="02070309020205020404" pitchFamily="49" charset="0"/>
                <a:cs typeface="Courier New" panose="02070309020205020404" pitchFamily="49" charset="0"/>
              </a:rPr>
              <a:t>const</a:t>
            </a:r>
            <a:r>
              <a:rPr lang="en-ZA" sz="1600" b="1" dirty="0">
                <a:latin typeface="Courier New" panose="02070309020205020404" pitchFamily="49" charset="0"/>
                <a:cs typeface="Courier New" panose="02070309020205020404" pitchFamily="49" charset="0"/>
              </a:rPr>
              <a:t>    unsigned int</a:t>
            </a:r>
            <a:r>
              <a:rPr lang="en-ZA" sz="1600" dirty="0">
                <a:latin typeface="Courier New" panose="02070309020205020404" pitchFamily="49" charset="0"/>
                <a:cs typeface="Courier New" panose="02070309020205020404" pitchFamily="49" charset="0"/>
              </a:rPr>
              <a:t> n ) // number of elements in x </a:t>
            </a:r>
          </a:p>
          <a:p>
            <a:r>
              <a:rPr lang="en-ZA" sz="1600" dirty="0">
                <a:latin typeface="Courier New" panose="02070309020205020404" pitchFamily="49" charset="0"/>
                <a:cs typeface="Courier New" panose="02070309020205020404" pitchFamily="49" charset="0"/>
              </a:rPr>
              <a:t>{</a:t>
            </a:r>
          </a:p>
          <a:p>
            <a:r>
              <a:rPr lang="en-ZA" sz="1600" dirty="0">
                <a:latin typeface="Courier New" panose="02070309020205020404" pitchFamily="49" charset="0"/>
                <a:cs typeface="Courier New" panose="02070309020205020404" pitchFamily="49" charset="0"/>
              </a:rPr>
              <a:t> // get the core number and </a:t>
            </a:r>
          </a:p>
          <a:p>
            <a:r>
              <a:rPr lang="en-ZA" sz="1600" dirty="0">
                <a:latin typeface="Courier New" panose="02070309020205020404" pitchFamily="49" charset="0"/>
                <a:cs typeface="Courier New" panose="02070309020205020404" pitchFamily="49" charset="0"/>
              </a:rPr>
              <a:t> </a:t>
            </a:r>
            <a:r>
              <a:rPr lang="en-ZA" sz="1600" b="1" dirty="0" err="1">
                <a:latin typeface="Courier New" panose="02070309020205020404" pitchFamily="49" charset="0"/>
                <a:cs typeface="Courier New" panose="02070309020205020404" pitchFamily="49" charset="0"/>
              </a:rPr>
              <a:t>const</a:t>
            </a:r>
            <a:r>
              <a:rPr lang="en-ZA" sz="1600" b="1" dirty="0">
                <a:latin typeface="Courier New" panose="02070309020205020404" pitchFamily="49" charset="0"/>
                <a:cs typeface="Courier New" panose="02070309020205020404" pitchFamily="49" charset="0"/>
              </a:rPr>
              <a:t> int </a:t>
            </a:r>
            <a:r>
              <a:rPr lang="en-ZA" sz="1600" dirty="0" err="1">
                <a:latin typeface="Courier New" panose="02070309020205020404" pitchFamily="49" charset="0"/>
                <a:cs typeface="Courier New" panose="02070309020205020404" pitchFamily="49" charset="0"/>
              </a:rPr>
              <a:t>i</a:t>
            </a:r>
            <a:r>
              <a:rPr lang="en-ZA" sz="1600" dirty="0">
                <a:latin typeface="Courier New" panose="02070309020205020404" pitchFamily="49" charset="0"/>
                <a:cs typeface="Courier New" panose="02070309020205020404" pitchFamily="49" charset="0"/>
              </a:rPr>
              <a:t> = </a:t>
            </a:r>
            <a:r>
              <a:rPr lang="en-ZA" sz="1600" dirty="0" err="1">
                <a:latin typeface="Courier New" panose="02070309020205020404" pitchFamily="49" charset="0"/>
                <a:cs typeface="Courier New" panose="02070309020205020404" pitchFamily="49" charset="0"/>
              </a:rPr>
              <a:t>get_global_id</a:t>
            </a:r>
            <a:r>
              <a:rPr lang="en-ZA" sz="1600" dirty="0">
                <a:latin typeface="Courier New" panose="02070309020205020404" pitchFamily="49" charset="0"/>
                <a:cs typeface="Courier New" panose="02070309020205020404" pitchFamily="49" charset="0"/>
              </a:rPr>
              <a:t>(0); </a:t>
            </a:r>
            <a:r>
              <a:rPr lang="en-ZA" sz="1600" dirty="0">
                <a:solidFill>
                  <a:srgbClr val="3024CE"/>
                </a:solidFill>
                <a:latin typeface="Courier New" panose="02070309020205020404" pitchFamily="49" charset="0"/>
                <a:cs typeface="Courier New" panose="02070309020205020404" pitchFamily="49" charset="0"/>
              </a:rPr>
              <a:t>// number of this work item</a:t>
            </a:r>
          </a:p>
          <a:p>
            <a:r>
              <a:rPr lang="en-ZA" sz="1600" dirty="0">
                <a:latin typeface="Courier New" panose="02070309020205020404" pitchFamily="49" charset="0"/>
                <a:cs typeface="Courier New" panose="02070309020205020404" pitchFamily="49" charset="0"/>
              </a:rPr>
              <a:t> </a:t>
            </a:r>
            <a:r>
              <a:rPr lang="en-ZA" sz="1600" b="1" dirty="0" err="1">
                <a:latin typeface="Courier New" panose="02070309020205020404" pitchFamily="49" charset="0"/>
                <a:cs typeface="Courier New" panose="02070309020205020404" pitchFamily="49" charset="0"/>
              </a:rPr>
              <a:t>const</a:t>
            </a:r>
            <a:r>
              <a:rPr lang="en-ZA" sz="1600" b="1" dirty="0">
                <a:latin typeface="Courier New" panose="02070309020205020404" pitchFamily="49" charset="0"/>
                <a:cs typeface="Courier New" panose="02070309020205020404" pitchFamily="49" charset="0"/>
              </a:rPr>
              <a:t> int </a:t>
            </a:r>
            <a:r>
              <a:rPr lang="en-ZA" sz="1600" dirty="0">
                <a:latin typeface="Courier New" panose="02070309020205020404" pitchFamily="49" charset="0"/>
                <a:cs typeface="Courier New" panose="02070309020205020404" pitchFamily="49" charset="0"/>
              </a:rPr>
              <a:t>g = </a:t>
            </a:r>
            <a:r>
              <a:rPr lang="en-ZA" sz="1600" dirty="0" err="1">
                <a:latin typeface="Courier New" panose="02070309020205020404" pitchFamily="49" charset="0"/>
                <a:cs typeface="Courier New" panose="02070309020205020404" pitchFamily="49" charset="0"/>
              </a:rPr>
              <a:t>get_group_id</a:t>
            </a:r>
            <a:r>
              <a:rPr lang="en-ZA" sz="1600" dirty="0">
                <a:latin typeface="Courier New" panose="02070309020205020404" pitchFamily="49" charset="0"/>
                <a:cs typeface="Courier New" panose="02070309020205020404" pitchFamily="49" charset="0"/>
              </a:rPr>
              <a:t>(0);  // </a:t>
            </a:r>
            <a:r>
              <a:rPr lang="en-ZA" sz="1600" dirty="0">
                <a:solidFill>
                  <a:srgbClr val="3024CE"/>
                </a:solidFill>
                <a:latin typeface="Courier New" panose="02070309020205020404" pitchFamily="49" charset="0"/>
                <a:cs typeface="Courier New" panose="02070309020205020404" pitchFamily="49" charset="0"/>
              </a:rPr>
              <a:t>group that work item is in</a:t>
            </a:r>
          </a:p>
          <a:p>
            <a:r>
              <a:rPr lang="en-ZA" sz="1600" dirty="0">
                <a:latin typeface="Courier New" panose="02070309020205020404" pitchFamily="49" charset="0"/>
                <a:cs typeface="Courier New" panose="02070309020205020404" pitchFamily="49" charset="0"/>
              </a:rPr>
              <a:t> </a:t>
            </a:r>
          </a:p>
          <a:p>
            <a:r>
              <a:rPr lang="en-ZA" sz="1600" dirty="0">
                <a:latin typeface="Courier New" panose="02070309020205020404" pitchFamily="49" charset="0"/>
                <a:cs typeface="Courier New" panose="02070309020205020404" pitchFamily="49" charset="0"/>
              </a:rPr>
              <a:t> </a:t>
            </a:r>
            <a:r>
              <a:rPr lang="en-ZA" sz="1600" dirty="0">
                <a:solidFill>
                  <a:srgbClr val="3024CE"/>
                </a:solidFill>
                <a:latin typeface="Courier New" panose="02070309020205020404" pitchFamily="49" charset="0"/>
                <a:cs typeface="Courier New" panose="02070309020205020404" pitchFamily="49" charset="0"/>
              </a:rPr>
              <a:t>// if the x array is long enough, just put this item’s group</a:t>
            </a:r>
          </a:p>
          <a:p>
            <a:r>
              <a:rPr lang="en-ZA" sz="1600" dirty="0">
                <a:solidFill>
                  <a:srgbClr val="3024CE"/>
                </a:solidFill>
                <a:latin typeface="Courier New" panose="02070309020205020404" pitchFamily="49" charset="0"/>
                <a:cs typeface="Courier New" panose="02070309020205020404" pitchFamily="49" charset="0"/>
              </a:rPr>
              <a:t> // number into the array at index of work item number</a:t>
            </a:r>
            <a:endParaRPr lang="en-ZA" sz="1600" dirty="0">
              <a:latin typeface="Courier New" panose="02070309020205020404" pitchFamily="49" charset="0"/>
              <a:cs typeface="Courier New" panose="02070309020205020404" pitchFamily="49" charset="0"/>
            </a:endParaRPr>
          </a:p>
          <a:p>
            <a:r>
              <a:rPr lang="en-ZA" sz="1600" dirty="0">
                <a:latin typeface="Courier New" panose="02070309020205020404" pitchFamily="49" charset="0"/>
                <a:cs typeface="Courier New" panose="02070309020205020404" pitchFamily="49" charset="0"/>
              </a:rPr>
              <a:t> if (</a:t>
            </a:r>
            <a:r>
              <a:rPr lang="en-ZA" sz="1600" dirty="0" err="1">
                <a:latin typeface="Courier New" panose="02070309020205020404" pitchFamily="49" charset="0"/>
                <a:cs typeface="Courier New" panose="02070309020205020404" pitchFamily="49" charset="0"/>
              </a:rPr>
              <a:t>i</a:t>
            </a:r>
            <a:r>
              <a:rPr lang="en-ZA" sz="1600" dirty="0">
                <a:latin typeface="Courier New" panose="02070309020205020404" pitchFamily="49" charset="0"/>
                <a:cs typeface="Courier New" panose="02070309020205020404" pitchFamily="49" charset="0"/>
              </a:rPr>
              <a:t>&lt;n) x[</a:t>
            </a:r>
            <a:r>
              <a:rPr lang="en-ZA" sz="1600" dirty="0" err="1">
                <a:latin typeface="Courier New" panose="02070309020205020404" pitchFamily="49" charset="0"/>
                <a:cs typeface="Courier New" panose="02070309020205020404" pitchFamily="49" charset="0"/>
              </a:rPr>
              <a:t>i</a:t>
            </a:r>
            <a:r>
              <a:rPr lang="en-ZA" sz="1600" dirty="0">
                <a:latin typeface="Courier New" panose="02070309020205020404" pitchFamily="49" charset="0"/>
                <a:cs typeface="Courier New" panose="02070309020205020404" pitchFamily="49" charset="0"/>
              </a:rPr>
              <a:t>] = g;</a:t>
            </a:r>
          </a:p>
          <a:p>
            <a:r>
              <a:rPr lang="en-ZA" sz="1600" dirty="0">
                <a:latin typeface="Courier New" panose="02070309020205020404" pitchFamily="49" charset="0"/>
                <a:cs typeface="Courier New" panose="02070309020205020404" pitchFamily="49" charset="0"/>
              </a:rPr>
              <a:t>}</a:t>
            </a:r>
          </a:p>
        </p:txBody>
      </p:sp>
      <p:sp>
        <p:nvSpPr>
          <p:cNvPr id="4" name="Rectangle 3"/>
          <p:cNvSpPr/>
          <p:nvPr/>
        </p:nvSpPr>
        <p:spPr>
          <a:xfrm>
            <a:off x="4578266" y="6255517"/>
            <a:ext cx="3903633" cy="369332"/>
          </a:xfrm>
          <a:prstGeom prst="rect">
            <a:avLst/>
          </a:prstGeom>
        </p:spPr>
        <p:txBody>
          <a:bodyPr wrap="none">
            <a:spAutoFit/>
          </a:bodyPr>
          <a:lstStyle/>
          <a:p>
            <a:r>
              <a:rPr lang="en-ZA" dirty="0"/>
              <a:t>Put this in a file called e.g. </a:t>
            </a:r>
            <a:r>
              <a:rPr lang="en-ZA" b="1" dirty="0"/>
              <a:t>Kernel.cl</a:t>
            </a:r>
          </a:p>
        </p:txBody>
      </p:sp>
    </p:spTree>
    <p:extLst>
      <p:ext uri="{BB962C8B-B14F-4D97-AF65-F5344CB8AC3E}">
        <p14:creationId xmlns:p14="http://schemas.microsoft.com/office/powerpoint/2010/main" val="4248335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163E-A104-486E-98F3-5E97E2734DCA}"/>
              </a:ext>
            </a:extLst>
          </p:cNvPr>
          <p:cNvSpPr>
            <a:spLocks noGrp="1"/>
          </p:cNvSpPr>
          <p:nvPr>
            <p:ph type="title"/>
          </p:nvPr>
        </p:nvSpPr>
        <p:spPr/>
        <p:txBody>
          <a:bodyPr>
            <a:normAutofit fontScale="90000"/>
          </a:bodyPr>
          <a:lstStyle/>
          <a:p>
            <a:r>
              <a:rPr lang="en-ZA" dirty="0"/>
              <a:t>Think of method to check kernel</a:t>
            </a:r>
          </a:p>
        </p:txBody>
      </p:sp>
      <p:sp>
        <p:nvSpPr>
          <p:cNvPr id="3" name="Content Placeholder 2">
            <a:extLst>
              <a:ext uri="{FF2B5EF4-FFF2-40B4-BE49-F238E27FC236}">
                <a16:creationId xmlns:a16="http://schemas.microsoft.com/office/drawing/2014/main" id="{A0EB7A02-420F-4241-A51C-609880698251}"/>
              </a:ext>
            </a:extLst>
          </p:cNvPr>
          <p:cNvSpPr>
            <a:spLocks noGrp="1"/>
          </p:cNvSpPr>
          <p:nvPr>
            <p:ph idx="1"/>
          </p:nvPr>
        </p:nvSpPr>
        <p:spPr/>
        <p:txBody>
          <a:bodyPr/>
          <a:lstStyle/>
          <a:p>
            <a:r>
              <a:rPr lang="en-ZA" dirty="0"/>
              <a:t>Generally, it is useful to have an equivalent implementation, which gives an accurate result, for testing the kernel function (e.g. ‘Golden Measure’ written in Python).</a:t>
            </a:r>
          </a:p>
        </p:txBody>
      </p:sp>
    </p:spTree>
    <p:extLst>
      <p:ext uri="{BB962C8B-B14F-4D97-AF65-F5344CB8AC3E}">
        <p14:creationId xmlns:p14="http://schemas.microsoft.com/office/powerpoint/2010/main" val="2621958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4261" y="2150211"/>
            <a:ext cx="5955477" cy="923330"/>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Coding</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each step</a:t>
            </a:r>
          </a:p>
        </p:txBody>
      </p:sp>
      <p:sp>
        <p:nvSpPr>
          <p:cNvPr id="7" name="TextBox 6">
            <a:extLst>
              <a:ext uri="{FF2B5EF4-FFF2-40B4-BE49-F238E27FC236}">
                <a16:creationId xmlns:a16="http://schemas.microsoft.com/office/drawing/2014/main" id="{27055F4E-2313-48EF-980F-1AD0A57DE93F}"/>
              </a:ext>
            </a:extLst>
          </p:cNvPr>
          <p:cNvSpPr txBox="1"/>
          <p:nvPr/>
        </p:nvSpPr>
        <p:spPr>
          <a:xfrm>
            <a:off x="2193579" y="3344641"/>
            <a:ext cx="4703324" cy="646331"/>
          </a:xfrm>
          <a:prstGeom prst="rect">
            <a:avLst/>
          </a:prstGeom>
          <a:noFill/>
        </p:spPr>
        <p:txBody>
          <a:bodyPr wrap="square">
            <a:spAutoFit/>
          </a:bodyPr>
          <a:lstStyle/>
          <a:p>
            <a:pPr marL="285750" indent="-285750">
              <a:buFont typeface="Arial" panose="020B0604020202020204" pitchFamily="34" charset="0"/>
              <a:buChar char="•"/>
            </a:pPr>
            <a:r>
              <a:rPr lang="en-ZA" dirty="0"/>
              <a:t>Prac2.1 will take you through the process of setting up an OpenCL kernel</a:t>
            </a:r>
          </a:p>
        </p:txBody>
      </p:sp>
      <p:sp>
        <p:nvSpPr>
          <p:cNvPr id="4" name="Rectangle 3">
            <a:extLst>
              <a:ext uri="{FF2B5EF4-FFF2-40B4-BE49-F238E27FC236}">
                <a16:creationId xmlns:a16="http://schemas.microsoft.com/office/drawing/2014/main" id="{615BACED-2E8C-45C2-A985-FB378DCC215C}"/>
              </a:ext>
            </a:extLst>
          </p:cNvPr>
          <p:cNvSpPr/>
          <p:nvPr/>
        </p:nvSpPr>
        <p:spPr>
          <a:xfrm>
            <a:off x="961916" y="6363805"/>
            <a:ext cx="7977802" cy="338554"/>
          </a:xfrm>
          <a:prstGeom prst="rect">
            <a:avLst/>
          </a:prstGeom>
        </p:spPr>
        <p:txBody>
          <a:bodyPr wrap="square">
            <a:spAutoFit/>
          </a:bodyPr>
          <a:lstStyle/>
          <a:p>
            <a:pPr algn="r"/>
            <a:r>
              <a:rPr lang="en-US" sz="1600" i="1" dirty="0"/>
              <a:t>Thanks to Chris Hill for EEE4120F OpenCL Prac2 updates and refinements.</a:t>
            </a:r>
            <a:endParaRPr lang="en-ZA" sz="1600" i="1" dirty="0"/>
          </a:p>
        </p:txBody>
      </p:sp>
    </p:spTree>
    <p:extLst>
      <p:ext uri="{BB962C8B-B14F-4D97-AF65-F5344CB8AC3E}">
        <p14:creationId xmlns:p14="http://schemas.microsoft.com/office/powerpoint/2010/main" val="383877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E0D4D2-4C3A-4704-AA9D-2840E0764F49}"/>
              </a:ext>
            </a:extLst>
          </p:cNvPr>
          <p:cNvSpPr/>
          <p:nvPr/>
        </p:nvSpPr>
        <p:spPr>
          <a:xfrm>
            <a:off x="1812316" y="1457655"/>
            <a:ext cx="5475066" cy="814713"/>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a:extLst>
              <a:ext uri="{FF2B5EF4-FFF2-40B4-BE49-F238E27FC236}">
                <a16:creationId xmlns:a16="http://schemas.microsoft.com/office/drawing/2014/main" id="{BEB313CC-F488-434D-9CEF-927F07BE1CCB}"/>
              </a:ext>
            </a:extLst>
          </p:cNvPr>
          <p:cNvSpPr/>
          <p:nvPr/>
        </p:nvSpPr>
        <p:spPr>
          <a:xfrm>
            <a:off x="2496856" y="1537702"/>
            <a:ext cx="4295464" cy="646331"/>
          </a:xfrm>
          <a:prstGeom prst="rect">
            <a:avLst/>
          </a:prstGeom>
        </p:spPr>
        <p:txBody>
          <a:bodyPr wrap="square">
            <a:spAutoFit/>
          </a:bodyPr>
          <a:lstStyle/>
          <a:p>
            <a:r>
              <a:rPr lang="en-ZA" dirty="0"/>
              <a:t>Note: to save time and avoid boredom, some of these slides are assigned as:</a:t>
            </a:r>
          </a:p>
        </p:txBody>
      </p:sp>
      <p:grpSp>
        <p:nvGrpSpPr>
          <p:cNvPr id="6" name="Group 5">
            <a:extLst>
              <a:ext uri="{FF2B5EF4-FFF2-40B4-BE49-F238E27FC236}">
                <a16:creationId xmlns:a16="http://schemas.microsoft.com/office/drawing/2014/main" id="{76624A45-4EDD-4C20-BB99-AB0EBC4B54E8}"/>
              </a:ext>
            </a:extLst>
          </p:cNvPr>
          <p:cNvGrpSpPr/>
          <p:nvPr/>
        </p:nvGrpSpPr>
        <p:grpSpPr>
          <a:xfrm>
            <a:off x="2852366" y="2588386"/>
            <a:ext cx="970343" cy="1115290"/>
            <a:chOff x="7400385" y="321251"/>
            <a:chExt cx="1281037" cy="1534351"/>
          </a:xfrm>
        </p:grpSpPr>
        <p:pic>
          <p:nvPicPr>
            <p:cNvPr id="7" name="Picture 6" descr="A picture containing table, food, computer&#10;&#10;Description automatically generated">
              <a:extLst>
                <a:ext uri="{FF2B5EF4-FFF2-40B4-BE49-F238E27FC236}">
                  <a16:creationId xmlns:a16="http://schemas.microsoft.com/office/drawing/2014/main" id="{246A8CD1-B5BB-461D-9FD3-427559041B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8" name="Rectangle 7">
              <a:extLst>
                <a:ext uri="{FF2B5EF4-FFF2-40B4-BE49-F238E27FC236}">
                  <a16:creationId xmlns:a16="http://schemas.microsoft.com/office/drawing/2014/main" id="{A160D284-3567-4246-BA20-FE4153F6F1D3}"/>
                </a:ext>
              </a:extLst>
            </p:cNvPr>
            <p:cNvSpPr/>
            <p:nvPr/>
          </p:nvSpPr>
          <p:spPr>
            <a:xfrm>
              <a:off x="7400385" y="1283984"/>
              <a:ext cx="1281037" cy="571618"/>
            </a:xfrm>
            <a:prstGeom prst="rect">
              <a:avLst/>
            </a:prstGeom>
            <a:solidFill>
              <a:schemeClr val="accent6">
                <a:lumMod val="40000"/>
                <a:lumOff val="60000"/>
              </a:schemeClr>
            </a:solidFill>
          </p:spPr>
          <p:txBody>
            <a:bodyPr wrap="square">
              <a:spAutoFit/>
            </a:bodyPr>
            <a:lstStyle/>
            <a:p>
              <a:r>
                <a:rPr lang="en-ZA" sz="1050" dirty="0"/>
                <a:t>Prescribed reading</a:t>
              </a:r>
            </a:p>
          </p:txBody>
        </p:sp>
      </p:grpSp>
      <p:grpSp>
        <p:nvGrpSpPr>
          <p:cNvPr id="9" name="Group 8">
            <a:extLst>
              <a:ext uri="{FF2B5EF4-FFF2-40B4-BE49-F238E27FC236}">
                <a16:creationId xmlns:a16="http://schemas.microsoft.com/office/drawing/2014/main" id="{2615B080-E2E3-47A7-8734-F05362EC5FB1}"/>
              </a:ext>
            </a:extLst>
          </p:cNvPr>
          <p:cNvGrpSpPr/>
          <p:nvPr/>
        </p:nvGrpSpPr>
        <p:grpSpPr>
          <a:xfrm>
            <a:off x="4634756" y="2589983"/>
            <a:ext cx="1094812" cy="1146581"/>
            <a:chOff x="7385701" y="321251"/>
            <a:chExt cx="1441712" cy="1509883"/>
          </a:xfrm>
        </p:grpSpPr>
        <p:pic>
          <p:nvPicPr>
            <p:cNvPr id="10" name="Picture 9" descr="A picture containing table, food, computer&#10;&#10;Description automatically generated">
              <a:extLst>
                <a:ext uri="{FF2B5EF4-FFF2-40B4-BE49-F238E27FC236}">
                  <a16:creationId xmlns:a16="http://schemas.microsoft.com/office/drawing/2014/main" id="{D283E91D-3B8C-4657-B3E2-C1EF493DB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1" name="Rectangle 10">
              <a:extLst>
                <a:ext uri="{FF2B5EF4-FFF2-40B4-BE49-F238E27FC236}">
                  <a16:creationId xmlns:a16="http://schemas.microsoft.com/office/drawing/2014/main" id="{E868985D-FF21-479D-9B4C-1EB94894258C}"/>
                </a:ext>
              </a:extLst>
            </p:cNvPr>
            <p:cNvSpPr/>
            <p:nvPr/>
          </p:nvSpPr>
          <p:spPr>
            <a:xfrm>
              <a:off x="7385701" y="1283983"/>
              <a:ext cx="1441712" cy="547151"/>
            </a:xfrm>
            <a:prstGeom prst="rect">
              <a:avLst/>
            </a:prstGeom>
            <a:solidFill>
              <a:schemeClr val="accent5">
                <a:lumMod val="20000"/>
                <a:lumOff val="80000"/>
              </a:schemeClr>
            </a:solidFill>
          </p:spPr>
          <p:txBody>
            <a:bodyPr wrap="square">
              <a:spAutoFit/>
            </a:bodyPr>
            <a:lstStyle/>
            <a:p>
              <a:r>
                <a:rPr lang="en-ZA" sz="1050" dirty="0"/>
                <a:t>Supplementary reading</a:t>
              </a:r>
            </a:p>
          </p:txBody>
        </p:sp>
      </p:grpSp>
      <p:sp>
        <p:nvSpPr>
          <p:cNvPr id="12" name="Rectangle 11">
            <a:extLst>
              <a:ext uri="{FF2B5EF4-FFF2-40B4-BE49-F238E27FC236}">
                <a16:creationId xmlns:a16="http://schemas.microsoft.com/office/drawing/2014/main" id="{1528E926-ADBD-4F2B-94CB-9FDD66443003}"/>
              </a:ext>
            </a:extLst>
          </p:cNvPr>
          <p:cNvSpPr/>
          <p:nvPr/>
        </p:nvSpPr>
        <p:spPr>
          <a:xfrm>
            <a:off x="2672128" y="3766734"/>
            <a:ext cx="1384305" cy="646331"/>
          </a:xfrm>
          <a:prstGeom prst="rect">
            <a:avLst/>
          </a:prstGeom>
        </p:spPr>
        <p:txBody>
          <a:bodyPr wrap="square">
            <a:spAutoFit/>
          </a:bodyPr>
          <a:lstStyle/>
          <a:p>
            <a:r>
              <a:rPr lang="en-ZA" dirty="0"/>
              <a:t>May come up in a test</a:t>
            </a:r>
          </a:p>
        </p:txBody>
      </p:sp>
      <p:sp>
        <p:nvSpPr>
          <p:cNvPr id="13" name="Rectangle 12">
            <a:extLst>
              <a:ext uri="{FF2B5EF4-FFF2-40B4-BE49-F238E27FC236}">
                <a16:creationId xmlns:a16="http://schemas.microsoft.com/office/drawing/2014/main" id="{02573996-1987-4A68-BE4D-C92431882A94}"/>
              </a:ext>
            </a:extLst>
          </p:cNvPr>
          <p:cNvSpPr/>
          <p:nvPr/>
        </p:nvSpPr>
        <p:spPr>
          <a:xfrm>
            <a:off x="4556667" y="3766734"/>
            <a:ext cx="1384305" cy="646331"/>
          </a:xfrm>
          <a:prstGeom prst="rect">
            <a:avLst/>
          </a:prstGeom>
        </p:spPr>
        <p:txBody>
          <a:bodyPr wrap="square">
            <a:spAutoFit/>
          </a:bodyPr>
          <a:lstStyle/>
          <a:p>
            <a:r>
              <a:rPr lang="en-ZA" dirty="0"/>
              <a:t>Won’t be examined</a:t>
            </a:r>
          </a:p>
        </p:txBody>
      </p:sp>
      <p:pic>
        <p:nvPicPr>
          <p:cNvPr id="2" name="L06-03">
            <a:hlinkClick r:id="" action="ppaction://media"/>
            <a:extLst>
              <a:ext uri="{FF2B5EF4-FFF2-40B4-BE49-F238E27FC236}">
                <a16:creationId xmlns:a16="http://schemas.microsoft.com/office/drawing/2014/main" id="{9D682F56-15D5-4DB4-A8DE-B366F97152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9652" y="392173"/>
            <a:ext cx="609600" cy="609600"/>
          </a:xfrm>
          <a:prstGeom prst="rect">
            <a:avLst/>
          </a:prstGeom>
        </p:spPr>
      </p:pic>
    </p:spTree>
    <p:extLst>
      <p:ext uri="{BB962C8B-B14F-4D97-AF65-F5344CB8AC3E}">
        <p14:creationId xmlns:p14="http://schemas.microsoft.com/office/powerpoint/2010/main" val="3105485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3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5087"/>
            <a:ext cx="7698306" cy="692210"/>
          </a:xfrm>
        </p:spPr>
        <p:txBody>
          <a:bodyPr>
            <a:normAutofit fontScale="90000"/>
          </a:bodyPr>
          <a:lstStyle/>
          <a:p>
            <a:r>
              <a:rPr lang="en-ZA" dirty="0"/>
              <a:t>Info &amp; Procedure for Prac2.1</a:t>
            </a:r>
          </a:p>
        </p:txBody>
      </p:sp>
      <p:sp>
        <p:nvSpPr>
          <p:cNvPr id="4" name="Rectangle 3"/>
          <p:cNvSpPr/>
          <p:nvPr/>
        </p:nvSpPr>
        <p:spPr>
          <a:xfrm>
            <a:off x="499785" y="1784715"/>
            <a:ext cx="8144430" cy="2677656"/>
          </a:xfrm>
          <a:prstGeom prst="rect">
            <a:avLst/>
          </a:prstGeom>
        </p:spPr>
        <p:txBody>
          <a:bodyPr wrap="square">
            <a:spAutoFit/>
          </a:bodyPr>
          <a:lstStyle/>
          <a:p>
            <a:pPr marL="285750" indent="-285750">
              <a:buFont typeface="Arial" panose="020B0604020202020204" pitchFamily="34" charset="0"/>
              <a:buChar char="•"/>
            </a:pPr>
            <a:r>
              <a:rPr lang="en-ZA" sz="2800" dirty="0"/>
              <a:t>Each student should run through the </a:t>
            </a:r>
            <a:r>
              <a:rPr lang="en-ZA" sz="2800" dirty="0" err="1"/>
              <a:t>prac</a:t>
            </a:r>
            <a:r>
              <a:rPr lang="en-ZA" sz="2800" dirty="0"/>
              <a:t>.</a:t>
            </a:r>
          </a:p>
          <a:p>
            <a:pPr marL="285750" indent="-285750">
              <a:buFont typeface="Arial" panose="020B0604020202020204" pitchFamily="34" charset="0"/>
              <a:buChar char="•"/>
            </a:pPr>
            <a:r>
              <a:rPr lang="en-ZA" sz="2800" dirty="0"/>
              <a:t>The </a:t>
            </a:r>
            <a:r>
              <a:rPr lang="en-ZA" sz="2800" dirty="0" err="1"/>
              <a:t>bluelab</a:t>
            </a:r>
            <a:r>
              <a:rPr lang="en-ZA" sz="2800" dirty="0"/>
              <a:t> is planned to be set up for remote access, the machines would need to be shared via </a:t>
            </a:r>
            <a:r>
              <a:rPr lang="en-ZA" sz="2800" dirty="0" err="1"/>
              <a:t>ssh</a:t>
            </a:r>
            <a:r>
              <a:rPr lang="en-ZA" sz="2800" dirty="0"/>
              <a:t> remote login.</a:t>
            </a:r>
          </a:p>
          <a:p>
            <a:pPr marL="285750" indent="-285750">
              <a:buFont typeface="Arial" panose="020B0604020202020204" pitchFamily="34" charset="0"/>
              <a:buChar char="•"/>
            </a:pPr>
            <a:r>
              <a:rPr lang="en-ZA" sz="2800" dirty="0"/>
              <a:t>The machines each have a small but fast SSD (so keep a separate main copy of your files)</a:t>
            </a:r>
          </a:p>
        </p:txBody>
      </p:sp>
    </p:spTree>
    <p:extLst>
      <p:ext uri="{BB962C8B-B14F-4D97-AF65-F5344CB8AC3E}">
        <p14:creationId xmlns:p14="http://schemas.microsoft.com/office/powerpoint/2010/main" val="2050832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5087"/>
            <a:ext cx="7698306" cy="692210"/>
          </a:xfrm>
        </p:spPr>
        <p:txBody>
          <a:bodyPr>
            <a:normAutofit fontScale="90000"/>
          </a:bodyPr>
          <a:lstStyle/>
          <a:p>
            <a:r>
              <a:rPr lang="en-ZA" dirty="0"/>
              <a:t>Run the </a:t>
            </a:r>
            <a:r>
              <a:rPr lang="en-ZA" dirty="0" err="1"/>
              <a:t>OpenCL</a:t>
            </a:r>
            <a:r>
              <a:rPr lang="en-ZA" dirty="0"/>
              <a:t> version</a:t>
            </a:r>
          </a:p>
        </p:txBody>
      </p:sp>
      <p:sp>
        <p:nvSpPr>
          <p:cNvPr id="4" name="Rectangle 3"/>
          <p:cNvSpPr/>
          <p:nvPr/>
        </p:nvSpPr>
        <p:spPr>
          <a:xfrm>
            <a:off x="574566" y="1867842"/>
            <a:ext cx="8144430" cy="369332"/>
          </a:xfrm>
          <a:prstGeom prst="rect">
            <a:avLst/>
          </a:prstGeom>
        </p:spPr>
        <p:txBody>
          <a:bodyPr wrap="square">
            <a:spAutoFit/>
          </a:bodyPr>
          <a:lstStyle/>
          <a:p>
            <a:pPr marL="285750" indent="-285750">
              <a:buFont typeface="Arial" panose="020B0604020202020204" pitchFamily="34" charset="0"/>
              <a:buChar char="•"/>
            </a:pPr>
            <a:r>
              <a:rPr lang="en-ZA" dirty="0"/>
              <a:t>A brief view of Prac2.1 to be given in the lecture…</a:t>
            </a:r>
          </a:p>
        </p:txBody>
      </p:sp>
    </p:spTree>
    <p:extLst>
      <p:ext uri="{BB962C8B-B14F-4D97-AF65-F5344CB8AC3E}">
        <p14:creationId xmlns:p14="http://schemas.microsoft.com/office/powerpoint/2010/main" val="2720816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25087"/>
            <a:ext cx="8015636" cy="692210"/>
          </a:xfrm>
        </p:spPr>
        <p:txBody>
          <a:bodyPr>
            <a:normAutofit fontScale="90000"/>
          </a:bodyPr>
          <a:lstStyle/>
          <a:p>
            <a:r>
              <a:rPr lang="en-ZA" dirty="0"/>
              <a:t>Compare CPU &amp; GPU kernel results</a:t>
            </a:r>
          </a:p>
        </p:txBody>
      </p:sp>
      <p:sp>
        <p:nvSpPr>
          <p:cNvPr id="4" name="Rectangle 3"/>
          <p:cNvSpPr/>
          <p:nvPr/>
        </p:nvSpPr>
        <p:spPr>
          <a:xfrm>
            <a:off x="471534" y="1955550"/>
            <a:ext cx="8144430" cy="1200329"/>
          </a:xfrm>
          <a:prstGeom prst="rect">
            <a:avLst/>
          </a:prstGeom>
        </p:spPr>
        <p:txBody>
          <a:bodyPr wrap="square">
            <a:spAutoFit/>
          </a:bodyPr>
          <a:lstStyle/>
          <a:p>
            <a:pPr marL="285750" indent="-285750">
              <a:buFont typeface="Arial" panose="020B0604020202020204" pitchFamily="34" charset="0"/>
              <a:buChar char="•"/>
            </a:pPr>
            <a:r>
              <a:rPr lang="en-ZA" sz="2400" dirty="0"/>
              <a:t>E.g. comparing results obtained from the (e.g.) Python sequential implementation to those generated by the parallel kernel version.</a:t>
            </a:r>
          </a:p>
        </p:txBody>
      </p:sp>
    </p:spTree>
    <p:extLst>
      <p:ext uri="{BB962C8B-B14F-4D97-AF65-F5344CB8AC3E}">
        <p14:creationId xmlns:p14="http://schemas.microsoft.com/office/powerpoint/2010/main" val="1510928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Further Reading</a:t>
            </a:r>
          </a:p>
        </p:txBody>
      </p:sp>
      <p:sp>
        <p:nvSpPr>
          <p:cNvPr id="3" name="Content Placeholder 2"/>
          <p:cNvSpPr>
            <a:spLocks noGrp="1"/>
          </p:cNvSpPr>
          <p:nvPr>
            <p:ph idx="1"/>
          </p:nvPr>
        </p:nvSpPr>
        <p:spPr/>
        <p:txBody>
          <a:bodyPr>
            <a:normAutofit fontScale="85000" lnSpcReduction="20000"/>
          </a:bodyPr>
          <a:lstStyle/>
          <a:p>
            <a:r>
              <a:rPr lang="en-ZA" dirty="0"/>
              <a:t>R Wright, N </a:t>
            </a:r>
            <a:r>
              <a:rPr lang="en-ZA" dirty="0" err="1"/>
              <a:t>Haemel</a:t>
            </a:r>
            <a:r>
              <a:rPr lang="en-ZA" dirty="0"/>
              <a:t> and G Sellers</a:t>
            </a:r>
          </a:p>
          <a:p>
            <a:pPr lvl="1"/>
            <a:r>
              <a:rPr lang="en-ZA" dirty="0"/>
              <a:t>OpenGL </a:t>
            </a:r>
            <a:r>
              <a:rPr lang="en-ZA" dirty="0" err="1"/>
              <a:t>SuperBible</a:t>
            </a:r>
            <a:r>
              <a:rPr lang="en-ZA" dirty="0"/>
              <a:t>, 6 </a:t>
            </a:r>
            <a:r>
              <a:rPr lang="en-ZA" dirty="0" err="1"/>
              <a:t>th</a:t>
            </a:r>
            <a:r>
              <a:rPr lang="en-ZA" dirty="0"/>
              <a:t> </a:t>
            </a:r>
            <a:r>
              <a:rPr lang="en-ZA" dirty="0" err="1"/>
              <a:t>ed</a:t>
            </a:r>
            <a:endParaRPr lang="en-ZA" dirty="0"/>
          </a:p>
          <a:p>
            <a:pPr lvl="1"/>
            <a:r>
              <a:rPr lang="en-ZA" dirty="0"/>
              <a:t>Addison-Wesley, 2014, ISBN 978-0-321-90294-8</a:t>
            </a:r>
          </a:p>
          <a:p>
            <a:r>
              <a:rPr lang="en-ZA" dirty="0"/>
              <a:t>A </a:t>
            </a:r>
            <a:r>
              <a:rPr lang="en-ZA" dirty="0" err="1"/>
              <a:t>Munshi</a:t>
            </a:r>
            <a:r>
              <a:rPr lang="en-ZA" dirty="0"/>
              <a:t>, B R </a:t>
            </a:r>
            <a:r>
              <a:rPr lang="en-ZA" dirty="0" err="1"/>
              <a:t>Gaster</a:t>
            </a:r>
            <a:r>
              <a:rPr lang="en-ZA" dirty="0"/>
              <a:t>, T G Mattson, J Fung and D Ginsburg</a:t>
            </a:r>
          </a:p>
          <a:p>
            <a:pPr lvl="1"/>
            <a:r>
              <a:rPr lang="en-ZA" dirty="0"/>
              <a:t>OpenCL Programming Guide</a:t>
            </a:r>
          </a:p>
          <a:p>
            <a:pPr lvl="1"/>
            <a:r>
              <a:rPr lang="en-ZA" dirty="0"/>
              <a:t>Addison-Wesley, 2012, ISBN 978-0-321-74964-2</a:t>
            </a:r>
          </a:p>
          <a:p>
            <a:r>
              <a:rPr lang="en-ZA" dirty="0"/>
              <a:t>Mac Developer Library</a:t>
            </a:r>
          </a:p>
          <a:p>
            <a:pPr lvl="1"/>
            <a:r>
              <a:rPr lang="en-ZA" dirty="0"/>
              <a:t>OpenCL Hello World Example</a:t>
            </a:r>
          </a:p>
          <a:p>
            <a:r>
              <a:rPr lang="en-ZA" dirty="0"/>
              <a:t>Altera</a:t>
            </a:r>
          </a:p>
          <a:p>
            <a:pPr lvl="1"/>
            <a:r>
              <a:rPr lang="en-ZA" dirty="0"/>
              <a:t>OpenCL SDK for FPGA</a:t>
            </a:r>
          </a:p>
        </p:txBody>
      </p:sp>
      <p:grpSp>
        <p:nvGrpSpPr>
          <p:cNvPr id="4" name="Group 3">
            <a:extLst>
              <a:ext uri="{FF2B5EF4-FFF2-40B4-BE49-F238E27FC236}">
                <a16:creationId xmlns:a16="http://schemas.microsoft.com/office/drawing/2014/main" id="{7A82B269-0192-47A8-AF79-38DC8E23D765}"/>
              </a:ext>
            </a:extLst>
          </p:cNvPr>
          <p:cNvGrpSpPr/>
          <p:nvPr/>
        </p:nvGrpSpPr>
        <p:grpSpPr>
          <a:xfrm>
            <a:off x="7754992" y="285552"/>
            <a:ext cx="1094812" cy="1146581"/>
            <a:chOff x="7385701" y="321251"/>
            <a:chExt cx="1441712" cy="1509883"/>
          </a:xfrm>
        </p:grpSpPr>
        <p:pic>
          <p:nvPicPr>
            <p:cNvPr id="5" name="Picture 4" descr="A picture containing table, food, computer&#10;&#10;Description automatically generated">
              <a:extLst>
                <a:ext uri="{FF2B5EF4-FFF2-40B4-BE49-F238E27FC236}">
                  <a16:creationId xmlns:a16="http://schemas.microsoft.com/office/drawing/2014/main" id="{0F63F3D0-1A2C-45B6-A185-1D77AD17BA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6" name="Rectangle 5">
              <a:extLst>
                <a:ext uri="{FF2B5EF4-FFF2-40B4-BE49-F238E27FC236}">
                  <a16:creationId xmlns:a16="http://schemas.microsoft.com/office/drawing/2014/main" id="{75E778B8-D5CC-4D1A-9FCC-BDC5A5FFB7FF}"/>
                </a:ext>
              </a:extLst>
            </p:cNvPr>
            <p:cNvSpPr/>
            <p:nvPr/>
          </p:nvSpPr>
          <p:spPr>
            <a:xfrm>
              <a:off x="7385701" y="1283983"/>
              <a:ext cx="1441712" cy="547151"/>
            </a:xfrm>
            <a:prstGeom prst="rect">
              <a:avLst/>
            </a:prstGeom>
            <a:solidFill>
              <a:schemeClr val="accent5">
                <a:lumMod val="20000"/>
                <a:lumOff val="80000"/>
              </a:schemeClr>
            </a:solidFill>
          </p:spPr>
          <p:txBody>
            <a:bodyPr wrap="square">
              <a:spAutoFit/>
            </a:bodyPr>
            <a:lstStyle/>
            <a:p>
              <a:r>
                <a:rPr lang="en-ZA" sz="1050" dirty="0"/>
                <a:t>Supplementary reading</a:t>
              </a:r>
            </a:p>
          </p:txBody>
        </p:sp>
      </p:grpSp>
    </p:spTree>
    <p:extLst>
      <p:ext uri="{BB962C8B-B14F-4D97-AF65-F5344CB8AC3E}">
        <p14:creationId xmlns:p14="http://schemas.microsoft.com/office/powerpoint/2010/main" val="2631197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D98EA-AC47-4B73-A512-F28C6894F22B}"/>
              </a:ext>
            </a:extLst>
          </p:cNvPr>
          <p:cNvSpPr/>
          <p:nvPr/>
        </p:nvSpPr>
        <p:spPr>
          <a:xfrm>
            <a:off x="921003" y="1572343"/>
            <a:ext cx="7301999"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closing </a:t>
            </a:r>
          </a:p>
          <a:p>
            <a:pPr algn="ctr"/>
            <a:r>
              <a:rPr lang="en-US" sz="5400" b="0" cap="none" spc="0" dirty="0">
                <a:ln w="0"/>
                <a:solidFill>
                  <a:schemeClr val="tx1"/>
                </a:solidFill>
                <a:effectLst>
                  <a:outerShdw blurRad="38100" dist="19050" dir="2700000" algn="tl" rotWithShape="0">
                    <a:schemeClr val="dk1">
                      <a:alpha val="40000"/>
                    </a:schemeClr>
                  </a:outerShdw>
                </a:effectLst>
              </a:rPr>
              <a:t>remarks &amp; reminders…</a:t>
            </a:r>
          </a:p>
        </p:txBody>
      </p:sp>
      <p:pic>
        <p:nvPicPr>
          <p:cNvPr id="4" name="Picture 3" descr="A close up of a person&#10;&#10;Description automatically generated">
            <a:extLst>
              <a:ext uri="{FF2B5EF4-FFF2-40B4-BE49-F238E27FC236}">
                <a16:creationId xmlns:a16="http://schemas.microsoft.com/office/drawing/2014/main" id="{F9D638D0-3882-477C-92BB-BADA6C51B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410" y="3721288"/>
            <a:ext cx="2756702" cy="2605083"/>
          </a:xfrm>
          <a:prstGeom prst="rect">
            <a:avLst/>
          </a:prstGeom>
        </p:spPr>
      </p:pic>
    </p:spTree>
    <p:extLst>
      <p:ext uri="{BB962C8B-B14F-4D97-AF65-F5344CB8AC3E}">
        <p14:creationId xmlns:p14="http://schemas.microsoft.com/office/powerpoint/2010/main" val="2943596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644" y="2900829"/>
            <a:ext cx="7194691" cy="1362075"/>
          </a:xfrm>
        </p:spPr>
        <p:txBody>
          <a:bodyPr>
            <a:normAutofit/>
          </a:bodyPr>
          <a:lstStyle/>
          <a:p>
            <a:r>
              <a:rPr lang="en-ZA" dirty="0"/>
              <a:t>Coding Kernels:</a:t>
            </a:r>
            <a:br>
              <a:rPr lang="en-ZA" dirty="0"/>
            </a:br>
            <a:r>
              <a:rPr lang="en-ZA" dirty="0"/>
              <a:t>OpenCL, C++ </a:t>
            </a:r>
            <a:r>
              <a:rPr lang="en-ZA" dirty="0">
                <a:sym typeface="Wingdings" panose="05000000000000000000" pitchFamily="2" charset="2"/>
              </a:rPr>
              <a:t> </a:t>
            </a:r>
            <a:r>
              <a:rPr lang="en-ZA" dirty="0"/>
              <a:t>HDL</a:t>
            </a:r>
          </a:p>
        </p:txBody>
      </p:sp>
      <p:sp>
        <p:nvSpPr>
          <p:cNvPr id="5" name="Text Placeholder 4"/>
          <p:cNvSpPr>
            <a:spLocks noGrp="1"/>
          </p:cNvSpPr>
          <p:nvPr>
            <p:ph type="body" idx="1"/>
          </p:nvPr>
        </p:nvSpPr>
        <p:spPr/>
        <p:txBody>
          <a:bodyPr/>
          <a:lstStyle/>
          <a:p>
            <a:r>
              <a:rPr lang="en-ZA" dirty="0"/>
              <a:t>EEE4120F</a:t>
            </a:r>
          </a:p>
        </p:txBody>
      </p:sp>
    </p:spTree>
    <p:extLst>
      <p:ext uri="{BB962C8B-B14F-4D97-AF65-F5344CB8AC3E}">
        <p14:creationId xmlns:p14="http://schemas.microsoft.com/office/powerpoint/2010/main" val="187273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Advantages of OpenCL vs C++</a:t>
            </a:r>
          </a:p>
        </p:txBody>
      </p:sp>
      <p:sp>
        <p:nvSpPr>
          <p:cNvPr id="4" name="Text Placeholder 3"/>
          <p:cNvSpPr>
            <a:spLocks noGrp="1"/>
          </p:cNvSpPr>
          <p:nvPr>
            <p:ph type="body" idx="1"/>
          </p:nvPr>
        </p:nvSpPr>
        <p:spPr>
          <a:xfrm>
            <a:off x="729114" y="1362421"/>
            <a:ext cx="3381123" cy="658686"/>
          </a:xfrm>
        </p:spPr>
        <p:txBody>
          <a:bodyPr>
            <a:normAutofit/>
          </a:bodyPr>
          <a:lstStyle/>
          <a:p>
            <a:r>
              <a:rPr lang="en-ZA" dirty="0" err="1"/>
              <a:t>OpenCL</a:t>
            </a:r>
            <a:endParaRPr lang="en-ZA" dirty="0"/>
          </a:p>
        </p:txBody>
      </p:sp>
      <p:sp>
        <p:nvSpPr>
          <p:cNvPr id="5" name="Content Placeholder 4"/>
          <p:cNvSpPr>
            <a:spLocks noGrp="1"/>
          </p:cNvSpPr>
          <p:nvPr>
            <p:ph sz="half" idx="2"/>
          </p:nvPr>
        </p:nvSpPr>
        <p:spPr>
          <a:xfrm>
            <a:off x="729114" y="2021106"/>
            <a:ext cx="3782268" cy="4209877"/>
          </a:xfrm>
        </p:spPr>
        <p:txBody>
          <a:bodyPr>
            <a:normAutofit lnSpcReduction="10000"/>
          </a:bodyPr>
          <a:lstStyle/>
          <a:p>
            <a:r>
              <a:rPr lang="en-ZA" dirty="0"/>
              <a:t>Targets CPU, GPU and FPGAs</a:t>
            </a:r>
          </a:p>
          <a:p>
            <a:r>
              <a:rPr lang="en-ZA" dirty="0"/>
              <a:t>Target user is Software developer </a:t>
            </a:r>
          </a:p>
          <a:p>
            <a:r>
              <a:rPr lang="en-ZA" dirty="0"/>
              <a:t>Implements FPGA in software development flow</a:t>
            </a:r>
          </a:p>
          <a:p>
            <a:r>
              <a:rPr lang="en-ZA" dirty="0"/>
              <a:t>Performance is determined by resources allocated</a:t>
            </a:r>
          </a:p>
          <a:p>
            <a:r>
              <a:rPr lang="en-ZA" dirty="0"/>
              <a:t>Host Required</a:t>
            </a:r>
          </a:p>
        </p:txBody>
      </p:sp>
      <p:sp>
        <p:nvSpPr>
          <p:cNvPr id="6" name="Text Placeholder 5"/>
          <p:cNvSpPr>
            <a:spLocks noGrp="1"/>
          </p:cNvSpPr>
          <p:nvPr>
            <p:ph type="body" sz="quarter" idx="3"/>
          </p:nvPr>
        </p:nvSpPr>
        <p:spPr>
          <a:xfrm>
            <a:off x="4387001" y="1353712"/>
            <a:ext cx="3843879" cy="658685"/>
          </a:xfrm>
        </p:spPr>
        <p:txBody>
          <a:bodyPr>
            <a:normAutofit/>
          </a:bodyPr>
          <a:lstStyle/>
          <a:p>
            <a:r>
              <a:rPr lang="en-ZA" dirty="0"/>
              <a:t>C++ </a:t>
            </a:r>
            <a:r>
              <a:rPr lang="en-ZA" dirty="0">
                <a:sym typeface="Wingdings" panose="05000000000000000000" pitchFamily="2" charset="2"/>
              </a:rPr>
              <a:t></a:t>
            </a:r>
            <a:r>
              <a:rPr lang="en-ZA" dirty="0"/>
              <a:t> HDL translators</a:t>
            </a:r>
          </a:p>
        </p:txBody>
      </p:sp>
      <p:sp>
        <p:nvSpPr>
          <p:cNvPr id="7" name="Content Placeholder 6"/>
          <p:cNvSpPr>
            <a:spLocks noGrp="1"/>
          </p:cNvSpPr>
          <p:nvPr>
            <p:ph sz="quarter" idx="4"/>
          </p:nvPr>
        </p:nvSpPr>
        <p:spPr>
          <a:xfrm>
            <a:off x="4332545" y="2021106"/>
            <a:ext cx="3782268" cy="4209877"/>
          </a:xfrm>
        </p:spPr>
        <p:txBody>
          <a:bodyPr>
            <a:normAutofit lnSpcReduction="10000"/>
          </a:bodyPr>
          <a:lstStyle/>
          <a:p>
            <a:r>
              <a:rPr lang="en-ZA" dirty="0"/>
              <a:t>Targets FPGA</a:t>
            </a:r>
            <a:br>
              <a:rPr lang="en-ZA" dirty="0"/>
            </a:br>
            <a:endParaRPr lang="en-ZA" dirty="0"/>
          </a:p>
          <a:p>
            <a:r>
              <a:rPr lang="en-ZA" dirty="0"/>
              <a:t>Target user is FPGA designer</a:t>
            </a:r>
          </a:p>
          <a:p>
            <a:r>
              <a:rPr lang="en-ZA" dirty="0"/>
              <a:t>Implements FGPA in traditional FPGA development flow</a:t>
            </a:r>
          </a:p>
          <a:p>
            <a:r>
              <a:rPr lang="en-ZA" dirty="0"/>
              <a:t>Performance is defined and amount of resource to achieve is reported</a:t>
            </a:r>
          </a:p>
          <a:p>
            <a:r>
              <a:rPr lang="en-ZA" dirty="0"/>
              <a:t>Host not required</a:t>
            </a:r>
          </a:p>
        </p:txBody>
      </p:sp>
      <p:sp>
        <p:nvSpPr>
          <p:cNvPr id="8" name="TextBox 7"/>
          <p:cNvSpPr txBox="1"/>
          <p:nvPr/>
        </p:nvSpPr>
        <p:spPr>
          <a:xfrm>
            <a:off x="324091" y="6389748"/>
            <a:ext cx="5176417" cy="276999"/>
          </a:xfrm>
          <a:prstGeom prst="rect">
            <a:avLst/>
          </a:prstGeom>
          <a:noFill/>
        </p:spPr>
        <p:txBody>
          <a:bodyPr wrap="none" rtlCol="0">
            <a:spAutoFit/>
          </a:bodyPr>
          <a:lstStyle/>
          <a:p>
            <a:r>
              <a:rPr lang="en-ZA" sz="1200" dirty="0"/>
              <a:t>(skip in lecture, may be useful to refer to when writing a OpenCL program)</a:t>
            </a:r>
          </a:p>
        </p:txBody>
      </p:sp>
      <p:grpSp>
        <p:nvGrpSpPr>
          <p:cNvPr id="12" name="Group 11">
            <a:extLst>
              <a:ext uri="{FF2B5EF4-FFF2-40B4-BE49-F238E27FC236}">
                <a16:creationId xmlns:a16="http://schemas.microsoft.com/office/drawing/2014/main" id="{5A6AC0ED-D853-46B9-BCE9-4027856901FC}"/>
              </a:ext>
            </a:extLst>
          </p:cNvPr>
          <p:cNvGrpSpPr/>
          <p:nvPr/>
        </p:nvGrpSpPr>
        <p:grpSpPr>
          <a:xfrm>
            <a:off x="7754992" y="285552"/>
            <a:ext cx="1094812" cy="1146581"/>
            <a:chOff x="7385701" y="321251"/>
            <a:chExt cx="1441712" cy="1509883"/>
          </a:xfrm>
        </p:grpSpPr>
        <p:pic>
          <p:nvPicPr>
            <p:cNvPr id="13" name="Picture 12" descr="A picture containing table, food, computer&#10;&#10;Description automatically generated">
              <a:extLst>
                <a:ext uri="{FF2B5EF4-FFF2-40B4-BE49-F238E27FC236}">
                  <a16:creationId xmlns:a16="http://schemas.microsoft.com/office/drawing/2014/main" id="{A5C0779A-7116-4925-AB3E-43B94C678B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4" name="Rectangle 13">
              <a:extLst>
                <a:ext uri="{FF2B5EF4-FFF2-40B4-BE49-F238E27FC236}">
                  <a16:creationId xmlns:a16="http://schemas.microsoft.com/office/drawing/2014/main" id="{0E557CD7-9D4C-456C-AE6E-9F2E3F9E9FAE}"/>
                </a:ext>
              </a:extLst>
            </p:cNvPr>
            <p:cNvSpPr/>
            <p:nvPr/>
          </p:nvSpPr>
          <p:spPr>
            <a:xfrm>
              <a:off x="7385701" y="1283983"/>
              <a:ext cx="1441712" cy="547151"/>
            </a:xfrm>
            <a:prstGeom prst="rect">
              <a:avLst/>
            </a:prstGeom>
            <a:solidFill>
              <a:schemeClr val="accent5">
                <a:lumMod val="20000"/>
                <a:lumOff val="80000"/>
              </a:schemeClr>
            </a:solidFill>
          </p:spPr>
          <p:txBody>
            <a:bodyPr wrap="square">
              <a:spAutoFit/>
            </a:bodyPr>
            <a:lstStyle/>
            <a:p>
              <a:r>
                <a:rPr lang="en-ZA" sz="1050" dirty="0"/>
                <a:t>Supplementary reading</a:t>
              </a:r>
            </a:p>
          </p:txBody>
        </p:sp>
      </p:grpSp>
    </p:spTree>
    <p:extLst>
      <p:ext uri="{BB962C8B-B14F-4D97-AF65-F5344CB8AC3E}">
        <p14:creationId xmlns:p14="http://schemas.microsoft.com/office/powerpoint/2010/main" val="4225183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30" y="388123"/>
            <a:ext cx="7992192" cy="692210"/>
          </a:xfrm>
        </p:spPr>
        <p:txBody>
          <a:bodyPr>
            <a:normAutofit/>
          </a:bodyPr>
          <a:lstStyle/>
          <a:p>
            <a:r>
              <a:rPr lang="en-US" sz="3200" dirty="0"/>
              <a:t>CUDA vs OpenCL correspondence</a:t>
            </a:r>
          </a:p>
        </p:txBody>
      </p:sp>
      <p:sp>
        <p:nvSpPr>
          <p:cNvPr id="3" name="Content Placeholder 2"/>
          <p:cNvSpPr>
            <a:spLocks noGrp="1"/>
          </p:cNvSpPr>
          <p:nvPr>
            <p:ph idx="1"/>
          </p:nvPr>
        </p:nvSpPr>
        <p:spPr>
          <a:xfrm>
            <a:off x="457200" y="1687483"/>
            <a:ext cx="4114800" cy="4625975"/>
          </a:xfrm>
        </p:spPr>
        <p:txBody>
          <a:bodyPr>
            <a:normAutofit fontScale="85000" lnSpcReduction="20000"/>
          </a:bodyPr>
          <a:lstStyle/>
          <a:p>
            <a:r>
              <a:rPr lang="en-US" dirty="0"/>
              <a:t>Thread</a:t>
            </a:r>
          </a:p>
          <a:p>
            <a:r>
              <a:rPr lang="en-US" dirty="0"/>
              <a:t>Thread-block</a:t>
            </a:r>
          </a:p>
          <a:p>
            <a:r>
              <a:rPr lang="en-US" dirty="0"/>
              <a:t>Global memory</a:t>
            </a:r>
          </a:p>
          <a:p>
            <a:r>
              <a:rPr lang="en-US" dirty="0"/>
              <a:t>Constant memory</a:t>
            </a:r>
          </a:p>
          <a:p>
            <a:r>
              <a:rPr lang="en-US" dirty="0"/>
              <a:t>Shared memory</a:t>
            </a:r>
          </a:p>
          <a:p>
            <a:r>
              <a:rPr lang="en-US" dirty="0"/>
              <a:t>Local memory</a:t>
            </a:r>
          </a:p>
          <a:p>
            <a:r>
              <a:rPr lang="en-US" dirty="0"/>
              <a:t>__global__ function</a:t>
            </a:r>
          </a:p>
          <a:p>
            <a:r>
              <a:rPr lang="en-US" dirty="0"/>
              <a:t>__device__ function</a:t>
            </a:r>
          </a:p>
          <a:p>
            <a:r>
              <a:rPr lang="en-US" dirty="0"/>
              <a:t>__constant__ variable</a:t>
            </a:r>
          </a:p>
          <a:p>
            <a:r>
              <a:rPr lang="en-US" dirty="0"/>
              <a:t>__device__ variable</a:t>
            </a:r>
          </a:p>
          <a:p>
            <a:r>
              <a:rPr lang="en-US" dirty="0"/>
              <a:t>__shared__ variable</a:t>
            </a:r>
          </a:p>
        </p:txBody>
      </p:sp>
      <p:sp>
        <p:nvSpPr>
          <p:cNvPr id="6" name="Content Placeholder 2"/>
          <p:cNvSpPr txBox="1">
            <a:spLocks/>
          </p:cNvSpPr>
          <p:nvPr/>
        </p:nvSpPr>
        <p:spPr bwMode="auto">
          <a:xfrm>
            <a:off x="4877554" y="1654859"/>
            <a:ext cx="4114800" cy="4625975"/>
          </a:xfrm>
          <a:prstGeom prst="rect">
            <a:avLst/>
          </a:prstGeom>
          <a:noFill/>
          <a:ln w="9525">
            <a:noFill/>
            <a:miter lim="800000"/>
            <a:headEnd/>
            <a:tailEnd/>
          </a:ln>
        </p:spPr>
        <p:txBody>
          <a:bodyPr vert="horz" wrap="square" lIns="54847" tIns="91411" rIns="91411" bIns="45706" numCol="1" anchor="t" anchorCtr="0" compatLnSpc="1">
            <a:prstTxWarp prst="textNoShape">
              <a:avLst/>
            </a:prstTxWarp>
          </a:bodyPr>
          <a:lstStyle>
            <a:lvl1pPr marL="623010" indent="-453713" algn="l" rtl="0" eaLnBrk="1" fontAlgn="base" hangingPunct="1">
              <a:spcBef>
                <a:spcPct val="0"/>
              </a:spcBef>
              <a:spcAft>
                <a:spcPct val="0"/>
              </a:spcAft>
              <a:buClr>
                <a:schemeClr val="accent1"/>
              </a:buClr>
              <a:buSzPct val="80000"/>
              <a:buFont typeface="Wingdings 2" pitchFamily="18" charset="2"/>
              <a:buChar char=""/>
              <a:defRPr sz="3700" kern="1200">
                <a:solidFill>
                  <a:schemeClr val="tx1"/>
                </a:solidFill>
                <a:latin typeface="Corbel"/>
                <a:ea typeface="+mn-ea"/>
                <a:cs typeface="Corbel"/>
              </a:defRPr>
            </a:lvl1pPr>
            <a:lvl2pPr marL="1038348" indent="-388252" algn="l" rtl="0" eaLnBrk="1" fontAlgn="base" hangingPunct="1">
              <a:spcBef>
                <a:spcPct val="20000"/>
              </a:spcBef>
              <a:spcAft>
                <a:spcPct val="0"/>
              </a:spcAft>
              <a:buClr>
                <a:schemeClr val="accent1"/>
              </a:buClr>
              <a:buSzPct val="90000"/>
              <a:buFont typeface="Wingdings" pitchFamily="2" charset="2"/>
              <a:buChar char=""/>
              <a:defRPr sz="3400" kern="1200">
                <a:solidFill>
                  <a:schemeClr val="tx1"/>
                </a:solidFill>
                <a:latin typeface="Corbel"/>
                <a:ea typeface="+mn-ea"/>
                <a:cs typeface="Corbel"/>
              </a:defRPr>
            </a:lvl2pPr>
            <a:lvl3pPr marL="1415315" indent="-325047" algn="l" rtl="0" eaLnBrk="1" fontAlgn="base" hangingPunct="1">
              <a:spcBef>
                <a:spcPct val="20000"/>
              </a:spcBef>
              <a:spcAft>
                <a:spcPct val="0"/>
              </a:spcAft>
              <a:buClr>
                <a:srgbClr val="C64847"/>
              </a:buClr>
              <a:buFont typeface="Arial" charset="0"/>
              <a:buChar char="▪"/>
              <a:defRPr sz="3100" kern="1200">
                <a:solidFill>
                  <a:schemeClr val="tx1"/>
                </a:solidFill>
                <a:latin typeface="Corbel"/>
                <a:ea typeface="+mn-ea"/>
                <a:cs typeface="Corbel"/>
              </a:defRPr>
            </a:lvl3pPr>
            <a:lvl4pPr marL="1729077" indent="-259587" algn="l" rtl="0" eaLnBrk="1" fontAlgn="base" hangingPunct="1">
              <a:spcBef>
                <a:spcPct val="20000"/>
              </a:spcBef>
              <a:spcAft>
                <a:spcPct val="0"/>
              </a:spcAft>
              <a:buClr>
                <a:srgbClr val="31353D"/>
              </a:buClr>
              <a:buFont typeface="Arial" charset="0"/>
              <a:buChar char="▪"/>
              <a:defRPr sz="2800" kern="1200">
                <a:solidFill>
                  <a:schemeClr val="tx1"/>
                </a:solidFill>
                <a:latin typeface="Corbel"/>
                <a:ea typeface="+mn-ea"/>
                <a:cs typeface="Corbel"/>
              </a:defRPr>
            </a:lvl4pPr>
            <a:lvl5pPr marL="2027037" indent="-259587" algn="l" rtl="0" eaLnBrk="1" fontAlgn="base" hangingPunct="1">
              <a:spcBef>
                <a:spcPct val="20000"/>
              </a:spcBef>
              <a:spcAft>
                <a:spcPct val="0"/>
              </a:spcAft>
              <a:buClr>
                <a:srgbClr val="E88651"/>
              </a:buClr>
              <a:buFont typeface="Wingdings 3" pitchFamily="18" charset="2"/>
              <a:buChar char=""/>
              <a:defRPr lang="en-US" sz="2800" kern="1200">
                <a:solidFill>
                  <a:schemeClr val="tx1"/>
                </a:solidFill>
                <a:latin typeface="Corbel"/>
                <a:ea typeface="+mn-ea"/>
                <a:cs typeface="Corbel"/>
              </a:defRPr>
            </a:lvl5pPr>
            <a:lvl6pPr marL="2314346" indent="-260039" algn="l" rtl="0" eaLnBrk="1" latinLnBrk="0" hangingPunct="1">
              <a:spcBef>
                <a:spcPct val="20000"/>
              </a:spcBef>
              <a:buClr>
                <a:schemeClr val="accent6"/>
              </a:buClr>
              <a:buSzPct val="100000"/>
              <a:buFont typeface="Wingdings 2"/>
              <a:buChar char=""/>
              <a:defRPr kumimoji="0" sz="2800" kern="1200">
                <a:solidFill>
                  <a:schemeClr val="tx1"/>
                </a:solidFill>
                <a:latin typeface="+mn-lt"/>
                <a:ea typeface="+mn-ea"/>
                <a:cs typeface="+mn-cs"/>
              </a:defRPr>
            </a:lvl6pPr>
            <a:lvl7pPr marL="2600387" indent="-260039" algn="l" rtl="0" eaLnBrk="1" latinLnBrk="0" hangingPunct="1">
              <a:spcBef>
                <a:spcPct val="20000"/>
              </a:spcBef>
              <a:buClr>
                <a:schemeClr val="accent1"/>
              </a:buClr>
              <a:buSzPct val="100000"/>
              <a:buFont typeface="Wingdings 2"/>
              <a:buChar char=""/>
              <a:defRPr kumimoji="0" sz="2600" kern="1200">
                <a:solidFill>
                  <a:schemeClr val="tx1"/>
                </a:solidFill>
                <a:latin typeface="+mn-lt"/>
                <a:ea typeface="+mn-ea"/>
                <a:cs typeface="+mn-cs"/>
              </a:defRPr>
            </a:lvl7pPr>
            <a:lvl8pPr marL="2886429" indent="-260039" algn="l" rtl="0" eaLnBrk="1" latinLnBrk="0" hangingPunct="1">
              <a:spcBef>
                <a:spcPct val="20000"/>
              </a:spcBef>
              <a:buClr>
                <a:schemeClr val="accent2"/>
              </a:buClr>
              <a:buFont typeface="Wingdings 2" pitchFamily="18" charset="2"/>
              <a:buChar char=""/>
              <a:defRPr kumimoji="0" sz="2600" kern="1200">
                <a:solidFill>
                  <a:schemeClr val="tx1"/>
                </a:solidFill>
                <a:latin typeface="+mn-lt"/>
                <a:ea typeface="+mn-ea"/>
                <a:cs typeface="+mn-cs"/>
              </a:defRPr>
            </a:lvl8pPr>
            <a:lvl9pPr marL="3172472" indent="-260039" algn="l" rtl="0" eaLnBrk="1" latinLnBrk="0" hangingPunct="1">
              <a:spcBef>
                <a:spcPct val="20000"/>
              </a:spcBef>
              <a:buClr>
                <a:schemeClr val="accent3"/>
              </a:buClr>
              <a:buFont typeface="Wingdings 2" pitchFamily="18" charset="2"/>
              <a:buChar char=""/>
              <a:defRPr kumimoji="0" sz="2600" kern="1200" baseline="0">
                <a:solidFill>
                  <a:schemeClr val="tx1"/>
                </a:solidFill>
                <a:latin typeface="+mn-lt"/>
                <a:ea typeface="+mn-ea"/>
                <a:cs typeface="+mn-cs"/>
              </a:defRPr>
            </a:lvl9pPr>
          </a:lstStyle>
          <a:p>
            <a:r>
              <a:rPr lang="en-US" sz="2700" dirty="0">
                <a:effectLst/>
              </a:rPr>
              <a:t>Work-item</a:t>
            </a:r>
          </a:p>
          <a:p>
            <a:r>
              <a:rPr lang="en-US" sz="2700" dirty="0">
                <a:effectLst/>
              </a:rPr>
              <a:t>Work-group</a:t>
            </a:r>
          </a:p>
          <a:p>
            <a:r>
              <a:rPr lang="en-US" sz="2700" dirty="0">
                <a:effectLst/>
              </a:rPr>
              <a:t>Global memory</a:t>
            </a:r>
          </a:p>
          <a:p>
            <a:r>
              <a:rPr lang="en-US" sz="2700" dirty="0">
                <a:effectLst/>
              </a:rPr>
              <a:t>Constant memory</a:t>
            </a:r>
          </a:p>
          <a:p>
            <a:r>
              <a:rPr lang="en-US" sz="2700" dirty="0">
                <a:effectLst/>
              </a:rPr>
              <a:t>Local memory</a:t>
            </a:r>
          </a:p>
          <a:p>
            <a:r>
              <a:rPr lang="en-US" sz="2700" dirty="0">
                <a:effectLst/>
              </a:rPr>
              <a:t>Private memory</a:t>
            </a:r>
          </a:p>
          <a:p>
            <a:r>
              <a:rPr lang="en-US" sz="2700" dirty="0">
                <a:effectLst/>
              </a:rPr>
              <a:t>__kernel function</a:t>
            </a:r>
          </a:p>
          <a:p>
            <a:r>
              <a:rPr lang="en-US" sz="2700" dirty="0">
                <a:effectLst/>
              </a:rPr>
              <a:t>no qualification needed</a:t>
            </a:r>
          </a:p>
          <a:p>
            <a:r>
              <a:rPr lang="en-US" sz="2700" dirty="0">
                <a:effectLst/>
              </a:rPr>
              <a:t>__constant variable</a:t>
            </a:r>
          </a:p>
          <a:p>
            <a:r>
              <a:rPr lang="en-US" sz="2700" dirty="0">
                <a:effectLst/>
              </a:rPr>
              <a:t>__global variable</a:t>
            </a:r>
          </a:p>
          <a:p>
            <a:r>
              <a:rPr lang="en-US" sz="2700" dirty="0">
                <a:effectLst/>
              </a:rPr>
              <a:t>__local variable</a:t>
            </a:r>
          </a:p>
        </p:txBody>
      </p:sp>
      <p:grpSp>
        <p:nvGrpSpPr>
          <p:cNvPr id="4" name="Group 3"/>
          <p:cNvGrpSpPr/>
          <p:nvPr/>
        </p:nvGrpSpPr>
        <p:grpSpPr>
          <a:xfrm>
            <a:off x="4270074" y="2002205"/>
            <a:ext cx="633358" cy="3964781"/>
            <a:chOff x="4065256" y="1770385"/>
            <a:chExt cx="803672" cy="3964781"/>
          </a:xfrm>
        </p:grpSpPr>
        <p:cxnSp>
          <p:nvCxnSpPr>
            <p:cNvPr id="8" name="Straight Arrow Connector 7"/>
            <p:cNvCxnSpPr/>
            <p:nvPr/>
          </p:nvCxnSpPr>
          <p:spPr>
            <a:xfrm>
              <a:off x="4065256" y="1770385"/>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065256" y="2166863"/>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065256" y="2563341"/>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065256" y="2959819"/>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065256" y="3356297"/>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065256" y="3752776"/>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065256" y="4149254"/>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065256" y="4545732"/>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065256" y="4942210"/>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065256" y="5338688"/>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065256" y="5735166"/>
              <a:ext cx="80367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1880316" y="1209004"/>
            <a:ext cx="1058303" cy="461665"/>
          </a:xfrm>
          <a:prstGeom prst="rect">
            <a:avLst/>
          </a:prstGeom>
          <a:noFill/>
        </p:spPr>
        <p:txBody>
          <a:bodyPr wrap="none" rtlCol="0">
            <a:spAutoFit/>
          </a:bodyPr>
          <a:lstStyle/>
          <a:p>
            <a:r>
              <a:rPr lang="en-ZA" sz="2400" u="sng" dirty="0">
                <a:solidFill>
                  <a:schemeClr val="tx2"/>
                </a:solidFill>
              </a:rPr>
              <a:t>CUDA</a:t>
            </a:r>
          </a:p>
        </p:txBody>
      </p:sp>
      <p:sp>
        <p:nvSpPr>
          <p:cNvPr id="21" name="TextBox 20"/>
          <p:cNvSpPr txBox="1"/>
          <p:nvPr/>
        </p:nvSpPr>
        <p:spPr>
          <a:xfrm>
            <a:off x="6143223" y="1209004"/>
            <a:ext cx="1332416" cy="461665"/>
          </a:xfrm>
          <a:prstGeom prst="rect">
            <a:avLst/>
          </a:prstGeom>
          <a:noFill/>
        </p:spPr>
        <p:txBody>
          <a:bodyPr wrap="none" rtlCol="0">
            <a:spAutoFit/>
          </a:bodyPr>
          <a:lstStyle/>
          <a:p>
            <a:r>
              <a:rPr lang="en-ZA" sz="2400" u="sng" dirty="0" err="1"/>
              <a:t>OpenCL</a:t>
            </a:r>
            <a:endParaRPr lang="en-ZA" sz="2400" u="sng" dirty="0"/>
          </a:p>
        </p:txBody>
      </p:sp>
      <p:sp>
        <p:nvSpPr>
          <p:cNvPr id="22" name="TextBox 21"/>
          <p:cNvSpPr txBox="1"/>
          <p:nvPr/>
        </p:nvSpPr>
        <p:spPr>
          <a:xfrm>
            <a:off x="324091" y="6389748"/>
            <a:ext cx="5176417" cy="276999"/>
          </a:xfrm>
          <a:prstGeom prst="rect">
            <a:avLst/>
          </a:prstGeom>
          <a:noFill/>
        </p:spPr>
        <p:txBody>
          <a:bodyPr wrap="none" rtlCol="0">
            <a:spAutoFit/>
          </a:bodyPr>
          <a:lstStyle/>
          <a:p>
            <a:r>
              <a:rPr lang="en-ZA" sz="1200" dirty="0"/>
              <a:t>(skip in lecture, may be useful to refer to when writing a OpenCL program)</a:t>
            </a:r>
          </a:p>
        </p:txBody>
      </p:sp>
      <p:grpSp>
        <p:nvGrpSpPr>
          <p:cNvPr id="23" name="Group 22">
            <a:extLst>
              <a:ext uri="{FF2B5EF4-FFF2-40B4-BE49-F238E27FC236}">
                <a16:creationId xmlns:a16="http://schemas.microsoft.com/office/drawing/2014/main" id="{584E5E45-4A1B-4C47-87BE-85E1F862B82F}"/>
              </a:ext>
            </a:extLst>
          </p:cNvPr>
          <p:cNvGrpSpPr/>
          <p:nvPr/>
        </p:nvGrpSpPr>
        <p:grpSpPr>
          <a:xfrm>
            <a:off x="7754992" y="285552"/>
            <a:ext cx="1094812" cy="1146581"/>
            <a:chOff x="7385701" y="321251"/>
            <a:chExt cx="1441712" cy="1509883"/>
          </a:xfrm>
        </p:grpSpPr>
        <p:pic>
          <p:nvPicPr>
            <p:cNvPr id="24" name="Picture 23" descr="A picture containing table, food, computer&#10;&#10;Description automatically generated">
              <a:extLst>
                <a:ext uri="{FF2B5EF4-FFF2-40B4-BE49-F238E27FC236}">
                  <a16:creationId xmlns:a16="http://schemas.microsoft.com/office/drawing/2014/main" id="{A6A6F2EE-E68C-46A8-AC3D-3317C80701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25" name="Rectangle 24">
              <a:extLst>
                <a:ext uri="{FF2B5EF4-FFF2-40B4-BE49-F238E27FC236}">
                  <a16:creationId xmlns:a16="http://schemas.microsoft.com/office/drawing/2014/main" id="{14A84DCA-154E-4407-A2AA-2CBDAB86549D}"/>
                </a:ext>
              </a:extLst>
            </p:cNvPr>
            <p:cNvSpPr/>
            <p:nvPr/>
          </p:nvSpPr>
          <p:spPr>
            <a:xfrm>
              <a:off x="7385701" y="1283983"/>
              <a:ext cx="1441712" cy="547151"/>
            </a:xfrm>
            <a:prstGeom prst="rect">
              <a:avLst/>
            </a:prstGeom>
            <a:solidFill>
              <a:schemeClr val="accent5">
                <a:lumMod val="20000"/>
                <a:lumOff val="80000"/>
              </a:schemeClr>
            </a:solidFill>
          </p:spPr>
          <p:txBody>
            <a:bodyPr wrap="square">
              <a:spAutoFit/>
            </a:bodyPr>
            <a:lstStyle/>
            <a:p>
              <a:r>
                <a:rPr lang="en-ZA" sz="1050" dirty="0"/>
                <a:t>Supplementary reading</a:t>
              </a:r>
            </a:p>
          </p:txBody>
        </p:sp>
      </p:grpSp>
    </p:spTree>
    <p:extLst>
      <p:ext uri="{BB962C8B-B14F-4D97-AF65-F5344CB8AC3E}">
        <p14:creationId xmlns:p14="http://schemas.microsoft.com/office/powerpoint/2010/main" val="2603047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9749" y="2967335"/>
            <a:ext cx="522450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rPr>
              <a:t>End of Lecture</a:t>
            </a:r>
          </a:p>
        </p:txBody>
      </p:sp>
    </p:spTree>
    <p:extLst>
      <p:ext uri="{BB962C8B-B14F-4D97-AF65-F5344CB8AC3E}">
        <p14:creationId xmlns:p14="http://schemas.microsoft.com/office/powerpoint/2010/main" val="3340461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754326"/>
          </a:xfrm>
          <a:prstGeom prst="rect">
            <a:avLst/>
          </a:prstGeom>
          <a:noFill/>
        </p:spPr>
        <p:txBody>
          <a:bodyPr wrap="square" rtlCol="0">
            <a:spAutoFit/>
          </a:bodyPr>
          <a:lstStyle/>
          <a:p>
            <a:r>
              <a:rPr lang="en-US" i="1" dirty="0"/>
              <a:t>Image sources:</a:t>
            </a:r>
          </a:p>
          <a:p>
            <a:r>
              <a:rPr lang="en-US" dirty="0"/>
              <a:t> Wikipedia (open commons) </a:t>
            </a:r>
            <a:r>
              <a:rPr lang="en-US" dirty="0">
                <a:hlinkClick r:id="rId2"/>
              </a:rPr>
              <a:t>commons.wikimedia.org</a:t>
            </a:r>
            <a:endParaRPr lang="en-US" dirty="0"/>
          </a:p>
          <a:p>
            <a:r>
              <a:rPr lang="en-GB" dirty="0"/>
              <a:t> </a:t>
            </a:r>
            <a:r>
              <a:rPr lang="en-GB" dirty="0" err="1"/>
              <a:t>flickr.com</a:t>
            </a:r>
            <a:endParaRPr lang="en-US" dirty="0"/>
          </a:p>
          <a:p>
            <a:r>
              <a:rPr lang="en-US" dirty="0"/>
              <a:t> Gadgets, Block diagrams for Altera </a:t>
            </a:r>
            <a:r>
              <a:rPr lang="en-US" dirty="0" err="1"/>
              <a:t>OpenCL</a:t>
            </a:r>
            <a:r>
              <a:rPr lang="en-US" dirty="0"/>
              <a:t> models – fair usage</a:t>
            </a:r>
          </a:p>
          <a:p>
            <a:r>
              <a:rPr lang="en-US" dirty="0"/>
              <a:t> public domain CC0 (</a:t>
            </a:r>
            <a:r>
              <a:rPr lang="en-US" dirty="0">
                <a:hlinkClick r:id="rId3"/>
              </a:rPr>
              <a:t>http://pixabay.com/</a:t>
            </a:r>
            <a:r>
              <a:rPr lang="en-US" dirty="0"/>
              <a:t>)</a:t>
            </a:r>
          </a:p>
          <a:p>
            <a:r>
              <a:rPr lang="en-US" dirty="0"/>
              <a:t>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particularly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50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Why </a:t>
            </a:r>
            <a:r>
              <a:rPr lang="en-ZA" dirty="0" err="1"/>
              <a:t>OpenCL</a:t>
            </a:r>
            <a:r>
              <a:rPr lang="en-ZA" dirty="0"/>
              <a:t>?</a:t>
            </a:r>
          </a:p>
        </p:txBody>
      </p:sp>
      <p:sp>
        <p:nvSpPr>
          <p:cNvPr id="3" name="Text Placeholder 2"/>
          <p:cNvSpPr>
            <a:spLocks noGrp="1"/>
          </p:cNvSpPr>
          <p:nvPr>
            <p:ph type="body" idx="1"/>
          </p:nvPr>
        </p:nvSpPr>
        <p:spPr/>
        <p:txBody>
          <a:bodyPr/>
          <a:lstStyle/>
          <a:p>
            <a:r>
              <a:rPr lang="en-ZA" dirty="0"/>
              <a:t>EEE4120F</a:t>
            </a:r>
          </a:p>
        </p:txBody>
      </p:sp>
      <p:pic>
        <p:nvPicPr>
          <p:cNvPr id="4" name="L06-04">
            <a:hlinkClick r:id="" action="ppaction://media"/>
            <a:extLst>
              <a:ext uri="{FF2B5EF4-FFF2-40B4-BE49-F238E27FC236}">
                <a16:creationId xmlns:a16="http://schemas.microsoft.com/office/drawing/2014/main" id="{A08ABFD5-0548-4559-B8FF-542FFCA9A7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03529" y="443932"/>
            <a:ext cx="522886" cy="609600"/>
          </a:xfrm>
          <a:prstGeom prst="rect">
            <a:avLst/>
          </a:prstGeom>
        </p:spPr>
      </p:pic>
    </p:spTree>
    <p:extLst>
      <p:ext uri="{BB962C8B-B14F-4D97-AF65-F5344CB8AC3E}">
        <p14:creationId xmlns:p14="http://schemas.microsoft.com/office/powerpoint/2010/main" val="25946848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114" y="75161"/>
            <a:ext cx="7698306" cy="1147399"/>
          </a:xfrm>
        </p:spPr>
        <p:txBody>
          <a:bodyPr>
            <a:normAutofit/>
          </a:bodyPr>
          <a:lstStyle/>
          <a:p>
            <a:r>
              <a:rPr lang="en-ZA" dirty="0"/>
              <a:t>Why </a:t>
            </a:r>
            <a:r>
              <a:rPr lang="en-ZA" dirty="0" err="1"/>
              <a:t>OpenCL</a:t>
            </a:r>
            <a:r>
              <a:rPr lang="en-ZA" dirty="0"/>
              <a:t>…</a:t>
            </a:r>
          </a:p>
        </p:txBody>
      </p:sp>
      <p:sp>
        <p:nvSpPr>
          <p:cNvPr id="5" name="Content Placeholder 4"/>
          <p:cNvSpPr>
            <a:spLocks noGrp="1"/>
          </p:cNvSpPr>
          <p:nvPr>
            <p:ph idx="1"/>
          </p:nvPr>
        </p:nvSpPr>
        <p:spPr>
          <a:xfrm>
            <a:off x="729785" y="1367021"/>
            <a:ext cx="7697635" cy="4700677"/>
          </a:xfrm>
        </p:spPr>
        <p:txBody>
          <a:bodyPr>
            <a:normAutofit/>
          </a:bodyPr>
          <a:lstStyle/>
          <a:p>
            <a:r>
              <a:rPr lang="en-ZA" dirty="0"/>
              <a:t>Main reason is because there’s massive</a:t>
            </a:r>
            <a:r>
              <a:rPr lang="en-ZA" dirty="0">
                <a:solidFill>
                  <a:schemeClr val="tx1"/>
                </a:solidFill>
              </a:rPr>
              <a:t> </a:t>
            </a:r>
            <a:r>
              <a:rPr lang="en-ZA" dirty="0">
                <a:solidFill>
                  <a:srgbClr val="FF0000"/>
                </a:solidFill>
              </a:rPr>
              <a:t>Increasing demands for more functionality and performance</a:t>
            </a:r>
          </a:p>
          <a:p>
            <a:r>
              <a:rPr lang="en-ZA" dirty="0"/>
              <a:t>… and clients also want it soon (i.e. asap to beat the competition etc).</a:t>
            </a:r>
          </a:p>
          <a:p>
            <a:r>
              <a:rPr lang="en-ZA" dirty="0"/>
              <a:t>But it’s not just that, it’s also to try and streamline and perhaps even mitigate the complexity of modern designs.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6618" y="286323"/>
            <a:ext cx="967119" cy="967119"/>
          </a:xfrm>
          <a:prstGeom prst="rect">
            <a:avLst/>
          </a:prstGeom>
        </p:spPr>
      </p:pic>
      <p:pic>
        <p:nvPicPr>
          <p:cNvPr id="2" name="L06-05">
            <a:hlinkClick r:id="" action="ppaction://media"/>
            <a:extLst>
              <a:ext uri="{FF2B5EF4-FFF2-40B4-BE49-F238E27FC236}">
                <a16:creationId xmlns:a16="http://schemas.microsoft.com/office/drawing/2014/main" id="{0BD68955-B19B-4D25-87C8-30FE513478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90177" y="5876477"/>
            <a:ext cx="609600" cy="609600"/>
          </a:xfrm>
          <a:prstGeom prst="rect">
            <a:avLst/>
          </a:prstGeom>
        </p:spPr>
      </p:pic>
    </p:spTree>
    <p:extLst>
      <p:ext uri="{BB962C8B-B14F-4D97-AF65-F5344CB8AC3E}">
        <p14:creationId xmlns:p14="http://schemas.microsoft.com/office/powerpoint/2010/main" val="31358804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64" y="632044"/>
            <a:ext cx="8313886" cy="692210"/>
          </a:xfrm>
        </p:spPr>
        <p:txBody>
          <a:bodyPr>
            <a:normAutofit fontScale="90000"/>
          </a:bodyPr>
          <a:lstStyle/>
          <a:p>
            <a:r>
              <a:rPr lang="en-ZA" dirty="0"/>
              <a:t>OpenCL </a:t>
            </a:r>
            <a:br>
              <a:rPr lang="en-ZA" dirty="0"/>
            </a:br>
            <a:r>
              <a:rPr lang="en-ZA" dirty="0"/>
              <a:t>    – for acceleration &amp; other kernels</a:t>
            </a:r>
          </a:p>
        </p:txBody>
      </p:sp>
      <p:sp>
        <p:nvSpPr>
          <p:cNvPr id="3" name="Content Placeholder 2"/>
          <p:cNvSpPr>
            <a:spLocks noGrp="1"/>
          </p:cNvSpPr>
          <p:nvPr>
            <p:ph idx="1"/>
          </p:nvPr>
        </p:nvSpPr>
        <p:spPr>
          <a:xfrm>
            <a:off x="257403" y="1377120"/>
            <a:ext cx="8109849" cy="5399590"/>
          </a:xfrm>
        </p:spPr>
        <p:txBody>
          <a:bodyPr>
            <a:normAutofit/>
          </a:bodyPr>
          <a:lstStyle/>
          <a:p>
            <a:r>
              <a:rPr lang="en-ZA" dirty="0"/>
              <a:t>It is also a response for needs to cater for</a:t>
            </a:r>
          </a:p>
          <a:p>
            <a:pPr lvl="1"/>
            <a:r>
              <a:rPr lang="en-ZA" dirty="0"/>
              <a:t>BIG DATA</a:t>
            </a:r>
          </a:p>
          <a:p>
            <a:pPr lvl="1"/>
            <a:r>
              <a:rPr lang="en-ZA" dirty="0"/>
              <a:t>HIGHLY INTEGRATED SYSTEMS</a:t>
            </a:r>
          </a:p>
          <a:p>
            <a:pPr lvl="1"/>
            <a:r>
              <a:rPr lang="en-ZA" dirty="0"/>
              <a:t>SPECIAL-PURPOSE ACCELERATORS</a:t>
            </a:r>
          </a:p>
        </p:txBody>
      </p:sp>
      <p:pic>
        <p:nvPicPr>
          <p:cNvPr id="4" name="L06-07">
            <a:hlinkClick r:id="" action="ppaction://media"/>
            <a:extLst>
              <a:ext uri="{FF2B5EF4-FFF2-40B4-BE49-F238E27FC236}">
                <a16:creationId xmlns:a16="http://schemas.microsoft.com/office/drawing/2014/main" id="{A90B0E3A-939D-40BB-A5C9-8E8B4476D6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62452" y="5775295"/>
            <a:ext cx="609600" cy="609600"/>
          </a:xfrm>
          <a:prstGeom prst="rect">
            <a:avLst/>
          </a:prstGeom>
        </p:spPr>
      </p:pic>
    </p:spTree>
    <p:extLst>
      <p:ext uri="{BB962C8B-B14F-4D97-AF65-F5344CB8AC3E}">
        <p14:creationId xmlns:p14="http://schemas.microsoft.com/office/powerpoint/2010/main" val="175373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613719" y="5428973"/>
            <a:ext cx="3217764" cy="96078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5613719" y="1369912"/>
            <a:ext cx="3217764" cy="3850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393164" y="632044"/>
            <a:ext cx="8313886" cy="692210"/>
          </a:xfrm>
        </p:spPr>
        <p:txBody>
          <a:bodyPr>
            <a:normAutofit fontScale="90000"/>
          </a:bodyPr>
          <a:lstStyle/>
          <a:p>
            <a:r>
              <a:rPr lang="en-ZA" dirty="0"/>
              <a:t>OpenCL </a:t>
            </a:r>
            <a:br>
              <a:rPr lang="en-ZA" dirty="0"/>
            </a:br>
            <a:r>
              <a:rPr lang="en-ZA" dirty="0"/>
              <a:t>    – for acceleration &amp; other kernels</a:t>
            </a:r>
          </a:p>
        </p:txBody>
      </p:sp>
      <p:sp>
        <p:nvSpPr>
          <p:cNvPr id="3" name="Content Placeholder 2"/>
          <p:cNvSpPr>
            <a:spLocks noGrp="1"/>
          </p:cNvSpPr>
          <p:nvPr>
            <p:ph idx="1"/>
          </p:nvPr>
        </p:nvSpPr>
        <p:spPr>
          <a:xfrm>
            <a:off x="257403" y="1377120"/>
            <a:ext cx="5127005" cy="5338312"/>
          </a:xfrm>
        </p:spPr>
        <p:txBody>
          <a:bodyPr>
            <a:normAutofit fontScale="85000" lnSpcReduction="20000"/>
          </a:bodyPr>
          <a:lstStyle/>
          <a:p>
            <a:r>
              <a:rPr lang="en-ZA" dirty="0"/>
              <a:t>OpenCL is not (currently) meant for creating most of the application code.</a:t>
            </a:r>
          </a:p>
          <a:p>
            <a:r>
              <a:rPr lang="en-ZA" dirty="0"/>
              <a:t>It is designed around developing accelerated kernels that are highly parallel or exercise the specialized hardware (not necessarily an application accelerator)</a:t>
            </a:r>
          </a:p>
          <a:p>
            <a:r>
              <a:rPr lang="en-ZA" dirty="0"/>
              <a:t>The diagram on right explains where OpenCL fits in (it is the same as to where Digital Accelerators generally fit in to a computer system)</a:t>
            </a:r>
          </a:p>
        </p:txBody>
      </p:sp>
      <p:sp>
        <p:nvSpPr>
          <p:cNvPr id="4" name="Rectangle 3"/>
          <p:cNvSpPr/>
          <p:nvPr/>
        </p:nvSpPr>
        <p:spPr>
          <a:xfrm>
            <a:off x="5810490" y="1713058"/>
            <a:ext cx="2882096" cy="326406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Rectangle 4"/>
          <p:cNvSpPr/>
          <p:nvPr/>
        </p:nvSpPr>
        <p:spPr>
          <a:xfrm>
            <a:off x="6359330" y="1805656"/>
            <a:ext cx="1992853" cy="369332"/>
          </a:xfrm>
          <a:prstGeom prst="rect">
            <a:avLst/>
          </a:prstGeom>
        </p:spPr>
        <p:txBody>
          <a:bodyPr wrap="none">
            <a:spAutoFit/>
          </a:bodyPr>
          <a:lstStyle/>
          <a:p>
            <a:r>
              <a:rPr lang="en-ZA" dirty="0"/>
              <a:t>Application Code</a:t>
            </a:r>
          </a:p>
        </p:txBody>
      </p:sp>
      <p:sp>
        <p:nvSpPr>
          <p:cNvPr id="6" name="Rectangle 5"/>
          <p:cNvSpPr/>
          <p:nvPr/>
        </p:nvSpPr>
        <p:spPr>
          <a:xfrm>
            <a:off x="5874150" y="2944695"/>
            <a:ext cx="2754775" cy="1828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6287170" y="4155845"/>
            <a:ext cx="1928733" cy="369332"/>
          </a:xfrm>
          <a:prstGeom prst="rect">
            <a:avLst/>
          </a:prstGeom>
        </p:spPr>
        <p:txBody>
          <a:bodyPr wrap="none">
            <a:spAutoFit/>
          </a:bodyPr>
          <a:lstStyle/>
          <a:p>
            <a:r>
              <a:rPr lang="en-ZA" dirty="0"/>
              <a:t>Reused Libraries</a:t>
            </a:r>
          </a:p>
        </p:txBody>
      </p:sp>
      <p:sp>
        <p:nvSpPr>
          <p:cNvPr id="8" name="Rectangle 7"/>
          <p:cNvSpPr/>
          <p:nvPr/>
        </p:nvSpPr>
        <p:spPr>
          <a:xfrm>
            <a:off x="6013985" y="2174988"/>
            <a:ext cx="2475101" cy="307777"/>
          </a:xfrm>
          <a:prstGeom prst="rect">
            <a:avLst/>
          </a:prstGeom>
        </p:spPr>
        <p:txBody>
          <a:bodyPr wrap="none">
            <a:spAutoFit/>
          </a:bodyPr>
          <a:lstStyle/>
          <a:p>
            <a:r>
              <a:rPr lang="en-ZA" sz="1400" i="1" dirty="0"/>
              <a:t>mainly ‘glue code’ &amp; GUI / IO</a:t>
            </a:r>
          </a:p>
        </p:txBody>
      </p:sp>
      <p:sp>
        <p:nvSpPr>
          <p:cNvPr id="9" name="Oval 8"/>
          <p:cNvSpPr/>
          <p:nvPr/>
        </p:nvSpPr>
        <p:spPr>
          <a:xfrm>
            <a:off x="6896977" y="5760621"/>
            <a:ext cx="185195" cy="185195"/>
          </a:xfrm>
          <a:prstGeom prst="ellipse">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Left-Right Arrow 9"/>
          <p:cNvSpPr/>
          <p:nvPr/>
        </p:nvSpPr>
        <p:spPr>
          <a:xfrm rot="16200000">
            <a:off x="7083966" y="4963750"/>
            <a:ext cx="335137" cy="709115"/>
          </a:xfrm>
          <a:prstGeom prst="leftRightArrow">
            <a:avLst>
              <a:gd name="adj1" fmla="val 43280"/>
              <a:gd name="adj2" fmla="val 2984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6383348" y="1377120"/>
            <a:ext cx="1736373" cy="369332"/>
          </a:xfrm>
          <a:prstGeom prst="rect">
            <a:avLst/>
          </a:prstGeom>
        </p:spPr>
        <p:txBody>
          <a:bodyPr wrap="none">
            <a:spAutoFit/>
          </a:bodyPr>
          <a:lstStyle/>
          <a:p>
            <a:r>
              <a:rPr lang="en-ZA" dirty="0"/>
              <a:t>Host Computer</a:t>
            </a:r>
          </a:p>
        </p:txBody>
      </p:sp>
      <p:sp>
        <p:nvSpPr>
          <p:cNvPr id="14" name="TextBox 13"/>
          <p:cNvSpPr txBox="1"/>
          <p:nvPr/>
        </p:nvSpPr>
        <p:spPr>
          <a:xfrm>
            <a:off x="7606092" y="5200530"/>
            <a:ext cx="936475" cy="276999"/>
          </a:xfrm>
          <a:prstGeom prst="rect">
            <a:avLst/>
          </a:prstGeom>
          <a:noFill/>
        </p:spPr>
        <p:txBody>
          <a:bodyPr wrap="none" rtlCol="0">
            <a:spAutoFit/>
          </a:bodyPr>
          <a:lstStyle/>
          <a:p>
            <a:r>
              <a:rPr lang="en-ZA" sz="1200" dirty="0"/>
              <a:t>lots of data</a:t>
            </a:r>
          </a:p>
        </p:txBody>
      </p:sp>
      <p:sp>
        <p:nvSpPr>
          <p:cNvPr id="15" name="Rectangle 14"/>
          <p:cNvSpPr/>
          <p:nvPr/>
        </p:nvSpPr>
        <p:spPr>
          <a:xfrm>
            <a:off x="6089992" y="6062005"/>
            <a:ext cx="2531527" cy="369332"/>
          </a:xfrm>
          <a:prstGeom prst="rect">
            <a:avLst/>
          </a:prstGeom>
        </p:spPr>
        <p:txBody>
          <a:bodyPr wrap="none">
            <a:spAutoFit/>
          </a:bodyPr>
          <a:lstStyle/>
          <a:p>
            <a:r>
              <a:rPr lang="en-ZA" dirty="0"/>
              <a:t>Application Accelerator</a:t>
            </a:r>
          </a:p>
        </p:txBody>
      </p:sp>
      <p:cxnSp>
        <p:nvCxnSpPr>
          <p:cNvPr id="17" name="Straight Arrow Connector 16"/>
          <p:cNvCxnSpPr>
            <a:endCxn id="9" idx="2"/>
          </p:cNvCxnSpPr>
          <p:nvPr/>
        </p:nvCxnSpPr>
        <p:spPr>
          <a:xfrm>
            <a:off x="6574419" y="5706324"/>
            <a:ext cx="322558" cy="1468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254258" y="5760621"/>
            <a:ext cx="185195" cy="185195"/>
          </a:xfrm>
          <a:prstGeom prst="ellipse">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Oval 22"/>
          <p:cNvSpPr/>
          <p:nvPr/>
        </p:nvSpPr>
        <p:spPr>
          <a:xfrm>
            <a:off x="7606092" y="5760621"/>
            <a:ext cx="185195" cy="185195"/>
          </a:xfrm>
          <a:prstGeom prst="ellipse">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ectangle 23"/>
          <p:cNvSpPr/>
          <p:nvPr/>
        </p:nvSpPr>
        <p:spPr>
          <a:xfrm>
            <a:off x="5917493" y="5485876"/>
            <a:ext cx="992579" cy="261610"/>
          </a:xfrm>
          <a:prstGeom prst="rect">
            <a:avLst/>
          </a:prstGeom>
        </p:spPr>
        <p:txBody>
          <a:bodyPr wrap="none">
            <a:spAutoFit/>
          </a:bodyPr>
          <a:lstStyle/>
          <a:p>
            <a:r>
              <a:rPr lang="en-ZA" sz="1050" dirty="0"/>
              <a:t>Active kernel</a:t>
            </a:r>
          </a:p>
        </p:txBody>
      </p:sp>
      <p:cxnSp>
        <p:nvCxnSpPr>
          <p:cNvPr id="26" name="Straight Arrow Connector 25"/>
          <p:cNvCxnSpPr>
            <a:endCxn id="23" idx="6"/>
          </p:cNvCxnSpPr>
          <p:nvPr/>
        </p:nvCxnSpPr>
        <p:spPr>
          <a:xfrm flipH="1">
            <a:off x="7791287" y="5691956"/>
            <a:ext cx="79485" cy="161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547758" y="5475107"/>
            <a:ext cx="1159292" cy="253916"/>
          </a:xfrm>
          <a:prstGeom prst="rect">
            <a:avLst/>
          </a:prstGeom>
        </p:spPr>
        <p:txBody>
          <a:bodyPr wrap="none">
            <a:spAutoFit/>
          </a:bodyPr>
          <a:lstStyle/>
          <a:p>
            <a:r>
              <a:rPr lang="en-ZA" sz="1050" dirty="0"/>
              <a:t>Inactive kernels</a:t>
            </a:r>
          </a:p>
        </p:txBody>
      </p:sp>
      <p:cxnSp>
        <p:nvCxnSpPr>
          <p:cNvPr id="31" name="Straight Arrow Connector 30"/>
          <p:cNvCxnSpPr>
            <a:endCxn id="22" idx="6"/>
          </p:cNvCxnSpPr>
          <p:nvPr/>
        </p:nvCxnSpPr>
        <p:spPr>
          <a:xfrm flipH="1">
            <a:off x="7439453" y="5682117"/>
            <a:ext cx="294788" cy="1711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L06-08">
            <a:hlinkClick r:id="" action="ppaction://media"/>
            <a:extLst>
              <a:ext uri="{FF2B5EF4-FFF2-40B4-BE49-F238E27FC236}">
                <a16:creationId xmlns:a16="http://schemas.microsoft.com/office/drawing/2014/main" id="{2614AA1B-D71F-47E5-AF5D-49565DDF98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21847" y="305461"/>
            <a:ext cx="609600" cy="609600"/>
          </a:xfrm>
          <a:prstGeom prst="rect">
            <a:avLst/>
          </a:prstGeom>
        </p:spPr>
      </p:pic>
    </p:spTree>
    <p:extLst>
      <p:ext uri="{BB962C8B-B14F-4D97-AF65-F5344CB8AC3E}">
        <p14:creationId xmlns:p14="http://schemas.microsoft.com/office/powerpoint/2010/main" val="2097728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898"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ln>
                  <a:solidFill>
                    <a:schemeClr val="tx1"/>
                  </a:solidFill>
                </a:ln>
                <a:solidFill>
                  <a:srgbClr val="1D8757"/>
                </a:solidFill>
              </a:rPr>
              <a:t>Why </a:t>
            </a:r>
            <a:r>
              <a:rPr lang="en-ZA" dirty="0" err="1">
                <a:ln>
                  <a:solidFill>
                    <a:schemeClr val="tx1"/>
                  </a:solidFill>
                </a:ln>
                <a:solidFill>
                  <a:srgbClr val="1D8757"/>
                </a:solidFill>
              </a:rPr>
              <a:t>OpenCL</a:t>
            </a:r>
            <a:r>
              <a:rPr lang="en-ZA" dirty="0">
                <a:ln>
                  <a:solidFill>
                    <a:schemeClr val="tx1"/>
                  </a:solidFill>
                </a:ln>
                <a:solidFill>
                  <a:srgbClr val="1D8757"/>
                </a:solidFill>
              </a:rPr>
              <a:t>…</a:t>
            </a:r>
          </a:p>
        </p:txBody>
      </p:sp>
      <p:sp>
        <p:nvSpPr>
          <p:cNvPr id="4" name="Content Placeholder 3"/>
          <p:cNvSpPr>
            <a:spLocks noGrp="1"/>
          </p:cNvSpPr>
          <p:nvPr>
            <p:ph sz="quarter" idx="13"/>
          </p:nvPr>
        </p:nvSpPr>
        <p:spPr>
          <a:xfrm>
            <a:off x="416859" y="1600200"/>
            <a:ext cx="4045413" cy="4206240"/>
          </a:xfrm>
        </p:spPr>
        <p:txBody>
          <a:bodyPr/>
          <a:lstStyle/>
          <a:p>
            <a:r>
              <a:rPr lang="en-ZA" dirty="0"/>
              <a:t>Not all applications scale well linearly</a:t>
            </a:r>
          </a:p>
        </p:txBody>
      </p:sp>
      <p:sp>
        <p:nvSpPr>
          <p:cNvPr id="5" name="Content Placeholder 4"/>
          <p:cNvSpPr>
            <a:spLocks noGrp="1"/>
          </p:cNvSpPr>
          <p:nvPr>
            <p:ph sz="quarter" idx="14"/>
          </p:nvPr>
        </p:nvSpPr>
        <p:spPr>
          <a:xfrm>
            <a:off x="4645151" y="1600199"/>
            <a:ext cx="4108883" cy="4206240"/>
          </a:xfrm>
        </p:spPr>
        <p:txBody>
          <a:bodyPr/>
          <a:lstStyle/>
          <a:p>
            <a:r>
              <a:rPr lang="en-ZA" dirty="0"/>
              <a:t>Not all apps load balance across all cores equally</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5151" y="3205722"/>
            <a:ext cx="3981450" cy="3324225"/>
          </a:xfrm>
          <a:prstGeom prst="rect">
            <a:avLst/>
          </a:prstGeom>
        </p:spPr>
      </p:pic>
      <p:sp>
        <p:nvSpPr>
          <p:cNvPr id="7" name="TextBox 6"/>
          <p:cNvSpPr txBox="1"/>
          <p:nvPr/>
        </p:nvSpPr>
        <p:spPr>
          <a:xfrm>
            <a:off x="5667790" y="5908110"/>
            <a:ext cx="1936171" cy="307777"/>
          </a:xfrm>
          <a:prstGeom prst="rect">
            <a:avLst/>
          </a:prstGeom>
          <a:noFill/>
        </p:spPr>
        <p:txBody>
          <a:bodyPr wrap="none" rtlCol="0">
            <a:spAutoFit/>
          </a:bodyPr>
          <a:lstStyle/>
          <a:p>
            <a:r>
              <a:rPr lang="en-ZA" sz="1400" dirty="0">
                <a:solidFill>
                  <a:schemeClr val="bg1">
                    <a:lumMod val="95000"/>
                  </a:schemeClr>
                </a:solidFill>
              </a:rPr>
              <a:t>POORLY BALANCED</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065" y="3424937"/>
            <a:ext cx="3747000" cy="2885794"/>
          </a:xfrm>
          <a:prstGeom prst="rect">
            <a:avLst/>
          </a:prstGeom>
        </p:spPr>
      </p:pic>
      <p:sp>
        <p:nvSpPr>
          <p:cNvPr id="9" name="TextBox 8"/>
          <p:cNvSpPr txBox="1"/>
          <p:nvPr/>
        </p:nvSpPr>
        <p:spPr>
          <a:xfrm>
            <a:off x="1417753" y="3117160"/>
            <a:ext cx="2137124" cy="307777"/>
          </a:xfrm>
          <a:prstGeom prst="rect">
            <a:avLst/>
          </a:prstGeom>
          <a:noFill/>
        </p:spPr>
        <p:txBody>
          <a:bodyPr wrap="none" rtlCol="0">
            <a:spAutoFit/>
          </a:bodyPr>
          <a:lstStyle/>
          <a:p>
            <a:r>
              <a:rPr lang="en-ZA" sz="1400" b="1" dirty="0"/>
              <a:t>LIMITED SCALABILITY</a:t>
            </a:r>
          </a:p>
        </p:txBody>
      </p:sp>
      <p:pic>
        <p:nvPicPr>
          <p:cNvPr id="3" name="L06-09">
            <a:hlinkClick r:id="" action="ppaction://media"/>
            <a:extLst>
              <a:ext uri="{FF2B5EF4-FFF2-40B4-BE49-F238E27FC236}">
                <a16:creationId xmlns:a16="http://schemas.microsoft.com/office/drawing/2014/main" id="{133A68F7-4EEA-4F54-B26B-72ECF79E44A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17001" y="581667"/>
            <a:ext cx="609600" cy="609600"/>
          </a:xfrm>
          <a:prstGeom prst="rect">
            <a:avLst/>
          </a:prstGeom>
        </p:spPr>
      </p:pic>
    </p:spTree>
    <p:extLst>
      <p:ext uri="{BB962C8B-B14F-4D97-AF65-F5344CB8AC3E}">
        <p14:creationId xmlns:p14="http://schemas.microsoft.com/office/powerpoint/2010/main" val="2840717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8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9354</TotalTime>
  <Words>3375</Words>
  <Application>Microsoft Office PowerPoint</Application>
  <PresentationFormat>On-screen Show (4:3)</PresentationFormat>
  <Paragraphs>435</Paragraphs>
  <Slides>49</Slides>
  <Notes>3</Notes>
  <HiddenSlides>0</HiddenSlides>
  <MMClips>14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Arial Black</vt:lpstr>
      <vt:lpstr>Calibri</vt:lpstr>
      <vt:lpstr>Century Gothic</vt:lpstr>
      <vt:lpstr>Corbel</vt:lpstr>
      <vt:lpstr>Courier New</vt:lpstr>
      <vt:lpstr>Tahoma</vt:lpstr>
      <vt:lpstr>Wingdings 2</vt:lpstr>
      <vt:lpstr>4084 Theme</vt:lpstr>
      <vt:lpstr>PowerPoint Presentation</vt:lpstr>
      <vt:lpstr>PowerPoint Presentation</vt:lpstr>
      <vt:lpstr>OpenCL Lecture Overview</vt:lpstr>
      <vt:lpstr>PowerPoint Presentation</vt:lpstr>
      <vt:lpstr>Why OpenCL?</vt:lpstr>
      <vt:lpstr>Why OpenCL…</vt:lpstr>
      <vt:lpstr>OpenCL      – for acceleration &amp; other kernels</vt:lpstr>
      <vt:lpstr>OpenCL      – for acceleration &amp; other kernels</vt:lpstr>
      <vt:lpstr>Why OpenCL…</vt:lpstr>
      <vt:lpstr>Why OpenCL…</vt:lpstr>
      <vt:lpstr>Examples of devices form which heterogeneous computing systems are composed</vt:lpstr>
      <vt:lpstr>Challenges to developers</vt:lpstr>
      <vt:lpstr>Challenges to developers  (cont.)</vt:lpstr>
      <vt:lpstr>OpenCL – abstractions and platform model</vt:lpstr>
      <vt:lpstr>Overview of OpenCL</vt:lpstr>
      <vt:lpstr>Purposes of OpenCL</vt:lpstr>
      <vt:lpstr>The OpenCL Platform Model</vt:lpstr>
      <vt:lpstr>OpenCL Memory model</vt:lpstr>
      <vt:lpstr>OpenCL Memory model</vt:lpstr>
      <vt:lpstr>OpenCL Memory model</vt:lpstr>
      <vt:lpstr>OpenCL Memory model</vt:lpstr>
      <vt:lpstr>OpenCL Memory model</vt:lpstr>
      <vt:lpstr>OpenCL Memory model</vt:lpstr>
      <vt:lpstr>Advantages of the       OpenCL JIT* Compiler</vt:lpstr>
      <vt:lpstr>OpenCL Coding</vt:lpstr>
      <vt:lpstr>OpenCL Programming Model</vt:lpstr>
      <vt:lpstr>OpenCL Objects  (work task elements)</vt:lpstr>
      <vt:lpstr>OpenCL Kernel Objects</vt:lpstr>
      <vt:lpstr>OpenCL Program Objects</vt:lpstr>
      <vt:lpstr>OpenCL Overall Pipeline</vt:lpstr>
      <vt:lpstr>OpenCL C Language</vt:lpstr>
      <vt:lpstr>OpenCL Programming</vt:lpstr>
      <vt:lpstr>OpenCL C Language: dealing with address spaces</vt:lpstr>
      <vt:lpstr>Conceptual view of how an OpenCL kernel fits in</vt:lpstr>
      <vt:lpstr>OpenCL C Language</vt:lpstr>
      <vt:lpstr>Initialisation – on CPU side</vt:lpstr>
      <vt:lpstr>OpenCL Kernel .cl Code Example</vt:lpstr>
      <vt:lpstr>Think of method to check kernel</vt:lpstr>
      <vt:lpstr>PowerPoint Presentation</vt:lpstr>
      <vt:lpstr>Info &amp; Procedure for Prac2.1</vt:lpstr>
      <vt:lpstr>Run the OpenCL version</vt:lpstr>
      <vt:lpstr>Compare CPU &amp; GPU kernel results</vt:lpstr>
      <vt:lpstr>Further Reading</vt:lpstr>
      <vt:lpstr>PowerPoint Presentation</vt:lpstr>
      <vt:lpstr>Coding Kernels: OpenCL, C++  HDL</vt:lpstr>
      <vt:lpstr>Advantages of OpenCL vs C++</vt:lpstr>
      <vt:lpstr>CUDA vs OpenCL correspondence</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EEE4120F HPES</dc:title>
  <dc:subject>Parallel Computing Fundamentals</dc:subject>
  <dc:creator>Simon Winberg</dc:creator>
  <cp:lastModifiedBy>Simon Winberg</cp:lastModifiedBy>
  <cp:revision>507</cp:revision>
  <dcterms:created xsi:type="dcterms:W3CDTF">2009-02-10T02:25:54Z</dcterms:created>
  <dcterms:modified xsi:type="dcterms:W3CDTF">2023-02-22T11:06:32Z</dcterms:modified>
  <cp:category>Lectures</cp:category>
</cp:coreProperties>
</file>