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26"/>
  </p:notesMasterIdLst>
  <p:handoutMasterIdLst>
    <p:handoutMasterId r:id="rId27"/>
  </p:handoutMasterIdLst>
  <p:sldIdLst>
    <p:sldId id="324" r:id="rId2"/>
    <p:sldId id="399" r:id="rId3"/>
    <p:sldId id="400" r:id="rId4"/>
    <p:sldId id="417" r:id="rId5"/>
    <p:sldId id="419" r:id="rId6"/>
    <p:sldId id="418" r:id="rId7"/>
    <p:sldId id="420" r:id="rId8"/>
    <p:sldId id="421" r:id="rId9"/>
    <p:sldId id="341" r:id="rId10"/>
    <p:sldId id="363" r:id="rId11"/>
    <p:sldId id="422" r:id="rId12"/>
    <p:sldId id="310" r:id="rId13"/>
    <p:sldId id="392" r:id="rId14"/>
    <p:sldId id="495" r:id="rId15"/>
    <p:sldId id="504" r:id="rId16"/>
    <p:sldId id="496" r:id="rId17"/>
    <p:sldId id="505" r:id="rId18"/>
    <p:sldId id="461" r:id="rId19"/>
    <p:sldId id="507" r:id="rId20"/>
    <p:sldId id="415" r:id="rId21"/>
    <p:sldId id="412" r:id="rId22"/>
    <p:sldId id="506" r:id="rId23"/>
    <p:sldId id="398" r:id="rId24"/>
    <p:sldId id="413" r:id="rId25"/>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62946"/>
    <a:srgbClr val="0780BD"/>
    <a:srgbClr val="AD4186"/>
    <a:srgbClr val="159384"/>
    <a:srgbClr val="8CA1F8"/>
    <a:srgbClr val="FFCCCC"/>
    <a:srgbClr val="B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2380" autoAdjust="0"/>
  </p:normalViewPr>
  <p:slideViewPr>
    <p:cSldViewPr snapToGrid="0">
      <p:cViewPr varScale="1">
        <p:scale>
          <a:sx n="87" d="100"/>
          <a:sy n="87" d="100"/>
        </p:scale>
        <p:origin x="1482" y="60"/>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3472C37F-1F2F-433D-88C3-3226B80931D4}" type="datetimeFigureOut">
              <a:rPr lang="en-ZA" smtClean="0"/>
              <a:t>2023/02/21</a:t>
            </a:fld>
            <a:endParaRPr lang="en-ZA"/>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1100325B-9817-4C17-ACE0-25450F9351E8}" type="slidenum">
              <a:rPr lang="en-ZA" smtClean="0"/>
              <a:t>‹#›</a:t>
            </a:fld>
            <a:endParaRPr lang="en-ZA"/>
          </a:p>
        </p:txBody>
      </p:sp>
    </p:spTree>
    <p:extLst>
      <p:ext uri="{BB962C8B-B14F-4D97-AF65-F5344CB8AC3E}">
        <p14:creationId xmlns:p14="http://schemas.microsoft.com/office/powerpoint/2010/main" val="107133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atin typeface="Arial" charset="0"/>
              </a:defRPr>
            </a:lvl1pPr>
          </a:lstStyle>
          <a:p>
            <a:pPr>
              <a:defRPr/>
            </a:pPr>
            <a:fld id="{BF8D156F-764F-4695-B1C5-E727D3041F15}" type="datetimeFigureOut">
              <a:rPr lang="en-US"/>
              <a:pPr>
                <a:defRPr/>
              </a:pPr>
              <a:t>2/21/2023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atin typeface="Arial" charset="0"/>
              </a:defRPr>
            </a:lvl1pPr>
          </a:lstStyle>
          <a:p>
            <a:pPr>
              <a:defRPr/>
            </a:pPr>
            <a:fld id="{9201F57C-B1AD-42CE-8A45-D61EF6A43D46}" type="slidenum">
              <a:rPr lang="en-US"/>
              <a:pPr>
                <a:defRPr/>
              </a:pPr>
              <a:t>‹#›</a:t>
            </a:fld>
            <a:endParaRPr lang="en-US"/>
          </a:p>
        </p:txBody>
      </p:sp>
    </p:spTree>
    <p:extLst>
      <p:ext uri="{BB962C8B-B14F-4D97-AF65-F5344CB8AC3E}">
        <p14:creationId xmlns:p14="http://schemas.microsoft.com/office/powerpoint/2010/main" val="1737800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Audio narrations have been left in the slides, these are provided as a means to just supplement some of the information, you do not need to listen to them. </a:t>
            </a:r>
          </a:p>
          <a:p>
            <a:pPr eaLnBrk="1" hangingPunct="1">
              <a:spcBef>
                <a:spcPct val="0"/>
              </a:spcBef>
            </a:pPr>
            <a:r>
              <a:rPr lang="en-US" dirty="0"/>
              <a:t>The lecture sessions will present the slides and provide an opportunity for questions and discussion of the topics.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C3B841-AD11-444A-9A16-E4A274B27553}" type="slidenum">
              <a:rPr lang="en-US" smtClean="0"/>
              <a:pPr/>
              <a:t>1</a:t>
            </a:fld>
            <a:endParaRPr lang="en-US"/>
          </a:p>
        </p:txBody>
      </p:sp>
    </p:spTree>
    <p:extLst>
      <p:ext uri="{BB962C8B-B14F-4D97-AF65-F5344CB8AC3E}">
        <p14:creationId xmlns:p14="http://schemas.microsoft.com/office/powerpoint/2010/main" val="59605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B66387-28F6-4E11-A57F-0F97594F8C09}" type="slidenum">
              <a:rPr lang="en-US" smtClean="0"/>
              <a:pPr/>
              <a:t>3</a:t>
            </a:fld>
            <a:endParaRPr lang="en-US"/>
          </a:p>
        </p:txBody>
      </p:sp>
    </p:spTree>
    <p:extLst>
      <p:ext uri="{BB962C8B-B14F-4D97-AF65-F5344CB8AC3E}">
        <p14:creationId xmlns:p14="http://schemas.microsoft.com/office/powerpoint/2010/main" val="343446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E8691B-F11B-43A6-886B-7BCD04F1A330}" type="slidenum">
              <a:rPr lang="en-US" smtClean="0"/>
              <a:pPr/>
              <a:t>9</a:t>
            </a:fld>
            <a:endParaRPr lang="en-US"/>
          </a:p>
        </p:txBody>
      </p:sp>
    </p:spTree>
    <p:extLst>
      <p:ext uri="{BB962C8B-B14F-4D97-AF65-F5344CB8AC3E}">
        <p14:creationId xmlns:p14="http://schemas.microsoft.com/office/powerpoint/2010/main" val="342725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99AF7-A309-4CC7-B4AE-E1B6BE73E692}" type="slidenum">
              <a:rPr lang="en-US" smtClean="0"/>
              <a:pPr/>
              <a:t>12</a:t>
            </a:fld>
            <a:endParaRPr lang="en-US"/>
          </a:p>
        </p:txBody>
      </p:sp>
    </p:spTree>
    <p:extLst>
      <p:ext uri="{BB962C8B-B14F-4D97-AF65-F5344CB8AC3E}">
        <p14:creationId xmlns:p14="http://schemas.microsoft.com/office/powerpoint/2010/main" val="269848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CE114376-ACFC-4634-9DD3-DBEE48388D3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797E0B0-0C94-4547-83CD-2A390788D8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155BA7D-9DDA-4CAE-A37F-DADF61AB5AB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E3C20EC-6E65-4DF9-82E7-BC2A5EBEB3D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15B618-3B73-4DB7-A05F-FC76D85BC4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D4442F0-F0B7-4DF1-8AF3-A1BEB09A5E95}"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3847B8E3-0A6A-4286-A5BA-DD6845A657C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FD86DB28-71AB-48E2-8B48-E285E68A8F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623BCBF4-CA00-4975-925F-AC153BE158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EE94CDC-694E-40AA-A23D-CA3B5AACECA2}"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4D5D9C7-7936-4E98-B62F-E552D2CBF5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TK7eOrgOISc" TargetMode="External"/><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hyperlink" Target="https://youtu.be/suQnh1TvGHw?list=TLPQMjIwMjIwMjAkrwJfYkr9q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hyperlink" Target="https://youtu.be/I0U6ZMeVrB4?list=TLPQMjIwMjIwMjAkrwJfYkr9q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ntel.com/content/www/us/en/support/products/92650/processors/intel-xeon-phi-processors/intel-xeon-phi-processor-x200-product-family.html" TargetMode="External"/><Relationship Id="rId7" Type="http://schemas.openxmlformats.org/officeDocument/2006/relationships/image" Target="../media/image32.jpeg"/><Relationship Id="rId2" Type="http://schemas.openxmlformats.org/officeDocument/2006/relationships/image" Target="../media/image30.jpg"/><Relationship Id="rId1" Type="http://schemas.openxmlformats.org/officeDocument/2006/relationships/slideLayout" Target="../slideLayouts/slideLayout6.xml"/><Relationship Id="rId6" Type="http://schemas.openxmlformats.org/officeDocument/2006/relationships/hyperlink" Target="https://www.xilinx.com/products/boards-and-kits/alveo.html" TargetMode="External"/><Relationship Id="rId5" Type="http://schemas.openxmlformats.org/officeDocument/2006/relationships/image" Target="../media/image31.png"/><Relationship Id="rId4" Type="http://schemas.openxmlformats.org/officeDocument/2006/relationships/hyperlink" Target="https://www.nextplatform.com/2018/07/27/end-of-the-line-for-xeon-phi-its-all-xeon-from-he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hyperlink" Target="https://youtu.be/IJDSclTjgB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ev-cpp.com/" TargetMode="External"/><Relationship Id="rId2" Type="http://schemas.openxmlformats.org/officeDocument/2006/relationships/hyperlink" Target="https://www.codeblocks.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9.pn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2" Type="http://schemas.openxmlformats.org/officeDocument/2006/relationships/hyperlink" Target="https://valgrind.org/info/about.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hyperlink" Target="https://www.cloudwards.net/what-is-edge-computing/"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9.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ooden table with a computer on it&#10;&#10;Description automatically generated with medium confidence">
            <a:extLst>
              <a:ext uri="{FF2B5EF4-FFF2-40B4-BE49-F238E27FC236}">
                <a16:creationId xmlns:a16="http://schemas.microsoft.com/office/drawing/2014/main" id="{BFEE5063-8ACA-59A7-58F7-412F52185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650" y="5195310"/>
            <a:ext cx="1311003" cy="1317472"/>
          </a:xfrm>
          <a:prstGeom prst="rect">
            <a:avLst/>
          </a:prstGeom>
        </p:spPr>
      </p:pic>
      <p:sp>
        <p:nvSpPr>
          <p:cNvPr id="3074" name="Rectangle 8"/>
          <p:cNvSpPr>
            <a:spLocks noChangeArrowheads="1"/>
          </p:cNvSpPr>
          <p:nvPr/>
        </p:nvSpPr>
        <p:spPr bwMode="auto">
          <a:xfrm>
            <a:off x="1558925" y="1873250"/>
            <a:ext cx="6775450" cy="1814513"/>
          </a:xfrm>
          <a:prstGeom prst="rect">
            <a:avLst/>
          </a:prstGeom>
          <a:blipFill dpi="0" rotWithShape="1">
            <a:blip r:embed="rId4"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3076" name="Rectangle 9"/>
          <p:cNvSpPr>
            <a:spLocks noChangeArrowheads="1"/>
          </p:cNvSpPr>
          <p:nvPr/>
        </p:nvSpPr>
        <p:spPr bwMode="auto">
          <a:xfrm>
            <a:off x="1873250" y="5553932"/>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15986" y="2065808"/>
            <a:ext cx="9661328" cy="1446550"/>
          </a:xfrm>
          <a:prstGeom prst="rect">
            <a:avLst/>
          </a:prstGeom>
          <a:noFill/>
        </p:spPr>
        <p:txBody>
          <a:bodyPr wrap="squar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20" y="361295"/>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1026" name="Picture 2" descr="C:\Users\swinberg\Documents\ACTIVE\EEE4084F\Common\Images\uctlogo_sm.gif"/>
          <p:cNvPicPr>
            <a:picLocks noChangeAspect="1" noChangeArrowheads="1"/>
          </p:cNvPicPr>
          <p:nvPr/>
        </p:nvPicPr>
        <p:blipFill>
          <a:blip r:embed="rId5" cstate="print"/>
          <a:srcRect/>
          <a:stretch>
            <a:fillRect/>
          </a:stretch>
        </p:blipFill>
        <p:spPr bwMode="auto">
          <a:xfrm>
            <a:off x="7314998" y="229643"/>
            <a:ext cx="1490364" cy="1520780"/>
          </a:xfrm>
          <a:prstGeom prst="rect">
            <a:avLst/>
          </a:prstGeom>
          <a:noFill/>
        </p:spPr>
      </p:pic>
      <p:pic>
        <p:nvPicPr>
          <p:cNvPr id="10"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3" name="Subtitle 4"/>
          <p:cNvSpPr txBox="1">
            <a:spLocks/>
          </p:cNvSpPr>
          <p:nvPr/>
        </p:nvSpPr>
        <p:spPr>
          <a:xfrm>
            <a:off x="372155" y="3728850"/>
            <a:ext cx="8128000" cy="1894904"/>
          </a:xfrm>
          <a:prstGeom prst="rect">
            <a:avLst/>
          </a:prstGeom>
        </p:spPr>
        <p:txBody>
          <a:bodyPr vert="horz" lIns="91440" tIns="45720" rIns="91440" bIns="45720" rtlCol="0">
            <a:normAutofit/>
          </a:bodyPr>
          <a:lst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fontAlgn="auto">
              <a:spcAft>
                <a:spcPts val="0"/>
              </a:spcAft>
              <a:buFont typeface="Wingdings 2" pitchFamily="18" charset="2"/>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3:</a:t>
            </a:r>
          </a:p>
          <a:p>
            <a:pPr algn="ctr" fontAlgn="auto">
              <a:spcAft>
                <a:spcPts val="0"/>
              </a:spcAft>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Edge computing; Microprocessor vs. FPGA-based RC solutions</a:t>
            </a:r>
          </a:p>
        </p:txBody>
      </p:sp>
      <p:pic>
        <p:nvPicPr>
          <p:cNvPr id="5" name="Picture 4">
            <a:extLst>
              <a:ext uri="{FF2B5EF4-FFF2-40B4-BE49-F238E27FC236}">
                <a16:creationId xmlns:a16="http://schemas.microsoft.com/office/drawing/2014/main" id="{E3F9350C-E44B-4817-AD4A-0313189E98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88766" y="370310"/>
            <a:ext cx="1298159" cy="1280129"/>
          </a:xfrm>
          <a:prstGeom prst="rect">
            <a:avLst/>
          </a:prstGeom>
        </p:spPr>
      </p:pic>
      <p:sp>
        <p:nvSpPr>
          <p:cNvPr id="6" name="Rectangle 5">
            <a:extLst>
              <a:ext uri="{FF2B5EF4-FFF2-40B4-BE49-F238E27FC236}">
                <a16:creationId xmlns:a16="http://schemas.microsoft.com/office/drawing/2014/main" id="{57A0A7D7-7C42-47F2-8AB6-1F6B594924D8}"/>
              </a:ext>
            </a:extLst>
          </p:cNvPr>
          <p:cNvSpPr/>
          <p:nvPr/>
        </p:nvSpPr>
        <p:spPr>
          <a:xfrm rot="16200000">
            <a:off x="2347962" y="5781251"/>
            <a:ext cx="1326004" cy="276999"/>
          </a:xfrm>
          <a:prstGeom prst="rect">
            <a:avLst/>
          </a:prstGeom>
        </p:spPr>
        <p:txBody>
          <a:bodyPr wrap="none">
            <a:spAutoFit/>
          </a:bodyPr>
          <a:lstStyle/>
          <a:p>
            <a:r>
              <a:rPr lang="en-ZA" sz="1200" dirty="0">
                <a:solidFill>
                  <a:schemeClr val="tx2">
                    <a:lumMod val="60000"/>
                    <a:lumOff val="40000"/>
                  </a:schemeClr>
                </a:solidFill>
              </a:rPr>
              <a:t>Edge Computing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012" y="360060"/>
            <a:ext cx="8559712" cy="4401205"/>
          </a:xfrm>
          <a:prstGeom prst="rect">
            <a:avLst/>
          </a:prstGeom>
          <a:noFill/>
        </p:spPr>
        <p:txBody>
          <a:bodyPr wrap="square" lIns="91440" tIns="45720" rIns="91440" bIns="45720">
            <a:spAutoFit/>
          </a:bodyPr>
          <a:lstStyle/>
          <a:p>
            <a:r>
              <a:rPr lang="en-US" sz="4000" b="1" cap="none" spc="0" dirty="0">
                <a:ln w="10541" cmpd="sng">
                  <a:solidFill>
                    <a:schemeClr val="tx1">
                      <a:lumMod val="75000"/>
                      <a:lumOff val="25000"/>
                    </a:schemeClr>
                  </a:solidFill>
                  <a:prstDash val="solid"/>
                </a:ln>
                <a:solidFill>
                  <a:schemeClr val="tx2">
                    <a:lumMod val="40000"/>
                    <a:lumOff val="60000"/>
                  </a:schemeClr>
                </a:solidFill>
                <a:effectLst/>
              </a:rPr>
              <a:t>… It maybe so because:</a:t>
            </a:r>
          </a:p>
          <a:p>
            <a:pPr marL="685800" indent="-685800">
              <a:buFontTx/>
              <a:buChar char="-"/>
            </a:pPr>
            <a:r>
              <a:rPr lang="en-US" sz="4000" b="1" cap="none" spc="0" dirty="0">
                <a:ln w="10541" cmpd="sng">
                  <a:solidFill>
                    <a:schemeClr val="tx1">
                      <a:lumMod val="75000"/>
                      <a:lumOff val="25000"/>
                    </a:schemeClr>
                  </a:solidFill>
                  <a:prstDash val="solid"/>
                </a:ln>
                <a:solidFill>
                  <a:schemeClr val="tx2">
                    <a:lumMod val="40000"/>
                    <a:lumOff val="60000"/>
                  </a:schemeClr>
                </a:solidFill>
                <a:effectLst/>
              </a:rPr>
              <a:t>Your </a:t>
            </a:r>
            <a:r>
              <a:rPr lang="en-US" sz="4000" b="1" cap="none" spc="0" dirty="0">
                <a:ln w="10541" cmpd="sng">
                  <a:solidFill>
                    <a:schemeClr val="tx1">
                      <a:lumMod val="75000"/>
                      <a:lumOff val="25000"/>
                    </a:schemeClr>
                  </a:solidFill>
                  <a:prstDash val="solid"/>
                </a:ln>
                <a:solidFill>
                  <a:schemeClr val="accent2">
                    <a:lumMod val="40000"/>
                    <a:lumOff val="60000"/>
                  </a:schemeClr>
                </a:solidFill>
                <a:effectLst/>
              </a:rPr>
              <a:t>software</a:t>
            </a:r>
            <a:r>
              <a:rPr lang="en-US" sz="4000" b="1" cap="none" spc="0" dirty="0">
                <a:ln w="10541" cmpd="sng">
                  <a:solidFill>
                    <a:schemeClr val="tx1">
                      <a:lumMod val="75000"/>
                      <a:lumOff val="25000"/>
                    </a:schemeClr>
                  </a:solidFill>
                  <a:prstDash val="solid"/>
                </a:ln>
                <a:solidFill>
                  <a:schemeClr val="tx2">
                    <a:lumMod val="40000"/>
                    <a:lumOff val="60000"/>
                  </a:schemeClr>
                </a:solidFill>
                <a:effectLst/>
              </a:rPr>
              <a:t> doesn</a:t>
            </a:r>
            <a:r>
              <a:rPr lang="en-US" sz="4000" b="1" dirty="0">
                <a:ln w="10541" cmpd="sng">
                  <a:solidFill>
                    <a:schemeClr val="tx1">
                      <a:lumMod val="75000"/>
                      <a:lumOff val="25000"/>
                    </a:schemeClr>
                  </a:solidFill>
                  <a:prstDash val="solid"/>
                </a:ln>
                <a:solidFill>
                  <a:schemeClr val="tx2">
                    <a:lumMod val="40000"/>
                    <a:lumOff val="60000"/>
                  </a:schemeClr>
                </a:solidFill>
              </a:rPr>
              <a:t>’t </a:t>
            </a:r>
            <a:r>
              <a:rPr lang="en-US" sz="4000" b="1" cap="none" spc="0" dirty="0">
                <a:ln w="10541" cmpd="sng">
                  <a:solidFill>
                    <a:schemeClr val="tx1">
                      <a:lumMod val="75000"/>
                      <a:lumOff val="25000"/>
                    </a:schemeClr>
                  </a:solidFill>
                  <a:prstDash val="solid"/>
                </a:ln>
                <a:solidFill>
                  <a:schemeClr val="tx2">
                    <a:lumMod val="40000"/>
                    <a:lumOff val="60000"/>
                  </a:schemeClr>
                </a:solidFill>
                <a:effectLst/>
              </a:rPr>
              <a:t>leverage full potential of your hardware</a:t>
            </a:r>
            <a:r>
              <a:rPr lang="en-US" sz="4000" b="1" dirty="0">
                <a:ln w="10541" cmpd="sng">
                  <a:solidFill>
                    <a:schemeClr val="tx1">
                      <a:lumMod val="75000"/>
                      <a:lumOff val="25000"/>
                    </a:schemeClr>
                  </a:solidFill>
                  <a:prstDash val="solid"/>
                </a:ln>
                <a:solidFill>
                  <a:schemeClr val="tx2">
                    <a:lumMod val="40000"/>
                    <a:lumOff val="60000"/>
                  </a:schemeClr>
                </a:solidFill>
              </a:rPr>
              <a:t>  </a:t>
            </a:r>
            <a:r>
              <a:rPr lang="en-US" sz="4000" b="1" i="1" dirty="0">
                <a:ln w="10541" cmpd="sng">
                  <a:solidFill>
                    <a:schemeClr val="tx1">
                      <a:lumMod val="75000"/>
                      <a:lumOff val="25000"/>
                    </a:schemeClr>
                  </a:solidFill>
                  <a:prstDash val="solid"/>
                </a:ln>
                <a:solidFill>
                  <a:schemeClr val="tx2">
                    <a:lumMod val="40000"/>
                    <a:lumOff val="60000"/>
                  </a:schemeClr>
                </a:solidFill>
              </a:rPr>
              <a:t> </a:t>
            </a:r>
            <a:r>
              <a:rPr lang="en-US" sz="4000" b="1" i="1" dirty="0">
                <a:ln w="10541" cmpd="sng">
                  <a:solidFill>
                    <a:schemeClr val="tx1">
                      <a:lumMod val="75000"/>
                      <a:lumOff val="25000"/>
                    </a:schemeClr>
                  </a:solidFill>
                  <a:prstDash val="solid"/>
                </a:ln>
                <a:solidFill>
                  <a:schemeClr val="accent6"/>
                </a:solidFill>
              </a:rPr>
              <a:t>or maybe</a:t>
            </a:r>
          </a:p>
          <a:p>
            <a:pPr marL="685800" indent="-685800">
              <a:buFontTx/>
              <a:buChar char="-"/>
            </a:pPr>
            <a:r>
              <a:rPr lang="en-US" sz="4000" b="1" dirty="0">
                <a:ln w="10541" cmpd="sng">
                  <a:solidFill>
                    <a:schemeClr val="tx1">
                      <a:lumMod val="75000"/>
                      <a:lumOff val="25000"/>
                    </a:schemeClr>
                  </a:solidFill>
                  <a:prstDash val="solid"/>
                </a:ln>
                <a:solidFill>
                  <a:schemeClr val="tx2">
                    <a:lumMod val="40000"/>
                    <a:lumOff val="60000"/>
                  </a:schemeClr>
                </a:solidFill>
              </a:rPr>
              <a:t>Your </a:t>
            </a:r>
            <a:r>
              <a:rPr lang="en-US" sz="4000" b="1" dirty="0">
                <a:ln w="10541" cmpd="sng">
                  <a:solidFill>
                    <a:schemeClr val="tx1">
                      <a:lumMod val="75000"/>
                      <a:lumOff val="25000"/>
                    </a:schemeClr>
                  </a:solidFill>
                  <a:prstDash val="solid"/>
                </a:ln>
                <a:solidFill>
                  <a:schemeClr val="accent2">
                    <a:lumMod val="40000"/>
                    <a:lumOff val="60000"/>
                  </a:schemeClr>
                </a:solidFill>
              </a:rPr>
              <a:t>hardware</a:t>
            </a:r>
            <a:r>
              <a:rPr lang="en-US" sz="4000" b="1" dirty="0">
                <a:ln w="10541" cmpd="sng">
                  <a:solidFill>
                    <a:schemeClr val="tx1">
                      <a:lumMod val="75000"/>
                      <a:lumOff val="25000"/>
                    </a:schemeClr>
                  </a:solidFill>
                  <a:prstDash val="solid"/>
                </a:ln>
                <a:solidFill>
                  <a:schemeClr val="tx2">
                    <a:lumMod val="40000"/>
                    <a:lumOff val="60000"/>
                  </a:schemeClr>
                </a:solidFill>
              </a:rPr>
              <a:t> should be leverageable to suite your software </a:t>
            </a:r>
            <a:endParaRPr lang="en-US" sz="4000" b="1" cap="none" spc="0" dirty="0">
              <a:ln w="10541" cmpd="sng">
                <a:solidFill>
                  <a:schemeClr val="tx1">
                    <a:lumMod val="75000"/>
                    <a:lumOff val="25000"/>
                  </a:schemeClr>
                </a:solidFill>
                <a:prstDash val="solid"/>
              </a:ln>
              <a:solidFill>
                <a:schemeClr val="tx2">
                  <a:lumMod val="40000"/>
                  <a:lumOff val="60000"/>
                </a:schemeClr>
              </a:solidFill>
              <a:effectLst/>
            </a:endParaRPr>
          </a:p>
        </p:txBody>
      </p:sp>
      <p:pic>
        <p:nvPicPr>
          <p:cNvPr id="3075" name="Picture 3" descr="C:\Users\swinberg\Downloads\cha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538" y="4848689"/>
            <a:ext cx="1695322" cy="1477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54235" y="4630410"/>
            <a:ext cx="1467068" cy="369332"/>
          </a:xfrm>
          <a:prstGeom prst="rect">
            <a:avLst/>
          </a:prstGeom>
          <a:noFill/>
        </p:spPr>
        <p:txBody>
          <a:bodyPr wrap="none" rtlCol="0">
            <a:spAutoFit/>
          </a:bodyPr>
          <a:lstStyle/>
          <a:p>
            <a:r>
              <a:rPr lang="en-ZA" dirty="0"/>
              <a:t>CPUs at idle</a:t>
            </a:r>
          </a:p>
        </p:txBody>
      </p:sp>
      <p:pic>
        <p:nvPicPr>
          <p:cNvPr id="3076" name="Picture 4" descr="C:\Users\swinberg\Documents\ACTIVE\EEE4084F\2014\LECTURES\Lecture02\Images\li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092" y="4929512"/>
            <a:ext cx="901872" cy="13484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winberg\Documents\ACTIVE\EEE4084F\2014\LECTURES\Lecture02\Images\downloa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76734">
            <a:off x="945033" y="4801409"/>
            <a:ext cx="874927" cy="8749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EGO, toy&#10;&#10;Description automatically generated">
            <a:extLst>
              <a:ext uri="{FF2B5EF4-FFF2-40B4-BE49-F238E27FC236}">
                <a16:creationId xmlns:a16="http://schemas.microsoft.com/office/drawing/2014/main" id="{A72D3113-A5B6-E724-2071-B0BA10716A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7194" y="5269981"/>
            <a:ext cx="1736816" cy="1083654"/>
          </a:xfrm>
          <a:prstGeom prst="rect">
            <a:avLst/>
          </a:prstGeom>
        </p:spPr>
      </p:pic>
      <p:pic>
        <p:nvPicPr>
          <p:cNvPr id="7" name="Picture 6">
            <a:extLst>
              <a:ext uri="{FF2B5EF4-FFF2-40B4-BE49-F238E27FC236}">
                <a16:creationId xmlns:a16="http://schemas.microsoft.com/office/drawing/2014/main" id="{BE8F2ABF-51F1-48EF-1AEE-075499548D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9934" y="4657575"/>
            <a:ext cx="1276225" cy="957169"/>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7CBAA906-C5C1-CF9E-4631-64F44CA4E3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8435" y="5280998"/>
            <a:ext cx="596896" cy="73628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9C1C49CB-791D-E279-2933-A7EE054CC7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99301">
            <a:off x="7325600" y="5026899"/>
            <a:ext cx="915539" cy="795720"/>
          </a:xfrm>
          <a:prstGeom prst="rect">
            <a:avLst/>
          </a:prstGeom>
        </p:spPr>
      </p:pic>
      <p:sp>
        <p:nvSpPr>
          <p:cNvPr id="12" name="TextBox 11">
            <a:extLst>
              <a:ext uri="{FF2B5EF4-FFF2-40B4-BE49-F238E27FC236}">
                <a16:creationId xmlns:a16="http://schemas.microsoft.com/office/drawing/2014/main" id="{A0565A99-0369-C8F8-24FF-5062B035BBA2}"/>
              </a:ext>
            </a:extLst>
          </p:cNvPr>
          <p:cNvSpPr txBox="1"/>
          <p:nvPr/>
        </p:nvSpPr>
        <p:spPr>
          <a:xfrm>
            <a:off x="1183041" y="6192262"/>
            <a:ext cx="1736817" cy="523220"/>
          </a:xfrm>
          <a:prstGeom prst="rect">
            <a:avLst/>
          </a:prstGeom>
          <a:noFill/>
        </p:spPr>
        <p:txBody>
          <a:bodyPr wrap="square" rtlCol="0">
            <a:spAutoFit/>
          </a:bodyPr>
          <a:lstStyle/>
          <a:p>
            <a:r>
              <a:rPr lang="en-ZA" sz="1400" dirty="0"/>
              <a:t>heavily laden  single CPU</a:t>
            </a:r>
          </a:p>
        </p:txBody>
      </p:sp>
      <p:sp>
        <p:nvSpPr>
          <p:cNvPr id="13" name="TextBox 12">
            <a:extLst>
              <a:ext uri="{FF2B5EF4-FFF2-40B4-BE49-F238E27FC236}">
                <a16:creationId xmlns:a16="http://schemas.microsoft.com/office/drawing/2014/main" id="{A7F7FF63-ECC6-A5BC-4B84-1EF8E9563609}"/>
              </a:ext>
            </a:extLst>
          </p:cNvPr>
          <p:cNvSpPr txBox="1"/>
          <p:nvPr/>
        </p:nvSpPr>
        <p:spPr>
          <a:xfrm>
            <a:off x="6097248" y="6196273"/>
            <a:ext cx="2424099" cy="523220"/>
          </a:xfrm>
          <a:prstGeom prst="rect">
            <a:avLst/>
          </a:prstGeom>
          <a:noFill/>
        </p:spPr>
        <p:txBody>
          <a:bodyPr wrap="square" rtlCol="0">
            <a:spAutoFit/>
          </a:bodyPr>
          <a:lstStyle/>
          <a:p>
            <a:r>
              <a:rPr lang="en-ZA" sz="1400" dirty="0"/>
              <a:t>reconfigurable hardware with specialized software</a:t>
            </a:r>
          </a:p>
        </p:txBody>
      </p:sp>
      <p:sp>
        <p:nvSpPr>
          <p:cNvPr id="14" name="TextBox 13">
            <a:extLst>
              <a:ext uri="{FF2B5EF4-FFF2-40B4-BE49-F238E27FC236}">
                <a16:creationId xmlns:a16="http://schemas.microsoft.com/office/drawing/2014/main" id="{BC99F037-BC2B-F2B4-A1AD-DE1B29CA51E9}"/>
              </a:ext>
            </a:extLst>
          </p:cNvPr>
          <p:cNvSpPr txBox="1"/>
          <p:nvPr/>
        </p:nvSpPr>
        <p:spPr>
          <a:xfrm>
            <a:off x="2452061" y="5197438"/>
            <a:ext cx="577402" cy="461665"/>
          </a:xfrm>
          <a:prstGeom prst="rect">
            <a:avLst/>
          </a:prstGeom>
          <a:noFill/>
        </p:spPr>
        <p:txBody>
          <a:bodyPr wrap="none" rtlCol="0">
            <a:spAutoFit/>
          </a:bodyPr>
          <a:lstStyle/>
          <a:p>
            <a:r>
              <a:rPr lang="en-ZA" sz="2400" i="1" dirty="0"/>
              <a:t>vs.</a:t>
            </a:r>
          </a:p>
        </p:txBody>
      </p:sp>
      <p:sp>
        <p:nvSpPr>
          <p:cNvPr id="15" name="TextBox 14">
            <a:extLst>
              <a:ext uri="{FF2B5EF4-FFF2-40B4-BE49-F238E27FC236}">
                <a16:creationId xmlns:a16="http://schemas.microsoft.com/office/drawing/2014/main" id="{4C59B5FB-C895-4145-D6C5-B17C270B94CC}"/>
              </a:ext>
            </a:extLst>
          </p:cNvPr>
          <p:cNvSpPr txBox="1"/>
          <p:nvPr/>
        </p:nvSpPr>
        <p:spPr>
          <a:xfrm>
            <a:off x="5418935" y="5197438"/>
            <a:ext cx="577402" cy="461665"/>
          </a:xfrm>
          <a:prstGeom prst="rect">
            <a:avLst/>
          </a:prstGeom>
          <a:noFill/>
        </p:spPr>
        <p:txBody>
          <a:bodyPr wrap="none" rtlCol="0">
            <a:spAutoFit/>
          </a:bodyPr>
          <a:lstStyle/>
          <a:p>
            <a:r>
              <a:rPr lang="en-ZA" sz="2400" i="1" dirty="0"/>
              <a:t>vs.</a:t>
            </a:r>
          </a:p>
        </p:txBody>
      </p:sp>
      <p:sp>
        <p:nvSpPr>
          <p:cNvPr id="16" name="TextBox 15">
            <a:extLst>
              <a:ext uri="{FF2B5EF4-FFF2-40B4-BE49-F238E27FC236}">
                <a16:creationId xmlns:a16="http://schemas.microsoft.com/office/drawing/2014/main" id="{F6D51E8F-67CA-9F1E-1C33-F8E54AC9EC05}"/>
              </a:ext>
            </a:extLst>
          </p:cNvPr>
          <p:cNvSpPr txBox="1"/>
          <p:nvPr/>
        </p:nvSpPr>
        <p:spPr>
          <a:xfrm rot="1939721">
            <a:off x="7255384" y="4278716"/>
            <a:ext cx="1361009" cy="646331"/>
          </a:xfrm>
          <a:prstGeom prst="rect">
            <a:avLst/>
          </a:prstGeom>
          <a:noFill/>
        </p:spPr>
        <p:txBody>
          <a:bodyPr wrap="square" rtlCol="0">
            <a:spAutoFit/>
          </a:bodyPr>
          <a:lstStyle/>
          <a:p>
            <a:pPr algn="ctr"/>
            <a:r>
              <a:rPr lang="en-ZA" i="1" dirty="0"/>
              <a:t>super specialized</a:t>
            </a:r>
          </a:p>
        </p:txBody>
      </p:sp>
    </p:spTree>
    <p:extLst>
      <p:ext uri="{BB962C8B-B14F-4D97-AF65-F5344CB8AC3E}">
        <p14:creationId xmlns:p14="http://schemas.microsoft.com/office/powerpoint/2010/main" val="152276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62764-3075-FFA6-10EA-352DD89EDFAD}"/>
              </a:ext>
            </a:extLst>
          </p:cNvPr>
          <p:cNvSpPr/>
          <p:nvPr/>
        </p:nvSpPr>
        <p:spPr>
          <a:xfrm>
            <a:off x="-301233" y="889843"/>
            <a:ext cx="9279981" cy="507831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Special Hardware </a:t>
            </a:r>
          </a:p>
          <a:p>
            <a:pPr algn="ctr"/>
            <a:r>
              <a:rPr lang="en-US" sz="5400" dirty="0">
                <a:ln w="0"/>
                <a:effectLst>
                  <a:outerShdw blurRad="38100" dist="19050" dir="2700000" algn="tl" rotWithShape="0">
                    <a:schemeClr val="dk1">
                      <a:alpha val="40000"/>
                    </a:schemeClr>
                  </a:outerShdw>
                </a:effectLst>
              </a:rPr>
              <a:t>vs.</a:t>
            </a:r>
          </a:p>
          <a:p>
            <a:pPr algn="ctr"/>
            <a:r>
              <a:rPr lang="en-US" sz="5400" b="0" cap="none" spc="0" dirty="0">
                <a:ln w="0"/>
                <a:solidFill>
                  <a:schemeClr val="tx1"/>
                </a:solidFill>
                <a:effectLst>
                  <a:outerShdw blurRad="38100" dist="19050" dir="2700000" algn="tl" rotWithShape="0">
                    <a:schemeClr val="dk1">
                      <a:alpha val="40000"/>
                    </a:schemeClr>
                  </a:outerShdw>
                </a:effectLst>
              </a:rPr>
              <a:t>Microprocessor-based</a:t>
            </a:r>
          </a:p>
          <a:p>
            <a:pPr algn="ctr"/>
            <a:r>
              <a:rPr lang="en-US" sz="5400" b="0" cap="none" spc="0" dirty="0">
                <a:ln w="0"/>
                <a:solidFill>
                  <a:schemeClr val="tx1"/>
                </a:solidFill>
                <a:effectLst>
                  <a:outerShdw blurRad="38100" dist="19050" dir="2700000" algn="tl" rotWithShape="0">
                    <a:schemeClr val="dk1">
                      <a:alpha val="40000"/>
                    </a:schemeClr>
                  </a:outerShdw>
                </a:effectLst>
              </a:rPr>
              <a:t>vs. </a:t>
            </a:r>
          </a:p>
          <a:p>
            <a:pPr algn="ctr"/>
            <a:r>
              <a:rPr lang="en-US" sz="5400" b="0" cap="none" spc="0" dirty="0">
                <a:ln w="0"/>
                <a:solidFill>
                  <a:schemeClr val="tx1"/>
                </a:solidFill>
                <a:effectLst>
                  <a:outerShdw blurRad="38100" dist="19050" dir="2700000" algn="tl" rotWithShape="0">
                    <a:schemeClr val="dk1">
                      <a:alpha val="40000"/>
                    </a:schemeClr>
                  </a:outerShdw>
                </a:effectLst>
              </a:rPr>
              <a:t>RC / FPGA-based</a:t>
            </a:r>
          </a:p>
          <a:p>
            <a:pPr algn="ctr"/>
            <a:r>
              <a:rPr lang="en-US" sz="5400" b="0" cap="none" spc="0" dirty="0">
                <a:ln w="0"/>
                <a:solidFill>
                  <a:schemeClr val="tx1"/>
                </a:solidFill>
                <a:effectLst>
                  <a:outerShdw blurRad="38100" dist="19050" dir="2700000" algn="tl" rotWithShape="0">
                    <a:schemeClr val="dk1">
                      <a:alpha val="40000"/>
                    </a:schemeClr>
                  </a:outerShdw>
                </a:effectLst>
              </a:rPr>
              <a:t>Solutions</a:t>
            </a:r>
          </a:p>
        </p:txBody>
      </p:sp>
    </p:spTree>
    <p:extLst>
      <p:ext uri="{BB962C8B-B14F-4D97-AF65-F5344CB8AC3E}">
        <p14:creationId xmlns:p14="http://schemas.microsoft.com/office/powerpoint/2010/main" val="82388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9927"/>
            <a:ext cx="8385175" cy="753931"/>
          </a:xfrm>
        </p:spPr>
        <p:txBody>
          <a:bodyPr/>
          <a:lstStyle/>
          <a:p>
            <a:pPr>
              <a:defRPr/>
            </a:pPr>
            <a:r>
              <a:rPr lang="en-ZA" dirty="0"/>
              <a:t>Computation Methods</a:t>
            </a:r>
            <a:endParaRPr lang="en-US" dirty="0"/>
          </a:p>
        </p:txBody>
      </p:sp>
      <p:sp>
        <p:nvSpPr>
          <p:cNvPr id="14339" name="TextBox 5"/>
          <p:cNvSpPr txBox="1">
            <a:spLocks noChangeArrowheads="1"/>
          </p:cNvSpPr>
          <p:nvPr/>
        </p:nvSpPr>
        <p:spPr bwMode="auto">
          <a:xfrm>
            <a:off x="471488" y="938213"/>
            <a:ext cx="1960562" cy="584200"/>
          </a:xfrm>
          <a:prstGeom prst="rect">
            <a:avLst/>
          </a:prstGeom>
          <a:noFill/>
          <a:ln w="9525">
            <a:noFill/>
            <a:miter lim="800000"/>
            <a:headEnd/>
            <a:tailEnd/>
          </a:ln>
        </p:spPr>
        <p:txBody>
          <a:bodyPr wrap="none">
            <a:spAutoFit/>
          </a:bodyPr>
          <a:lstStyle/>
          <a:p>
            <a:r>
              <a:rPr lang="en-ZA" sz="3200"/>
              <a:t>Hardware</a:t>
            </a:r>
            <a:endParaRPr lang="en-US" sz="3200"/>
          </a:p>
        </p:txBody>
      </p:sp>
      <p:cxnSp>
        <p:nvCxnSpPr>
          <p:cNvPr id="14340" name="Straight Connector 7"/>
          <p:cNvCxnSpPr>
            <a:cxnSpLocks noChangeShapeType="1"/>
          </p:cNvCxnSpPr>
          <p:nvPr/>
        </p:nvCxnSpPr>
        <p:spPr bwMode="auto">
          <a:xfrm rot="5400000">
            <a:off x="261145" y="3726656"/>
            <a:ext cx="5668962" cy="3175"/>
          </a:xfrm>
          <a:prstGeom prst="line">
            <a:avLst/>
          </a:prstGeom>
          <a:noFill/>
          <a:ln w="9525" algn="ctr">
            <a:solidFill>
              <a:schemeClr val="tx1"/>
            </a:solidFill>
            <a:round/>
            <a:headEnd/>
            <a:tailEnd/>
          </a:ln>
        </p:spPr>
      </p:cxnSp>
      <p:sp>
        <p:nvSpPr>
          <p:cNvPr id="14341" name="TextBox 8"/>
          <p:cNvSpPr txBox="1">
            <a:spLocks noChangeArrowheads="1"/>
          </p:cNvSpPr>
          <p:nvPr/>
        </p:nvSpPr>
        <p:spPr bwMode="auto">
          <a:xfrm>
            <a:off x="3348038" y="938213"/>
            <a:ext cx="2917825" cy="1076325"/>
          </a:xfrm>
          <a:prstGeom prst="rect">
            <a:avLst/>
          </a:prstGeom>
          <a:noFill/>
          <a:ln w="9525">
            <a:noFill/>
            <a:miter lim="800000"/>
            <a:headEnd/>
            <a:tailEnd/>
          </a:ln>
        </p:spPr>
        <p:txBody>
          <a:bodyPr wrap="none">
            <a:spAutoFit/>
          </a:bodyPr>
          <a:lstStyle/>
          <a:p>
            <a:r>
              <a:rPr lang="en-ZA" sz="3200"/>
              <a:t>Reconfigurable</a:t>
            </a:r>
          </a:p>
          <a:p>
            <a:r>
              <a:rPr lang="en-ZA" sz="3200"/>
              <a:t>Computer</a:t>
            </a:r>
            <a:endParaRPr lang="en-US" sz="3200"/>
          </a:p>
        </p:txBody>
      </p:sp>
      <p:cxnSp>
        <p:nvCxnSpPr>
          <p:cNvPr id="14342" name="Straight Connector 9"/>
          <p:cNvCxnSpPr>
            <a:cxnSpLocks noChangeShapeType="1"/>
          </p:cNvCxnSpPr>
          <p:nvPr/>
        </p:nvCxnSpPr>
        <p:spPr bwMode="auto">
          <a:xfrm rot="5400000">
            <a:off x="3547781" y="3721894"/>
            <a:ext cx="5668962" cy="12700"/>
          </a:xfrm>
          <a:prstGeom prst="line">
            <a:avLst/>
          </a:prstGeom>
          <a:noFill/>
          <a:ln w="9525" algn="ctr">
            <a:solidFill>
              <a:schemeClr val="tx1"/>
            </a:solidFill>
            <a:round/>
            <a:headEnd/>
            <a:tailEnd/>
          </a:ln>
        </p:spPr>
      </p:cxnSp>
      <p:sp>
        <p:nvSpPr>
          <p:cNvPr id="14343" name="TextBox 10"/>
          <p:cNvSpPr txBox="1">
            <a:spLocks noChangeArrowheads="1"/>
          </p:cNvSpPr>
          <p:nvPr/>
        </p:nvSpPr>
        <p:spPr bwMode="auto">
          <a:xfrm>
            <a:off x="6527054" y="938213"/>
            <a:ext cx="2030413" cy="1076325"/>
          </a:xfrm>
          <a:prstGeom prst="rect">
            <a:avLst/>
          </a:prstGeom>
          <a:noFill/>
          <a:ln w="9525">
            <a:noFill/>
            <a:miter lim="800000"/>
            <a:headEnd/>
            <a:tailEnd/>
          </a:ln>
        </p:spPr>
        <p:txBody>
          <a:bodyPr wrap="none">
            <a:spAutoFit/>
          </a:bodyPr>
          <a:lstStyle/>
          <a:p>
            <a:r>
              <a:rPr lang="en-ZA" sz="3200" dirty="0"/>
              <a:t>Software</a:t>
            </a:r>
          </a:p>
          <a:p>
            <a:r>
              <a:rPr lang="en-ZA" sz="3200" dirty="0"/>
              <a:t>Processor</a:t>
            </a:r>
            <a:endParaRPr lang="en-US" sz="3200" dirty="0"/>
          </a:p>
        </p:txBody>
      </p:sp>
      <p:cxnSp>
        <p:nvCxnSpPr>
          <p:cNvPr id="14344" name="Straight Connector 11"/>
          <p:cNvCxnSpPr>
            <a:cxnSpLocks noChangeShapeType="1"/>
          </p:cNvCxnSpPr>
          <p:nvPr/>
        </p:nvCxnSpPr>
        <p:spPr bwMode="auto">
          <a:xfrm>
            <a:off x="474469" y="1953946"/>
            <a:ext cx="8149708" cy="27913"/>
          </a:xfrm>
          <a:prstGeom prst="line">
            <a:avLst/>
          </a:prstGeom>
          <a:noFill/>
          <a:ln w="9525" algn="ctr">
            <a:solidFill>
              <a:schemeClr val="tx1"/>
            </a:solidFill>
            <a:round/>
            <a:headEnd/>
            <a:tailEnd/>
          </a:ln>
        </p:spPr>
      </p:cxnSp>
      <p:pic>
        <p:nvPicPr>
          <p:cNvPr id="14345" name="Picture 16" descr="circuit.jpg"/>
          <p:cNvPicPr>
            <a:picLocks noChangeAspect="1"/>
          </p:cNvPicPr>
          <p:nvPr/>
        </p:nvPicPr>
        <p:blipFill>
          <a:blip r:embed="rId3" cstate="print"/>
          <a:srcRect/>
          <a:stretch>
            <a:fillRect/>
          </a:stretch>
        </p:blipFill>
        <p:spPr bwMode="auto">
          <a:xfrm>
            <a:off x="795434" y="5191068"/>
            <a:ext cx="1947659" cy="1298822"/>
          </a:xfrm>
          <a:prstGeom prst="rect">
            <a:avLst/>
          </a:prstGeom>
          <a:noFill/>
          <a:ln w="9525">
            <a:noFill/>
            <a:miter lim="800000"/>
            <a:headEnd/>
            <a:tailEnd/>
          </a:ln>
        </p:spPr>
      </p:pic>
      <p:sp>
        <p:nvSpPr>
          <p:cNvPr id="14346" name="TextBox 17"/>
          <p:cNvSpPr txBox="1">
            <a:spLocks noChangeArrowheads="1"/>
          </p:cNvSpPr>
          <p:nvPr/>
        </p:nvSpPr>
        <p:spPr bwMode="auto">
          <a:xfrm>
            <a:off x="479640" y="2110118"/>
            <a:ext cx="2618365" cy="3139321"/>
          </a:xfrm>
          <a:prstGeom prst="rect">
            <a:avLst/>
          </a:prstGeom>
          <a:noFill/>
          <a:ln w="9525">
            <a:noFill/>
            <a:miter lim="800000"/>
            <a:headEnd/>
            <a:tailEnd/>
          </a:ln>
        </p:spPr>
        <p:txBody>
          <a:bodyPr wrap="square">
            <a:spAutoFit/>
          </a:bodyPr>
          <a:lstStyle/>
          <a:p>
            <a:r>
              <a:rPr lang="en-ZA" dirty="0"/>
              <a:t>e.g. PCBs, ASICs</a:t>
            </a:r>
          </a:p>
          <a:p>
            <a:r>
              <a:rPr lang="en-ZA" u="sng" dirty="0"/>
              <a:t>Advantages:</a:t>
            </a:r>
          </a:p>
          <a:p>
            <a:pPr>
              <a:buFont typeface="Arial" charset="0"/>
              <a:buChar char="•"/>
            </a:pPr>
            <a:r>
              <a:rPr lang="en-ZA" dirty="0"/>
              <a:t> High speed &amp; performance</a:t>
            </a:r>
          </a:p>
          <a:p>
            <a:pPr>
              <a:buFont typeface="Arial" charset="0"/>
              <a:buChar char="•"/>
            </a:pPr>
            <a:r>
              <a:rPr lang="en-ZA" dirty="0"/>
              <a:t> Efficient (possibly lower power than idle processors)</a:t>
            </a:r>
          </a:p>
          <a:p>
            <a:pPr>
              <a:buFont typeface="Arial" charset="0"/>
              <a:buChar char="•"/>
            </a:pPr>
            <a:r>
              <a:rPr lang="en-ZA" dirty="0"/>
              <a:t> Parallelizable </a:t>
            </a:r>
          </a:p>
          <a:p>
            <a:r>
              <a:rPr lang="en-ZA" u="sng" dirty="0"/>
              <a:t>Drawbacks:</a:t>
            </a:r>
          </a:p>
          <a:p>
            <a:pPr>
              <a:buFont typeface="Arial" charset="0"/>
              <a:buChar char="•"/>
            </a:pPr>
            <a:r>
              <a:rPr lang="en-ZA" dirty="0"/>
              <a:t> Expensive</a:t>
            </a:r>
          </a:p>
          <a:p>
            <a:pPr>
              <a:buFont typeface="Arial" charset="0"/>
              <a:buChar char="•"/>
            </a:pPr>
            <a:r>
              <a:rPr lang="en-ZA" dirty="0"/>
              <a:t> Static (cannot change)</a:t>
            </a:r>
            <a:endParaRPr lang="en-US" dirty="0"/>
          </a:p>
        </p:txBody>
      </p:sp>
      <p:sp>
        <p:nvSpPr>
          <p:cNvPr id="14347" name="TextBox 18"/>
          <p:cNvSpPr txBox="1">
            <a:spLocks noChangeArrowheads="1"/>
          </p:cNvSpPr>
          <p:nvPr/>
        </p:nvSpPr>
        <p:spPr bwMode="auto">
          <a:xfrm>
            <a:off x="3209627" y="2124075"/>
            <a:ext cx="3186113" cy="3416300"/>
          </a:xfrm>
          <a:prstGeom prst="rect">
            <a:avLst/>
          </a:prstGeom>
          <a:noFill/>
          <a:ln w="9525">
            <a:noFill/>
            <a:miter lim="800000"/>
            <a:headEnd/>
            <a:tailEnd/>
          </a:ln>
        </p:spPr>
        <p:txBody>
          <a:bodyPr wrap="none">
            <a:spAutoFit/>
          </a:bodyPr>
          <a:lstStyle/>
          <a:p>
            <a:r>
              <a:rPr lang="en-ZA" dirty="0"/>
              <a:t>e.g. IBM Blade, FPGA-based</a:t>
            </a:r>
          </a:p>
          <a:p>
            <a:r>
              <a:rPr lang="en-ZA" dirty="0"/>
              <a:t>computing platform</a:t>
            </a:r>
          </a:p>
          <a:p>
            <a:r>
              <a:rPr lang="en-ZA" u="sng" dirty="0"/>
              <a:t>Advantages:</a:t>
            </a:r>
          </a:p>
          <a:p>
            <a:pPr>
              <a:buFont typeface="Arial" charset="0"/>
              <a:buChar char="•"/>
            </a:pPr>
            <a:r>
              <a:rPr lang="en-ZA" dirty="0"/>
              <a:t> Faster than software alone</a:t>
            </a:r>
          </a:p>
          <a:p>
            <a:pPr>
              <a:buFont typeface="Arial" charset="0"/>
              <a:buChar char="•"/>
            </a:pPr>
            <a:r>
              <a:rPr lang="en-ZA" dirty="0"/>
              <a:t> More flexible than software</a:t>
            </a:r>
          </a:p>
          <a:p>
            <a:pPr>
              <a:buFont typeface="Arial" charset="0"/>
              <a:buChar char="•"/>
            </a:pPr>
            <a:r>
              <a:rPr lang="en-ZA" dirty="0"/>
              <a:t> More flexible than hardware</a:t>
            </a:r>
          </a:p>
          <a:p>
            <a:pPr>
              <a:buFont typeface="Arial" charset="0"/>
              <a:buChar char="•"/>
            </a:pPr>
            <a:r>
              <a:rPr lang="en-ZA" dirty="0"/>
              <a:t> Parallelizable</a:t>
            </a:r>
          </a:p>
          <a:p>
            <a:r>
              <a:rPr lang="en-ZA" u="sng" dirty="0"/>
              <a:t>Drawbacks:</a:t>
            </a:r>
          </a:p>
          <a:p>
            <a:pPr>
              <a:buFont typeface="Arial" charset="0"/>
              <a:buChar char="•"/>
            </a:pPr>
            <a:r>
              <a:rPr lang="en-ZA" dirty="0"/>
              <a:t> Expensive</a:t>
            </a:r>
          </a:p>
          <a:p>
            <a:pPr>
              <a:buFont typeface="Arial" charset="0"/>
              <a:buChar char="•"/>
            </a:pPr>
            <a:r>
              <a:rPr lang="en-ZA" dirty="0"/>
              <a:t> Complex</a:t>
            </a:r>
          </a:p>
          <a:p>
            <a:r>
              <a:rPr lang="en-ZA" dirty="0"/>
              <a:t>(both s/w</a:t>
            </a:r>
          </a:p>
          <a:p>
            <a:r>
              <a:rPr lang="en-ZA" dirty="0"/>
              <a:t> &amp; h/w)</a:t>
            </a:r>
            <a:endParaRPr lang="en-US" dirty="0"/>
          </a:p>
        </p:txBody>
      </p:sp>
      <p:pic>
        <p:nvPicPr>
          <p:cNvPr id="14348" name="Picture 19" descr="IBM_BladeCenterHT-chassis.jpg"/>
          <p:cNvPicPr>
            <a:picLocks noChangeAspect="1"/>
          </p:cNvPicPr>
          <p:nvPr/>
        </p:nvPicPr>
        <p:blipFill>
          <a:blip r:embed="rId4" cstate="print"/>
          <a:srcRect/>
          <a:stretch>
            <a:fillRect/>
          </a:stretch>
        </p:blipFill>
        <p:spPr bwMode="auto">
          <a:xfrm>
            <a:off x="4474385" y="4689475"/>
            <a:ext cx="1814513" cy="1828800"/>
          </a:xfrm>
          <a:prstGeom prst="rect">
            <a:avLst/>
          </a:prstGeom>
          <a:noFill/>
          <a:ln w="9525">
            <a:noFill/>
            <a:miter lim="800000"/>
            <a:headEnd/>
            <a:tailEnd/>
          </a:ln>
        </p:spPr>
      </p:pic>
      <p:pic>
        <p:nvPicPr>
          <p:cNvPr id="14350" name="Picture 21" descr="at91rm9200.jpg"/>
          <p:cNvPicPr>
            <a:picLocks noChangeAspect="1"/>
          </p:cNvPicPr>
          <p:nvPr/>
        </p:nvPicPr>
        <p:blipFill>
          <a:blip r:embed="rId5" cstate="print"/>
          <a:srcRect/>
          <a:stretch>
            <a:fillRect/>
          </a:stretch>
        </p:blipFill>
        <p:spPr bwMode="auto">
          <a:xfrm>
            <a:off x="7271791" y="5620923"/>
            <a:ext cx="1303338" cy="979488"/>
          </a:xfrm>
          <a:prstGeom prst="rect">
            <a:avLst/>
          </a:prstGeom>
          <a:noFill/>
          <a:ln w="9525">
            <a:noFill/>
            <a:miter lim="800000"/>
            <a:headEnd/>
            <a:tailEnd/>
          </a:ln>
        </p:spPr>
      </p:pic>
      <p:sp>
        <p:nvSpPr>
          <p:cNvPr id="14349" name="TextBox 20"/>
          <p:cNvSpPr txBox="1">
            <a:spLocks noChangeArrowheads="1"/>
          </p:cNvSpPr>
          <p:nvPr/>
        </p:nvSpPr>
        <p:spPr bwMode="auto">
          <a:xfrm>
            <a:off x="6417518" y="2124075"/>
            <a:ext cx="2566987" cy="3692525"/>
          </a:xfrm>
          <a:prstGeom prst="rect">
            <a:avLst/>
          </a:prstGeom>
          <a:noFill/>
          <a:ln w="9525">
            <a:noFill/>
            <a:miter lim="800000"/>
            <a:headEnd/>
            <a:tailEnd/>
          </a:ln>
        </p:spPr>
        <p:txBody>
          <a:bodyPr>
            <a:spAutoFit/>
          </a:bodyPr>
          <a:lstStyle/>
          <a:p>
            <a:r>
              <a:rPr lang="en-ZA" dirty="0"/>
              <a:t>e.g. PC, embedded software  on microcontroller</a:t>
            </a:r>
          </a:p>
          <a:p>
            <a:r>
              <a:rPr lang="en-ZA" u="sng" dirty="0"/>
              <a:t>Advantages:</a:t>
            </a:r>
          </a:p>
          <a:p>
            <a:pPr>
              <a:buFont typeface="Arial" charset="0"/>
              <a:buChar char="•"/>
            </a:pPr>
            <a:r>
              <a:rPr lang="en-ZA" dirty="0"/>
              <a:t> Flexible</a:t>
            </a:r>
          </a:p>
          <a:p>
            <a:pPr>
              <a:buFont typeface="Arial" charset="0"/>
              <a:buChar char="•"/>
            </a:pPr>
            <a:r>
              <a:rPr lang="en-ZA" dirty="0"/>
              <a:t> Adaptable</a:t>
            </a:r>
          </a:p>
          <a:p>
            <a:pPr>
              <a:buFont typeface="Arial" charset="0"/>
              <a:buChar char="•"/>
            </a:pPr>
            <a:r>
              <a:rPr lang="en-ZA" dirty="0"/>
              <a:t> Can be much cheaper</a:t>
            </a:r>
          </a:p>
          <a:p>
            <a:r>
              <a:rPr lang="en-ZA" u="sng" dirty="0"/>
              <a:t>Drawbacks:</a:t>
            </a:r>
          </a:p>
          <a:p>
            <a:pPr>
              <a:buFont typeface="Arial" charset="0"/>
              <a:buChar char="•"/>
            </a:pPr>
            <a:r>
              <a:rPr lang="en-ZA" dirty="0"/>
              <a:t> The hardware is static</a:t>
            </a:r>
          </a:p>
          <a:p>
            <a:pPr>
              <a:buFont typeface="Arial" charset="0"/>
              <a:buChar char="•"/>
            </a:pPr>
            <a:r>
              <a:rPr lang="en-ZA" dirty="0"/>
              <a:t> Limit of clock speed</a:t>
            </a:r>
          </a:p>
          <a:p>
            <a:pPr>
              <a:buFont typeface="Arial" charset="0"/>
              <a:buChar char="•"/>
            </a:pPr>
            <a:r>
              <a:rPr lang="en-ZA" dirty="0"/>
              <a:t> Sequential  </a:t>
            </a:r>
          </a:p>
          <a:p>
            <a:r>
              <a:rPr lang="en-ZA" dirty="0"/>
              <a:t>  processing</a:t>
            </a:r>
            <a:endParaRPr lang="en-US" dirty="0"/>
          </a:p>
        </p:txBody>
      </p:sp>
      <p:grpSp>
        <p:nvGrpSpPr>
          <p:cNvPr id="5" name="Group 4">
            <a:extLst>
              <a:ext uri="{FF2B5EF4-FFF2-40B4-BE49-F238E27FC236}">
                <a16:creationId xmlns:a16="http://schemas.microsoft.com/office/drawing/2014/main" id="{A79DD8AE-28FF-43B7-B571-5C0ED9E0177E}"/>
              </a:ext>
            </a:extLst>
          </p:cNvPr>
          <p:cNvGrpSpPr/>
          <p:nvPr/>
        </p:nvGrpSpPr>
        <p:grpSpPr>
          <a:xfrm>
            <a:off x="6188927" y="630436"/>
            <a:ext cx="2542478" cy="1428706"/>
            <a:chOff x="6188927" y="630436"/>
            <a:chExt cx="2542478" cy="1428706"/>
          </a:xfrm>
        </p:grpSpPr>
        <p:sp>
          <p:nvSpPr>
            <p:cNvPr id="2" name="Oval 1">
              <a:extLst>
                <a:ext uri="{FF2B5EF4-FFF2-40B4-BE49-F238E27FC236}">
                  <a16:creationId xmlns:a16="http://schemas.microsoft.com/office/drawing/2014/main" id="{3ACFD6C5-FB53-4F76-8A28-6EC6A8297225}"/>
                </a:ext>
              </a:extLst>
            </p:cNvPr>
            <p:cNvSpPr/>
            <p:nvPr/>
          </p:nvSpPr>
          <p:spPr>
            <a:xfrm>
              <a:off x="6188927" y="914399"/>
              <a:ext cx="2542478" cy="114474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id="{5D42D841-4DFD-4409-85F7-DFF1DA25741E}"/>
                </a:ext>
              </a:extLst>
            </p:cNvPr>
            <p:cNvSpPr/>
            <p:nvPr/>
          </p:nvSpPr>
          <p:spPr>
            <a:xfrm>
              <a:off x="7686716" y="630436"/>
              <a:ext cx="870751" cy="307777"/>
            </a:xfrm>
            <a:prstGeom prst="rect">
              <a:avLst/>
            </a:prstGeom>
          </p:spPr>
          <p:txBody>
            <a:bodyPr wrap="none">
              <a:spAutoFit/>
            </a:bodyPr>
            <a:lstStyle/>
            <a:p>
              <a:r>
                <a:rPr lang="en-ZA" sz="1400" dirty="0">
                  <a:solidFill>
                    <a:srgbClr val="FF0000"/>
                  </a:solidFill>
                </a:rPr>
                <a:t>this term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winberg\Documents\ACTIVE\EEE4084F\Common\Images_open\film-reel-P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27" y="410536"/>
            <a:ext cx="2863267" cy="3148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4131" y="3469626"/>
            <a:ext cx="6955750" cy="1754326"/>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Useful video</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Latest Intel Chipsets</a:t>
            </a:r>
          </a:p>
        </p:txBody>
      </p:sp>
      <p:sp>
        <p:nvSpPr>
          <p:cNvPr id="4" name="Rectangle 3"/>
          <p:cNvSpPr/>
          <p:nvPr/>
        </p:nvSpPr>
        <p:spPr>
          <a:xfrm>
            <a:off x="1776856" y="5593284"/>
            <a:ext cx="5556493" cy="307777"/>
          </a:xfrm>
          <a:prstGeom prst="rect">
            <a:avLst/>
          </a:prstGeom>
        </p:spPr>
        <p:txBody>
          <a:bodyPr wrap="square">
            <a:spAutoFit/>
          </a:bodyPr>
          <a:lstStyle/>
          <a:p>
            <a:pPr algn="ctr"/>
            <a:r>
              <a:rPr lang="en-ZA" sz="1400" dirty="0"/>
              <a:t>“9th Gen Intel CPU Comparison — i5 vs i7 vs i9 Benchmarks”</a:t>
            </a:r>
          </a:p>
        </p:txBody>
      </p:sp>
      <p:sp>
        <p:nvSpPr>
          <p:cNvPr id="5" name="Rectangle 4"/>
          <p:cNvSpPr/>
          <p:nvPr/>
        </p:nvSpPr>
        <p:spPr>
          <a:xfrm>
            <a:off x="2647200" y="5223952"/>
            <a:ext cx="3815807" cy="369332"/>
          </a:xfrm>
          <a:prstGeom prst="rect">
            <a:avLst/>
          </a:prstGeom>
        </p:spPr>
        <p:txBody>
          <a:bodyPr wrap="square">
            <a:spAutoFit/>
          </a:bodyPr>
          <a:lstStyle/>
          <a:p>
            <a:pPr algn="ctr"/>
            <a:r>
              <a:rPr lang="en-ZA" dirty="0">
                <a:hlinkClick r:id="rId3"/>
              </a:rPr>
              <a:t>https://youtu.be/TK7eOrgOISc</a:t>
            </a:r>
            <a:endParaRPr lang="en-ZA" dirty="0"/>
          </a:p>
        </p:txBody>
      </p:sp>
      <p:sp>
        <p:nvSpPr>
          <p:cNvPr id="2" name="Rectangle 1">
            <a:extLst>
              <a:ext uri="{FF2B5EF4-FFF2-40B4-BE49-F238E27FC236}">
                <a16:creationId xmlns:a16="http://schemas.microsoft.com/office/drawing/2014/main" id="{F1701610-A379-4601-82C0-66C7F1766723}"/>
              </a:ext>
            </a:extLst>
          </p:cNvPr>
          <p:cNvSpPr/>
          <p:nvPr/>
        </p:nvSpPr>
        <p:spPr>
          <a:xfrm>
            <a:off x="210033" y="6033461"/>
            <a:ext cx="7739011" cy="584775"/>
          </a:xfrm>
          <a:prstGeom prst="rect">
            <a:avLst/>
          </a:prstGeom>
        </p:spPr>
        <p:txBody>
          <a:bodyPr wrap="square">
            <a:spAutoFit/>
          </a:bodyPr>
          <a:lstStyle/>
          <a:p>
            <a:r>
              <a:rPr lang="en-ZA" sz="1600" dirty="0"/>
              <a:t>Core i9: “Intel Core i9 Explained“ </a:t>
            </a:r>
            <a:r>
              <a:rPr lang="en-ZA" sz="1600" dirty="0">
                <a:hlinkClick r:id="rId4"/>
              </a:rPr>
              <a:t>https://youtu.be/suQnh1TvGHw?list=TLPQMjIwMjIwMjAkrwJfYkr9qA</a:t>
            </a:r>
            <a:endParaRPr lang="en-ZA" sz="1600" dirty="0"/>
          </a:p>
        </p:txBody>
      </p:sp>
      <p:grpSp>
        <p:nvGrpSpPr>
          <p:cNvPr id="7" name="Group 6">
            <a:extLst>
              <a:ext uri="{FF2B5EF4-FFF2-40B4-BE49-F238E27FC236}">
                <a16:creationId xmlns:a16="http://schemas.microsoft.com/office/drawing/2014/main" id="{48B47935-4C49-4C63-A697-46D6B17CC4F0}"/>
              </a:ext>
            </a:extLst>
          </p:cNvPr>
          <p:cNvGrpSpPr/>
          <p:nvPr/>
        </p:nvGrpSpPr>
        <p:grpSpPr>
          <a:xfrm>
            <a:off x="7768504" y="243338"/>
            <a:ext cx="1094812" cy="1146581"/>
            <a:chOff x="7385701" y="321251"/>
            <a:chExt cx="1441712" cy="1509883"/>
          </a:xfrm>
        </p:grpSpPr>
        <p:pic>
          <p:nvPicPr>
            <p:cNvPr id="8" name="Picture 7" descr="A picture containing table, food, computer&#10;&#10;Description automatically generated">
              <a:extLst>
                <a:ext uri="{FF2B5EF4-FFF2-40B4-BE49-F238E27FC236}">
                  <a16:creationId xmlns:a16="http://schemas.microsoft.com/office/drawing/2014/main" id="{DA2B687D-C43C-40B8-81F3-8C31A21729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9" name="Rectangle 8">
              <a:extLst>
                <a:ext uri="{FF2B5EF4-FFF2-40B4-BE49-F238E27FC236}">
                  <a16:creationId xmlns:a16="http://schemas.microsoft.com/office/drawing/2014/main" id="{E2E3CC7A-B011-46DE-ABF4-497D586F87B8}"/>
                </a:ext>
              </a:extLst>
            </p:cNvPr>
            <p:cNvSpPr/>
            <p:nvPr/>
          </p:nvSpPr>
          <p:spPr>
            <a:xfrm>
              <a:off x="7385701" y="1283983"/>
              <a:ext cx="1441712" cy="547151"/>
            </a:xfrm>
            <a:prstGeom prst="rect">
              <a:avLst/>
            </a:prstGeom>
            <a:solidFill>
              <a:schemeClr val="accent5">
                <a:lumMod val="20000"/>
                <a:lumOff val="80000"/>
              </a:schemeClr>
            </a:solidFill>
          </p:spPr>
          <p:txBody>
            <a:bodyPr wrap="square">
              <a:spAutoFit/>
            </a:bodyPr>
            <a:lstStyle/>
            <a:p>
              <a:r>
                <a:rPr lang="en-ZA" sz="1050" dirty="0"/>
                <a:t>Supplementary reading</a:t>
              </a:r>
            </a:p>
          </p:txBody>
        </p:sp>
      </p:grpSp>
    </p:spTree>
    <p:extLst>
      <p:ext uri="{BB962C8B-B14F-4D97-AF65-F5344CB8AC3E}">
        <p14:creationId xmlns:p14="http://schemas.microsoft.com/office/powerpoint/2010/main" val="203700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ircuit board&#10;&#10;Description automatically generated">
            <a:extLst>
              <a:ext uri="{FF2B5EF4-FFF2-40B4-BE49-F238E27FC236}">
                <a16:creationId xmlns:a16="http://schemas.microsoft.com/office/drawing/2014/main" id="{9E84A1F8-EC6A-4E90-9539-FCAFD2160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671" y="1985119"/>
            <a:ext cx="3068612" cy="2301460"/>
          </a:xfrm>
          <a:prstGeom prst="rect">
            <a:avLst/>
          </a:prstGeom>
        </p:spPr>
      </p:pic>
      <p:pic>
        <p:nvPicPr>
          <p:cNvPr id="1026" name="Picture 2" descr="C:\Users\swinberg\Documents\ACTIVE\EEE4084F\Common\Images_open\film-reel-P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427" y="493664"/>
            <a:ext cx="2863267" cy="3148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2932" y="3552754"/>
            <a:ext cx="5314212"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Intel’s Xeon Phi</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31273" y="5991297"/>
            <a:ext cx="7730836" cy="369332"/>
          </a:xfrm>
          <a:prstGeom prst="rect">
            <a:avLst/>
          </a:prstGeom>
        </p:spPr>
        <p:txBody>
          <a:bodyPr wrap="square">
            <a:spAutoFit/>
          </a:bodyPr>
          <a:lstStyle/>
          <a:p>
            <a:pPr algn="ctr"/>
            <a:r>
              <a:rPr lang="en-ZA" dirty="0">
                <a:hlinkClick r:id="rId4"/>
              </a:rPr>
              <a:t>https://youtu.be/I0U6ZMeVrB4?list=TLPQMjIwMjIwMjAkrwJfYkr9qA</a:t>
            </a:r>
            <a:endParaRPr lang="en-ZA" dirty="0"/>
          </a:p>
        </p:txBody>
      </p:sp>
      <p:sp>
        <p:nvSpPr>
          <p:cNvPr id="7" name="Rectangle 6">
            <a:extLst>
              <a:ext uri="{FF2B5EF4-FFF2-40B4-BE49-F238E27FC236}">
                <a16:creationId xmlns:a16="http://schemas.microsoft.com/office/drawing/2014/main" id="{82F59850-16C0-4C90-AA53-6687A080F88F}"/>
              </a:ext>
            </a:extLst>
          </p:cNvPr>
          <p:cNvSpPr/>
          <p:nvPr/>
        </p:nvSpPr>
        <p:spPr>
          <a:xfrm>
            <a:off x="1309256" y="4476084"/>
            <a:ext cx="6670962" cy="1138773"/>
          </a:xfrm>
          <a:prstGeom prst="rect">
            <a:avLst/>
          </a:prstGeom>
        </p:spPr>
        <p:txBody>
          <a:bodyPr wrap="square">
            <a:spAutoFit/>
          </a:bodyPr>
          <a:lstStyle/>
          <a:p>
            <a:pPr algn="ctr"/>
            <a:r>
              <a:rPr lang="en-ZA" sz="2400" dirty="0"/>
              <a:t>Exciting Stuff!</a:t>
            </a:r>
          </a:p>
          <a:p>
            <a:pPr algn="ctr"/>
            <a:r>
              <a:rPr lang="en-ZA" sz="1600" dirty="0"/>
              <a:t>at a hefty price tag</a:t>
            </a:r>
            <a:endParaRPr lang="en-ZA" dirty="0"/>
          </a:p>
          <a:p>
            <a:pPr algn="ctr"/>
            <a:r>
              <a:rPr lang="en-ZA" sz="1400" dirty="0"/>
              <a:t>which a GPU will probably beat dramatically for most things</a:t>
            </a:r>
            <a:endParaRPr lang="en-ZA" dirty="0"/>
          </a:p>
          <a:p>
            <a:pPr algn="ctr"/>
            <a:r>
              <a:rPr lang="en-ZA" sz="1400" dirty="0"/>
              <a:t>(but some motivation for OpenCL)</a:t>
            </a:r>
          </a:p>
        </p:txBody>
      </p:sp>
      <p:grpSp>
        <p:nvGrpSpPr>
          <p:cNvPr id="10" name="Group 9">
            <a:extLst>
              <a:ext uri="{FF2B5EF4-FFF2-40B4-BE49-F238E27FC236}">
                <a16:creationId xmlns:a16="http://schemas.microsoft.com/office/drawing/2014/main" id="{F9A10250-ADCE-4DB0-A6C5-4CA10B56A0C0}"/>
              </a:ext>
            </a:extLst>
          </p:cNvPr>
          <p:cNvGrpSpPr/>
          <p:nvPr/>
        </p:nvGrpSpPr>
        <p:grpSpPr>
          <a:xfrm>
            <a:off x="7768504" y="243338"/>
            <a:ext cx="1094812" cy="1146581"/>
            <a:chOff x="7385701" y="321251"/>
            <a:chExt cx="1441712" cy="1509883"/>
          </a:xfrm>
        </p:grpSpPr>
        <p:pic>
          <p:nvPicPr>
            <p:cNvPr id="11" name="Picture 10" descr="A picture containing table, food, computer&#10;&#10;Description automatically generated">
              <a:extLst>
                <a:ext uri="{FF2B5EF4-FFF2-40B4-BE49-F238E27FC236}">
                  <a16:creationId xmlns:a16="http://schemas.microsoft.com/office/drawing/2014/main" id="{DB15E356-D277-4C79-BF20-72E1E3507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2" name="Rectangle 11">
              <a:extLst>
                <a:ext uri="{FF2B5EF4-FFF2-40B4-BE49-F238E27FC236}">
                  <a16:creationId xmlns:a16="http://schemas.microsoft.com/office/drawing/2014/main" id="{F269601C-712F-4214-8A26-1595EB872442}"/>
                </a:ext>
              </a:extLst>
            </p:cNvPr>
            <p:cNvSpPr/>
            <p:nvPr/>
          </p:nvSpPr>
          <p:spPr>
            <a:xfrm>
              <a:off x="7385701" y="1283983"/>
              <a:ext cx="1441712" cy="547151"/>
            </a:xfrm>
            <a:prstGeom prst="rect">
              <a:avLst/>
            </a:prstGeom>
            <a:solidFill>
              <a:schemeClr val="accent5">
                <a:lumMod val="20000"/>
                <a:lumOff val="80000"/>
              </a:schemeClr>
            </a:solidFill>
          </p:spPr>
          <p:txBody>
            <a:bodyPr wrap="square">
              <a:spAutoFit/>
            </a:bodyPr>
            <a:lstStyle/>
            <a:p>
              <a:r>
                <a:rPr lang="en-ZA" sz="1050" dirty="0"/>
                <a:t>Supplementary reading</a:t>
              </a:r>
            </a:p>
          </p:txBody>
        </p:sp>
      </p:grpSp>
    </p:spTree>
    <p:extLst>
      <p:ext uri="{BB962C8B-B14F-4D97-AF65-F5344CB8AC3E}">
        <p14:creationId xmlns:p14="http://schemas.microsoft.com/office/powerpoint/2010/main" val="402820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ircuit board&#10;&#10;Description automatically generated">
            <a:extLst>
              <a:ext uri="{FF2B5EF4-FFF2-40B4-BE49-F238E27FC236}">
                <a16:creationId xmlns:a16="http://schemas.microsoft.com/office/drawing/2014/main" id="{41D4207F-18FC-4A25-A78B-B53425A33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084" y="1676952"/>
            <a:ext cx="2917940" cy="2188455"/>
          </a:xfrm>
          <a:prstGeom prst="rect">
            <a:avLst/>
          </a:prstGeom>
        </p:spPr>
      </p:pic>
      <p:sp>
        <p:nvSpPr>
          <p:cNvPr id="12" name="Rectangle 11">
            <a:extLst>
              <a:ext uri="{FF2B5EF4-FFF2-40B4-BE49-F238E27FC236}">
                <a16:creationId xmlns:a16="http://schemas.microsoft.com/office/drawing/2014/main" id="{22FAC16C-FC42-4F80-98F1-9295459689CC}"/>
              </a:ext>
            </a:extLst>
          </p:cNvPr>
          <p:cNvSpPr/>
          <p:nvPr/>
        </p:nvSpPr>
        <p:spPr>
          <a:xfrm>
            <a:off x="5169207" y="3762125"/>
            <a:ext cx="3144983" cy="830997"/>
          </a:xfrm>
          <a:prstGeom prst="rect">
            <a:avLst/>
          </a:prstGeom>
        </p:spPr>
        <p:txBody>
          <a:bodyPr wrap="square">
            <a:spAutoFit/>
          </a:bodyPr>
          <a:lstStyle/>
          <a:p>
            <a:r>
              <a:rPr lang="en-ZA" sz="1200" dirty="0">
                <a:solidFill>
                  <a:schemeClr val="tx2">
                    <a:lumMod val="50000"/>
                  </a:schemeClr>
                </a:solidFill>
                <a:latin typeface="Roboto"/>
              </a:rPr>
              <a:t>HP Intel 5110P Xeon Phi Coprocessor Kit</a:t>
            </a:r>
          </a:p>
          <a:p>
            <a:r>
              <a:rPr lang="en-ZA" sz="1200" dirty="0">
                <a:solidFill>
                  <a:schemeClr val="tx2">
                    <a:lumMod val="50000"/>
                  </a:schemeClr>
                </a:solidFill>
                <a:latin typeface="Roboto"/>
                <a:hlinkClick r:id="rId3"/>
              </a:rPr>
              <a:t>Intel Xeon Phi</a:t>
            </a:r>
            <a:endParaRPr lang="en-ZA" sz="1200" dirty="0">
              <a:solidFill>
                <a:schemeClr val="tx2">
                  <a:lumMod val="50000"/>
                </a:schemeClr>
              </a:solidFill>
              <a:latin typeface="Roboto"/>
            </a:endParaRPr>
          </a:p>
          <a:p>
            <a:r>
              <a:rPr lang="en-ZA" sz="1200" dirty="0">
                <a:solidFill>
                  <a:schemeClr val="tx2">
                    <a:lumMod val="50000"/>
                  </a:schemeClr>
                </a:solidFill>
                <a:latin typeface="Roboto"/>
                <a:hlinkClick r:id="rId4"/>
              </a:rPr>
              <a:t>Where and why it’s no longer being made</a:t>
            </a:r>
            <a:r>
              <a:rPr lang="en-ZA" sz="1200" dirty="0">
                <a:solidFill>
                  <a:schemeClr val="tx2">
                    <a:lumMod val="50000"/>
                  </a:schemeClr>
                </a:solidFill>
                <a:latin typeface="Roboto"/>
              </a:rPr>
              <a:t>, replaced by </a:t>
            </a:r>
            <a:r>
              <a:rPr lang="en-ZA" sz="1200" dirty="0"/>
              <a:t>Xeon Scalable Platform</a:t>
            </a:r>
            <a:endParaRPr lang="en-ZA" sz="1200" dirty="0">
              <a:solidFill>
                <a:schemeClr val="tx2">
                  <a:lumMod val="50000"/>
                </a:schemeClr>
              </a:solidFill>
              <a:latin typeface="Roboto"/>
            </a:endParaRPr>
          </a:p>
        </p:txBody>
      </p:sp>
      <p:sp>
        <p:nvSpPr>
          <p:cNvPr id="2" name="Title 1">
            <a:extLst>
              <a:ext uri="{FF2B5EF4-FFF2-40B4-BE49-F238E27FC236}">
                <a16:creationId xmlns:a16="http://schemas.microsoft.com/office/drawing/2014/main" id="{52C62480-5DC5-4801-80DB-A02D87AACD27}"/>
              </a:ext>
            </a:extLst>
          </p:cNvPr>
          <p:cNvSpPr>
            <a:spLocks noGrp="1"/>
          </p:cNvSpPr>
          <p:nvPr>
            <p:ph type="title"/>
          </p:nvPr>
        </p:nvSpPr>
        <p:spPr>
          <a:xfrm>
            <a:off x="357629" y="235291"/>
            <a:ext cx="8428741" cy="692210"/>
          </a:xfrm>
        </p:spPr>
        <p:txBody>
          <a:bodyPr>
            <a:normAutofit fontScale="90000"/>
          </a:bodyPr>
          <a:lstStyle/>
          <a:p>
            <a:r>
              <a:rPr lang="en-ZA" dirty="0"/>
              <a:t>Digital Accelerators: New Practice</a:t>
            </a:r>
          </a:p>
        </p:txBody>
      </p:sp>
      <p:sp>
        <p:nvSpPr>
          <p:cNvPr id="4" name="Rectangle 3">
            <a:extLst>
              <a:ext uri="{FF2B5EF4-FFF2-40B4-BE49-F238E27FC236}">
                <a16:creationId xmlns:a16="http://schemas.microsoft.com/office/drawing/2014/main" id="{B52AD475-84F4-42DF-BF09-4AF737102BA2}"/>
              </a:ext>
            </a:extLst>
          </p:cNvPr>
          <p:cNvSpPr/>
          <p:nvPr/>
        </p:nvSpPr>
        <p:spPr>
          <a:xfrm>
            <a:off x="-52303" y="5119706"/>
            <a:ext cx="4167103" cy="1323439"/>
          </a:xfrm>
          <a:prstGeom prst="rect">
            <a:avLst/>
          </a:prstGeom>
        </p:spPr>
        <p:txBody>
          <a:bodyPr wrap="square">
            <a:spAutoFit/>
          </a:bodyPr>
          <a:lstStyle/>
          <a:p>
            <a:pPr lvl="1"/>
            <a:r>
              <a:rPr lang="en-ZA" sz="1600" dirty="0"/>
              <a:t>And… some of this it may involve designing specialized compute architectures for the need (using a combination of languages and tools e.g. OpenCL / Verilog, C, R, etc.)</a:t>
            </a:r>
          </a:p>
        </p:txBody>
      </p:sp>
      <p:sp>
        <p:nvSpPr>
          <p:cNvPr id="5" name="Rectangle 4">
            <a:extLst>
              <a:ext uri="{FF2B5EF4-FFF2-40B4-BE49-F238E27FC236}">
                <a16:creationId xmlns:a16="http://schemas.microsoft.com/office/drawing/2014/main" id="{354A1E4A-08B5-47EF-B6C8-369415E728E6}"/>
              </a:ext>
            </a:extLst>
          </p:cNvPr>
          <p:cNvSpPr/>
          <p:nvPr/>
        </p:nvSpPr>
        <p:spPr>
          <a:xfrm>
            <a:off x="568036" y="941424"/>
            <a:ext cx="7869381" cy="830997"/>
          </a:xfrm>
          <a:prstGeom prst="rect">
            <a:avLst/>
          </a:prstGeom>
        </p:spPr>
        <p:txBody>
          <a:bodyPr wrap="square">
            <a:spAutoFit/>
          </a:bodyPr>
          <a:lstStyle/>
          <a:p>
            <a:r>
              <a:rPr lang="en-ZA" sz="2400" dirty="0"/>
              <a:t>Digital accelerator cards (including GPGPUs) are ever increasing in popularity, including use in data centres.</a:t>
            </a:r>
          </a:p>
        </p:txBody>
      </p:sp>
      <p:pic>
        <p:nvPicPr>
          <p:cNvPr id="7" name="Picture 6" descr="A close up of a device&#10;&#10;Description automatically generated">
            <a:extLst>
              <a:ext uri="{FF2B5EF4-FFF2-40B4-BE49-F238E27FC236}">
                <a16:creationId xmlns:a16="http://schemas.microsoft.com/office/drawing/2014/main" id="{79E7A820-5C90-4083-AC29-59A363009B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674" y="1815500"/>
            <a:ext cx="2858692" cy="1846908"/>
          </a:xfrm>
          <a:prstGeom prst="rect">
            <a:avLst/>
          </a:prstGeom>
        </p:spPr>
      </p:pic>
      <p:sp>
        <p:nvSpPr>
          <p:cNvPr id="8" name="Rectangle 7">
            <a:extLst>
              <a:ext uri="{FF2B5EF4-FFF2-40B4-BE49-F238E27FC236}">
                <a16:creationId xmlns:a16="http://schemas.microsoft.com/office/drawing/2014/main" id="{F00F8222-4E07-455E-BEE7-3C44A99FC4F4}"/>
              </a:ext>
            </a:extLst>
          </p:cNvPr>
          <p:cNvSpPr/>
          <p:nvPr/>
        </p:nvSpPr>
        <p:spPr>
          <a:xfrm>
            <a:off x="545528" y="3577913"/>
            <a:ext cx="3144983" cy="907941"/>
          </a:xfrm>
          <a:prstGeom prst="rect">
            <a:avLst/>
          </a:prstGeom>
        </p:spPr>
        <p:txBody>
          <a:bodyPr wrap="square">
            <a:spAutoFit/>
          </a:bodyPr>
          <a:lstStyle/>
          <a:p>
            <a:r>
              <a:rPr lang="en-ZA" dirty="0">
                <a:solidFill>
                  <a:schemeClr val="tx2">
                    <a:lumMod val="50000"/>
                  </a:schemeClr>
                </a:solidFill>
                <a:latin typeface="Roboto"/>
              </a:rPr>
              <a:t>Xilinx </a:t>
            </a:r>
            <a:r>
              <a:rPr lang="en-ZA" dirty="0" err="1">
                <a:solidFill>
                  <a:schemeClr val="tx2">
                    <a:lumMod val="50000"/>
                  </a:schemeClr>
                </a:solidFill>
                <a:latin typeface="Roboto"/>
              </a:rPr>
              <a:t>Alevo</a:t>
            </a:r>
            <a:r>
              <a:rPr lang="en-ZA" dirty="0">
                <a:solidFill>
                  <a:schemeClr val="tx2">
                    <a:lumMod val="50000"/>
                  </a:schemeClr>
                </a:solidFill>
                <a:latin typeface="Roboto"/>
              </a:rPr>
              <a:t>: </a:t>
            </a:r>
            <a:r>
              <a:rPr lang="en-ZA" sz="1400" dirty="0">
                <a:solidFill>
                  <a:schemeClr val="tx2">
                    <a:lumMod val="50000"/>
                  </a:schemeClr>
                </a:solidFill>
                <a:latin typeface="Roboto"/>
              </a:rPr>
              <a:t>Adaptable Accelerator Cards for Data Centres</a:t>
            </a:r>
          </a:p>
          <a:p>
            <a:r>
              <a:rPr lang="en-ZA" sz="1000" dirty="0">
                <a:hlinkClick r:id="rId6"/>
              </a:rPr>
              <a:t>https://www.xilinx.com/products/boards-and-kits/alveo.html</a:t>
            </a:r>
            <a:endParaRPr lang="en-ZA" sz="1000" b="0" i="0" dirty="0">
              <a:solidFill>
                <a:schemeClr val="tx2">
                  <a:lumMod val="50000"/>
                </a:schemeClr>
              </a:solidFill>
              <a:effectLst/>
              <a:latin typeface="Roboto"/>
            </a:endParaRPr>
          </a:p>
        </p:txBody>
      </p:sp>
      <p:sp>
        <p:nvSpPr>
          <p:cNvPr id="9" name="Rectangle 8">
            <a:extLst>
              <a:ext uri="{FF2B5EF4-FFF2-40B4-BE49-F238E27FC236}">
                <a16:creationId xmlns:a16="http://schemas.microsoft.com/office/drawing/2014/main" id="{5A6EE965-9ABC-4490-A52D-675F3E7CF5B3}"/>
              </a:ext>
            </a:extLst>
          </p:cNvPr>
          <p:cNvSpPr/>
          <p:nvPr/>
        </p:nvSpPr>
        <p:spPr>
          <a:xfrm>
            <a:off x="545527" y="4485854"/>
            <a:ext cx="3144983" cy="523220"/>
          </a:xfrm>
          <a:prstGeom prst="rect">
            <a:avLst/>
          </a:prstGeom>
        </p:spPr>
        <p:txBody>
          <a:bodyPr wrap="square">
            <a:spAutoFit/>
          </a:bodyPr>
          <a:lstStyle/>
          <a:p>
            <a:r>
              <a:rPr lang="en-ZA" sz="1400" dirty="0"/>
              <a:t>Program with OpenCL or Xilinx’s owns accelerator design suite.</a:t>
            </a:r>
          </a:p>
        </p:txBody>
      </p:sp>
      <p:sp>
        <p:nvSpPr>
          <p:cNvPr id="15" name="Rectangle 14">
            <a:extLst>
              <a:ext uri="{FF2B5EF4-FFF2-40B4-BE49-F238E27FC236}">
                <a16:creationId xmlns:a16="http://schemas.microsoft.com/office/drawing/2014/main" id="{B55070D7-AF5A-4C3A-A42C-95306467C367}"/>
              </a:ext>
            </a:extLst>
          </p:cNvPr>
          <p:cNvSpPr/>
          <p:nvPr/>
        </p:nvSpPr>
        <p:spPr>
          <a:xfrm>
            <a:off x="4987638" y="5128885"/>
            <a:ext cx="1427016" cy="1015663"/>
          </a:xfrm>
          <a:prstGeom prst="rect">
            <a:avLst/>
          </a:prstGeom>
        </p:spPr>
        <p:txBody>
          <a:bodyPr wrap="square">
            <a:spAutoFit/>
          </a:bodyPr>
          <a:lstStyle/>
          <a:p>
            <a:r>
              <a:rPr lang="en-ZA" sz="1200" b="1" dirty="0">
                <a:solidFill>
                  <a:schemeClr val="tx2">
                    <a:lumMod val="50000"/>
                  </a:schemeClr>
                </a:solidFill>
                <a:latin typeface="Roboto"/>
              </a:rPr>
              <a:t>Intel Ice Lake</a:t>
            </a:r>
          </a:p>
          <a:p>
            <a:r>
              <a:rPr lang="en-ZA" sz="1200" dirty="0">
                <a:solidFill>
                  <a:schemeClr val="tx2">
                    <a:lumMod val="50000"/>
                  </a:schemeClr>
                </a:solidFill>
                <a:latin typeface="Roboto"/>
              </a:rPr>
              <a:t>(10 nm process) 10</a:t>
            </a:r>
            <a:r>
              <a:rPr lang="en-ZA" sz="1200" baseline="30000" dirty="0">
                <a:solidFill>
                  <a:schemeClr val="tx2">
                    <a:lumMod val="50000"/>
                  </a:schemeClr>
                </a:solidFill>
                <a:latin typeface="Roboto"/>
              </a:rPr>
              <a:t>th</a:t>
            </a:r>
            <a:r>
              <a:rPr lang="en-ZA" sz="1200" dirty="0">
                <a:solidFill>
                  <a:schemeClr val="tx2">
                    <a:lumMod val="50000"/>
                  </a:schemeClr>
                </a:solidFill>
                <a:latin typeface="Roboto"/>
              </a:rPr>
              <a:t> generation core, successor for Xeon Phis.</a:t>
            </a:r>
          </a:p>
        </p:txBody>
      </p:sp>
      <p:pic>
        <p:nvPicPr>
          <p:cNvPr id="17" name="Picture 16">
            <a:extLst>
              <a:ext uri="{FF2B5EF4-FFF2-40B4-BE49-F238E27FC236}">
                <a16:creationId xmlns:a16="http://schemas.microsoft.com/office/drawing/2014/main" id="{E5DA3A9D-2D21-4C34-A9A2-E7C1C2251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2729" y="5197061"/>
            <a:ext cx="1871235" cy="809358"/>
          </a:xfrm>
          <a:prstGeom prst="rect">
            <a:avLst/>
          </a:prstGeom>
        </p:spPr>
      </p:pic>
      <p:sp>
        <p:nvSpPr>
          <p:cNvPr id="18" name="Rectangle 17">
            <a:extLst>
              <a:ext uri="{FF2B5EF4-FFF2-40B4-BE49-F238E27FC236}">
                <a16:creationId xmlns:a16="http://schemas.microsoft.com/office/drawing/2014/main" id="{B41CF449-9193-4899-9C48-1BADFBD5015E}"/>
              </a:ext>
            </a:extLst>
          </p:cNvPr>
          <p:cNvSpPr/>
          <p:nvPr/>
        </p:nvSpPr>
        <p:spPr>
          <a:xfrm>
            <a:off x="6129088" y="5994050"/>
            <a:ext cx="2483068" cy="430887"/>
          </a:xfrm>
          <a:prstGeom prst="rect">
            <a:avLst/>
          </a:prstGeom>
        </p:spPr>
        <p:txBody>
          <a:bodyPr wrap="square">
            <a:spAutoFit/>
          </a:bodyPr>
          <a:lstStyle/>
          <a:p>
            <a:r>
              <a:rPr lang="en-ZA" sz="1100" dirty="0">
                <a:solidFill>
                  <a:schemeClr val="tx2">
                    <a:lumMod val="50000"/>
                  </a:schemeClr>
                </a:solidFill>
                <a:latin typeface="Roboto"/>
              </a:rPr>
              <a:t>Core i7 1068G7 (2020 debut) 4 CPU cores + 64 Iris+ GPCPU cores</a:t>
            </a:r>
          </a:p>
        </p:txBody>
      </p:sp>
      <p:sp>
        <p:nvSpPr>
          <p:cNvPr id="19" name="Arrow: Striped Right 18">
            <a:extLst>
              <a:ext uri="{FF2B5EF4-FFF2-40B4-BE49-F238E27FC236}">
                <a16:creationId xmlns:a16="http://schemas.microsoft.com/office/drawing/2014/main" id="{A5C30436-B5F7-47A2-B7C2-ABB160A709F6}"/>
              </a:ext>
            </a:extLst>
          </p:cNvPr>
          <p:cNvSpPr/>
          <p:nvPr/>
        </p:nvSpPr>
        <p:spPr>
          <a:xfrm rot="5400000">
            <a:off x="6054991" y="4495205"/>
            <a:ext cx="395476" cy="706582"/>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7CF4A974-1A4D-4E7F-86C3-0FEFAB628769}"/>
              </a:ext>
            </a:extLst>
          </p:cNvPr>
          <p:cNvSpPr/>
          <p:nvPr/>
        </p:nvSpPr>
        <p:spPr>
          <a:xfrm>
            <a:off x="6615549" y="4706178"/>
            <a:ext cx="1427016" cy="461665"/>
          </a:xfrm>
          <a:prstGeom prst="rect">
            <a:avLst/>
          </a:prstGeom>
        </p:spPr>
        <p:txBody>
          <a:bodyPr wrap="square">
            <a:spAutoFit/>
          </a:bodyPr>
          <a:lstStyle/>
          <a:p>
            <a:r>
              <a:rPr lang="en-ZA" sz="1200" dirty="0">
                <a:solidFill>
                  <a:schemeClr val="tx2">
                    <a:lumMod val="75000"/>
                  </a:schemeClr>
                </a:solidFill>
                <a:latin typeface="Roboto"/>
              </a:rPr>
              <a:t>Replaced by (from 2020)</a:t>
            </a:r>
          </a:p>
        </p:txBody>
      </p:sp>
      <p:sp>
        <p:nvSpPr>
          <p:cNvPr id="21" name="Rectangle 20">
            <a:extLst>
              <a:ext uri="{FF2B5EF4-FFF2-40B4-BE49-F238E27FC236}">
                <a16:creationId xmlns:a16="http://schemas.microsoft.com/office/drawing/2014/main" id="{037AF904-D3B3-4165-8C2F-FA4AB4901668}"/>
              </a:ext>
            </a:extLst>
          </p:cNvPr>
          <p:cNvSpPr/>
          <p:nvPr/>
        </p:nvSpPr>
        <p:spPr>
          <a:xfrm>
            <a:off x="2031249" y="3034139"/>
            <a:ext cx="1659261" cy="543774"/>
          </a:xfrm>
          <a:prstGeom prst="rect">
            <a:avLst/>
          </a:prstGeom>
        </p:spPr>
        <p:txBody>
          <a:bodyPr wrap="square">
            <a:spAutoFit/>
          </a:bodyPr>
          <a:lstStyle/>
          <a:p>
            <a:pPr lvl="1"/>
            <a:r>
              <a:rPr lang="en-ZA" sz="1400" dirty="0"/>
              <a:t>(launched end 2018)</a:t>
            </a:r>
          </a:p>
        </p:txBody>
      </p:sp>
      <p:sp>
        <p:nvSpPr>
          <p:cNvPr id="22" name="Rectangle 21">
            <a:extLst>
              <a:ext uri="{FF2B5EF4-FFF2-40B4-BE49-F238E27FC236}">
                <a16:creationId xmlns:a16="http://schemas.microsoft.com/office/drawing/2014/main" id="{F05A42B6-CE9F-48CF-9FAE-3CA824447E80}"/>
              </a:ext>
            </a:extLst>
          </p:cNvPr>
          <p:cNvSpPr/>
          <p:nvPr/>
        </p:nvSpPr>
        <p:spPr>
          <a:xfrm>
            <a:off x="6312744" y="3225046"/>
            <a:ext cx="2180350" cy="307777"/>
          </a:xfrm>
          <a:prstGeom prst="rect">
            <a:avLst/>
          </a:prstGeom>
        </p:spPr>
        <p:txBody>
          <a:bodyPr wrap="square">
            <a:spAutoFit/>
          </a:bodyPr>
          <a:lstStyle/>
          <a:p>
            <a:pPr lvl="1"/>
            <a:r>
              <a:rPr lang="en-ZA" sz="1400" dirty="0"/>
              <a:t>(ended 2019)</a:t>
            </a:r>
          </a:p>
        </p:txBody>
      </p:sp>
      <p:sp>
        <p:nvSpPr>
          <p:cNvPr id="23" name="Rectangle 22">
            <a:extLst>
              <a:ext uri="{FF2B5EF4-FFF2-40B4-BE49-F238E27FC236}">
                <a16:creationId xmlns:a16="http://schemas.microsoft.com/office/drawing/2014/main" id="{0C300D33-A3F2-4644-B8B5-4BE9F1DE9215}"/>
              </a:ext>
            </a:extLst>
          </p:cNvPr>
          <p:cNvSpPr/>
          <p:nvPr/>
        </p:nvSpPr>
        <p:spPr>
          <a:xfrm>
            <a:off x="357628" y="6455457"/>
            <a:ext cx="8254527" cy="261610"/>
          </a:xfrm>
          <a:prstGeom prst="rect">
            <a:avLst/>
          </a:prstGeom>
        </p:spPr>
        <p:txBody>
          <a:bodyPr wrap="square">
            <a:spAutoFit/>
          </a:bodyPr>
          <a:lstStyle/>
          <a:p>
            <a:r>
              <a:rPr lang="en-ZA" sz="1100" dirty="0">
                <a:solidFill>
                  <a:schemeClr val="tx2">
                    <a:lumMod val="50000"/>
                  </a:schemeClr>
                </a:solidFill>
                <a:latin typeface="Roboto"/>
              </a:rPr>
              <a:t>* What was it said in the “Berkeley Landscape” …  “Small is beautiful” and “manycore is the future of Computing”.</a:t>
            </a:r>
          </a:p>
        </p:txBody>
      </p:sp>
    </p:spTree>
    <p:extLst>
      <p:ext uri="{BB962C8B-B14F-4D97-AF65-F5344CB8AC3E}">
        <p14:creationId xmlns:p14="http://schemas.microsoft.com/office/powerpoint/2010/main" val="401403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5876EC6-6BF2-3E64-D543-5E6449958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56" y="1179761"/>
            <a:ext cx="8615190" cy="5203549"/>
          </a:xfrm>
          <a:prstGeom prst="rect">
            <a:avLst/>
          </a:prstGeom>
        </p:spPr>
      </p:pic>
      <p:sp>
        <p:nvSpPr>
          <p:cNvPr id="4" name="Rectangle 3">
            <a:extLst>
              <a:ext uri="{FF2B5EF4-FFF2-40B4-BE49-F238E27FC236}">
                <a16:creationId xmlns:a16="http://schemas.microsoft.com/office/drawing/2014/main" id="{BC850B04-5F81-02FF-CAD6-9837620CDD7E}"/>
              </a:ext>
            </a:extLst>
          </p:cNvPr>
          <p:cNvSpPr/>
          <p:nvPr/>
        </p:nvSpPr>
        <p:spPr>
          <a:xfrm>
            <a:off x="297456" y="258710"/>
            <a:ext cx="5852821"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AMD Xilinx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Alveo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a:extLst>
              <a:ext uri="{FF2B5EF4-FFF2-40B4-BE49-F238E27FC236}">
                <a16:creationId xmlns:a16="http://schemas.microsoft.com/office/drawing/2014/main" id="{22D43A32-BA73-6536-447F-C96EFA875512}"/>
              </a:ext>
            </a:extLst>
          </p:cNvPr>
          <p:cNvSpPr/>
          <p:nvPr/>
        </p:nvSpPr>
        <p:spPr>
          <a:xfrm rot="20859717">
            <a:off x="105328" y="1513108"/>
            <a:ext cx="7109639"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Latest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awesome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R.C. processing card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descr="Graphical user interface, application, Word&#10;&#10;Description automatically generated">
            <a:extLst>
              <a:ext uri="{FF2B5EF4-FFF2-40B4-BE49-F238E27FC236}">
                <a16:creationId xmlns:a16="http://schemas.microsoft.com/office/drawing/2014/main" id="{4016B471-D211-5FAF-FC24-9221F9251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99" y="4323693"/>
            <a:ext cx="4397536" cy="2479222"/>
          </a:xfrm>
          <a:prstGeom prst="rect">
            <a:avLst/>
          </a:prstGeom>
        </p:spPr>
      </p:pic>
      <p:grpSp>
        <p:nvGrpSpPr>
          <p:cNvPr id="13" name="Group 12">
            <a:extLst>
              <a:ext uri="{FF2B5EF4-FFF2-40B4-BE49-F238E27FC236}">
                <a16:creationId xmlns:a16="http://schemas.microsoft.com/office/drawing/2014/main" id="{37280C0E-7D0D-2134-F94A-0B0BD91E9606}"/>
              </a:ext>
            </a:extLst>
          </p:cNvPr>
          <p:cNvGrpSpPr/>
          <p:nvPr/>
        </p:nvGrpSpPr>
        <p:grpSpPr>
          <a:xfrm>
            <a:off x="4538837" y="5079297"/>
            <a:ext cx="4098387" cy="853339"/>
            <a:chOff x="4538837" y="5079297"/>
            <a:chExt cx="4098387" cy="853339"/>
          </a:xfrm>
        </p:grpSpPr>
        <p:sp>
          <p:nvSpPr>
            <p:cNvPr id="9" name="TextBox 8">
              <a:extLst>
                <a:ext uri="{FF2B5EF4-FFF2-40B4-BE49-F238E27FC236}">
                  <a16:creationId xmlns:a16="http://schemas.microsoft.com/office/drawing/2014/main" id="{02201086-67F0-2C65-FB1A-6A101713DBB0}"/>
                </a:ext>
              </a:extLst>
            </p:cNvPr>
            <p:cNvSpPr txBox="1"/>
            <p:nvPr/>
          </p:nvSpPr>
          <p:spPr>
            <a:xfrm>
              <a:off x="5384494" y="5563304"/>
              <a:ext cx="3252730" cy="369332"/>
            </a:xfrm>
            <a:prstGeom prst="rect">
              <a:avLst/>
            </a:prstGeom>
            <a:noFill/>
          </p:spPr>
          <p:txBody>
            <a:bodyPr wrap="square">
              <a:spAutoFit/>
            </a:bodyPr>
            <a:lstStyle/>
            <a:p>
              <a:r>
                <a:rPr lang="en-ZA" dirty="0">
                  <a:highlight>
                    <a:srgbClr val="FFFF00"/>
                  </a:highlight>
                  <a:hlinkClick r:id="rId4"/>
                </a:rPr>
                <a:t>https://youtu.be/IJDSclTjgBU</a:t>
              </a:r>
              <a:r>
                <a:rPr lang="en-ZA" dirty="0">
                  <a:highlight>
                    <a:srgbClr val="FFFF00"/>
                  </a:highlight>
                </a:rPr>
                <a:t> </a:t>
              </a:r>
            </a:p>
          </p:txBody>
        </p:sp>
        <p:sp>
          <p:nvSpPr>
            <p:cNvPr id="10" name="TextBox 9">
              <a:extLst>
                <a:ext uri="{FF2B5EF4-FFF2-40B4-BE49-F238E27FC236}">
                  <a16:creationId xmlns:a16="http://schemas.microsoft.com/office/drawing/2014/main" id="{E9C19008-2B06-9F25-F7A4-4CF3A2A74398}"/>
                </a:ext>
              </a:extLst>
            </p:cNvPr>
            <p:cNvSpPr txBox="1"/>
            <p:nvPr/>
          </p:nvSpPr>
          <p:spPr>
            <a:xfrm rot="20220206">
              <a:off x="5884362" y="5079297"/>
              <a:ext cx="1607556" cy="369332"/>
            </a:xfrm>
            <a:prstGeom prst="rect">
              <a:avLst/>
            </a:prstGeom>
            <a:noFill/>
          </p:spPr>
          <p:txBody>
            <a:bodyPr wrap="none" rtlCol="0">
              <a:spAutoFit/>
            </a:bodyPr>
            <a:lstStyle/>
            <a:p>
              <a:r>
                <a:rPr lang="en-ZA" dirty="0">
                  <a:solidFill>
                    <a:schemeClr val="bg1">
                      <a:lumMod val="95000"/>
                    </a:schemeClr>
                  </a:solidFill>
                  <a:sym typeface="Wingdings" panose="05000000000000000000" pitchFamily="2" charset="2"/>
                </a:rPr>
                <a:t> </a:t>
              </a:r>
              <a:r>
                <a:rPr lang="en-ZA" dirty="0">
                  <a:solidFill>
                    <a:schemeClr val="bg1">
                      <a:lumMod val="95000"/>
                    </a:schemeClr>
                  </a:solidFill>
                </a:rPr>
                <a:t>watch this!</a:t>
              </a:r>
            </a:p>
          </p:txBody>
        </p:sp>
        <p:pic>
          <p:nvPicPr>
            <p:cNvPr id="12" name="Picture 11" descr="A red and white sign&#10;&#10;Description automatically generated with low confidence">
              <a:extLst>
                <a:ext uri="{FF2B5EF4-FFF2-40B4-BE49-F238E27FC236}">
                  <a16:creationId xmlns:a16="http://schemas.microsoft.com/office/drawing/2014/main" id="{7FE2BC99-ADAB-9CF5-8BBC-CDB195D29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837" y="5489267"/>
              <a:ext cx="879238" cy="402205"/>
            </a:xfrm>
            <a:prstGeom prst="rect">
              <a:avLst/>
            </a:prstGeom>
          </p:spPr>
        </p:pic>
      </p:grpSp>
    </p:spTree>
    <p:extLst>
      <p:ext uri="{BB962C8B-B14F-4D97-AF65-F5344CB8AC3E}">
        <p14:creationId xmlns:p14="http://schemas.microsoft.com/office/powerpoint/2010/main" val="38583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14" presetClass="entr" presetSubtype="10" fill="hold" nodeType="afterEffect">
                                  <p:stCondLst>
                                    <p:cond delay="200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30BBD0-0A57-C24D-E786-11CF015733F1}"/>
              </a:ext>
            </a:extLst>
          </p:cNvPr>
          <p:cNvSpPr/>
          <p:nvPr/>
        </p:nvSpPr>
        <p:spPr>
          <a:xfrm>
            <a:off x="143221" y="77118"/>
            <a:ext cx="8868578" cy="666520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group of parachutists in the air&#10;&#10;Description automatically generated with low confidence">
            <a:extLst>
              <a:ext uri="{FF2B5EF4-FFF2-40B4-BE49-F238E27FC236}">
                <a16:creationId xmlns:a16="http://schemas.microsoft.com/office/drawing/2014/main" id="{4269B572-DB8B-17D3-028C-EC43E1397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8298">
            <a:off x="2309559" y="875861"/>
            <a:ext cx="4803189" cy="4904064"/>
          </a:xfrm>
          <a:prstGeom prst="rect">
            <a:avLst/>
          </a:prstGeom>
          <a:ln>
            <a:noFill/>
          </a:ln>
          <a:effectLst>
            <a:softEdge rad="112500"/>
          </a:effectLst>
        </p:spPr>
      </p:pic>
      <p:sp>
        <p:nvSpPr>
          <p:cNvPr id="5" name="Rectangle 4">
            <a:extLst>
              <a:ext uri="{FF2B5EF4-FFF2-40B4-BE49-F238E27FC236}">
                <a16:creationId xmlns:a16="http://schemas.microsoft.com/office/drawing/2014/main" id="{D924732B-D930-0E1A-0863-F778F2A13679}"/>
              </a:ext>
            </a:extLst>
          </p:cNvPr>
          <p:cNvSpPr/>
          <p:nvPr/>
        </p:nvSpPr>
        <p:spPr>
          <a:xfrm>
            <a:off x="294263" y="5688780"/>
            <a:ext cx="837921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but now </a:t>
            </a: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back to Earth …</a:t>
            </a:r>
          </a:p>
        </p:txBody>
      </p:sp>
    </p:spTree>
    <p:extLst>
      <p:ext uri="{BB962C8B-B14F-4D97-AF65-F5344CB8AC3E}">
        <p14:creationId xmlns:p14="http://schemas.microsoft.com/office/powerpoint/2010/main" val="252460609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32AF05-AB86-FDF1-ADCB-309EFD4121C1}"/>
              </a:ext>
            </a:extLst>
          </p:cNvPr>
          <p:cNvSpPr txBox="1"/>
          <p:nvPr/>
        </p:nvSpPr>
        <p:spPr>
          <a:xfrm>
            <a:off x="4642450" y="5257717"/>
            <a:ext cx="821916" cy="369332"/>
          </a:xfrm>
          <a:prstGeom prst="rect">
            <a:avLst/>
          </a:prstGeom>
          <a:noFill/>
        </p:spPr>
        <p:txBody>
          <a:bodyPr wrap="square">
            <a:spAutoFit/>
          </a:bodyPr>
          <a:lstStyle/>
          <a:p>
            <a:r>
              <a:rPr lang="en-ZA" sz="1800" i="1" dirty="0">
                <a:latin typeface="Comic Sans MS" panose="030F0702030302020204" pitchFamily="66" charset="0"/>
                <a:cs typeface="Courier New" panose="02070309020205020404" pitchFamily="49" charset="0"/>
              </a:rPr>
              <a:t>…</a:t>
            </a:r>
            <a:endParaRPr lang="en-ZA" dirty="0"/>
          </a:p>
        </p:txBody>
      </p:sp>
      <p:sp>
        <p:nvSpPr>
          <p:cNvPr id="2" name="Title 1"/>
          <p:cNvSpPr>
            <a:spLocks noGrp="1"/>
          </p:cNvSpPr>
          <p:nvPr>
            <p:ph type="title"/>
          </p:nvPr>
        </p:nvSpPr>
        <p:spPr>
          <a:xfrm>
            <a:off x="603383" y="342900"/>
            <a:ext cx="8078135" cy="1028699"/>
          </a:xfrm>
        </p:spPr>
        <p:txBody>
          <a:bodyPr>
            <a:normAutofit/>
          </a:bodyPr>
          <a:lstStyle/>
          <a:p>
            <a:r>
              <a:rPr lang="en-ZA" dirty="0"/>
              <a:t>Tools that we will be using</a:t>
            </a:r>
          </a:p>
        </p:txBody>
      </p:sp>
      <p:sp>
        <p:nvSpPr>
          <p:cNvPr id="3" name="Content Placeholder 2"/>
          <p:cNvSpPr>
            <a:spLocks noGrp="1"/>
          </p:cNvSpPr>
          <p:nvPr>
            <p:ph idx="1"/>
          </p:nvPr>
        </p:nvSpPr>
        <p:spPr>
          <a:xfrm>
            <a:off x="462481" y="1515610"/>
            <a:ext cx="8219038" cy="4519977"/>
          </a:xfrm>
        </p:spPr>
        <p:txBody>
          <a:bodyPr>
            <a:normAutofit/>
          </a:bodyPr>
          <a:lstStyle/>
          <a:p>
            <a:r>
              <a:rPr lang="en-ZA" dirty="0"/>
              <a:t>Julia / OCTAVE</a:t>
            </a:r>
            <a:endParaRPr lang="en-ZA" dirty="0">
              <a:sym typeface="Wingdings" panose="05000000000000000000" pitchFamily="2" charset="2"/>
            </a:endParaRPr>
          </a:p>
          <a:p>
            <a:r>
              <a:rPr lang="en-ZA" dirty="0"/>
              <a:t>C / C++  (for host and coordination)</a:t>
            </a:r>
          </a:p>
          <a:p>
            <a:r>
              <a:rPr lang="en-ZA" dirty="0"/>
              <a:t>OpenCL (for GP* digital accelerator)</a:t>
            </a:r>
          </a:p>
          <a:p>
            <a:r>
              <a:rPr lang="en-ZA" dirty="0"/>
              <a:t>Verilog HDL (i.e. to design our own special-purpose processor or digital accelerator)</a:t>
            </a:r>
          </a:p>
        </p:txBody>
      </p:sp>
      <p:sp>
        <p:nvSpPr>
          <p:cNvPr id="5" name="TextBox 4">
            <a:extLst>
              <a:ext uri="{FF2B5EF4-FFF2-40B4-BE49-F238E27FC236}">
                <a16:creationId xmlns:a16="http://schemas.microsoft.com/office/drawing/2014/main" id="{F6787447-56B6-1EBD-AC26-4C662259F262}"/>
              </a:ext>
            </a:extLst>
          </p:cNvPr>
          <p:cNvSpPr txBox="1"/>
          <p:nvPr/>
        </p:nvSpPr>
        <p:spPr>
          <a:xfrm>
            <a:off x="295965" y="6114614"/>
            <a:ext cx="6038733" cy="523220"/>
          </a:xfrm>
          <a:prstGeom prst="rect">
            <a:avLst/>
          </a:prstGeom>
          <a:noFill/>
        </p:spPr>
        <p:txBody>
          <a:bodyPr wrap="square">
            <a:spAutoFit/>
          </a:bodyPr>
          <a:lstStyle/>
          <a:p>
            <a:r>
              <a:rPr lang="en-ZA" sz="1400" dirty="0"/>
              <a:t>* GP = General Purpose (e.g. GPGPU is for running instructions on a GPU that aims to be useful for very general types of processing)</a:t>
            </a:r>
          </a:p>
        </p:txBody>
      </p:sp>
      <p:pic>
        <p:nvPicPr>
          <p:cNvPr id="7" name="Picture 6" descr="Icon&#10;&#10;Description automatically generated">
            <a:extLst>
              <a:ext uri="{FF2B5EF4-FFF2-40B4-BE49-F238E27FC236}">
                <a16:creationId xmlns:a16="http://schemas.microsoft.com/office/drawing/2014/main" id="{182EECDE-E974-5C3E-136D-37077FF9B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213" y="4494709"/>
            <a:ext cx="2143125" cy="2143125"/>
          </a:xfrm>
          <a:prstGeom prst="rect">
            <a:avLst/>
          </a:prstGeom>
        </p:spPr>
      </p:pic>
      <p:pic>
        <p:nvPicPr>
          <p:cNvPr id="9" name="Picture 8" descr="A picture containing accessory, umbrella&#10;&#10;Description automatically generated">
            <a:extLst>
              <a:ext uri="{FF2B5EF4-FFF2-40B4-BE49-F238E27FC236}">
                <a16:creationId xmlns:a16="http://schemas.microsoft.com/office/drawing/2014/main" id="{C18B17E0-8447-71AB-B3F2-9F1EF87ED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90988">
            <a:off x="7805069" y="4218802"/>
            <a:ext cx="849466" cy="849466"/>
          </a:xfrm>
          <a:prstGeom prst="rect">
            <a:avLst/>
          </a:prstGeom>
        </p:spPr>
      </p:pic>
      <p:sp>
        <p:nvSpPr>
          <p:cNvPr id="11" name="TextBox 10">
            <a:extLst>
              <a:ext uri="{FF2B5EF4-FFF2-40B4-BE49-F238E27FC236}">
                <a16:creationId xmlns:a16="http://schemas.microsoft.com/office/drawing/2014/main" id="{25852B80-BA23-0439-5954-54DCBFDCF670}"/>
              </a:ext>
            </a:extLst>
          </p:cNvPr>
          <p:cNvSpPr txBox="1"/>
          <p:nvPr/>
        </p:nvSpPr>
        <p:spPr>
          <a:xfrm>
            <a:off x="1747866" y="5218511"/>
            <a:ext cx="4621576" cy="369332"/>
          </a:xfrm>
          <a:prstGeom prst="rect">
            <a:avLst/>
          </a:prstGeom>
          <a:solidFill>
            <a:schemeClr val="bg1"/>
          </a:solidFill>
        </p:spPr>
        <p:txBody>
          <a:bodyPr wrap="square">
            <a:spAutoFit/>
          </a:bodyPr>
          <a:lstStyle/>
          <a:p>
            <a:pPr algn="r"/>
            <a:r>
              <a:rPr lang="en-ZA" sz="1800" i="1" dirty="0">
                <a:latin typeface="Comic Sans MS" panose="030F0702030302020204" pitchFamily="66" charset="0"/>
                <a:cs typeface="Courier New" panose="02070309020205020404" pitchFamily="49" charset="0"/>
              </a:rPr>
              <a:t>Hope you’re suitable ready!</a:t>
            </a:r>
            <a:endParaRPr lang="en-ZA" i="1" dirty="0">
              <a:latin typeface="Comic Sans MS" panose="030F0702030302020204" pitchFamily="66" charset="0"/>
              <a:cs typeface="Courier New" panose="02070309020205020404" pitchFamily="49" charset="0"/>
            </a:endParaRPr>
          </a:p>
        </p:txBody>
      </p:sp>
      <p:sp>
        <p:nvSpPr>
          <p:cNvPr id="15" name="TextBox 14">
            <a:extLst>
              <a:ext uri="{FF2B5EF4-FFF2-40B4-BE49-F238E27FC236}">
                <a16:creationId xmlns:a16="http://schemas.microsoft.com/office/drawing/2014/main" id="{FCEF7557-508F-CA25-E005-72C848EA0B27}"/>
              </a:ext>
            </a:extLst>
          </p:cNvPr>
          <p:cNvSpPr txBox="1"/>
          <p:nvPr/>
        </p:nvSpPr>
        <p:spPr>
          <a:xfrm>
            <a:off x="3487040" y="1515610"/>
            <a:ext cx="743437" cy="584775"/>
          </a:xfrm>
          <a:prstGeom prst="rect">
            <a:avLst/>
          </a:prstGeom>
          <a:noFill/>
        </p:spPr>
        <p:txBody>
          <a:bodyPr wrap="square">
            <a:spAutoFit/>
          </a:bodyPr>
          <a:lstStyle/>
          <a:p>
            <a:r>
              <a:rPr lang="en-ZA" sz="3200" b="1" dirty="0">
                <a:solidFill>
                  <a:srgbClr val="00B050"/>
                </a:solidFill>
              </a:rPr>
              <a:t> </a:t>
            </a:r>
            <a:r>
              <a:rPr lang="en-ZA" sz="3200" b="1" dirty="0">
                <a:solidFill>
                  <a:srgbClr val="00B050"/>
                </a:solidFill>
                <a:sym typeface="Wingdings" panose="05000000000000000000" pitchFamily="2" charset="2"/>
              </a:rPr>
              <a:t></a:t>
            </a:r>
            <a:endParaRPr lang="en-ZA" sz="3200" b="1" dirty="0">
              <a:solidFill>
                <a:srgbClr val="00B050"/>
              </a:solidFill>
            </a:endParaRPr>
          </a:p>
        </p:txBody>
      </p:sp>
    </p:spTree>
    <p:extLst>
      <p:ext uri="{BB962C8B-B14F-4D97-AF65-F5344CB8AC3E}">
        <p14:creationId xmlns:p14="http://schemas.microsoft.com/office/powerpoint/2010/main" val="36351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1000"/>
                            </p:stCondLst>
                            <p:childTnLst>
                              <p:par>
                                <p:cTn id="21" presetID="1" presetClass="entr" presetSubtype="0" fill="hold" nodeType="afterEffect">
                                  <p:stCondLst>
                                    <p:cond delay="75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3CB7D4-4FEF-A225-625C-77A5D53B8743}"/>
              </a:ext>
            </a:extLst>
          </p:cNvPr>
          <p:cNvSpPr/>
          <p:nvPr/>
        </p:nvSpPr>
        <p:spPr>
          <a:xfrm>
            <a:off x="1171071" y="265095"/>
            <a:ext cx="680186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About </a:t>
            </a:r>
            <a:r>
              <a:rPr lang="en-US" sz="5400" b="0" cap="none" spc="0" dirty="0" err="1">
                <a:ln w="0"/>
                <a:solidFill>
                  <a:schemeClr val="tx1"/>
                </a:solidFill>
                <a:effectLst>
                  <a:outerShdw blurRad="38100" dist="19050" dir="2700000" algn="tl" rotWithShape="0">
                    <a:schemeClr val="dk1">
                      <a:alpha val="40000"/>
                    </a:schemeClr>
                  </a:outerShdw>
                </a:effectLst>
              </a:rPr>
              <a:t>Pracs</a:t>
            </a:r>
            <a:r>
              <a:rPr lang="en-US" sz="5400" b="0" cap="none" spc="0" dirty="0">
                <a:ln w="0"/>
                <a:solidFill>
                  <a:schemeClr val="tx1"/>
                </a:solidFill>
                <a:effectLst>
                  <a:outerShdw blurRad="38100" dist="19050" dir="2700000" algn="tl" rotWithShape="0">
                    <a:schemeClr val="dk1">
                      <a:alpha val="40000"/>
                    </a:schemeClr>
                  </a:outerShdw>
                </a:effectLst>
              </a:rPr>
              <a:t> &amp; </a:t>
            </a:r>
            <a:r>
              <a:rPr lang="en-US" sz="5400" b="0" cap="none" spc="0" dirty="0" err="1">
                <a:ln w="0"/>
                <a:solidFill>
                  <a:schemeClr val="tx1"/>
                </a:solidFill>
                <a:effectLst>
                  <a:outerShdw blurRad="38100" dist="19050" dir="2700000" algn="tl" rotWithShape="0">
                    <a:schemeClr val="dk1">
                      <a:alpha val="40000"/>
                    </a:schemeClr>
                  </a:outerShdw>
                </a:effectLst>
              </a:rPr>
              <a:t>Prac</a:t>
            </a:r>
            <a:r>
              <a:rPr lang="en-US" sz="5400" b="0" cap="none" spc="0" dirty="0">
                <a:ln w="0"/>
                <a:solidFill>
                  <a:schemeClr val="tx1"/>
                </a:solidFill>
                <a:effectLst>
                  <a:outerShdw blurRad="38100" dist="19050" dir="2700000" algn="tl" rotWithShape="0">
                    <a:schemeClr val="dk1">
                      <a:alpha val="40000"/>
                    </a:schemeClr>
                  </a:outerShdw>
                </a:effectLst>
              </a:rPr>
              <a:t> 2</a:t>
            </a:r>
          </a:p>
        </p:txBody>
      </p:sp>
      <p:sp>
        <p:nvSpPr>
          <p:cNvPr id="4" name="TextBox 3">
            <a:extLst>
              <a:ext uri="{FF2B5EF4-FFF2-40B4-BE49-F238E27FC236}">
                <a16:creationId xmlns:a16="http://schemas.microsoft.com/office/drawing/2014/main" id="{C38087A5-1856-9961-78D3-0A0E1EB3C480}"/>
              </a:ext>
            </a:extLst>
          </p:cNvPr>
          <p:cNvSpPr txBox="1"/>
          <p:nvPr/>
        </p:nvSpPr>
        <p:spPr>
          <a:xfrm>
            <a:off x="790460" y="1276561"/>
            <a:ext cx="7890832" cy="5262979"/>
          </a:xfrm>
          <a:prstGeom prst="rect">
            <a:avLst/>
          </a:prstGeom>
          <a:noFill/>
        </p:spPr>
        <p:txBody>
          <a:bodyPr wrap="square">
            <a:spAutoFit/>
          </a:bodyPr>
          <a:lstStyle/>
          <a:p>
            <a:pPr marL="285750" indent="-285750">
              <a:buFont typeface="Arial" panose="020B0604020202020204" pitchFamily="34" charset="0"/>
              <a:buChar char="•"/>
            </a:pPr>
            <a:r>
              <a:rPr lang="en-ZA" sz="2800" dirty="0"/>
              <a:t>Status of Prac1 completion?</a:t>
            </a:r>
          </a:p>
          <a:p>
            <a:pPr marL="285750" indent="-285750">
              <a:buFont typeface="Arial" panose="020B0604020202020204" pitchFamily="34" charset="0"/>
              <a:buChar char="•"/>
            </a:pPr>
            <a:r>
              <a:rPr lang="en-ZA" sz="2800" dirty="0"/>
              <a:t>Prac2: OpenCL</a:t>
            </a:r>
          </a:p>
          <a:p>
            <a:pPr marL="285750" indent="-285750">
              <a:buFont typeface="Arial" panose="020B0604020202020204" pitchFamily="34" charset="0"/>
              <a:buChar char="•"/>
            </a:pPr>
            <a:r>
              <a:rPr lang="en-ZA" sz="2800" dirty="0"/>
              <a:t>Recommend attempting to install </a:t>
            </a:r>
            <a:r>
              <a:rPr lang="en-ZA" sz="2800" dirty="0" err="1"/>
              <a:t>nVidia</a:t>
            </a:r>
            <a:r>
              <a:rPr lang="en-ZA" sz="2800" dirty="0"/>
              <a:t> or Intel or AMD OpenCL drivers on your own PC if have an OpenCL compatible device</a:t>
            </a:r>
          </a:p>
          <a:p>
            <a:pPr marL="742950" lvl="1" indent="-285750">
              <a:buFont typeface="Arial" panose="020B0604020202020204" pitchFamily="34" charset="0"/>
              <a:buChar char="•"/>
            </a:pPr>
            <a:r>
              <a:rPr lang="en-ZA" sz="2800" dirty="0"/>
              <a:t>For coding suggest</a:t>
            </a:r>
            <a:br>
              <a:rPr lang="en-ZA" sz="2800" dirty="0"/>
            </a:br>
            <a:r>
              <a:rPr lang="en-ZA" sz="2800" dirty="0"/>
              <a:t>Code::Blocks </a:t>
            </a:r>
            <a:r>
              <a:rPr lang="en-ZA" sz="2800" dirty="0">
                <a:hlinkClick r:id="rId2"/>
              </a:rPr>
              <a:t>https://www.codeblocks.org/</a:t>
            </a:r>
            <a:endParaRPr lang="en-ZA" sz="2800" dirty="0"/>
          </a:p>
          <a:p>
            <a:pPr lvl="1"/>
            <a:r>
              <a:rPr lang="en-ZA" sz="2800" dirty="0"/>
              <a:t> OR: </a:t>
            </a:r>
            <a:br>
              <a:rPr lang="en-ZA" sz="2800" dirty="0"/>
            </a:br>
            <a:r>
              <a:rPr lang="en-ZA" sz="2800" dirty="0"/>
              <a:t>   </a:t>
            </a:r>
            <a:r>
              <a:rPr lang="en-ZA" sz="2800" dirty="0" err="1"/>
              <a:t>DevC</a:t>
            </a:r>
            <a:r>
              <a:rPr lang="en-ZA" sz="2800" dirty="0"/>
              <a:t>++ </a:t>
            </a:r>
            <a:r>
              <a:rPr lang="en-ZA" sz="2800" dirty="0">
                <a:hlinkClick r:id="rId3"/>
              </a:rPr>
              <a:t>http://dev-cpp.com/</a:t>
            </a:r>
            <a:r>
              <a:rPr lang="en-ZA" sz="2800" dirty="0"/>
              <a:t> </a:t>
            </a:r>
          </a:p>
          <a:p>
            <a:pPr marL="285750" indent="-285750">
              <a:buFont typeface="Arial" panose="020B0604020202020204" pitchFamily="34" charset="0"/>
              <a:buChar char="•"/>
            </a:pPr>
            <a:r>
              <a:rPr lang="en-ZA" sz="2800" dirty="0"/>
              <a:t>Limited PC currently available in </a:t>
            </a:r>
            <a:r>
              <a:rPr lang="en-ZA" sz="2800" dirty="0" err="1"/>
              <a:t>BlueLab</a:t>
            </a:r>
            <a:r>
              <a:rPr lang="en-ZA" sz="2800" dirty="0"/>
              <a:t>, need to share operational machines. </a:t>
            </a:r>
            <a:br>
              <a:rPr lang="en-ZA" sz="2800" dirty="0"/>
            </a:br>
            <a:r>
              <a:rPr lang="en-ZA" sz="2800" dirty="0"/>
              <a:t>Will be provided Linux remote login.</a:t>
            </a:r>
            <a:endParaRPr lang="en-ZA" sz="2800" dirty="0">
              <a:hlinkClick r:id="rId3"/>
            </a:endParaRPr>
          </a:p>
        </p:txBody>
      </p:sp>
    </p:spTree>
    <p:extLst>
      <p:ext uri="{BB962C8B-B14F-4D97-AF65-F5344CB8AC3E}">
        <p14:creationId xmlns:p14="http://schemas.microsoft.com/office/powerpoint/2010/main" val="338447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Outline for Lecture</a:t>
            </a:r>
          </a:p>
        </p:txBody>
      </p:sp>
      <p:sp>
        <p:nvSpPr>
          <p:cNvPr id="4" name="Content Placeholder 3"/>
          <p:cNvSpPr>
            <a:spLocks noGrp="1"/>
          </p:cNvSpPr>
          <p:nvPr>
            <p:ph idx="1"/>
          </p:nvPr>
        </p:nvSpPr>
        <p:spPr>
          <a:xfrm>
            <a:off x="729785" y="1595620"/>
            <a:ext cx="7962523" cy="4519977"/>
          </a:xfrm>
        </p:spPr>
        <p:txBody>
          <a:bodyPr/>
          <a:lstStyle/>
          <a:p>
            <a:r>
              <a:rPr lang="en-US" dirty="0"/>
              <a:t>Considerations for EDGE computing (connection to direction of this course)</a:t>
            </a:r>
          </a:p>
          <a:p>
            <a:r>
              <a:rPr lang="en-US" dirty="0"/>
              <a:t>Computing solutions: HW vs SW vs RC</a:t>
            </a:r>
          </a:p>
          <a:p>
            <a:r>
              <a:rPr lang="en-US" dirty="0"/>
              <a:t>Latest Intel chipsets</a:t>
            </a:r>
          </a:p>
          <a:p>
            <a:r>
              <a:rPr lang="en-US" dirty="0"/>
              <a:t>Towards digital accelerators (e.g. </a:t>
            </a:r>
            <a:r>
              <a:rPr lang="en-US" dirty="0" err="1"/>
              <a:t>Alveo</a:t>
            </a:r>
            <a:r>
              <a:rPr lang="en-US" dirty="0"/>
              <a:t>)</a:t>
            </a:r>
          </a:p>
          <a:p>
            <a:r>
              <a:rPr lang="en-US" dirty="0"/>
              <a:t>Tools that we will be using</a:t>
            </a:r>
          </a:p>
          <a:p>
            <a:r>
              <a:rPr lang="en-US" dirty="0"/>
              <a:t>Closing Remarks &amp; Intermission</a:t>
            </a:r>
          </a:p>
        </p:txBody>
      </p:sp>
    </p:spTree>
    <p:extLst>
      <p:ext uri="{BB962C8B-B14F-4D97-AF65-F5344CB8AC3E}">
        <p14:creationId xmlns:p14="http://schemas.microsoft.com/office/powerpoint/2010/main" val="259510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D98EA-AC47-4B73-A512-F28C6894F22B}"/>
              </a:ext>
            </a:extLst>
          </p:cNvPr>
          <p:cNvSpPr/>
          <p:nvPr/>
        </p:nvSpPr>
        <p:spPr>
          <a:xfrm>
            <a:off x="921003" y="1572343"/>
            <a:ext cx="7301999"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closing </a:t>
            </a:r>
          </a:p>
          <a:p>
            <a:pPr algn="ctr"/>
            <a:r>
              <a:rPr lang="en-US" sz="5400" b="0" cap="none" spc="0" dirty="0">
                <a:ln w="0"/>
                <a:solidFill>
                  <a:schemeClr val="tx1"/>
                </a:solidFill>
                <a:effectLst>
                  <a:outerShdw blurRad="38100" dist="19050" dir="2700000" algn="tl" rotWithShape="0">
                    <a:schemeClr val="dk1">
                      <a:alpha val="40000"/>
                    </a:schemeClr>
                  </a:outerShdw>
                </a:effectLst>
              </a:rPr>
              <a:t>remarks &amp; reminders…</a:t>
            </a:r>
          </a:p>
        </p:txBody>
      </p:sp>
      <p:pic>
        <p:nvPicPr>
          <p:cNvPr id="4" name="Picture 3" descr="A close up of a person&#10;&#10;Description automatically generated">
            <a:extLst>
              <a:ext uri="{FF2B5EF4-FFF2-40B4-BE49-F238E27FC236}">
                <a16:creationId xmlns:a16="http://schemas.microsoft.com/office/drawing/2014/main" id="{F9D638D0-3882-477C-92BB-BADA6C51B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410" y="3721288"/>
            <a:ext cx="2756702" cy="2605083"/>
          </a:xfrm>
          <a:prstGeom prst="rect">
            <a:avLst/>
          </a:prstGeom>
        </p:spPr>
      </p:pic>
      <p:pic>
        <p:nvPicPr>
          <p:cNvPr id="3" name="L03-37">
            <a:hlinkClick r:id="" action="ppaction://media"/>
            <a:extLst>
              <a:ext uri="{FF2B5EF4-FFF2-40B4-BE49-F238E27FC236}">
                <a16:creationId xmlns:a16="http://schemas.microsoft.com/office/drawing/2014/main" id="{B993A54A-731B-427F-B7EF-57DA371132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6203" y="5796853"/>
            <a:ext cx="609600" cy="609600"/>
          </a:xfrm>
          <a:prstGeom prst="rect">
            <a:avLst/>
          </a:prstGeom>
        </p:spPr>
      </p:pic>
    </p:spTree>
    <p:extLst>
      <p:ext uri="{BB962C8B-B14F-4D97-AF65-F5344CB8AC3E}">
        <p14:creationId xmlns:p14="http://schemas.microsoft.com/office/powerpoint/2010/main" val="140946242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4068" y="498455"/>
            <a:ext cx="58015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Assigned Reading</a:t>
            </a:r>
          </a:p>
        </p:txBody>
      </p:sp>
      <p:sp>
        <p:nvSpPr>
          <p:cNvPr id="5" name="Rectangle 4"/>
          <p:cNvSpPr/>
          <p:nvPr/>
        </p:nvSpPr>
        <p:spPr>
          <a:xfrm>
            <a:off x="2161803" y="1950065"/>
            <a:ext cx="486613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Test Tomorrow!</a:t>
            </a:r>
          </a:p>
        </p:txBody>
      </p:sp>
      <p:sp>
        <p:nvSpPr>
          <p:cNvPr id="6" name="Rectangle 5"/>
          <p:cNvSpPr/>
          <p:nvPr/>
        </p:nvSpPr>
        <p:spPr>
          <a:xfrm>
            <a:off x="1303020" y="3279014"/>
            <a:ext cx="6503670" cy="2492990"/>
          </a:xfrm>
          <a:prstGeom prst="rect">
            <a:avLst/>
          </a:prstGeom>
        </p:spPr>
        <p:txBody>
          <a:bodyPr wrap="square">
            <a:spAutoFit/>
          </a:bodyPr>
          <a:lstStyle/>
          <a:p>
            <a:r>
              <a:rPr lang="en-ZA" sz="2800" b="1" i="1" dirty="0">
                <a:solidFill>
                  <a:schemeClr val="accent1">
                    <a:lumMod val="50000"/>
                  </a:schemeClr>
                </a:solidFill>
              </a:rPr>
              <a:t>Read L01b: </a:t>
            </a:r>
            <a:r>
              <a:rPr lang="en-ZA" sz="2800" b="1" i="1" dirty="0" err="1">
                <a:solidFill>
                  <a:schemeClr val="accent1">
                    <a:lumMod val="50000"/>
                  </a:schemeClr>
                </a:solidFill>
              </a:rPr>
              <a:t>Asanovic</a:t>
            </a:r>
            <a:r>
              <a:rPr lang="en-ZA" sz="2800" b="1" i="1" dirty="0">
                <a:solidFill>
                  <a:schemeClr val="accent1">
                    <a:lumMod val="50000"/>
                  </a:schemeClr>
                </a:solidFill>
              </a:rPr>
              <a:t> et </a:t>
            </a:r>
            <a:r>
              <a:rPr lang="en-ZA" sz="2800" b="1" i="1" dirty="0" err="1">
                <a:solidFill>
                  <a:schemeClr val="accent1">
                    <a:lumMod val="50000"/>
                  </a:schemeClr>
                </a:solidFill>
              </a:rPr>
              <a:t>al.,A</a:t>
            </a:r>
            <a:r>
              <a:rPr lang="en-ZA" sz="2800" b="1" i="1" dirty="0">
                <a:solidFill>
                  <a:schemeClr val="accent1">
                    <a:lumMod val="50000"/>
                  </a:schemeClr>
                </a:solidFill>
              </a:rPr>
              <a:t> view of the parallel computing landscape (recommended easier read)</a:t>
            </a:r>
          </a:p>
          <a:p>
            <a:endParaRPr lang="en-ZA" dirty="0"/>
          </a:p>
          <a:p>
            <a:r>
              <a:rPr lang="en-ZA" dirty="0"/>
              <a:t>Copy in resources</a:t>
            </a:r>
          </a:p>
          <a:p>
            <a:endParaRPr lang="en-ZA" dirty="0"/>
          </a:p>
          <a:p>
            <a:r>
              <a:rPr lang="en-ZA" dirty="0"/>
              <a:t>  There will be a </a:t>
            </a:r>
            <a:r>
              <a:rPr lang="en-ZA" u="sng" dirty="0"/>
              <a:t>short quiz</a:t>
            </a:r>
            <a:r>
              <a:rPr lang="en-ZA" dirty="0"/>
              <a:t>, and I will follow that with solutions</a:t>
            </a:r>
          </a:p>
        </p:txBody>
      </p:sp>
      <p:sp>
        <p:nvSpPr>
          <p:cNvPr id="2" name="Rectangle 1">
            <a:extLst>
              <a:ext uri="{FF2B5EF4-FFF2-40B4-BE49-F238E27FC236}">
                <a16:creationId xmlns:a16="http://schemas.microsoft.com/office/drawing/2014/main" id="{24D45133-7DC8-4626-8EEF-D7FECBF3AD14}"/>
              </a:ext>
            </a:extLst>
          </p:cNvPr>
          <p:cNvSpPr/>
          <p:nvPr/>
        </p:nvSpPr>
        <p:spPr>
          <a:xfrm>
            <a:off x="647700" y="5990213"/>
            <a:ext cx="8092055" cy="369332"/>
          </a:xfrm>
          <a:prstGeom prst="rect">
            <a:avLst/>
          </a:prstGeom>
        </p:spPr>
        <p:txBody>
          <a:bodyPr wrap="square">
            <a:spAutoFit/>
          </a:bodyPr>
          <a:lstStyle/>
          <a:p>
            <a:r>
              <a:rPr lang="en-US" b="1" dirty="0"/>
              <a:t>Read</a:t>
            </a:r>
            <a:r>
              <a:rPr lang="en-US" dirty="0"/>
              <a:t> About page for </a:t>
            </a:r>
            <a:r>
              <a:rPr lang="en-US" dirty="0" err="1"/>
              <a:t>Valgrind</a:t>
            </a:r>
            <a:r>
              <a:rPr lang="en-US" dirty="0"/>
              <a:t> (very useful): </a:t>
            </a:r>
            <a:r>
              <a:rPr lang="en-ZA" dirty="0">
                <a:hlinkClick r:id="rId2"/>
              </a:rPr>
              <a:t>https://valgrind.org/info/about.html</a:t>
            </a:r>
            <a:endParaRPr lang="en-ZA" dirty="0"/>
          </a:p>
        </p:txBody>
      </p:sp>
    </p:spTree>
    <p:extLst>
      <p:ext uri="{BB962C8B-B14F-4D97-AF65-F5344CB8AC3E}">
        <p14:creationId xmlns:p14="http://schemas.microsoft.com/office/powerpoint/2010/main" val="274933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D98EA-AC47-4B73-A512-F28C6894F22B}"/>
              </a:ext>
            </a:extLst>
          </p:cNvPr>
          <p:cNvSpPr/>
          <p:nvPr/>
        </p:nvSpPr>
        <p:spPr>
          <a:xfrm>
            <a:off x="1286489" y="4535880"/>
            <a:ext cx="657103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Onwards to lecture 4</a:t>
            </a:r>
          </a:p>
        </p:txBody>
      </p:sp>
      <p:sp>
        <p:nvSpPr>
          <p:cNvPr id="5" name="Rectangle 4">
            <a:extLst>
              <a:ext uri="{FF2B5EF4-FFF2-40B4-BE49-F238E27FC236}">
                <a16:creationId xmlns:a16="http://schemas.microsoft.com/office/drawing/2014/main" id="{DE3CB7D4-4FEF-A225-625C-77A5D53B8743}"/>
              </a:ext>
            </a:extLst>
          </p:cNvPr>
          <p:cNvSpPr/>
          <p:nvPr/>
        </p:nvSpPr>
        <p:spPr>
          <a:xfrm>
            <a:off x="2517598" y="1091361"/>
            <a:ext cx="41088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Intermission!</a:t>
            </a:r>
          </a:p>
        </p:txBody>
      </p:sp>
      <p:sp>
        <p:nvSpPr>
          <p:cNvPr id="6" name="Rectangle 5">
            <a:extLst>
              <a:ext uri="{FF2B5EF4-FFF2-40B4-BE49-F238E27FC236}">
                <a16:creationId xmlns:a16="http://schemas.microsoft.com/office/drawing/2014/main" id="{9F966657-59A2-7E8B-68FE-E542DB525785}"/>
              </a:ext>
            </a:extLst>
          </p:cNvPr>
          <p:cNvSpPr/>
          <p:nvPr/>
        </p:nvSpPr>
        <p:spPr>
          <a:xfrm>
            <a:off x="3460162" y="2967335"/>
            <a:ext cx="222368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then…</a:t>
            </a:r>
          </a:p>
        </p:txBody>
      </p:sp>
    </p:spTree>
    <p:extLst>
      <p:ext uri="{BB962C8B-B14F-4D97-AF65-F5344CB8AC3E}">
        <p14:creationId xmlns:p14="http://schemas.microsoft.com/office/powerpoint/2010/main" val="3629947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389" y="2967335"/>
            <a:ext cx="56092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End of Lecture 3</a:t>
            </a:r>
          </a:p>
        </p:txBody>
      </p:sp>
    </p:spTree>
    <p:extLst>
      <p:ext uri="{BB962C8B-B14F-4D97-AF65-F5344CB8AC3E}">
        <p14:creationId xmlns:p14="http://schemas.microsoft.com/office/powerpoint/2010/main" val="334046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Wikipedia (open commons)</a:t>
            </a:r>
          </a:p>
          <a:p>
            <a:r>
              <a:rPr lang="en-US" dirty="0"/>
              <a:t> http://www.flickr.com</a:t>
            </a:r>
          </a:p>
          <a:p>
            <a:r>
              <a:rPr lang="en-US" dirty="0"/>
              <a:t> http://pixabay.com/</a:t>
            </a:r>
          </a:p>
          <a:p>
            <a:r>
              <a:rPr lang="en-US" dirty="0"/>
              <a:t> Forrest of trees: Wikipedia (open commons)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1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urniture, table, wooden, wood&#10;&#10;Description automatically generated">
            <a:extLst>
              <a:ext uri="{FF2B5EF4-FFF2-40B4-BE49-F238E27FC236}">
                <a16:creationId xmlns:a16="http://schemas.microsoft.com/office/drawing/2014/main" id="{7565579E-471D-453B-9F9D-C143B5D8AF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0779" y="764732"/>
            <a:ext cx="3434576" cy="3652135"/>
          </a:xfrm>
          <a:prstGeom prst="rect">
            <a:avLst/>
          </a:prstGeom>
        </p:spPr>
      </p:pic>
      <p:sp>
        <p:nvSpPr>
          <p:cNvPr id="4" name="Title 3"/>
          <p:cNvSpPr>
            <a:spLocks noGrp="1"/>
          </p:cNvSpPr>
          <p:nvPr>
            <p:ph type="title"/>
          </p:nvPr>
        </p:nvSpPr>
        <p:spPr>
          <a:xfrm>
            <a:off x="1258645" y="3581054"/>
            <a:ext cx="6637468" cy="1362075"/>
          </a:xfrm>
        </p:spPr>
        <p:txBody>
          <a:bodyPr/>
          <a:lstStyle/>
          <a:p>
            <a:pPr>
              <a:defRPr/>
            </a:pPr>
            <a:r>
              <a:rPr lang="en-US" b="1" dirty="0">
                <a:ln>
                  <a:solidFill>
                    <a:schemeClr val="tx1"/>
                  </a:solidFill>
                </a:ln>
              </a:rPr>
              <a:t>Edge Computing</a:t>
            </a:r>
          </a:p>
        </p:txBody>
      </p:sp>
      <p:sp>
        <p:nvSpPr>
          <p:cNvPr id="5" name="Text Placeholder 4"/>
          <p:cNvSpPr>
            <a:spLocks noGrp="1"/>
          </p:cNvSpPr>
          <p:nvPr>
            <p:ph type="body" idx="1"/>
          </p:nvPr>
        </p:nvSpPr>
        <p:spPr>
          <a:xfrm>
            <a:off x="1258645" y="4947425"/>
            <a:ext cx="6637467" cy="1520413"/>
          </a:xfrm>
        </p:spPr>
        <p:txBody>
          <a:bodyPr/>
          <a:lstStyle/>
          <a:p>
            <a:pPr>
              <a:defRPr/>
            </a:pPr>
            <a:r>
              <a:rPr lang="en-US" dirty="0"/>
              <a:t>EEE4120F HPES</a:t>
            </a:r>
          </a:p>
        </p:txBody>
      </p:sp>
      <p:pic>
        <p:nvPicPr>
          <p:cNvPr id="7" name="Picture 6" descr="A picture containing text, electronics, computer, black&#10;&#10;Description automatically generated">
            <a:extLst>
              <a:ext uri="{FF2B5EF4-FFF2-40B4-BE49-F238E27FC236}">
                <a16:creationId xmlns:a16="http://schemas.microsoft.com/office/drawing/2014/main" id="{2D6EED92-AF95-43C9-A5D6-9505DFF56C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20939" flipH="1">
            <a:off x="4181708" y="1148101"/>
            <a:ext cx="1038780" cy="1193656"/>
          </a:xfrm>
          <a:prstGeom prst="rect">
            <a:avLst/>
          </a:prstGeom>
        </p:spPr>
      </p:pic>
      <p:pic>
        <p:nvPicPr>
          <p:cNvPr id="6" name="L03-03">
            <a:hlinkClick r:id="" action="ppaction://media"/>
            <a:extLst>
              <a:ext uri="{FF2B5EF4-FFF2-40B4-BE49-F238E27FC236}">
                <a16:creationId xmlns:a16="http://schemas.microsoft.com/office/drawing/2014/main" id="{AB0A59B1-61F8-4AA6-A434-CEFFEF0BE2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96112" y="5532538"/>
            <a:ext cx="609600" cy="609600"/>
          </a:xfrm>
          <a:prstGeom prst="rect">
            <a:avLst/>
          </a:prstGeom>
        </p:spPr>
      </p:pic>
    </p:spTree>
    <p:extLst>
      <p:ext uri="{BB962C8B-B14F-4D97-AF65-F5344CB8AC3E}">
        <p14:creationId xmlns:p14="http://schemas.microsoft.com/office/powerpoint/2010/main" val="1176977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06A76-D88B-4753-A469-F21BDE5AB2FB}"/>
              </a:ext>
            </a:extLst>
          </p:cNvPr>
          <p:cNvSpPr>
            <a:spLocks noGrp="1"/>
          </p:cNvSpPr>
          <p:nvPr>
            <p:ph type="title"/>
          </p:nvPr>
        </p:nvSpPr>
        <p:spPr/>
        <p:txBody>
          <a:bodyPr>
            <a:normAutofit fontScale="90000"/>
          </a:bodyPr>
          <a:lstStyle/>
          <a:p>
            <a:r>
              <a:rPr lang="en-ZA" dirty="0"/>
              <a:t>Edge Computing</a:t>
            </a:r>
          </a:p>
        </p:txBody>
      </p:sp>
      <p:sp>
        <p:nvSpPr>
          <p:cNvPr id="5" name="Content Placeholder 4">
            <a:extLst>
              <a:ext uri="{FF2B5EF4-FFF2-40B4-BE49-F238E27FC236}">
                <a16:creationId xmlns:a16="http://schemas.microsoft.com/office/drawing/2014/main" id="{3959EB13-D61E-490A-ABA7-69977BA4C2C4}"/>
              </a:ext>
            </a:extLst>
          </p:cNvPr>
          <p:cNvSpPr>
            <a:spLocks noGrp="1"/>
          </p:cNvSpPr>
          <p:nvPr>
            <p:ph idx="1"/>
          </p:nvPr>
        </p:nvSpPr>
        <p:spPr>
          <a:xfrm>
            <a:off x="704385" y="1405120"/>
            <a:ext cx="7697635" cy="4519977"/>
          </a:xfrm>
        </p:spPr>
        <p:txBody>
          <a:bodyPr>
            <a:normAutofit fontScale="77500" lnSpcReduction="20000"/>
          </a:bodyPr>
          <a:lstStyle/>
          <a:p>
            <a:r>
              <a:rPr lang="en-US" dirty="0"/>
              <a:t>Edge computing (a precise definition):</a:t>
            </a:r>
          </a:p>
          <a:p>
            <a:pPr lvl="1"/>
            <a:r>
              <a:rPr lang="en-US" dirty="0"/>
              <a:t>A distributed computing paradigm that brings computation (and possibly data storage) closer to where it is needed, as a means to improve response times and save bandwidth. *</a:t>
            </a:r>
          </a:p>
          <a:p>
            <a:r>
              <a:rPr lang="en-US" dirty="0">
                <a:solidFill>
                  <a:schemeClr val="accent5">
                    <a:lumMod val="75000"/>
                  </a:schemeClr>
                </a:solidFill>
              </a:rPr>
              <a:t>Alternate definition:</a:t>
            </a:r>
          </a:p>
          <a:p>
            <a:pPr lvl="1"/>
            <a:r>
              <a:rPr lang="en-US" dirty="0">
                <a:solidFill>
                  <a:schemeClr val="accent3">
                    <a:lumMod val="75000"/>
                  </a:schemeClr>
                </a:solidFill>
              </a:rPr>
              <a:t>“edge computing” is any type of computer program that delivers low latency nearer to the requests.</a:t>
            </a:r>
          </a:p>
          <a:p>
            <a:r>
              <a:rPr lang="en-US" dirty="0"/>
              <a:t>It something of a swing away from the “in the cloud” thinking… there are problems with everything being in the cloud such as needing to get data (e.g. sensor data) to the cloud and results back from it.</a:t>
            </a:r>
          </a:p>
        </p:txBody>
      </p:sp>
      <p:sp>
        <p:nvSpPr>
          <p:cNvPr id="8" name="Rectangle 7">
            <a:extLst>
              <a:ext uri="{FF2B5EF4-FFF2-40B4-BE49-F238E27FC236}">
                <a16:creationId xmlns:a16="http://schemas.microsoft.com/office/drawing/2014/main" id="{C0E402C3-5FA7-4E7B-9CF6-8AC6EB5CAD93}"/>
              </a:ext>
            </a:extLst>
          </p:cNvPr>
          <p:cNvSpPr/>
          <p:nvPr/>
        </p:nvSpPr>
        <p:spPr>
          <a:xfrm>
            <a:off x="292100" y="6100513"/>
            <a:ext cx="8559800" cy="307777"/>
          </a:xfrm>
          <a:prstGeom prst="rect">
            <a:avLst/>
          </a:prstGeom>
        </p:spPr>
        <p:txBody>
          <a:bodyPr wrap="square">
            <a:spAutoFit/>
          </a:bodyPr>
          <a:lstStyle/>
          <a:p>
            <a:r>
              <a:rPr lang="en-ZA" sz="1400" dirty="0"/>
              <a:t>* Ref and </a:t>
            </a:r>
            <a:r>
              <a:rPr lang="en-ZA" sz="1400" dirty="0">
                <a:highlight>
                  <a:srgbClr val="FFFF00"/>
                </a:highlight>
              </a:rPr>
              <a:t>recommended read:</a:t>
            </a:r>
            <a:r>
              <a:rPr lang="en-ZA" sz="1400" dirty="0"/>
              <a:t> </a:t>
            </a:r>
            <a:r>
              <a:rPr lang="en-ZA" sz="1400" dirty="0">
                <a:hlinkClick r:id="rId4"/>
              </a:rPr>
              <a:t>https://www.cloudwards.net/what-is-edge-computing/</a:t>
            </a:r>
            <a:endParaRPr lang="en-ZA" sz="1400" dirty="0"/>
          </a:p>
        </p:txBody>
      </p:sp>
      <p:sp>
        <p:nvSpPr>
          <p:cNvPr id="9" name="Rectangle 8">
            <a:extLst>
              <a:ext uri="{FF2B5EF4-FFF2-40B4-BE49-F238E27FC236}">
                <a16:creationId xmlns:a16="http://schemas.microsoft.com/office/drawing/2014/main" id="{6A82311A-DE4E-4FE6-92E8-824BB63C0B57}"/>
              </a:ext>
            </a:extLst>
          </p:cNvPr>
          <p:cNvSpPr/>
          <p:nvPr/>
        </p:nvSpPr>
        <p:spPr>
          <a:xfrm>
            <a:off x="292100" y="6433690"/>
            <a:ext cx="8559800" cy="276999"/>
          </a:xfrm>
          <a:prstGeom prst="rect">
            <a:avLst/>
          </a:prstGeom>
        </p:spPr>
        <p:txBody>
          <a:bodyPr wrap="square">
            <a:spAutoFit/>
          </a:bodyPr>
          <a:lstStyle/>
          <a:p>
            <a:r>
              <a:rPr lang="en-ZA" sz="1200" dirty="0"/>
              <a:t>** </a:t>
            </a:r>
            <a:r>
              <a:rPr lang="en-US" sz="1200" dirty="0"/>
              <a:t>Dilley, John, et al. "Globally distributed content delivery." </a:t>
            </a:r>
            <a:r>
              <a:rPr lang="en-US" sz="1200" i="1" dirty="0"/>
              <a:t>IEEE Internet Computing</a:t>
            </a:r>
            <a:r>
              <a:rPr lang="en-US" sz="1200" dirty="0"/>
              <a:t> 6.5 (2002): 50-58.</a:t>
            </a:r>
            <a:endParaRPr lang="en-ZA" sz="1200" dirty="0"/>
          </a:p>
        </p:txBody>
      </p:sp>
      <p:pic>
        <p:nvPicPr>
          <p:cNvPr id="3" name="L03-05">
            <a:hlinkClick r:id="" action="ppaction://media"/>
            <a:extLst>
              <a:ext uri="{FF2B5EF4-FFF2-40B4-BE49-F238E27FC236}">
                <a16:creationId xmlns:a16="http://schemas.microsoft.com/office/drawing/2014/main" id="{194AD378-C738-4E53-99EE-4DEEFB144F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50238" y="688975"/>
            <a:ext cx="609600" cy="609600"/>
          </a:xfrm>
          <a:prstGeom prst="rect">
            <a:avLst/>
          </a:prstGeom>
        </p:spPr>
      </p:pic>
    </p:spTree>
    <p:extLst>
      <p:ext uri="{BB962C8B-B14F-4D97-AF65-F5344CB8AC3E}">
        <p14:creationId xmlns:p14="http://schemas.microsoft.com/office/powerpoint/2010/main" val="69281849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1C28-5D8D-4DAA-8DED-6B90CBBFB585}"/>
              </a:ext>
            </a:extLst>
          </p:cNvPr>
          <p:cNvSpPr>
            <a:spLocks noGrp="1"/>
          </p:cNvSpPr>
          <p:nvPr>
            <p:ph type="title"/>
          </p:nvPr>
        </p:nvSpPr>
        <p:spPr>
          <a:xfrm>
            <a:off x="729114" y="577852"/>
            <a:ext cx="7698306" cy="692210"/>
          </a:xfrm>
        </p:spPr>
        <p:txBody>
          <a:bodyPr>
            <a:normAutofit fontScale="90000"/>
          </a:bodyPr>
          <a:lstStyle/>
          <a:p>
            <a:r>
              <a:rPr lang="en-ZA" dirty="0"/>
              <a:t>Edge Computing</a:t>
            </a:r>
            <a:br>
              <a:rPr lang="en-ZA" dirty="0"/>
            </a:br>
            <a:r>
              <a:rPr lang="en-ZA" sz="2200" dirty="0"/>
              <a:t> “Another name for networked embedded systems?”</a:t>
            </a:r>
            <a:endParaRPr lang="en-ZA" dirty="0"/>
          </a:p>
        </p:txBody>
      </p:sp>
      <p:sp>
        <p:nvSpPr>
          <p:cNvPr id="3" name="Content Placeholder 2">
            <a:extLst>
              <a:ext uri="{FF2B5EF4-FFF2-40B4-BE49-F238E27FC236}">
                <a16:creationId xmlns:a16="http://schemas.microsoft.com/office/drawing/2014/main" id="{0C2B329D-9B7D-45D5-B4CA-633A7B294A9B}"/>
              </a:ext>
            </a:extLst>
          </p:cNvPr>
          <p:cNvSpPr>
            <a:spLocks noGrp="1"/>
          </p:cNvSpPr>
          <p:nvPr>
            <p:ph idx="1"/>
          </p:nvPr>
        </p:nvSpPr>
        <p:spPr>
          <a:xfrm>
            <a:off x="571501" y="1344611"/>
            <a:ext cx="8229598" cy="4027489"/>
          </a:xfrm>
        </p:spPr>
        <p:txBody>
          <a:bodyPr>
            <a:normAutofit fontScale="85000" lnSpcReduction="10000"/>
          </a:bodyPr>
          <a:lstStyle/>
          <a:p>
            <a:r>
              <a:rPr lang="en-US" dirty="0"/>
              <a:t>A ‘rediscovery’ in a way that doing things at the edges (leaves) of a network may work out better than drawing it in to a central compute point</a:t>
            </a:r>
          </a:p>
          <a:p>
            <a:r>
              <a:rPr lang="en-US" dirty="0"/>
              <a:t>But with the advantage of being connected to a network (e.g. bring in data from other nodes)</a:t>
            </a:r>
          </a:p>
          <a:p>
            <a:r>
              <a:rPr lang="en-US" dirty="0"/>
              <a:t>The concept of a ‘smart embedded sensor’ or a sub-sensor net (i.e. a distribution </a:t>
            </a:r>
            <a:br>
              <a:rPr lang="en-US" dirty="0"/>
            </a:br>
            <a:r>
              <a:rPr lang="en-US" dirty="0"/>
              <a:t>of distributed nets) may work </a:t>
            </a:r>
            <a:br>
              <a:rPr lang="en-US" dirty="0"/>
            </a:br>
            <a:r>
              <a:rPr lang="en-US" dirty="0"/>
              <a:t>better in some cases.</a:t>
            </a:r>
            <a:endParaRPr lang="en-ZA" dirty="0"/>
          </a:p>
        </p:txBody>
      </p:sp>
      <p:sp>
        <p:nvSpPr>
          <p:cNvPr id="4" name="Rectangle 3">
            <a:extLst>
              <a:ext uri="{FF2B5EF4-FFF2-40B4-BE49-F238E27FC236}">
                <a16:creationId xmlns:a16="http://schemas.microsoft.com/office/drawing/2014/main" id="{E79537C8-CD9D-42A2-91C3-B692D8C7E94A}"/>
              </a:ext>
            </a:extLst>
          </p:cNvPr>
          <p:cNvSpPr/>
          <p:nvPr/>
        </p:nvSpPr>
        <p:spPr>
          <a:xfrm>
            <a:off x="342901" y="4914901"/>
            <a:ext cx="6184899" cy="1754326"/>
          </a:xfrm>
          <a:prstGeom prst="rect">
            <a:avLst/>
          </a:prstGeom>
        </p:spPr>
        <p:txBody>
          <a:bodyPr wrap="square">
            <a:spAutoFit/>
          </a:bodyPr>
          <a:lstStyle/>
          <a:p>
            <a:r>
              <a:rPr lang="en-US" dirty="0"/>
              <a:t>Some benefits of edge, e.g.</a:t>
            </a:r>
          </a:p>
          <a:p>
            <a:pPr marL="285750" indent="-285750">
              <a:buFont typeface="Arial" panose="020B0604020202020204" pitchFamily="34" charset="0"/>
              <a:buChar char="•"/>
            </a:pPr>
            <a:r>
              <a:rPr lang="en-US" dirty="0"/>
              <a:t>Reduce risks (can do stuff without internet access)</a:t>
            </a:r>
          </a:p>
          <a:p>
            <a:pPr marL="285750" indent="-285750">
              <a:buFont typeface="Arial" panose="020B0604020202020204" pitchFamily="34" charset="0"/>
              <a:buChar char="•"/>
            </a:pPr>
            <a:r>
              <a:rPr lang="en-US" dirty="0"/>
              <a:t>Improve response rates</a:t>
            </a:r>
          </a:p>
          <a:p>
            <a:pPr marL="285750" indent="-285750">
              <a:buFont typeface="Arial" panose="020B0604020202020204" pitchFamily="34" charset="0"/>
              <a:buChar char="•"/>
            </a:pPr>
            <a:r>
              <a:rPr lang="en-US" dirty="0"/>
              <a:t>Better manage load (not having to do the processing centrally and distribute the results)</a:t>
            </a:r>
          </a:p>
          <a:p>
            <a:pPr marL="285750" indent="-285750">
              <a:buFont typeface="Arial" panose="020B0604020202020204" pitchFamily="34" charset="0"/>
              <a:buChar char="•"/>
            </a:pPr>
            <a:r>
              <a:rPr lang="en-US" dirty="0"/>
              <a:t>Improved reliability</a:t>
            </a:r>
          </a:p>
        </p:txBody>
      </p:sp>
      <p:grpSp>
        <p:nvGrpSpPr>
          <p:cNvPr id="9" name="Group 8">
            <a:extLst>
              <a:ext uri="{FF2B5EF4-FFF2-40B4-BE49-F238E27FC236}">
                <a16:creationId xmlns:a16="http://schemas.microsoft.com/office/drawing/2014/main" id="{1E420A29-5708-43AC-B26D-23437B02735C}"/>
              </a:ext>
            </a:extLst>
          </p:cNvPr>
          <p:cNvGrpSpPr/>
          <p:nvPr/>
        </p:nvGrpSpPr>
        <p:grpSpPr>
          <a:xfrm>
            <a:off x="6272211" y="3848099"/>
            <a:ext cx="2300288" cy="2596426"/>
            <a:chOff x="6272211" y="3848099"/>
            <a:chExt cx="2300288" cy="2596426"/>
          </a:xfrm>
        </p:grpSpPr>
        <p:pic>
          <p:nvPicPr>
            <p:cNvPr id="6" name="Picture 5" descr="A picture containing sitting&#10;&#10;Description automatically generated">
              <a:extLst>
                <a:ext uri="{FF2B5EF4-FFF2-40B4-BE49-F238E27FC236}">
                  <a16:creationId xmlns:a16="http://schemas.microsoft.com/office/drawing/2014/main" id="{8A60BE23-B481-471D-B66F-B70B73A44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211" y="3848099"/>
              <a:ext cx="2300288" cy="2371725"/>
            </a:xfrm>
            <a:prstGeom prst="rect">
              <a:avLst/>
            </a:prstGeom>
          </p:spPr>
        </p:pic>
        <p:sp>
          <p:nvSpPr>
            <p:cNvPr id="8" name="Rectangle 7">
              <a:extLst>
                <a:ext uri="{FF2B5EF4-FFF2-40B4-BE49-F238E27FC236}">
                  <a16:creationId xmlns:a16="http://schemas.microsoft.com/office/drawing/2014/main" id="{CE857C5D-435D-4846-AAC9-65F23736FD0E}"/>
                </a:ext>
              </a:extLst>
            </p:cNvPr>
            <p:cNvSpPr/>
            <p:nvPr/>
          </p:nvSpPr>
          <p:spPr>
            <a:xfrm>
              <a:off x="6272211" y="6167526"/>
              <a:ext cx="2300288" cy="276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D7323460-131A-4C3D-95B8-C4CF28377AB9}"/>
                </a:ext>
              </a:extLst>
            </p:cNvPr>
            <p:cNvSpPr/>
            <p:nvPr/>
          </p:nvSpPr>
          <p:spPr>
            <a:xfrm>
              <a:off x="6319328" y="6167525"/>
              <a:ext cx="2206053" cy="276999"/>
            </a:xfrm>
            <a:prstGeom prst="rect">
              <a:avLst/>
            </a:prstGeom>
          </p:spPr>
          <p:txBody>
            <a:bodyPr wrap="none">
              <a:spAutoFit/>
            </a:bodyPr>
            <a:lstStyle/>
            <a:p>
              <a:r>
                <a:rPr lang="en-US" sz="1200" dirty="0"/>
                <a:t>Distribution of distributed nets</a:t>
              </a:r>
              <a:endParaRPr lang="en-ZA" sz="1200" dirty="0"/>
            </a:p>
          </p:txBody>
        </p:sp>
      </p:grpSp>
      <p:pic>
        <p:nvPicPr>
          <p:cNvPr id="10" name="L03-05">
            <a:hlinkClick r:id="" action="ppaction://media"/>
            <a:extLst>
              <a:ext uri="{FF2B5EF4-FFF2-40B4-BE49-F238E27FC236}">
                <a16:creationId xmlns:a16="http://schemas.microsoft.com/office/drawing/2014/main" id="{1197AADE-673C-4E25-9401-5D0603DA19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3044" y="468012"/>
            <a:ext cx="609600" cy="609600"/>
          </a:xfrm>
          <a:prstGeom prst="rect">
            <a:avLst/>
          </a:prstGeom>
        </p:spPr>
      </p:pic>
    </p:spTree>
    <p:extLst>
      <p:ext uri="{BB962C8B-B14F-4D97-AF65-F5344CB8AC3E}">
        <p14:creationId xmlns:p14="http://schemas.microsoft.com/office/powerpoint/2010/main" val="94024347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06A76-D88B-4753-A469-F21BDE5AB2FB}"/>
              </a:ext>
            </a:extLst>
          </p:cNvPr>
          <p:cNvSpPr>
            <a:spLocks noGrp="1"/>
          </p:cNvSpPr>
          <p:nvPr>
            <p:ph type="title"/>
          </p:nvPr>
        </p:nvSpPr>
        <p:spPr/>
        <p:txBody>
          <a:bodyPr>
            <a:normAutofit fontScale="90000"/>
          </a:bodyPr>
          <a:lstStyle/>
          <a:p>
            <a:r>
              <a:rPr lang="en-ZA" dirty="0"/>
              <a:t>HPES and Edge Computing</a:t>
            </a:r>
          </a:p>
        </p:txBody>
      </p:sp>
      <p:sp>
        <p:nvSpPr>
          <p:cNvPr id="5" name="Content Placeholder 4">
            <a:extLst>
              <a:ext uri="{FF2B5EF4-FFF2-40B4-BE49-F238E27FC236}">
                <a16:creationId xmlns:a16="http://schemas.microsoft.com/office/drawing/2014/main" id="{3959EB13-D61E-490A-ABA7-69977BA4C2C4}"/>
              </a:ext>
            </a:extLst>
          </p:cNvPr>
          <p:cNvSpPr>
            <a:spLocks noGrp="1"/>
          </p:cNvSpPr>
          <p:nvPr>
            <p:ph idx="1"/>
          </p:nvPr>
        </p:nvSpPr>
        <p:spPr>
          <a:xfrm>
            <a:off x="457201" y="1405120"/>
            <a:ext cx="8229600" cy="4519977"/>
          </a:xfrm>
        </p:spPr>
        <p:txBody>
          <a:bodyPr>
            <a:normAutofit/>
          </a:bodyPr>
          <a:lstStyle/>
          <a:p>
            <a:r>
              <a:rPr lang="en-ZA" dirty="0"/>
              <a:t>Probably obvious to realize that many Edge Computing solutions involve HPES</a:t>
            </a:r>
          </a:p>
          <a:p>
            <a:r>
              <a:rPr lang="en-ZA" dirty="0"/>
              <a:t>To achieve the ‘smartness’ of an edge computing device, you may need substantial compute power… and if you want small and low-power, then you’re probably going to do it using HPES</a:t>
            </a:r>
          </a:p>
        </p:txBody>
      </p:sp>
      <p:grpSp>
        <p:nvGrpSpPr>
          <p:cNvPr id="13" name="Group 12">
            <a:extLst>
              <a:ext uri="{FF2B5EF4-FFF2-40B4-BE49-F238E27FC236}">
                <a16:creationId xmlns:a16="http://schemas.microsoft.com/office/drawing/2014/main" id="{EF4761EC-08E1-4FD7-B62D-26C1C80B302A}"/>
              </a:ext>
            </a:extLst>
          </p:cNvPr>
          <p:cNvGrpSpPr/>
          <p:nvPr/>
        </p:nvGrpSpPr>
        <p:grpSpPr>
          <a:xfrm>
            <a:off x="6892530" y="4610100"/>
            <a:ext cx="2111343" cy="1814032"/>
            <a:chOff x="6892530" y="4610100"/>
            <a:chExt cx="2111343" cy="1814032"/>
          </a:xfrm>
        </p:grpSpPr>
        <p:grpSp>
          <p:nvGrpSpPr>
            <p:cNvPr id="12" name="Group 11">
              <a:extLst>
                <a:ext uri="{FF2B5EF4-FFF2-40B4-BE49-F238E27FC236}">
                  <a16:creationId xmlns:a16="http://schemas.microsoft.com/office/drawing/2014/main" id="{9B456772-06E0-4F25-A29F-697FEA28ACFA}"/>
                </a:ext>
              </a:extLst>
            </p:cNvPr>
            <p:cNvGrpSpPr/>
            <p:nvPr/>
          </p:nvGrpSpPr>
          <p:grpSpPr>
            <a:xfrm>
              <a:off x="6892530" y="5388978"/>
              <a:ext cx="1184667" cy="1035154"/>
              <a:chOff x="6944595" y="5287382"/>
              <a:chExt cx="1362453" cy="1190503"/>
            </a:xfrm>
          </p:grpSpPr>
          <p:pic>
            <p:nvPicPr>
              <p:cNvPr id="7" name="Picture 6" descr="A picture containing sport, black, air, man&#10;&#10;Description automatically generated">
                <a:extLst>
                  <a:ext uri="{FF2B5EF4-FFF2-40B4-BE49-F238E27FC236}">
                    <a16:creationId xmlns:a16="http://schemas.microsoft.com/office/drawing/2014/main" id="{D212F826-6744-4F76-8C4C-66DD3929B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06952" y="5342954"/>
                <a:ext cx="489862" cy="669999"/>
              </a:xfrm>
              <a:prstGeom prst="rect">
                <a:avLst/>
              </a:prstGeom>
            </p:spPr>
          </p:pic>
          <p:sp>
            <p:nvSpPr>
              <p:cNvPr id="10" name="Cube 9">
                <a:extLst>
                  <a:ext uri="{FF2B5EF4-FFF2-40B4-BE49-F238E27FC236}">
                    <a16:creationId xmlns:a16="http://schemas.microsoft.com/office/drawing/2014/main" id="{0CFDB9C6-DC7A-445F-BBD4-B705382B27DB}"/>
                  </a:ext>
                </a:extLst>
              </p:cNvPr>
              <p:cNvSpPr/>
              <p:nvPr/>
            </p:nvSpPr>
            <p:spPr>
              <a:xfrm>
                <a:off x="7406952" y="5287382"/>
                <a:ext cx="489862" cy="70645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470C6F58-DB72-4941-BEE4-AA2B56097161}"/>
                  </a:ext>
                </a:extLst>
              </p:cNvPr>
              <p:cNvSpPr/>
              <p:nvPr/>
            </p:nvSpPr>
            <p:spPr>
              <a:xfrm>
                <a:off x="6944595" y="5946936"/>
                <a:ext cx="1362453" cy="530949"/>
              </a:xfrm>
              <a:prstGeom prst="rect">
                <a:avLst/>
              </a:prstGeom>
            </p:spPr>
            <p:txBody>
              <a:bodyPr wrap="square">
                <a:spAutoFit/>
              </a:bodyPr>
              <a:lstStyle/>
              <a:p>
                <a:pPr algn="ctr"/>
                <a:r>
                  <a:rPr lang="en-US" sz="1200" i="1" dirty="0"/>
                  <a:t>HPES </a:t>
                </a:r>
              </a:p>
              <a:p>
                <a:pPr algn="ctr"/>
                <a:r>
                  <a:rPr lang="en-US" sz="1200" i="1" dirty="0"/>
                  <a:t>Edge Sensor</a:t>
                </a:r>
                <a:endParaRPr lang="en-ZA" sz="1200" dirty="0"/>
              </a:p>
            </p:txBody>
          </p:sp>
        </p:grpSp>
        <p:pic>
          <p:nvPicPr>
            <p:cNvPr id="3" name="Picture 2" descr="A close up of a persons hand&#10;&#10;Description automatically generated">
              <a:extLst>
                <a:ext uri="{FF2B5EF4-FFF2-40B4-BE49-F238E27FC236}">
                  <a16:creationId xmlns:a16="http://schemas.microsoft.com/office/drawing/2014/main" id="{BF1E78F1-7063-4439-9443-2FEAA473BF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183" y="4610100"/>
              <a:ext cx="1901690" cy="868054"/>
            </a:xfrm>
            <a:prstGeom prst="rect">
              <a:avLst/>
            </a:prstGeom>
          </p:spPr>
        </p:pic>
      </p:grpSp>
      <p:pic>
        <p:nvPicPr>
          <p:cNvPr id="2" name="L03-06">
            <a:hlinkClick r:id="" action="ppaction://media"/>
            <a:extLst>
              <a:ext uri="{FF2B5EF4-FFF2-40B4-BE49-F238E27FC236}">
                <a16:creationId xmlns:a16="http://schemas.microsoft.com/office/drawing/2014/main" id="{C2EA2A7A-0F34-4EAB-B5CC-4472B00485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7820" y="568201"/>
            <a:ext cx="609600" cy="609600"/>
          </a:xfrm>
          <a:prstGeom prst="rect">
            <a:avLst/>
          </a:prstGeom>
        </p:spPr>
      </p:pic>
    </p:spTree>
    <p:extLst>
      <p:ext uri="{BB962C8B-B14F-4D97-AF65-F5344CB8AC3E}">
        <p14:creationId xmlns:p14="http://schemas.microsoft.com/office/powerpoint/2010/main" val="5806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80CB-8D91-4D67-B2F7-DAF212987287}"/>
              </a:ext>
            </a:extLst>
          </p:cNvPr>
          <p:cNvSpPr>
            <a:spLocks noGrp="1"/>
          </p:cNvSpPr>
          <p:nvPr>
            <p:ph type="title"/>
          </p:nvPr>
        </p:nvSpPr>
        <p:spPr/>
        <p:txBody>
          <a:bodyPr>
            <a:normAutofit fontScale="90000"/>
          </a:bodyPr>
          <a:lstStyle/>
          <a:p>
            <a:r>
              <a:rPr lang="en-ZA" dirty="0"/>
              <a:t>Edge and Friends</a:t>
            </a:r>
          </a:p>
        </p:txBody>
      </p:sp>
      <p:sp>
        <p:nvSpPr>
          <p:cNvPr id="3" name="Content Placeholder 2">
            <a:extLst>
              <a:ext uri="{FF2B5EF4-FFF2-40B4-BE49-F238E27FC236}">
                <a16:creationId xmlns:a16="http://schemas.microsoft.com/office/drawing/2014/main" id="{A87F0197-BD25-4D44-B6C0-5383CDB7F330}"/>
              </a:ext>
            </a:extLst>
          </p:cNvPr>
          <p:cNvSpPr>
            <a:spLocks noGrp="1"/>
          </p:cNvSpPr>
          <p:nvPr>
            <p:ph idx="1"/>
          </p:nvPr>
        </p:nvSpPr>
        <p:spPr>
          <a:xfrm>
            <a:off x="475785" y="1358900"/>
            <a:ext cx="7697635" cy="4519977"/>
          </a:xfrm>
        </p:spPr>
        <p:txBody>
          <a:bodyPr>
            <a:normAutofit lnSpcReduction="10000"/>
          </a:bodyPr>
          <a:lstStyle/>
          <a:p>
            <a:r>
              <a:rPr lang="en-ZA" dirty="0"/>
              <a:t>Fog computing:</a:t>
            </a:r>
          </a:p>
          <a:p>
            <a:pPr lvl="1"/>
            <a:r>
              <a:rPr lang="en-US" dirty="0"/>
              <a:t>Moves the computing</a:t>
            </a:r>
            <a:br>
              <a:rPr lang="en-US" dirty="0"/>
            </a:br>
            <a:r>
              <a:rPr lang="en-US" dirty="0"/>
              <a:t>closer to the network</a:t>
            </a:r>
            <a:br>
              <a:rPr lang="en-US" dirty="0"/>
            </a:br>
            <a:r>
              <a:rPr lang="en-US" dirty="0"/>
              <a:t>edge, reducing data </a:t>
            </a:r>
            <a:br>
              <a:rPr lang="en-US" dirty="0"/>
            </a:br>
            <a:r>
              <a:rPr lang="en-US" dirty="0"/>
              <a:t>traffic, latency etc.</a:t>
            </a:r>
          </a:p>
          <a:p>
            <a:pPr lvl="1"/>
            <a:r>
              <a:rPr lang="en-US" dirty="0"/>
              <a:t>A compromise between</a:t>
            </a:r>
            <a:br>
              <a:rPr lang="en-US" dirty="0"/>
            </a:br>
            <a:r>
              <a:rPr lang="en-US" dirty="0"/>
              <a:t>cloud and edge</a:t>
            </a:r>
          </a:p>
          <a:p>
            <a:r>
              <a:rPr lang="en-US" dirty="0"/>
              <a:t>Cloud computing:</a:t>
            </a:r>
          </a:p>
          <a:p>
            <a:pPr lvl="1"/>
            <a:r>
              <a:rPr lang="en-US" dirty="0"/>
              <a:t>You already know…</a:t>
            </a:r>
          </a:p>
          <a:p>
            <a:pPr lvl="1"/>
            <a:r>
              <a:rPr lang="en-US" dirty="0"/>
              <a:t>It’s centralizing the data and processing</a:t>
            </a:r>
            <a:endParaRPr lang="en-ZA" dirty="0"/>
          </a:p>
        </p:txBody>
      </p:sp>
      <p:pic>
        <p:nvPicPr>
          <p:cNvPr id="9" name="Picture 8" descr="A close up of text on a white background&#10;&#10;Description automatically generated">
            <a:extLst>
              <a:ext uri="{FF2B5EF4-FFF2-40B4-BE49-F238E27FC236}">
                <a16:creationId xmlns:a16="http://schemas.microsoft.com/office/drawing/2014/main" id="{0A4793E1-B64D-4ABA-B2B5-397583CD9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605" y="1358900"/>
            <a:ext cx="3805530" cy="3251871"/>
          </a:xfrm>
          <a:prstGeom prst="rect">
            <a:avLst/>
          </a:prstGeom>
        </p:spPr>
      </p:pic>
      <p:sp>
        <p:nvSpPr>
          <p:cNvPr id="10" name="Rectangle 9">
            <a:extLst>
              <a:ext uri="{FF2B5EF4-FFF2-40B4-BE49-F238E27FC236}">
                <a16:creationId xmlns:a16="http://schemas.microsoft.com/office/drawing/2014/main" id="{CB1F7868-4706-48F2-92EB-FD32F4D45A25}"/>
              </a:ext>
            </a:extLst>
          </p:cNvPr>
          <p:cNvSpPr/>
          <p:nvPr/>
        </p:nvSpPr>
        <p:spPr>
          <a:xfrm>
            <a:off x="5292203" y="4678461"/>
            <a:ext cx="3135217" cy="369332"/>
          </a:xfrm>
          <a:prstGeom prst="rect">
            <a:avLst/>
          </a:prstGeom>
        </p:spPr>
        <p:txBody>
          <a:bodyPr wrap="none">
            <a:spAutoFit/>
          </a:bodyPr>
          <a:lstStyle/>
          <a:p>
            <a:r>
              <a:rPr lang="en-ZA" dirty="0">
                <a:solidFill>
                  <a:srgbClr val="212529"/>
                </a:solidFill>
                <a:latin typeface="-apple-system"/>
              </a:rPr>
              <a:t>e.g. proliferation of IoT devices </a:t>
            </a:r>
            <a:endParaRPr lang="en-ZA" dirty="0"/>
          </a:p>
        </p:txBody>
      </p:sp>
      <p:cxnSp>
        <p:nvCxnSpPr>
          <p:cNvPr id="12" name="Straight Connector 11">
            <a:extLst>
              <a:ext uri="{FF2B5EF4-FFF2-40B4-BE49-F238E27FC236}">
                <a16:creationId xmlns:a16="http://schemas.microsoft.com/office/drawing/2014/main" id="{49D1817B-DB25-4780-8349-19BB26E917AF}"/>
              </a:ext>
            </a:extLst>
          </p:cNvPr>
          <p:cNvCxnSpPr/>
          <p:nvPr/>
        </p:nvCxnSpPr>
        <p:spPr>
          <a:xfrm flipH="1">
            <a:off x="5473700" y="4394200"/>
            <a:ext cx="203200" cy="31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L03-07">
            <a:hlinkClick r:id="" action="ppaction://media"/>
            <a:extLst>
              <a:ext uri="{FF2B5EF4-FFF2-40B4-BE49-F238E27FC236}">
                <a16:creationId xmlns:a16="http://schemas.microsoft.com/office/drawing/2014/main" id="{A9CF280B-7586-4E5E-BCC9-985A8D6D7E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0086" y="530831"/>
            <a:ext cx="609600" cy="609600"/>
          </a:xfrm>
          <a:prstGeom prst="rect">
            <a:avLst/>
          </a:prstGeom>
        </p:spPr>
      </p:pic>
    </p:spTree>
    <p:extLst>
      <p:ext uri="{BB962C8B-B14F-4D97-AF65-F5344CB8AC3E}">
        <p14:creationId xmlns:p14="http://schemas.microsoft.com/office/powerpoint/2010/main" val="428766098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62764-3075-FFA6-10EA-352DD89EDFAD}"/>
              </a:ext>
            </a:extLst>
          </p:cNvPr>
          <p:cNvSpPr/>
          <p:nvPr/>
        </p:nvSpPr>
        <p:spPr>
          <a:xfrm>
            <a:off x="-235132" y="1572888"/>
            <a:ext cx="9279981" cy="3416320"/>
          </a:xfrm>
          <a:prstGeom prst="rect">
            <a:avLst/>
          </a:prstGeom>
          <a:noFill/>
        </p:spPr>
        <p:txBody>
          <a:bodyPr wrap="square" lIns="91440" tIns="45720" rIns="91440" bIns="45720">
            <a:spAutoFit/>
          </a:bodyPr>
          <a:lstStyle/>
          <a:p>
            <a:pPr algn="ctr"/>
            <a:r>
              <a:rPr lang="en-US" sz="5400" i="1" u="sng" dirty="0">
                <a:ln w="0"/>
                <a:effectLst>
                  <a:outerShdw blurRad="38100" dist="19050" dir="2700000" algn="tl" rotWithShape="0">
                    <a:schemeClr val="dk1">
                      <a:alpha val="40000"/>
                    </a:schemeClr>
                  </a:outerShdw>
                </a:effectLst>
              </a:rPr>
              <a:t>back to:</a:t>
            </a:r>
          </a:p>
          <a:p>
            <a:pPr algn="ctr"/>
            <a:endParaRPr lang="en-US" sz="5400" dirty="0">
              <a:ln w="0"/>
              <a:effectLst>
                <a:outerShdw blurRad="38100" dist="19050" dir="2700000" algn="tl" rotWithShape="0">
                  <a:schemeClr val="dk1">
                    <a:alpha val="40000"/>
                  </a:schemeClr>
                </a:outerShdw>
              </a:effectLst>
            </a:endParaRPr>
          </a:p>
          <a:p>
            <a:pPr algn="ctr"/>
            <a:r>
              <a:rPr lang="en-US" sz="5400" dirty="0">
                <a:ln w="0"/>
                <a:effectLst>
                  <a:outerShdw blurRad="38100" dist="19050" dir="2700000" algn="tl" rotWithShape="0">
                    <a:schemeClr val="dk1">
                      <a:alpha val="40000"/>
                    </a:schemeClr>
                  </a:outerShdw>
                </a:effectLst>
              </a:rPr>
              <a:t> processing and computer hardware issues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2DB85BCF-36EC-7572-0E74-56B9FFCF2232}"/>
              </a:ext>
            </a:extLst>
          </p:cNvPr>
          <p:cNvSpPr txBox="1"/>
          <p:nvPr/>
        </p:nvSpPr>
        <p:spPr>
          <a:xfrm>
            <a:off x="407625" y="382703"/>
            <a:ext cx="6841474" cy="369332"/>
          </a:xfrm>
          <a:prstGeom prst="rect">
            <a:avLst/>
          </a:prstGeom>
          <a:noFill/>
        </p:spPr>
        <p:txBody>
          <a:bodyPr wrap="square">
            <a:spAutoFit/>
          </a:bodyPr>
          <a:lstStyle/>
          <a:p>
            <a:r>
              <a:rPr lang="en-US" sz="1800" dirty="0">
                <a:ln w="0"/>
                <a:effectLst>
                  <a:outerShdw blurRad="38100" dist="19050" dir="2700000" algn="tl" rotWithShape="0">
                    <a:schemeClr val="dk1">
                      <a:alpha val="40000"/>
                    </a:schemeClr>
                  </a:outerShdw>
                </a:effectLst>
              </a:rPr>
              <a:t>Nice to know about Edge Computing but… let’s get</a:t>
            </a:r>
            <a:endParaRPr lang="en-ZA" dirty="0"/>
          </a:p>
        </p:txBody>
      </p:sp>
    </p:spTree>
    <p:extLst>
      <p:ext uri="{BB962C8B-B14F-4D97-AF65-F5344CB8AC3E}">
        <p14:creationId xmlns:p14="http://schemas.microsoft.com/office/powerpoint/2010/main" val="22097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750"/>
                            </p:stCondLst>
                            <p:childTnLst>
                              <p:par>
                                <p:cTn id="8" presetID="31" presetClass="entr" presetSubtype="0" fill="hold" grpId="0" nodeType="afterEffect">
                                  <p:stCondLst>
                                    <p:cond delay="175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a:off x="5165378" y="4966603"/>
            <a:ext cx="2440248" cy="1206288"/>
          </a:xfrm>
          <a:prstGeom prst="wedgeEllipseCallout">
            <a:avLst>
              <a:gd name="adj1" fmla="val -65491"/>
              <a:gd name="adj2" fmla="val -8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Anyone else beside me feel that way?</a:t>
            </a:r>
          </a:p>
        </p:txBody>
      </p:sp>
      <p:sp>
        <p:nvSpPr>
          <p:cNvPr id="3" name="TextBox 2"/>
          <p:cNvSpPr txBox="1"/>
          <p:nvPr/>
        </p:nvSpPr>
        <p:spPr>
          <a:xfrm>
            <a:off x="5924999" y="4848450"/>
            <a:ext cx="415498" cy="369332"/>
          </a:xfrm>
          <a:prstGeom prst="rect">
            <a:avLst/>
          </a:prstGeom>
          <a:noFill/>
        </p:spPr>
        <p:txBody>
          <a:bodyPr wrap="none" rtlCol="0">
            <a:spAutoFit/>
          </a:bodyPr>
          <a:lstStyle/>
          <a:p>
            <a:r>
              <a:rPr lang="en-US" dirty="0"/>
              <a:t>…</a:t>
            </a:r>
          </a:p>
        </p:txBody>
      </p:sp>
      <p:sp>
        <p:nvSpPr>
          <p:cNvPr id="4" name="Rectangle 3"/>
          <p:cNvSpPr/>
          <p:nvPr/>
        </p:nvSpPr>
        <p:spPr>
          <a:xfrm>
            <a:off x="666554" y="655210"/>
            <a:ext cx="34740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a:t>
            </a:r>
          </a:p>
        </p:txBody>
      </p:sp>
      <p:sp>
        <p:nvSpPr>
          <p:cNvPr id="5" name="Rectangle 4"/>
          <p:cNvSpPr/>
          <p:nvPr/>
        </p:nvSpPr>
        <p:spPr>
          <a:xfrm>
            <a:off x="502379" y="1609345"/>
            <a:ext cx="8093888" cy="206210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a:ln w="11430"/>
                <a:effectLst>
                  <a:outerShdw blurRad="76200" dist="50800" dir="5400000" algn="tl" rotWithShape="0">
                    <a:srgbClr val="000000">
                      <a:alpha val="65000"/>
                    </a:srgbClr>
                  </a:outerShdw>
                </a:effectLst>
              </a:rPr>
              <a:t>Do you sometimes feel that despite</a:t>
            </a:r>
          </a:p>
          <a:p>
            <a:pPr>
              <a:defRPr/>
            </a:pPr>
            <a:r>
              <a:rPr lang="en-US" sz="3200" b="1" spc="50" dirty="0">
                <a:ln w="11430"/>
                <a:effectLst>
                  <a:outerShdw blurRad="76200" dist="50800" dir="5400000" algn="tl" rotWithShape="0">
                    <a:srgbClr val="000000">
                      <a:alpha val="65000"/>
                    </a:srgbClr>
                  </a:outerShdw>
                </a:effectLst>
              </a:rPr>
              <a:t>having a </a:t>
            </a:r>
            <a:r>
              <a:rPr lang="en-US" sz="3200" b="1" spc="50" dirty="0" err="1">
                <a:ln w="11430"/>
                <a:effectLst>
                  <a:outerShdw blurRad="76200" dist="50800" dir="5400000" algn="tl" rotWithShape="0">
                    <a:srgbClr val="000000">
                      <a:alpha val="65000"/>
                    </a:srgbClr>
                  </a:outerShdw>
                </a:effectLst>
              </a:rPr>
              <a:t>wizbang</a:t>
            </a:r>
            <a:r>
              <a:rPr lang="en-US" sz="3200" b="1" spc="50" dirty="0">
                <a:ln w="11430"/>
                <a:effectLst>
                  <a:outerShdw blurRad="76200" dist="50800" dir="5400000" algn="tl" rotWithShape="0">
                    <a:srgbClr val="000000">
                      <a:alpha val="65000"/>
                    </a:srgbClr>
                  </a:outerShdw>
                </a:effectLst>
              </a:rPr>
              <a:t> </a:t>
            </a:r>
            <a:r>
              <a:rPr lang="en-US" sz="3200" b="1" spc="50" dirty="0" err="1">
                <a:ln w="11430"/>
                <a:effectLst>
                  <a:outerShdw blurRad="76200" dist="50800" dir="5400000" algn="tl" rotWithShape="0">
                    <a:srgbClr val="000000">
                      <a:alpha val="65000"/>
                    </a:srgbClr>
                  </a:outerShdw>
                </a:effectLst>
              </a:rPr>
              <a:t>multicore</a:t>
            </a:r>
            <a:r>
              <a:rPr lang="en-US" sz="3200" b="1" spc="50" dirty="0">
                <a:ln w="11430"/>
                <a:effectLst>
                  <a:outerShdw blurRad="76200" dist="50800" dir="5400000" algn="tl" rotWithShape="0">
                    <a:srgbClr val="000000">
                      <a:alpha val="65000"/>
                    </a:srgbClr>
                  </a:outerShdw>
                </a:effectLst>
              </a:rPr>
              <a:t> PC,</a:t>
            </a:r>
          </a:p>
          <a:p>
            <a:pPr>
              <a:defRPr/>
            </a:pPr>
            <a:r>
              <a:rPr lang="en-US" sz="3200" b="1" spc="50" dirty="0">
                <a:ln w="11430"/>
                <a:effectLst>
                  <a:outerShdw blurRad="76200" dist="50800" dir="5400000" algn="tl" rotWithShape="0">
                    <a:srgbClr val="000000">
                      <a:alpha val="65000"/>
                    </a:srgbClr>
                  </a:outerShdw>
                </a:effectLst>
              </a:rPr>
              <a:t>it still just </a:t>
            </a:r>
            <a:r>
              <a:rPr lang="en-ZA" sz="3200" b="1" spc="50" dirty="0">
                <a:ln w="11430"/>
                <a:effectLst>
                  <a:outerShdw blurRad="76200" dist="50800" dir="5400000" algn="tl" rotWithShape="0">
                    <a:srgbClr val="000000">
                      <a:alpha val="65000"/>
                    </a:srgbClr>
                  </a:outerShdw>
                </a:effectLst>
              </a:rPr>
              <a:t>isn’t keeping up well</a:t>
            </a:r>
          </a:p>
          <a:p>
            <a:pPr>
              <a:defRPr/>
            </a:pPr>
            <a:r>
              <a:rPr lang="en-ZA" sz="3200" b="1" spc="50" dirty="0">
                <a:ln w="11430"/>
                <a:effectLst>
                  <a:outerShdw blurRad="76200" dist="50800" dir="5400000" algn="tl" rotWithShape="0">
                    <a:srgbClr val="000000">
                      <a:alpha val="65000"/>
                    </a:srgbClr>
                  </a:outerShdw>
                </a:effectLst>
              </a:rPr>
              <a:t>with the latest software demands?...</a:t>
            </a:r>
            <a:endParaRPr lang="en-US" sz="3200" b="1" spc="50" dirty="0">
              <a:ln w="11430"/>
              <a:effectLst>
                <a:outerShdw blurRad="76200" dist="50800" dir="5400000" algn="tl" rotWithShape="0">
                  <a:srgbClr val="000000">
                    <a:alpha val="65000"/>
                  </a:srgbClr>
                </a:outerShdw>
              </a:effectLst>
            </a:endParaRPr>
          </a:p>
        </p:txBody>
      </p:sp>
      <p:pic>
        <p:nvPicPr>
          <p:cNvPr id="7" name="Picture 6" descr="hands.jpg"/>
          <p:cNvPicPr>
            <a:picLocks noChangeAspect="1"/>
          </p:cNvPicPr>
          <p:nvPr/>
        </p:nvPicPr>
        <p:blipFill>
          <a:blip r:embed="rId3" cstate="print"/>
          <a:srcRect/>
          <a:stretch>
            <a:fillRect/>
          </a:stretch>
        </p:blipFill>
        <p:spPr bwMode="auto">
          <a:xfrm>
            <a:off x="4737122" y="4263165"/>
            <a:ext cx="3206750" cy="2162175"/>
          </a:xfrm>
          <a:prstGeom prst="rect">
            <a:avLst/>
          </a:prstGeom>
          <a:noFill/>
          <a:ln w="9525">
            <a:noFill/>
            <a:miter lim="800000"/>
            <a:headEnd/>
            <a:tailEnd/>
          </a:ln>
        </p:spPr>
      </p:pic>
      <p:grpSp>
        <p:nvGrpSpPr>
          <p:cNvPr id="8" name="Group 7"/>
          <p:cNvGrpSpPr/>
          <p:nvPr/>
        </p:nvGrpSpPr>
        <p:grpSpPr>
          <a:xfrm>
            <a:off x="441618" y="4336721"/>
            <a:ext cx="4107705" cy="2247534"/>
            <a:chOff x="441618" y="4336721"/>
            <a:chExt cx="4107705" cy="2247534"/>
          </a:xfrm>
        </p:grpSpPr>
        <p:pic>
          <p:nvPicPr>
            <p:cNvPr id="6" name="Picture 5" descr="windows-logo.gif"/>
            <p:cNvPicPr>
              <a:picLocks noChangeAspect="1"/>
            </p:cNvPicPr>
            <p:nvPr/>
          </p:nvPicPr>
          <p:blipFill>
            <a:blip r:embed="rId4" cstate="print"/>
            <a:srcRect/>
            <a:stretch>
              <a:fillRect/>
            </a:stretch>
          </p:blipFill>
          <p:spPr bwMode="auto">
            <a:xfrm rot="650140">
              <a:off x="587131" y="4336721"/>
              <a:ext cx="2024062" cy="1790700"/>
            </a:xfrm>
            <a:prstGeom prst="rect">
              <a:avLst/>
            </a:prstGeom>
            <a:noFill/>
            <a:ln w="9525">
              <a:noFill/>
              <a:miter lim="800000"/>
              <a:headEnd/>
              <a:tailEnd/>
            </a:ln>
          </p:spPr>
        </p:pic>
        <p:pic>
          <p:nvPicPr>
            <p:cNvPr id="2050" name="Picture 2" descr="C:\Users\swinberg\Documents\ACTIVE\EEE4084F\2013\LECTURES\Lecture02\Images\smurfs_tug-of-wa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245" y="5217782"/>
              <a:ext cx="2354078" cy="10348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winberg\Documents\ACTIVE\EEE4084F\2013\LECTURES\Lecture02\Images\groun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1618" y="6093115"/>
              <a:ext cx="1863700" cy="1595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3078" y="6276478"/>
              <a:ext cx="1478290" cy="307777"/>
            </a:xfrm>
            <a:prstGeom prst="rect">
              <a:avLst/>
            </a:prstGeom>
            <a:noFill/>
          </p:spPr>
          <p:txBody>
            <a:bodyPr wrap="none" rtlCol="0">
              <a:spAutoFit/>
            </a:bodyPr>
            <a:lstStyle/>
            <a:p>
              <a:r>
                <a:rPr lang="en-US" sz="1400" dirty="0"/>
                <a:t>Processor cores</a:t>
              </a:r>
            </a:p>
          </p:txBody>
        </p:sp>
        <p:sp>
          <p:nvSpPr>
            <p:cNvPr id="9" name="TextBox 8"/>
            <p:cNvSpPr txBox="1"/>
            <p:nvPr/>
          </p:nvSpPr>
          <p:spPr>
            <a:xfrm>
              <a:off x="502379" y="6276478"/>
              <a:ext cx="1358064" cy="307777"/>
            </a:xfrm>
            <a:prstGeom prst="rect">
              <a:avLst/>
            </a:prstGeom>
            <a:noFill/>
          </p:spPr>
          <p:txBody>
            <a:bodyPr wrap="none" rtlCol="0">
              <a:spAutoFit/>
            </a:bodyPr>
            <a:lstStyle/>
            <a:p>
              <a:r>
                <a:rPr lang="en-US" sz="1400" dirty="0"/>
                <a:t>Major software</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6000" fill="hold" nodeType="clickEffect" p14:presetBounceEnd="1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18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18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6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9727</TotalTime>
  <Words>1519</Words>
  <Application>Microsoft Office PowerPoint</Application>
  <PresentationFormat>On-screen Show (4:3)</PresentationFormat>
  <Paragraphs>192</Paragraphs>
  <Slides>24</Slides>
  <Notes>4</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-apple-system</vt:lpstr>
      <vt:lpstr>Arial</vt:lpstr>
      <vt:lpstr>Arial Black</vt:lpstr>
      <vt:lpstr>Calibri</vt:lpstr>
      <vt:lpstr>Century Gothic</vt:lpstr>
      <vt:lpstr>Comic Sans MS</vt:lpstr>
      <vt:lpstr>Roboto</vt:lpstr>
      <vt:lpstr>Tahoma</vt:lpstr>
      <vt:lpstr>Wingdings 2</vt:lpstr>
      <vt:lpstr>4084 Theme</vt:lpstr>
      <vt:lpstr>PowerPoint Presentation</vt:lpstr>
      <vt:lpstr>Outline for Lecture</vt:lpstr>
      <vt:lpstr>Edge Computing</vt:lpstr>
      <vt:lpstr>Edge Computing</vt:lpstr>
      <vt:lpstr>Edge Computing  “Another name for networked embedded systems?”</vt:lpstr>
      <vt:lpstr>HPES and Edge Computing</vt:lpstr>
      <vt:lpstr>Edge and Friends</vt:lpstr>
      <vt:lpstr>PowerPoint Presentation</vt:lpstr>
      <vt:lpstr>PowerPoint Presentation</vt:lpstr>
      <vt:lpstr>PowerPoint Presentation</vt:lpstr>
      <vt:lpstr>PowerPoint Presentation</vt:lpstr>
      <vt:lpstr>Computation Methods</vt:lpstr>
      <vt:lpstr>PowerPoint Presentation</vt:lpstr>
      <vt:lpstr>PowerPoint Presentation</vt:lpstr>
      <vt:lpstr>Digital Accelerators: New Practice</vt:lpstr>
      <vt:lpstr>PowerPoint Presentation</vt:lpstr>
      <vt:lpstr>PowerPoint Presentation</vt:lpstr>
      <vt:lpstr>Tools that we will be using</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design patterns</dc:subject>
  <dc:creator>Simon Winberg</dc:creator>
  <cp:lastModifiedBy>Simon Winberg</cp:lastModifiedBy>
  <cp:revision>571</cp:revision>
  <dcterms:created xsi:type="dcterms:W3CDTF">2009-02-10T02:25:54Z</dcterms:created>
  <dcterms:modified xsi:type="dcterms:W3CDTF">2023-02-21T21:32:57Z</dcterms:modified>
  <cp:category>Lectures</cp:category>
</cp:coreProperties>
</file>