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notesMasterIdLst>
    <p:notesMasterId r:id="rId31"/>
  </p:notesMasterIdLst>
  <p:handoutMasterIdLst>
    <p:handoutMasterId r:id="rId32"/>
  </p:handoutMasterIdLst>
  <p:sldIdLst>
    <p:sldId id="324" r:id="rId2"/>
    <p:sldId id="399" r:id="rId3"/>
    <p:sldId id="372" r:id="rId4"/>
    <p:sldId id="373" r:id="rId5"/>
    <p:sldId id="374" r:id="rId6"/>
    <p:sldId id="382" r:id="rId7"/>
    <p:sldId id="383" r:id="rId8"/>
    <p:sldId id="375" r:id="rId9"/>
    <p:sldId id="376" r:id="rId10"/>
    <p:sldId id="377" r:id="rId11"/>
    <p:sldId id="378" r:id="rId12"/>
    <p:sldId id="379" r:id="rId13"/>
    <p:sldId id="380" r:id="rId14"/>
    <p:sldId id="381" r:id="rId15"/>
    <p:sldId id="405" r:id="rId16"/>
    <p:sldId id="406" r:id="rId17"/>
    <p:sldId id="419" r:id="rId18"/>
    <p:sldId id="407" r:id="rId19"/>
    <p:sldId id="408" r:id="rId20"/>
    <p:sldId id="409" r:id="rId21"/>
    <p:sldId id="410" r:id="rId22"/>
    <p:sldId id="413" r:id="rId23"/>
    <p:sldId id="414" r:id="rId24"/>
    <p:sldId id="418" r:id="rId25"/>
    <p:sldId id="415" r:id="rId26"/>
    <p:sldId id="411" r:id="rId27"/>
    <p:sldId id="412" r:id="rId28"/>
    <p:sldId id="398" r:id="rId29"/>
    <p:sldId id="416" r:id="rId30"/>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262946"/>
    <a:srgbClr val="0780BD"/>
    <a:srgbClr val="AD4186"/>
    <a:srgbClr val="159384"/>
    <a:srgbClr val="8CA1F8"/>
    <a:srgbClr val="FFCCCC"/>
    <a:srgbClr val="B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2380" autoAdjust="0"/>
  </p:normalViewPr>
  <p:slideViewPr>
    <p:cSldViewPr snapToGrid="0">
      <p:cViewPr varScale="1">
        <p:scale>
          <a:sx n="87" d="100"/>
          <a:sy n="87" d="100"/>
        </p:scale>
        <p:origin x="1530" y="60"/>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notesViewPr>
    <p:cSldViewPr snapToGrid="0">
      <p:cViewPr varScale="1">
        <p:scale>
          <a:sx n="74" d="100"/>
          <a:sy n="74" d="100"/>
        </p:scale>
        <p:origin x="295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3472C37F-1F2F-433D-88C3-3226B80931D4}" type="datetimeFigureOut">
              <a:rPr lang="en-ZA" smtClean="0"/>
              <a:t>2024/02/15</a:t>
            </a:fld>
            <a:endParaRPr lang="en-ZA"/>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1100325B-9817-4C17-ACE0-25450F9351E8}" type="slidenum">
              <a:rPr lang="en-ZA" smtClean="0"/>
              <a:t>‹#›</a:t>
            </a:fld>
            <a:endParaRPr lang="en-ZA"/>
          </a:p>
        </p:txBody>
      </p:sp>
    </p:spTree>
    <p:extLst>
      <p:ext uri="{BB962C8B-B14F-4D97-AF65-F5344CB8AC3E}">
        <p14:creationId xmlns:p14="http://schemas.microsoft.com/office/powerpoint/2010/main" val="107133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atin typeface="Arial" charset="0"/>
              </a:defRPr>
            </a:lvl1pPr>
          </a:lstStyle>
          <a:p>
            <a:pPr>
              <a:defRPr/>
            </a:pPr>
            <a:fld id="{BF8D156F-764F-4695-B1C5-E727D3041F15}" type="datetimeFigureOut">
              <a:rPr lang="en-US"/>
              <a:pPr>
                <a:defRPr/>
              </a:pPr>
              <a:t>2/15/2024</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atin typeface="Arial" charset="0"/>
              </a:defRPr>
            </a:lvl1pPr>
          </a:lstStyle>
          <a:p>
            <a:pPr>
              <a:defRPr/>
            </a:pPr>
            <a:fld id="{9201F57C-B1AD-42CE-8A45-D61EF6A43D46}" type="slidenum">
              <a:rPr lang="en-US"/>
              <a:pPr>
                <a:defRPr/>
              </a:pPr>
              <a:t>‹#›</a:t>
            </a:fld>
            <a:endParaRPr lang="en-US"/>
          </a:p>
        </p:txBody>
      </p:sp>
    </p:spTree>
    <p:extLst>
      <p:ext uri="{BB962C8B-B14F-4D97-AF65-F5344CB8AC3E}">
        <p14:creationId xmlns:p14="http://schemas.microsoft.com/office/powerpoint/2010/main" val="1737800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Computer_architectur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n.wikipedia.org/wiki/Parallel_computing" TargetMode="External"/><Relationship Id="rId4" Type="http://schemas.openxmlformats.org/officeDocument/2006/relationships/hyperlink" Target="https://en.wikipedia.org/wiki/Amdahl%27s_law"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comments provide annotations to elaborate the slides, and can be used as study notes also.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You can use View -&gt; Notes Page to view these comments below the slide for each slide. To generate pdf notes with slides, you just go to File -&gt; Print  and then “</a:t>
            </a:r>
            <a:r>
              <a:rPr lang="en-US" sz="1800" dirty="0">
                <a:effectLst/>
                <a:latin typeface="Calibri" panose="020F0502020204030204" pitchFamily="34" charset="0"/>
                <a:ea typeface="Calibri" panose="020F0502020204030204" pitchFamily="34" charset="0"/>
                <a:cs typeface="Times New Roman" panose="02020603050405020304" pitchFamily="18" charset="0"/>
              </a:rPr>
              <a:t>Change Full Page Slides” to “Notes Pages”</a:t>
            </a:r>
            <a:r>
              <a:rPr lang="en-ZA"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ZA" sz="1800" i="1" dirty="0">
                <a:latin typeface="Calibri" panose="020F0502020204030204" pitchFamily="34" charset="0"/>
                <a:ea typeface="Calibri" panose="020F0502020204030204" pitchFamily="34" charset="0"/>
                <a:cs typeface="Times New Roman" panose="02020603050405020304" pitchFamily="18" charset="0"/>
              </a:rPr>
              <a:t>Comments for this slide1:</a:t>
            </a:r>
            <a:endParaRPr lang="en-ZA"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Hi there. In this lecture we will be getting into a few essential terms that we will use frequently in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pracs</a:t>
            </a:r>
            <a:r>
              <a:rPr lang="en-ZA" sz="1800" dirty="0">
                <a:effectLst/>
                <a:latin typeface="Calibri" panose="020F0502020204030204" pitchFamily="34" charset="0"/>
                <a:ea typeface="Calibri" panose="020F0502020204030204" pitchFamily="34" charset="0"/>
                <a:cs typeface="Times New Roman" panose="02020603050405020304" pitchFamily="18" charset="0"/>
              </a:rPr>
              <a:t> and reviewing performance, and we get into the concept of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Amdahl's law</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C3B841-AD11-444A-9A16-E4A274B27553}" type="slidenum">
              <a:rPr lang="en-US" smtClean="0"/>
              <a:pPr/>
              <a:t>1</a:t>
            </a:fld>
            <a:endParaRPr lang="en-US"/>
          </a:p>
        </p:txBody>
      </p:sp>
    </p:spTree>
    <p:extLst>
      <p:ext uri="{BB962C8B-B14F-4D97-AF65-F5344CB8AC3E}">
        <p14:creationId xmlns:p14="http://schemas.microsoft.com/office/powerpoint/2010/main" val="59605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You might have noticed my additional note in the previous slide about often validation before verification. Or being nice to the client.  However a the RC team. More explicitly, the Reconfigurable Computing Engineering team, usually wants to do verification before validation. Such engineers typically build custom hardware and custom software. So, before making claims about the validity of your entire system it is typically better for the team to do verification first. For example to confirm that the interfaces are correct, and sub-modules work as planned. This is to ensure the team is happy with the parts of the system. And that the parts adhere to specifications. Then only is validation of the system done. In the validation it might be found that requirements are not met so the team might have to do some redesign. But this method has advantages. Such as avoiding individual team members being blamed for not having adhered to specifications.  </a:t>
            </a:r>
          </a:p>
          <a:p>
            <a:pPr>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I like Henry Ford’s quote on teamwork, which is a strong inspiration and motivation for the importance of teams in development. It goes like this:</a:t>
            </a:r>
          </a:p>
          <a:p>
            <a:pPr>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“Coming together is a beginning. Keeping together is progress. Working together is success.”</a:t>
            </a:r>
          </a:p>
          <a:p>
            <a:pPr>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A good team leader needs to think how to keep the team working well together.</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12042A-14F7-4415-96FA-2C32D1511FFA}" type="slidenum">
              <a:rPr lang="en-US" smtClean="0"/>
              <a:pPr/>
              <a:t>10</a:t>
            </a:fld>
            <a:endParaRPr lang="en-US"/>
          </a:p>
        </p:txBody>
      </p:sp>
    </p:spTree>
    <p:extLst>
      <p:ext uri="{BB962C8B-B14F-4D97-AF65-F5344CB8AC3E}">
        <p14:creationId xmlns:p14="http://schemas.microsoft.com/office/powerpoint/2010/main" val="2148581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activities of verification include: Review meetings, walkthroughs, inspections, and Informal demonstrations. We plan to have some of these in the YODA project.</a:t>
            </a:r>
          </a:p>
          <a:p>
            <a:endParaRPr 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24FBAF-4993-41D4-9026-828AE5D7CEBF}" type="slidenum">
              <a:rPr lang="en-US" smtClean="0"/>
              <a:pPr/>
              <a:t>11</a:t>
            </a:fld>
            <a:endParaRPr lang="en-US"/>
          </a:p>
        </p:txBody>
      </p:sp>
    </p:spTree>
    <p:extLst>
      <p:ext uri="{BB962C8B-B14F-4D97-AF65-F5344CB8AC3E}">
        <p14:creationId xmlns:p14="http://schemas.microsoft.com/office/powerpoint/2010/main" val="336895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A commonly used verification method in HPES includes…</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Dual processing. Which is about developing two different implementations that process the same result. This term, you might be fascinated to know, actually arises from psychology. In which it refers to how thought can arise in two different ways. From a conscious process, in which there is a clear logic towards the result. Or from an unconscious process, in which the process is not necessarily know and the result seems to just appear. Basically, the dual processing in computing that we use here is much the same. It still refers to the human though, the engineers building systems. Not to the machine (we are not thinking about Ais building machines at this point).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Let us consider a scenario of two systems. You put together a golden measure in MATLAB and also built an HPES system. They both produce the same result. The process of how the golden measure works, which is put together in MATLAB is quite similar to an unconscious process. We don’t necessarily know how it got from a short program written in a few minutes to a very accurate result. Then we have the other process, the HPES system. In which you’re likely worked from the bottom up. It may have taken a month. Or years to build. You consciously know every little step of the way of how your solution got from its initial, anguished booting. Through its teething and squeaking stage. Possible along the way it had to get turned on and off a bit and had other disciplining measure applied to make it behave. And it finally respond with a result.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So those are two processes. One that was perhaps quick and which you don’t really care much how it got to the result. And the other. Where you know exactly how it got to the result. And thusly you now hopefully have a clear understanding of what is meant by dual processing.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To simplifying things down though, one just looks at the results and not thinking so much about the process. And when it is about comparing results, a good and well-defined way of doing this is the use of correlation. In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Prac</a:t>
            </a:r>
            <a:r>
              <a:rPr lang="en-ZA" sz="1800" dirty="0">
                <a:effectLst/>
                <a:latin typeface="Calibri" panose="020F0502020204030204" pitchFamily="34" charset="0"/>
                <a:ea typeface="Calibri" panose="020F0502020204030204" pitchFamily="34" charset="0"/>
                <a:cs typeface="Times New Roman" panose="02020603050405020304" pitchFamily="18" charset="0"/>
              </a:rPr>
              <a:t> 1 we make use of correlation to compare the accuracy of two computing methods.</a:t>
            </a:r>
          </a:p>
          <a:p>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663AF2-26C5-4E90-BFCF-8AC61CB7A335}" type="slidenum">
              <a:rPr lang="en-US" smtClean="0"/>
              <a:pPr/>
              <a:t>12</a:t>
            </a:fld>
            <a:endParaRPr lang="en-US"/>
          </a:p>
        </p:txBody>
      </p:sp>
    </p:spTree>
    <p:extLst>
      <p:ext uri="{BB962C8B-B14F-4D97-AF65-F5344CB8AC3E}">
        <p14:creationId xmlns:p14="http://schemas.microsoft.com/office/powerpoint/2010/main" val="383658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Validation is about testing of the whole product. The acceptance test is commonly a significant milestone in a project in which the product is validated to check that it is meeting the needs of the client, or more specifically that the system is satisfactorily achieving its purpose.</a:t>
            </a:r>
          </a:p>
          <a:p>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9D662B-29C5-4218-8542-81D32F48E1E0}" type="slidenum">
              <a:rPr lang="en-US" smtClean="0"/>
              <a:pPr/>
              <a:t>13</a:t>
            </a:fld>
            <a:endParaRPr lang="en-US"/>
          </a:p>
        </p:txBody>
      </p:sp>
    </p:spTree>
    <p:extLst>
      <p:ext uri="{BB962C8B-B14F-4D97-AF65-F5344CB8AC3E}">
        <p14:creationId xmlns:p14="http://schemas.microsoft.com/office/powerpoint/2010/main" val="222691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Testing usually refers to aspects of dynamic validation, in which a program is executed and the results analysed. Acceptance Testing is mainly just a more structured and comprehensive testing activity.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This should not be confused with correctness proofs or formal verification. This is a more mathematical approach. Typically means exhaustive testing to mathematically (commonly using logic and inference rules) to prove specifications are guaranteed correct. One would do this in very high stakes, safety-critical systems like a rocket guidance control system.</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115585-EE9E-4EBA-8E14-13AD373313F8}" type="slidenum">
              <a:rPr lang="en-US" smtClean="0"/>
              <a:pPr/>
              <a:t>14</a:t>
            </a:fld>
            <a:endParaRPr lang="en-US"/>
          </a:p>
        </p:txBody>
      </p:sp>
    </p:spTree>
    <p:extLst>
      <p:ext uri="{BB962C8B-B14F-4D97-AF65-F5344CB8AC3E}">
        <p14:creationId xmlns:p14="http://schemas.microsoft.com/office/powerpoint/2010/main" val="337916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We have now covered the important essentials of Speed up, Validation and Verification.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2800" b="1" dirty="0">
                <a:effectLst/>
                <a:latin typeface="Calibri" panose="020F0502020204030204" pitchFamily="34" charset="0"/>
                <a:ea typeface="Calibri" panose="020F0502020204030204" pitchFamily="34" charset="0"/>
                <a:cs typeface="Times New Roman" panose="02020603050405020304" pitchFamily="18" charset="0"/>
              </a:rPr>
              <a:t>Now for Amdahl …</a:t>
            </a:r>
          </a:p>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15</a:t>
            </a:fld>
            <a:endParaRPr lang="en-US"/>
          </a:p>
        </p:txBody>
      </p:sp>
    </p:spTree>
    <p:extLst>
      <p:ext uri="{BB962C8B-B14F-4D97-AF65-F5344CB8AC3E}">
        <p14:creationId xmlns:p14="http://schemas.microsoft.com/office/powerpoint/2010/main" val="1954753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A7252-6930-4361-A661-AD69A360EE3A}" type="slidenum">
              <a:rPr lang="en-US"/>
              <a:pPr/>
              <a:t>16</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main man here. Gene Amdahl. Was chief architect for IBM's first mainframe series. Amdahl found stringent restrictions on the speed-up possible for given parallelized tasks, and the essential ones are packaged as Amdahl's Law.</a:t>
            </a:r>
          </a:p>
          <a:p>
            <a:endParaRPr lang="en-US" dirty="0"/>
          </a:p>
        </p:txBody>
      </p:sp>
    </p:spTree>
    <p:extLst>
      <p:ext uri="{BB962C8B-B14F-4D97-AF65-F5344CB8AC3E}">
        <p14:creationId xmlns:p14="http://schemas.microsoft.com/office/powerpoint/2010/main" val="81248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See comments on slide 19</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17</a:t>
            </a:fld>
            <a:endParaRPr lang="en-US"/>
          </a:p>
        </p:txBody>
      </p:sp>
    </p:spTree>
    <p:extLst>
      <p:ext uri="{BB962C8B-B14F-4D97-AF65-F5344CB8AC3E}">
        <p14:creationId xmlns:p14="http://schemas.microsoft.com/office/powerpoint/2010/main" val="306080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Watch the video. Even though his T-Shirt logo might be discouraging, his wit and good explanation makes up for things.</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18</a:t>
            </a:fld>
            <a:endParaRPr lang="en-US"/>
          </a:p>
        </p:txBody>
      </p:sp>
    </p:spTree>
    <p:extLst>
      <p:ext uri="{BB962C8B-B14F-4D97-AF65-F5344CB8AC3E}">
        <p14:creationId xmlns:p14="http://schemas.microsoft.com/office/powerpoint/2010/main" val="1457608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This is the essential Amdahl's law. It works as follows.</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You should be aware that a computer program to run on a parallel computer pretty much always has a part that is sequential, which can run on only one core, and a part that is parallel, that can be split between available cores.</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Yes, you may be aware this is a simplification. You could have a complicated beast of a HPES that has more than just multiple microprocessor cores, to accelerate tasks. </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But put such complicated beasts out of you mind for now. Just think multiple cores. With only one core. The master core, which is often called C 0. As the core that gets the party started.</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We can thus define things as follows:</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F is defined as the fraction of computation that can be parallelized.</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N is the number of processors for the parallel case.</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One minus F is thus the part that is sequential.</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Using these parameters Amdahl's law is given by:</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One upon the denominator one minus F plus F divided by N.</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That is it. You can see it is tightly bound by only the parallelizable portion being able to be speeded up.</a:t>
            </a:r>
          </a:p>
          <a:p>
            <a:pPr>
              <a:lnSpc>
                <a:spcPct val="107000"/>
              </a:lnSpc>
              <a:spcAft>
                <a:spcPts val="80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Typically, there are two points along the horizontal axis of a speed up graph. One on the left where the speed up of parallelized execution improves. And one where adding additional cores has diminishing returns. This is caused by either adding cores that do not much improve speedup. Or, even worst, when adding cores starts to slows things down because the computer is doing more work adding threads than is by having more threads work on the problem.</a:t>
            </a:r>
          </a:p>
          <a:p>
            <a:endParaRPr lang="en-ZA" dirty="0"/>
          </a:p>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19</a:t>
            </a:fld>
            <a:endParaRPr lang="en-US"/>
          </a:p>
        </p:txBody>
      </p:sp>
    </p:spTree>
    <p:extLst>
      <p:ext uri="{BB962C8B-B14F-4D97-AF65-F5344CB8AC3E}">
        <p14:creationId xmlns:p14="http://schemas.microsoft.com/office/powerpoint/2010/main" val="253889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Here's the outline, let's move on.</a:t>
            </a:r>
          </a:p>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a:t>
            </a:fld>
            <a:endParaRPr lang="en-US"/>
          </a:p>
        </p:txBody>
      </p:sp>
    </p:spTree>
    <p:extLst>
      <p:ext uri="{BB962C8B-B14F-4D97-AF65-F5344CB8AC3E}">
        <p14:creationId xmlns:p14="http://schemas.microsoft.com/office/powerpoint/2010/main" val="1100050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dirty="0">
                <a:effectLst/>
                <a:latin typeface="Calibri" panose="020F0502020204030204" pitchFamily="34" charset="0"/>
                <a:ea typeface="Calibri" panose="020F0502020204030204" pitchFamily="34" charset="0"/>
                <a:cs typeface="Times New Roman" panose="02020603050405020304" pitchFamily="18" charset="0"/>
              </a:rPr>
              <a:t>This is an alternate representation for Amdahl’s Law. It is clearly the same thing as before just using S as the fraction of the program that is spent in the sequential part of the program.</a:t>
            </a:r>
          </a:p>
          <a:p>
            <a:endParaRPr lang="en-ZA" dirty="0"/>
          </a:p>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20</a:t>
            </a:fld>
            <a:endParaRPr lang="en-US"/>
          </a:p>
        </p:txBody>
      </p:sp>
    </p:spTree>
    <p:extLst>
      <p:ext uri="{BB962C8B-B14F-4D97-AF65-F5344CB8AC3E}">
        <p14:creationId xmlns:p14="http://schemas.microsoft.com/office/powerpoint/2010/main" val="344111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do recommend watching this one as well, it is taking Amdahl’s a bit further, perhaps simpler view (for gardeners especially), and suggests some drawbacks to the law also.</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21</a:t>
            </a:fld>
            <a:endParaRPr lang="en-US"/>
          </a:p>
        </p:txBody>
      </p:sp>
    </p:spTree>
    <p:extLst>
      <p:ext uri="{BB962C8B-B14F-4D97-AF65-F5344CB8AC3E}">
        <p14:creationId xmlns:p14="http://schemas.microsoft.com/office/powerpoint/2010/main" val="1394519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With all the talk earlier about product validation and teamwork, I couldn’t resist putting in a suggestion here to anyone wanting to proposal their own YODA topic for next term (and perhaps save me time writing up topic ideas!).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Note that these are meant to be small experiments to explore performance boosting of a task using a parallel solution or specialized combinational logic hardware. Nothing too ambitious. Take a look at the current YODA project listing on the HPES website for ideas and examples of how the project briefs are given. </a:t>
            </a:r>
          </a:p>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22</a:t>
            </a:fld>
            <a:endParaRPr lang="en-US"/>
          </a:p>
        </p:txBody>
      </p:sp>
    </p:spTree>
    <p:extLst>
      <p:ext uri="{BB962C8B-B14F-4D97-AF65-F5344CB8AC3E}">
        <p14:creationId xmlns:p14="http://schemas.microsoft.com/office/powerpoint/2010/main" val="338688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Here is an example of a YODA project topic. You and or your prospective YOG (i.e. YODA Group) need to prepare something like this if you want to propose a topic.</a:t>
            </a:r>
          </a:p>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23</a:t>
            </a:fld>
            <a:endParaRPr lang="en-US"/>
          </a:p>
        </p:txBody>
      </p:sp>
    </p:spTree>
    <p:extLst>
      <p:ext uri="{BB962C8B-B14F-4D97-AF65-F5344CB8AC3E}">
        <p14:creationId xmlns:p14="http://schemas.microsoft.com/office/powerpoint/2010/main" val="3682251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dirty="0"/>
              <a:t>Time to get ready to transition over to the </a:t>
            </a:r>
            <a:r>
              <a:rPr lang="en-ZA" sz="1200" dirty="0" err="1"/>
              <a:t>prac</a:t>
            </a:r>
            <a:r>
              <a:rPr lang="en-ZA" sz="1200" dirty="0"/>
              <a:t>.. but will end with reminder about reading</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24</a:t>
            </a:fld>
            <a:endParaRPr lang="en-US"/>
          </a:p>
        </p:txBody>
      </p:sp>
    </p:spTree>
    <p:extLst>
      <p:ext uri="{BB962C8B-B14F-4D97-AF65-F5344CB8AC3E}">
        <p14:creationId xmlns:p14="http://schemas.microsoft.com/office/powerpoint/2010/main" val="1306991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25</a:t>
            </a:fld>
            <a:endParaRPr lang="en-US"/>
          </a:p>
        </p:txBody>
      </p:sp>
    </p:spTree>
    <p:extLst>
      <p:ext uri="{BB962C8B-B14F-4D97-AF65-F5344CB8AC3E}">
        <p14:creationId xmlns:p14="http://schemas.microsoft.com/office/powerpoint/2010/main" val="1060971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26</a:t>
            </a:fld>
            <a:endParaRPr lang="en-US"/>
          </a:p>
        </p:txBody>
      </p:sp>
    </p:spTree>
    <p:extLst>
      <p:ext uri="{BB962C8B-B14F-4D97-AF65-F5344CB8AC3E}">
        <p14:creationId xmlns:p14="http://schemas.microsoft.com/office/powerpoint/2010/main" val="3664375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27</a:t>
            </a:fld>
            <a:endParaRPr lang="en-US"/>
          </a:p>
        </p:txBody>
      </p:sp>
    </p:spTree>
    <p:extLst>
      <p:ext uri="{BB962C8B-B14F-4D97-AF65-F5344CB8AC3E}">
        <p14:creationId xmlns:p14="http://schemas.microsoft.com/office/powerpoint/2010/main" val="3554992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28</a:t>
            </a:fld>
            <a:endParaRPr lang="en-US"/>
          </a:p>
        </p:txBody>
      </p:sp>
    </p:spTree>
    <p:extLst>
      <p:ext uri="{BB962C8B-B14F-4D97-AF65-F5344CB8AC3E}">
        <p14:creationId xmlns:p14="http://schemas.microsoft.com/office/powerpoint/2010/main" val="3985531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29</a:t>
            </a:fld>
            <a:endParaRPr lang="en-US"/>
          </a:p>
        </p:txBody>
      </p:sp>
    </p:spTree>
    <p:extLst>
      <p:ext uri="{BB962C8B-B14F-4D97-AF65-F5344CB8AC3E}">
        <p14:creationId xmlns:p14="http://schemas.microsoft.com/office/powerpoint/2010/main" val="34109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Let’s get in to essential Terms… and leave the more cool topics and thinking about fancy processors for a moment.</a:t>
            </a:r>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3</a:t>
            </a:fld>
            <a:endParaRPr lang="en-US"/>
          </a:p>
        </p:txBody>
      </p:sp>
    </p:spTree>
    <p:extLst>
      <p:ext uri="{BB962C8B-B14F-4D97-AF65-F5344CB8AC3E}">
        <p14:creationId xmlns:p14="http://schemas.microsoft.com/office/powerpoint/2010/main" val="337798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The term of "Golden Measure" will be used often in this course. It sounds nice and shiny, a good start. But actually, the term Golden Measure is used in computing more to refer to a solution that produces accurate results but doesn't necessarily run fast or efficiently. It is commonly used as a baseline for comparison to or between other computing solutions that solve the same task. So Golden here is really an adjective meaning accurate ... ironically these Golden Measures are usually way much cheaper to construct than the, probably less perfectly correct, optimized parallel solutions being compared against. </a:t>
            </a:r>
            <a:endParaRPr lang="en-US" dirty="0"/>
          </a:p>
          <a:p>
            <a:endParaRPr lang="en-US" dirty="0"/>
          </a:p>
          <a:p>
            <a:r>
              <a:rPr lang="en-US" dirty="0"/>
              <a:t>Please don’t confuse the term </a:t>
            </a:r>
            <a:r>
              <a:rPr lang="en-US" b="1" dirty="0"/>
              <a:t>Golden Measure</a:t>
            </a:r>
            <a:r>
              <a:rPr lang="en-US" dirty="0"/>
              <a:t> with </a:t>
            </a:r>
            <a:r>
              <a:rPr lang="en-US" b="1" dirty="0"/>
              <a:t>Golden Ratio</a:t>
            </a:r>
            <a:r>
              <a:rPr lang="en-US" dirty="0"/>
              <a:t> which is  solving for g in </a:t>
            </a:r>
            <a:r>
              <a:rPr lang="en-ZA" b="0" i="0" dirty="0">
                <a:solidFill>
                  <a:srgbClr val="E8EAED"/>
                </a:solidFill>
                <a:effectLst/>
                <a:latin typeface="arial" panose="020B0604020202020204" pitchFamily="34" charset="0"/>
              </a:rPr>
              <a:t>g^2 = g + 1   ... g = (1+sqrt(5))/2  </a:t>
            </a:r>
            <a:r>
              <a:rPr lang="en-US" dirty="0"/>
              <a:t>= </a:t>
            </a:r>
            <a:r>
              <a:rPr lang="en-ZA" b="0" i="0" dirty="0">
                <a:solidFill>
                  <a:srgbClr val="E8EAED"/>
                </a:solidFill>
                <a:effectLst/>
                <a:latin typeface="arial" panose="020B0604020202020204" pitchFamily="34" charset="0"/>
              </a:rPr>
              <a:t>1.61803398875.  That 1.618 is the golden ratio which is perhaps useful for some engineering work.</a:t>
            </a:r>
          </a:p>
          <a:p>
            <a:r>
              <a:rPr lang="en-ZA" b="0" i="0" dirty="0">
                <a:solidFill>
                  <a:srgbClr val="E8EAED"/>
                </a:solidFill>
                <a:effectLst/>
                <a:latin typeface="arial" panose="020B0604020202020204" pitchFamily="34" charset="0"/>
              </a:rPr>
              <a:t> While on the topic of golden radio, if you excuse getting side-tracked, you might like to try the </a:t>
            </a:r>
            <a:r>
              <a:rPr lang="en-ZA" b="0" i="0" dirty="0">
                <a:solidFill>
                  <a:srgbClr val="BDC1C6"/>
                </a:solidFill>
                <a:effectLst/>
                <a:latin typeface="arial" panose="020B0604020202020204" pitchFamily="34" charset="0"/>
              </a:rPr>
              <a:t>Fibonacci golden ratio algorithm… which could be done as a YODA topic ;) </a:t>
            </a:r>
          </a:p>
          <a:p>
            <a:endParaRPr lang="en-ZA" b="0" i="0" dirty="0">
              <a:solidFill>
                <a:srgbClr val="BDC1C6"/>
              </a:solidFill>
              <a:effectLst/>
              <a:latin typeface="arial" panose="020B0604020202020204" pitchFamily="34" charset="0"/>
            </a:endParaRPr>
          </a:p>
          <a:p>
            <a:r>
              <a:rPr lang="en-US" dirty="0"/>
              <a:t>Golden measure itself is not necessarily a universally defined and used term for a yardstick of computation, but the term does come up in some texts and academic papers.</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E69F08-0125-4D9B-87CA-11AA1A00640E}" type="slidenum">
              <a:rPr lang="en-US" smtClean="0"/>
              <a:pPr/>
              <a:t>4</a:t>
            </a:fld>
            <a:endParaRPr lang="en-US"/>
          </a:p>
        </p:txBody>
      </p:sp>
    </p:spTree>
    <p:extLst>
      <p:ext uri="{BB962C8B-B14F-4D97-AF65-F5344CB8AC3E}">
        <p14:creationId xmlns:p14="http://schemas.microsoft.com/office/powerpoint/2010/main" val="22958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In some of the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pracs</a:t>
            </a:r>
            <a:r>
              <a:rPr lang="en-ZA" sz="1800" dirty="0">
                <a:effectLst/>
                <a:latin typeface="Calibri" panose="020F0502020204030204" pitchFamily="34" charset="0"/>
                <a:ea typeface="Calibri" panose="020F0502020204030204" pitchFamily="34" charset="0"/>
                <a:cs typeface="Times New Roman" panose="02020603050405020304" pitchFamily="18" charset="0"/>
              </a:rPr>
              <a:t> you will be given a starting point of non-parallel code, usually called serial dot C  (sorry, I was being funny, usually called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serial.c</a:t>
            </a:r>
            <a:r>
              <a:rPr lang="en-ZA" sz="1800" dirty="0">
                <a:effectLst/>
                <a:latin typeface="Calibri" panose="020F0502020204030204" pitchFamily="34" charset="0"/>
                <a:ea typeface="Calibri" panose="020F0502020204030204" pitchFamily="34" charset="0"/>
                <a:cs typeface="Times New Roman" panose="02020603050405020304" pitchFamily="18" charset="0"/>
              </a:rPr>
              <a:t>” if one is typing). Then you can call you parallelized code something like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parallel.C</a:t>
            </a:r>
            <a:r>
              <a:rPr lang="en-ZA" sz="1800" dirty="0">
                <a:effectLst/>
                <a:latin typeface="Calibri" panose="020F0502020204030204" pitchFamily="34" charset="0"/>
                <a:ea typeface="Calibri" panose="020F0502020204030204" pitchFamily="34" charset="0"/>
                <a:cs typeface="Times New Roman" panose="02020603050405020304" pitchFamily="18" charset="0"/>
              </a:rPr>
              <a:t>” to make it easy for the marker to find.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You should also include some test data files.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An example file name is given here, in this slide.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If you are given a big file as part of the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prac</a:t>
            </a:r>
            <a:r>
              <a:rPr lang="en-ZA" sz="1800" dirty="0">
                <a:effectLst/>
                <a:latin typeface="Calibri" panose="020F0502020204030204" pitchFamily="34" charset="0"/>
                <a:ea typeface="Calibri" panose="020F0502020204030204" pitchFamily="34" charset="0"/>
                <a:cs typeface="Times New Roman" panose="02020603050405020304" pitchFamily="18" charset="0"/>
              </a:rPr>
              <a:t> assignment please do not submit that file as we would have it already.</a:t>
            </a:r>
          </a:p>
          <a:p>
            <a:endParaRPr lang="en-US" dirty="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CEDEFB-C552-4734-B8B5-D1058B26D112}" type="slidenum">
              <a:rPr lang="en-US" smtClean="0"/>
              <a:pPr/>
              <a:t>5</a:t>
            </a:fld>
            <a:endParaRPr lang="en-US"/>
          </a:p>
        </p:txBody>
      </p:sp>
    </p:spTree>
    <p:extLst>
      <p:ext uri="{BB962C8B-B14F-4D97-AF65-F5344CB8AC3E}">
        <p14:creationId xmlns:p14="http://schemas.microsoft.com/office/powerpoint/2010/main" val="82179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concept of speed-up is a measure of how much faster one program, call it P1, is compared to another, call it P2. The equation is, obviously, just time of P1 over time of P2. Usually the numerator, i.e. P1, is the non-optimized program or Golden Measure, and P2 is the optimized program. So if Golden Measure P1 takes 2 seconds and P2 takes 1 second, what is the speed up? It is 2 over 1, i.e. 2. Speed up has no units, although if you really need a unit you could use times. My P2 has a 2 Times speedup.  </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(can skip</a:t>
            </a:r>
            <a:r>
              <a:rPr lang="en-US" b="0" i="0" dirty="0">
                <a:solidFill>
                  <a:srgbClr val="202122"/>
                </a:solidFill>
                <a:effectLst/>
                <a:latin typeface="Arial" panose="020B0604020202020204" pitchFamily="34" charset="0"/>
                <a:sym typeface="Wingdings" panose="05000000000000000000" pitchFamily="2" charset="2"/>
              </a:rPr>
              <a:t>:)</a:t>
            </a:r>
          </a:p>
          <a:p>
            <a:r>
              <a:rPr lang="en-US" b="0" i="0" dirty="0">
                <a:solidFill>
                  <a:srgbClr val="202122"/>
                </a:solidFill>
                <a:effectLst/>
                <a:latin typeface="Arial" panose="020B0604020202020204" pitchFamily="34" charset="0"/>
              </a:rPr>
              <a:t>As per definition on Wikipedia:</a:t>
            </a:r>
          </a:p>
          <a:p>
            <a:r>
              <a:rPr lang="en-US" b="0" i="0" dirty="0">
                <a:solidFill>
                  <a:srgbClr val="202122"/>
                </a:solidFill>
                <a:effectLst/>
                <a:latin typeface="Arial" panose="020B0604020202020204" pitchFamily="34" charset="0"/>
              </a:rPr>
              <a:t>In </a:t>
            </a:r>
            <a:r>
              <a:rPr lang="en-US" b="0" i="0" u="none" strike="noStrike" dirty="0">
                <a:solidFill>
                  <a:srgbClr val="3366CC"/>
                </a:solidFill>
                <a:effectLst/>
                <a:latin typeface="Arial" panose="020B0604020202020204" pitchFamily="34" charset="0"/>
                <a:hlinkClick r:id="rId3" tooltip="Computer architecture"/>
              </a:rPr>
              <a:t>computer architecture</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speedup</a:t>
            </a:r>
            <a:r>
              <a:rPr lang="en-US" b="0" i="0" dirty="0">
                <a:solidFill>
                  <a:srgbClr val="202122"/>
                </a:solidFill>
                <a:effectLst/>
                <a:latin typeface="Arial" panose="020B0604020202020204" pitchFamily="34" charset="0"/>
              </a:rPr>
              <a:t> is a number that measures the relative performance of two systems processing the same problem. More technically, it is the improvement in speed of execution of a task executed on two similar architectures with different resources. The notion of speedup was established by </a:t>
            </a:r>
            <a:r>
              <a:rPr lang="en-US" b="0" i="0" u="none" strike="noStrike" dirty="0">
                <a:solidFill>
                  <a:srgbClr val="3366CC"/>
                </a:solidFill>
                <a:effectLst/>
                <a:latin typeface="Arial" panose="020B0604020202020204" pitchFamily="34" charset="0"/>
                <a:hlinkClick r:id="rId4" tooltip="Amdahl's law"/>
              </a:rPr>
              <a:t>Amdahl's law</a:t>
            </a:r>
            <a:r>
              <a:rPr lang="en-US" b="0" i="0" dirty="0">
                <a:solidFill>
                  <a:srgbClr val="202122"/>
                </a:solidFill>
                <a:effectLst/>
                <a:latin typeface="Arial" panose="020B0604020202020204" pitchFamily="34" charset="0"/>
              </a:rPr>
              <a:t>, which was particularly focused on </a:t>
            </a:r>
            <a:r>
              <a:rPr lang="en-US" b="0" i="0" u="none" strike="noStrike" dirty="0">
                <a:solidFill>
                  <a:srgbClr val="3366CC"/>
                </a:solidFill>
                <a:effectLst/>
                <a:latin typeface="Arial" panose="020B0604020202020204" pitchFamily="34" charset="0"/>
                <a:hlinkClick r:id="rId5" tooltip="Parallel computing"/>
              </a:rPr>
              <a:t>parallel processing</a:t>
            </a:r>
            <a:r>
              <a:rPr lang="en-US" b="0" i="0" dirty="0">
                <a:solidFill>
                  <a:srgbClr val="202122"/>
                </a:solidFill>
                <a:effectLst/>
                <a:latin typeface="Arial" panose="020B0604020202020204" pitchFamily="34" charset="0"/>
              </a:rPr>
              <a:t>. However, speedup can be used more generally to show the effect on performance after any resource enhancement.</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source:  https://en.wikipedia.org/wiki/Speedup</a:t>
            </a:r>
          </a:p>
          <a:p>
            <a:endParaRPr lang="en-US" b="0" i="0" dirty="0">
              <a:solidFill>
                <a:srgbClr val="202122"/>
              </a:solidFill>
              <a:effectLst/>
              <a:latin typeface="Arial" panose="020B0604020202020204" pitchFamily="34" charset="0"/>
            </a:endParaRPr>
          </a:p>
          <a:p>
            <a:r>
              <a:rPr lang="en-US" b="1" i="0" dirty="0">
                <a:solidFill>
                  <a:srgbClr val="202122"/>
                </a:solidFill>
                <a:effectLst/>
                <a:latin typeface="Arial" panose="020B0604020202020204" pitchFamily="34" charset="0"/>
              </a:rPr>
              <a:t>Discussion about the definition of speed-up:</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50" dirty="0">
                <a:solidFill>
                  <a:srgbClr val="FF0000"/>
                </a:solidFill>
                <a:effectLst/>
                <a:latin typeface="Times New Roman" panose="02020603050405020304" pitchFamily="18" charset="0"/>
                <a:ea typeface="Arial Unicode MS"/>
                <a:cs typeface="Tahoma" panose="020B0604030504040204" pitchFamily="34" charset="0"/>
              </a:rPr>
              <a:t>Speedup is a number for expressing the relative performance of two systems processing the same problem or completing the same processing solution (either ‘same problem’ or ‘same processing solution’ would be considered correct, although generally, and I know it’s a somewhat philosophical view, it would be better saying the same problem or solution, for which we want to get similarly correct results out, but we don’t mind what the specific processing is as long as it gives correct (or sufficiently accurate) solutions; for example sequential and parallel processing implementations that solve a given problem would likely be different, thus it is more correct to “say solving the same problem” as apposed to “doing the same processing”.</a:t>
            </a:r>
            <a:endParaRPr lang="en-ZA" sz="1800" kern="150" dirty="0">
              <a:effectLst/>
              <a:latin typeface="Times New Roman" panose="02020603050405020304" pitchFamily="18" charset="0"/>
              <a:ea typeface="Arial Unicode MS"/>
              <a:cs typeface="Tahoma" panose="020B0604030504040204" pitchFamily="34" charset="0"/>
            </a:endParaRP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6</a:t>
            </a:fld>
            <a:endParaRPr lang="en-US"/>
          </a:p>
        </p:txBody>
      </p:sp>
    </p:spTree>
    <p:extLst>
      <p:ext uri="{BB962C8B-B14F-4D97-AF65-F5344CB8AC3E}">
        <p14:creationId xmlns:p14="http://schemas.microsoft.com/office/powerpoint/2010/main" val="105209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This is a typical speed up graph, which one sees in many computing type papers. The vertical axis is Speedup. The horizontal axis is often number of cores. But! The horizontal is actually, more generally, a metric that rates the characteristic, usually hardware size, of the architectures you are contrasting. So you could perhaps have an 8 bit Pick architecture on the left, and a 64 bit I 7 on the right and compare how quickly they do a one oh two four floating point F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F</a:t>
            </a:r>
            <a:r>
              <a:rPr lang="en-ZA" sz="1800" dirty="0">
                <a:effectLst/>
                <a:latin typeface="Calibri" panose="020F0502020204030204" pitchFamily="34" charset="0"/>
                <a:ea typeface="Calibri" panose="020F0502020204030204" pitchFamily="34" charset="0"/>
                <a:cs typeface="Times New Roman" panose="02020603050405020304" pitchFamily="18" charset="0"/>
              </a:rPr>
              <a:t> Tee. You would probably find that the 64 bit gives a hefty speedup.</a:t>
            </a:r>
          </a:p>
          <a:p>
            <a:endParaRPr lang="en-ZA" dirty="0"/>
          </a:p>
        </p:txBody>
      </p:sp>
      <p:sp>
        <p:nvSpPr>
          <p:cNvPr id="4" name="Slide Number Placeholder 3"/>
          <p:cNvSpPr>
            <a:spLocks noGrp="1"/>
          </p:cNvSpPr>
          <p:nvPr>
            <p:ph type="sldNum" sz="quarter" idx="5"/>
          </p:nvPr>
        </p:nvSpPr>
        <p:spPr/>
        <p:txBody>
          <a:bodyPr/>
          <a:lstStyle/>
          <a:p>
            <a:pPr>
              <a:defRPr/>
            </a:pPr>
            <a:fld id="{9201F57C-B1AD-42CE-8A45-D61EF6A43D46}" type="slidenum">
              <a:rPr lang="en-US" smtClean="0"/>
              <a:pPr>
                <a:defRPr/>
              </a:pPr>
              <a:t>7</a:t>
            </a:fld>
            <a:endParaRPr lang="en-US"/>
          </a:p>
        </p:txBody>
      </p:sp>
    </p:spTree>
    <p:extLst>
      <p:ext uri="{BB962C8B-B14F-4D97-AF65-F5344CB8AC3E}">
        <p14:creationId xmlns:p14="http://schemas.microsoft.com/office/powerpoint/2010/main" val="20366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Here are some other important terms.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Actually, these terms that are commonly used in engineering in relation to product or prototype development. You should really know what is meant by Verification, Validation and Testing of a product. </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In this course these are used in the Conceptual Assignment this term and in the YODA project next term.</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theory of Correctness Proofs is a wonderful thing. But unfortunately it is not within the scope of this course. Although, it would certainly make for a good Masters level course.</a:t>
            </a:r>
          </a:p>
          <a:p>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DCCB64-E742-42FA-BF1D-038F1A5EEF8C}" type="slidenum">
              <a:rPr lang="en-US" smtClean="0"/>
              <a:pPr/>
              <a:t>8</a:t>
            </a:fld>
            <a:endParaRPr lang="en-US"/>
          </a:p>
        </p:txBody>
      </p:sp>
    </p:spTree>
    <p:extLst>
      <p:ext uri="{BB962C8B-B14F-4D97-AF65-F5344CB8AC3E}">
        <p14:creationId xmlns:p14="http://schemas.microsoft.com/office/powerpoint/2010/main" val="281556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So, you might be wondering, what is Verification and Validation?</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Verification, which you might have heard in the design course, is checking: are we building the product, right. Note that it not checking if we are building the right, product. It is confirming that we are building the product we said we would build, according to the specifications and contract with the client. We aren't checking here if the client is delighted with the product we deliver.</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Now Validation, on the other hand is checking if we have built the right product. Yes, this is where you call the client in. Maybe some of their employees too. And get them to try the system, if possible, in situ. Where it would be used. Oh, and don’t forget this would involve some good coffee and cakes, perhaps taking the happy clients to lunch. Oops, sorry that went off topic. Basically, validation is checking if user needs are met not just that agreed specifications are achieved.</a:t>
            </a:r>
          </a:p>
          <a:p>
            <a:endParaRPr lang="en-US" dirty="0"/>
          </a:p>
          <a:p>
            <a:r>
              <a:rPr lang="en-US" dirty="0"/>
              <a:t>(additional point and clarity on specifications for product validation:)</a:t>
            </a:r>
          </a:p>
          <a:p>
            <a:r>
              <a:rPr lang="en-US" dirty="0"/>
              <a:t>Remember</a:t>
            </a:r>
            <a:r>
              <a:rPr lang="en-US" baseline="0" dirty="0"/>
              <a:t> that for industry products, the specifications is usually a document that the client agrees to and signs off on, it is technically a legally binding contract.</a:t>
            </a:r>
          </a:p>
          <a:p>
            <a:r>
              <a:rPr lang="en-US" baseline="0" dirty="0"/>
              <a:t>So, if you are thinking short-term bottom line and business survival, then you basically want to ensure you are getting the design right according to the agreed upon specifications. But perhaps if you are thinking long-term survival, then you probably want to ensure clients are happy and this may mean a tradeoff between what specs are satisfied and how satisfied the client is. Usually there is some flexibility that the client may agree to e.g. modify certain specs in order to get the product working sooner.</a:t>
            </a: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99ADF7-18A3-4146-8F2C-AC4F7B7EE9AB}" type="slidenum">
              <a:rPr lang="en-US" smtClean="0"/>
              <a:pPr/>
              <a:t>9</a:t>
            </a:fld>
            <a:endParaRPr lang="en-US"/>
          </a:p>
        </p:txBody>
      </p:sp>
    </p:spTree>
    <p:extLst>
      <p:ext uri="{BB962C8B-B14F-4D97-AF65-F5344CB8AC3E}">
        <p14:creationId xmlns:p14="http://schemas.microsoft.com/office/powerpoint/2010/main" val="186618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CE114376-ACFC-4634-9DD3-DBEE48388D3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797E0B0-0C94-4547-83CD-2A390788D8A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155BA7D-9DDA-4CAE-A37F-DADF61AB5AB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AE3C20EC-6E65-4DF9-82E7-BC2A5EBEB3D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015B618-3B73-4DB7-A05F-FC76D85BC45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6D4442F0-F0B7-4DF1-8AF3-A1BEB09A5E95}"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3847B8E3-0A6A-4286-A5BA-DD6845A657C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FD86DB28-71AB-48E2-8B48-E285E68A8F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623BCBF4-CA00-4975-925F-AC153BE158F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1EE94CDC-694E-40AA-A23D-CA3B5AACECA2}"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4D5D9C7-7936-4E98-B62F-E552D2CBF53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youtube.com/watch?v=WdRiZEwBhsM" TargetMode="Externa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ehyO7mxeU74"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hyperlink" Target="https://www.youtube.com/user/LinuxMagazin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creativecommons.org/publicdomain/zero/1.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hyperlink" Target="https://www.bensound.com/" TargetMode="Externa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775831" y="4797142"/>
            <a:ext cx="1012214" cy="2339851"/>
          </a:xfrm>
          <a:prstGeom prst="rect">
            <a:avLst/>
          </a:prstGeom>
        </p:spPr>
      </p:pic>
      <p:pic>
        <p:nvPicPr>
          <p:cNvPr id="2" name="Picture 1"/>
          <p:cNvPicPr>
            <a:picLocks noChangeAspect="1"/>
          </p:cNvPicPr>
          <p:nvPr/>
        </p:nvPicPr>
        <p:blipFill>
          <a:blip r:embed="rId4"/>
          <a:stretch>
            <a:fillRect/>
          </a:stretch>
        </p:blipFill>
        <p:spPr>
          <a:xfrm>
            <a:off x="1329767" y="5707217"/>
            <a:ext cx="1835761" cy="552162"/>
          </a:xfrm>
          <a:prstGeom prst="rect">
            <a:avLst/>
          </a:prstGeom>
        </p:spPr>
      </p:pic>
      <p:sp>
        <p:nvSpPr>
          <p:cNvPr id="3074" name="Rectangle 8"/>
          <p:cNvSpPr>
            <a:spLocks noChangeArrowheads="1"/>
          </p:cNvSpPr>
          <p:nvPr/>
        </p:nvSpPr>
        <p:spPr bwMode="auto">
          <a:xfrm>
            <a:off x="1558925" y="1873250"/>
            <a:ext cx="6775450" cy="1814513"/>
          </a:xfrm>
          <a:prstGeom prst="rect">
            <a:avLst/>
          </a:prstGeom>
          <a:blipFill dpi="0" rotWithShape="1">
            <a:blip r:embed="rId5" cstate="print">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3076" name="Rectangle 9"/>
          <p:cNvSpPr>
            <a:spLocks noChangeArrowheads="1"/>
          </p:cNvSpPr>
          <p:nvPr/>
        </p:nvSpPr>
        <p:spPr bwMode="auto">
          <a:xfrm>
            <a:off x="1873250" y="5553932"/>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a:t>Lecturer:</a:t>
            </a:r>
          </a:p>
          <a:p>
            <a:pPr algn="ctr"/>
            <a:r>
              <a:rPr lang="en-ZA" sz="2400" dirty="0"/>
              <a:t>Simon Winberg</a:t>
            </a:r>
            <a:endParaRPr lang="en-US" sz="2400" dirty="0"/>
          </a:p>
        </p:txBody>
      </p:sp>
      <p:sp>
        <p:nvSpPr>
          <p:cNvPr id="9" name="Rectangle 8"/>
          <p:cNvSpPr/>
          <p:nvPr/>
        </p:nvSpPr>
        <p:spPr>
          <a:xfrm>
            <a:off x="115986" y="2065808"/>
            <a:ext cx="9661328" cy="1446550"/>
          </a:xfrm>
          <a:prstGeom prst="rect">
            <a:avLst/>
          </a:prstGeom>
          <a:noFill/>
        </p:spPr>
        <p:txBody>
          <a:bodyPr wrap="squar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617520" y="361295"/>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1026" name="Picture 2" descr="C:\Users\swinberg\Documents\ACTIVE\EEE4084F\Common\Images\uctlogo_sm.gif"/>
          <p:cNvPicPr>
            <a:picLocks noChangeAspect="1" noChangeArrowheads="1"/>
          </p:cNvPicPr>
          <p:nvPr/>
        </p:nvPicPr>
        <p:blipFill>
          <a:blip r:embed="rId6" cstate="print"/>
          <a:srcRect/>
          <a:stretch>
            <a:fillRect/>
          </a:stretch>
        </p:blipFill>
        <p:spPr bwMode="auto">
          <a:xfrm>
            <a:off x="7314998" y="229643"/>
            <a:ext cx="1490364" cy="1520780"/>
          </a:xfrm>
          <a:prstGeom prst="rect">
            <a:avLst/>
          </a:prstGeom>
          <a:noFill/>
        </p:spPr>
      </p:pic>
      <p:pic>
        <p:nvPicPr>
          <p:cNvPr id="10" name="Picture 3" descr="C:\Users\swinberg\Documents\ACTIVE\EEE4084F\Common\Images_open\CC-SA.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13" name="Subtitle 4"/>
          <p:cNvSpPr txBox="1">
            <a:spLocks/>
          </p:cNvSpPr>
          <p:nvPr/>
        </p:nvSpPr>
        <p:spPr>
          <a:xfrm>
            <a:off x="372155" y="3728850"/>
            <a:ext cx="8128000" cy="1894904"/>
          </a:xfrm>
          <a:prstGeom prst="rect">
            <a:avLst/>
          </a:prstGeom>
        </p:spPr>
        <p:txBody>
          <a:bodyPr vert="horz" lIns="91440" tIns="45720" rIns="91440" bIns="45720" rtlCol="0">
            <a:normAutofit/>
          </a:bodyPr>
          <a:lst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fontAlgn="auto">
              <a:spcAft>
                <a:spcPts val="0"/>
              </a:spcAft>
              <a:buFont typeface="Wingdings 2" pitchFamily="18" charset="2"/>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2:</a:t>
            </a:r>
          </a:p>
          <a:p>
            <a:pPr algn="ctr" fontAlgn="auto">
              <a:spcAft>
                <a:spcPts val="0"/>
              </a:spcAft>
              <a:buFont typeface="Wingdings 2" pitchFamily="18" charset="2"/>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Terms, Amdahl Law &amp;</a:t>
            </a:r>
          </a:p>
          <a:p>
            <a:pPr algn="ctr" fontAlgn="auto">
              <a:spcAft>
                <a:spcPts val="0"/>
              </a:spcAft>
              <a:buFont typeface="Wingdings 2" pitchFamily="18" charset="2"/>
              <a:buNone/>
              <a:defRPr/>
            </a:pPr>
            <a:r>
              <a:rPr lang="en-US"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Dealing with reading assignments</a:t>
            </a:r>
          </a:p>
        </p:txBody>
      </p:sp>
      <p:pic>
        <p:nvPicPr>
          <p:cNvPr id="5" name="Picture 4">
            <a:extLst>
              <a:ext uri="{FF2B5EF4-FFF2-40B4-BE49-F238E27FC236}">
                <a16:creationId xmlns:a16="http://schemas.microsoft.com/office/drawing/2014/main" id="{E3F9350C-E44B-4817-AD4A-0313189E989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88766" y="370310"/>
            <a:ext cx="1298159" cy="1280129"/>
          </a:xfrm>
          <a:prstGeom prst="rect">
            <a:avLst/>
          </a:prstGeom>
        </p:spPr>
      </p:pic>
      <p:sp>
        <p:nvSpPr>
          <p:cNvPr id="6" name="TextBox 5">
            <a:extLst>
              <a:ext uri="{FF2B5EF4-FFF2-40B4-BE49-F238E27FC236}">
                <a16:creationId xmlns:a16="http://schemas.microsoft.com/office/drawing/2014/main" id="{F20C22E8-0311-EB0F-1BC7-E8DDBC10A519}"/>
              </a:ext>
            </a:extLst>
          </p:cNvPr>
          <p:cNvSpPr txBox="1"/>
          <p:nvPr/>
        </p:nvSpPr>
        <p:spPr>
          <a:xfrm>
            <a:off x="6466902" y="5655580"/>
            <a:ext cx="2203374" cy="923330"/>
          </a:xfrm>
          <a:prstGeom prst="rect">
            <a:avLst/>
          </a:prstGeom>
          <a:noFill/>
        </p:spPr>
        <p:txBody>
          <a:bodyPr wrap="square">
            <a:spAutoFit/>
          </a:bodyPr>
          <a:lstStyle/>
          <a:p>
            <a:r>
              <a:rPr lang="en-ZA" i="1" dirty="0">
                <a:solidFill>
                  <a:schemeClr val="accent5">
                    <a:lumMod val="50000"/>
                  </a:schemeClr>
                </a:solidFill>
              </a:rPr>
              <a:t>Notes and explanations in the slide comments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86" y="436584"/>
            <a:ext cx="9378950" cy="754034"/>
          </a:xfrm>
        </p:spPr>
        <p:txBody>
          <a:bodyPr>
            <a:normAutofit/>
          </a:bodyPr>
          <a:lstStyle/>
          <a:p>
            <a:pPr>
              <a:defRPr/>
            </a:pPr>
            <a:r>
              <a:rPr lang="en-ZA" dirty="0"/>
              <a:t>Verification before validation</a:t>
            </a:r>
            <a:endParaRPr lang="en-US" dirty="0"/>
          </a:p>
        </p:txBody>
      </p:sp>
      <p:sp>
        <p:nvSpPr>
          <p:cNvPr id="3" name="Content Placeholder 2"/>
          <p:cNvSpPr>
            <a:spLocks noGrp="1"/>
          </p:cNvSpPr>
          <p:nvPr>
            <p:ph idx="1"/>
          </p:nvPr>
        </p:nvSpPr>
        <p:spPr>
          <a:xfrm>
            <a:off x="250825" y="1284288"/>
            <a:ext cx="8566150" cy="5403850"/>
          </a:xfrm>
        </p:spPr>
        <p:txBody>
          <a:bodyPr>
            <a:normAutofit/>
          </a:bodyPr>
          <a:lstStyle/>
          <a:p>
            <a:pPr>
              <a:defRPr/>
            </a:pPr>
            <a:r>
              <a:rPr lang="en-ZA" sz="2800" dirty="0"/>
              <a:t>The RC engineer (i.e., you) are effectively designing both custom hardware and custom software for the RC platform</a:t>
            </a:r>
          </a:p>
          <a:p>
            <a:pPr>
              <a:defRPr/>
            </a:pPr>
            <a:r>
              <a:rPr lang="en-ZA" sz="2800" dirty="0"/>
              <a:t>Before attempting to make claims about the </a:t>
            </a:r>
            <a:r>
              <a:rPr lang="en-ZA" sz="2800" i="1" dirty="0"/>
              <a:t>validity</a:t>
            </a:r>
            <a:r>
              <a:rPr lang="en-ZA" sz="2800" dirty="0"/>
              <a:t> of your system, it’s usually best practice to establish your own (or team’s) confidence in what your system is doing, i.e. be sure that:</a:t>
            </a:r>
          </a:p>
          <a:p>
            <a:pPr lvl="1">
              <a:defRPr/>
            </a:pPr>
            <a:r>
              <a:rPr lang="en-ZA" sz="2400" dirty="0"/>
              <a:t>The custom hardware working;</a:t>
            </a:r>
          </a:p>
          <a:p>
            <a:pPr lvl="1">
              <a:defRPr/>
            </a:pPr>
            <a:r>
              <a:rPr lang="en-ZA" sz="2400" dirty="0"/>
              <a:t>The software implementation is doing what it was designed to do; and</a:t>
            </a:r>
          </a:p>
          <a:p>
            <a:pPr lvl="1">
              <a:defRPr/>
            </a:pPr>
            <a:r>
              <a:rPr lang="en-ZA" sz="2400" dirty="0"/>
              <a:t>The custom software runs reliably on the custom hardware.</a:t>
            </a:r>
            <a:endParaRPr lang="en-US" sz="2400" dirty="0"/>
          </a:p>
        </p:txBody>
      </p:sp>
    </p:spTree>
    <p:extLst>
      <p:ext uri="{BB962C8B-B14F-4D97-AF65-F5344CB8AC3E}">
        <p14:creationId xmlns:p14="http://schemas.microsoft.com/office/powerpoint/2010/main" val="20692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13" y="423354"/>
            <a:ext cx="8385175" cy="631779"/>
          </a:xfrm>
        </p:spPr>
        <p:txBody>
          <a:bodyPr>
            <a:normAutofit fontScale="90000"/>
          </a:bodyPr>
          <a:lstStyle/>
          <a:p>
            <a:pPr>
              <a:defRPr/>
            </a:pPr>
            <a:r>
              <a:rPr lang="en-ZA" dirty="0"/>
              <a:t>Verification</a:t>
            </a:r>
            <a:endParaRPr lang="en-US" dirty="0"/>
          </a:p>
        </p:txBody>
      </p:sp>
      <p:sp>
        <p:nvSpPr>
          <p:cNvPr id="3" name="Content Placeholder 2"/>
          <p:cNvSpPr>
            <a:spLocks noGrp="1"/>
          </p:cNvSpPr>
          <p:nvPr>
            <p:ph idx="1"/>
          </p:nvPr>
        </p:nvSpPr>
        <p:spPr>
          <a:xfrm>
            <a:off x="514350" y="1244600"/>
            <a:ext cx="8007350" cy="4191000"/>
          </a:xfrm>
        </p:spPr>
        <p:txBody>
          <a:bodyPr>
            <a:normAutofit fontScale="92500" lnSpcReduction="20000"/>
          </a:bodyPr>
          <a:lstStyle/>
          <a:p>
            <a:pPr>
              <a:defRPr/>
            </a:pPr>
            <a:r>
              <a:rPr lang="en-ZA" dirty="0"/>
              <a:t>Checking plans, documents, code, requirements and specifications</a:t>
            </a:r>
          </a:p>
          <a:p>
            <a:pPr>
              <a:defRPr/>
            </a:pPr>
            <a:r>
              <a:rPr lang="en-ZA" dirty="0"/>
              <a:t>Is everything that you need there?</a:t>
            </a:r>
          </a:p>
          <a:p>
            <a:pPr>
              <a:defRPr/>
            </a:pPr>
            <a:r>
              <a:rPr lang="en-ZA" dirty="0"/>
              <a:t>Algorithms/functions working properly?</a:t>
            </a:r>
          </a:p>
          <a:p>
            <a:pPr>
              <a:defRPr/>
            </a:pPr>
            <a:r>
              <a:rPr lang="en-ZA" dirty="0"/>
              <a:t>Done during phase interval (e.g., design =&gt; implementation)</a:t>
            </a:r>
          </a:p>
          <a:p>
            <a:pPr>
              <a:defRPr/>
            </a:pPr>
            <a:r>
              <a:rPr lang="en-ZA" dirty="0"/>
              <a:t>Activities:</a:t>
            </a:r>
          </a:p>
          <a:p>
            <a:pPr lvl="1">
              <a:defRPr/>
            </a:pPr>
            <a:r>
              <a:rPr lang="en-ZA" dirty="0"/>
              <a:t>Review meetings, walkthroughs, inspections</a:t>
            </a:r>
          </a:p>
          <a:p>
            <a:pPr lvl="1">
              <a:defRPr/>
            </a:pPr>
            <a:r>
              <a:rPr lang="en-ZA" dirty="0"/>
              <a:t>Informal demonstrations</a:t>
            </a:r>
          </a:p>
        </p:txBody>
      </p:sp>
      <p:cxnSp>
        <p:nvCxnSpPr>
          <p:cNvPr id="9220" name="Straight Arrow Connector 5"/>
          <p:cNvCxnSpPr>
            <a:cxnSpLocks noChangeShapeType="1"/>
          </p:cNvCxnSpPr>
          <p:nvPr/>
        </p:nvCxnSpPr>
        <p:spPr bwMode="auto">
          <a:xfrm rot="10800000" flipV="1">
            <a:off x="6845255" y="1933303"/>
            <a:ext cx="665888" cy="33373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1" name="Rectangle 8"/>
          <p:cNvSpPr>
            <a:spLocks noChangeArrowheads="1"/>
          </p:cNvSpPr>
          <p:nvPr/>
        </p:nvSpPr>
        <p:spPr bwMode="auto">
          <a:xfrm>
            <a:off x="7589838" y="1646238"/>
            <a:ext cx="15081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ZA" sz="2000"/>
              <a:t>Focus of</a:t>
            </a:r>
          </a:p>
          <a:p>
            <a:r>
              <a:rPr lang="en-ZA" sz="2000"/>
              <a:t>project</a:t>
            </a:r>
            <a:endParaRPr lang="en-US" sz="2000"/>
          </a:p>
        </p:txBody>
      </p:sp>
      <p:cxnSp>
        <p:nvCxnSpPr>
          <p:cNvPr id="9222" name="Straight Arrow Connector 16"/>
          <p:cNvCxnSpPr>
            <a:cxnSpLocks noChangeShapeType="1"/>
          </p:cNvCxnSpPr>
          <p:nvPr/>
        </p:nvCxnSpPr>
        <p:spPr bwMode="auto">
          <a:xfrm rot="10800000" flipV="1">
            <a:off x="7563395" y="2378074"/>
            <a:ext cx="559845" cy="391251"/>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3" name="Rectangle 18"/>
          <p:cNvSpPr>
            <a:spLocks noChangeArrowheads="1"/>
          </p:cNvSpPr>
          <p:nvPr/>
        </p:nvSpPr>
        <p:spPr bwMode="auto">
          <a:xfrm>
            <a:off x="5388747" y="4834799"/>
            <a:ext cx="2501219"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ZA" sz="2000" dirty="0"/>
              <a:t>Focus of project</a:t>
            </a:r>
            <a:endParaRPr lang="en-US" sz="2000" dirty="0"/>
          </a:p>
        </p:txBody>
      </p:sp>
      <p:cxnSp>
        <p:nvCxnSpPr>
          <p:cNvPr id="9224" name="Straight Arrow Connector 19"/>
          <p:cNvCxnSpPr>
            <a:cxnSpLocks noChangeShapeType="1"/>
          </p:cNvCxnSpPr>
          <p:nvPr/>
        </p:nvCxnSpPr>
        <p:spPr bwMode="auto">
          <a:xfrm rot="10800000">
            <a:off x="4898890" y="4830446"/>
            <a:ext cx="496070" cy="15956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6483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30" y="712821"/>
            <a:ext cx="7698306" cy="692210"/>
          </a:xfrm>
        </p:spPr>
        <p:txBody>
          <a:bodyPr>
            <a:normAutofit fontScale="90000"/>
          </a:bodyPr>
          <a:lstStyle/>
          <a:p>
            <a:pPr>
              <a:defRPr/>
            </a:pPr>
            <a:r>
              <a:rPr lang="en-ZA" dirty="0"/>
              <a:t>Commonly used verification methods</a:t>
            </a:r>
            <a:endParaRPr lang="en-US" dirty="0"/>
          </a:p>
        </p:txBody>
      </p:sp>
      <p:sp>
        <p:nvSpPr>
          <p:cNvPr id="3" name="Content Placeholder 2"/>
          <p:cNvSpPr>
            <a:spLocks noGrp="1"/>
          </p:cNvSpPr>
          <p:nvPr>
            <p:ph idx="1"/>
          </p:nvPr>
        </p:nvSpPr>
        <p:spPr>
          <a:xfrm>
            <a:off x="287338" y="1529280"/>
            <a:ext cx="8558212" cy="4191000"/>
          </a:xfrm>
        </p:spPr>
        <p:txBody>
          <a:bodyPr/>
          <a:lstStyle/>
          <a:p>
            <a:pPr marL="514350" indent="-514350">
              <a:buFont typeface="+mj-lt"/>
              <a:buAutoNum type="arabicPeriod"/>
              <a:defRPr/>
            </a:pPr>
            <a:r>
              <a:rPr lang="en-US" dirty="0"/>
              <a:t>Dual processing, producing two result sets</a:t>
            </a:r>
          </a:p>
          <a:p>
            <a:pPr marL="914400" lvl="1" indent="-514350">
              <a:buFont typeface="+mj-lt"/>
              <a:buAutoNum type="arabicPeriod"/>
              <a:defRPr/>
            </a:pPr>
            <a:r>
              <a:rPr lang="en-US" sz="2400" dirty="0"/>
              <a:t>One version using PC &amp; simulation only; </a:t>
            </a:r>
          </a:p>
          <a:p>
            <a:pPr marL="914400" lvl="1" indent="-514350">
              <a:buFont typeface="+mj-lt"/>
              <a:buAutoNum type="arabicPeriod"/>
              <a:defRPr/>
            </a:pPr>
            <a:r>
              <a:rPr lang="en-US" sz="2400" dirty="0"/>
              <a:t>Other version including RC platform</a:t>
            </a:r>
          </a:p>
          <a:p>
            <a:pPr marL="514350" indent="-514350">
              <a:buFont typeface="+mj-lt"/>
              <a:buAutoNum type="arabicPeriod"/>
              <a:defRPr/>
            </a:pPr>
            <a:r>
              <a:rPr lang="en-ZA" dirty="0"/>
              <a:t>Assume the PC version is the correct one (i.e., the gold measure)</a:t>
            </a:r>
            <a:endParaRPr lang="en-US" dirty="0"/>
          </a:p>
          <a:p>
            <a:pPr marL="514350" indent="-514350">
              <a:buFont typeface="+mj-lt"/>
              <a:buAutoNum type="arabicPeriod"/>
              <a:defRPr/>
            </a:pPr>
            <a:r>
              <a:rPr lang="en-US" dirty="0"/>
              <a:t>Correlate the results to establish correlation coefficients</a:t>
            </a:r>
          </a:p>
          <a:p>
            <a:pPr marL="914400" lvl="1" indent="0">
              <a:buFont typeface="Wingdings" pitchFamily="2" charset="2"/>
              <a:buNone/>
              <a:defRPr/>
            </a:pPr>
            <a:r>
              <a:rPr lang="en-US" sz="1600" dirty="0"/>
              <a:t>(complex systems may have many different sets of possibly multidimensional data that need to be compared)</a:t>
            </a:r>
          </a:p>
        </p:txBody>
      </p:sp>
      <p:sp>
        <p:nvSpPr>
          <p:cNvPr id="10244" name="Rectangle 3"/>
          <p:cNvSpPr>
            <a:spLocks noChangeArrowheads="1"/>
          </p:cNvSpPr>
          <p:nvPr/>
        </p:nvSpPr>
        <p:spPr bwMode="auto">
          <a:xfrm>
            <a:off x="327025" y="5732455"/>
            <a:ext cx="8816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The correlation coefficients can be used as a kind of ‘confidence factor’ </a:t>
            </a:r>
          </a:p>
        </p:txBody>
      </p:sp>
    </p:spTree>
    <p:extLst>
      <p:ext uri="{BB962C8B-B14F-4D97-AF65-F5344CB8AC3E}">
        <p14:creationId xmlns:p14="http://schemas.microsoft.com/office/powerpoint/2010/main" val="251316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Validation</a:t>
            </a:r>
            <a:endParaRPr lang="en-US" dirty="0"/>
          </a:p>
        </p:txBody>
      </p:sp>
      <p:sp>
        <p:nvSpPr>
          <p:cNvPr id="3" name="Content Placeholder 2"/>
          <p:cNvSpPr>
            <a:spLocks noGrp="1"/>
          </p:cNvSpPr>
          <p:nvPr>
            <p:ph idx="1"/>
          </p:nvPr>
        </p:nvSpPr>
        <p:spPr>
          <a:xfrm>
            <a:off x="514350" y="1447800"/>
            <a:ext cx="8007350" cy="3987800"/>
          </a:xfrm>
        </p:spPr>
        <p:txBody>
          <a:bodyPr>
            <a:normAutofit lnSpcReduction="10000"/>
          </a:bodyPr>
          <a:lstStyle/>
          <a:p>
            <a:pPr>
              <a:defRPr/>
            </a:pPr>
            <a:r>
              <a:rPr lang="en-ZA" dirty="0"/>
              <a:t>Testing of the whole product / system</a:t>
            </a:r>
          </a:p>
          <a:p>
            <a:pPr>
              <a:defRPr/>
            </a:pPr>
            <a:r>
              <a:rPr lang="en-ZA" dirty="0"/>
              <a:t>Input: checklist of things to test or list of issues that need to have been provided/fixed</a:t>
            </a:r>
          </a:p>
          <a:p>
            <a:pPr>
              <a:defRPr/>
            </a:pPr>
            <a:r>
              <a:rPr lang="en-ZA" dirty="0"/>
              <a:t>Towards end of project</a:t>
            </a:r>
          </a:p>
          <a:p>
            <a:pPr>
              <a:defRPr/>
            </a:pPr>
            <a:r>
              <a:rPr lang="en-ZA" dirty="0"/>
              <a:t>Activities:</a:t>
            </a:r>
          </a:p>
          <a:p>
            <a:pPr lvl="1">
              <a:defRPr/>
            </a:pPr>
            <a:r>
              <a:rPr lang="en-ZA" dirty="0"/>
              <a:t>Formal demonstrations</a:t>
            </a:r>
          </a:p>
          <a:p>
            <a:pPr lvl="1">
              <a:defRPr/>
            </a:pPr>
            <a:r>
              <a:rPr lang="en-ZA" dirty="0"/>
              <a:t>Factory Acceptance Test</a:t>
            </a:r>
          </a:p>
        </p:txBody>
      </p:sp>
      <p:cxnSp>
        <p:nvCxnSpPr>
          <p:cNvPr id="11268" name="Straight Arrow Connector 5"/>
          <p:cNvCxnSpPr>
            <a:cxnSpLocks noChangeShapeType="1"/>
            <a:stCxn id="11269" idx="1"/>
          </p:cNvCxnSpPr>
          <p:nvPr/>
        </p:nvCxnSpPr>
        <p:spPr bwMode="auto">
          <a:xfrm rot="10800000" flipV="1">
            <a:off x="6218238" y="952500"/>
            <a:ext cx="609600" cy="4953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69" name="Rectangle 8"/>
          <p:cNvSpPr>
            <a:spLocks noChangeArrowheads="1"/>
          </p:cNvSpPr>
          <p:nvPr/>
        </p:nvSpPr>
        <p:spPr bwMode="auto">
          <a:xfrm>
            <a:off x="6827838" y="411163"/>
            <a:ext cx="15081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r>
              <a:rPr lang="en-ZA" sz="2000" dirty="0"/>
              <a:t>Focus of project</a:t>
            </a:r>
            <a:endParaRPr lang="en-US" sz="2000" dirty="0"/>
          </a:p>
        </p:txBody>
      </p:sp>
    </p:spTree>
    <p:extLst>
      <p:ext uri="{BB962C8B-B14F-4D97-AF65-F5344CB8AC3E}">
        <p14:creationId xmlns:p14="http://schemas.microsoft.com/office/powerpoint/2010/main" val="360915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Testing and Correctness proofs</a:t>
            </a:r>
            <a:endParaRPr lang="en-US" dirty="0"/>
          </a:p>
        </p:txBody>
      </p:sp>
      <p:sp>
        <p:nvSpPr>
          <p:cNvPr id="3" name="Content Placeholder 2"/>
          <p:cNvSpPr>
            <a:spLocks noGrp="1"/>
          </p:cNvSpPr>
          <p:nvPr>
            <p:ph idx="1"/>
          </p:nvPr>
        </p:nvSpPr>
        <p:spPr>
          <a:xfrm>
            <a:off x="838200" y="1676400"/>
            <a:ext cx="8007350" cy="4539343"/>
          </a:xfrm>
        </p:spPr>
        <p:txBody>
          <a:bodyPr>
            <a:normAutofit fontScale="92500" lnSpcReduction="20000"/>
          </a:bodyPr>
          <a:lstStyle/>
          <a:p>
            <a:pPr>
              <a:defRPr/>
            </a:pPr>
            <a:r>
              <a:rPr lang="en-ZA" sz="2800" dirty="0"/>
              <a:t>Testing</a:t>
            </a:r>
          </a:p>
          <a:p>
            <a:pPr lvl="1">
              <a:defRPr/>
            </a:pPr>
            <a:r>
              <a:rPr lang="en-ZA" sz="2400" dirty="0"/>
              <a:t>Generally refers to aspects of </a:t>
            </a:r>
            <a:r>
              <a:rPr lang="en-ZA" sz="2400" i="1" dirty="0"/>
              <a:t>dynamic validation</a:t>
            </a:r>
            <a:r>
              <a:rPr lang="en-ZA" sz="2400" dirty="0"/>
              <a:t> in which a program is executed and the results analysed</a:t>
            </a:r>
          </a:p>
          <a:p>
            <a:pPr>
              <a:defRPr/>
            </a:pPr>
            <a:r>
              <a:rPr lang="en-ZA" sz="2800" dirty="0"/>
              <a:t>Correctness proofs / formal verification</a:t>
            </a:r>
          </a:p>
          <a:p>
            <a:pPr lvl="1">
              <a:defRPr/>
            </a:pPr>
            <a:r>
              <a:rPr lang="en-ZA" sz="2400" dirty="0"/>
              <a:t>More a mathematical approach</a:t>
            </a:r>
          </a:p>
          <a:p>
            <a:pPr lvl="1">
              <a:defRPr/>
            </a:pPr>
            <a:r>
              <a:rPr lang="en-ZA" sz="2400" dirty="0"/>
              <a:t>Exhaustive test =&gt; specification guaranteed correct</a:t>
            </a:r>
          </a:p>
          <a:p>
            <a:pPr lvl="1">
              <a:defRPr/>
            </a:pPr>
            <a:r>
              <a:rPr lang="en-ZA" sz="2400" dirty="0"/>
              <a:t>Formal verification of hardware is especially relevant to RC. Formal methods include:</a:t>
            </a:r>
          </a:p>
          <a:p>
            <a:pPr lvl="2">
              <a:defRPr/>
            </a:pPr>
            <a:r>
              <a:rPr lang="en-ZA" dirty="0"/>
              <a:t>Model checking / state space exploration </a:t>
            </a:r>
          </a:p>
          <a:p>
            <a:pPr lvl="2">
              <a:defRPr/>
            </a:pPr>
            <a:r>
              <a:rPr lang="en-ZA" dirty="0"/>
              <a:t>Use of linear temporal logic and computational tree logic</a:t>
            </a:r>
          </a:p>
          <a:p>
            <a:pPr lvl="2">
              <a:defRPr/>
            </a:pPr>
            <a:r>
              <a:rPr lang="en-ZA" dirty="0"/>
              <a:t>Mathematical proof (e.g. proof by induction)</a:t>
            </a:r>
            <a:endParaRPr lang="en-US" dirty="0"/>
          </a:p>
        </p:txBody>
      </p:sp>
    </p:spTree>
    <p:extLst>
      <p:ext uri="{BB962C8B-B14F-4D97-AF65-F5344CB8AC3E}">
        <p14:creationId xmlns:p14="http://schemas.microsoft.com/office/powerpoint/2010/main" val="313220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5" y="3284499"/>
            <a:ext cx="6637468" cy="1362075"/>
          </a:xfrm>
        </p:spPr>
        <p:txBody>
          <a:bodyPr/>
          <a:lstStyle/>
          <a:p>
            <a:r>
              <a:rPr lang="en-US" b="0" dirty="0"/>
              <a:t>Amdahl’s Law</a:t>
            </a:r>
            <a:endParaRPr lang="en-US" dirty="0"/>
          </a:p>
        </p:txBody>
      </p:sp>
      <p:sp>
        <p:nvSpPr>
          <p:cNvPr id="5" name="Text Placeholder 4"/>
          <p:cNvSpPr>
            <a:spLocks noGrp="1"/>
          </p:cNvSpPr>
          <p:nvPr>
            <p:ph type="body" idx="1"/>
          </p:nvPr>
        </p:nvSpPr>
        <p:spPr>
          <a:xfrm>
            <a:off x="1258645" y="4597950"/>
            <a:ext cx="6637467" cy="1520413"/>
          </a:xfrm>
        </p:spPr>
        <p:txBody>
          <a:bodyPr/>
          <a:lstStyle/>
          <a:p>
            <a:r>
              <a:rPr lang="en-US" dirty="0"/>
              <a:t>EEE4084F</a:t>
            </a:r>
          </a:p>
        </p:txBody>
      </p:sp>
      <p:sp>
        <p:nvSpPr>
          <p:cNvPr id="6" name="Arc 5"/>
          <p:cNvSpPr/>
          <p:nvPr/>
        </p:nvSpPr>
        <p:spPr bwMode="auto">
          <a:xfrm flipH="1">
            <a:off x="2002971" y="2035629"/>
            <a:ext cx="7315200" cy="3156856"/>
          </a:xfrm>
          <a:prstGeom prst="arc">
            <a:avLst/>
          </a:prstGeom>
          <a:noFill/>
          <a:ln w="28575" cap="flat" cmpd="sng" algn="ctr">
            <a:solidFill>
              <a:schemeClr val="tx1">
                <a:lumMod val="95000"/>
              </a:schemeClr>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 name="Straight Arrow Connector 7"/>
          <p:cNvCxnSpPr/>
          <p:nvPr/>
        </p:nvCxnSpPr>
        <p:spPr bwMode="auto">
          <a:xfrm flipV="1">
            <a:off x="1992088" y="1589314"/>
            <a:ext cx="0" cy="20247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V="1">
            <a:off x="2002971" y="3614057"/>
            <a:ext cx="4376058" cy="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500743" y="2383971"/>
            <a:ext cx="1184940" cy="369332"/>
          </a:xfrm>
          <a:prstGeom prst="rect">
            <a:avLst/>
          </a:prstGeom>
          <a:noFill/>
        </p:spPr>
        <p:txBody>
          <a:bodyPr wrap="none" rtlCol="0">
            <a:spAutoFit/>
          </a:bodyPr>
          <a:lstStyle/>
          <a:p>
            <a:r>
              <a:rPr lang="en-US" dirty="0"/>
              <a:t>Speed-up</a:t>
            </a:r>
          </a:p>
        </p:txBody>
      </p:sp>
      <p:sp>
        <p:nvSpPr>
          <p:cNvPr id="13" name="TextBox 12"/>
          <p:cNvSpPr txBox="1"/>
          <p:nvPr/>
        </p:nvSpPr>
        <p:spPr>
          <a:xfrm>
            <a:off x="2963741" y="3701142"/>
            <a:ext cx="2454518" cy="369332"/>
          </a:xfrm>
          <a:prstGeom prst="rect">
            <a:avLst/>
          </a:prstGeom>
          <a:noFill/>
        </p:spPr>
        <p:txBody>
          <a:bodyPr wrap="none" rtlCol="0">
            <a:spAutoFit/>
          </a:bodyPr>
          <a:lstStyle/>
          <a:p>
            <a:r>
              <a:rPr lang="en-US" dirty="0"/>
              <a:t>Number of processors</a:t>
            </a:r>
          </a:p>
        </p:txBody>
      </p:sp>
    </p:spTree>
    <p:extLst>
      <p:ext uri="{BB962C8B-B14F-4D97-AF65-F5344CB8AC3E}">
        <p14:creationId xmlns:p14="http://schemas.microsoft.com/office/powerpoint/2010/main" val="229057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AutoShape 2"/>
          <p:cNvSpPr>
            <a:spLocks noGrp="1" noChangeArrowheads="1"/>
          </p:cNvSpPr>
          <p:nvPr>
            <p:ph type="title"/>
          </p:nvPr>
        </p:nvSpPr>
        <p:spPr/>
        <p:txBody>
          <a:bodyPr>
            <a:normAutofit fontScale="90000"/>
          </a:bodyPr>
          <a:lstStyle/>
          <a:p>
            <a:r>
              <a:rPr lang="en-US" b="0" dirty="0"/>
              <a:t>Amdahl’s Law: </a:t>
            </a:r>
            <a:r>
              <a:rPr lang="en-US" dirty="0"/>
              <a:t>History</a:t>
            </a:r>
          </a:p>
        </p:txBody>
      </p:sp>
      <p:sp>
        <p:nvSpPr>
          <p:cNvPr id="186371" name="Rectangle 3"/>
          <p:cNvSpPr>
            <a:spLocks noGrp="1" noChangeArrowheads="1"/>
          </p:cNvSpPr>
          <p:nvPr>
            <p:ph idx="1"/>
          </p:nvPr>
        </p:nvSpPr>
        <p:spPr>
          <a:xfrm>
            <a:off x="838200" y="1760284"/>
            <a:ext cx="8007350" cy="4191000"/>
          </a:xfrm>
        </p:spPr>
        <p:txBody>
          <a:bodyPr>
            <a:normAutofit fontScale="92500" lnSpcReduction="10000"/>
          </a:bodyPr>
          <a:lstStyle/>
          <a:p>
            <a:r>
              <a:rPr lang="en-US" dirty="0"/>
              <a:t>The guy: Gene Amdahl</a:t>
            </a:r>
          </a:p>
          <a:p>
            <a:pPr lvl="1"/>
            <a:r>
              <a:rPr lang="en-US" dirty="0"/>
              <a:t>Was chief architect for IBM's first mainframe series of computers</a:t>
            </a:r>
          </a:p>
          <a:p>
            <a:pPr lvl="1"/>
            <a:r>
              <a:rPr lang="en-US" dirty="0"/>
              <a:t>Founder of Amdahl Corporation</a:t>
            </a:r>
          </a:p>
          <a:p>
            <a:r>
              <a:rPr lang="en-US" dirty="0"/>
              <a:t>Amdahl found stringent restrictions on the speedup possible for given parallelized tasks.</a:t>
            </a:r>
          </a:p>
          <a:p>
            <a:r>
              <a:rPr lang="en-US" dirty="0"/>
              <a:t>Thee observations packaged as: 	</a:t>
            </a:r>
            <a:r>
              <a:rPr lang="en-US" i="1" dirty="0">
                <a:solidFill>
                  <a:schemeClr val="tx2">
                    <a:lumMod val="75000"/>
                  </a:schemeClr>
                </a:solidFill>
              </a:rPr>
              <a:t>Amdahl's Law</a:t>
            </a:r>
            <a:r>
              <a:rPr lang="en-US" dirty="0">
                <a:solidFill>
                  <a:schemeClr val="tx2">
                    <a:lumMod val="75000"/>
                  </a:schemeClr>
                </a:solidFill>
              </a:rPr>
              <a:t> </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234" y="270314"/>
            <a:ext cx="1920315" cy="1929916"/>
          </a:xfrm>
          <a:prstGeom prst="rect">
            <a:avLst/>
          </a:prstGeom>
        </p:spPr>
      </p:pic>
    </p:spTree>
    <p:extLst>
      <p:ext uri="{BB962C8B-B14F-4D97-AF65-F5344CB8AC3E}">
        <p14:creationId xmlns:p14="http://schemas.microsoft.com/office/powerpoint/2010/main" val="354965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9B5D-FDF2-38E2-A22E-D5B08A94C759}"/>
              </a:ext>
            </a:extLst>
          </p:cNvPr>
          <p:cNvSpPr>
            <a:spLocks noGrp="1"/>
          </p:cNvSpPr>
          <p:nvPr>
            <p:ph type="title"/>
          </p:nvPr>
        </p:nvSpPr>
        <p:spPr/>
        <p:txBody>
          <a:bodyPr>
            <a:normAutofit fontScale="90000"/>
          </a:bodyPr>
          <a:lstStyle/>
          <a:p>
            <a:r>
              <a:rPr lang="en-ZA" dirty="0"/>
              <a:t>Essentials of Amdahl’s Law</a:t>
            </a:r>
          </a:p>
        </p:txBody>
      </p:sp>
      <p:sp>
        <p:nvSpPr>
          <p:cNvPr id="3" name="Content Placeholder 2">
            <a:extLst>
              <a:ext uri="{FF2B5EF4-FFF2-40B4-BE49-F238E27FC236}">
                <a16:creationId xmlns:a16="http://schemas.microsoft.com/office/drawing/2014/main" id="{E6F8E854-1318-5BDD-B557-B31E172F0D00}"/>
              </a:ext>
            </a:extLst>
          </p:cNvPr>
          <p:cNvSpPr>
            <a:spLocks noGrp="1"/>
          </p:cNvSpPr>
          <p:nvPr>
            <p:ph idx="1"/>
          </p:nvPr>
        </p:nvSpPr>
        <p:spPr>
          <a:xfrm>
            <a:off x="729785" y="1595620"/>
            <a:ext cx="7984557" cy="4519977"/>
          </a:xfrm>
        </p:spPr>
        <p:txBody>
          <a:bodyPr>
            <a:normAutofit lnSpcReduction="10000"/>
          </a:bodyPr>
          <a:lstStyle/>
          <a:p>
            <a:r>
              <a:rPr lang="en-ZA" sz="3200" dirty="0">
                <a:effectLst/>
                <a:latin typeface="Calibri" panose="020F0502020204030204" pitchFamily="34" charset="0"/>
                <a:ea typeface="Calibri" panose="020F0502020204030204" pitchFamily="34" charset="0"/>
                <a:cs typeface="Times New Roman" panose="02020603050405020304" pitchFamily="18" charset="0"/>
              </a:rPr>
              <a:t>Be aware that a computer program to run on a parallel computer * pretty much always has a part that is sequential, which can run on only one core, and a part that is parallel, that can be split between available cores</a:t>
            </a:r>
          </a:p>
          <a:p>
            <a:r>
              <a:rPr lang="en-ZA" dirty="0">
                <a:latin typeface="Calibri" panose="020F0502020204030204" pitchFamily="34" charset="0"/>
                <a:cs typeface="Times New Roman" panose="02020603050405020304" pitchFamily="18" charset="0"/>
              </a:rPr>
              <a:t>But, let’s make things more fun (and hope you then understand Amdahl’s better) by proceeding to video linked on next slide.</a:t>
            </a:r>
          </a:p>
          <a:p>
            <a:r>
              <a:rPr lang="en-ZA" dirty="0">
                <a:latin typeface="Calibri" panose="020F0502020204030204" pitchFamily="34" charset="0"/>
                <a:cs typeface="Times New Roman" panose="02020603050405020304" pitchFamily="18" charset="0"/>
              </a:rPr>
              <a:t>Comments on slide 19 elaborates further.</a:t>
            </a:r>
            <a:endParaRPr lang="en-ZA" dirty="0"/>
          </a:p>
        </p:txBody>
      </p:sp>
      <p:sp>
        <p:nvSpPr>
          <p:cNvPr id="5" name="TextBox 4">
            <a:extLst>
              <a:ext uri="{FF2B5EF4-FFF2-40B4-BE49-F238E27FC236}">
                <a16:creationId xmlns:a16="http://schemas.microsoft.com/office/drawing/2014/main" id="{17DDC007-F749-FDAA-6587-8BA1EA856217}"/>
              </a:ext>
            </a:extLst>
          </p:cNvPr>
          <p:cNvSpPr txBox="1"/>
          <p:nvPr/>
        </p:nvSpPr>
        <p:spPr>
          <a:xfrm>
            <a:off x="239617" y="6225113"/>
            <a:ext cx="8089135" cy="369332"/>
          </a:xfrm>
          <a:prstGeom prst="rect">
            <a:avLst/>
          </a:prstGeom>
          <a:noFill/>
        </p:spPr>
        <p:txBody>
          <a:bodyPr wrap="square">
            <a:spAutoFit/>
          </a:bodyPr>
          <a:lstStyle/>
          <a:p>
            <a:r>
              <a:rPr lang="en-ZA" dirty="0">
                <a:latin typeface="Calibri" panose="020F0502020204030204" pitchFamily="34" charset="0"/>
                <a:ea typeface="Calibri" panose="020F0502020204030204" pitchFamily="34" charset="0"/>
                <a:cs typeface="Times New Roman" panose="02020603050405020304" pitchFamily="18" charset="0"/>
              </a:rPr>
              <a:t>*</a:t>
            </a:r>
            <a:r>
              <a:rPr lang="en-ZA" sz="1800" dirty="0">
                <a:effectLst/>
                <a:latin typeface="Calibri" panose="020F0502020204030204" pitchFamily="34" charset="0"/>
                <a:ea typeface="Calibri" panose="020F0502020204030204" pitchFamily="34" charset="0"/>
                <a:cs typeface="Times New Roman" panose="02020603050405020304" pitchFamily="18" charset="0"/>
              </a:rPr>
              <a:t>well, we’re thinking here computers </a:t>
            </a:r>
            <a:r>
              <a:rPr lang="en-ZA" dirty="0">
                <a:latin typeface="Calibri" panose="020F0502020204030204" pitchFamily="34" charset="0"/>
                <a:ea typeface="Calibri" panose="020F0502020204030204" pitchFamily="34" charset="0"/>
                <a:cs typeface="Times New Roman" panose="02020603050405020304" pitchFamily="18" charset="0"/>
              </a:rPr>
              <a:t>with one or more </a:t>
            </a:r>
            <a:r>
              <a:rPr lang="en-ZA" sz="1800" dirty="0">
                <a:effectLst/>
                <a:latin typeface="Calibri" panose="020F0502020204030204" pitchFamily="34" charset="0"/>
                <a:ea typeface="Calibri" panose="020F0502020204030204" pitchFamily="34" charset="0"/>
                <a:cs typeface="Times New Roman" panose="02020603050405020304" pitchFamily="18" charset="0"/>
              </a:rPr>
              <a:t>CPUs</a:t>
            </a:r>
            <a:r>
              <a:rPr lang="en-ZA" dirty="0">
                <a:latin typeface="Calibri" panose="020F0502020204030204" pitchFamily="34" charset="0"/>
                <a:ea typeface="Calibri" panose="020F0502020204030204" pitchFamily="34" charset="0"/>
                <a:cs typeface="Times New Roman" panose="02020603050405020304" pitchFamily="18" charset="0"/>
              </a:rPr>
              <a:t> for their processing</a:t>
            </a:r>
            <a:endParaRPr lang="en-ZA" dirty="0"/>
          </a:p>
        </p:txBody>
      </p:sp>
    </p:spTree>
    <p:extLst>
      <p:ext uri="{BB962C8B-B14F-4D97-AF65-F5344CB8AC3E}">
        <p14:creationId xmlns:p14="http://schemas.microsoft.com/office/powerpoint/2010/main" val="153649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1379" y="2028654"/>
            <a:ext cx="43207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Video Clip…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415" y="594158"/>
            <a:ext cx="1415454" cy="1434496"/>
          </a:xfrm>
          <a:prstGeom prst="rect">
            <a:avLst/>
          </a:prstGeom>
        </p:spPr>
      </p:pic>
      <p:sp>
        <p:nvSpPr>
          <p:cNvPr id="6" name="TextBox 5"/>
          <p:cNvSpPr txBox="1"/>
          <p:nvPr/>
        </p:nvSpPr>
        <p:spPr>
          <a:xfrm>
            <a:off x="873681" y="5617418"/>
            <a:ext cx="7636129" cy="369332"/>
          </a:xfrm>
          <a:prstGeom prst="rect">
            <a:avLst/>
          </a:prstGeom>
          <a:noFill/>
        </p:spPr>
        <p:txBody>
          <a:bodyPr wrap="none" rtlCol="0">
            <a:spAutoFit/>
          </a:bodyPr>
          <a:lstStyle/>
          <a:p>
            <a:r>
              <a:rPr lang="en-US" dirty="0"/>
              <a:t>Linux Magazine Video: Understanding Parallel Computing: Amdahl's Law</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4142" y="3042296"/>
            <a:ext cx="3072312" cy="2347893"/>
          </a:xfrm>
          <a:prstGeom prst="rect">
            <a:avLst/>
          </a:prstGeom>
        </p:spPr>
      </p:pic>
      <p:sp>
        <p:nvSpPr>
          <p:cNvPr id="7" name="Rectangle 6"/>
          <p:cNvSpPr/>
          <p:nvPr/>
        </p:nvSpPr>
        <p:spPr>
          <a:xfrm>
            <a:off x="7633132" y="6322385"/>
            <a:ext cx="1261884" cy="369332"/>
          </a:xfrm>
          <a:prstGeom prst="rect">
            <a:avLst/>
          </a:prstGeom>
        </p:spPr>
        <p:txBody>
          <a:bodyPr wrap="none">
            <a:spAutoFit/>
          </a:bodyPr>
          <a:lstStyle/>
          <a:p>
            <a:r>
              <a:rPr lang="en-ZA" dirty="0" err="1"/>
              <a:t>Amdahl.flv</a:t>
            </a:r>
            <a:endParaRPr lang="en-ZA" dirty="0"/>
          </a:p>
        </p:txBody>
      </p:sp>
      <p:sp>
        <p:nvSpPr>
          <p:cNvPr id="3" name="Rectangle 2"/>
          <p:cNvSpPr/>
          <p:nvPr/>
        </p:nvSpPr>
        <p:spPr>
          <a:xfrm>
            <a:off x="2015544" y="6101964"/>
            <a:ext cx="6098146" cy="369332"/>
          </a:xfrm>
          <a:prstGeom prst="rect">
            <a:avLst/>
          </a:prstGeom>
        </p:spPr>
        <p:txBody>
          <a:bodyPr wrap="square">
            <a:spAutoFit/>
          </a:bodyPr>
          <a:lstStyle/>
          <a:p>
            <a:r>
              <a:rPr lang="en-ZA" dirty="0">
                <a:hlinkClick r:id="rId5"/>
              </a:rPr>
              <a:t>https://www.youtube.com/watch?v=WdRiZEwBhsM</a:t>
            </a:r>
            <a:endParaRPr lang="en-ZA" dirty="0"/>
          </a:p>
        </p:txBody>
      </p:sp>
    </p:spTree>
    <p:extLst>
      <p:ext uri="{BB962C8B-B14F-4D97-AF65-F5344CB8AC3E}">
        <p14:creationId xmlns:p14="http://schemas.microsoft.com/office/powerpoint/2010/main" val="69585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Amdahl’s Law</a:t>
            </a:r>
            <a:endParaRPr lang="en-US" dirty="0"/>
          </a:p>
        </p:txBody>
      </p:sp>
      <p:sp>
        <p:nvSpPr>
          <p:cNvPr id="3" name="Content Placeholder 2"/>
          <p:cNvSpPr>
            <a:spLocks noGrp="1"/>
          </p:cNvSpPr>
          <p:nvPr>
            <p:ph idx="1"/>
          </p:nvPr>
        </p:nvSpPr>
        <p:spPr>
          <a:xfrm>
            <a:off x="348343" y="1457552"/>
            <a:ext cx="8703493" cy="4191000"/>
          </a:xfrm>
        </p:spPr>
        <p:txBody>
          <a:bodyPr/>
          <a:lstStyle/>
          <a:p>
            <a:r>
              <a:rPr lang="en-US" dirty="0"/>
              <a:t>Define </a:t>
            </a:r>
            <a:r>
              <a:rPr lang="en-US" dirty="0">
                <a:solidFill>
                  <a:schemeClr val="tx2">
                    <a:lumMod val="75000"/>
                  </a:schemeClr>
                </a:solidFill>
              </a:rPr>
              <a:t>f</a:t>
            </a:r>
            <a:r>
              <a:rPr lang="en-US" dirty="0"/>
              <a:t> as: fraction of computation that can be parallelized</a:t>
            </a:r>
            <a:r>
              <a:rPr lang="en-US" sz="2000" dirty="0"/>
              <a:t> (ignoring scheduling overhead)</a:t>
            </a:r>
            <a:endParaRPr lang="en-US" dirty="0"/>
          </a:p>
          <a:p>
            <a:r>
              <a:rPr lang="en-US" dirty="0"/>
              <a:t>Then </a:t>
            </a:r>
            <a:r>
              <a:rPr lang="en-US" dirty="0">
                <a:solidFill>
                  <a:schemeClr val="tx2">
                    <a:lumMod val="75000"/>
                  </a:schemeClr>
                </a:solidFill>
              </a:rPr>
              <a:t>(1 - </a:t>
            </a:r>
            <a:r>
              <a:rPr lang="en-US" i="1" dirty="0">
                <a:solidFill>
                  <a:schemeClr val="tx2">
                    <a:lumMod val="75000"/>
                  </a:schemeClr>
                </a:solidFill>
              </a:rPr>
              <a:t>f </a:t>
            </a:r>
            <a:r>
              <a:rPr lang="en-US" dirty="0">
                <a:solidFill>
                  <a:schemeClr val="tx2">
                    <a:lumMod val="75000"/>
                  </a:schemeClr>
                </a:solidFill>
              </a:rPr>
              <a:t>)</a:t>
            </a:r>
            <a:r>
              <a:rPr lang="en-US" dirty="0"/>
              <a:t> is the fraction that is sequential</a:t>
            </a:r>
          </a:p>
          <a:p>
            <a:r>
              <a:rPr lang="en-US" dirty="0"/>
              <a:t>Define </a:t>
            </a:r>
            <a:r>
              <a:rPr lang="en-US" i="1" dirty="0">
                <a:solidFill>
                  <a:schemeClr val="tx2">
                    <a:lumMod val="75000"/>
                  </a:schemeClr>
                </a:solidFill>
              </a:rPr>
              <a:t>n</a:t>
            </a:r>
            <a:r>
              <a:rPr lang="en-US" dirty="0"/>
              <a:t> = no. processors for parallel case</a:t>
            </a:r>
          </a:p>
          <a:p>
            <a:r>
              <a:rPr lang="en-US" dirty="0"/>
              <a:t>The </a:t>
            </a:r>
            <a:r>
              <a:rPr lang="en-US" u="sng" dirty="0"/>
              <a:t>maximum</a:t>
            </a:r>
            <a:r>
              <a:rPr lang="en-US" dirty="0"/>
              <a:t> speed-up achievable is:</a:t>
            </a:r>
          </a:p>
        </p:txBody>
      </p:sp>
      <p:grpSp>
        <p:nvGrpSpPr>
          <p:cNvPr id="19" name="Group 18"/>
          <p:cNvGrpSpPr/>
          <p:nvPr/>
        </p:nvGrpSpPr>
        <p:grpSpPr>
          <a:xfrm>
            <a:off x="1886507" y="4642675"/>
            <a:ext cx="4771468" cy="1283301"/>
            <a:chOff x="1091850" y="4747953"/>
            <a:chExt cx="4771468" cy="1283301"/>
          </a:xfrm>
        </p:grpSpPr>
        <p:sp>
          <p:nvSpPr>
            <p:cNvPr id="4" name="TextBox 3"/>
            <p:cNvSpPr txBox="1"/>
            <p:nvPr/>
          </p:nvSpPr>
          <p:spPr>
            <a:xfrm>
              <a:off x="4480830" y="4747953"/>
              <a:ext cx="356188" cy="461665"/>
            </a:xfrm>
            <a:prstGeom prst="rect">
              <a:avLst/>
            </a:prstGeom>
            <a:noFill/>
          </p:spPr>
          <p:txBody>
            <a:bodyPr wrap="none" rtlCol="0">
              <a:spAutoFit/>
            </a:bodyPr>
            <a:lstStyle/>
            <a:p>
              <a:r>
                <a:rPr lang="en-US" sz="2400" dirty="0"/>
                <a:t>1</a:t>
              </a:r>
            </a:p>
          </p:txBody>
        </p:sp>
        <p:cxnSp>
          <p:nvCxnSpPr>
            <p:cNvPr id="6" name="Straight Connector 5"/>
            <p:cNvCxnSpPr/>
            <p:nvPr/>
          </p:nvCxnSpPr>
          <p:spPr bwMode="auto">
            <a:xfrm>
              <a:off x="3675289" y="5209618"/>
              <a:ext cx="218802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 name="Rectangle 7"/>
            <p:cNvSpPr/>
            <p:nvPr/>
          </p:nvSpPr>
          <p:spPr>
            <a:xfrm>
              <a:off x="5278979" y="5195403"/>
              <a:ext cx="354584" cy="461665"/>
            </a:xfrm>
            <a:prstGeom prst="rect">
              <a:avLst/>
            </a:prstGeom>
          </p:spPr>
          <p:txBody>
            <a:bodyPr wrap="none">
              <a:spAutoFit/>
            </a:bodyPr>
            <a:lstStyle/>
            <a:p>
              <a:r>
                <a:rPr lang="en-US" sz="2400" i="1" dirty="0"/>
                <a:t>f</a:t>
              </a:r>
              <a:r>
                <a:rPr lang="en-US" sz="2400" dirty="0"/>
                <a:t> </a:t>
              </a:r>
            </a:p>
          </p:txBody>
        </p:sp>
        <p:sp>
          <p:nvSpPr>
            <p:cNvPr id="9" name="Rectangle 8"/>
            <p:cNvSpPr/>
            <p:nvPr/>
          </p:nvSpPr>
          <p:spPr>
            <a:xfrm>
              <a:off x="3671764" y="5382691"/>
              <a:ext cx="1422184" cy="461665"/>
            </a:xfrm>
            <a:prstGeom prst="rect">
              <a:avLst/>
            </a:prstGeom>
          </p:spPr>
          <p:txBody>
            <a:bodyPr wrap="none">
              <a:spAutoFit/>
            </a:bodyPr>
            <a:lstStyle/>
            <a:p>
              <a:r>
                <a:rPr lang="en-US" sz="2400" dirty="0"/>
                <a:t>( 1 – </a:t>
              </a:r>
              <a:r>
                <a:rPr lang="en-US" sz="2400" i="1" dirty="0"/>
                <a:t>f</a:t>
              </a:r>
              <a:r>
                <a:rPr lang="en-US" sz="2400" dirty="0"/>
                <a:t> ) +</a:t>
              </a:r>
            </a:p>
          </p:txBody>
        </p:sp>
        <p:cxnSp>
          <p:nvCxnSpPr>
            <p:cNvPr id="10" name="Straight Connector 9"/>
            <p:cNvCxnSpPr/>
            <p:nvPr/>
          </p:nvCxnSpPr>
          <p:spPr bwMode="auto">
            <a:xfrm>
              <a:off x="5166625" y="5613133"/>
              <a:ext cx="5559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 name="Rectangle 11"/>
            <p:cNvSpPr/>
            <p:nvPr/>
          </p:nvSpPr>
          <p:spPr>
            <a:xfrm>
              <a:off x="5257207" y="5569589"/>
              <a:ext cx="356188" cy="461665"/>
            </a:xfrm>
            <a:prstGeom prst="rect">
              <a:avLst/>
            </a:prstGeom>
          </p:spPr>
          <p:txBody>
            <a:bodyPr wrap="none">
              <a:spAutoFit/>
            </a:bodyPr>
            <a:lstStyle/>
            <a:p>
              <a:r>
                <a:rPr lang="en-US" sz="2400" dirty="0"/>
                <a:t>n</a:t>
              </a:r>
            </a:p>
          </p:txBody>
        </p:sp>
        <p:sp>
          <p:nvSpPr>
            <p:cNvPr id="17" name="Rectangle 16"/>
            <p:cNvSpPr/>
            <p:nvPr/>
          </p:nvSpPr>
          <p:spPr>
            <a:xfrm>
              <a:off x="1091850" y="5053494"/>
              <a:ext cx="2427268" cy="461665"/>
            </a:xfrm>
            <a:prstGeom prst="rect">
              <a:avLst/>
            </a:prstGeom>
          </p:spPr>
          <p:txBody>
            <a:bodyPr wrap="none">
              <a:spAutoFit/>
            </a:bodyPr>
            <a:lstStyle/>
            <a:p>
              <a:r>
                <a:rPr lang="en-US" sz="2400" dirty="0"/>
                <a:t>Speedup</a:t>
              </a:r>
              <a:r>
                <a:rPr lang="en-US" sz="2400" baseline="-25000" dirty="0"/>
                <a:t>parallel</a:t>
              </a:r>
              <a:r>
                <a:rPr lang="en-US" sz="2400" dirty="0"/>
                <a:t> =</a:t>
              </a:r>
              <a:endParaRPr lang="en-US" sz="2400" baseline="-25000" dirty="0"/>
            </a:p>
          </p:txBody>
        </p:sp>
      </p:grpSp>
      <p:sp>
        <p:nvSpPr>
          <p:cNvPr id="18" name="TextBox 17"/>
          <p:cNvSpPr txBox="1"/>
          <p:nvPr/>
        </p:nvSpPr>
        <p:spPr>
          <a:xfrm rot="2020397">
            <a:off x="7358744" y="450387"/>
            <a:ext cx="1736373" cy="369332"/>
          </a:xfrm>
          <a:prstGeom prst="rect">
            <a:avLst/>
          </a:prstGeom>
          <a:noFill/>
        </p:spPr>
        <p:txBody>
          <a:bodyPr wrap="none" rtlCol="0">
            <a:spAutoFit/>
          </a:bodyPr>
          <a:lstStyle/>
          <a:p>
            <a:r>
              <a:rPr lang="en-US" i="1" dirty="0"/>
              <a:t>Classic version</a:t>
            </a:r>
          </a:p>
        </p:txBody>
      </p:sp>
      <p:sp>
        <p:nvSpPr>
          <p:cNvPr id="20" name="TextBox 19"/>
          <p:cNvSpPr txBox="1"/>
          <p:nvPr/>
        </p:nvSpPr>
        <p:spPr>
          <a:xfrm>
            <a:off x="4159542" y="6349389"/>
            <a:ext cx="4852610" cy="338554"/>
          </a:xfrm>
          <a:prstGeom prst="rect">
            <a:avLst/>
          </a:prstGeom>
          <a:noFill/>
        </p:spPr>
        <p:txBody>
          <a:bodyPr wrap="none" rtlCol="0">
            <a:spAutoFit/>
          </a:bodyPr>
          <a:lstStyle/>
          <a:p>
            <a:r>
              <a:rPr lang="en-US" sz="1600" i="1" dirty="0"/>
              <a:t>Should be able to remember this formula for exams</a:t>
            </a:r>
          </a:p>
        </p:txBody>
      </p:sp>
    </p:spTree>
    <p:extLst>
      <p:ext uri="{BB962C8B-B14F-4D97-AF65-F5344CB8AC3E}">
        <p14:creationId xmlns:p14="http://schemas.microsoft.com/office/powerpoint/2010/main" val="267461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Outline for Lecture</a:t>
            </a:r>
          </a:p>
        </p:txBody>
      </p:sp>
      <p:sp>
        <p:nvSpPr>
          <p:cNvPr id="4" name="Content Placeholder 3"/>
          <p:cNvSpPr>
            <a:spLocks noGrp="1"/>
          </p:cNvSpPr>
          <p:nvPr>
            <p:ph idx="1"/>
          </p:nvPr>
        </p:nvSpPr>
        <p:spPr/>
        <p:txBody>
          <a:bodyPr>
            <a:normAutofit/>
          </a:bodyPr>
          <a:lstStyle/>
          <a:p>
            <a:r>
              <a:rPr lang="en-ZA" dirty="0"/>
              <a:t>Terms</a:t>
            </a:r>
          </a:p>
          <a:p>
            <a:r>
              <a:rPr lang="en-ZA" dirty="0"/>
              <a:t>Validation vs. Verification</a:t>
            </a:r>
          </a:p>
          <a:p>
            <a:r>
              <a:rPr lang="en-ZA" dirty="0"/>
              <a:t>Commonly used verification methods</a:t>
            </a:r>
          </a:p>
          <a:p>
            <a:r>
              <a:rPr lang="en-ZA" dirty="0"/>
              <a:t>Amdahl’s Law</a:t>
            </a:r>
          </a:p>
          <a:p>
            <a:r>
              <a:rPr lang="en-ZA" dirty="0" err="1"/>
              <a:t>Prac</a:t>
            </a:r>
            <a:r>
              <a:rPr lang="en-ZA" dirty="0"/>
              <a:t> prep</a:t>
            </a:r>
          </a:p>
          <a:p>
            <a:r>
              <a:rPr lang="en-ZA" dirty="0"/>
              <a:t>Dealing with reading assignments</a:t>
            </a:r>
          </a:p>
          <a:p>
            <a:r>
              <a:rPr lang="en-ZA" dirty="0">
                <a:solidFill>
                  <a:schemeClr val="tx2">
                    <a:lumMod val="60000"/>
                    <a:lumOff val="40000"/>
                  </a:schemeClr>
                </a:solidFill>
              </a:rPr>
              <a:t>Reminder: Quiz#1 next Tuesday!</a:t>
            </a:r>
            <a:endParaRPr lang="en-ZA" dirty="0"/>
          </a:p>
        </p:txBody>
      </p:sp>
    </p:spTree>
    <p:extLst>
      <p:ext uri="{BB962C8B-B14F-4D97-AF65-F5344CB8AC3E}">
        <p14:creationId xmlns:p14="http://schemas.microsoft.com/office/powerpoint/2010/main" val="259510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86361"/>
            <a:ext cx="7698306" cy="692210"/>
          </a:xfrm>
        </p:spPr>
        <p:txBody>
          <a:bodyPr>
            <a:normAutofit fontScale="90000"/>
          </a:bodyPr>
          <a:lstStyle/>
          <a:p>
            <a:r>
              <a:rPr lang="en-US" b="0" dirty="0"/>
              <a:t>Amdahl’s Law:</a:t>
            </a:r>
            <a:br>
              <a:rPr lang="en-US" b="0" dirty="0"/>
            </a:br>
            <a:r>
              <a:rPr lang="en-US" sz="4000" b="0" dirty="0"/>
              <a:t> Alternate Representation</a:t>
            </a:r>
            <a:endParaRPr lang="en-US" dirty="0"/>
          </a:p>
        </p:txBody>
      </p:sp>
      <p:sp>
        <p:nvSpPr>
          <p:cNvPr id="4" name="Rectangle 3"/>
          <p:cNvSpPr/>
          <p:nvPr/>
        </p:nvSpPr>
        <p:spPr>
          <a:xfrm>
            <a:off x="936172" y="1763209"/>
            <a:ext cx="7522028" cy="1477328"/>
          </a:xfrm>
          <a:prstGeom prst="rect">
            <a:avLst/>
          </a:prstGeom>
        </p:spPr>
        <p:txBody>
          <a:bodyPr wrap="square">
            <a:spAutoFit/>
          </a:bodyPr>
          <a:lstStyle/>
          <a:p>
            <a:r>
              <a:rPr lang="en-US" dirty="0"/>
              <a:t>P = expected performance improvement</a:t>
            </a:r>
          </a:p>
          <a:p>
            <a:r>
              <a:rPr lang="en-US" dirty="0" err="1"/>
              <a:t>E</a:t>
            </a:r>
            <a:r>
              <a:rPr lang="en-US" baseline="30000" dirty="0" err="1"/>
              <a:t>u</a:t>
            </a:r>
            <a:r>
              <a:rPr lang="en-US" dirty="0"/>
              <a:t> = Execution time on a uniprocessor (serial)</a:t>
            </a:r>
          </a:p>
          <a:p>
            <a:r>
              <a:rPr lang="en-US" dirty="0" err="1"/>
              <a:t>E</a:t>
            </a:r>
            <a:r>
              <a:rPr lang="en-US" baseline="30000" dirty="0" err="1"/>
              <a:t>p</a:t>
            </a:r>
            <a:r>
              <a:rPr lang="en-US" dirty="0"/>
              <a:t> = Execution time on a number of processors (parallel)</a:t>
            </a:r>
          </a:p>
          <a:p>
            <a:r>
              <a:rPr lang="en-US" i="1" dirty="0"/>
              <a:t>n</a:t>
            </a:r>
            <a:r>
              <a:rPr lang="en-US" dirty="0"/>
              <a:t> = number of processors</a:t>
            </a:r>
          </a:p>
          <a:p>
            <a:r>
              <a:rPr lang="en-US" dirty="0"/>
              <a:t>S = fraction of time spent in the sequential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171" y="3603270"/>
            <a:ext cx="7108371" cy="1336895"/>
          </a:xfrm>
          <a:prstGeom prst="rect">
            <a:avLst/>
          </a:prstGeom>
        </p:spPr>
      </p:pic>
    </p:spTree>
    <p:extLst>
      <p:ext uri="{BB962C8B-B14F-4D97-AF65-F5344CB8AC3E}">
        <p14:creationId xmlns:p14="http://schemas.microsoft.com/office/powerpoint/2010/main" val="871114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Homework task</a:t>
            </a:r>
          </a:p>
        </p:txBody>
      </p:sp>
      <p:sp>
        <p:nvSpPr>
          <p:cNvPr id="3" name="TextBox 2"/>
          <p:cNvSpPr txBox="1"/>
          <p:nvPr/>
        </p:nvSpPr>
        <p:spPr>
          <a:xfrm>
            <a:off x="927278" y="1751527"/>
            <a:ext cx="4348242" cy="400110"/>
          </a:xfrm>
          <a:prstGeom prst="rect">
            <a:avLst/>
          </a:prstGeom>
          <a:noFill/>
        </p:spPr>
        <p:txBody>
          <a:bodyPr wrap="none" rtlCol="0">
            <a:spAutoFit/>
          </a:bodyPr>
          <a:lstStyle/>
          <a:p>
            <a:r>
              <a:rPr lang="en-ZA" sz="2000" dirty="0"/>
              <a:t>Watch 2</a:t>
            </a:r>
            <a:r>
              <a:rPr lang="en-ZA" sz="2000" baseline="30000" dirty="0"/>
              <a:t>nd</a:t>
            </a:r>
            <a:r>
              <a:rPr lang="en-ZA" sz="2000" dirty="0"/>
              <a:t> part of Amdahl’s law video</a:t>
            </a:r>
          </a:p>
        </p:txBody>
      </p:sp>
      <p:sp>
        <p:nvSpPr>
          <p:cNvPr id="4" name="Rectangle 3"/>
          <p:cNvSpPr/>
          <p:nvPr/>
        </p:nvSpPr>
        <p:spPr>
          <a:xfrm>
            <a:off x="7208403" y="6257990"/>
            <a:ext cx="1390124" cy="369332"/>
          </a:xfrm>
          <a:prstGeom prst="rect">
            <a:avLst/>
          </a:prstGeom>
        </p:spPr>
        <p:txBody>
          <a:bodyPr wrap="none">
            <a:spAutoFit/>
          </a:bodyPr>
          <a:lstStyle/>
          <a:p>
            <a:r>
              <a:rPr lang="en-ZA" dirty="0"/>
              <a:t>Amdahl2.flv</a:t>
            </a:r>
          </a:p>
        </p:txBody>
      </p:sp>
      <p:sp>
        <p:nvSpPr>
          <p:cNvPr id="5" name="Rectangle 4"/>
          <p:cNvSpPr/>
          <p:nvPr/>
        </p:nvSpPr>
        <p:spPr>
          <a:xfrm>
            <a:off x="1255689" y="5102685"/>
            <a:ext cx="7342837" cy="646331"/>
          </a:xfrm>
          <a:prstGeom prst="rect">
            <a:avLst/>
          </a:prstGeom>
        </p:spPr>
        <p:txBody>
          <a:bodyPr wrap="square">
            <a:spAutoFit/>
          </a:bodyPr>
          <a:lstStyle/>
          <a:p>
            <a:r>
              <a:rPr lang="en-ZA" dirty="0">
                <a:solidFill>
                  <a:srgbClr val="167AC6"/>
                </a:solidFill>
                <a:latin typeface="Roboto"/>
                <a:hlinkClick r:id="rId3" tooltip="Understanding Parallel Computing (Part 2): The Lawn Mower Law"/>
              </a:rPr>
              <a:t>Understanding Parallel Computing (Part 2): The Lawn Mower Law</a:t>
            </a:r>
            <a:endParaRPr lang="en-ZA" dirty="0">
              <a:solidFill>
                <a:srgbClr val="767676"/>
              </a:solidFill>
              <a:latin typeface="Roboto"/>
            </a:endParaRPr>
          </a:p>
          <a:p>
            <a:r>
              <a:rPr lang="en-ZA" dirty="0" err="1">
                <a:solidFill>
                  <a:srgbClr val="167AC6"/>
                </a:solidFill>
                <a:latin typeface="Roboto"/>
                <a:hlinkClick r:id="rId4"/>
              </a:rPr>
              <a:t>LinuxMagazine</a:t>
            </a:r>
            <a:endParaRPr lang="en-ZA" dirty="0">
              <a:solidFill>
                <a:srgbClr val="767676"/>
              </a:solidFill>
              <a:latin typeface="Roboto"/>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5248" y="2437603"/>
            <a:ext cx="4186037" cy="2379115"/>
          </a:xfrm>
          <a:prstGeom prst="rect">
            <a:avLst/>
          </a:prstGeom>
        </p:spPr>
      </p:pic>
    </p:spTree>
    <p:extLst>
      <p:ext uri="{BB962C8B-B14F-4D97-AF65-F5344CB8AC3E}">
        <p14:creationId xmlns:p14="http://schemas.microsoft.com/office/powerpoint/2010/main" val="132534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C1A4E3-A481-4DB4-BB72-89436BC2D35A}"/>
              </a:ext>
            </a:extLst>
          </p:cNvPr>
          <p:cNvSpPr/>
          <p:nvPr/>
        </p:nvSpPr>
        <p:spPr>
          <a:xfrm>
            <a:off x="1036518" y="504113"/>
            <a:ext cx="707097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YODA Project Topics</a:t>
            </a:r>
          </a:p>
        </p:txBody>
      </p:sp>
      <p:pic>
        <p:nvPicPr>
          <p:cNvPr id="5" name="Picture 4" descr="A close up of a logo&#10;&#10;Description automatically generated">
            <a:extLst>
              <a:ext uri="{FF2B5EF4-FFF2-40B4-BE49-F238E27FC236}">
                <a16:creationId xmlns:a16="http://schemas.microsoft.com/office/drawing/2014/main" id="{45557F71-6524-49B9-8628-7DB17B8C0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75" y="3666575"/>
            <a:ext cx="3707913" cy="2817628"/>
          </a:xfrm>
          <a:prstGeom prst="rect">
            <a:avLst/>
          </a:prstGeom>
        </p:spPr>
      </p:pic>
      <p:sp>
        <p:nvSpPr>
          <p:cNvPr id="6" name="Speech Bubble: Oval 5">
            <a:extLst>
              <a:ext uri="{FF2B5EF4-FFF2-40B4-BE49-F238E27FC236}">
                <a16:creationId xmlns:a16="http://schemas.microsoft.com/office/drawing/2014/main" id="{5FF541CF-D043-4EA4-A521-FFAE3D1290F1}"/>
              </a:ext>
            </a:extLst>
          </p:cNvPr>
          <p:cNvSpPr/>
          <p:nvPr/>
        </p:nvSpPr>
        <p:spPr>
          <a:xfrm>
            <a:off x="1935125" y="3002040"/>
            <a:ext cx="3338623" cy="2073349"/>
          </a:xfrm>
          <a:prstGeom prst="wedgeEllipseCallout">
            <a:avLst>
              <a:gd name="adj1" fmla="val -46311"/>
              <a:gd name="adj2" fmla="val 60962"/>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7A0175E0-BF58-4692-836A-189C4CF889CE}"/>
              </a:ext>
            </a:extLst>
          </p:cNvPr>
          <p:cNvSpPr txBox="1"/>
          <p:nvPr/>
        </p:nvSpPr>
        <p:spPr>
          <a:xfrm>
            <a:off x="2245731" y="3134947"/>
            <a:ext cx="2717411" cy="1569660"/>
          </a:xfrm>
          <a:prstGeom prst="rect">
            <a:avLst/>
          </a:prstGeom>
          <a:noFill/>
        </p:spPr>
        <p:txBody>
          <a:bodyPr wrap="none" rtlCol="0">
            <a:spAutoFit/>
          </a:bodyPr>
          <a:lstStyle/>
          <a:p>
            <a:pPr algn="ctr"/>
            <a:r>
              <a:rPr lang="en-ZA" sz="3200" dirty="0"/>
              <a:t>Call for</a:t>
            </a:r>
          </a:p>
          <a:p>
            <a:pPr algn="ctr"/>
            <a:r>
              <a:rPr lang="en-ZA" sz="3200" dirty="0"/>
              <a:t>PROPOSALS</a:t>
            </a:r>
          </a:p>
          <a:p>
            <a:pPr algn="ctr"/>
            <a:r>
              <a:rPr lang="en-ZA" sz="3200" dirty="0"/>
              <a:t>now open!</a:t>
            </a:r>
          </a:p>
        </p:txBody>
      </p:sp>
      <p:sp>
        <p:nvSpPr>
          <p:cNvPr id="8" name="Rectangle 7">
            <a:extLst>
              <a:ext uri="{FF2B5EF4-FFF2-40B4-BE49-F238E27FC236}">
                <a16:creationId xmlns:a16="http://schemas.microsoft.com/office/drawing/2014/main" id="{F37B5C85-AC8B-4CF1-9CC4-B760C907D520}"/>
              </a:ext>
            </a:extLst>
          </p:cNvPr>
          <p:cNvSpPr/>
          <p:nvPr/>
        </p:nvSpPr>
        <p:spPr>
          <a:xfrm>
            <a:off x="1036518" y="1844368"/>
            <a:ext cx="7490794" cy="369332"/>
          </a:xfrm>
          <a:prstGeom prst="rect">
            <a:avLst/>
          </a:prstGeom>
        </p:spPr>
        <p:txBody>
          <a:bodyPr wrap="square">
            <a:spAutoFit/>
          </a:bodyPr>
          <a:lstStyle/>
          <a:p>
            <a:r>
              <a:rPr lang="en-ZA" i="1" dirty="0">
                <a:highlight>
                  <a:srgbClr val="FF0000"/>
                </a:highlight>
              </a:rPr>
              <a:t>New link added soon</a:t>
            </a:r>
          </a:p>
        </p:txBody>
      </p:sp>
      <p:sp>
        <p:nvSpPr>
          <p:cNvPr id="9" name="Rectangle 8">
            <a:extLst>
              <a:ext uri="{FF2B5EF4-FFF2-40B4-BE49-F238E27FC236}">
                <a16:creationId xmlns:a16="http://schemas.microsoft.com/office/drawing/2014/main" id="{6053B4DB-1E15-431A-B4C9-BD8F6DCFA01C}"/>
              </a:ext>
            </a:extLst>
          </p:cNvPr>
          <p:cNvSpPr/>
          <p:nvPr/>
        </p:nvSpPr>
        <p:spPr>
          <a:xfrm>
            <a:off x="1036518" y="1475036"/>
            <a:ext cx="2544286" cy="369332"/>
          </a:xfrm>
          <a:prstGeom prst="rect">
            <a:avLst/>
          </a:prstGeom>
        </p:spPr>
        <p:txBody>
          <a:bodyPr wrap="none">
            <a:spAutoFit/>
          </a:bodyPr>
          <a:lstStyle/>
          <a:p>
            <a:r>
              <a:rPr lang="en-ZA" dirty="0"/>
              <a:t>Current projects listing:</a:t>
            </a:r>
          </a:p>
        </p:txBody>
      </p:sp>
      <p:sp>
        <p:nvSpPr>
          <p:cNvPr id="10" name="Rectangle 9">
            <a:extLst>
              <a:ext uri="{FF2B5EF4-FFF2-40B4-BE49-F238E27FC236}">
                <a16:creationId xmlns:a16="http://schemas.microsoft.com/office/drawing/2014/main" id="{0FDAC8A5-6F7F-4F7B-B613-8A93C10DC8A7}"/>
              </a:ext>
            </a:extLst>
          </p:cNvPr>
          <p:cNvSpPr/>
          <p:nvPr/>
        </p:nvSpPr>
        <p:spPr>
          <a:xfrm>
            <a:off x="5273748" y="3134947"/>
            <a:ext cx="3561908" cy="3354765"/>
          </a:xfrm>
          <a:prstGeom prst="rect">
            <a:avLst/>
          </a:prstGeom>
        </p:spPr>
        <p:txBody>
          <a:bodyPr wrap="square">
            <a:spAutoFit/>
          </a:bodyPr>
          <a:lstStyle/>
          <a:p>
            <a:r>
              <a:rPr lang="en-ZA" dirty="0"/>
              <a:t>To submit your own proposal please using this structure and send to me as an email:</a:t>
            </a:r>
          </a:p>
          <a:p>
            <a:endParaRPr lang="en-ZA" dirty="0"/>
          </a:p>
          <a:p>
            <a:r>
              <a:rPr lang="en-ZA" sz="1400" dirty="0" err="1"/>
              <a:t>Pxx</a:t>
            </a:r>
            <a:r>
              <a:rPr lang="en-ZA" sz="1400" dirty="0"/>
              <a:t>: &lt;acronym&gt; - &lt;</a:t>
            </a:r>
            <a:r>
              <a:rPr lang="en-ZA" sz="1400" dirty="0" err="1"/>
              <a:t>proj</a:t>
            </a:r>
            <a:r>
              <a:rPr lang="en-ZA" sz="1400" dirty="0"/>
              <a:t> title&gt;</a:t>
            </a:r>
          </a:p>
          <a:p>
            <a:r>
              <a:rPr lang="en-ZA" sz="1400" dirty="0"/>
              <a:t>&lt;brief overview&gt;</a:t>
            </a:r>
          </a:p>
          <a:p>
            <a:endParaRPr lang="en-ZA" sz="1400" dirty="0"/>
          </a:p>
          <a:p>
            <a:r>
              <a:rPr lang="en-ZA" sz="1400" dirty="0"/>
              <a:t>&lt;possibly code snippet to explain the algorithm is relevant&gt;</a:t>
            </a:r>
          </a:p>
          <a:p>
            <a:endParaRPr lang="en-ZA" sz="1400" dirty="0"/>
          </a:p>
          <a:p>
            <a:r>
              <a:rPr lang="en-ZA" sz="1400" dirty="0"/>
              <a:t>&lt;any added </a:t>
            </a:r>
            <a:r>
              <a:rPr lang="en-ZA" sz="1400" dirty="0" err="1"/>
              <a:t>wishlist</a:t>
            </a:r>
            <a:r>
              <a:rPr lang="en-ZA" sz="1400" dirty="0"/>
              <a:t>/upgrade items&gt;</a:t>
            </a:r>
          </a:p>
          <a:p>
            <a:endParaRPr lang="en-ZA" sz="1400" dirty="0"/>
          </a:p>
          <a:p>
            <a:r>
              <a:rPr lang="en-ZA" sz="1400" dirty="0"/>
              <a:t>Inputs: &lt;interface to your module&gt;</a:t>
            </a:r>
          </a:p>
          <a:p>
            <a:r>
              <a:rPr lang="en-ZA" sz="1400" dirty="0"/>
              <a:t>Outputs: &lt; interface out of your module &gt;</a:t>
            </a:r>
          </a:p>
        </p:txBody>
      </p:sp>
      <p:sp>
        <p:nvSpPr>
          <p:cNvPr id="12" name="Rectangle 11">
            <a:extLst>
              <a:ext uri="{FF2B5EF4-FFF2-40B4-BE49-F238E27FC236}">
                <a16:creationId xmlns:a16="http://schemas.microsoft.com/office/drawing/2014/main" id="{067C462F-FF06-463F-B242-720A9A9C8363}"/>
              </a:ext>
            </a:extLst>
          </p:cNvPr>
          <p:cNvSpPr/>
          <p:nvPr/>
        </p:nvSpPr>
        <p:spPr>
          <a:xfrm>
            <a:off x="1023151" y="2281278"/>
            <a:ext cx="6725248" cy="646331"/>
          </a:xfrm>
          <a:prstGeom prst="rect">
            <a:avLst/>
          </a:prstGeom>
        </p:spPr>
        <p:txBody>
          <a:bodyPr wrap="square">
            <a:spAutoFit/>
          </a:bodyPr>
          <a:lstStyle/>
          <a:p>
            <a:r>
              <a:rPr lang="en-ZA" i="1" dirty="0"/>
              <a:t>The focus is around a Verilog module you would implement, but that module needs to be hooked up to the carrying system</a:t>
            </a:r>
          </a:p>
        </p:txBody>
      </p:sp>
      <p:sp>
        <p:nvSpPr>
          <p:cNvPr id="11" name="TextBox 10">
            <a:extLst>
              <a:ext uri="{FF2B5EF4-FFF2-40B4-BE49-F238E27FC236}">
                <a16:creationId xmlns:a16="http://schemas.microsoft.com/office/drawing/2014/main" id="{B9583A7D-BAA2-4F5D-B178-DBC74EB93719}"/>
              </a:ext>
            </a:extLst>
          </p:cNvPr>
          <p:cNvSpPr txBox="1"/>
          <p:nvPr/>
        </p:nvSpPr>
        <p:spPr>
          <a:xfrm>
            <a:off x="340961" y="271854"/>
            <a:ext cx="7407437" cy="369332"/>
          </a:xfrm>
          <a:prstGeom prst="rect">
            <a:avLst/>
          </a:prstGeom>
          <a:noFill/>
        </p:spPr>
        <p:txBody>
          <a:bodyPr wrap="square">
            <a:spAutoFit/>
          </a:bodyPr>
          <a:lstStyle/>
          <a:p>
            <a:r>
              <a:rPr lang="en-ZA" i="1" dirty="0">
                <a:solidFill>
                  <a:schemeClr val="tx2">
                    <a:lumMod val="60000"/>
                    <a:lumOff val="40000"/>
                  </a:schemeClr>
                </a:solidFill>
              </a:rPr>
              <a:t>Prelude towards YODA project with is more a Term 2 activity</a:t>
            </a:r>
          </a:p>
        </p:txBody>
      </p:sp>
    </p:spTree>
    <p:extLst>
      <p:ext uri="{BB962C8B-B14F-4D97-AF65-F5344CB8AC3E}">
        <p14:creationId xmlns:p14="http://schemas.microsoft.com/office/powerpoint/2010/main" val="26761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355E76-6F03-4E08-8E54-138F8CA1BFD6}"/>
              </a:ext>
            </a:extLst>
          </p:cNvPr>
          <p:cNvSpPr/>
          <p:nvPr/>
        </p:nvSpPr>
        <p:spPr>
          <a:xfrm>
            <a:off x="3022600" y="4838701"/>
            <a:ext cx="9398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910BC9C8-7D09-4E5D-B2C6-BC00C281C534}"/>
              </a:ext>
            </a:extLst>
          </p:cNvPr>
          <p:cNvSpPr txBox="1">
            <a:spLocks/>
          </p:cNvSpPr>
          <p:nvPr/>
        </p:nvSpPr>
        <p:spPr>
          <a:xfrm>
            <a:off x="722847" y="560661"/>
            <a:ext cx="7698306" cy="692210"/>
          </a:xfrm>
          <a:prstGeom prst="rect">
            <a:avLst/>
          </a:prstGeom>
        </p:spPr>
        <p:txBody>
          <a:bodyPr>
            <a:normAutofit fontScale="97500"/>
          </a:bodyPr>
          <a:lst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ZA" dirty="0"/>
              <a:t>An example YODA Project</a:t>
            </a:r>
          </a:p>
        </p:txBody>
      </p:sp>
      <p:sp>
        <p:nvSpPr>
          <p:cNvPr id="3" name="Rectangle 2">
            <a:extLst>
              <a:ext uri="{FF2B5EF4-FFF2-40B4-BE49-F238E27FC236}">
                <a16:creationId xmlns:a16="http://schemas.microsoft.com/office/drawing/2014/main" id="{4B55F596-5E3E-4620-9B9B-2F0B91DC3DA6}"/>
              </a:ext>
            </a:extLst>
          </p:cNvPr>
          <p:cNvSpPr/>
          <p:nvPr/>
        </p:nvSpPr>
        <p:spPr>
          <a:xfrm>
            <a:off x="722847" y="1267245"/>
            <a:ext cx="5994270" cy="400110"/>
          </a:xfrm>
          <a:prstGeom prst="rect">
            <a:avLst/>
          </a:prstGeom>
        </p:spPr>
        <p:txBody>
          <a:bodyPr wrap="none">
            <a:spAutoFit/>
          </a:bodyPr>
          <a:lstStyle/>
          <a:p>
            <a:r>
              <a:rPr lang="en-ZA" sz="2000" b="1" dirty="0"/>
              <a:t>Topic: SALG - Selection Address List Generator</a:t>
            </a:r>
          </a:p>
        </p:txBody>
      </p:sp>
      <p:sp>
        <p:nvSpPr>
          <p:cNvPr id="4" name="Rectangle 3">
            <a:extLst>
              <a:ext uri="{FF2B5EF4-FFF2-40B4-BE49-F238E27FC236}">
                <a16:creationId xmlns:a16="http://schemas.microsoft.com/office/drawing/2014/main" id="{D2378258-11AD-4638-BEAF-98F7E89228E1}"/>
              </a:ext>
            </a:extLst>
          </p:cNvPr>
          <p:cNvSpPr/>
          <p:nvPr/>
        </p:nvSpPr>
        <p:spPr>
          <a:xfrm>
            <a:off x="722847" y="1859339"/>
            <a:ext cx="7060186" cy="1754326"/>
          </a:xfrm>
          <a:prstGeom prst="rect">
            <a:avLst/>
          </a:prstGeom>
        </p:spPr>
        <p:txBody>
          <a:bodyPr wrap="square">
            <a:spAutoFit/>
          </a:bodyPr>
          <a:lstStyle/>
          <a:p>
            <a:pPr marL="285750" indent="-285750">
              <a:buFont typeface="Arial" panose="020B0604020202020204" pitchFamily="34" charset="0"/>
              <a:buChar char="•"/>
            </a:pPr>
            <a:r>
              <a:rPr lang="en-ZA" dirty="0"/>
              <a:t>SALG sent starting address of a table in memory.</a:t>
            </a:r>
          </a:p>
          <a:p>
            <a:pPr marL="285750" indent="-285750">
              <a:buFont typeface="Arial" panose="020B0604020202020204" pitchFamily="34" charset="0"/>
              <a:buChar char="•"/>
            </a:pPr>
            <a:r>
              <a:rPr lang="en-ZA" dirty="0"/>
              <a:t>Table has n elements.</a:t>
            </a:r>
          </a:p>
          <a:p>
            <a:pPr marL="285750" indent="-285750">
              <a:buFont typeface="Arial" panose="020B0604020202020204" pitchFamily="34" charset="0"/>
              <a:buChar char="•"/>
            </a:pPr>
            <a:r>
              <a:rPr lang="en-ZA" dirty="0"/>
              <a:t>Each element of the table is in the form </a:t>
            </a:r>
            <a:r>
              <a:rPr lang="en-ZA" dirty="0" err="1"/>
              <a:t>TableElement</a:t>
            </a:r>
            <a:r>
              <a:rPr lang="en-ZA" dirty="0"/>
              <a:t> below. </a:t>
            </a:r>
          </a:p>
          <a:p>
            <a:pPr marL="285750" indent="-285750">
              <a:buFont typeface="Arial" panose="020B0604020202020204" pitchFamily="34" charset="0"/>
              <a:buChar char="•"/>
            </a:pPr>
            <a:r>
              <a:rPr lang="en-ZA" dirty="0"/>
              <a:t>The SALG is sent a second address, </a:t>
            </a:r>
            <a:r>
              <a:rPr lang="en-ZA" dirty="0" err="1"/>
              <a:t>inds</a:t>
            </a:r>
            <a:r>
              <a:rPr lang="en-ZA" dirty="0"/>
              <a:t>, use to store the addresses (i.e., the starting address of the relevant record ﬁeld) that matches the selection criteria (which is hardcoded).</a:t>
            </a:r>
          </a:p>
        </p:txBody>
      </p:sp>
      <p:sp>
        <p:nvSpPr>
          <p:cNvPr id="5" name="Rectangle 4">
            <a:extLst>
              <a:ext uri="{FF2B5EF4-FFF2-40B4-BE49-F238E27FC236}">
                <a16:creationId xmlns:a16="http://schemas.microsoft.com/office/drawing/2014/main" id="{424F2127-59F7-44B4-B469-E119C181D872}"/>
              </a:ext>
            </a:extLst>
          </p:cNvPr>
          <p:cNvSpPr/>
          <p:nvPr/>
        </p:nvSpPr>
        <p:spPr>
          <a:xfrm>
            <a:off x="5586759" y="3805649"/>
            <a:ext cx="3046879" cy="1323439"/>
          </a:xfrm>
          <a:prstGeom prst="rect">
            <a:avLst/>
          </a:prstGeom>
        </p:spPr>
        <p:txBody>
          <a:bodyPr wrap="square">
            <a:spAutoFit/>
          </a:bodyPr>
          <a:lstStyle/>
          <a:p>
            <a:r>
              <a:rPr lang="en-ZA" sz="1600" dirty="0">
                <a:latin typeface="Courier New" panose="02070309020205020404" pitchFamily="49" charset="0"/>
                <a:cs typeface="Courier New" panose="02070309020205020404" pitchFamily="49" charset="0"/>
              </a:rPr>
              <a:t>struct </a:t>
            </a:r>
            <a:r>
              <a:rPr lang="en-ZA" sz="1600" dirty="0" err="1">
                <a:latin typeface="Courier New" panose="02070309020205020404" pitchFamily="49" charset="0"/>
                <a:cs typeface="Courier New" panose="02070309020205020404" pitchFamily="49" charset="0"/>
              </a:rPr>
              <a:t>TableElement</a:t>
            </a:r>
            <a:r>
              <a:rPr lang="en-ZA" sz="1600" dirty="0">
                <a:latin typeface="Courier New" panose="02070309020205020404" pitchFamily="49" charset="0"/>
                <a:cs typeface="Courier New" panose="02070309020205020404" pitchFamily="49" charset="0"/>
              </a:rPr>
              <a:t>{</a:t>
            </a:r>
          </a:p>
          <a:p>
            <a:r>
              <a:rPr lang="en-ZA" sz="1600" dirty="0">
                <a:latin typeface="Courier New" panose="02070309020205020404" pitchFamily="49" charset="0"/>
                <a:cs typeface="Courier New" panose="02070309020205020404" pitchFamily="49" charset="0"/>
              </a:rPr>
              <a:t>  unsigned key;</a:t>
            </a:r>
          </a:p>
          <a:p>
            <a:r>
              <a:rPr lang="en-ZA" sz="1600" dirty="0">
                <a:latin typeface="Courier New" panose="02070309020205020404" pitchFamily="49" charset="0"/>
                <a:cs typeface="Courier New" panose="02070309020205020404" pitchFamily="49" charset="0"/>
              </a:rPr>
              <a:t>  byte record[</a:t>
            </a:r>
            <a:r>
              <a:rPr lang="en-ZA" sz="1600" dirty="0" err="1">
                <a:latin typeface="Courier New" panose="02070309020205020404" pitchFamily="49" charset="0"/>
                <a:cs typeface="Courier New" panose="02070309020205020404" pitchFamily="49" charset="0"/>
              </a:rPr>
              <a:t>rsize</a:t>
            </a:r>
            <a:r>
              <a:rPr lang="en-ZA" sz="1600" dirty="0">
                <a:latin typeface="Courier New" panose="02070309020205020404" pitchFamily="49" charset="0"/>
                <a:cs typeface="Courier New" panose="02070309020205020404" pitchFamily="49" charset="0"/>
              </a:rPr>
              <a:t>];</a:t>
            </a:r>
          </a:p>
          <a:p>
            <a:r>
              <a:rPr lang="en-ZA" sz="1600" dirty="0">
                <a:latin typeface="Courier New" panose="02070309020205020404" pitchFamily="49" charset="0"/>
                <a:cs typeface="Courier New" panose="02070309020205020404" pitchFamily="49" charset="0"/>
              </a:rPr>
              <a:t>  };</a:t>
            </a:r>
          </a:p>
          <a:p>
            <a:r>
              <a:rPr lang="en-ZA" sz="1600" dirty="0" err="1">
                <a:latin typeface="Courier New" panose="02070309020205020404" pitchFamily="49" charset="0"/>
                <a:cs typeface="Courier New" panose="02070309020205020404" pitchFamily="49" charset="0"/>
              </a:rPr>
              <a:t>TableElement</a:t>
            </a:r>
            <a:r>
              <a:rPr lang="en-ZA" sz="1600" dirty="0">
                <a:latin typeface="Courier New" panose="02070309020205020404" pitchFamily="49" charset="0"/>
                <a:cs typeface="Courier New" panose="02070309020205020404" pitchFamily="49" charset="0"/>
              </a:rPr>
              <a:t> table[n];</a:t>
            </a:r>
          </a:p>
        </p:txBody>
      </p:sp>
      <p:sp>
        <p:nvSpPr>
          <p:cNvPr id="6" name="Rectangle 5">
            <a:extLst>
              <a:ext uri="{FF2B5EF4-FFF2-40B4-BE49-F238E27FC236}">
                <a16:creationId xmlns:a16="http://schemas.microsoft.com/office/drawing/2014/main" id="{440496BB-119C-4978-9113-65283906D2BF}"/>
              </a:ext>
            </a:extLst>
          </p:cNvPr>
          <p:cNvSpPr/>
          <p:nvPr/>
        </p:nvSpPr>
        <p:spPr>
          <a:xfrm>
            <a:off x="722847" y="3805649"/>
            <a:ext cx="7411060" cy="2554545"/>
          </a:xfrm>
          <a:prstGeom prst="rect">
            <a:avLst/>
          </a:prstGeom>
        </p:spPr>
        <p:txBody>
          <a:bodyPr wrap="square">
            <a:spAutoFit/>
          </a:bodyPr>
          <a:lstStyle/>
          <a:p>
            <a:r>
              <a:rPr lang="en-ZA" sz="1600" b="1" dirty="0">
                <a:solidFill>
                  <a:schemeClr val="tx2"/>
                </a:solidFill>
                <a:latin typeface="Courier New" panose="02070309020205020404" pitchFamily="49" charset="0"/>
                <a:cs typeface="Courier New" panose="02070309020205020404" pitchFamily="49" charset="0"/>
              </a:rPr>
              <a:t>void</a:t>
            </a:r>
            <a:r>
              <a:rPr lang="en-ZA" sz="1600" dirty="0">
                <a:latin typeface="Courier New" panose="02070309020205020404" pitchFamily="49" charset="0"/>
                <a:cs typeface="Courier New" panose="02070309020205020404" pitchFamily="49" charset="0"/>
              </a:rPr>
              <a:t> SALGA(</a:t>
            </a:r>
            <a:r>
              <a:rPr lang="en-ZA" sz="1600" dirty="0" err="1">
                <a:latin typeface="Courier New" panose="02070309020205020404" pitchFamily="49" charset="0"/>
                <a:cs typeface="Courier New" panose="02070309020205020404" pitchFamily="49" charset="0"/>
              </a:rPr>
              <a:t>TableElement</a:t>
            </a:r>
            <a:r>
              <a:rPr lang="en-ZA" sz="1600" dirty="0">
                <a:latin typeface="Courier New" panose="02070309020205020404" pitchFamily="49" charset="0"/>
                <a:cs typeface="Courier New" panose="02070309020205020404" pitchFamily="49" charset="0"/>
              </a:rPr>
              <a:t>* table, </a:t>
            </a:r>
          </a:p>
          <a:p>
            <a:r>
              <a:rPr lang="en-ZA" sz="1600" dirty="0">
                <a:latin typeface="Courier New" panose="02070309020205020404" pitchFamily="49" charset="0"/>
                <a:cs typeface="Courier New" panose="02070309020205020404" pitchFamily="49" charset="0"/>
              </a:rPr>
              <a:t>     </a:t>
            </a:r>
            <a:r>
              <a:rPr lang="en-ZA" sz="1600" b="1" dirty="0">
                <a:solidFill>
                  <a:schemeClr val="tx2"/>
                </a:solidFill>
                <a:latin typeface="Courier New" panose="02070309020205020404" pitchFamily="49" charset="0"/>
                <a:cs typeface="Courier New" panose="02070309020205020404" pitchFamily="49" charset="0"/>
              </a:rPr>
              <a:t>unsigned</a:t>
            </a:r>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inds</a:t>
            </a:r>
            <a:r>
              <a:rPr lang="en-ZA" sz="1600" dirty="0">
                <a:latin typeface="Courier New" panose="02070309020205020404" pitchFamily="49" charset="0"/>
                <a:cs typeface="Courier New" panose="02070309020205020404" pitchFamily="49" charset="0"/>
              </a:rPr>
              <a:t>, </a:t>
            </a:r>
            <a:r>
              <a:rPr lang="en-ZA" sz="1600" b="1" dirty="0">
                <a:solidFill>
                  <a:schemeClr val="tx2"/>
                </a:solidFill>
                <a:latin typeface="Courier New" panose="02070309020205020404" pitchFamily="49" charset="0"/>
                <a:cs typeface="Courier New" panose="02070309020205020404" pitchFamily="49" charset="0"/>
              </a:rPr>
              <a:t>unsigned</a:t>
            </a:r>
            <a:r>
              <a:rPr lang="en-ZA" sz="1600" dirty="0">
                <a:latin typeface="Courier New" panose="02070309020205020404" pitchFamily="49" charset="0"/>
                <a:cs typeface="Courier New" panose="02070309020205020404" pitchFamily="49" charset="0"/>
              </a:rPr>
              <a:t> n){</a:t>
            </a:r>
          </a:p>
          <a:p>
            <a:r>
              <a:rPr lang="en-ZA" sz="1600" dirty="0">
                <a:latin typeface="Courier New" panose="02070309020205020404" pitchFamily="49" charset="0"/>
                <a:cs typeface="Courier New" panose="02070309020205020404" pitchFamily="49" charset="0"/>
              </a:rPr>
              <a:t>  </a:t>
            </a:r>
            <a:r>
              <a:rPr lang="en-ZA" sz="1600" b="1" dirty="0">
                <a:solidFill>
                  <a:schemeClr val="tx2"/>
                </a:solidFill>
                <a:latin typeface="Courier New" panose="02070309020205020404" pitchFamily="49" charset="0"/>
                <a:cs typeface="Courier New" panose="02070309020205020404" pitchFamily="49" charset="0"/>
              </a:rPr>
              <a:t>unsigned</a:t>
            </a:r>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n_inds</a:t>
            </a:r>
            <a:r>
              <a:rPr lang="en-ZA" sz="1600" dirty="0">
                <a:latin typeface="Courier New" panose="02070309020205020404" pitchFamily="49" charset="0"/>
                <a:cs typeface="Courier New" panose="02070309020205020404" pitchFamily="49" charset="0"/>
              </a:rPr>
              <a:t> = 0;</a:t>
            </a:r>
          </a:p>
          <a:p>
            <a:r>
              <a:rPr lang="en-ZA" sz="1600" dirty="0">
                <a:latin typeface="Courier New" panose="02070309020205020404" pitchFamily="49" charset="0"/>
                <a:cs typeface="Courier New" panose="02070309020205020404" pitchFamily="49" charset="0"/>
              </a:rPr>
              <a:t>  </a:t>
            </a:r>
            <a:r>
              <a:rPr lang="en-ZA" sz="1600" b="1" dirty="0">
                <a:solidFill>
                  <a:schemeClr val="tx2"/>
                </a:solidFill>
                <a:latin typeface="Courier New" panose="02070309020205020404" pitchFamily="49" charset="0"/>
                <a:cs typeface="Courier New" panose="02070309020205020404" pitchFamily="49" charset="0"/>
              </a:rPr>
              <a:t>for </a:t>
            </a:r>
            <a:r>
              <a:rPr lang="en-ZA" sz="1600" dirty="0">
                <a:latin typeface="Courier New" panose="02070309020205020404" pitchFamily="49" charset="0"/>
                <a:cs typeface="Courier New" panose="02070309020205020404" pitchFamily="49" charset="0"/>
              </a:rPr>
              <a:t>(</a:t>
            </a:r>
            <a:r>
              <a:rPr lang="en-ZA" sz="1600" b="1" dirty="0">
                <a:solidFill>
                  <a:schemeClr val="tx2"/>
                </a:solidFill>
                <a:latin typeface="Courier New" panose="02070309020205020404" pitchFamily="49" charset="0"/>
                <a:cs typeface="Courier New" panose="02070309020205020404" pitchFamily="49" charset="0"/>
              </a:rPr>
              <a:t>int</a:t>
            </a:r>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i</a:t>
            </a:r>
            <a:r>
              <a:rPr lang="en-ZA" sz="1600" dirty="0">
                <a:latin typeface="Courier New" panose="02070309020205020404" pitchFamily="49" charset="0"/>
                <a:cs typeface="Courier New" panose="02070309020205020404" pitchFamily="49" charset="0"/>
              </a:rPr>
              <a:t> = 0; </a:t>
            </a:r>
            <a:r>
              <a:rPr lang="en-ZA" sz="1600" dirty="0" err="1">
                <a:latin typeface="Courier New" panose="02070309020205020404" pitchFamily="49" charset="0"/>
                <a:cs typeface="Courier New" panose="02070309020205020404" pitchFamily="49" charset="0"/>
              </a:rPr>
              <a:t>i</a:t>
            </a:r>
            <a:r>
              <a:rPr lang="en-ZA" sz="1600" dirty="0">
                <a:latin typeface="Courier New" panose="02070309020205020404" pitchFamily="49" charset="0"/>
                <a:cs typeface="Courier New" panose="02070309020205020404" pitchFamily="49" charset="0"/>
              </a:rPr>
              <a:t> &lt; n; </a:t>
            </a:r>
            <a:r>
              <a:rPr lang="en-ZA" sz="1600" dirty="0" err="1">
                <a:latin typeface="Courier New" panose="02070309020205020404" pitchFamily="49" charset="0"/>
                <a:cs typeface="Courier New" panose="02070309020205020404" pitchFamily="49" charset="0"/>
              </a:rPr>
              <a:t>i</a:t>
            </a:r>
            <a:r>
              <a:rPr lang="en-ZA" sz="1600" dirty="0">
                <a:latin typeface="Courier New" panose="02070309020205020404" pitchFamily="49" charset="0"/>
                <a:cs typeface="Courier New" panose="02070309020205020404" pitchFamily="49" charset="0"/>
              </a:rPr>
              <a:t>++) {</a:t>
            </a:r>
          </a:p>
          <a:p>
            <a:r>
              <a:rPr lang="en-ZA" sz="1600" dirty="0">
                <a:latin typeface="Courier New" panose="02070309020205020404" pitchFamily="49" charset="0"/>
                <a:cs typeface="Courier New" panose="02070309020205020404" pitchFamily="49" charset="0"/>
              </a:rPr>
              <a:t>    </a:t>
            </a:r>
            <a:r>
              <a:rPr lang="en-ZA" sz="1600" b="1" dirty="0">
                <a:solidFill>
                  <a:schemeClr val="tx2"/>
                </a:solidFill>
                <a:latin typeface="Courier New" panose="02070309020205020404" pitchFamily="49" charset="0"/>
                <a:cs typeface="Courier New" panose="02070309020205020404" pitchFamily="49" charset="0"/>
              </a:rPr>
              <a:t>if </a:t>
            </a:r>
            <a:r>
              <a:rPr lang="en-ZA" sz="1600" dirty="0">
                <a:latin typeface="Courier New" panose="02070309020205020404" pitchFamily="49" charset="0"/>
                <a:cs typeface="Courier New" panose="02070309020205020404" pitchFamily="49" charset="0"/>
              </a:rPr>
              <a:t>(table[n]-&gt;key &amp; 1)</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inds</a:t>
            </a:r>
            <a:r>
              <a:rPr lang="en-ZA" sz="1600" dirty="0">
                <a:latin typeface="Courier New" panose="02070309020205020404" pitchFamily="49" charset="0"/>
                <a:cs typeface="Courier New" panose="02070309020205020404" pitchFamily="49" charset="0"/>
              </a:rPr>
              <a:t>[</a:t>
            </a:r>
            <a:r>
              <a:rPr lang="en-ZA" sz="1600" dirty="0" err="1">
                <a:latin typeface="Courier New" panose="02070309020205020404" pitchFamily="49" charset="0"/>
                <a:cs typeface="Courier New" panose="02070309020205020404" pitchFamily="49" charset="0"/>
              </a:rPr>
              <a:t>n_inds</a:t>
            </a:r>
            <a:r>
              <a:rPr lang="en-ZA" sz="1600" dirty="0">
                <a:latin typeface="Courier New" panose="02070309020205020404" pitchFamily="49" charset="0"/>
                <a:cs typeface="Courier New" panose="02070309020205020404" pitchFamily="49" charset="0"/>
              </a:rPr>
              <a:t>++] = </a:t>
            </a:r>
          </a:p>
          <a:p>
            <a:r>
              <a:rPr lang="en-ZA" sz="1600" dirty="0">
                <a:latin typeface="Courier New" panose="02070309020205020404" pitchFamily="49" charset="0"/>
                <a:cs typeface="Courier New" panose="02070309020205020404" pitchFamily="49" charset="0"/>
              </a:rPr>
              <a:t>        &amp;table[n]-&gt;record[0];</a:t>
            </a:r>
          </a:p>
          <a:p>
            <a:r>
              <a:rPr lang="en-ZA" sz="1600" dirty="0">
                <a:latin typeface="Courier New" panose="02070309020205020404" pitchFamily="49" charset="0"/>
                <a:cs typeface="Courier New" panose="02070309020205020404" pitchFamily="49" charset="0"/>
              </a:rPr>
              <a:t>    }</a:t>
            </a:r>
          </a:p>
          <a:p>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inds</a:t>
            </a:r>
            <a:r>
              <a:rPr lang="en-ZA" sz="1600" dirty="0">
                <a:latin typeface="Courier New" panose="02070309020205020404" pitchFamily="49" charset="0"/>
                <a:cs typeface="Courier New" panose="02070309020205020404" pitchFamily="49" charset="0"/>
              </a:rPr>
              <a:t>[</a:t>
            </a:r>
            <a:r>
              <a:rPr lang="en-ZA" sz="1600" dirty="0" err="1">
                <a:latin typeface="Courier New" panose="02070309020205020404" pitchFamily="49" charset="0"/>
                <a:cs typeface="Courier New" panose="02070309020205020404" pitchFamily="49" charset="0"/>
              </a:rPr>
              <a:t>n_inds</a:t>
            </a:r>
            <a:r>
              <a:rPr lang="en-ZA" sz="1600" dirty="0">
                <a:latin typeface="Courier New" panose="02070309020205020404" pitchFamily="49" charset="0"/>
                <a:cs typeface="Courier New" panose="02070309020205020404" pitchFamily="49" charset="0"/>
              </a:rPr>
              <a:t>] = 0; </a:t>
            </a:r>
            <a:r>
              <a:rPr lang="en-ZA" sz="1050" dirty="0">
                <a:latin typeface="Courier New" panose="02070309020205020404" pitchFamily="49" charset="0"/>
                <a:cs typeface="Courier New" panose="02070309020205020404" pitchFamily="49" charset="0"/>
              </a:rPr>
              <a:t>// set last one to null to indicate end of list</a:t>
            </a:r>
            <a:endParaRPr lang="en-ZA" sz="1600" dirty="0">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a:t>
            </a:r>
          </a:p>
        </p:txBody>
      </p:sp>
      <p:cxnSp>
        <p:nvCxnSpPr>
          <p:cNvPr id="8" name="Straight Arrow Connector 7">
            <a:extLst>
              <a:ext uri="{FF2B5EF4-FFF2-40B4-BE49-F238E27FC236}">
                <a16:creationId xmlns:a16="http://schemas.microsoft.com/office/drawing/2014/main" id="{29287152-F27E-423C-967E-E5C4676561F6}"/>
              </a:ext>
            </a:extLst>
          </p:cNvPr>
          <p:cNvCxnSpPr>
            <a:cxnSpLocks/>
          </p:cNvCxnSpPr>
          <p:nvPr/>
        </p:nvCxnSpPr>
        <p:spPr>
          <a:xfrm flipH="1" flipV="1">
            <a:off x="4189524" y="4966453"/>
            <a:ext cx="839678" cy="3611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ight Brace 8">
            <a:extLst>
              <a:ext uri="{FF2B5EF4-FFF2-40B4-BE49-F238E27FC236}">
                <a16:creationId xmlns:a16="http://schemas.microsoft.com/office/drawing/2014/main" id="{EFA25B12-C092-4B3D-B671-F1F5636DD6D5}"/>
              </a:ext>
            </a:extLst>
          </p:cNvPr>
          <p:cNvSpPr/>
          <p:nvPr/>
        </p:nvSpPr>
        <p:spPr>
          <a:xfrm>
            <a:off x="3979560" y="4803818"/>
            <a:ext cx="135240" cy="3252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1" name="Rectangle 10">
            <a:extLst>
              <a:ext uri="{FF2B5EF4-FFF2-40B4-BE49-F238E27FC236}">
                <a16:creationId xmlns:a16="http://schemas.microsoft.com/office/drawing/2014/main" id="{C910E87E-C128-4D7D-996D-DD77259E466B}"/>
              </a:ext>
            </a:extLst>
          </p:cNvPr>
          <p:cNvSpPr/>
          <p:nvPr/>
        </p:nvSpPr>
        <p:spPr>
          <a:xfrm>
            <a:off x="5029202" y="5158373"/>
            <a:ext cx="3318537" cy="338554"/>
          </a:xfrm>
          <a:prstGeom prst="rect">
            <a:avLst/>
          </a:prstGeom>
        </p:spPr>
        <p:txBody>
          <a:bodyPr wrap="none">
            <a:spAutoFit/>
          </a:bodyPr>
          <a:lstStyle/>
          <a:p>
            <a:r>
              <a:rPr lang="en-ZA" sz="1600" dirty="0"/>
              <a:t>Choose your own selection criteria</a:t>
            </a:r>
          </a:p>
        </p:txBody>
      </p:sp>
      <p:sp>
        <p:nvSpPr>
          <p:cNvPr id="13" name="TextBox 12">
            <a:extLst>
              <a:ext uri="{FF2B5EF4-FFF2-40B4-BE49-F238E27FC236}">
                <a16:creationId xmlns:a16="http://schemas.microsoft.com/office/drawing/2014/main" id="{5303A4D3-763B-4AE5-A1C1-97021547E725}"/>
              </a:ext>
            </a:extLst>
          </p:cNvPr>
          <p:cNvSpPr txBox="1"/>
          <p:nvPr/>
        </p:nvSpPr>
        <p:spPr>
          <a:xfrm>
            <a:off x="340961" y="271854"/>
            <a:ext cx="7407437" cy="369332"/>
          </a:xfrm>
          <a:prstGeom prst="rect">
            <a:avLst/>
          </a:prstGeom>
          <a:noFill/>
        </p:spPr>
        <p:txBody>
          <a:bodyPr wrap="square">
            <a:spAutoFit/>
          </a:bodyPr>
          <a:lstStyle/>
          <a:p>
            <a:r>
              <a:rPr lang="en-ZA" i="1" dirty="0">
                <a:solidFill>
                  <a:schemeClr val="tx2">
                    <a:lumMod val="60000"/>
                    <a:lumOff val="40000"/>
                  </a:schemeClr>
                </a:solidFill>
              </a:rPr>
              <a:t>Prelude towards YODA project with is more a Term 2 activity</a:t>
            </a:r>
          </a:p>
        </p:txBody>
      </p:sp>
    </p:spTree>
    <p:extLst>
      <p:ext uri="{BB962C8B-B14F-4D97-AF65-F5344CB8AC3E}">
        <p14:creationId xmlns:p14="http://schemas.microsoft.com/office/powerpoint/2010/main" val="264039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on a chair&#10;&#10;Description automatically generated with medium confidence">
            <a:extLst>
              <a:ext uri="{FF2B5EF4-FFF2-40B4-BE49-F238E27FC236}">
                <a16:creationId xmlns:a16="http://schemas.microsoft.com/office/drawing/2014/main" id="{A3EEA014-27AD-77EB-5326-D3F69C26B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970" y="1763464"/>
            <a:ext cx="3124496" cy="3965307"/>
          </a:xfrm>
          <a:prstGeom prst="rect">
            <a:avLst/>
          </a:prstGeom>
        </p:spPr>
      </p:pic>
      <p:sp>
        <p:nvSpPr>
          <p:cNvPr id="2" name="Rectangle 1">
            <a:extLst>
              <a:ext uri="{FF2B5EF4-FFF2-40B4-BE49-F238E27FC236}">
                <a16:creationId xmlns:a16="http://schemas.microsoft.com/office/drawing/2014/main" id="{88DD98EA-AC47-4B73-A512-F28C6894F22B}"/>
              </a:ext>
            </a:extLst>
          </p:cNvPr>
          <p:cNvSpPr/>
          <p:nvPr/>
        </p:nvSpPr>
        <p:spPr>
          <a:xfrm>
            <a:off x="1421143" y="646926"/>
            <a:ext cx="630172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Soon over to Prac1!</a:t>
            </a:r>
          </a:p>
        </p:txBody>
      </p:sp>
      <p:sp>
        <p:nvSpPr>
          <p:cNvPr id="13" name="TextBox 12">
            <a:extLst>
              <a:ext uri="{FF2B5EF4-FFF2-40B4-BE49-F238E27FC236}">
                <a16:creationId xmlns:a16="http://schemas.microsoft.com/office/drawing/2014/main" id="{7FCA936B-9E91-220B-2F88-99246AC002EE}"/>
              </a:ext>
            </a:extLst>
          </p:cNvPr>
          <p:cNvSpPr txBox="1"/>
          <p:nvPr/>
        </p:nvSpPr>
        <p:spPr>
          <a:xfrm>
            <a:off x="746392" y="4469960"/>
            <a:ext cx="2922224" cy="584775"/>
          </a:xfrm>
          <a:prstGeom prst="rect">
            <a:avLst/>
          </a:prstGeom>
          <a:noFill/>
        </p:spPr>
        <p:txBody>
          <a:bodyPr wrap="square">
            <a:spAutoFit/>
          </a:bodyPr>
          <a:lstStyle/>
          <a:p>
            <a:r>
              <a:rPr lang="en-ZA" sz="3200" dirty="0">
                <a:latin typeface="Baskerville Old Face" panose="02020602080505020303" pitchFamily="18" charset="0"/>
              </a:rPr>
              <a:t>theory issues</a:t>
            </a:r>
          </a:p>
        </p:txBody>
      </p:sp>
      <p:sp>
        <p:nvSpPr>
          <p:cNvPr id="15" name="TextBox 14">
            <a:extLst>
              <a:ext uri="{FF2B5EF4-FFF2-40B4-BE49-F238E27FC236}">
                <a16:creationId xmlns:a16="http://schemas.microsoft.com/office/drawing/2014/main" id="{FABCF341-2332-6589-9633-594589B96816}"/>
              </a:ext>
            </a:extLst>
          </p:cNvPr>
          <p:cNvSpPr txBox="1"/>
          <p:nvPr/>
        </p:nvSpPr>
        <p:spPr>
          <a:xfrm>
            <a:off x="5814228" y="4562292"/>
            <a:ext cx="2325850" cy="461665"/>
          </a:xfrm>
          <a:prstGeom prst="rect">
            <a:avLst/>
          </a:prstGeom>
          <a:noFill/>
        </p:spPr>
        <p:txBody>
          <a:bodyPr wrap="square">
            <a:spAutoFit/>
          </a:bodyPr>
          <a:lstStyle/>
          <a:p>
            <a:r>
              <a:rPr lang="en-ZA" sz="2400" dirty="0">
                <a:latin typeface="Digital-7" panose="02000000000000000000" pitchFamily="2" charset="0"/>
              </a:rPr>
              <a:t>practical issues</a:t>
            </a:r>
          </a:p>
        </p:txBody>
      </p:sp>
      <p:sp>
        <p:nvSpPr>
          <p:cNvPr id="4" name="TextBox 3">
            <a:extLst>
              <a:ext uri="{FF2B5EF4-FFF2-40B4-BE49-F238E27FC236}">
                <a16:creationId xmlns:a16="http://schemas.microsoft.com/office/drawing/2014/main" id="{F03EC534-B772-6A7B-9241-2D02795DE3C7}"/>
              </a:ext>
            </a:extLst>
          </p:cNvPr>
          <p:cNvSpPr txBox="1"/>
          <p:nvPr/>
        </p:nvSpPr>
        <p:spPr>
          <a:xfrm>
            <a:off x="1421143" y="6417738"/>
            <a:ext cx="7483207" cy="261610"/>
          </a:xfrm>
          <a:prstGeom prst="rect">
            <a:avLst/>
          </a:prstGeom>
          <a:noFill/>
        </p:spPr>
        <p:txBody>
          <a:bodyPr wrap="square">
            <a:spAutoFit/>
          </a:bodyPr>
          <a:lstStyle/>
          <a:p>
            <a:pPr algn="r"/>
            <a:r>
              <a:rPr lang="en-ZA" sz="1050" dirty="0"/>
              <a:t>Image source: </a:t>
            </a:r>
            <a:r>
              <a:rPr lang="en-ZA" sz="1050" dirty="0">
                <a:hlinkClick r:id="rId4"/>
              </a:rPr>
              <a:t>https://creativecommons.org/publicdomain/zero/1.0/</a:t>
            </a:r>
            <a:endParaRPr lang="en-ZA" sz="1050" dirty="0"/>
          </a:p>
        </p:txBody>
      </p:sp>
    </p:spTree>
    <p:extLst>
      <p:ext uri="{BB962C8B-B14F-4D97-AF65-F5344CB8AC3E}">
        <p14:creationId xmlns:p14="http://schemas.microsoft.com/office/powerpoint/2010/main" val="391199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D98EA-AC47-4B73-A512-F28C6894F22B}"/>
              </a:ext>
            </a:extLst>
          </p:cNvPr>
          <p:cNvSpPr/>
          <p:nvPr/>
        </p:nvSpPr>
        <p:spPr>
          <a:xfrm>
            <a:off x="921003" y="1572343"/>
            <a:ext cx="7301999"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closing </a:t>
            </a:r>
          </a:p>
          <a:p>
            <a:pPr algn="ctr"/>
            <a:r>
              <a:rPr lang="en-US" sz="5400" b="0" cap="none" spc="0" dirty="0">
                <a:ln w="0"/>
                <a:solidFill>
                  <a:schemeClr val="tx1"/>
                </a:solidFill>
                <a:effectLst>
                  <a:outerShdw blurRad="38100" dist="19050" dir="2700000" algn="tl" rotWithShape="0">
                    <a:schemeClr val="dk1">
                      <a:alpha val="40000"/>
                    </a:schemeClr>
                  </a:outerShdw>
                </a:effectLst>
              </a:rPr>
              <a:t>remarks &amp; reminders…</a:t>
            </a:r>
          </a:p>
        </p:txBody>
      </p:sp>
      <p:pic>
        <p:nvPicPr>
          <p:cNvPr id="4" name="Picture 3" descr="A close up of a person&#10;&#10;Description automatically generated">
            <a:extLst>
              <a:ext uri="{FF2B5EF4-FFF2-40B4-BE49-F238E27FC236}">
                <a16:creationId xmlns:a16="http://schemas.microsoft.com/office/drawing/2014/main" id="{F9D638D0-3882-477C-92BB-BADA6C51B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410" y="3721288"/>
            <a:ext cx="2756702" cy="2605083"/>
          </a:xfrm>
          <a:prstGeom prst="rect">
            <a:avLst/>
          </a:prstGeom>
        </p:spPr>
      </p:pic>
    </p:spTree>
    <p:extLst>
      <p:ext uri="{BB962C8B-B14F-4D97-AF65-F5344CB8AC3E}">
        <p14:creationId xmlns:p14="http://schemas.microsoft.com/office/powerpoint/2010/main" val="2943596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847" y="560661"/>
            <a:ext cx="7698306" cy="692210"/>
          </a:xfrm>
        </p:spPr>
        <p:txBody>
          <a:bodyPr>
            <a:normAutofit fontScale="90000"/>
          </a:bodyPr>
          <a:lstStyle/>
          <a:p>
            <a:r>
              <a:rPr lang="en-ZA" dirty="0"/>
              <a:t>Dealing with reading assignments</a:t>
            </a:r>
          </a:p>
        </p:txBody>
      </p:sp>
      <p:sp>
        <p:nvSpPr>
          <p:cNvPr id="3" name="Content Placeholder 2"/>
          <p:cNvSpPr>
            <a:spLocks noGrp="1"/>
          </p:cNvSpPr>
          <p:nvPr>
            <p:ph idx="1"/>
          </p:nvPr>
        </p:nvSpPr>
        <p:spPr>
          <a:xfrm>
            <a:off x="560071" y="1595620"/>
            <a:ext cx="8161020" cy="4519977"/>
          </a:xfrm>
        </p:spPr>
        <p:txBody>
          <a:bodyPr>
            <a:normAutofit/>
          </a:bodyPr>
          <a:lstStyle/>
          <a:p>
            <a:r>
              <a:rPr lang="en-ZA" dirty="0"/>
              <a:t>You are suppose to read (at least speed read) the readings assigned as recommended – the others are more for deepening your insights into an area</a:t>
            </a:r>
            <a:br>
              <a:rPr lang="en-ZA" dirty="0"/>
            </a:br>
            <a:endParaRPr lang="en-ZA" dirty="0"/>
          </a:p>
          <a:p>
            <a:pPr marL="0" indent="0">
              <a:buNone/>
            </a:pPr>
            <a:r>
              <a:rPr lang="en-ZA" sz="2400" dirty="0">
                <a:latin typeface="Courier New" panose="02070309020205020404" pitchFamily="49" charset="0"/>
                <a:cs typeface="Courier New" panose="02070309020205020404" pitchFamily="49" charset="0"/>
              </a:rPr>
              <a:t>open("</a:t>
            </a:r>
            <a:r>
              <a:rPr lang="en-US" sz="2400" dirty="0">
                <a:latin typeface="Courier New" panose="02070309020205020404" pitchFamily="49" charset="0"/>
                <a:cs typeface="Courier New" panose="02070309020205020404" pitchFamily="49" charset="0"/>
              </a:rPr>
              <a:t>L01 Berkeley 2006 - </a:t>
            </a:r>
            <a:r>
              <a:rPr lang="en-US" sz="2400" dirty="0" err="1">
                <a:latin typeface="Courier New" panose="02070309020205020404" pitchFamily="49" charset="0"/>
                <a:cs typeface="Courier New" panose="02070309020205020404" pitchFamily="49" charset="0"/>
              </a:rPr>
              <a:t>Landscale</a:t>
            </a:r>
            <a:r>
              <a:rPr lang="en-US" sz="2400" dirty="0">
                <a:latin typeface="Courier New" panose="02070309020205020404" pitchFamily="49" charset="0"/>
                <a:cs typeface="Courier New" panose="02070309020205020404" pitchFamily="49" charset="0"/>
              </a:rPr>
              <a:t> of Parallel Computing Research.pdf</a:t>
            </a:r>
            <a:r>
              <a:rPr lang="en-ZA" sz="2400" dirty="0">
                <a:latin typeface="Courier New" panose="02070309020205020404" pitchFamily="49" charset="0"/>
                <a:cs typeface="Courier New" panose="02070309020205020404" pitchFamily="49" charset="0"/>
              </a:rPr>
              <a:t>") do pg1-8</a:t>
            </a:r>
            <a:br>
              <a:rPr lang="en-ZA" sz="2400" dirty="0">
                <a:latin typeface="Courier New" panose="02070309020205020404" pitchFamily="49" charset="0"/>
                <a:cs typeface="Courier New" panose="02070309020205020404" pitchFamily="49" charset="0"/>
              </a:rPr>
            </a:br>
            <a:r>
              <a:rPr lang="en-ZA" sz="2400" dirty="0">
                <a:latin typeface="Comic Sans MS" panose="030F0702030302020204" pitchFamily="66" charset="0"/>
                <a:cs typeface="Courier New" panose="02070309020205020404" pitchFamily="49" charset="0"/>
              </a:rPr>
              <a:t>  … you might need to do more readings than that</a:t>
            </a:r>
            <a:endParaRPr lang="en-ZA" dirty="0">
              <a:latin typeface="Comic Sans MS" panose="030F0702030302020204" pitchFamily="66" charset="0"/>
              <a:cs typeface="Courier New" panose="02070309020205020404" pitchFamily="49" charset="0"/>
            </a:endParaRPr>
          </a:p>
        </p:txBody>
      </p:sp>
    </p:spTree>
    <p:extLst>
      <p:ext uri="{BB962C8B-B14F-4D97-AF65-F5344CB8AC3E}">
        <p14:creationId xmlns:p14="http://schemas.microsoft.com/office/powerpoint/2010/main" val="171586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4068" y="498455"/>
            <a:ext cx="580158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Assigned Reading</a:t>
            </a:r>
          </a:p>
        </p:txBody>
      </p:sp>
      <p:sp>
        <p:nvSpPr>
          <p:cNvPr id="5" name="Rectangle 4"/>
          <p:cNvSpPr/>
          <p:nvPr/>
        </p:nvSpPr>
        <p:spPr>
          <a:xfrm>
            <a:off x="578257" y="1950065"/>
            <a:ext cx="803322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For Tuesday next week…</a:t>
            </a:r>
          </a:p>
        </p:txBody>
      </p:sp>
      <p:sp>
        <p:nvSpPr>
          <p:cNvPr id="6" name="Rectangle 5"/>
          <p:cNvSpPr/>
          <p:nvPr/>
        </p:nvSpPr>
        <p:spPr>
          <a:xfrm>
            <a:off x="1303020" y="3401675"/>
            <a:ext cx="6503670" cy="2893100"/>
          </a:xfrm>
          <a:prstGeom prst="rect">
            <a:avLst/>
          </a:prstGeom>
        </p:spPr>
        <p:txBody>
          <a:bodyPr wrap="square">
            <a:spAutoFit/>
          </a:bodyPr>
          <a:lstStyle/>
          <a:p>
            <a:r>
              <a:rPr lang="en-ZA" sz="2800" b="1" i="1" dirty="0">
                <a:solidFill>
                  <a:schemeClr val="accent1">
                    <a:lumMod val="50000"/>
                  </a:schemeClr>
                </a:solidFill>
              </a:rPr>
              <a:t>S1 - Landscape of parallel computing research: a view from Berkeley</a:t>
            </a:r>
          </a:p>
          <a:p>
            <a:endParaRPr lang="en-ZA" dirty="0"/>
          </a:p>
          <a:p>
            <a:r>
              <a:rPr lang="en-ZA" dirty="0"/>
              <a:t>Find it in: </a:t>
            </a:r>
            <a:r>
              <a:rPr lang="en-ZA" dirty="0" err="1"/>
              <a:t>Abathuba</a:t>
            </a:r>
            <a:r>
              <a:rPr lang="en-ZA" dirty="0"/>
              <a:t> / Readings </a:t>
            </a:r>
          </a:p>
          <a:p>
            <a:r>
              <a:rPr lang="en-ZA" dirty="0"/>
              <a:t>listed in Readings resources</a:t>
            </a:r>
          </a:p>
          <a:p>
            <a:endParaRPr lang="en-ZA" dirty="0"/>
          </a:p>
          <a:p>
            <a:r>
              <a:rPr lang="en-ZA" dirty="0"/>
              <a:t>There will be a </a:t>
            </a:r>
            <a:r>
              <a:rPr lang="en-ZA" u="sng" dirty="0"/>
              <a:t>short quiz</a:t>
            </a:r>
            <a:r>
              <a:rPr lang="en-ZA" dirty="0"/>
              <a:t>, and I will follow that with solutions</a:t>
            </a:r>
            <a:br>
              <a:rPr lang="en-ZA" dirty="0"/>
            </a:br>
            <a:r>
              <a:rPr lang="en-ZA" dirty="0"/>
              <a:t>and a short seminar on the paper to explain its highlights.</a:t>
            </a:r>
          </a:p>
          <a:p>
            <a:r>
              <a:rPr lang="en-ZA" dirty="0"/>
              <a:t>This paper is usually in the final exam syllabus.</a:t>
            </a:r>
          </a:p>
        </p:txBody>
      </p:sp>
    </p:spTree>
    <p:extLst>
      <p:ext uri="{BB962C8B-B14F-4D97-AF65-F5344CB8AC3E}">
        <p14:creationId xmlns:p14="http://schemas.microsoft.com/office/powerpoint/2010/main" val="110115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389" y="2967335"/>
            <a:ext cx="560922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rPr>
              <a:t>End of Lecture 2</a:t>
            </a:r>
          </a:p>
        </p:txBody>
      </p:sp>
      <p:sp>
        <p:nvSpPr>
          <p:cNvPr id="3" name="Rectangle 2">
            <a:extLst>
              <a:ext uri="{FF2B5EF4-FFF2-40B4-BE49-F238E27FC236}">
                <a16:creationId xmlns:a16="http://schemas.microsoft.com/office/drawing/2014/main" id="{8DE44F2B-D2B2-47AB-B93D-F4705DE90C8E}"/>
              </a:ext>
            </a:extLst>
          </p:cNvPr>
          <p:cNvSpPr/>
          <p:nvPr/>
        </p:nvSpPr>
        <p:spPr>
          <a:xfrm>
            <a:off x="253013" y="6051392"/>
            <a:ext cx="4572000" cy="577081"/>
          </a:xfrm>
          <a:prstGeom prst="rect">
            <a:avLst/>
          </a:prstGeom>
        </p:spPr>
        <p:txBody>
          <a:bodyPr>
            <a:spAutoFit/>
          </a:bodyPr>
          <a:lstStyle/>
          <a:p>
            <a:pPr algn="just"/>
            <a:r>
              <a:rPr lang="en-ZA" sz="1050" b="1" dirty="0">
                <a:solidFill>
                  <a:srgbClr val="333333"/>
                </a:solidFill>
                <a:latin typeface="arial" panose="020B0604020202020204" pitchFamily="34" charset="0"/>
              </a:rPr>
              <a:t>FREE Creative Commons License</a:t>
            </a:r>
          </a:p>
          <a:p>
            <a:pPr algn="just"/>
            <a:r>
              <a:rPr lang="en-ZA" sz="1050" b="1" cap="all" dirty="0">
                <a:solidFill>
                  <a:srgbClr val="9CD121"/>
                </a:solidFill>
                <a:latin typeface="arial" panose="020B0604020202020204" pitchFamily="34" charset="0"/>
              </a:rPr>
              <a:t>JAZZY FRENCHY</a:t>
            </a:r>
          </a:p>
          <a:p>
            <a:pPr algn="just"/>
            <a:r>
              <a:rPr lang="en-ZA" sz="1050" dirty="0">
                <a:solidFill>
                  <a:srgbClr val="555555"/>
                </a:solidFill>
                <a:latin typeface="arial" panose="020B0604020202020204" pitchFamily="34" charset="0"/>
              </a:rPr>
              <a:t>Music: </a:t>
            </a:r>
            <a:r>
              <a:rPr lang="en-ZA" sz="1050" b="1" dirty="0">
                <a:solidFill>
                  <a:srgbClr val="9CD121"/>
                </a:solidFill>
                <a:latin typeface="arial" panose="020B0604020202020204" pitchFamily="34" charset="0"/>
                <a:hlinkClick r:id="rId5"/>
              </a:rPr>
              <a:t>https://www.bensound.com</a:t>
            </a:r>
            <a:endParaRPr lang="en-ZA" sz="1050" b="0" i="0" u="none" strike="noStrike" dirty="0">
              <a:solidFill>
                <a:srgbClr val="555555"/>
              </a:solidFill>
              <a:effectLst/>
              <a:latin typeface="arial" panose="020B0604020202020204" pitchFamily="34" charset="0"/>
            </a:endParaRPr>
          </a:p>
        </p:txBody>
      </p:sp>
      <p:pic>
        <p:nvPicPr>
          <p:cNvPr id="4" name="bensound-jazzyfrenchy">
            <a:hlinkClick r:id="" action="ppaction://media"/>
            <a:extLst>
              <a:ext uri="{FF2B5EF4-FFF2-40B4-BE49-F238E27FC236}">
                <a16:creationId xmlns:a16="http://schemas.microsoft.com/office/drawing/2014/main" id="{3DA0485A-04E6-4534-B8CD-653E347ABC2B}"/>
              </a:ext>
            </a:extLst>
          </p:cNvPr>
          <p:cNvPicPr>
            <a:picLocks noChangeAspect="1"/>
          </p:cNvPicPr>
          <p:nvPr>
            <a:audioFile r:link="rId2"/>
            <p:extLst>
              <p:ext uri="{DAA4B4D4-6D71-4841-9C94-3DE7FCFB9230}">
                <p14:media xmlns:p14="http://schemas.microsoft.com/office/powerpoint/2010/main" r:embed="rId1">
                  <p14:fade in="2000" out="3000"/>
                </p14:media>
              </p:ext>
            </p:extLst>
          </p:nvPr>
        </p:nvPicPr>
        <p:blipFill>
          <a:blip r:embed="rId6"/>
          <a:stretch>
            <a:fillRect/>
          </a:stretch>
        </p:blipFill>
        <p:spPr>
          <a:xfrm>
            <a:off x="2788760" y="6018873"/>
            <a:ext cx="609600" cy="609600"/>
          </a:xfrm>
          <a:prstGeom prst="rect">
            <a:avLst/>
          </a:prstGeom>
        </p:spPr>
      </p:pic>
    </p:spTree>
    <p:extLst>
      <p:ext uri="{BB962C8B-B14F-4D97-AF65-F5344CB8AC3E}">
        <p14:creationId xmlns:p14="http://schemas.microsoft.com/office/powerpoint/2010/main" val="334046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3000"/>
                                  </p:stCondLst>
                                  <p:childTnLst>
                                    <p:cmd type="call" cmd="playFrom(0.0)">
                                      <p:cBhvr>
                                        <p:cTn id="6" dur="1048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477328"/>
          </a:xfrm>
          <a:prstGeom prst="rect">
            <a:avLst/>
          </a:prstGeom>
          <a:noFill/>
        </p:spPr>
        <p:txBody>
          <a:bodyPr wrap="square" rtlCol="0">
            <a:spAutoFit/>
          </a:bodyPr>
          <a:lstStyle/>
          <a:p>
            <a:r>
              <a:rPr lang="en-US" i="1" dirty="0"/>
              <a:t>Image sources:</a:t>
            </a:r>
          </a:p>
          <a:p>
            <a:r>
              <a:rPr lang="en-US" dirty="0"/>
              <a:t> Wikipedia (open commons)</a:t>
            </a:r>
          </a:p>
          <a:p>
            <a:r>
              <a:rPr lang="en-US" dirty="0"/>
              <a:t> http://www.flickr.com</a:t>
            </a:r>
          </a:p>
          <a:p>
            <a:r>
              <a:rPr lang="en-US" dirty="0"/>
              <a:t> http://pixabay.com/</a:t>
            </a:r>
          </a:p>
          <a:p>
            <a:r>
              <a:rPr lang="en-US" dirty="0"/>
              <a:t> https://publicdomainvectors.org</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21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winberg\Documents\ACTIVE\EEE4084F\2016\LECTURES\Lecture01\Images\signpo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032" y="1397906"/>
            <a:ext cx="5952391" cy="29761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04647" y="2395833"/>
            <a:ext cx="2608407" cy="923330"/>
          </a:xfrm>
          <a:prstGeom prst="rect">
            <a:avLst/>
          </a:prstGeom>
          <a:noFill/>
        </p:spPr>
        <p:txBody>
          <a:bodyPr wrap="none" lIns="91440" tIns="45720" rIns="91440" bIns="45720">
            <a:spAutoFit/>
          </a:bodyPr>
          <a:lstStyle/>
          <a:p>
            <a:pPr algn="ctr"/>
            <a:r>
              <a:rPr lang="en-US" sz="5400" b="1" cap="none" spc="0" dirty="0">
                <a:ln w="17780" cmpd="sng">
                  <a:solidFill>
                    <a:srgbClr val="002060"/>
                  </a:solidFill>
                  <a:prstDash val="solid"/>
                  <a:miter lim="800000"/>
                </a:ln>
                <a:solidFill>
                  <a:schemeClr val="bg1"/>
                </a:solidFill>
                <a:effectLst>
                  <a:outerShdw blurRad="50800" algn="tl" rotWithShape="0">
                    <a:srgbClr val="000000"/>
                  </a:outerShdw>
                </a:effectLst>
              </a:rPr>
              <a:t>TERMS</a:t>
            </a:r>
          </a:p>
        </p:txBody>
      </p:sp>
      <p:pic>
        <p:nvPicPr>
          <p:cNvPr id="5" name="Picture 2" descr="C:\Users\swinberg\Documents\ACTIVE\EEE4084F\2016\LECTURES\Lecture01\Images\signpo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65032" y="3464099"/>
            <a:ext cx="5952391" cy="29761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08364" y="4490532"/>
            <a:ext cx="3031599" cy="923330"/>
          </a:xfrm>
          <a:prstGeom prst="rect">
            <a:avLst/>
          </a:prstGeom>
          <a:noFill/>
        </p:spPr>
        <p:txBody>
          <a:bodyPr wrap="none" lIns="91440" tIns="45720" rIns="91440" bIns="45720">
            <a:spAutoFit/>
          </a:bodyPr>
          <a:lstStyle/>
          <a:p>
            <a:pPr algn="ctr"/>
            <a:r>
              <a:rPr lang="en-US" sz="5400" b="1" cap="none" spc="0" dirty="0">
                <a:ln w="17780" cmpd="sng">
                  <a:solidFill>
                    <a:srgbClr val="002060"/>
                  </a:solidFill>
                  <a:prstDash val="solid"/>
                  <a:miter lim="800000"/>
                </a:ln>
                <a:solidFill>
                  <a:schemeClr val="bg1"/>
                </a:solidFill>
                <a:effectLst>
                  <a:outerShdw blurRad="50800" algn="tl" rotWithShape="0">
                    <a:srgbClr val="000000"/>
                  </a:outerShdw>
                </a:effectLst>
              </a:rPr>
              <a:t>TRENDS</a:t>
            </a:r>
          </a:p>
        </p:txBody>
      </p:sp>
    </p:spTree>
    <p:extLst>
      <p:ext uri="{BB962C8B-B14F-4D97-AF65-F5344CB8AC3E}">
        <p14:creationId xmlns:p14="http://schemas.microsoft.com/office/powerpoint/2010/main" val="175180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21" y="498472"/>
            <a:ext cx="7024744" cy="1143000"/>
          </a:xfrm>
        </p:spPr>
        <p:txBody>
          <a:bodyPr/>
          <a:lstStyle/>
          <a:p>
            <a:pPr>
              <a:defRPr/>
            </a:pPr>
            <a:r>
              <a:rPr lang="en-ZA" dirty="0"/>
              <a:t>Terms</a:t>
            </a:r>
            <a:endParaRPr lang="en-US" dirty="0"/>
          </a:p>
        </p:txBody>
      </p:sp>
      <p:sp>
        <p:nvSpPr>
          <p:cNvPr id="3" name="Content Placeholder 2"/>
          <p:cNvSpPr>
            <a:spLocks noGrp="1"/>
          </p:cNvSpPr>
          <p:nvPr>
            <p:ph idx="1"/>
          </p:nvPr>
        </p:nvSpPr>
        <p:spPr>
          <a:xfrm>
            <a:off x="321769" y="1955209"/>
            <a:ext cx="8114030" cy="4191000"/>
          </a:xfrm>
        </p:spPr>
        <p:txBody>
          <a:bodyPr>
            <a:normAutofit lnSpcReduction="10000"/>
          </a:bodyPr>
          <a:lstStyle/>
          <a:p>
            <a:pPr>
              <a:defRPr/>
            </a:pPr>
            <a:r>
              <a:rPr lang="en-ZA" dirty="0">
                <a:solidFill>
                  <a:schemeClr val="tx2">
                    <a:lumMod val="90000"/>
                  </a:schemeClr>
                </a:solidFill>
              </a:rPr>
              <a:t>Golden measure:</a:t>
            </a:r>
          </a:p>
          <a:p>
            <a:pPr lvl="1">
              <a:defRPr/>
            </a:pPr>
            <a:r>
              <a:rPr lang="en-ZA" dirty="0"/>
              <a:t>A (usually) sequential solution that you develop as the ‘yard stick’</a:t>
            </a:r>
          </a:p>
          <a:p>
            <a:pPr lvl="1">
              <a:defRPr/>
            </a:pPr>
            <a:r>
              <a:rPr lang="en-ZA" dirty="0"/>
              <a:t>A solution that may run slowly, isn’t optimized, but you </a:t>
            </a:r>
            <a:r>
              <a:rPr lang="en-ZA" i="1" dirty="0"/>
              <a:t>know</a:t>
            </a:r>
            <a:r>
              <a:rPr lang="en-ZA" dirty="0"/>
              <a:t> it gives (numerically speaking) excellent results</a:t>
            </a:r>
          </a:p>
          <a:p>
            <a:pPr lvl="1">
              <a:defRPr/>
            </a:pPr>
            <a:r>
              <a:rPr lang="en-ZA" dirty="0"/>
              <a:t>E.g., a solution written in OCTAVE or </a:t>
            </a:r>
            <a:r>
              <a:rPr lang="en-ZA" dirty="0" err="1"/>
              <a:t>MatLab</a:t>
            </a:r>
            <a:r>
              <a:rPr lang="en-ZA" dirty="0"/>
              <a:t>, verify it is correct using graphs, inspecting values, checking by hand with calculator, etc.</a:t>
            </a:r>
            <a:endParaRPr lang="en-US" dirty="0"/>
          </a:p>
        </p:txBody>
      </p:sp>
      <p:pic>
        <p:nvPicPr>
          <p:cNvPr id="14340" name="Picture 3" descr="Gold Bar.jpg"/>
          <p:cNvPicPr>
            <a:picLocks noChangeAspect="1"/>
          </p:cNvPicPr>
          <p:nvPr/>
        </p:nvPicPr>
        <p:blipFill>
          <a:blip r:embed="rId3" cstate="print"/>
          <a:srcRect/>
          <a:stretch>
            <a:fillRect/>
          </a:stretch>
        </p:blipFill>
        <p:spPr bwMode="auto">
          <a:xfrm>
            <a:off x="6110288" y="311437"/>
            <a:ext cx="1909762" cy="2136775"/>
          </a:xfrm>
          <a:prstGeom prst="rect">
            <a:avLst/>
          </a:prstGeom>
          <a:noFill/>
          <a:ln w="9525">
            <a:noFill/>
            <a:miter lim="800000"/>
            <a:headEnd/>
            <a:tailEnd/>
          </a:ln>
        </p:spPr>
      </p:pic>
      <p:sp>
        <p:nvSpPr>
          <p:cNvPr id="4" name="TextBox 3"/>
          <p:cNvSpPr txBox="1"/>
          <p:nvPr/>
        </p:nvSpPr>
        <p:spPr>
          <a:xfrm>
            <a:off x="5944297" y="5723185"/>
            <a:ext cx="2762295" cy="338554"/>
          </a:xfrm>
          <a:prstGeom prst="rect">
            <a:avLst/>
          </a:prstGeom>
          <a:noFill/>
        </p:spPr>
        <p:txBody>
          <a:bodyPr wrap="none" rtlCol="0">
            <a:spAutoFit/>
          </a:bodyPr>
          <a:lstStyle/>
          <a:p>
            <a:r>
              <a:rPr lang="en-ZA" sz="1600" dirty="0"/>
              <a:t>Discussed a bit more later…</a:t>
            </a:r>
          </a:p>
        </p:txBody>
      </p:sp>
      <p:sp>
        <p:nvSpPr>
          <p:cNvPr id="6" name="TextBox 5">
            <a:extLst>
              <a:ext uri="{FF2B5EF4-FFF2-40B4-BE49-F238E27FC236}">
                <a16:creationId xmlns:a16="http://schemas.microsoft.com/office/drawing/2014/main" id="{49E28087-411C-F2AF-63F5-4606C572AF06}"/>
              </a:ext>
            </a:extLst>
          </p:cNvPr>
          <p:cNvSpPr txBox="1"/>
          <p:nvPr/>
        </p:nvSpPr>
        <p:spPr>
          <a:xfrm>
            <a:off x="321768" y="6058181"/>
            <a:ext cx="6662925" cy="584775"/>
          </a:xfrm>
          <a:prstGeom prst="rect">
            <a:avLst/>
          </a:prstGeom>
          <a:noFill/>
        </p:spPr>
        <p:txBody>
          <a:bodyPr wrap="square">
            <a:spAutoFit/>
          </a:bodyPr>
          <a:lstStyle/>
          <a:p>
            <a:r>
              <a:rPr lang="en-US" sz="1600" dirty="0"/>
              <a:t>Don’t confuse the term </a:t>
            </a:r>
            <a:r>
              <a:rPr lang="en-US" sz="1600" b="1" dirty="0"/>
              <a:t>Golden Measure</a:t>
            </a:r>
            <a:r>
              <a:rPr lang="en-US" sz="1600" dirty="0"/>
              <a:t> with </a:t>
            </a:r>
            <a:r>
              <a:rPr lang="en-US" sz="1600" b="1" dirty="0"/>
              <a:t>Golden Ratio</a:t>
            </a:r>
            <a:r>
              <a:rPr lang="en-US" sz="1600" dirty="0"/>
              <a:t> which is  solving for g in </a:t>
            </a:r>
            <a:r>
              <a:rPr lang="en-ZA" sz="1600" b="0" i="0" dirty="0">
                <a:effectLst/>
                <a:latin typeface="arial" panose="020B0604020202020204" pitchFamily="34" charset="0"/>
              </a:rPr>
              <a:t>g^2 = g + 1   ... g = (1+sqrt(5))/2  </a:t>
            </a:r>
            <a:r>
              <a:rPr lang="en-US" sz="1600" dirty="0"/>
              <a:t>= </a:t>
            </a:r>
            <a:r>
              <a:rPr lang="en-ZA" sz="1600" b="0" i="0" dirty="0">
                <a:effectLst/>
                <a:latin typeface="arial" panose="020B0604020202020204" pitchFamily="34" charset="0"/>
              </a:rPr>
              <a:t>1.61803398875. </a:t>
            </a:r>
          </a:p>
        </p:txBody>
      </p:sp>
    </p:spTree>
    <p:extLst>
      <p:ext uri="{BB962C8B-B14F-4D97-AF65-F5344CB8AC3E}">
        <p14:creationId xmlns:p14="http://schemas.microsoft.com/office/powerpoint/2010/main" val="404841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Terms:  golden measure</a:t>
            </a:r>
            <a:endParaRPr lang="en-US" dirty="0"/>
          </a:p>
        </p:txBody>
      </p:sp>
      <p:sp>
        <p:nvSpPr>
          <p:cNvPr id="3" name="Content Placeholder 2"/>
          <p:cNvSpPr>
            <a:spLocks noGrp="1"/>
          </p:cNvSpPr>
          <p:nvPr>
            <p:ph idx="1"/>
          </p:nvPr>
        </p:nvSpPr>
        <p:spPr/>
        <p:txBody>
          <a:bodyPr/>
          <a:lstStyle/>
          <a:p>
            <a:pPr>
              <a:defRPr/>
            </a:pPr>
            <a:r>
              <a:rPr lang="en-ZA" dirty="0"/>
              <a:t>Sequential / Serial  (</a:t>
            </a:r>
            <a:r>
              <a:rPr lang="en-ZA" dirty="0" err="1"/>
              <a:t>serial.c</a:t>
            </a:r>
            <a:r>
              <a:rPr lang="en-ZA" dirty="0"/>
              <a:t>)</a:t>
            </a:r>
          </a:p>
          <a:p>
            <a:pPr lvl="1">
              <a:defRPr/>
            </a:pPr>
            <a:r>
              <a:rPr lang="en-ZA" dirty="0"/>
              <a:t>A non-parallelized code solution</a:t>
            </a:r>
          </a:p>
          <a:p>
            <a:pPr>
              <a:defRPr/>
            </a:pPr>
            <a:r>
              <a:rPr lang="en-ZA" dirty="0"/>
              <a:t>Generally, you can call your code solutions </a:t>
            </a:r>
            <a:r>
              <a:rPr lang="en-ZA" dirty="0" err="1"/>
              <a:t>parallel.c</a:t>
            </a:r>
            <a:r>
              <a:rPr lang="en-ZA" dirty="0"/>
              <a:t> (or para1.c, para2.c if you have multiple versions)</a:t>
            </a:r>
          </a:p>
          <a:p>
            <a:pPr>
              <a:defRPr/>
            </a:pPr>
            <a:r>
              <a:rPr lang="en-ZA" dirty="0"/>
              <a:t>You can also include some test data (if it isn’t too big, &lt;1Mb), e.g. </a:t>
            </a:r>
            <a:r>
              <a:rPr lang="en-ZA" dirty="0" err="1"/>
              <a:t>gold.csv</a:t>
            </a:r>
            <a:r>
              <a:rPr lang="en-ZA" dirty="0"/>
              <a:t> or </a:t>
            </a:r>
            <a:r>
              <a:rPr lang="en-ZA" dirty="0" err="1"/>
              <a:t>serial.csv</a:t>
            </a:r>
            <a:r>
              <a:rPr lang="en-ZA" dirty="0"/>
              <a:t>, and paral1.csv</a:t>
            </a:r>
            <a:endParaRPr lang="en-US" dirty="0"/>
          </a:p>
        </p:txBody>
      </p:sp>
    </p:spTree>
    <p:extLst>
      <p:ext uri="{BB962C8B-B14F-4D97-AF65-F5344CB8AC3E}">
        <p14:creationId xmlns:p14="http://schemas.microsoft.com/office/powerpoint/2010/main" val="183769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Speed-up</a:t>
            </a:r>
          </a:p>
        </p:txBody>
      </p:sp>
      <p:sp>
        <p:nvSpPr>
          <p:cNvPr id="3" name="Content Placeholder 2"/>
          <p:cNvSpPr>
            <a:spLocks noGrp="1"/>
          </p:cNvSpPr>
          <p:nvPr>
            <p:ph idx="1"/>
          </p:nvPr>
        </p:nvSpPr>
        <p:spPr>
          <a:xfrm>
            <a:off x="652873" y="1324598"/>
            <a:ext cx="7697635" cy="5024927"/>
          </a:xfrm>
        </p:spPr>
        <p:txBody>
          <a:bodyPr>
            <a:normAutofit lnSpcReduction="10000"/>
          </a:bodyPr>
          <a:lstStyle/>
          <a:p>
            <a:r>
              <a:rPr lang="en-ZA" dirty="0"/>
              <a:t>Speed-up  = T</a:t>
            </a:r>
            <a:r>
              <a:rPr lang="en-ZA" baseline="-25000" dirty="0"/>
              <a:t>p1</a:t>
            </a:r>
            <a:r>
              <a:rPr lang="en-ZA" dirty="0"/>
              <a:t> /T</a:t>
            </a:r>
            <a:r>
              <a:rPr lang="en-ZA" baseline="-25000" dirty="0"/>
              <a:t>p2</a:t>
            </a:r>
            <a:r>
              <a:rPr lang="en-ZA" dirty="0"/>
              <a:t> </a:t>
            </a:r>
          </a:p>
          <a:p>
            <a:r>
              <a:rPr lang="en-ZA" dirty="0"/>
              <a:t>Where T</a:t>
            </a:r>
            <a:r>
              <a:rPr lang="en-ZA" baseline="-25000" dirty="0"/>
              <a:t>p1</a:t>
            </a:r>
            <a:r>
              <a:rPr lang="en-ZA" dirty="0"/>
              <a:t> = Run-time of original (or non-optimized) program</a:t>
            </a:r>
          </a:p>
          <a:p>
            <a:r>
              <a:rPr lang="en-ZA" dirty="0"/>
              <a:t>T</a:t>
            </a:r>
            <a:r>
              <a:rPr lang="en-ZA" baseline="-25000" dirty="0"/>
              <a:t>p2</a:t>
            </a:r>
            <a:r>
              <a:rPr lang="en-ZA" dirty="0"/>
              <a:t> = Run-time of optimised program</a:t>
            </a:r>
          </a:p>
          <a:p>
            <a:r>
              <a:rPr lang="en-ZA" dirty="0"/>
              <a:t>Best practice for measuring speedup:</a:t>
            </a:r>
          </a:p>
          <a:p>
            <a:pPr lvl="1"/>
            <a:r>
              <a:rPr lang="en-ZA" b="1" dirty="0"/>
              <a:t>Run the program more than one</a:t>
            </a:r>
            <a:r>
              <a:rPr lang="en-ZA" dirty="0"/>
              <a:t>, discarding the first result (where the cache, etc. is getting ‘warmed up’)</a:t>
            </a:r>
          </a:p>
          <a:p>
            <a:pPr lvl="1"/>
            <a:r>
              <a:rPr lang="en-ZA" dirty="0"/>
              <a:t>To be precise should indicate results from when system wasn’t ‘warmed up’*</a:t>
            </a:r>
          </a:p>
        </p:txBody>
      </p:sp>
      <p:sp>
        <p:nvSpPr>
          <p:cNvPr id="4" name="Rectangle 3"/>
          <p:cNvSpPr/>
          <p:nvPr/>
        </p:nvSpPr>
        <p:spPr>
          <a:xfrm>
            <a:off x="225835" y="6109954"/>
            <a:ext cx="8747249" cy="523220"/>
          </a:xfrm>
          <a:prstGeom prst="rect">
            <a:avLst/>
          </a:prstGeom>
          <a:ln>
            <a:noFill/>
          </a:ln>
        </p:spPr>
        <p:txBody>
          <a:bodyPr wrap="square">
            <a:spAutoFit/>
          </a:bodyPr>
          <a:lstStyle/>
          <a:p>
            <a:r>
              <a:rPr lang="en-ZA" sz="1400" dirty="0"/>
              <a:t>*  (which can be simulated by running a whole lot of other things like </a:t>
            </a:r>
            <a:r>
              <a:rPr lang="en-ZA" sz="1400" dirty="0" err="1"/>
              <a:t>CounterStrike</a:t>
            </a:r>
            <a:r>
              <a:rPr lang="en-ZA" sz="1400" dirty="0"/>
              <a:t>, Half-Life, maybe some </a:t>
            </a:r>
            <a:r>
              <a:rPr lang="en-ZA" sz="1400" dirty="0" err="1"/>
              <a:t>Solitare</a:t>
            </a:r>
            <a:r>
              <a:rPr lang="en-ZA" sz="1400" dirty="0"/>
              <a:t>* for good measure -- but more seriously you could write your own ‘cache cleaning program’)</a:t>
            </a:r>
          </a:p>
        </p:txBody>
      </p:sp>
    </p:spTree>
    <p:extLst>
      <p:ext uri="{BB962C8B-B14F-4D97-AF65-F5344CB8AC3E}">
        <p14:creationId xmlns:p14="http://schemas.microsoft.com/office/powerpoint/2010/main" val="60924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a:t>Speed-up graphs</a:t>
            </a:r>
            <a:endParaRPr lang="en-ZA"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98911" y="1595438"/>
            <a:ext cx="6360465" cy="4519612"/>
          </a:xfrm>
        </p:spPr>
      </p:pic>
    </p:spTree>
    <p:extLst>
      <p:ext uri="{BB962C8B-B14F-4D97-AF65-F5344CB8AC3E}">
        <p14:creationId xmlns:p14="http://schemas.microsoft.com/office/powerpoint/2010/main" val="176726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Other Important Terms</a:t>
            </a:r>
            <a:endParaRPr lang="en-US" dirty="0"/>
          </a:p>
        </p:txBody>
      </p:sp>
      <p:sp>
        <p:nvSpPr>
          <p:cNvPr id="3" name="Content Placeholder 2"/>
          <p:cNvSpPr>
            <a:spLocks noGrp="1"/>
          </p:cNvSpPr>
          <p:nvPr>
            <p:ph idx="1"/>
          </p:nvPr>
        </p:nvSpPr>
        <p:spPr/>
        <p:txBody>
          <a:bodyPr/>
          <a:lstStyle/>
          <a:p>
            <a:pPr>
              <a:defRPr/>
            </a:pPr>
            <a:r>
              <a:rPr lang="en-ZA" dirty="0"/>
              <a:t>Verification</a:t>
            </a:r>
          </a:p>
          <a:p>
            <a:pPr>
              <a:defRPr/>
            </a:pPr>
            <a:r>
              <a:rPr lang="en-ZA" dirty="0"/>
              <a:t>Validation</a:t>
            </a:r>
          </a:p>
          <a:p>
            <a:pPr>
              <a:defRPr/>
            </a:pPr>
            <a:r>
              <a:rPr lang="en-ZA" dirty="0"/>
              <a:t>Testing</a:t>
            </a:r>
          </a:p>
          <a:p>
            <a:pPr>
              <a:defRPr/>
            </a:pPr>
            <a:r>
              <a:rPr lang="en-ZA" dirty="0"/>
              <a:t>Correctness proof</a:t>
            </a:r>
            <a:endParaRPr lang="en-US" dirty="0"/>
          </a:p>
        </p:txBody>
      </p:sp>
      <p:sp>
        <p:nvSpPr>
          <p:cNvPr id="6148" name="Rectangle 3"/>
          <p:cNvSpPr>
            <a:spLocks noChangeArrowheads="1"/>
          </p:cNvSpPr>
          <p:nvPr/>
        </p:nvSpPr>
        <p:spPr bwMode="auto">
          <a:xfrm>
            <a:off x="5170664" y="2081740"/>
            <a:ext cx="26654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These terms are not merely theoretical terms to remember, but relate directly to your project.</a:t>
            </a:r>
          </a:p>
          <a:p>
            <a:endParaRPr lang="en-US" dirty="0"/>
          </a:p>
        </p:txBody>
      </p:sp>
      <p:sp>
        <p:nvSpPr>
          <p:cNvPr id="6149" name="Rectangle 4"/>
          <p:cNvSpPr>
            <a:spLocks noChangeArrowheads="1"/>
          </p:cNvSpPr>
          <p:nvPr/>
        </p:nvSpPr>
        <p:spPr bwMode="auto">
          <a:xfrm>
            <a:off x="5159375" y="3506080"/>
            <a:ext cx="26654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Not something done in the project (but if you want to, you can experiment with doing a correctness proof if you are keen)</a:t>
            </a:r>
            <a:endParaRPr lang="en-US"/>
          </a:p>
        </p:txBody>
      </p:sp>
      <p:cxnSp>
        <p:nvCxnSpPr>
          <p:cNvPr id="6150" name="Straight Arrow Connector 6"/>
          <p:cNvCxnSpPr>
            <a:cxnSpLocks noChangeShapeType="1"/>
          </p:cNvCxnSpPr>
          <p:nvPr/>
        </p:nvCxnSpPr>
        <p:spPr bwMode="auto">
          <a:xfrm flipH="1" flipV="1">
            <a:off x="3357563" y="2246314"/>
            <a:ext cx="1801812" cy="3722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51" name="Straight Arrow Connector 7"/>
          <p:cNvCxnSpPr>
            <a:cxnSpLocks noChangeShapeType="1"/>
          </p:cNvCxnSpPr>
          <p:nvPr/>
        </p:nvCxnSpPr>
        <p:spPr bwMode="auto">
          <a:xfrm flipH="1">
            <a:off x="3175001" y="2618582"/>
            <a:ext cx="1984374" cy="21669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52" name="Straight Arrow Connector 9"/>
          <p:cNvCxnSpPr>
            <a:cxnSpLocks noChangeShapeType="1"/>
          </p:cNvCxnSpPr>
          <p:nvPr/>
        </p:nvCxnSpPr>
        <p:spPr bwMode="auto">
          <a:xfrm flipH="1">
            <a:off x="2760311" y="2618582"/>
            <a:ext cx="2416174" cy="7516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53" name="Straight Arrow Connector 11"/>
          <p:cNvCxnSpPr>
            <a:cxnSpLocks noChangeShapeType="1"/>
          </p:cNvCxnSpPr>
          <p:nvPr/>
        </p:nvCxnSpPr>
        <p:spPr bwMode="auto">
          <a:xfrm rot="10800000" flipV="1">
            <a:off x="4479925" y="3683880"/>
            <a:ext cx="719138" cy="25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12442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5" y="210394"/>
            <a:ext cx="8738885" cy="1212006"/>
          </a:xfrm>
        </p:spPr>
        <p:txBody>
          <a:bodyPr anchor="t" anchorCtr="0"/>
          <a:lstStyle/>
          <a:p>
            <a:pPr>
              <a:defRPr/>
            </a:pPr>
            <a:r>
              <a:rPr lang="en-ZA" dirty="0"/>
              <a:t>Verification and Validation (V&amp;V)</a:t>
            </a:r>
            <a:endParaRPr lang="en-US" dirty="0"/>
          </a:p>
        </p:txBody>
      </p:sp>
      <p:sp>
        <p:nvSpPr>
          <p:cNvPr id="3" name="Content Placeholder 2"/>
          <p:cNvSpPr>
            <a:spLocks noGrp="1"/>
          </p:cNvSpPr>
          <p:nvPr>
            <p:ph idx="1"/>
          </p:nvPr>
        </p:nvSpPr>
        <p:spPr>
          <a:xfrm>
            <a:off x="244666" y="872263"/>
            <a:ext cx="8893175" cy="5633039"/>
          </a:xfrm>
        </p:spPr>
        <p:txBody>
          <a:bodyPr/>
          <a:lstStyle/>
          <a:p>
            <a:pPr>
              <a:defRPr/>
            </a:pPr>
            <a:r>
              <a:rPr lang="en-ZA" sz="2800" dirty="0"/>
              <a:t>Two terms you should already know…</a:t>
            </a:r>
          </a:p>
          <a:p>
            <a:pPr>
              <a:defRPr/>
            </a:pPr>
            <a:r>
              <a:rPr lang="en-ZA" sz="2800" dirty="0"/>
              <a:t>Verification</a:t>
            </a:r>
          </a:p>
          <a:p>
            <a:pPr lvl="1">
              <a:defRPr/>
            </a:pPr>
            <a:r>
              <a:rPr lang="en-ZA" sz="2400" dirty="0"/>
              <a:t>“Are we building the product right?”</a:t>
            </a:r>
          </a:p>
          <a:p>
            <a:pPr lvl="1">
              <a:defRPr/>
            </a:pPr>
            <a:r>
              <a:rPr lang="en-ZA" sz="2400" dirty="0"/>
              <a:t>Have we made what we understood we wanted to make?</a:t>
            </a:r>
          </a:p>
          <a:p>
            <a:pPr lvl="1">
              <a:defRPr/>
            </a:pPr>
            <a:r>
              <a:rPr lang="en-ZA" sz="2400" dirty="0"/>
              <a:t>Does the product satisfy its specifications?</a:t>
            </a:r>
          </a:p>
          <a:p>
            <a:pPr>
              <a:defRPr/>
            </a:pPr>
            <a:r>
              <a:rPr lang="en-ZA" sz="2800" dirty="0"/>
              <a:t>Validation</a:t>
            </a:r>
          </a:p>
          <a:p>
            <a:pPr lvl="1">
              <a:defRPr/>
            </a:pPr>
            <a:r>
              <a:rPr lang="en-ZA" sz="2400" dirty="0"/>
              <a:t>“Are we building the right product?”</a:t>
            </a:r>
          </a:p>
          <a:p>
            <a:pPr lvl="1">
              <a:defRPr/>
            </a:pPr>
            <a:r>
              <a:rPr lang="en-ZA" sz="2400" dirty="0"/>
              <a:t>Does the product satisfy the users’ requirements</a:t>
            </a:r>
          </a:p>
          <a:p>
            <a:pPr>
              <a:defRPr/>
            </a:pPr>
            <a:r>
              <a:rPr lang="en-ZA" sz="2800" dirty="0"/>
              <a:t>Verification before validation (at least in duress)…</a:t>
            </a:r>
          </a:p>
        </p:txBody>
      </p:sp>
      <p:sp>
        <p:nvSpPr>
          <p:cNvPr id="7172" name="TextBox 3"/>
          <p:cNvSpPr txBox="1">
            <a:spLocks noChangeArrowheads="1"/>
          </p:cNvSpPr>
          <p:nvPr/>
        </p:nvSpPr>
        <p:spPr bwMode="auto">
          <a:xfrm>
            <a:off x="4005632" y="6638797"/>
            <a:ext cx="516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400" dirty="0"/>
              <a:t>Sommerville, I.  </a:t>
            </a:r>
            <a:r>
              <a:rPr lang="en-ZA" sz="1400" i="1" dirty="0"/>
              <a:t>Software Engineering</a:t>
            </a:r>
            <a:r>
              <a:rPr lang="en-ZA" sz="1400" dirty="0"/>
              <a:t>. Addison-Wesley, 2000.</a:t>
            </a:r>
            <a:endParaRPr lang="en-US" sz="1400" dirty="0"/>
          </a:p>
        </p:txBody>
      </p:sp>
      <p:sp>
        <p:nvSpPr>
          <p:cNvPr id="7173" name="Rectangle 4"/>
          <p:cNvSpPr>
            <a:spLocks noChangeArrowheads="1"/>
          </p:cNvSpPr>
          <p:nvPr/>
        </p:nvSpPr>
        <p:spPr bwMode="auto">
          <a:xfrm>
            <a:off x="-195943" y="5053376"/>
            <a:ext cx="917012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r>
              <a:rPr lang="en-ZA" sz="1900" dirty="0"/>
              <a:t>While it would be nice to validate (seeing that the users are happy) before verifying (checking the specs),  doing so would mean your final design might not match the specifications (which could open the door to legal problems). Obviously this often doesn’t happen because in practice you want to make sure the client is happy and there might not be time for proper validation.</a:t>
            </a:r>
            <a:endParaRPr lang="en-US" sz="1900" dirty="0"/>
          </a:p>
        </p:txBody>
      </p:sp>
    </p:spTree>
    <p:extLst>
      <p:ext uri="{BB962C8B-B14F-4D97-AF65-F5344CB8AC3E}">
        <p14:creationId xmlns:p14="http://schemas.microsoft.com/office/powerpoint/2010/main" val="3647819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7766</TotalTime>
  <Words>4767</Words>
  <Application>Microsoft Office PowerPoint</Application>
  <PresentationFormat>On-screen Show (4:3)</PresentationFormat>
  <Paragraphs>326</Paragraphs>
  <Slides>29</Slides>
  <Notes>29</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Arial</vt:lpstr>
      <vt:lpstr>Arial</vt:lpstr>
      <vt:lpstr>Arial Black</vt:lpstr>
      <vt:lpstr>Baskerville Old Face</vt:lpstr>
      <vt:lpstr>Calibri</vt:lpstr>
      <vt:lpstr>Century Gothic</vt:lpstr>
      <vt:lpstr>Comic Sans MS</vt:lpstr>
      <vt:lpstr>Courier New</vt:lpstr>
      <vt:lpstr>Digital-7</vt:lpstr>
      <vt:lpstr>Roboto</vt:lpstr>
      <vt:lpstr>Tahoma</vt:lpstr>
      <vt:lpstr>Times New Roman</vt:lpstr>
      <vt:lpstr>Wingdings</vt:lpstr>
      <vt:lpstr>Wingdings 2</vt:lpstr>
      <vt:lpstr>4084 Theme</vt:lpstr>
      <vt:lpstr>PowerPoint Presentation</vt:lpstr>
      <vt:lpstr>Outline for Lecture</vt:lpstr>
      <vt:lpstr>PowerPoint Presentation</vt:lpstr>
      <vt:lpstr>Terms</vt:lpstr>
      <vt:lpstr>Terms:  golden measure</vt:lpstr>
      <vt:lpstr>Speed-up</vt:lpstr>
      <vt:lpstr>Speed-up graphs</vt:lpstr>
      <vt:lpstr>Other Important Terms</vt:lpstr>
      <vt:lpstr>Verification and Validation (V&amp;V)</vt:lpstr>
      <vt:lpstr>Verification before validation</vt:lpstr>
      <vt:lpstr>Verification</vt:lpstr>
      <vt:lpstr>Commonly used verification methods</vt:lpstr>
      <vt:lpstr>Validation</vt:lpstr>
      <vt:lpstr>Testing and Correctness proofs</vt:lpstr>
      <vt:lpstr>Amdahl’s Law</vt:lpstr>
      <vt:lpstr>Amdahl’s Law: History</vt:lpstr>
      <vt:lpstr>Essentials of Amdahl’s Law</vt:lpstr>
      <vt:lpstr>PowerPoint Presentation</vt:lpstr>
      <vt:lpstr>Amdahl’s Law</vt:lpstr>
      <vt:lpstr>Amdahl’s Law:  Alternate Representation</vt:lpstr>
      <vt:lpstr>Homework task</vt:lpstr>
      <vt:lpstr>PowerPoint Presentation</vt:lpstr>
      <vt:lpstr>PowerPoint Presentation</vt:lpstr>
      <vt:lpstr>PowerPoint Presentation</vt:lpstr>
      <vt:lpstr>PowerPoint Presentation</vt:lpstr>
      <vt:lpstr>Dealing with reading assignments</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Parallel design patterns</dc:subject>
  <dc:creator>Simon Winberg</dc:creator>
  <cp:lastModifiedBy>Simon Winberg</cp:lastModifiedBy>
  <cp:revision>526</cp:revision>
  <dcterms:created xsi:type="dcterms:W3CDTF">2009-02-10T02:25:54Z</dcterms:created>
  <dcterms:modified xsi:type="dcterms:W3CDTF">2024-02-15T21:44:55Z</dcterms:modified>
  <cp:category>Lectures</cp:category>
</cp:coreProperties>
</file>