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7" r:id="rId1"/>
  </p:sldMasterIdLst>
  <p:notesMasterIdLst>
    <p:notesMasterId r:id="rId56"/>
  </p:notesMasterIdLst>
  <p:sldIdLst>
    <p:sldId id="272" r:id="rId2"/>
    <p:sldId id="403" r:id="rId3"/>
    <p:sldId id="413" r:id="rId4"/>
    <p:sldId id="414" r:id="rId5"/>
    <p:sldId id="415" r:id="rId6"/>
    <p:sldId id="390" r:id="rId7"/>
    <p:sldId id="410" r:id="rId8"/>
    <p:sldId id="391" r:id="rId9"/>
    <p:sldId id="417" r:id="rId10"/>
    <p:sldId id="418" r:id="rId11"/>
    <p:sldId id="392" r:id="rId12"/>
    <p:sldId id="398" r:id="rId13"/>
    <p:sldId id="409" r:id="rId14"/>
    <p:sldId id="393" r:id="rId15"/>
    <p:sldId id="416" r:id="rId16"/>
    <p:sldId id="394" r:id="rId17"/>
    <p:sldId id="395" r:id="rId18"/>
    <p:sldId id="372" r:id="rId19"/>
    <p:sldId id="405" r:id="rId20"/>
    <p:sldId id="397" r:id="rId21"/>
    <p:sldId id="396" r:id="rId22"/>
    <p:sldId id="411" r:id="rId23"/>
    <p:sldId id="387" r:id="rId24"/>
    <p:sldId id="376" r:id="rId25"/>
    <p:sldId id="352" r:id="rId26"/>
    <p:sldId id="343" r:id="rId27"/>
    <p:sldId id="344" r:id="rId28"/>
    <p:sldId id="345" r:id="rId29"/>
    <p:sldId id="298" r:id="rId30"/>
    <p:sldId id="320" r:id="rId31"/>
    <p:sldId id="358" r:id="rId32"/>
    <p:sldId id="354" r:id="rId33"/>
    <p:sldId id="288" r:id="rId34"/>
    <p:sldId id="371" r:id="rId35"/>
    <p:sldId id="373" r:id="rId36"/>
    <p:sldId id="295" r:id="rId37"/>
    <p:sldId id="369" r:id="rId38"/>
    <p:sldId id="339" r:id="rId39"/>
    <p:sldId id="400" r:id="rId40"/>
    <p:sldId id="338" r:id="rId41"/>
    <p:sldId id="332" r:id="rId42"/>
    <p:sldId id="335" r:id="rId43"/>
    <p:sldId id="333" r:id="rId44"/>
    <p:sldId id="334" r:id="rId45"/>
    <p:sldId id="346" r:id="rId46"/>
    <p:sldId id="347" r:id="rId47"/>
    <p:sldId id="348" r:id="rId48"/>
    <p:sldId id="406" r:id="rId49"/>
    <p:sldId id="407" r:id="rId50"/>
    <p:sldId id="349" r:id="rId51"/>
    <p:sldId id="388" r:id="rId52"/>
    <p:sldId id="350" r:id="rId53"/>
    <p:sldId id="401" r:id="rId54"/>
    <p:sldId id="336"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EFE7A"/>
    <a:srgbClr val="006400"/>
    <a:srgbClr val="19754B"/>
    <a:srgbClr val="FF3300"/>
    <a:srgbClr val="1D8757"/>
    <a:srgbClr val="188463"/>
    <a:srgbClr val="126249"/>
    <a:srgbClr val="166843"/>
    <a:srgbClr val="1558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84606" autoAdjust="0"/>
  </p:normalViewPr>
  <p:slideViewPr>
    <p:cSldViewPr snapToGrid="0">
      <p:cViewPr varScale="1">
        <p:scale>
          <a:sx n="89" d="100"/>
          <a:sy n="89" d="100"/>
        </p:scale>
        <p:origin x="1980" y="66"/>
      </p:cViewPr>
      <p:guideLst>
        <p:guide orient="horz" pos="2160"/>
        <p:guide pos="2880"/>
      </p:guideLst>
    </p:cSldViewPr>
  </p:slideViewPr>
  <p:outlineViewPr>
    <p:cViewPr>
      <p:scale>
        <a:sx n="33" d="100"/>
        <a:sy n="33" d="100"/>
      </p:scale>
      <p:origin x="0" y="4867"/>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aoa\Projects\EEE4084F\2010\LECTURES\EEE4084F-Lecture01\Images\Where_jobs_ar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view3D>
      <c:rotX val="15"/>
      <c:rotY val="20"/>
      <c:rAngAx val="0"/>
    </c:view3D>
    <c:floor>
      <c:thickness val="0"/>
    </c:floor>
    <c:sideWall>
      <c:thickness val="0"/>
    </c:sideWall>
    <c:backWall>
      <c:thickness val="0"/>
    </c:backWall>
    <c:plotArea>
      <c:layout>
        <c:manualLayout>
          <c:layoutTarget val="inner"/>
          <c:xMode val="edge"/>
          <c:yMode val="edge"/>
          <c:x val="9.3352225573345701E-2"/>
          <c:y val="2.4393939393939398E-2"/>
          <c:w val="0.90012169301459799"/>
          <c:h val="0.82334860415175404"/>
        </c:manualLayout>
      </c:layout>
      <c:bar3DChart>
        <c:barDir val="col"/>
        <c:grouping val="standard"/>
        <c:varyColors val="0"/>
        <c:ser>
          <c:idx val="0"/>
          <c:order val="0"/>
          <c:tx>
            <c:strRef>
              <c:f>Sheet1!$B$1</c:f>
              <c:strCache>
                <c:ptCount val="1"/>
                <c:pt idx="0">
                  <c:v>Responses</c:v>
                </c:pt>
              </c:strCache>
            </c:strRef>
          </c:tx>
          <c:spPr>
            <a:solidFill>
              <a:srgbClr val="FFFF00"/>
            </a:solidFill>
            <a:ln>
              <a:solidFill>
                <a:schemeClr val="tx1">
                  <a:lumMod val="95000"/>
                  <a:lumOff val="5000"/>
                </a:schemeClr>
              </a:solidFill>
            </a:ln>
          </c:spPr>
          <c:invertIfNegative val="0"/>
          <c:dLbls>
            <c:spPr>
              <a:noFill/>
              <a:ln>
                <a:noFill/>
              </a:ln>
              <a:effectLst/>
            </c:spPr>
            <c:txPr>
              <a:bodyPr/>
              <a:lstStyle/>
              <a:p>
                <a:pPr>
                  <a:defRPr sz="1600" b="1">
                    <a:solidFill>
                      <a:schemeClr val="accent5">
                        <a:lumMod val="40000"/>
                        <a:lumOff val="6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USA</c:v>
                </c:pt>
                <c:pt idx="1">
                  <c:v>Europe</c:v>
                </c:pt>
                <c:pt idx="2">
                  <c:v>Asia/Pacific</c:v>
                </c:pt>
                <c:pt idx="3">
                  <c:v>Canada</c:v>
                </c:pt>
                <c:pt idx="4">
                  <c:v>South America</c:v>
                </c:pt>
                <c:pt idx="5">
                  <c:v>Africa</c:v>
                </c:pt>
              </c:strCache>
            </c:strRef>
          </c:cat>
          <c:val>
            <c:numRef>
              <c:f>Sheet1!$B$2:$B$7</c:f>
              <c:numCache>
                <c:formatCode>0%</c:formatCode>
                <c:ptCount val="6"/>
                <c:pt idx="0">
                  <c:v>0.46</c:v>
                </c:pt>
                <c:pt idx="1">
                  <c:v>0.22</c:v>
                </c:pt>
                <c:pt idx="2">
                  <c:v>0.2</c:v>
                </c:pt>
                <c:pt idx="3">
                  <c:v>8.0000000000000196E-2</c:v>
                </c:pt>
                <c:pt idx="4" formatCode="0.00%">
                  <c:v>2.5000000000000001E-2</c:v>
                </c:pt>
                <c:pt idx="5" formatCode="0.00%">
                  <c:v>1.4999999999999999E-2</c:v>
                </c:pt>
              </c:numCache>
            </c:numRef>
          </c:val>
          <c:extLst>
            <c:ext xmlns:c16="http://schemas.microsoft.com/office/drawing/2014/chart" uri="{C3380CC4-5D6E-409C-BE32-E72D297353CC}">
              <c16:uniqueId val="{00000000-98B7-4E34-B2AB-EC2858307622}"/>
            </c:ext>
          </c:extLst>
        </c:ser>
        <c:dLbls>
          <c:showLegendKey val="0"/>
          <c:showVal val="0"/>
          <c:showCatName val="0"/>
          <c:showSerName val="0"/>
          <c:showPercent val="0"/>
          <c:showBubbleSize val="0"/>
        </c:dLbls>
        <c:gapWidth val="150"/>
        <c:shape val="box"/>
        <c:axId val="318297696"/>
        <c:axId val="318298088"/>
        <c:axId val="318244112"/>
      </c:bar3DChart>
      <c:catAx>
        <c:axId val="318297696"/>
        <c:scaling>
          <c:orientation val="minMax"/>
        </c:scaling>
        <c:delete val="0"/>
        <c:axPos val="b"/>
        <c:numFmt formatCode="General" sourceLinked="0"/>
        <c:majorTickMark val="out"/>
        <c:minorTickMark val="none"/>
        <c:tickLblPos val="nextTo"/>
        <c:txPr>
          <a:bodyPr/>
          <a:lstStyle/>
          <a:p>
            <a:pPr>
              <a:defRPr sz="1400"/>
            </a:pPr>
            <a:endParaRPr lang="en-US"/>
          </a:p>
        </c:txPr>
        <c:crossAx val="318298088"/>
        <c:crosses val="autoZero"/>
        <c:auto val="1"/>
        <c:lblAlgn val="ctr"/>
        <c:lblOffset val="100"/>
        <c:noMultiLvlLbl val="0"/>
      </c:catAx>
      <c:valAx>
        <c:axId val="318298088"/>
        <c:scaling>
          <c:orientation val="minMax"/>
        </c:scaling>
        <c:delete val="0"/>
        <c:axPos val="l"/>
        <c:majorGridlines/>
        <c:numFmt formatCode="0%" sourceLinked="1"/>
        <c:majorTickMark val="out"/>
        <c:minorTickMark val="none"/>
        <c:tickLblPos val="nextTo"/>
        <c:txPr>
          <a:bodyPr/>
          <a:lstStyle/>
          <a:p>
            <a:pPr>
              <a:defRPr sz="1400"/>
            </a:pPr>
            <a:endParaRPr lang="en-US"/>
          </a:p>
        </c:txPr>
        <c:crossAx val="318297696"/>
        <c:crosses val="autoZero"/>
        <c:crossBetween val="between"/>
      </c:valAx>
      <c:serAx>
        <c:axId val="318244112"/>
        <c:scaling>
          <c:orientation val="minMax"/>
        </c:scaling>
        <c:delete val="1"/>
        <c:axPos val="b"/>
        <c:majorTickMark val="out"/>
        <c:minorTickMark val="none"/>
        <c:tickLblPos val="none"/>
        <c:crossAx val="318298088"/>
        <c:crosses val="autoZero"/>
      </c:serAx>
      <c:spPr>
        <a:noFill/>
      </c:spPr>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vl1pPr>
          </a:lstStyle>
          <a:p>
            <a:pPr>
              <a:defRPr/>
            </a:pPr>
            <a:fld id="{3DE21376-B6AF-4341-823F-82C933FAA5A1}" type="datetimeFigureOut">
              <a:rPr lang="en-US"/>
              <a:pPr>
                <a:defRPr/>
              </a:pPr>
              <a:t>2/13/2024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lvl1pPr>
          </a:lstStyle>
          <a:p>
            <a:pPr>
              <a:defRPr/>
            </a:pPr>
            <a:fld id="{3B19CE19-4E65-4CEA-A906-533E92641051}" type="slidenum">
              <a:rPr lang="en-US"/>
              <a:pPr>
                <a:defRPr/>
              </a:pPr>
              <a:t>‹#›</a:t>
            </a:fld>
            <a:endParaRPr lang="en-US"/>
          </a:p>
        </p:txBody>
      </p:sp>
    </p:spTree>
    <p:extLst>
      <p:ext uri="{BB962C8B-B14F-4D97-AF65-F5344CB8AC3E}">
        <p14:creationId xmlns:p14="http://schemas.microsoft.com/office/powerpoint/2010/main" val="7912938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Greetings! Welcome to EEE4120F “High Performance Embedded Systems”. This course has been redesigned to be better suited the structure according to the new timetable used this year. </a:t>
            </a:r>
          </a:p>
          <a:p>
            <a:pPr eaLnBrk="1" hangingPunct="1">
              <a:spcBef>
                <a:spcPct val="0"/>
              </a:spcBef>
            </a:pPr>
            <a:r>
              <a:rPr lang="en-US" dirty="0"/>
              <a:t>I would like to point out that the lectures are generally recorded, I avoid recording on class test periods or periods assigned to non-lecture type activities.</a:t>
            </a:r>
          </a:p>
          <a:p>
            <a:pPr eaLnBrk="1" hangingPunct="1">
              <a:spcBef>
                <a:spcPct val="0"/>
              </a:spcBef>
            </a:pPr>
            <a:r>
              <a:rPr lang="en-US" dirty="0"/>
              <a:t>We well get into more course business and procedures shortly.</a:t>
            </a:r>
          </a:p>
          <a:p>
            <a:pPr eaLnBrk="1" hangingPunct="1">
              <a:spcBef>
                <a:spcPct val="0"/>
              </a:spcBef>
            </a:pPr>
            <a:r>
              <a:rPr lang="en-US" dirty="0"/>
              <a:t>This</a:t>
            </a:r>
            <a:r>
              <a:rPr lang="en-US" baseline="0" dirty="0"/>
              <a:t> main point of this initial lecture session is intended as an opportunity to tell you about this course. </a:t>
            </a:r>
            <a:r>
              <a:rPr lang="en-US" baseline="0" dirty="0" err="1"/>
              <a:t>Prac</a:t>
            </a:r>
            <a:r>
              <a:rPr lang="en-US" baseline="0" dirty="0"/>
              <a:t> times and general logistics plans about the course will be discussed first in the first “Learning Plans” meeting. For most weeks of term I will generally start with a recap of the plan for the week, what assignments and </a:t>
            </a:r>
            <a:r>
              <a:rPr lang="en-US" baseline="0" dirty="0" err="1"/>
              <a:t>pracs</a:t>
            </a:r>
            <a:r>
              <a:rPr lang="en-US" baseline="0" dirty="0"/>
              <a:t> you should be working on or nearing submission time. I will usually also send out an announcement on Mondays indicating brief plans for the week. </a:t>
            </a:r>
          </a:p>
          <a:p>
            <a:pPr eaLnBrk="1" hangingPunct="1">
              <a:spcBef>
                <a:spcPct val="0"/>
              </a:spcBef>
            </a:pPr>
            <a:r>
              <a:rPr lang="en-US" baseline="0" dirty="0"/>
              <a:t>Let’s proceed with the introduction and overview of this HPES course.</a:t>
            </a:r>
            <a:endParaRPr lang="en-US" dirty="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ABF5DF-14C1-4F7E-9EFE-36A4638C7DD0}" type="slidenum">
              <a:rPr lang="en-US" smtClean="0"/>
              <a:pPr/>
              <a:t>1</a:t>
            </a:fld>
            <a:endParaRPr lang="en-US"/>
          </a:p>
        </p:txBody>
      </p:sp>
    </p:spTree>
    <p:extLst>
      <p:ext uri="{BB962C8B-B14F-4D97-AF65-F5344CB8AC3E}">
        <p14:creationId xmlns:p14="http://schemas.microsoft.com/office/powerpoint/2010/main" val="3833438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1954BE-1453-4291-93B0-2B2E900064D3}" type="slidenum">
              <a:rPr lang="en-US" smtClean="0"/>
              <a:pPr/>
              <a:t>33</a:t>
            </a:fld>
            <a:endParaRPr lang="en-US"/>
          </a:p>
        </p:txBody>
      </p:sp>
    </p:spTree>
    <p:extLst>
      <p:ext uri="{BB962C8B-B14F-4D97-AF65-F5344CB8AC3E}">
        <p14:creationId xmlns:p14="http://schemas.microsoft.com/office/powerpoint/2010/main" val="1130743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7AE1FD-6FF7-44F1-B120-24E532DD6F02}" type="slidenum">
              <a:rPr lang="en-US" smtClean="0"/>
              <a:pPr/>
              <a:t>36</a:t>
            </a:fld>
            <a:endParaRPr lang="en-US"/>
          </a:p>
        </p:txBody>
      </p:sp>
    </p:spTree>
    <p:extLst>
      <p:ext uri="{BB962C8B-B14F-4D97-AF65-F5344CB8AC3E}">
        <p14:creationId xmlns:p14="http://schemas.microsoft.com/office/powerpoint/2010/main" val="4114162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53E333-6774-41EF-B111-452246083F65}" type="slidenum">
              <a:rPr lang="en-US" smtClean="0"/>
              <a:pPr/>
              <a:t>45</a:t>
            </a:fld>
            <a:endParaRPr lang="en-US"/>
          </a:p>
        </p:txBody>
      </p:sp>
    </p:spTree>
    <p:extLst>
      <p:ext uri="{BB962C8B-B14F-4D97-AF65-F5344CB8AC3E}">
        <p14:creationId xmlns:p14="http://schemas.microsoft.com/office/powerpoint/2010/main" val="3480012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A1BFF6-26BA-4FB6-90B5-50A863EE1D95}" type="slidenum">
              <a:rPr lang="en-US" smtClean="0"/>
              <a:pPr/>
              <a:t>47</a:t>
            </a:fld>
            <a:endParaRPr lang="en-US"/>
          </a:p>
        </p:txBody>
      </p:sp>
    </p:spTree>
    <p:extLst>
      <p:ext uri="{BB962C8B-B14F-4D97-AF65-F5344CB8AC3E}">
        <p14:creationId xmlns:p14="http://schemas.microsoft.com/office/powerpoint/2010/main" val="2984801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CB20EA-C1EF-47BD-90BC-610255B4A9E4}" type="slidenum">
              <a:rPr lang="en-US" smtClean="0"/>
              <a:pPr/>
              <a:t>50</a:t>
            </a:fld>
            <a:endParaRPr lang="en-US"/>
          </a:p>
        </p:txBody>
      </p:sp>
    </p:spTree>
    <p:extLst>
      <p:ext uri="{BB962C8B-B14F-4D97-AF65-F5344CB8AC3E}">
        <p14:creationId xmlns:p14="http://schemas.microsoft.com/office/powerpoint/2010/main" val="3532334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Some of the computing approaches, like talking about ‘Golden Measures’ you might feel that you get </a:t>
            </a:r>
            <a:r>
              <a:rPr lang="en-US" i="1" dirty="0"/>
              <a:t>can't get that out of my head</a:t>
            </a:r>
            <a:r>
              <a:rPr lang="en-US" dirty="0"/>
              <a:t>, and it really sink in and is useful for debating and analyzing computation. Others, well hopefully you might remember some characteristics of the terms and techniques presented, even though it may need some recapping or revamping according to latest technologies.</a:t>
            </a:r>
            <a:endParaRPr lang="en-ZA" dirty="0"/>
          </a:p>
        </p:txBody>
      </p:sp>
      <p:sp>
        <p:nvSpPr>
          <p:cNvPr id="4" name="Slide Number Placeholder 3"/>
          <p:cNvSpPr>
            <a:spLocks noGrp="1"/>
          </p:cNvSpPr>
          <p:nvPr>
            <p:ph type="sldNum" sz="quarter" idx="5"/>
          </p:nvPr>
        </p:nvSpPr>
        <p:spPr/>
        <p:txBody>
          <a:bodyPr/>
          <a:lstStyle/>
          <a:p>
            <a:pPr>
              <a:defRPr/>
            </a:pPr>
            <a:fld id="{3B19CE19-4E65-4CEA-A906-533E92641051}" type="slidenum">
              <a:rPr lang="en-US" smtClean="0"/>
              <a:pPr>
                <a:defRPr/>
              </a:pPr>
              <a:t>6</a:t>
            </a:fld>
            <a:endParaRPr lang="en-US"/>
          </a:p>
        </p:txBody>
      </p:sp>
    </p:spTree>
    <p:extLst>
      <p:ext uri="{BB962C8B-B14F-4D97-AF65-F5344CB8AC3E}">
        <p14:creationId xmlns:p14="http://schemas.microsoft.com/office/powerpoint/2010/main" val="223010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BB6857-F4A2-42B1-A559-A0A10C9EE6DC}" type="slidenum">
              <a:rPr lang="en-US" smtClean="0"/>
              <a:pPr/>
              <a:t>26</a:t>
            </a:fld>
            <a:endParaRPr lang="en-US"/>
          </a:p>
        </p:txBody>
      </p:sp>
    </p:spTree>
    <p:extLst>
      <p:ext uri="{BB962C8B-B14F-4D97-AF65-F5344CB8AC3E}">
        <p14:creationId xmlns:p14="http://schemas.microsoft.com/office/powerpoint/2010/main" val="2930663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B5A92A-44A8-431D-BADA-E4D717360FE2}" type="slidenum">
              <a:rPr lang="en-US" smtClean="0"/>
              <a:pPr/>
              <a:t>27</a:t>
            </a:fld>
            <a:endParaRPr lang="en-US"/>
          </a:p>
        </p:txBody>
      </p:sp>
    </p:spTree>
    <p:extLst>
      <p:ext uri="{BB962C8B-B14F-4D97-AF65-F5344CB8AC3E}">
        <p14:creationId xmlns:p14="http://schemas.microsoft.com/office/powerpoint/2010/main" val="3959691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01187F-6CF7-4EA8-9FB9-8A0F2F666247}" type="slidenum">
              <a:rPr lang="en-US" smtClean="0"/>
              <a:pPr/>
              <a:t>28</a:t>
            </a:fld>
            <a:endParaRPr lang="en-US"/>
          </a:p>
        </p:txBody>
      </p:sp>
    </p:spTree>
    <p:extLst>
      <p:ext uri="{BB962C8B-B14F-4D97-AF65-F5344CB8AC3E}">
        <p14:creationId xmlns:p14="http://schemas.microsoft.com/office/powerpoint/2010/main" val="189649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18A6D5-A47E-4FA0-94E8-030C93CFDAA8}" type="slidenum">
              <a:rPr lang="en-US" smtClean="0"/>
              <a:pPr/>
              <a:t>29</a:t>
            </a:fld>
            <a:endParaRPr lang="en-US"/>
          </a:p>
        </p:txBody>
      </p:sp>
    </p:spTree>
    <p:extLst>
      <p:ext uri="{BB962C8B-B14F-4D97-AF65-F5344CB8AC3E}">
        <p14:creationId xmlns:p14="http://schemas.microsoft.com/office/powerpoint/2010/main" val="3289433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81E975-2E18-4FA8-88D8-66867ADBF1AD}" type="slidenum">
              <a:rPr lang="en-US" smtClean="0"/>
              <a:pPr/>
              <a:t>30</a:t>
            </a:fld>
            <a:endParaRPr lang="en-US"/>
          </a:p>
        </p:txBody>
      </p:sp>
    </p:spTree>
    <p:extLst>
      <p:ext uri="{BB962C8B-B14F-4D97-AF65-F5344CB8AC3E}">
        <p14:creationId xmlns:p14="http://schemas.microsoft.com/office/powerpoint/2010/main" val="3078807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8747BE-2F5A-426E-B0C4-26ADE198AF29}" type="slidenum">
              <a:rPr lang="en-US" smtClean="0"/>
              <a:pPr/>
              <a:t>31</a:t>
            </a:fld>
            <a:endParaRPr lang="en-US"/>
          </a:p>
        </p:txBody>
      </p:sp>
    </p:spTree>
    <p:extLst>
      <p:ext uri="{BB962C8B-B14F-4D97-AF65-F5344CB8AC3E}">
        <p14:creationId xmlns:p14="http://schemas.microsoft.com/office/powerpoint/2010/main" val="1588563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Here I’ve shown HPES connects in with other courses, and embedded systems. Indeed an HPES is one of the most complex and involved instances of an embedded system. In essence, the course is meant to be a “capping course”, building upon your existing expertise in designing and developing digital systems, and also giving you a “push” towards honing your abilities and skills for a high-tech future.</a:t>
            </a:r>
          </a:p>
          <a:p>
            <a:endParaRPr lang="en-US" dirty="0"/>
          </a:p>
          <a:p>
            <a:r>
              <a:rPr lang="en-US" dirty="0"/>
              <a:t>You can see that the course comprises two main themes: reconfigurable computing, and microprocessor-based parallelism. These themes correspond to the two main trends of HPEC and embedded computing in general. The first theme is about building dedicated systems from scratching, building up to a sophisticated system, using basic underlying digital logic and programmable logic devices. The second theme takes a more top-down approach, repurposing and </a:t>
            </a:r>
            <a:r>
              <a:rPr lang="en-US" dirty="0" err="1"/>
              <a:t>interconecting</a:t>
            </a:r>
            <a:r>
              <a:rPr lang="en-US" dirty="0"/>
              <a:t> larger computing blocks that are comprised of microprocessors or configurable </a:t>
            </a:r>
            <a:r>
              <a:rPr lang="en-US" dirty="0" err="1"/>
              <a:t>microcontoller</a:t>
            </a:r>
            <a:r>
              <a:rPr lang="en-US" dirty="0"/>
              <a:t> systems.</a:t>
            </a:r>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7625AC-092A-42F3-BFB9-509298CAFCAC}" type="slidenum">
              <a:rPr lang="en-US" smtClean="0"/>
              <a:pPr/>
              <a:t>32</a:t>
            </a:fld>
            <a:endParaRPr lang="en-US"/>
          </a:p>
        </p:txBody>
      </p:sp>
    </p:spTree>
    <p:extLst>
      <p:ext uri="{BB962C8B-B14F-4D97-AF65-F5344CB8AC3E}">
        <p14:creationId xmlns:p14="http://schemas.microsoft.com/office/powerpoint/2010/main" val="1680849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10C8C738-4EF9-4FCF-AD45-8DF13616542F}"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F5A39B39-732B-41CE-9687-C6A344CA885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24EAD300-7727-4D8E-9D7C-8C3EAF5505C3}"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a:defRPr>
                <a:solidFill>
                  <a:srgbClr val="126249"/>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E710226A-33BB-4E89-9073-81D6640FE27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35249152-B060-401B-8C8F-15E2949DBBB6}"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75965EA2-45C3-43A7-B43F-71C5C94B290B}"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E5F97105-945B-41C9-B10F-531761DE328D}"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D8757"/>
                </a:solidFill>
              </a:defRPr>
            </a:lvl1pPr>
          </a:lstStyle>
          <a:p>
            <a:r>
              <a:rPr lang="en-US" dirty="0"/>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A193806D-C8D5-4441-B972-C7527ABEB6B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7A0B4717-AF55-4C2D-959C-6C3F54459A0F}"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844C5EAB-30C7-4844-9FBE-AC5AC017F861}"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729F8EAE-E292-4F59-B68E-143D6708E772}"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txStyles>
    <p:titleStyle>
      <a:lvl1pPr algn="l" defTabSz="914400" rtl="0" eaLnBrk="1" latinLnBrk="0" hangingPunct="1">
        <a:spcBef>
          <a:spcPct val="0"/>
        </a:spcBef>
        <a:buNone/>
        <a:defRPr sz="4000" b="1" kern="1200">
          <a:ln>
            <a:solidFill>
              <a:schemeClr val="tx1"/>
            </a:solidFill>
          </a:ln>
          <a:solidFill>
            <a:srgbClr val="00B05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3.pn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discord.gg/HgKX2Ab6"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s://discord.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Extreme_programm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cplusplus.com/doc/tutoria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5.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hyperlink" Target="http://ocw.ee.uct.ac.za/courses/EEE4120F/YODA.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3.png"/><Relationship Id="rId5" Type="http://schemas.openxmlformats.org/officeDocument/2006/relationships/hyperlink" Target="https://www.bensound.com/" TargetMode="External"/><Relationship Id="rId4" Type="http://schemas.openxmlformats.org/officeDocument/2006/relationships/image" Target="../media/image50.jpeg"/></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6.xml"/><Relationship Id="rId5" Type="http://schemas.openxmlformats.org/officeDocument/2006/relationships/image" Target="../media/image50.jpeg"/><Relationship Id="rId4" Type="http://schemas.openxmlformats.org/officeDocument/2006/relationships/image" Target="../media/image53.jpeg"/></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chart" Target="../charts/chart1.xml"/><Relationship Id="rId7"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jpeg"/><Relationship Id="rId9" Type="http://schemas.openxmlformats.org/officeDocument/2006/relationships/image" Target="../media/image65.png"/></Relationships>
</file>

<file path=ppt/slides/_rels/slide4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7.jpg"/><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7.png"/><Relationship Id="rId9" Type="http://schemas.openxmlformats.org/officeDocument/2006/relationships/image" Target="../media/image2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thenounproject.com/term/learning/2021779/"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2.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hyperlink" Target="http://www.supersaas.com/schedule/swinberg/Consultation" TargetMode="External"/><Relationship Id="rId2" Type="http://schemas.openxmlformats.org/officeDocument/2006/relationships/hyperlink" Target="mailto:simon.winberg[at]uct.ac.za" TargetMode="External"/><Relationship Id="rId1" Type="http://schemas.openxmlformats.org/officeDocument/2006/relationships/slideLayout" Target="../slideLayouts/slideLayout6.xml"/><Relationship Id="rId6" Type="http://schemas.openxmlformats.org/officeDocument/2006/relationships/hyperlink" Target="mailto:MNYUMU002@myuct.ac.za" TargetMode="External"/><Relationship Id="rId5" Type="http://schemas.openxmlformats.org/officeDocument/2006/relationships/hyperlink" Target="mailto:MKNDEA002[at]myuct.ac.za" TargetMode="External"/><Relationship Id="rId4" Type="http://schemas.openxmlformats.org/officeDocument/2006/relationships/hyperlink" Target="mailto:EBRMUH018@myuct.ac.z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24.jp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1558925" y="1873250"/>
            <a:ext cx="6589652" cy="1460661"/>
          </a:xfrm>
          <a:prstGeom prst="rect">
            <a:avLst/>
          </a:prstGeom>
          <a:blipFill dpi="0" rotWithShape="1">
            <a:blip r:embed="rId3" cstate="print">
              <a:alphaModFix amt="28000"/>
              <a:extLst>
                <a:ext uri="{BEBA8EAE-BF5A-486C-A8C5-ECC9F3942E4B}">
                  <a14:imgProps xmlns:a14="http://schemas.microsoft.com/office/drawing/2010/main">
                    <a14:imgLayer r:embed="rId4">
                      <a14:imgEffect>
                        <a14:sharpenSoften amount="25000"/>
                      </a14:imgEffect>
                      <a14:imgEffect>
                        <a14:brightnessContrast bright="1000" contrast="-20000"/>
                      </a14:imgEffect>
                    </a14:imgLayer>
                  </a14:imgProps>
                </a:ext>
              </a:extLst>
            </a:blip>
            <a:srcRect/>
            <a:tile tx="0" ty="0" sx="100000" sy="100000" flip="none" algn="tl"/>
          </a:blipFill>
          <a:ln w="9525" algn="ctr">
            <a:noFill/>
            <a:round/>
            <a:headEnd/>
            <a:tailEnd/>
          </a:ln>
        </p:spPr>
        <p:txBody>
          <a:bodyPr/>
          <a:lstStyle/>
          <a:p>
            <a:pPr eaLnBrk="0" hangingPunct="0"/>
            <a:endParaRPr lang="en-US"/>
          </a:p>
        </p:txBody>
      </p:sp>
      <p:sp>
        <p:nvSpPr>
          <p:cNvPr id="3075" name="Rectangle 9"/>
          <p:cNvSpPr>
            <a:spLocks noChangeArrowheads="1"/>
          </p:cNvSpPr>
          <p:nvPr/>
        </p:nvSpPr>
        <p:spPr bwMode="auto">
          <a:xfrm>
            <a:off x="1740968" y="5332409"/>
            <a:ext cx="5832475" cy="958850"/>
          </a:xfrm>
          <a:prstGeom prst="rect">
            <a:avLst/>
          </a:prstGeom>
          <a:noFill/>
          <a:ln w="9525" algn="ctr">
            <a:noFill/>
            <a:round/>
            <a:headEnd/>
            <a:tailEnd/>
          </a:ln>
        </p:spPr>
        <p:txBody>
          <a:bodyPr/>
          <a:lstStyle/>
          <a:p>
            <a:pPr algn="ctr" eaLnBrk="0" hangingPunct="0"/>
            <a:r>
              <a:rPr lang="en-ZA" sz="2400" dirty="0"/>
              <a:t>Lecturer:</a:t>
            </a:r>
          </a:p>
          <a:p>
            <a:pPr algn="ctr" eaLnBrk="0" hangingPunct="0"/>
            <a:r>
              <a:rPr lang="en-ZA" sz="2400" dirty="0"/>
              <a:t>Dr. Simon Winberg</a:t>
            </a:r>
            <a:endParaRPr lang="en-US" sz="2400" dirty="0"/>
          </a:p>
        </p:txBody>
      </p:sp>
      <p:pic>
        <p:nvPicPr>
          <p:cNvPr id="3077" name="Picture 10" descr="uctlogo.gif"/>
          <p:cNvPicPr>
            <a:picLocks noChangeAspect="1"/>
          </p:cNvPicPr>
          <p:nvPr/>
        </p:nvPicPr>
        <p:blipFill>
          <a:blip r:embed="rId5" cstate="print"/>
          <a:srcRect/>
          <a:stretch>
            <a:fillRect/>
          </a:stretch>
        </p:blipFill>
        <p:spPr bwMode="auto">
          <a:xfrm>
            <a:off x="7537389" y="349308"/>
            <a:ext cx="1222375" cy="1247775"/>
          </a:xfrm>
          <a:prstGeom prst="rect">
            <a:avLst/>
          </a:prstGeom>
          <a:noFill/>
          <a:ln w="9525">
            <a:noFill/>
            <a:miter lim="800000"/>
            <a:headEnd/>
            <a:tailEnd/>
          </a:ln>
        </p:spPr>
      </p:pic>
      <p:sp>
        <p:nvSpPr>
          <p:cNvPr id="9" name="Rectangle 8"/>
          <p:cNvSpPr/>
          <p:nvPr/>
        </p:nvSpPr>
        <p:spPr>
          <a:xfrm>
            <a:off x="1737699" y="1929168"/>
            <a:ext cx="6241517" cy="1446550"/>
          </a:xfrm>
          <a:prstGeom prst="rect">
            <a:avLst/>
          </a:prstGeom>
          <a:noFill/>
        </p:spPr>
        <p:txBody>
          <a:bodyPr wrap="none">
            <a:spAutoFit/>
          </a:bodyPr>
          <a:lstStyle/>
          <a:p>
            <a:pPr algn="ct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High Performance</a:t>
            </a:r>
          </a:p>
          <a:p>
            <a:pPr algn="ct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Embedded Systems</a:t>
            </a:r>
          </a:p>
        </p:txBody>
      </p:sp>
      <p:sp>
        <p:nvSpPr>
          <p:cNvPr id="11" name="Rectangle 10"/>
          <p:cNvSpPr/>
          <p:nvPr/>
        </p:nvSpPr>
        <p:spPr>
          <a:xfrm>
            <a:off x="2530028" y="362994"/>
            <a:ext cx="4418196" cy="1015663"/>
          </a:xfrm>
          <a:prstGeom prst="rect">
            <a:avLst/>
          </a:prstGeom>
          <a:noFill/>
        </p:spPr>
        <p:txBody>
          <a:bodyPr wrap="none">
            <a:spAutoFit/>
          </a:bodyPr>
          <a:lstStyle/>
          <a:p>
            <a:pPr algn="ctr" eaLnBrk="0" hangingPunct="0">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EEE4120F</a:t>
            </a:r>
          </a:p>
        </p:txBody>
      </p:sp>
      <p:sp>
        <p:nvSpPr>
          <p:cNvPr id="5" name="Subtitle 4"/>
          <p:cNvSpPr>
            <a:spLocks noGrp="1"/>
          </p:cNvSpPr>
          <p:nvPr>
            <p:ph type="subTitle" sz="quarter" idx="4294967295"/>
          </p:nvPr>
        </p:nvSpPr>
        <p:spPr>
          <a:xfrm>
            <a:off x="1322703" y="3526631"/>
            <a:ext cx="6781800" cy="1752600"/>
          </a:xfrm>
        </p:spPr>
        <p:txBody>
          <a:bodyPr/>
          <a:lstStyle/>
          <a:p>
            <a:pPr algn="ctr" eaLnBrk="1" hangingPunct="1">
              <a:buFont typeface="Wingdings" pitchFamily="2" charset="2"/>
              <a:buNone/>
              <a:defRPr/>
            </a:pPr>
            <a:r>
              <a:rPr lang="en-ZA" sz="3600" dirty="0">
                <a:ln>
                  <a:solidFill>
                    <a:schemeClr val="tx1"/>
                  </a:solidFill>
                </a:ln>
                <a:solidFill>
                  <a:srgbClr val="166843"/>
                </a:solidFill>
                <a:effectLst>
                  <a:outerShdw blurRad="38100" dist="38100" dir="2700000" algn="tl">
                    <a:srgbClr val="000000">
                      <a:alpha val="43137"/>
                    </a:srgbClr>
                  </a:outerShdw>
                </a:effectLst>
                <a:latin typeface="Arial Black" pitchFamily="34" charset="0"/>
              </a:rPr>
              <a:t>Lecture 1</a:t>
            </a:r>
          </a:p>
          <a:p>
            <a:pPr algn="ctr" eaLnBrk="1" hangingPunct="1">
              <a:buFont typeface="Wingdings" pitchFamily="2" charset="2"/>
              <a:buNone/>
              <a:defRPr/>
            </a:pPr>
            <a:r>
              <a:rPr lang="en-ZA" sz="3600" dirty="0">
                <a:ln>
                  <a:solidFill>
                    <a:schemeClr val="tx1"/>
                  </a:solidFill>
                </a:ln>
                <a:solidFill>
                  <a:srgbClr val="166843"/>
                </a:solidFill>
                <a:effectLst>
                  <a:outerShdw blurRad="38100" dist="38100" dir="2700000" algn="tl">
                    <a:srgbClr val="000000">
                      <a:alpha val="43137"/>
                    </a:srgbClr>
                  </a:outerShdw>
                </a:effectLst>
                <a:latin typeface="Arial Black" pitchFamily="34" charset="0"/>
              </a:rPr>
              <a:t>Meet &amp; Greet</a:t>
            </a:r>
            <a:endParaRPr lang="en-US" sz="3600" dirty="0">
              <a:ln>
                <a:solidFill>
                  <a:schemeClr val="tx1"/>
                </a:solidFill>
              </a:ln>
              <a:solidFill>
                <a:srgbClr val="166843"/>
              </a:solidFill>
              <a:effectLst>
                <a:outerShdw blurRad="38100" dist="38100" dir="2700000" algn="tl">
                  <a:srgbClr val="000000">
                    <a:alpha val="43137"/>
                  </a:srgbClr>
                </a:outerShdw>
              </a:effectLst>
              <a:latin typeface="Arial Black" pitchFamily="34" charset="0"/>
            </a:endParaRPr>
          </a:p>
        </p:txBody>
      </p:sp>
      <p:pic>
        <p:nvPicPr>
          <p:cNvPr id="1026" name="Picture 2" descr="C:\Users\swinberg\Documents\ACTIVE\EEE4084F\Common\Images_open\hiking-guide-zoom-flick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5440" y="3878987"/>
            <a:ext cx="1676006" cy="25409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3D2ED3E-4999-4CC9-892F-982EB46B32D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51818" y="375123"/>
            <a:ext cx="1621496" cy="1015662"/>
          </a:xfrm>
          <a:prstGeom prst="rect">
            <a:avLst/>
          </a:prstGeom>
        </p:spPr>
      </p:pic>
      <p:sp>
        <p:nvSpPr>
          <p:cNvPr id="13" name="TextBox 12">
            <a:extLst>
              <a:ext uri="{FF2B5EF4-FFF2-40B4-BE49-F238E27FC236}">
                <a16:creationId xmlns:a16="http://schemas.microsoft.com/office/drawing/2014/main" id="{64C9B75F-0167-49CA-AE23-B8D947AB062D}"/>
              </a:ext>
            </a:extLst>
          </p:cNvPr>
          <p:cNvSpPr txBox="1"/>
          <p:nvPr/>
        </p:nvSpPr>
        <p:spPr>
          <a:xfrm>
            <a:off x="1800661" y="1235297"/>
            <a:ext cx="6037230" cy="584775"/>
          </a:xfrm>
          <a:prstGeom prst="rect">
            <a:avLst/>
          </a:prstGeom>
          <a:noFill/>
        </p:spPr>
        <p:txBody>
          <a:bodyPr wrap="none" rtlCol="0">
            <a:spAutoFit/>
          </a:bodyPr>
          <a:lstStyle/>
          <a:p>
            <a:r>
              <a:rPr lang="en-ZA" sz="3200" b="1" i="1" dirty="0">
                <a:solidFill>
                  <a:srgbClr val="FF0000"/>
                </a:solidFill>
              </a:rPr>
              <a:t>NOTE: </a:t>
            </a:r>
            <a:r>
              <a:rPr lang="en-ZA" sz="3200" b="1" dirty="0">
                <a:solidFill>
                  <a:srgbClr val="FF0000"/>
                </a:solidFill>
              </a:rPr>
              <a:t>lecture to be recorded*</a:t>
            </a:r>
          </a:p>
        </p:txBody>
      </p:sp>
      <p:sp>
        <p:nvSpPr>
          <p:cNvPr id="15" name="TextBox 14">
            <a:extLst>
              <a:ext uri="{FF2B5EF4-FFF2-40B4-BE49-F238E27FC236}">
                <a16:creationId xmlns:a16="http://schemas.microsoft.com/office/drawing/2014/main" id="{0F6DB068-28C6-40CA-9152-91103A0A56C4}"/>
              </a:ext>
            </a:extLst>
          </p:cNvPr>
          <p:cNvSpPr txBox="1"/>
          <p:nvPr/>
        </p:nvSpPr>
        <p:spPr>
          <a:xfrm>
            <a:off x="2837892" y="4784577"/>
            <a:ext cx="3551017" cy="461665"/>
          </a:xfrm>
          <a:prstGeom prst="rect">
            <a:avLst/>
          </a:prstGeom>
          <a:noFill/>
        </p:spPr>
        <p:txBody>
          <a:bodyPr wrap="square">
            <a:spAutoFit/>
          </a:bodyPr>
          <a:lstStyle/>
          <a:p>
            <a:pPr algn="ctr"/>
            <a:r>
              <a:rPr lang="en-ZA" sz="1200" b="1" dirty="0">
                <a:solidFill>
                  <a:srgbClr val="FF0000"/>
                </a:solidFill>
              </a:rPr>
              <a:t>* Participation in and attendance of this recorded lecture is voluntary.</a:t>
            </a:r>
            <a:endParaRPr lang="en-ZA" sz="1200" dirty="0"/>
          </a:p>
        </p:txBody>
      </p:sp>
      <p:pic>
        <p:nvPicPr>
          <p:cNvPr id="21" name="Picture 12" descr="roach.gif">
            <a:extLst>
              <a:ext uri="{FF2B5EF4-FFF2-40B4-BE49-F238E27FC236}">
                <a16:creationId xmlns:a16="http://schemas.microsoft.com/office/drawing/2014/main" id="{60008566-F2E5-4976-BF26-8CABA1B61929}"/>
              </a:ext>
            </a:extLst>
          </p:cNvPr>
          <p:cNvPicPr>
            <a:picLocks noChangeAspect="1"/>
          </p:cNvPicPr>
          <p:nvPr/>
        </p:nvPicPr>
        <p:blipFill>
          <a:blip r:embed="rId8" cstate="print"/>
          <a:srcRect/>
          <a:stretch>
            <a:fillRect/>
          </a:stretch>
        </p:blipFill>
        <p:spPr bwMode="auto">
          <a:xfrm rot="1340404">
            <a:off x="-99123" y="5338351"/>
            <a:ext cx="2758708" cy="1607881"/>
          </a:xfrm>
          <a:prstGeom prst="rect">
            <a:avLst/>
          </a:prstGeom>
          <a:noFill/>
          <a:ln w="9525">
            <a:noFill/>
            <a:miter lim="800000"/>
            <a:headEnd/>
            <a:tailEnd/>
          </a:ln>
        </p:spPr>
      </p:pic>
      <p:pic>
        <p:nvPicPr>
          <p:cNvPr id="22" name="Picture 11" descr="Dini_fpga_acc.gif">
            <a:extLst>
              <a:ext uri="{FF2B5EF4-FFF2-40B4-BE49-F238E27FC236}">
                <a16:creationId xmlns:a16="http://schemas.microsoft.com/office/drawing/2014/main" id="{076F5245-AAB4-4660-B765-827C3577C936}"/>
              </a:ext>
            </a:extLst>
          </p:cNvPr>
          <p:cNvPicPr>
            <a:picLocks noChangeAspect="1"/>
          </p:cNvPicPr>
          <p:nvPr/>
        </p:nvPicPr>
        <p:blipFill>
          <a:blip r:embed="rId9" cstate="print"/>
          <a:srcRect/>
          <a:stretch>
            <a:fillRect/>
          </a:stretch>
        </p:blipFill>
        <p:spPr bwMode="auto">
          <a:xfrm rot="1903110">
            <a:off x="393820" y="4610672"/>
            <a:ext cx="2459463" cy="1256530"/>
          </a:xfrm>
          <a:prstGeom prst="rect">
            <a:avLst/>
          </a:prstGeom>
          <a:noFill/>
          <a:ln w="9525">
            <a:noFill/>
            <a:miter lim="800000"/>
            <a:headEnd/>
            <a:tailEnd/>
          </a:ln>
        </p:spPr>
      </p:pic>
      <p:pic>
        <p:nvPicPr>
          <p:cNvPr id="23" name="Picture 13" descr="nvidia.gif">
            <a:extLst>
              <a:ext uri="{FF2B5EF4-FFF2-40B4-BE49-F238E27FC236}">
                <a16:creationId xmlns:a16="http://schemas.microsoft.com/office/drawing/2014/main" id="{DBE2493F-0378-4F40-ABD6-27A72F6DCF9E}"/>
              </a:ext>
            </a:extLst>
          </p:cNvPr>
          <p:cNvPicPr>
            <a:picLocks noChangeAspect="1"/>
          </p:cNvPicPr>
          <p:nvPr/>
        </p:nvPicPr>
        <p:blipFill>
          <a:blip r:embed="rId10" cstate="print"/>
          <a:srcRect/>
          <a:stretch>
            <a:fillRect/>
          </a:stretch>
        </p:blipFill>
        <p:spPr bwMode="auto">
          <a:xfrm rot="2921207">
            <a:off x="1243589" y="3947264"/>
            <a:ext cx="2020273" cy="10629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 presetClass="entr" presetSubtype="0" fill="hold" nodeType="afterEffect">
                                  <p:stCondLst>
                                    <p:cond delay="100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nodeType="afterEffect">
                                  <p:stCondLst>
                                    <p:cond delay="500"/>
                                  </p:stCondLst>
                                  <p:childTnLst>
                                    <p:set>
                                      <p:cBhvr>
                                        <p:cTn id="9" dur="1" fill="hold">
                                          <p:stCondLst>
                                            <p:cond delay="0"/>
                                          </p:stCondLst>
                                        </p:cTn>
                                        <p:tgtEl>
                                          <p:spTgt spid="22"/>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500"/>
                                  </p:stCondLst>
                                  <p:childTnLst>
                                    <p:set>
                                      <p:cBhvr>
                                        <p:cTn id="12" dur="1" fill="hold">
                                          <p:stCondLst>
                                            <p:cond delay="0"/>
                                          </p:stCondLst>
                                        </p:cTn>
                                        <p:tgtEl>
                                          <p:spTgt spid="23"/>
                                        </p:tgtEl>
                                        <p:attrNameLst>
                                          <p:attrName>style.visibility</p:attrName>
                                        </p:attrNameLst>
                                      </p:cBhvr>
                                      <p:to>
                                        <p:strVal val="visible"/>
                                      </p:to>
                                    </p:set>
                                  </p:childTnLst>
                                </p:cTn>
                              </p:par>
                            </p:childTnLst>
                          </p:cTn>
                        </p:par>
                        <p:par>
                          <p:cTn id="13" fill="hold">
                            <p:stCondLst>
                              <p:cond delay="2500"/>
                            </p:stCondLst>
                            <p:childTnLst>
                              <p:par>
                                <p:cTn id="14" presetID="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8B51BE-A8DA-6378-0686-4D30AD415886}"/>
              </a:ext>
            </a:extLst>
          </p:cNvPr>
          <p:cNvSpPr/>
          <p:nvPr/>
        </p:nvSpPr>
        <p:spPr>
          <a:xfrm>
            <a:off x="-63500" y="-28540"/>
            <a:ext cx="9690198" cy="7089740"/>
          </a:xfrm>
          <a:prstGeom prst="rect">
            <a:avLst/>
          </a:prstGeom>
          <a:solidFill>
            <a:srgbClr val="0064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descr="A group of men walking in the jungle&#10;&#10;Description automatically generated">
            <a:extLst>
              <a:ext uri="{FF2B5EF4-FFF2-40B4-BE49-F238E27FC236}">
                <a16:creationId xmlns:a16="http://schemas.microsoft.com/office/drawing/2014/main" id="{50942DED-5CEB-FD9A-0032-6B6184714289}"/>
              </a:ext>
            </a:extLst>
          </p:cNvPr>
          <p:cNvPicPr>
            <a:picLocks noChangeAspect="1"/>
          </p:cNvPicPr>
          <p:nvPr/>
        </p:nvPicPr>
        <p:blipFill rotWithShape="1">
          <a:blip r:embed="rId4">
            <a:extLst>
              <a:ext uri="{28A0092B-C50C-407E-A947-70E740481C1C}">
                <a14:useLocalDpi xmlns:a14="http://schemas.microsoft.com/office/drawing/2010/main" val="0"/>
              </a:ext>
            </a:extLst>
          </a:blip>
          <a:srcRect b="9365"/>
          <a:stretch/>
        </p:blipFill>
        <p:spPr>
          <a:xfrm>
            <a:off x="571500" y="-76200"/>
            <a:ext cx="8001000" cy="7251700"/>
          </a:xfrm>
          <a:prstGeom prst="rect">
            <a:avLst/>
          </a:prstGeom>
        </p:spPr>
      </p:pic>
      <p:grpSp>
        <p:nvGrpSpPr>
          <p:cNvPr id="5" name="Group 4">
            <a:extLst>
              <a:ext uri="{FF2B5EF4-FFF2-40B4-BE49-F238E27FC236}">
                <a16:creationId xmlns:a16="http://schemas.microsoft.com/office/drawing/2014/main" id="{9E5F7DA5-1781-4601-00D5-5A17A796322C}"/>
              </a:ext>
            </a:extLst>
          </p:cNvPr>
          <p:cNvGrpSpPr/>
          <p:nvPr/>
        </p:nvGrpSpPr>
        <p:grpSpPr>
          <a:xfrm>
            <a:off x="5672472" y="298524"/>
            <a:ext cx="3461910" cy="2025576"/>
            <a:chOff x="964307" y="4009363"/>
            <a:chExt cx="3461910" cy="2025576"/>
          </a:xfrm>
        </p:grpSpPr>
        <p:cxnSp>
          <p:nvCxnSpPr>
            <p:cNvPr id="6" name="Straight Arrow Connector 5">
              <a:extLst>
                <a:ext uri="{FF2B5EF4-FFF2-40B4-BE49-F238E27FC236}">
                  <a16:creationId xmlns:a16="http://schemas.microsoft.com/office/drawing/2014/main" id="{DDACEAF4-8754-F9BF-D54A-1F7FECB1B766}"/>
                </a:ext>
              </a:extLst>
            </p:cNvPr>
            <p:cNvCxnSpPr>
              <a:cxnSpLocks/>
            </p:cNvCxnSpPr>
            <p:nvPr/>
          </p:nvCxnSpPr>
          <p:spPr>
            <a:xfrm flipH="1">
              <a:off x="1718035" y="4890886"/>
              <a:ext cx="923939" cy="114405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37AA8B0-B767-6D07-DDEE-2019763FA4A9}"/>
                </a:ext>
              </a:extLst>
            </p:cNvPr>
            <p:cNvSpPr txBox="1"/>
            <p:nvPr/>
          </p:nvSpPr>
          <p:spPr>
            <a:xfrm>
              <a:off x="964307" y="4009363"/>
              <a:ext cx="3461910" cy="1323439"/>
            </a:xfrm>
            <a:prstGeom prst="rect">
              <a:avLst/>
            </a:prstGeom>
            <a:solidFill>
              <a:srgbClr val="FEFE7A"/>
            </a:solidFill>
          </p:spPr>
          <p:txBody>
            <a:bodyPr wrap="none" rtlCol="0">
              <a:spAutoFit/>
            </a:bodyPr>
            <a:lstStyle/>
            <a:p>
              <a:r>
                <a:rPr lang="en-ZA" sz="2000" dirty="0">
                  <a:latin typeface="Arial Black" panose="020B0A04020102020204" pitchFamily="34" charset="0"/>
                </a:rPr>
                <a:t>At least, to start with</a:t>
              </a:r>
            </a:p>
            <a:p>
              <a:r>
                <a:rPr lang="en-ZA" sz="2000" dirty="0">
                  <a:latin typeface="Arial Black" panose="020B0A04020102020204" pitchFamily="34" charset="0"/>
                </a:rPr>
                <a:t>Then there’s issue of</a:t>
              </a:r>
            </a:p>
            <a:p>
              <a:r>
                <a:rPr lang="en-ZA" sz="2000" dirty="0">
                  <a:latin typeface="Arial Black" panose="020B0A04020102020204" pitchFamily="34" charset="0"/>
                </a:rPr>
                <a:t>assignments and group</a:t>
              </a:r>
            </a:p>
            <a:p>
              <a:r>
                <a:rPr lang="en-ZA" sz="2000" dirty="0">
                  <a:latin typeface="Arial Black" panose="020B0A04020102020204" pitchFamily="34" charset="0"/>
                </a:rPr>
                <a:t>Project, GA, test… etc.</a:t>
              </a:r>
            </a:p>
          </p:txBody>
        </p:sp>
      </p:grpSp>
      <p:sp>
        <p:nvSpPr>
          <p:cNvPr id="10" name="TextBox 9">
            <a:extLst>
              <a:ext uri="{FF2B5EF4-FFF2-40B4-BE49-F238E27FC236}">
                <a16:creationId xmlns:a16="http://schemas.microsoft.com/office/drawing/2014/main" id="{F768F735-B8DC-929B-5B74-93D15C7E457D}"/>
              </a:ext>
            </a:extLst>
          </p:cNvPr>
          <p:cNvSpPr txBox="1"/>
          <p:nvPr/>
        </p:nvSpPr>
        <p:spPr>
          <a:xfrm>
            <a:off x="571500" y="-28540"/>
            <a:ext cx="5224507" cy="276999"/>
          </a:xfrm>
          <a:prstGeom prst="rect">
            <a:avLst/>
          </a:prstGeom>
          <a:noFill/>
        </p:spPr>
        <p:txBody>
          <a:bodyPr wrap="none" rtlCol="0">
            <a:spAutoFit/>
          </a:bodyPr>
          <a:lstStyle/>
          <a:p>
            <a:r>
              <a:rPr lang="en-ZA" sz="1200" dirty="0">
                <a:solidFill>
                  <a:schemeClr val="bg2"/>
                </a:solidFill>
              </a:rPr>
              <a:t>Acknowledgement: Image generated using https://gemini.google.com/app </a:t>
            </a:r>
          </a:p>
        </p:txBody>
      </p:sp>
      <p:pic>
        <p:nvPicPr>
          <p:cNvPr id="11" name="beep">
            <a:hlinkClick r:id="" action="ppaction://media"/>
            <a:extLst>
              <a:ext uri="{FF2B5EF4-FFF2-40B4-BE49-F238E27FC236}">
                <a16:creationId xmlns:a16="http://schemas.microsoft.com/office/drawing/2014/main" id="{49767B72-0448-EE48-31BD-2C524FCDC13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33627" y="6318250"/>
            <a:ext cx="609600" cy="609600"/>
          </a:xfrm>
          <a:prstGeom prst="rect">
            <a:avLst/>
          </a:prstGeom>
        </p:spPr>
      </p:pic>
    </p:spTree>
    <p:extLst>
      <p:ext uri="{BB962C8B-B14F-4D97-AF65-F5344CB8AC3E}">
        <p14:creationId xmlns:p14="http://schemas.microsoft.com/office/powerpoint/2010/main" val="20480183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 presetClass="mediacall" presetSubtype="0" fill="hold" nodeType="withEffect">
                                  <p:stCondLst>
                                    <p:cond delay="500"/>
                                  </p:stCondLst>
                                  <p:childTnLst>
                                    <p:cmd type="call" cmd="playFrom(0.0)">
                                      <p:cBhvr>
                                        <p:cTn id="11" dur="2995"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11"/>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AC83FF-B7ED-4773-A35A-254C9231EA85}"/>
              </a:ext>
            </a:extLst>
          </p:cNvPr>
          <p:cNvSpPr txBox="1"/>
          <p:nvPr/>
        </p:nvSpPr>
        <p:spPr>
          <a:xfrm>
            <a:off x="395712" y="1220394"/>
            <a:ext cx="8470790" cy="584775"/>
          </a:xfrm>
          <a:prstGeom prst="rect">
            <a:avLst/>
          </a:prstGeom>
          <a:noFill/>
        </p:spPr>
        <p:txBody>
          <a:bodyPr wrap="square" rtlCol="0">
            <a:spAutoFit/>
          </a:bodyPr>
          <a:lstStyle/>
          <a:p>
            <a:r>
              <a:rPr lang="en-ZA" sz="3200" b="1" dirty="0">
                <a:solidFill>
                  <a:schemeClr val="accent5">
                    <a:lumMod val="50000"/>
                  </a:schemeClr>
                </a:solidFill>
              </a:rPr>
              <a:t>The Weekly Routine</a:t>
            </a:r>
          </a:p>
        </p:txBody>
      </p:sp>
      <p:sp>
        <p:nvSpPr>
          <p:cNvPr id="3" name="TextBox 2">
            <a:extLst>
              <a:ext uri="{FF2B5EF4-FFF2-40B4-BE49-F238E27FC236}">
                <a16:creationId xmlns:a16="http://schemas.microsoft.com/office/drawing/2014/main" id="{00F6A1A0-DBBB-4AAF-AFAC-A72C6BB0CB7E}"/>
              </a:ext>
            </a:extLst>
          </p:cNvPr>
          <p:cNvSpPr txBox="1"/>
          <p:nvPr/>
        </p:nvSpPr>
        <p:spPr>
          <a:xfrm>
            <a:off x="335928" y="1832130"/>
            <a:ext cx="8590358" cy="4278094"/>
          </a:xfrm>
          <a:prstGeom prst="rect">
            <a:avLst/>
          </a:prstGeom>
          <a:noFill/>
        </p:spPr>
        <p:txBody>
          <a:bodyPr wrap="square">
            <a:spAutoFit/>
          </a:bodyPr>
          <a:lstStyle/>
          <a:p>
            <a:pPr marL="457200" indent="-457200">
              <a:buClr>
                <a:schemeClr val="accent5">
                  <a:lumMod val="75000"/>
                </a:schemeClr>
              </a:buClr>
              <a:buFont typeface="Courier New" panose="02070309020205020404" pitchFamily="49" charset="0"/>
              <a:buChar char="o"/>
            </a:pP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Tuesday Homeroom (16h00-18h00)</a:t>
            </a:r>
          </a:p>
          <a:p>
            <a:pPr marL="914400" lvl="1" indent="-457200">
              <a:buClr>
                <a:schemeClr val="accent5">
                  <a:lumMod val="75000"/>
                </a:schemeClr>
              </a:buClr>
              <a:buFont typeface="Wingdings" panose="05000000000000000000" pitchFamily="2" charset="2"/>
              <a:buChar char="Ø"/>
            </a:pPr>
            <a:r>
              <a:rPr lang="en-US" sz="2000" dirty="0">
                <a:solidFill>
                  <a:schemeClr val="tx2"/>
                </a:solidFill>
                <a:latin typeface="Tahoma" panose="020B0604030504040204" pitchFamily="34" charset="0"/>
                <a:ea typeface="Tahoma" panose="020B0604030504040204" pitchFamily="34" charset="0"/>
                <a:cs typeface="Tahoma" panose="020B0604030504040204" pitchFamily="34" charset="0"/>
              </a:rPr>
              <a:t>Lecture, possible quiz, sometimes a seminar, group activity</a:t>
            </a:r>
          </a:p>
          <a:p>
            <a:pPr marL="914400" lvl="1" indent="-457200">
              <a:buClr>
                <a:schemeClr val="accent5">
                  <a:lumMod val="75000"/>
                </a:schemeClr>
              </a:buClr>
              <a:buFont typeface="Wingdings" panose="05000000000000000000" pitchFamily="2" charset="2"/>
              <a:buChar char="Ø"/>
            </a:pPr>
            <a:r>
              <a:rPr lang="en-US" sz="2000" dirty="0">
                <a:solidFill>
                  <a:schemeClr val="tx2"/>
                </a:solidFill>
                <a:latin typeface="Tahoma" panose="020B0604030504040204" pitchFamily="34" charset="0"/>
                <a:ea typeface="Tahoma" panose="020B0604030504040204" pitchFamily="34" charset="0"/>
                <a:cs typeface="Tahoma" panose="020B0604030504040204" pitchFamily="34" charset="0"/>
              </a:rPr>
              <a:t>Next consignment of learning, review readings, learning tasks</a:t>
            </a:r>
            <a:endParaRPr lang="en-US" sz="2000" i="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457200" indent="-457200">
              <a:buClr>
                <a:schemeClr val="accent5">
                  <a:lumMod val="75000"/>
                </a:schemeClr>
              </a:buClr>
              <a:buFont typeface="Courier New" panose="02070309020205020404" pitchFamily="49" charset="0"/>
              <a:buChar char="o"/>
            </a:pP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Thursday Homeroom / Red lab (16h00-18h00)</a:t>
            </a:r>
          </a:p>
          <a:p>
            <a:pPr marL="914400" lvl="1" indent="-457200">
              <a:buClr>
                <a:schemeClr val="accent5">
                  <a:lumMod val="75000"/>
                </a:schemeClr>
              </a:buClr>
              <a:buFont typeface="Wingdings" panose="05000000000000000000" pitchFamily="2" charset="2"/>
              <a:buChar char="Ø"/>
            </a:pPr>
            <a:r>
              <a:rPr lang="en-US" sz="2000" dirty="0">
                <a:solidFill>
                  <a:schemeClr val="tx2"/>
                </a:solidFill>
                <a:latin typeface="Tahoma" panose="020B0604030504040204" pitchFamily="34" charset="0"/>
                <a:ea typeface="Tahoma" panose="020B0604030504040204" pitchFamily="34" charset="0"/>
                <a:cs typeface="Tahoma" panose="020B0604030504040204" pitchFamily="34" charset="0"/>
              </a:rPr>
              <a:t>Homeroom group work, practical work, tutorials, tool methods</a:t>
            </a:r>
          </a:p>
          <a:p>
            <a:pPr marL="914400" lvl="1" indent="-457200">
              <a:buClr>
                <a:schemeClr val="accent5">
                  <a:lumMod val="75000"/>
                </a:schemeClr>
              </a:buClr>
              <a:buFont typeface="Wingdings" panose="05000000000000000000" pitchFamily="2" charset="2"/>
              <a:buChar char="Ø"/>
            </a:pPr>
            <a:r>
              <a:rPr lang="en-US" sz="2000" dirty="0">
                <a:solidFill>
                  <a:schemeClr val="tx2"/>
                </a:solidFill>
                <a:latin typeface="Tahoma" panose="020B0604030504040204" pitchFamily="34" charset="0"/>
                <a:ea typeface="Tahoma" panose="020B0604030504040204" pitchFamily="34" charset="0"/>
                <a:cs typeface="Tahoma" panose="020B0604030504040204" pitchFamily="34" charset="0"/>
              </a:rPr>
              <a:t>Tutors available to assist, sometimes quiz/</a:t>
            </a:r>
            <a:r>
              <a:rPr lang="en-US" sz="2000" dirty="0" err="1">
                <a:solidFill>
                  <a:schemeClr val="tx2"/>
                </a:solidFill>
                <a:latin typeface="Tahoma" panose="020B0604030504040204" pitchFamily="34" charset="0"/>
                <a:ea typeface="Tahoma" panose="020B0604030504040204" pitchFamily="34" charset="0"/>
                <a:cs typeface="Tahoma" panose="020B0604030504040204" pitchFamily="34" charset="0"/>
              </a:rPr>
              <a:t>tes</a:t>
            </a:r>
            <a:endParaRPr lang="en-US" sz="20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914400" lvl="1" indent="-457200">
              <a:buClr>
                <a:schemeClr val="accent5">
                  <a:lumMod val="75000"/>
                </a:schemeClr>
              </a:buClr>
              <a:buFont typeface="Wingdings" panose="05000000000000000000" pitchFamily="2" charset="2"/>
              <a:buChar char="Ø"/>
            </a:pPr>
            <a:r>
              <a:rPr lang="en-US" sz="2000" dirty="0">
                <a:solidFill>
                  <a:schemeClr val="tx2"/>
                </a:solidFill>
                <a:latin typeface="Tahoma" panose="020B0604030504040204" pitchFamily="34" charset="0"/>
                <a:ea typeface="Tahoma" panose="020B0604030504040204" pitchFamily="34" charset="0"/>
                <a:cs typeface="Tahoma" panose="020B0604030504040204" pitchFamily="34" charset="0"/>
              </a:rPr>
              <a:t>Discord monitored  (Red lab only available 15h00-17h00)</a:t>
            </a:r>
          </a:p>
          <a:p>
            <a:pPr marL="457200" indent="-457200">
              <a:buClr>
                <a:schemeClr val="accent5">
                  <a:lumMod val="75000"/>
                </a:schemeClr>
              </a:buClr>
              <a:buFont typeface="Courier New" panose="02070309020205020404" pitchFamily="49" charset="0"/>
              <a:buChar char="o"/>
            </a:pP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Thursday </a:t>
            </a:r>
            <a:r>
              <a:rPr lang="en-US" sz="2800" dirty="0" err="1">
                <a:solidFill>
                  <a:schemeClr val="tx2"/>
                </a:solidFill>
                <a:latin typeface="Tahoma" panose="020B0604030504040204" pitchFamily="34" charset="0"/>
                <a:ea typeface="Tahoma" panose="020B0604030504040204" pitchFamily="34" charset="0"/>
                <a:cs typeface="Tahoma" panose="020B0604030504040204" pitchFamily="34" charset="0"/>
              </a:rPr>
              <a:t>RedLab</a:t>
            </a: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 (partly used?)</a:t>
            </a:r>
          </a:p>
          <a:p>
            <a:pPr marL="914400" lvl="1" indent="-457200">
              <a:buClr>
                <a:schemeClr val="accent5">
                  <a:lumMod val="75000"/>
                </a:schemeClr>
              </a:buClr>
              <a:buFont typeface="Wingdings" panose="05000000000000000000" pitchFamily="2" charset="2"/>
              <a:buChar char="Ø"/>
            </a:pPr>
            <a:r>
              <a:rPr lang="en-US" sz="2000" dirty="0">
                <a:solidFill>
                  <a:schemeClr val="tx2"/>
                </a:solidFill>
                <a:latin typeface="Tahoma" panose="020B0604030504040204" pitchFamily="34" charset="0"/>
                <a:ea typeface="Tahoma" panose="020B0604030504040204" pitchFamily="34" charset="0"/>
                <a:cs typeface="Tahoma" panose="020B0604030504040204" pitchFamily="34" charset="0"/>
              </a:rPr>
              <a:t>Term1: Red lab available 2pm-4pm (but Linux not available)</a:t>
            </a:r>
          </a:p>
          <a:p>
            <a:pPr marL="914400" lvl="1" indent="-457200">
              <a:buClr>
                <a:schemeClr val="accent5">
                  <a:lumMod val="75000"/>
                </a:schemeClr>
              </a:buClr>
              <a:buFont typeface="Wingdings" panose="05000000000000000000" pitchFamily="2" charset="2"/>
              <a:buChar char="Ø"/>
            </a:pPr>
            <a:r>
              <a:rPr lang="en-US" sz="2000" dirty="0">
                <a:solidFill>
                  <a:schemeClr val="tx2"/>
                </a:solidFill>
                <a:latin typeface="Tahoma" panose="020B0604030504040204" pitchFamily="34" charset="0"/>
                <a:ea typeface="Tahoma" panose="020B0604030504040204" pitchFamily="34" charset="0"/>
                <a:cs typeface="Tahoma" panose="020B0604030504040204" pitchFamily="34" charset="0"/>
              </a:rPr>
              <a:t>Term2: Red lab available 9am-11am (but Linux not available)</a:t>
            </a:r>
            <a:endParaRPr lang="en-US" sz="28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457200" indent="-457200">
              <a:buClr>
                <a:schemeClr val="accent5">
                  <a:lumMod val="75000"/>
                </a:schemeClr>
              </a:buClr>
              <a:buFont typeface="Courier New" panose="02070309020205020404" pitchFamily="49" charset="0"/>
              <a:buChar char="o"/>
            </a:pPr>
            <a:r>
              <a:rPr lang="en-US" sz="280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Wednesday (no bookings)</a:t>
            </a:r>
          </a:p>
          <a:p>
            <a:pPr marL="914400" lvl="1" indent="-457200">
              <a:buClr>
                <a:schemeClr val="accent5">
                  <a:lumMod val="75000"/>
                </a:schemeClr>
              </a:buClr>
              <a:buFont typeface="Wingdings" panose="05000000000000000000" pitchFamily="2" charset="2"/>
              <a:buChar char="Ø"/>
            </a:pPr>
            <a:r>
              <a:rPr lang="en-US" sz="200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Not used (can add e.g. tutorial room booking)</a:t>
            </a:r>
            <a:endParaRPr lang="en-US" sz="280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4">
            <a:extLst>
              <a:ext uri="{FF2B5EF4-FFF2-40B4-BE49-F238E27FC236}">
                <a16:creationId xmlns:a16="http://schemas.microsoft.com/office/drawing/2014/main" id="{922433DC-0BF0-4C59-9936-F5B5196C3FFD}"/>
              </a:ext>
            </a:extLst>
          </p:cNvPr>
          <p:cNvSpPr>
            <a:spLocks noGrp="1"/>
          </p:cNvSpPr>
          <p:nvPr>
            <p:ph type="title"/>
          </p:nvPr>
        </p:nvSpPr>
        <p:spPr>
          <a:xfrm>
            <a:off x="395712" y="322661"/>
            <a:ext cx="7698306" cy="692210"/>
          </a:xfrm>
        </p:spPr>
        <p:txBody>
          <a:bodyPr>
            <a:normAutofit fontScale="90000"/>
          </a:bodyPr>
          <a:lstStyle/>
          <a:p>
            <a:r>
              <a:rPr lang="en-ZA" dirty="0"/>
              <a:t>Learning Model</a:t>
            </a:r>
          </a:p>
        </p:txBody>
      </p:sp>
      <p:grpSp>
        <p:nvGrpSpPr>
          <p:cNvPr id="9" name="Group 8">
            <a:extLst>
              <a:ext uri="{FF2B5EF4-FFF2-40B4-BE49-F238E27FC236}">
                <a16:creationId xmlns:a16="http://schemas.microsoft.com/office/drawing/2014/main" id="{C43CBCF8-F09B-4D9B-9213-06FB616DAE8C}"/>
              </a:ext>
            </a:extLst>
          </p:cNvPr>
          <p:cNvGrpSpPr/>
          <p:nvPr/>
        </p:nvGrpSpPr>
        <p:grpSpPr>
          <a:xfrm rot="893256">
            <a:off x="6850272" y="245502"/>
            <a:ext cx="2195142" cy="2174007"/>
            <a:chOff x="4561966" y="588442"/>
            <a:chExt cx="2285148" cy="2263146"/>
          </a:xfrm>
        </p:grpSpPr>
        <p:pic>
          <p:nvPicPr>
            <p:cNvPr id="8" name="Picture 7" descr="Icon&#10;&#10;Description automatically generated">
              <a:extLst>
                <a:ext uri="{FF2B5EF4-FFF2-40B4-BE49-F238E27FC236}">
                  <a16:creationId xmlns:a16="http://schemas.microsoft.com/office/drawing/2014/main" id="{2D9C839C-BA24-4AC2-AB94-FE6976E6D8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1966" y="588442"/>
              <a:ext cx="2285148" cy="2263146"/>
            </a:xfrm>
            <a:prstGeom prst="rect">
              <a:avLst/>
            </a:prstGeom>
          </p:spPr>
        </p:pic>
        <p:sp>
          <p:nvSpPr>
            <p:cNvPr id="6" name="TextBox 5">
              <a:extLst>
                <a:ext uri="{FF2B5EF4-FFF2-40B4-BE49-F238E27FC236}">
                  <a16:creationId xmlns:a16="http://schemas.microsoft.com/office/drawing/2014/main" id="{B197E6D9-8FDE-45EB-9A6A-C554CAEA4910}"/>
                </a:ext>
              </a:extLst>
            </p:cNvPr>
            <p:cNvSpPr txBox="1"/>
            <p:nvPr/>
          </p:nvSpPr>
          <p:spPr>
            <a:xfrm>
              <a:off x="4677119" y="1058295"/>
              <a:ext cx="1778109" cy="1323439"/>
            </a:xfrm>
            <a:prstGeom prst="rect">
              <a:avLst/>
            </a:prstGeom>
            <a:noFill/>
          </p:spPr>
          <p:txBody>
            <a:bodyPr wrap="square">
              <a:spAutoFit/>
            </a:bodyPr>
            <a:lstStyle/>
            <a:p>
              <a:pPr>
                <a:buClr>
                  <a:schemeClr val="accent5">
                    <a:lumMod val="75000"/>
                  </a:schemeClr>
                </a:buClr>
              </a:pPr>
              <a:r>
                <a:rPr lang="en-US" sz="1600" b="1" dirty="0">
                  <a:latin typeface="Eras Light ITC" panose="020B0402030504020804" pitchFamily="34" charset="0"/>
                  <a:ea typeface="Tahoma" panose="020B0604030504040204" pitchFamily="34" charset="0"/>
                  <a:cs typeface="Tahoma" panose="020B0604030504040204" pitchFamily="34" charset="0"/>
                </a:rPr>
                <a:t>Learning is often more effective if a regular routines is followed. We will try for that!</a:t>
              </a:r>
            </a:p>
          </p:txBody>
        </p:sp>
      </p:grpSp>
      <p:pic>
        <p:nvPicPr>
          <p:cNvPr id="11" name="Picture 10">
            <a:extLst>
              <a:ext uri="{FF2B5EF4-FFF2-40B4-BE49-F238E27FC236}">
                <a16:creationId xmlns:a16="http://schemas.microsoft.com/office/drawing/2014/main" id="{02F63CB8-CA88-41C4-AA7B-C41D5D42EB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7530" y="791521"/>
            <a:ext cx="1066254" cy="1066254"/>
          </a:xfrm>
          <a:prstGeom prst="rect">
            <a:avLst/>
          </a:prstGeom>
        </p:spPr>
      </p:pic>
      <p:sp>
        <p:nvSpPr>
          <p:cNvPr id="13" name="TextBox 12">
            <a:extLst>
              <a:ext uri="{FF2B5EF4-FFF2-40B4-BE49-F238E27FC236}">
                <a16:creationId xmlns:a16="http://schemas.microsoft.com/office/drawing/2014/main" id="{18BA03C9-6E45-4453-B3A4-FA0FF78695DC}"/>
              </a:ext>
            </a:extLst>
          </p:cNvPr>
          <p:cNvSpPr txBox="1"/>
          <p:nvPr/>
        </p:nvSpPr>
        <p:spPr>
          <a:xfrm>
            <a:off x="379096" y="901526"/>
            <a:ext cx="6212126" cy="369332"/>
          </a:xfrm>
          <a:prstGeom prst="rect">
            <a:avLst/>
          </a:prstGeom>
          <a:noFill/>
        </p:spPr>
        <p:txBody>
          <a:bodyPr wrap="square">
            <a:spAutoFit/>
          </a:bodyPr>
          <a:lstStyle/>
          <a:p>
            <a:r>
              <a:rPr lang="en-US" sz="1800" dirty="0" err="1">
                <a:solidFill>
                  <a:schemeClr val="tx2"/>
                </a:solidFill>
                <a:latin typeface="Tahoma" panose="020B0604030504040204" pitchFamily="34" charset="0"/>
                <a:ea typeface="Tahoma" panose="020B0604030504040204" pitchFamily="34" charset="0"/>
                <a:cs typeface="Tahoma" panose="020B0604030504040204" pitchFamily="34" charset="0"/>
              </a:rPr>
              <a:t>Prac</a:t>
            </a:r>
            <a:r>
              <a:rPr lang="en-US" sz="1800" dirty="0">
                <a:solidFill>
                  <a:schemeClr val="tx2"/>
                </a:solidFill>
                <a:latin typeface="Tahoma" panose="020B0604030504040204" pitchFamily="34" charset="0"/>
                <a:ea typeface="Tahoma" panose="020B0604030504040204" pitchFamily="34" charset="0"/>
                <a:cs typeface="Tahoma" panose="020B0604030504040204" pitchFamily="34" charset="0"/>
              </a:rPr>
              <a:t> methods and times??? To discuss!</a:t>
            </a:r>
            <a:endParaRPr lang="en-ZA" dirty="0"/>
          </a:p>
        </p:txBody>
      </p:sp>
    </p:spTree>
    <p:extLst>
      <p:ext uri="{BB962C8B-B14F-4D97-AF65-F5344CB8AC3E}">
        <p14:creationId xmlns:p14="http://schemas.microsoft.com/office/powerpoint/2010/main" val="384363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F03C-0E7B-4D17-ACDE-DB14F93E2843}"/>
              </a:ext>
            </a:extLst>
          </p:cNvPr>
          <p:cNvSpPr>
            <a:spLocks noGrp="1"/>
          </p:cNvSpPr>
          <p:nvPr>
            <p:ph type="title"/>
          </p:nvPr>
        </p:nvSpPr>
        <p:spPr/>
        <p:txBody>
          <a:bodyPr>
            <a:normAutofit fontScale="90000"/>
          </a:bodyPr>
          <a:lstStyle/>
          <a:p>
            <a:r>
              <a:rPr lang="en-ZA" dirty="0"/>
              <a:t>Method for Queries</a:t>
            </a:r>
          </a:p>
        </p:txBody>
      </p:sp>
      <p:sp>
        <p:nvSpPr>
          <p:cNvPr id="3" name="Content Placeholder 2">
            <a:extLst>
              <a:ext uri="{FF2B5EF4-FFF2-40B4-BE49-F238E27FC236}">
                <a16:creationId xmlns:a16="http://schemas.microsoft.com/office/drawing/2014/main" id="{EB3BB012-BD5D-4555-AB88-79E10F657527}"/>
              </a:ext>
            </a:extLst>
          </p:cNvPr>
          <p:cNvSpPr>
            <a:spLocks noGrp="1"/>
          </p:cNvSpPr>
          <p:nvPr>
            <p:ph idx="1"/>
          </p:nvPr>
        </p:nvSpPr>
        <p:spPr>
          <a:xfrm>
            <a:off x="622208" y="1337437"/>
            <a:ext cx="7697635" cy="5072342"/>
          </a:xfrm>
        </p:spPr>
        <p:txBody>
          <a:bodyPr>
            <a:normAutofit fontScale="85000" lnSpcReduction="20000"/>
          </a:bodyPr>
          <a:lstStyle/>
          <a:p>
            <a:r>
              <a:rPr lang="en-ZA" dirty="0"/>
              <a:t>The tutors, TA and lecture will use </a:t>
            </a:r>
            <a:r>
              <a:rPr lang="en-ZA" dirty="0">
                <a:solidFill>
                  <a:srgbClr val="FF0000"/>
                </a:solidFill>
              </a:rPr>
              <a:t>Discord</a:t>
            </a:r>
            <a:r>
              <a:rPr lang="en-ZA" dirty="0"/>
              <a:t> for both </a:t>
            </a:r>
            <a:r>
              <a:rPr lang="en-ZA" dirty="0" err="1"/>
              <a:t>prac</a:t>
            </a:r>
            <a:r>
              <a:rPr lang="en-ZA" dirty="0"/>
              <a:t> queries and other course related queries and online discussions. This helps to efficiently handle direct queries from students.</a:t>
            </a:r>
          </a:p>
          <a:p>
            <a:r>
              <a:rPr lang="en-ZA" dirty="0"/>
              <a:t>Also a MS Teams for general messages</a:t>
            </a:r>
          </a:p>
          <a:p>
            <a:r>
              <a:rPr lang="en-ZA" dirty="0"/>
              <a:t>This is to </a:t>
            </a:r>
            <a:r>
              <a:rPr lang="en-ZA" dirty="0">
                <a:solidFill>
                  <a:srgbClr val="FF0000"/>
                </a:solidFill>
              </a:rPr>
              <a:t>avoid masses of emails </a:t>
            </a:r>
            <a:r>
              <a:rPr lang="en-ZA" dirty="0"/>
              <a:t>being posted to the lecturer and/or TA, which can mean queries being lost among seas of other emails causing slow responses. </a:t>
            </a:r>
          </a:p>
          <a:p>
            <a:r>
              <a:rPr lang="en-ZA" dirty="0"/>
              <a:t>For questions or comments you don’t want share with class: email lecturer or TA directly, ensure clear subject line, e.g.</a:t>
            </a:r>
            <a:br>
              <a:rPr lang="en-ZA" dirty="0"/>
            </a:br>
            <a:r>
              <a:rPr lang="en-ZA" dirty="0"/>
              <a:t>  </a:t>
            </a:r>
            <a:r>
              <a:rPr lang="en-ZA" i="1" dirty="0"/>
              <a:t>EEE4120F query: &lt;brief subject&gt;</a:t>
            </a:r>
            <a:r>
              <a:rPr lang="en-ZA" dirty="0"/>
              <a:t> </a:t>
            </a:r>
          </a:p>
        </p:txBody>
      </p:sp>
    </p:spTree>
    <p:extLst>
      <p:ext uri="{BB962C8B-B14F-4D97-AF65-F5344CB8AC3E}">
        <p14:creationId xmlns:p14="http://schemas.microsoft.com/office/powerpoint/2010/main" val="2232808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21821-3167-C1AA-2AC3-8B9E36F501D5}"/>
              </a:ext>
            </a:extLst>
          </p:cNvPr>
          <p:cNvSpPr>
            <a:spLocks noGrp="1"/>
          </p:cNvSpPr>
          <p:nvPr>
            <p:ph type="title"/>
          </p:nvPr>
        </p:nvSpPr>
        <p:spPr/>
        <p:txBody>
          <a:bodyPr>
            <a:normAutofit fontScale="90000"/>
          </a:bodyPr>
          <a:lstStyle/>
          <a:p>
            <a:r>
              <a:rPr lang="en-ZA" dirty="0"/>
              <a:t>Discord Link</a:t>
            </a:r>
          </a:p>
        </p:txBody>
      </p:sp>
      <p:sp>
        <p:nvSpPr>
          <p:cNvPr id="3" name="Content Placeholder 2">
            <a:extLst>
              <a:ext uri="{FF2B5EF4-FFF2-40B4-BE49-F238E27FC236}">
                <a16:creationId xmlns:a16="http://schemas.microsoft.com/office/drawing/2014/main" id="{FB7B663E-5CE6-07D6-2B24-122D4AD8079B}"/>
              </a:ext>
            </a:extLst>
          </p:cNvPr>
          <p:cNvSpPr>
            <a:spLocks noGrp="1"/>
          </p:cNvSpPr>
          <p:nvPr>
            <p:ph idx="1"/>
          </p:nvPr>
        </p:nvSpPr>
        <p:spPr/>
        <p:txBody>
          <a:bodyPr>
            <a:normAutofit/>
          </a:bodyPr>
          <a:lstStyle/>
          <a:p>
            <a:r>
              <a:rPr lang="en-ZA" dirty="0"/>
              <a:t>Open up from:</a:t>
            </a:r>
          </a:p>
          <a:p>
            <a:r>
              <a:rPr lang="en-ZA" dirty="0">
                <a:hlinkClick r:id="rId2"/>
              </a:rPr>
              <a:t>https://discord.gg/HgKX2Ab6</a:t>
            </a:r>
            <a:endParaRPr lang="en-ZA" dirty="0"/>
          </a:p>
          <a:p>
            <a:pPr marL="0" indent="0">
              <a:buNone/>
            </a:pPr>
            <a:r>
              <a:rPr lang="en-ZA" sz="2800" dirty="0">
                <a:solidFill>
                  <a:schemeClr val="accent6">
                    <a:lumMod val="75000"/>
                  </a:schemeClr>
                </a:solidFill>
                <a:latin typeface="Cambria" panose="02040503050406030204" pitchFamily="18" charset="0"/>
                <a:ea typeface="Cambria" panose="02040503050406030204" pitchFamily="18" charset="0"/>
              </a:rPr>
              <a:t>Note: This link will self-destruct in a few days, </a:t>
            </a:r>
            <a:br>
              <a:rPr lang="en-ZA" sz="2800" dirty="0">
                <a:solidFill>
                  <a:schemeClr val="accent6">
                    <a:lumMod val="75000"/>
                  </a:schemeClr>
                </a:solidFill>
                <a:latin typeface="Cambria" panose="02040503050406030204" pitchFamily="18" charset="0"/>
                <a:ea typeface="Cambria" panose="02040503050406030204" pitchFamily="18" charset="0"/>
              </a:rPr>
            </a:br>
            <a:r>
              <a:rPr lang="en-ZA" sz="2800" dirty="0">
                <a:solidFill>
                  <a:schemeClr val="accent6">
                    <a:lumMod val="75000"/>
                  </a:schemeClr>
                </a:solidFill>
                <a:latin typeface="Cambria" panose="02040503050406030204" pitchFamily="18" charset="0"/>
                <a:ea typeface="Cambria" panose="02040503050406030204" pitchFamily="18" charset="0"/>
              </a:rPr>
              <a:t>            so join in the Discord server soon</a:t>
            </a:r>
          </a:p>
          <a:p>
            <a:endParaRPr lang="en-ZA" dirty="0"/>
          </a:p>
          <a:p>
            <a:r>
              <a:rPr lang="en-ZA" dirty="0"/>
              <a:t>Take note of the introductory announcements and directions</a:t>
            </a:r>
            <a:endParaRPr lang="en-ZA" sz="2400" dirty="0">
              <a:solidFill>
                <a:schemeClr val="accent6">
                  <a:lumMod val="75000"/>
                </a:schemeClr>
              </a:solidFill>
              <a:latin typeface="Cambria" panose="02040503050406030204" pitchFamily="18" charset="0"/>
              <a:ea typeface="Cambria" panose="02040503050406030204" pitchFamily="18" charset="0"/>
            </a:endParaRPr>
          </a:p>
        </p:txBody>
      </p:sp>
      <p:pic>
        <p:nvPicPr>
          <p:cNvPr id="5" name="Picture 4" descr="Icon&#10;&#10;Description automatically generated">
            <a:extLst>
              <a:ext uri="{FF2B5EF4-FFF2-40B4-BE49-F238E27FC236}">
                <a16:creationId xmlns:a16="http://schemas.microsoft.com/office/drawing/2014/main" id="{AC0D4989-65BA-4F9E-A905-C961FA5316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256" y="729118"/>
            <a:ext cx="1733004" cy="1733004"/>
          </a:xfrm>
          <a:prstGeom prst="rect">
            <a:avLst/>
          </a:prstGeom>
        </p:spPr>
      </p:pic>
    </p:spTree>
    <p:extLst>
      <p:ext uri="{BB962C8B-B14F-4D97-AF65-F5344CB8AC3E}">
        <p14:creationId xmlns:p14="http://schemas.microsoft.com/office/powerpoint/2010/main" val="923923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1A7F8D-9163-4EF6-80D5-43E3EB9B319E}"/>
              </a:ext>
            </a:extLst>
          </p:cNvPr>
          <p:cNvSpPr>
            <a:spLocks noGrp="1"/>
          </p:cNvSpPr>
          <p:nvPr>
            <p:ph type="title"/>
          </p:nvPr>
        </p:nvSpPr>
        <p:spPr/>
        <p:txBody>
          <a:bodyPr>
            <a:normAutofit fontScale="90000"/>
          </a:bodyPr>
          <a:lstStyle/>
          <a:p>
            <a:r>
              <a:rPr lang="en-ZA" dirty="0"/>
              <a:t>Short Quizzes? And rules.</a:t>
            </a:r>
          </a:p>
        </p:txBody>
      </p:sp>
      <p:sp>
        <p:nvSpPr>
          <p:cNvPr id="4" name="Content Placeholder 3">
            <a:extLst>
              <a:ext uri="{FF2B5EF4-FFF2-40B4-BE49-F238E27FC236}">
                <a16:creationId xmlns:a16="http://schemas.microsoft.com/office/drawing/2014/main" id="{34D4D82A-3DB1-4B22-BEBB-B0945EFE2534}"/>
              </a:ext>
            </a:extLst>
          </p:cNvPr>
          <p:cNvSpPr>
            <a:spLocks noGrp="1"/>
          </p:cNvSpPr>
          <p:nvPr>
            <p:ph idx="1"/>
          </p:nvPr>
        </p:nvSpPr>
        <p:spPr>
          <a:xfrm>
            <a:off x="478971" y="1595620"/>
            <a:ext cx="8360229" cy="4946694"/>
          </a:xfrm>
        </p:spPr>
        <p:txBody>
          <a:bodyPr>
            <a:normAutofit fontScale="85000" lnSpcReduction="10000"/>
          </a:bodyPr>
          <a:lstStyle/>
          <a:p>
            <a:r>
              <a:rPr lang="en-ZA" dirty="0">
                <a:solidFill>
                  <a:srgbClr val="FF3300"/>
                </a:solidFill>
              </a:rPr>
              <a:t>Yes</a:t>
            </a:r>
            <a:r>
              <a:rPr lang="en-ZA" dirty="0"/>
              <a:t>, that’s the approach we’re going to attempt. It has worked well in the past to encourage students to engage with the learning material and activities on a regular basis leading to better performance, and hopefully having an added advantage of reducing your stress levels.</a:t>
            </a:r>
          </a:p>
          <a:p>
            <a:r>
              <a:rPr lang="en-ZA" dirty="0"/>
              <a:t>There </a:t>
            </a:r>
            <a:r>
              <a:rPr lang="en-ZA" dirty="0">
                <a:solidFill>
                  <a:srgbClr val="FF3300"/>
                </a:solidFill>
              </a:rPr>
              <a:t>won’t be quizzes every week</a:t>
            </a:r>
            <a:r>
              <a:rPr lang="en-ZA" dirty="0"/>
              <a:t>, you will be told a week before of a scheduled quiz so that you usure to be prepared.</a:t>
            </a:r>
          </a:p>
          <a:p>
            <a:r>
              <a:rPr lang="en-ZA" dirty="0"/>
              <a:t>Solutions to quizzes usually discussed in lecture session after the quiz, memo shared online</a:t>
            </a:r>
          </a:p>
          <a:p>
            <a:r>
              <a:rPr lang="en-ZA" dirty="0"/>
              <a:t>Quiz options and rules …</a:t>
            </a:r>
          </a:p>
        </p:txBody>
      </p:sp>
    </p:spTree>
    <p:extLst>
      <p:ext uri="{BB962C8B-B14F-4D97-AF65-F5344CB8AC3E}">
        <p14:creationId xmlns:p14="http://schemas.microsoft.com/office/powerpoint/2010/main" val="3712375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DAD9D-02CA-1DD7-4950-6520A09E86D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9D916B8-83C6-0FF4-D27F-945FC9F0818A}"/>
              </a:ext>
            </a:extLst>
          </p:cNvPr>
          <p:cNvSpPr>
            <a:spLocks noGrp="1"/>
          </p:cNvSpPr>
          <p:nvPr>
            <p:ph type="title"/>
          </p:nvPr>
        </p:nvSpPr>
        <p:spPr/>
        <p:txBody>
          <a:bodyPr>
            <a:normAutofit fontScale="90000"/>
          </a:bodyPr>
          <a:lstStyle/>
          <a:p>
            <a:r>
              <a:rPr lang="en-ZA" dirty="0"/>
              <a:t>Quizzes Options and rules</a:t>
            </a:r>
          </a:p>
        </p:txBody>
      </p:sp>
      <p:sp>
        <p:nvSpPr>
          <p:cNvPr id="4" name="Content Placeholder 3">
            <a:extLst>
              <a:ext uri="{FF2B5EF4-FFF2-40B4-BE49-F238E27FC236}">
                <a16:creationId xmlns:a16="http://schemas.microsoft.com/office/drawing/2014/main" id="{5D383AE4-D9A3-1B1E-996D-78721D636489}"/>
              </a:ext>
            </a:extLst>
          </p:cNvPr>
          <p:cNvSpPr>
            <a:spLocks noGrp="1"/>
          </p:cNvSpPr>
          <p:nvPr>
            <p:ph idx="1"/>
          </p:nvPr>
        </p:nvSpPr>
        <p:spPr>
          <a:xfrm>
            <a:off x="478971" y="1595620"/>
            <a:ext cx="8360229" cy="4946694"/>
          </a:xfrm>
        </p:spPr>
        <p:txBody>
          <a:bodyPr>
            <a:normAutofit fontScale="85000" lnSpcReduction="10000"/>
          </a:bodyPr>
          <a:lstStyle/>
          <a:p>
            <a:r>
              <a:rPr lang="en-US" dirty="0"/>
              <a:t>You can </a:t>
            </a:r>
            <a:r>
              <a:rPr lang="en-US" dirty="0">
                <a:solidFill>
                  <a:srgbClr val="FF0000"/>
                </a:solidFill>
              </a:rPr>
              <a:t>request to skip all quizzes </a:t>
            </a:r>
            <a:r>
              <a:rPr lang="en-US" dirty="0"/>
              <a:t>and have your quiz mark weight moved to the exam</a:t>
            </a:r>
          </a:p>
          <a:p>
            <a:r>
              <a:rPr lang="en-US" dirty="0"/>
              <a:t>You need to do this prior to DP finalization</a:t>
            </a:r>
          </a:p>
          <a:p>
            <a:r>
              <a:rPr lang="en-US" dirty="0"/>
              <a:t>You </a:t>
            </a:r>
            <a:r>
              <a:rPr lang="en-US" dirty="0">
                <a:solidFill>
                  <a:srgbClr val="FF0000"/>
                </a:solidFill>
              </a:rPr>
              <a:t>can miss one quiz per term </a:t>
            </a:r>
            <a:r>
              <a:rPr lang="en-US" dirty="0"/>
              <a:t>without needing an excuse (e.g. doctor’s certificate). Missing more that one quiz/term </a:t>
            </a:r>
            <a:r>
              <a:rPr lang="en-US" dirty="0">
                <a:sym typeface="Wingdings" panose="05000000000000000000" pitchFamily="2" charset="2"/>
              </a:rPr>
              <a:t> </a:t>
            </a:r>
            <a:r>
              <a:rPr lang="en-US" dirty="0"/>
              <a:t>0 for that quiz, or you can discard all quiz marks and have added exam weight.</a:t>
            </a:r>
          </a:p>
          <a:p>
            <a:r>
              <a:rPr lang="en-ZA" dirty="0"/>
              <a:t>There </a:t>
            </a:r>
            <a:r>
              <a:rPr lang="en-ZA" dirty="0">
                <a:solidFill>
                  <a:srgbClr val="FF3300"/>
                </a:solidFill>
              </a:rPr>
              <a:t>won’t be quizzes every week</a:t>
            </a:r>
            <a:r>
              <a:rPr lang="en-ZA" dirty="0"/>
              <a:t>, you will be told a week before of a scheduled quiz so that you can to be prepared.</a:t>
            </a:r>
          </a:p>
          <a:p>
            <a:r>
              <a:rPr lang="en-ZA" dirty="0"/>
              <a:t>Solutions to quizzes are usually discussed in lecture session after the quiz, memo shared online</a:t>
            </a:r>
          </a:p>
        </p:txBody>
      </p:sp>
    </p:spTree>
    <p:extLst>
      <p:ext uri="{BB962C8B-B14F-4D97-AF65-F5344CB8AC3E}">
        <p14:creationId xmlns:p14="http://schemas.microsoft.com/office/powerpoint/2010/main" val="4285974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1A7F8D-9163-4EF6-80D5-43E3EB9B319E}"/>
              </a:ext>
            </a:extLst>
          </p:cNvPr>
          <p:cNvSpPr>
            <a:spLocks noGrp="1"/>
          </p:cNvSpPr>
          <p:nvPr>
            <p:ph type="title"/>
          </p:nvPr>
        </p:nvSpPr>
        <p:spPr/>
        <p:txBody>
          <a:bodyPr>
            <a:normAutofit fontScale="90000"/>
          </a:bodyPr>
          <a:lstStyle/>
          <a:p>
            <a:r>
              <a:rPr lang="en-ZA" dirty="0"/>
              <a:t>Tests? Besides quizzes?</a:t>
            </a:r>
          </a:p>
        </p:txBody>
      </p:sp>
      <p:sp>
        <p:nvSpPr>
          <p:cNvPr id="4" name="Content Placeholder 3">
            <a:extLst>
              <a:ext uri="{FF2B5EF4-FFF2-40B4-BE49-F238E27FC236}">
                <a16:creationId xmlns:a16="http://schemas.microsoft.com/office/drawing/2014/main" id="{34D4D82A-3DB1-4B22-BEBB-B0945EFE2534}"/>
              </a:ext>
            </a:extLst>
          </p:cNvPr>
          <p:cNvSpPr>
            <a:spLocks noGrp="1"/>
          </p:cNvSpPr>
          <p:nvPr>
            <p:ph idx="1"/>
          </p:nvPr>
        </p:nvSpPr>
        <p:spPr>
          <a:xfrm>
            <a:off x="478971" y="1414675"/>
            <a:ext cx="8360229" cy="4946694"/>
          </a:xfrm>
        </p:spPr>
        <p:txBody>
          <a:bodyPr>
            <a:normAutofit/>
          </a:bodyPr>
          <a:lstStyle/>
          <a:p>
            <a:r>
              <a:rPr lang="en-ZA" dirty="0">
                <a:solidFill>
                  <a:srgbClr val="FF3300"/>
                </a:solidFill>
              </a:rPr>
              <a:t>Yes</a:t>
            </a:r>
            <a:r>
              <a:rPr lang="en-ZA" dirty="0"/>
              <a:t>, but not necessarily how you may have expected it. </a:t>
            </a:r>
          </a:p>
          <a:p>
            <a:r>
              <a:rPr lang="en-ZA" dirty="0"/>
              <a:t>Two shorter class tests &amp; one longer:</a:t>
            </a:r>
          </a:p>
        </p:txBody>
      </p:sp>
      <p:graphicFrame>
        <p:nvGraphicFramePr>
          <p:cNvPr id="2" name="Table 4">
            <a:extLst>
              <a:ext uri="{FF2B5EF4-FFF2-40B4-BE49-F238E27FC236}">
                <a16:creationId xmlns:a16="http://schemas.microsoft.com/office/drawing/2014/main" id="{7C1BEC93-1CF6-4587-93BE-3D99A058FA04}"/>
              </a:ext>
            </a:extLst>
          </p:cNvPr>
          <p:cNvGraphicFramePr>
            <a:graphicFrameLocks noGrp="1"/>
          </p:cNvGraphicFramePr>
          <p:nvPr>
            <p:extLst>
              <p:ext uri="{D42A27DB-BD31-4B8C-83A1-F6EECF244321}">
                <p14:modId xmlns:p14="http://schemas.microsoft.com/office/powerpoint/2010/main" val="4275461678"/>
              </p:ext>
            </p:extLst>
          </p:nvPr>
        </p:nvGraphicFramePr>
        <p:xfrm>
          <a:off x="609600" y="3248765"/>
          <a:ext cx="7913914" cy="1371600"/>
        </p:xfrm>
        <a:graphic>
          <a:graphicData uri="http://schemas.openxmlformats.org/drawingml/2006/table">
            <a:tbl>
              <a:tblPr firstRow="1" bandRow="1">
                <a:tableStyleId>{5C22544A-7EE6-4342-B048-85BDC9FD1C3A}</a:tableStyleId>
              </a:tblPr>
              <a:tblGrid>
                <a:gridCol w="4288971">
                  <a:extLst>
                    <a:ext uri="{9D8B030D-6E8A-4147-A177-3AD203B41FA5}">
                      <a16:colId xmlns:a16="http://schemas.microsoft.com/office/drawing/2014/main" val="442097205"/>
                    </a:ext>
                  </a:extLst>
                </a:gridCol>
                <a:gridCol w="3624943">
                  <a:extLst>
                    <a:ext uri="{9D8B030D-6E8A-4147-A177-3AD203B41FA5}">
                      <a16:colId xmlns:a16="http://schemas.microsoft.com/office/drawing/2014/main" val="2084188256"/>
                    </a:ext>
                  </a:extLst>
                </a:gridCol>
              </a:tblGrid>
              <a:tr h="370840">
                <a:tc>
                  <a:txBody>
                    <a:bodyPr/>
                    <a:lstStyle/>
                    <a:p>
                      <a:r>
                        <a:rPr lang="en-ZA" sz="2400" dirty="0"/>
                        <a:t>Test</a:t>
                      </a:r>
                    </a:p>
                  </a:txBody>
                  <a:tcPr/>
                </a:tc>
                <a:tc>
                  <a:txBody>
                    <a:bodyPr/>
                    <a:lstStyle/>
                    <a:p>
                      <a:r>
                        <a:rPr lang="en-ZA" sz="2400" dirty="0"/>
                        <a:t>Date and Venue</a:t>
                      </a:r>
                    </a:p>
                  </a:txBody>
                  <a:tcPr/>
                </a:tc>
                <a:extLst>
                  <a:ext uri="{0D108BD9-81ED-4DB2-BD59-A6C34878D82A}">
                    <a16:rowId xmlns:a16="http://schemas.microsoft.com/office/drawing/2014/main" val="1865807068"/>
                  </a:ext>
                </a:extLst>
              </a:tr>
              <a:tr h="370840">
                <a:tc>
                  <a:txBody>
                    <a:bodyPr/>
                    <a:lstStyle/>
                    <a:p>
                      <a:r>
                        <a:rPr lang="en-ZA" sz="2400" dirty="0"/>
                        <a:t>GA2 Comprehension Test</a:t>
                      </a:r>
                    </a:p>
                  </a:txBody>
                  <a:tcPr/>
                </a:tc>
                <a:tc>
                  <a:txBody>
                    <a:bodyPr/>
                    <a:lstStyle/>
                    <a:p>
                      <a:r>
                        <a:rPr lang="en-ZA" sz="2400" dirty="0"/>
                        <a:t>See course handout</a:t>
                      </a:r>
                    </a:p>
                  </a:txBody>
                  <a:tcPr/>
                </a:tc>
                <a:extLst>
                  <a:ext uri="{0D108BD9-81ED-4DB2-BD59-A6C34878D82A}">
                    <a16:rowId xmlns:a16="http://schemas.microsoft.com/office/drawing/2014/main" val="2742779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400" dirty="0"/>
                        <a:t>GA2 Validation Essay</a:t>
                      </a:r>
                    </a:p>
                  </a:txBody>
                  <a:tcPr/>
                </a:tc>
                <a:tc>
                  <a:txBody>
                    <a:bodyPr/>
                    <a:lstStyle/>
                    <a:p>
                      <a:endParaRPr lang="en-ZA" sz="2400" dirty="0"/>
                    </a:p>
                  </a:txBody>
                  <a:tcPr/>
                </a:tc>
                <a:extLst>
                  <a:ext uri="{0D108BD9-81ED-4DB2-BD59-A6C34878D82A}">
                    <a16:rowId xmlns:a16="http://schemas.microsoft.com/office/drawing/2014/main" val="3460288675"/>
                  </a:ext>
                </a:extLst>
              </a:tr>
            </a:tbl>
          </a:graphicData>
        </a:graphic>
      </p:graphicFrame>
      <p:sp>
        <p:nvSpPr>
          <p:cNvPr id="6" name="TextBox 5">
            <a:extLst>
              <a:ext uri="{FF2B5EF4-FFF2-40B4-BE49-F238E27FC236}">
                <a16:creationId xmlns:a16="http://schemas.microsoft.com/office/drawing/2014/main" id="{02D25125-2493-4054-A850-88A7269DEA1B}"/>
              </a:ext>
            </a:extLst>
          </p:cNvPr>
          <p:cNvSpPr txBox="1"/>
          <p:nvPr/>
        </p:nvSpPr>
        <p:spPr>
          <a:xfrm>
            <a:off x="478970" y="5539345"/>
            <a:ext cx="8360229" cy="1077218"/>
          </a:xfrm>
          <a:prstGeom prst="rect">
            <a:avLst/>
          </a:prstGeom>
          <a:noFill/>
        </p:spPr>
        <p:txBody>
          <a:bodyPr wrap="square">
            <a:spAutoFit/>
          </a:bodyPr>
          <a:lstStyle/>
          <a:p>
            <a:r>
              <a:rPr lang="en-ZA" sz="1600" dirty="0"/>
              <a:t>There are venue-based tests. And isn’t just about theories and possibly remembering stuff from lectures/readings. It’s going to involve proposing solutions, design strategies, critiquing solutions, various things where we will test your understanding and skills in the subjects of this course. Comprehension Test depends on Prac1 and Prac3.</a:t>
            </a:r>
          </a:p>
        </p:txBody>
      </p:sp>
    </p:spTree>
    <p:extLst>
      <p:ext uri="{BB962C8B-B14F-4D97-AF65-F5344CB8AC3E}">
        <p14:creationId xmlns:p14="http://schemas.microsoft.com/office/powerpoint/2010/main" val="2294831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1A7F8D-9163-4EF6-80D5-43E3EB9B319E}"/>
              </a:ext>
            </a:extLst>
          </p:cNvPr>
          <p:cNvSpPr>
            <a:spLocks noGrp="1"/>
          </p:cNvSpPr>
          <p:nvPr>
            <p:ph type="title"/>
          </p:nvPr>
        </p:nvSpPr>
        <p:spPr/>
        <p:txBody>
          <a:bodyPr>
            <a:normAutofit fontScale="90000"/>
          </a:bodyPr>
          <a:lstStyle/>
          <a:p>
            <a:r>
              <a:rPr lang="en-ZA" dirty="0"/>
              <a:t>Practical Work</a:t>
            </a:r>
          </a:p>
        </p:txBody>
      </p:sp>
      <p:sp>
        <p:nvSpPr>
          <p:cNvPr id="4" name="Content Placeholder 3">
            <a:extLst>
              <a:ext uri="{FF2B5EF4-FFF2-40B4-BE49-F238E27FC236}">
                <a16:creationId xmlns:a16="http://schemas.microsoft.com/office/drawing/2014/main" id="{34D4D82A-3DB1-4B22-BEBB-B0945EFE2534}"/>
              </a:ext>
            </a:extLst>
          </p:cNvPr>
          <p:cNvSpPr>
            <a:spLocks noGrp="1"/>
          </p:cNvSpPr>
          <p:nvPr>
            <p:ph idx="1"/>
          </p:nvPr>
        </p:nvSpPr>
        <p:spPr>
          <a:xfrm>
            <a:off x="478971" y="1447800"/>
            <a:ext cx="8360229" cy="5257800"/>
          </a:xfrm>
        </p:spPr>
        <p:txBody>
          <a:bodyPr>
            <a:normAutofit/>
          </a:bodyPr>
          <a:lstStyle/>
          <a:p>
            <a:r>
              <a:rPr lang="en-ZA" dirty="0"/>
              <a:t>Certainly, </a:t>
            </a:r>
            <a:r>
              <a:rPr lang="en-ZA" dirty="0" err="1"/>
              <a:t>pracs</a:t>
            </a:r>
            <a:r>
              <a:rPr lang="en-ZA" dirty="0"/>
              <a:t> are big part of this course</a:t>
            </a:r>
          </a:p>
          <a:p>
            <a:r>
              <a:rPr lang="en-ZA" dirty="0"/>
              <a:t>Prac1 is individual work</a:t>
            </a:r>
          </a:p>
          <a:p>
            <a:r>
              <a:rPr lang="en-ZA" dirty="0"/>
              <a:t>The </a:t>
            </a:r>
            <a:r>
              <a:rPr lang="en-ZA" dirty="0" err="1"/>
              <a:t>Pracs</a:t>
            </a:r>
            <a:r>
              <a:rPr lang="en-ZA" dirty="0"/>
              <a:t> can be worked on whenever you like, </a:t>
            </a:r>
            <a:r>
              <a:rPr lang="en-ZA" dirty="0">
                <a:solidFill>
                  <a:srgbClr val="FF0000"/>
                </a:solidFill>
              </a:rPr>
              <a:t>but keep to due dates!</a:t>
            </a:r>
            <a:r>
              <a:rPr lang="en-ZA" dirty="0"/>
              <a:t> </a:t>
            </a:r>
            <a:r>
              <a:rPr lang="en-ZA" sz="2000" dirty="0"/>
              <a:t>(disclaimer note: tutors can only assist with </a:t>
            </a:r>
            <a:r>
              <a:rPr lang="en-ZA" sz="2000" dirty="0" err="1"/>
              <a:t>pracs</a:t>
            </a:r>
            <a:r>
              <a:rPr lang="en-ZA" sz="2000" dirty="0"/>
              <a:t> that related to scheduled </a:t>
            </a:r>
            <a:r>
              <a:rPr lang="en-ZA" sz="2000" dirty="0" err="1"/>
              <a:t>prac</a:t>
            </a:r>
            <a:r>
              <a:rPr lang="en-ZA" sz="2000" dirty="0"/>
              <a:t> sessions, if you decide start early on </a:t>
            </a:r>
            <a:r>
              <a:rPr lang="en-ZA" sz="2000" dirty="0" err="1"/>
              <a:t>pracs</a:t>
            </a:r>
            <a:r>
              <a:rPr lang="en-ZA" sz="2000" dirty="0"/>
              <a:t> you cannot expect tutor to provide support until the scheduled release date for the </a:t>
            </a:r>
            <a:r>
              <a:rPr lang="en-ZA" sz="2000" dirty="0" err="1"/>
              <a:t>prac</a:t>
            </a:r>
            <a:r>
              <a:rPr lang="en-ZA" sz="2000" dirty="0"/>
              <a:t> concerned).</a:t>
            </a:r>
            <a:endParaRPr lang="en-ZA" dirty="0">
              <a:solidFill>
                <a:schemeClr val="accent3">
                  <a:lumMod val="50000"/>
                </a:schemeClr>
              </a:solidFill>
            </a:endParaRPr>
          </a:p>
          <a:p>
            <a:r>
              <a:rPr lang="en-ZA" dirty="0"/>
              <a:t>One course project:</a:t>
            </a:r>
          </a:p>
          <a:p>
            <a:pPr lvl="1"/>
            <a:r>
              <a:rPr lang="en-ZA" dirty="0"/>
              <a:t>YODA Project</a:t>
            </a:r>
          </a:p>
        </p:txBody>
      </p:sp>
    </p:spTree>
    <p:extLst>
      <p:ext uri="{BB962C8B-B14F-4D97-AF65-F5344CB8AC3E}">
        <p14:creationId xmlns:p14="http://schemas.microsoft.com/office/powerpoint/2010/main" val="2428441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D1A48-5ADC-430B-8398-17F8E587A7CB}"/>
              </a:ext>
            </a:extLst>
          </p:cNvPr>
          <p:cNvSpPr>
            <a:spLocks noGrp="1"/>
          </p:cNvSpPr>
          <p:nvPr>
            <p:ph type="title"/>
          </p:nvPr>
        </p:nvSpPr>
        <p:spPr>
          <a:xfrm>
            <a:off x="729114" y="448221"/>
            <a:ext cx="7698306" cy="692210"/>
          </a:xfrm>
        </p:spPr>
        <p:txBody>
          <a:bodyPr vert="horz" lIns="91440" tIns="45720" rIns="91440" bIns="45720" rtlCol="0" anchor="b">
            <a:normAutofit/>
          </a:bodyPr>
          <a:lstStyle/>
          <a:p>
            <a:pPr>
              <a:lnSpc>
                <a:spcPct val="90000"/>
              </a:lnSpc>
            </a:pPr>
            <a:r>
              <a:rPr lang="en-US" b="1" kern="1200">
                <a:latin typeface="+mj-lt"/>
                <a:ea typeface="+mj-ea"/>
                <a:cs typeface="+mj-cs"/>
              </a:rPr>
              <a:t>EEE4120F Marks Breakdown</a:t>
            </a:r>
          </a:p>
        </p:txBody>
      </p:sp>
      <p:sp>
        <p:nvSpPr>
          <p:cNvPr id="3" name="Rectangle 2"/>
          <p:cNvSpPr/>
          <p:nvPr/>
        </p:nvSpPr>
        <p:spPr>
          <a:xfrm>
            <a:off x="849854" y="2313432"/>
            <a:ext cx="3612418" cy="3493008"/>
          </a:xfrm>
          <a:prstGeom prst="rect">
            <a:avLst/>
          </a:prstGeom>
        </p:spPr>
        <p:txBody>
          <a:bodyPr vert="horz" lIns="91440" tIns="45720" rIns="91440" bIns="45720" rtlCol="0">
            <a:normAutofit fontScale="92500"/>
          </a:bodyPr>
          <a:lstStyle/>
          <a:p>
            <a:pPr lvl="0">
              <a:lnSpc>
                <a:spcPct val="90000"/>
              </a:lnSpc>
              <a:spcBef>
                <a:spcPct val="20000"/>
              </a:spcBef>
              <a:buClr>
                <a:schemeClr val="accent1"/>
              </a:buClr>
              <a:buSzPct val="76000"/>
              <a:buFont typeface="Wingdings 2" pitchFamily="18" charset="2"/>
              <a:buChar char=""/>
            </a:pPr>
            <a:r>
              <a:rPr lang="en-US" sz="2700" b="1" i="1" dirty="0">
                <a:solidFill>
                  <a:schemeClr val="tx2"/>
                </a:solidFill>
                <a:latin typeface="Tahoma" pitchFamily="34" charset="0"/>
                <a:ea typeface="Tahoma" pitchFamily="34" charset="0"/>
                <a:cs typeface="Tahoma" pitchFamily="34" charset="0"/>
              </a:rPr>
              <a:t>MARKS:</a:t>
            </a:r>
          </a:p>
          <a:p>
            <a:pPr lvl="0">
              <a:lnSpc>
                <a:spcPct val="90000"/>
              </a:lnSpc>
              <a:spcBef>
                <a:spcPct val="20000"/>
              </a:spcBef>
              <a:buClr>
                <a:schemeClr val="accent1"/>
              </a:buClr>
              <a:buSzPct val="76000"/>
              <a:buFont typeface="Wingdings 2" pitchFamily="18" charset="2"/>
              <a:buChar char=""/>
            </a:pPr>
            <a:r>
              <a:rPr lang="en-US" sz="2700" dirty="0">
                <a:solidFill>
                  <a:schemeClr val="tx2"/>
                </a:solidFill>
                <a:latin typeface="Tahoma" pitchFamily="34" charset="0"/>
                <a:ea typeface="Tahoma" pitchFamily="34" charset="0"/>
                <a:cs typeface="Tahoma" pitchFamily="34" charset="0"/>
              </a:rPr>
              <a:t>See next slide…</a:t>
            </a:r>
          </a:p>
          <a:p>
            <a:pPr lvl="0">
              <a:lnSpc>
                <a:spcPct val="90000"/>
              </a:lnSpc>
              <a:spcBef>
                <a:spcPct val="20000"/>
              </a:spcBef>
              <a:buClr>
                <a:schemeClr val="accent1"/>
              </a:buClr>
              <a:buSzPct val="76000"/>
              <a:buFont typeface="Wingdings 2" pitchFamily="18" charset="2"/>
              <a:buChar char=""/>
            </a:pPr>
            <a:r>
              <a:rPr lang="en-US" sz="2700" b="1" i="1" dirty="0">
                <a:solidFill>
                  <a:schemeClr val="tx2"/>
                </a:solidFill>
                <a:latin typeface="Tahoma" pitchFamily="34" charset="0"/>
                <a:ea typeface="Tahoma" pitchFamily="34" charset="0"/>
                <a:cs typeface="Tahoma" pitchFamily="34" charset="0"/>
              </a:rPr>
              <a:t>DP:</a:t>
            </a:r>
          </a:p>
          <a:p>
            <a:pPr marL="285750" lvl="0" indent="-285750">
              <a:lnSpc>
                <a:spcPct val="90000"/>
              </a:lnSpc>
              <a:spcBef>
                <a:spcPct val="20000"/>
              </a:spcBef>
              <a:buClr>
                <a:schemeClr val="accent1"/>
              </a:buClr>
              <a:buSzPct val="76000"/>
              <a:buFont typeface="Wingdings 2" pitchFamily="18" charset="2"/>
              <a:buChar char=""/>
            </a:pPr>
            <a:r>
              <a:rPr lang="en-US" sz="2700" dirty="0">
                <a:solidFill>
                  <a:schemeClr val="tx2"/>
                </a:solidFill>
                <a:latin typeface="Tahoma" pitchFamily="34" charset="0"/>
                <a:ea typeface="Tahoma" pitchFamily="34" charset="0"/>
                <a:cs typeface="Tahoma" pitchFamily="34" charset="0"/>
              </a:rPr>
              <a:t>Pass GA2 assignment and tests</a:t>
            </a:r>
          </a:p>
          <a:p>
            <a:pPr marL="285750" lvl="0" indent="-285750">
              <a:lnSpc>
                <a:spcPct val="90000"/>
              </a:lnSpc>
              <a:spcBef>
                <a:spcPct val="20000"/>
              </a:spcBef>
              <a:buClr>
                <a:schemeClr val="accent1"/>
              </a:buClr>
              <a:buSzPct val="76000"/>
              <a:buFont typeface="Wingdings 2" pitchFamily="18" charset="2"/>
              <a:buChar char=""/>
            </a:pPr>
            <a:r>
              <a:rPr lang="en-US" sz="2700" dirty="0">
                <a:solidFill>
                  <a:schemeClr val="tx2"/>
                </a:solidFill>
                <a:latin typeface="Tahoma" pitchFamily="34" charset="0"/>
                <a:ea typeface="Tahoma" pitchFamily="34" charset="0"/>
                <a:cs typeface="Tahoma" pitchFamily="34" charset="0"/>
              </a:rPr>
              <a:t>Minimum 40% overall class average to write the final exam</a:t>
            </a:r>
          </a:p>
        </p:txBody>
      </p:sp>
      <p:pic>
        <p:nvPicPr>
          <p:cNvPr id="8" name="Picture 7">
            <a:extLst>
              <a:ext uri="{FF2B5EF4-FFF2-40B4-BE49-F238E27FC236}">
                <a16:creationId xmlns:a16="http://schemas.microsoft.com/office/drawing/2014/main" id="{F2F036C2-E499-41F4-A7E1-21136DE0360E}"/>
              </a:ext>
            </a:extLst>
          </p:cNvPr>
          <p:cNvPicPr>
            <a:picLocks noChangeAspect="1"/>
          </p:cNvPicPr>
          <p:nvPr/>
        </p:nvPicPr>
        <p:blipFill rotWithShape="1">
          <a:blip r:embed="rId2">
            <a:extLst>
              <a:ext uri="{28A0092B-C50C-407E-A947-70E740481C1C}">
                <a14:useLocalDpi xmlns:a14="http://schemas.microsoft.com/office/drawing/2010/main" val="0"/>
              </a:ext>
            </a:extLst>
          </a:blip>
          <a:srcRect t="261" r="2" b="27222"/>
          <a:stretch/>
        </p:blipFill>
        <p:spPr>
          <a:xfrm>
            <a:off x="4645152" y="2313431"/>
            <a:ext cx="3419856" cy="3493008"/>
          </a:xfrm>
          <a:prstGeom prst="rect">
            <a:avLst/>
          </a:prstGeom>
          <a:noFill/>
        </p:spPr>
      </p:pic>
    </p:spTree>
    <p:extLst>
      <p:ext uri="{BB962C8B-B14F-4D97-AF65-F5344CB8AC3E}">
        <p14:creationId xmlns:p14="http://schemas.microsoft.com/office/powerpoint/2010/main" val="513222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1710C-2670-7101-AF02-5B207FCEFC84}"/>
              </a:ext>
            </a:extLst>
          </p:cNvPr>
          <p:cNvSpPr>
            <a:spLocks noGrp="1"/>
          </p:cNvSpPr>
          <p:nvPr>
            <p:ph type="title"/>
          </p:nvPr>
        </p:nvSpPr>
        <p:spPr/>
        <p:txBody>
          <a:bodyPr>
            <a:normAutofit fontScale="90000"/>
          </a:bodyPr>
          <a:lstStyle/>
          <a:p>
            <a:r>
              <a:rPr lang="en-ZA" dirty="0"/>
              <a:t>Marks Breakdown (16 credits)</a:t>
            </a:r>
          </a:p>
        </p:txBody>
      </p:sp>
      <p:sp>
        <p:nvSpPr>
          <p:cNvPr id="3" name="Content Placeholder 2">
            <a:extLst>
              <a:ext uri="{FF2B5EF4-FFF2-40B4-BE49-F238E27FC236}">
                <a16:creationId xmlns:a16="http://schemas.microsoft.com/office/drawing/2014/main" id="{276A6BE9-98C1-3688-EB22-20C0529776D2}"/>
              </a:ext>
            </a:extLst>
          </p:cNvPr>
          <p:cNvSpPr>
            <a:spLocks noGrp="1"/>
          </p:cNvSpPr>
          <p:nvPr>
            <p:ph idx="1"/>
          </p:nvPr>
        </p:nvSpPr>
        <p:spPr>
          <a:xfrm>
            <a:off x="564748" y="1393371"/>
            <a:ext cx="7862672" cy="5016408"/>
          </a:xfrm>
        </p:spPr>
        <p:txBody>
          <a:bodyPr>
            <a:normAutofit fontScale="62500" lnSpcReduction="20000"/>
          </a:bodyPr>
          <a:lstStyle/>
          <a:p>
            <a:r>
              <a:rPr lang="en-ZA" b="1" dirty="0" err="1"/>
              <a:t>Practicals</a:t>
            </a:r>
            <a:r>
              <a:rPr lang="en-ZA" b="1" dirty="0"/>
              <a:t>:  15%  </a:t>
            </a:r>
            <a:r>
              <a:rPr lang="en-ZA" dirty="0"/>
              <a:t> </a:t>
            </a:r>
          </a:p>
          <a:p>
            <a:pPr lvl="1"/>
            <a:r>
              <a:rPr lang="en-ZA" dirty="0"/>
              <a:t>4 </a:t>
            </a:r>
            <a:r>
              <a:rPr lang="en-ZA" dirty="0" err="1"/>
              <a:t>practicals</a:t>
            </a:r>
            <a:r>
              <a:rPr lang="en-ZA" dirty="0"/>
              <a:t>: </a:t>
            </a:r>
            <a:br>
              <a:rPr lang="en-ZA" dirty="0"/>
            </a:br>
            <a:r>
              <a:rPr lang="en-ZA" dirty="0"/>
              <a:t>Golden Measure in MATLAB/OCTAVE; </a:t>
            </a:r>
            <a:br>
              <a:rPr lang="en-ZA" dirty="0"/>
            </a:br>
            <a:r>
              <a:rPr lang="en-ZA" dirty="0"/>
              <a:t>MATLAB Parallel Computing Toolkit;</a:t>
            </a:r>
            <a:br>
              <a:rPr lang="en-ZA" dirty="0"/>
            </a:br>
            <a:r>
              <a:rPr lang="en-ZA" dirty="0"/>
              <a:t>OpenCL project-based learning; </a:t>
            </a:r>
            <a:br>
              <a:rPr lang="en-ZA" dirty="0"/>
            </a:br>
            <a:r>
              <a:rPr lang="en-ZA" dirty="0" err="1"/>
              <a:t>OpenMPI</a:t>
            </a:r>
            <a:r>
              <a:rPr lang="en-ZA" dirty="0"/>
              <a:t> collaborating nodes</a:t>
            </a:r>
            <a:br>
              <a:rPr lang="en-ZA" dirty="0"/>
            </a:br>
            <a:r>
              <a:rPr lang="en-ZA" dirty="0"/>
              <a:t>HDL </a:t>
            </a:r>
            <a:r>
              <a:rPr lang="en-ZA" dirty="0" err="1"/>
              <a:t>prac</a:t>
            </a:r>
            <a:r>
              <a:rPr lang="en-ZA" dirty="0"/>
              <a:t> leading to project activities </a:t>
            </a:r>
          </a:p>
          <a:p>
            <a:r>
              <a:rPr lang="en-ZA" b="1" dirty="0"/>
              <a:t>GA assessment &amp; tests : 5%</a:t>
            </a:r>
          </a:p>
          <a:p>
            <a:pPr lvl="1"/>
            <a:r>
              <a:rPr lang="en-ZA" dirty="0"/>
              <a:t>Comprehension test based on </a:t>
            </a:r>
            <a:r>
              <a:rPr lang="en-ZA" dirty="0" err="1"/>
              <a:t>pracs</a:t>
            </a:r>
            <a:r>
              <a:rPr lang="en-ZA" dirty="0"/>
              <a:t> 1,3, technical essay; </a:t>
            </a:r>
            <a:br>
              <a:rPr lang="en-ZA" dirty="0"/>
            </a:br>
            <a:r>
              <a:rPr lang="en-ZA" dirty="0"/>
              <a:t>this is a DP requirement for EEE4120F.</a:t>
            </a:r>
          </a:p>
          <a:p>
            <a:r>
              <a:rPr lang="en-ZA" b="1" dirty="0"/>
              <a:t>Tests : 15%</a:t>
            </a:r>
          </a:p>
          <a:p>
            <a:pPr lvl="1"/>
            <a:r>
              <a:rPr lang="en-ZA" dirty="0"/>
              <a:t>5% quizzes (can move to exam), 10% class test (‘exam prep test’). </a:t>
            </a:r>
            <a:br>
              <a:rPr lang="en-ZA" dirty="0"/>
            </a:br>
            <a:r>
              <a:rPr lang="en-ZA" dirty="0"/>
              <a:t>Venue-based test. No make-up tests. Tests you miss (including class test) has it’s weight moved to exam.</a:t>
            </a:r>
          </a:p>
          <a:p>
            <a:r>
              <a:rPr lang="en-ZA" b="1" dirty="0"/>
              <a:t>Project : 15%</a:t>
            </a:r>
          </a:p>
          <a:p>
            <a:pPr lvl="1"/>
            <a:r>
              <a:rPr lang="en-ZA" dirty="0"/>
              <a:t>Blog; Status update; Draft Report; Final report; Demo </a:t>
            </a:r>
          </a:p>
          <a:p>
            <a:r>
              <a:rPr lang="en-ZA" b="1" dirty="0"/>
              <a:t>Final exam : 50%</a:t>
            </a:r>
          </a:p>
          <a:p>
            <a:pPr lvl="1"/>
            <a:r>
              <a:rPr lang="en-ZA" dirty="0"/>
              <a:t>Venue-based exam</a:t>
            </a:r>
          </a:p>
        </p:txBody>
      </p:sp>
    </p:spTree>
    <p:extLst>
      <p:ext uri="{BB962C8B-B14F-4D97-AF65-F5344CB8AC3E}">
        <p14:creationId xmlns:p14="http://schemas.microsoft.com/office/powerpoint/2010/main" val="907315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405A5-38F2-4857-A634-BA4968F4658D}"/>
              </a:ext>
            </a:extLst>
          </p:cNvPr>
          <p:cNvSpPr>
            <a:spLocks noGrp="1"/>
          </p:cNvSpPr>
          <p:nvPr>
            <p:ph type="title"/>
          </p:nvPr>
        </p:nvSpPr>
        <p:spPr>
          <a:xfrm>
            <a:off x="413429" y="812967"/>
            <a:ext cx="5735164" cy="692210"/>
          </a:xfrm>
        </p:spPr>
        <p:txBody>
          <a:bodyPr>
            <a:normAutofit fontScale="90000"/>
          </a:bodyPr>
          <a:lstStyle/>
          <a:p>
            <a:r>
              <a:rPr lang="en-ZA" dirty="0"/>
              <a:t>Lecture recording</a:t>
            </a:r>
            <a:endParaRPr lang="en-ZA" i="1" dirty="0"/>
          </a:p>
        </p:txBody>
      </p:sp>
      <p:grpSp>
        <p:nvGrpSpPr>
          <p:cNvPr id="9" name="Group 8">
            <a:extLst>
              <a:ext uri="{FF2B5EF4-FFF2-40B4-BE49-F238E27FC236}">
                <a16:creationId xmlns:a16="http://schemas.microsoft.com/office/drawing/2014/main" id="{A897BB55-3081-4CB1-8C30-9F1312786E1C}"/>
              </a:ext>
            </a:extLst>
          </p:cNvPr>
          <p:cNvGrpSpPr/>
          <p:nvPr/>
        </p:nvGrpSpPr>
        <p:grpSpPr>
          <a:xfrm>
            <a:off x="6148593" y="340672"/>
            <a:ext cx="2667609" cy="2133631"/>
            <a:chOff x="6148593" y="380454"/>
            <a:chExt cx="2667609" cy="2133631"/>
          </a:xfrm>
        </p:grpSpPr>
        <p:pic>
          <p:nvPicPr>
            <p:cNvPr id="6" name="Picture 5" descr="A close up of a sign&#10;&#10;Description automatically generated">
              <a:extLst>
                <a:ext uri="{FF2B5EF4-FFF2-40B4-BE49-F238E27FC236}">
                  <a16:creationId xmlns:a16="http://schemas.microsoft.com/office/drawing/2014/main" id="{8D81FD0F-C47D-41E4-9C68-AD9D795B84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8593" y="448221"/>
              <a:ext cx="2420168" cy="2065864"/>
            </a:xfrm>
            <a:prstGeom prst="rect">
              <a:avLst/>
            </a:prstGeom>
          </p:spPr>
        </p:pic>
        <p:sp>
          <p:nvSpPr>
            <p:cNvPr id="7" name="Speech Bubble: Oval 6">
              <a:extLst>
                <a:ext uri="{FF2B5EF4-FFF2-40B4-BE49-F238E27FC236}">
                  <a16:creationId xmlns:a16="http://schemas.microsoft.com/office/drawing/2014/main" id="{8363AEAB-DBCA-4567-B03B-7689C16DD93E}"/>
                </a:ext>
              </a:extLst>
            </p:cNvPr>
            <p:cNvSpPr/>
            <p:nvPr/>
          </p:nvSpPr>
          <p:spPr>
            <a:xfrm>
              <a:off x="7901802" y="380454"/>
              <a:ext cx="914400" cy="612648"/>
            </a:xfrm>
            <a:prstGeom prst="wedgeEllipseCallout">
              <a:avLst>
                <a:gd name="adj1" fmla="val -55080"/>
                <a:gd name="adj2" fmla="val 6658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a:extLst>
                <a:ext uri="{FF2B5EF4-FFF2-40B4-BE49-F238E27FC236}">
                  <a16:creationId xmlns:a16="http://schemas.microsoft.com/office/drawing/2014/main" id="{8263538E-3BC2-48A4-8B00-4DC99401F8A3}"/>
                </a:ext>
              </a:extLst>
            </p:cNvPr>
            <p:cNvSpPr/>
            <p:nvPr/>
          </p:nvSpPr>
          <p:spPr>
            <a:xfrm>
              <a:off x="7914008" y="483417"/>
              <a:ext cx="889987" cy="369332"/>
            </a:xfrm>
            <a:prstGeom prst="rect">
              <a:avLst/>
            </a:prstGeom>
          </p:spPr>
          <p:txBody>
            <a:bodyPr wrap="none">
              <a:spAutoFit/>
            </a:bodyPr>
            <a:lstStyle/>
            <a:p>
              <a:r>
                <a:rPr lang="en-ZA" dirty="0" err="1"/>
                <a:t>bla</a:t>
              </a:r>
              <a:r>
                <a:rPr lang="en-ZA" dirty="0"/>
                <a:t> </a:t>
              </a:r>
              <a:r>
                <a:rPr lang="en-ZA" dirty="0" err="1"/>
                <a:t>bla</a:t>
              </a:r>
              <a:endParaRPr lang="en-ZA" dirty="0"/>
            </a:p>
          </p:txBody>
        </p:sp>
      </p:grpSp>
      <p:sp>
        <p:nvSpPr>
          <p:cNvPr id="4" name="TextBox 3">
            <a:extLst>
              <a:ext uri="{FF2B5EF4-FFF2-40B4-BE49-F238E27FC236}">
                <a16:creationId xmlns:a16="http://schemas.microsoft.com/office/drawing/2014/main" id="{343C3057-4C24-43AC-8EB5-189A170E7931}"/>
              </a:ext>
            </a:extLst>
          </p:cNvPr>
          <p:cNvSpPr txBox="1"/>
          <p:nvPr/>
        </p:nvSpPr>
        <p:spPr>
          <a:xfrm>
            <a:off x="553467" y="2657127"/>
            <a:ext cx="1460656" cy="584775"/>
          </a:xfrm>
          <a:prstGeom prst="rect">
            <a:avLst/>
          </a:prstGeom>
          <a:noFill/>
        </p:spPr>
        <p:txBody>
          <a:bodyPr wrap="none" rtlCol="0">
            <a:spAutoFit/>
          </a:bodyPr>
          <a:lstStyle/>
          <a:p>
            <a:r>
              <a:rPr lang="en-ZA" sz="3200" b="1" dirty="0">
                <a:solidFill>
                  <a:schemeClr val="accent5">
                    <a:lumMod val="50000"/>
                  </a:schemeClr>
                </a:solidFill>
              </a:rPr>
              <a:t>NOTE:</a:t>
            </a:r>
          </a:p>
        </p:txBody>
      </p:sp>
      <p:sp>
        <p:nvSpPr>
          <p:cNvPr id="10" name="TextBox 9">
            <a:extLst>
              <a:ext uri="{FF2B5EF4-FFF2-40B4-BE49-F238E27FC236}">
                <a16:creationId xmlns:a16="http://schemas.microsoft.com/office/drawing/2014/main" id="{C1322F14-1720-4CE3-9A96-81C5443CB83C}"/>
              </a:ext>
            </a:extLst>
          </p:cNvPr>
          <p:cNvSpPr txBox="1"/>
          <p:nvPr/>
        </p:nvSpPr>
        <p:spPr>
          <a:xfrm>
            <a:off x="611383" y="3437654"/>
            <a:ext cx="7716187" cy="1384995"/>
          </a:xfrm>
          <a:prstGeom prst="rect">
            <a:avLst/>
          </a:prstGeom>
          <a:noFill/>
        </p:spPr>
        <p:txBody>
          <a:bodyPr wrap="square">
            <a:spAutoFit/>
          </a:bodyPr>
          <a:lstStyle/>
          <a:p>
            <a:pPr marL="457200" indent="-457200">
              <a:buClr>
                <a:schemeClr val="accent5">
                  <a:lumMod val="75000"/>
                </a:schemeClr>
              </a:buClr>
              <a:buFont typeface="Courier New" panose="02070309020205020404" pitchFamily="49" charset="0"/>
              <a:buChar char="o"/>
            </a:pPr>
            <a:r>
              <a:rPr lang="en-ZA" sz="2800" dirty="0">
                <a:solidFill>
                  <a:schemeClr val="tx2"/>
                </a:solidFill>
                <a:latin typeface="Tahoma" panose="020B0604030504040204" pitchFamily="34" charset="0"/>
                <a:ea typeface="Tahoma" panose="020B0604030504040204" pitchFamily="34" charset="0"/>
                <a:cs typeface="Tahoma" panose="020B0604030504040204" pitchFamily="34" charset="0"/>
              </a:rPr>
              <a:t>Please note that these lectures are being recorded and to be made available on </a:t>
            </a:r>
            <a:r>
              <a:rPr lang="en-ZA" sz="2800" dirty="0" err="1">
                <a:solidFill>
                  <a:schemeClr val="tx2"/>
                </a:solidFill>
                <a:latin typeface="Tahoma" panose="020B0604030504040204" pitchFamily="34" charset="0"/>
                <a:ea typeface="Tahoma" panose="020B0604030504040204" pitchFamily="34" charset="0"/>
                <a:cs typeface="Tahoma" panose="020B0604030504040204" pitchFamily="34" charset="0"/>
              </a:rPr>
              <a:t>Amathuba</a:t>
            </a:r>
            <a:r>
              <a:rPr lang="en-ZA" sz="2800" dirty="0">
                <a:solidFill>
                  <a:schemeClr val="tx2"/>
                </a:solidFill>
                <a:latin typeface="Tahoma" panose="020B0604030504040204" pitchFamily="34" charset="0"/>
                <a:ea typeface="Tahoma" panose="020B0604030504040204" pitchFamily="34" charset="0"/>
                <a:cs typeface="Tahoma" panose="020B0604030504040204" pitchFamily="34" charset="0"/>
              </a:rPr>
              <a:t> or MS Teams.</a:t>
            </a:r>
          </a:p>
        </p:txBody>
      </p:sp>
    </p:spTree>
    <p:extLst>
      <p:ext uri="{BB962C8B-B14F-4D97-AF65-F5344CB8AC3E}">
        <p14:creationId xmlns:p14="http://schemas.microsoft.com/office/powerpoint/2010/main" val="57456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1A7F8D-9163-4EF6-80D5-43E3EB9B319E}"/>
              </a:ext>
            </a:extLst>
          </p:cNvPr>
          <p:cNvSpPr>
            <a:spLocks noGrp="1"/>
          </p:cNvSpPr>
          <p:nvPr>
            <p:ph type="title"/>
          </p:nvPr>
        </p:nvSpPr>
        <p:spPr>
          <a:xfrm>
            <a:off x="729114" y="329883"/>
            <a:ext cx="7698306" cy="692210"/>
          </a:xfrm>
        </p:spPr>
        <p:txBody>
          <a:bodyPr>
            <a:normAutofit fontScale="90000"/>
          </a:bodyPr>
          <a:lstStyle/>
          <a:p>
            <a:r>
              <a:rPr lang="en-ZA" dirty="0"/>
              <a:t>Practical Support using Discord</a:t>
            </a:r>
          </a:p>
        </p:txBody>
      </p:sp>
      <p:sp>
        <p:nvSpPr>
          <p:cNvPr id="4" name="Content Placeholder 3">
            <a:extLst>
              <a:ext uri="{FF2B5EF4-FFF2-40B4-BE49-F238E27FC236}">
                <a16:creationId xmlns:a16="http://schemas.microsoft.com/office/drawing/2014/main" id="{34D4D82A-3DB1-4B22-BEBB-B0945EFE2534}"/>
              </a:ext>
            </a:extLst>
          </p:cNvPr>
          <p:cNvSpPr>
            <a:spLocks noGrp="1"/>
          </p:cNvSpPr>
          <p:nvPr>
            <p:ph idx="1"/>
          </p:nvPr>
        </p:nvSpPr>
        <p:spPr>
          <a:xfrm>
            <a:off x="353786" y="1097399"/>
            <a:ext cx="8436428" cy="5626129"/>
          </a:xfrm>
        </p:spPr>
        <p:txBody>
          <a:bodyPr>
            <a:normAutofit fontScale="77500" lnSpcReduction="20000"/>
          </a:bodyPr>
          <a:lstStyle/>
          <a:p>
            <a:r>
              <a:rPr lang="en-ZA" dirty="0"/>
              <a:t>Discord </a:t>
            </a:r>
            <a:r>
              <a:rPr lang="en-ZA" dirty="0">
                <a:hlinkClick r:id="rId2"/>
              </a:rPr>
              <a:t>https://discord.com/</a:t>
            </a:r>
            <a:r>
              <a:rPr lang="en-ZA" dirty="0"/>
              <a:t> you have likely use before (e.g. in EEE3096S), and we will be using it in this course also as an online platform for working collaboratively on </a:t>
            </a:r>
            <a:r>
              <a:rPr lang="en-ZA" dirty="0" err="1"/>
              <a:t>pracs</a:t>
            </a:r>
            <a:r>
              <a:rPr lang="en-ZA" dirty="0"/>
              <a:t>/projects and for tutors being able to provide you support.</a:t>
            </a:r>
          </a:p>
          <a:p>
            <a:r>
              <a:rPr lang="en-ZA" dirty="0"/>
              <a:t>The details of </a:t>
            </a:r>
            <a:r>
              <a:rPr lang="en-ZA" dirty="0">
                <a:highlight>
                  <a:srgbClr val="FFFF00"/>
                </a:highlight>
              </a:rPr>
              <a:t>connecting up to the Discord </a:t>
            </a:r>
            <a:r>
              <a:rPr lang="en-ZA" dirty="0"/>
              <a:t>server for this course </a:t>
            </a:r>
            <a:r>
              <a:rPr lang="en-ZA" dirty="0">
                <a:highlight>
                  <a:srgbClr val="FFFF00"/>
                </a:highlight>
              </a:rPr>
              <a:t>will be announced</a:t>
            </a:r>
            <a:r>
              <a:rPr lang="en-ZA" dirty="0"/>
              <a:t>.</a:t>
            </a:r>
          </a:p>
          <a:p>
            <a:r>
              <a:rPr lang="en-ZA" dirty="0"/>
              <a:t>For working online collaboratively on projects with teammates you can decide what tool you prefer, that is flexible. But connecting with lecture/TA/tutors for discussing project artefacts and the like we encourage use of Discord. </a:t>
            </a:r>
          </a:p>
          <a:p>
            <a:r>
              <a:rPr lang="en-ZA" dirty="0"/>
              <a:t>Prac1 done individually</a:t>
            </a:r>
          </a:p>
          <a:p>
            <a:r>
              <a:rPr lang="en-ZA" dirty="0"/>
              <a:t>Other </a:t>
            </a:r>
            <a:r>
              <a:rPr lang="en-ZA" dirty="0" err="1"/>
              <a:t>Pracs</a:t>
            </a:r>
            <a:r>
              <a:rPr lang="en-ZA" dirty="0"/>
              <a:t> planned to be done as a team of two</a:t>
            </a:r>
          </a:p>
          <a:p>
            <a:pPr lvl="1"/>
            <a:r>
              <a:rPr lang="en-ZA" sz="2300" dirty="0"/>
              <a:t>(we do not encourage teams of more than two, but if for some reason you cannot find a teammate and an existing team is allowing you to join them, then please get permission by emailing lecture or TA)</a:t>
            </a:r>
          </a:p>
        </p:txBody>
      </p:sp>
    </p:spTree>
    <p:extLst>
      <p:ext uri="{BB962C8B-B14F-4D97-AF65-F5344CB8AC3E}">
        <p14:creationId xmlns:p14="http://schemas.microsoft.com/office/powerpoint/2010/main" val="1011464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1A7F8D-9163-4EF6-80D5-43E3EB9B319E}"/>
              </a:ext>
            </a:extLst>
          </p:cNvPr>
          <p:cNvSpPr>
            <a:spLocks noGrp="1"/>
          </p:cNvSpPr>
          <p:nvPr>
            <p:ph type="title"/>
          </p:nvPr>
        </p:nvSpPr>
        <p:spPr/>
        <p:txBody>
          <a:bodyPr>
            <a:normAutofit fontScale="90000"/>
          </a:bodyPr>
          <a:lstStyle/>
          <a:p>
            <a:r>
              <a:rPr lang="en-ZA" dirty="0" err="1"/>
              <a:t>Pracs</a:t>
            </a:r>
            <a:r>
              <a:rPr lang="en-ZA" dirty="0"/>
              <a:t> Day(s)?</a:t>
            </a:r>
          </a:p>
        </p:txBody>
      </p:sp>
      <p:sp>
        <p:nvSpPr>
          <p:cNvPr id="4" name="Content Placeholder 3">
            <a:extLst>
              <a:ext uri="{FF2B5EF4-FFF2-40B4-BE49-F238E27FC236}">
                <a16:creationId xmlns:a16="http://schemas.microsoft.com/office/drawing/2014/main" id="{34D4D82A-3DB1-4B22-BEBB-B0945EFE2534}"/>
              </a:ext>
            </a:extLst>
          </p:cNvPr>
          <p:cNvSpPr>
            <a:spLocks noGrp="1"/>
          </p:cNvSpPr>
          <p:nvPr>
            <p:ph idx="1"/>
          </p:nvPr>
        </p:nvSpPr>
        <p:spPr>
          <a:xfrm>
            <a:off x="478971" y="1447800"/>
            <a:ext cx="8360229" cy="5257800"/>
          </a:xfrm>
        </p:spPr>
        <p:txBody>
          <a:bodyPr>
            <a:normAutofit/>
          </a:bodyPr>
          <a:lstStyle/>
          <a:p>
            <a:r>
              <a:rPr lang="en-ZA" dirty="0"/>
              <a:t>You can choose </a:t>
            </a:r>
            <a:r>
              <a:rPr lang="en-ZA" dirty="0">
                <a:solidFill>
                  <a:srgbClr val="FF0000"/>
                </a:solidFill>
              </a:rPr>
              <a:t>when &amp; where to work</a:t>
            </a:r>
            <a:r>
              <a:rPr lang="en-ZA" dirty="0"/>
              <a:t> on </a:t>
            </a:r>
            <a:r>
              <a:rPr lang="en-ZA" dirty="0" err="1"/>
              <a:t>pracs</a:t>
            </a:r>
            <a:r>
              <a:rPr lang="en-ZA" dirty="0"/>
              <a:t> and assignments</a:t>
            </a:r>
          </a:p>
          <a:p>
            <a:r>
              <a:rPr lang="en-ZA" dirty="0">
                <a:solidFill>
                  <a:srgbClr val="FF0000"/>
                </a:solidFill>
              </a:rPr>
              <a:t>Thursday 4pm-6pm</a:t>
            </a:r>
            <a:r>
              <a:rPr lang="en-ZA" dirty="0"/>
              <a:t> assigned as homeroom where venue available to work on </a:t>
            </a:r>
            <a:r>
              <a:rPr lang="en-ZA" dirty="0" err="1"/>
              <a:t>pracs</a:t>
            </a:r>
            <a:endParaRPr lang="en-ZA" dirty="0"/>
          </a:p>
          <a:p>
            <a:r>
              <a:rPr lang="en-ZA" dirty="0" err="1">
                <a:solidFill>
                  <a:srgbClr val="FF0000"/>
                </a:solidFill>
              </a:rPr>
              <a:t>Redlab</a:t>
            </a:r>
            <a:r>
              <a:rPr lang="en-ZA" dirty="0"/>
              <a:t> available </a:t>
            </a:r>
            <a:r>
              <a:rPr lang="en-ZA" dirty="0">
                <a:solidFill>
                  <a:srgbClr val="FF0000"/>
                </a:solidFill>
              </a:rPr>
              <a:t>Thursdays 3pm-5pm</a:t>
            </a:r>
          </a:p>
          <a:p>
            <a:r>
              <a:rPr lang="en-ZA" dirty="0"/>
              <a:t>Help us decide when best to have tutor monitoring Discord to provide you </a:t>
            </a:r>
            <a:r>
              <a:rPr lang="en-ZA" dirty="0" err="1"/>
              <a:t>prac</a:t>
            </a:r>
            <a:r>
              <a:rPr lang="en-ZA" dirty="0"/>
              <a:t> guidance and assistance outside regular lab/homeroom times.</a:t>
            </a:r>
          </a:p>
        </p:txBody>
      </p:sp>
    </p:spTree>
    <p:extLst>
      <p:ext uri="{BB962C8B-B14F-4D97-AF65-F5344CB8AC3E}">
        <p14:creationId xmlns:p14="http://schemas.microsoft.com/office/powerpoint/2010/main" val="2573960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0B822-9C86-1D0F-5C87-6841215C2197}"/>
              </a:ext>
            </a:extLst>
          </p:cNvPr>
          <p:cNvSpPr>
            <a:spLocks noGrp="1"/>
          </p:cNvSpPr>
          <p:nvPr>
            <p:ph type="title"/>
          </p:nvPr>
        </p:nvSpPr>
        <p:spPr/>
        <p:txBody>
          <a:bodyPr>
            <a:normAutofit fontScale="90000"/>
          </a:bodyPr>
          <a:lstStyle/>
          <a:p>
            <a:r>
              <a:rPr lang="en-ZA" dirty="0" err="1"/>
              <a:t>Prac</a:t>
            </a:r>
            <a:r>
              <a:rPr lang="en-ZA" dirty="0"/>
              <a:t> 1</a:t>
            </a:r>
          </a:p>
        </p:txBody>
      </p:sp>
      <p:sp>
        <p:nvSpPr>
          <p:cNvPr id="3" name="Content Placeholder 2">
            <a:extLst>
              <a:ext uri="{FF2B5EF4-FFF2-40B4-BE49-F238E27FC236}">
                <a16:creationId xmlns:a16="http://schemas.microsoft.com/office/drawing/2014/main" id="{0A2338EA-1808-CCFB-1F62-DDC1C7629FAB}"/>
              </a:ext>
            </a:extLst>
          </p:cNvPr>
          <p:cNvSpPr>
            <a:spLocks noGrp="1"/>
          </p:cNvSpPr>
          <p:nvPr>
            <p:ph idx="1"/>
          </p:nvPr>
        </p:nvSpPr>
        <p:spPr/>
        <p:txBody>
          <a:bodyPr/>
          <a:lstStyle/>
          <a:p>
            <a:r>
              <a:rPr lang="en-ZA" dirty="0"/>
              <a:t>You can start this any time</a:t>
            </a:r>
          </a:p>
          <a:p>
            <a:r>
              <a:rPr lang="en-ZA" dirty="0"/>
              <a:t>Use your own PC (especially this week)</a:t>
            </a:r>
          </a:p>
          <a:p>
            <a:r>
              <a:rPr lang="en-ZA" dirty="0" err="1"/>
              <a:t>Redlab</a:t>
            </a:r>
            <a:r>
              <a:rPr lang="en-ZA" dirty="0"/>
              <a:t> can be used for Prac1</a:t>
            </a:r>
          </a:p>
          <a:p>
            <a:r>
              <a:rPr lang="en-ZA" dirty="0"/>
              <a:t>Individual work (mainly)</a:t>
            </a:r>
          </a:p>
        </p:txBody>
      </p:sp>
      <p:sp>
        <p:nvSpPr>
          <p:cNvPr id="5" name="TextBox 4">
            <a:extLst>
              <a:ext uri="{FF2B5EF4-FFF2-40B4-BE49-F238E27FC236}">
                <a16:creationId xmlns:a16="http://schemas.microsoft.com/office/drawing/2014/main" id="{65F8BCDD-3C41-2D98-0DCA-35971DD33ABC}"/>
              </a:ext>
            </a:extLst>
          </p:cNvPr>
          <p:cNvSpPr txBox="1"/>
          <p:nvPr/>
        </p:nvSpPr>
        <p:spPr>
          <a:xfrm rot="20828055">
            <a:off x="4258647" y="5398554"/>
            <a:ext cx="4176656" cy="400110"/>
          </a:xfrm>
          <a:prstGeom prst="rect">
            <a:avLst/>
          </a:prstGeom>
          <a:solidFill>
            <a:srgbClr val="FFFF99"/>
          </a:solidFill>
        </p:spPr>
        <p:txBody>
          <a:bodyPr wrap="square">
            <a:spAutoFit/>
          </a:bodyPr>
          <a:lstStyle/>
          <a:p>
            <a:r>
              <a:rPr lang="en-ZA" sz="2000" dirty="0">
                <a:latin typeface="Arial Nova Cond" panose="020B0506020202020204" pitchFamily="34" charset="0"/>
              </a:rPr>
              <a:t>Will get back to Prac1 momentarily! …</a:t>
            </a:r>
          </a:p>
        </p:txBody>
      </p:sp>
    </p:spTree>
    <p:extLst>
      <p:ext uri="{BB962C8B-B14F-4D97-AF65-F5344CB8AC3E}">
        <p14:creationId xmlns:p14="http://schemas.microsoft.com/office/powerpoint/2010/main" val="293514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C89765-4660-4D6A-B98A-590F356FB4B2}"/>
              </a:ext>
            </a:extLst>
          </p:cNvPr>
          <p:cNvSpPr/>
          <p:nvPr/>
        </p:nvSpPr>
        <p:spPr>
          <a:xfrm>
            <a:off x="369633" y="297535"/>
            <a:ext cx="8404737" cy="1754326"/>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a:t>
            </a:r>
            <a:r>
              <a:rPr lang="en-US" sz="5400" b="1" i="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wh’s</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of this course:</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what, why, when, where?</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6" name="Picture 5" descr="A picture containing food, drawing&#10;&#10;Description automatically generated">
            <a:extLst>
              <a:ext uri="{FF2B5EF4-FFF2-40B4-BE49-F238E27FC236}">
                <a16:creationId xmlns:a16="http://schemas.microsoft.com/office/drawing/2014/main" id="{FA922926-9740-4588-968B-FCF8AD41AB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0331" y="3483429"/>
            <a:ext cx="2939822" cy="1841427"/>
          </a:xfrm>
          <a:prstGeom prst="rect">
            <a:avLst/>
          </a:prstGeom>
        </p:spPr>
      </p:pic>
      <p:sp>
        <p:nvSpPr>
          <p:cNvPr id="2" name="Arrow: Right 1">
            <a:extLst>
              <a:ext uri="{FF2B5EF4-FFF2-40B4-BE49-F238E27FC236}">
                <a16:creationId xmlns:a16="http://schemas.microsoft.com/office/drawing/2014/main" id="{E2CF76E5-2325-47D3-806C-5C307CB1160E}"/>
              </a:ext>
            </a:extLst>
          </p:cNvPr>
          <p:cNvSpPr/>
          <p:nvPr/>
        </p:nvSpPr>
        <p:spPr>
          <a:xfrm rot="19966009">
            <a:off x="5495418" y="2977063"/>
            <a:ext cx="1948537" cy="1003044"/>
          </a:xfrm>
          <a:prstGeom prst="righ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Arrow: Right 4">
            <a:extLst>
              <a:ext uri="{FF2B5EF4-FFF2-40B4-BE49-F238E27FC236}">
                <a16:creationId xmlns:a16="http://schemas.microsoft.com/office/drawing/2014/main" id="{37066D72-E6EB-46AA-B70F-F18F08AEB066}"/>
              </a:ext>
            </a:extLst>
          </p:cNvPr>
          <p:cNvSpPr/>
          <p:nvPr/>
        </p:nvSpPr>
        <p:spPr>
          <a:xfrm rot="12446206">
            <a:off x="1523678" y="2886055"/>
            <a:ext cx="1948537" cy="1003044"/>
          </a:xfrm>
          <a:prstGeom prst="righ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Arrow: U-Turn 2">
            <a:extLst>
              <a:ext uri="{FF2B5EF4-FFF2-40B4-BE49-F238E27FC236}">
                <a16:creationId xmlns:a16="http://schemas.microsoft.com/office/drawing/2014/main" id="{127B5C5E-3FE3-493D-AC6A-AE7F4CD48A7A}"/>
              </a:ext>
            </a:extLst>
          </p:cNvPr>
          <p:cNvSpPr/>
          <p:nvPr/>
        </p:nvSpPr>
        <p:spPr>
          <a:xfrm rot="13780391">
            <a:off x="1677564" y="4283653"/>
            <a:ext cx="1601252" cy="2029939"/>
          </a:xfrm>
          <a:prstGeom prst="utur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7" name="Arrow: Curved Up 6">
            <a:extLst>
              <a:ext uri="{FF2B5EF4-FFF2-40B4-BE49-F238E27FC236}">
                <a16:creationId xmlns:a16="http://schemas.microsoft.com/office/drawing/2014/main" id="{AB361D36-B9BE-49C4-8E1B-256E283C8A3D}"/>
              </a:ext>
            </a:extLst>
          </p:cNvPr>
          <p:cNvSpPr/>
          <p:nvPr/>
        </p:nvSpPr>
        <p:spPr>
          <a:xfrm rot="452291">
            <a:off x="4041113" y="5309013"/>
            <a:ext cx="1247758" cy="1180069"/>
          </a:xfrm>
          <a:prstGeom prst="curvedUpArrow">
            <a:avLst>
              <a:gd name="adj1" fmla="val 23550"/>
              <a:gd name="adj2" fmla="val 53638"/>
              <a:gd name="adj3" fmla="val 42561"/>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8" name="Arrow: Bent-Up 7">
            <a:extLst>
              <a:ext uri="{FF2B5EF4-FFF2-40B4-BE49-F238E27FC236}">
                <a16:creationId xmlns:a16="http://schemas.microsoft.com/office/drawing/2014/main" id="{3557CA21-E5C4-4246-B8DA-E9E94811D2EB}"/>
              </a:ext>
            </a:extLst>
          </p:cNvPr>
          <p:cNvSpPr/>
          <p:nvPr/>
        </p:nvSpPr>
        <p:spPr>
          <a:xfrm rot="2672969">
            <a:off x="5795412" y="4133673"/>
            <a:ext cx="1954790" cy="2039520"/>
          </a:xfrm>
          <a:prstGeom prst="bentUp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Arrow: U-Turn 9">
            <a:extLst>
              <a:ext uri="{FF2B5EF4-FFF2-40B4-BE49-F238E27FC236}">
                <a16:creationId xmlns:a16="http://schemas.microsoft.com/office/drawing/2014/main" id="{178FB730-F981-4F4C-BC81-6F12BE45BD81}"/>
              </a:ext>
            </a:extLst>
          </p:cNvPr>
          <p:cNvSpPr/>
          <p:nvPr/>
        </p:nvSpPr>
        <p:spPr>
          <a:xfrm rot="448779">
            <a:off x="4154086" y="2134760"/>
            <a:ext cx="1606750" cy="1707465"/>
          </a:xfrm>
          <a:prstGeom prst="utur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Tree>
    <p:extLst>
      <p:ext uri="{BB962C8B-B14F-4D97-AF65-F5344CB8AC3E}">
        <p14:creationId xmlns:p14="http://schemas.microsoft.com/office/powerpoint/2010/main" val="3039275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847" y="196408"/>
            <a:ext cx="7698306" cy="692210"/>
          </a:xfrm>
        </p:spPr>
        <p:txBody>
          <a:bodyPr>
            <a:normAutofit fontScale="90000"/>
          </a:bodyPr>
          <a:lstStyle/>
          <a:p>
            <a:r>
              <a:rPr lang="en-ZA" dirty="0"/>
              <a:t>HPES :</a:t>
            </a:r>
            <a:endParaRPr lang="en-ZA" sz="27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6476" y="2390106"/>
            <a:ext cx="7375553" cy="3002976"/>
          </a:xfrm>
        </p:spPr>
      </p:pic>
      <p:sp>
        <p:nvSpPr>
          <p:cNvPr id="5" name="Rectangle 4"/>
          <p:cNvSpPr/>
          <p:nvPr/>
        </p:nvSpPr>
        <p:spPr>
          <a:xfrm>
            <a:off x="1446476" y="5393082"/>
            <a:ext cx="7346337" cy="646331"/>
          </a:xfrm>
          <a:prstGeom prst="rect">
            <a:avLst/>
          </a:prstGeom>
        </p:spPr>
        <p:txBody>
          <a:bodyPr wrap="square">
            <a:spAutoFit/>
          </a:bodyPr>
          <a:lstStyle/>
          <a:p>
            <a:r>
              <a:rPr lang="en-ZA" dirty="0"/>
              <a:t>Canonical framework illustrating key subsystems and components of a high performance embedded computing (HPEC) system.</a:t>
            </a:r>
          </a:p>
        </p:txBody>
      </p:sp>
      <p:sp>
        <p:nvSpPr>
          <p:cNvPr id="6" name="Down Arrow 5"/>
          <p:cNvSpPr/>
          <p:nvPr/>
        </p:nvSpPr>
        <p:spPr>
          <a:xfrm>
            <a:off x="485373" y="2607781"/>
            <a:ext cx="839449" cy="2533337"/>
          </a:xfrm>
          <a:prstGeom prst="downArrow">
            <a:avLst/>
          </a:prstGeom>
          <a:solidFill>
            <a:srgbClr val="1884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8" name="Straight Connector 7"/>
          <p:cNvCxnSpPr/>
          <p:nvPr/>
        </p:nvCxnSpPr>
        <p:spPr>
          <a:xfrm flipV="1">
            <a:off x="729114" y="1820386"/>
            <a:ext cx="461281" cy="569720"/>
          </a:xfrm>
          <a:prstGeom prst="line">
            <a:avLst/>
          </a:prstGeom>
          <a:ln>
            <a:solidFill>
              <a:srgbClr val="19754B"/>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190395" y="1488588"/>
            <a:ext cx="7346337" cy="830997"/>
          </a:xfrm>
          <a:prstGeom prst="rect">
            <a:avLst/>
          </a:prstGeom>
        </p:spPr>
        <p:txBody>
          <a:bodyPr wrap="square">
            <a:spAutoFit/>
          </a:bodyPr>
          <a:lstStyle/>
          <a:p>
            <a:r>
              <a:rPr lang="en-ZA" sz="1600" i="1" dirty="0"/>
              <a:t>We’re going to follow the content of HPES systems in a somewhat top-down fashion, moving from application through to implementing application accelerators and other nitty </a:t>
            </a:r>
            <a:r>
              <a:rPr lang="en-ZA" sz="1600" i="1" dirty="0" err="1"/>
              <a:t>grittys</a:t>
            </a:r>
            <a:r>
              <a:rPr lang="en-ZA" sz="1600" i="1" dirty="0"/>
              <a:t> of these type of systems</a:t>
            </a:r>
          </a:p>
        </p:txBody>
      </p:sp>
      <p:sp>
        <p:nvSpPr>
          <p:cNvPr id="10" name="Title 1">
            <a:extLst>
              <a:ext uri="{FF2B5EF4-FFF2-40B4-BE49-F238E27FC236}">
                <a16:creationId xmlns:a16="http://schemas.microsoft.com/office/drawing/2014/main" id="{9A82FF75-5AC9-43C6-8920-39C0FC852E8D}"/>
              </a:ext>
            </a:extLst>
          </p:cNvPr>
          <p:cNvSpPr txBox="1">
            <a:spLocks/>
          </p:cNvSpPr>
          <p:nvPr/>
        </p:nvSpPr>
        <p:spPr>
          <a:xfrm>
            <a:off x="722847" y="528225"/>
            <a:ext cx="8582845" cy="69221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b="1" kern="1200">
                <a:ln>
                  <a:solidFill>
                    <a:schemeClr val="tx1"/>
                  </a:solidFill>
                </a:ln>
                <a:solidFill>
                  <a:srgbClr val="1D8757"/>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ZA" sz="2400" dirty="0"/>
              <a:t>High Performance Embedded Computing Systems</a:t>
            </a:r>
          </a:p>
        </p:txBody>
      </p:sp>
      <p:sp>
        <p:nvSpPr>
          <p:cNvPr id="11" name="Rectangle 10">
            <a:extLst>
              <a:ext uri="{FF2B5EF4-FFF2-40B4-BE49-F238E27FC236}">
                <a16:creationId xmlns:a16="http://schemas.microsoft.com/office/drawing/2014/main" id="{03E2F540-4F3A-4539-B3BF-16B0BE4A6D3E}"/>
              </a:ext>
            </a:extLst>
          </p:cNvPr>
          <p:cNvSpPr/>
          <p:nvPr/>
        </p:nvSpPr>
        <p:spPr>
          <a:xfrm>
            <a:off x="259933" y="6199927"/>
            <a:ext cx="8532880" cy="461665"/>
          </a:xfrm>
          <a:prstGeom prst="rect">
            <a:avLst/>
          </a:prstGeom>
        </p:spPr>
        <p:txBody>
          <a:bodyPr wrap="square">
            <a:spAutoFit/>
          </a:bodyPr>
          <a:lstStyle/>
          <a:p>
            <a:r>
              <a:rPr lang="en-ZA" sz="1200" dirty="0"/>
              <a:t>Image adapted from: </a:t>
            </a:r>
            <a:r>
              <a:rPr lang="en-US" sz="1200" b="0" i="0" dirty="0">
                <a:solidFill>
                  <a:srgbClr val="222222"/>
                </a:solidFill>
                <a:effectLst/>
                <a:latin typeface="Arial" panose="020B0604020202020204" pitchFamily="34" charset="0"/>
              </a:rPr>
              <a:t>Martinez, D.R., Bond, R.A. and </a:t>
            </a:r>
            <a:r>
              <a:rPr lang="en-US" sz="1200" b="0" i="0" dirty="0" err="1">
                <a:solidFill>
                  <a:srgbClr val="222222"/>
                </a:solidFill>
                <a:effectLst/>
                <a:latin typeface="Arial" panose="020B0604020202020204" pitchFamily="34" charset="0"/>
              </a:rPr>
              <a:t>Vai</a:t>
            </a:r>
            <a:r>
              <a:rPr lang="en-US" sz="1200" b="0" i="0" dirty="0">
                <a:solidFill>
                  <a:srgbClr val="222222"/>
                </a:solidFill>
                <a:effectLst/>
                <a:latin typeface="Arial" panose="020B0604020202020204" pitchFamily="34" charset="0"/>
              </a:rPr>
              <a:t>, M.M. eds., 2018. </a:t>
            </a:r>
            <a:r>
              <a:rPr lang="en-US" sz="1200" b="0" i="1" dirty="0">
                <a:solidFill>
                  <a:srgbClr val="222222"/>
                </a:solidFill>
                <a:effectLst/>
                <a:latin typeface="Arial" panose="020B0604020202020204" pitchFamily="34" charset="0"/>
              </a:rPr>
              <a:t>High performance embedded computing handbook: a systems perspective</a:t>
            </a:r>
            <a:r>
              <a:rPr lang="en-US" sz="1200" b="0" i="0" dirty="0">
                <a:solidFill>
                  <a:srgbClr val="222222"/>
                </a:solidFill>
                <a:effectLst/>
                <a:latin typeface="Arial" panose="020B0604020202020204" pitchFamily="34" charset="0"/>
              </a:rPr>
              <a:t>. CRC press.</a:t>
            </a:r>
            <a:endParaRPr lang="en-ZA" sz="1200" dirty="0"/>
          </a:p>
        </p:txBody>
      </p:sp>
    </p:spTree>
    <p:extLst>
      <p:ext uri="{BB962C8B-B14F-4D97-AF65-F5344CB8AC3E}">
        <p14:creationId xmlns:p14="http://schemas.microsoft.com/office/powerpoint/2010/main" val="378835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2500"/>
                            </p:stCondLst>
                            <p:childTnLst>
                              <p:par>
                                <p:cTn id="9" presetID="1" presetClass="entr" presetSubtype="0" fill="hold" nodeType="afterEffect">
                                  <p:stCondLst>
                                    <p:cond delay="75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7946" y="1226031"/>
            <a:ext cx="4955203"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400" b="1" dirty="0">
                <a:ln w="50800"/>
              </a:rPr>
              <a:t>Class handout</a:t>
            </a:r>
          </a:p>
        </p:txBody>
      </p:sp>
      <p:grpSp>
        <p:nvGrpSpPr>
          <p:cNvPr id="6" name="Group 5"/>
          <p:cNvGrpSpPr/>
          <p:nvPr/>
        </p:nvGrpSpPr>
        <p:grpSpPr>
          <a:xfrm>
            <a:off x="3434297" y="3750673"/>
            <a:ext cx="2222500" cy="2260600"/>
            <a:chOff x="3434297" y="3750673"/>
            <a:chExt cx="2222500" cy="2260600"/>
          </a:xfrm>
        </p:grpSpPr>
        <p:pic>
          <p:nvPicPr>
            <p:cNvPr id="1026" name="Picture 2" descr="C:\Users\swinberg\Documents\ACTIVE\EEE4084F\2013\LECTURES\Lecture01\Images\flight host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297" y="3750673"/>
              <a:ext cx="2222500" cy="2260600"/>
            </a:xfrm>
            <a:prstGeom prst="rect">
              <a:avLst/>
            </a:prstGeom>
            <a:noFill/>
            <a:extLst>
              <a:ext uri="{909E8E84-426E-40DD-AFC4-6F175D3DCCD1}">
                <a14:hiddenFill xmlns:a14="http://schemas.microsoft.com/office/drawing/2010/main">
                  <a:solidFill>
                    <a:srgbClr val="FFFFFF"/>
                  </a:solidFill>
                </a14:hiddenFill>
              </a:ext>
            </a:extLst>
          </p:spPr>
        </p:pic>
        <p:sp>
          <p:nvSpPr>
            <p:cNvPr id="4" name="Folded Corner 3"/>
            <p:cNvSpPr/>
            <p:nvPr/>
          </p:nvSpPr>
          <p:spPr>
            <a:xfrm rot="16200000">
              <a:off x="4813060" y="4844648"/>
              <a:ext cx="668426" cy="513547"/>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837151" y="4808304"/>
              <a:ext cx="627095" cy="646331"/>
            </a:xfrm>
            <a:prstGeom prst="rect">
              <a:avLst/>
            </a:prstGeom>
            <a:noFill/>
          </p:spPr>
          <p:txBody>
            <a:bodyPr wrap="none" rtlCol="0">
              <a:spAutoFit/>
            </a:bodyPr>
            <a:lstStyle/>
            <a:p>
              <a:r>
                <a:rPr lang="en-US" sz="1200" dirty="0"/>
                <a:t>details</a:t>
              </a:r>
            </a:p>
            <a:p>
              <a:r>
                <a:rPr lang="en-US" sz="1200" dirty="0"/>
                <a:t>boring</a:t>
              </a:r>
            </a:p>
            <a:p>
              <a:r>
                <a:rPr lang="en-US" sz="1200" dirty="0"/>
                <a:t>details</a:t>
              </a:r>
            </a:p>
          </p:txBody>
        </p:sp>
      </p:grpSp>
      <p:sp>
        <p:nvSpPr>
          <p:cNvPr id="3" name="TextBox 2"/>
          <p:cNvSpPr txBox="1"/>
          <p:nvPr/>
        </p:nvSpPr>
        <p:spPr>
          <a:xfrm>
            <a:off x="701750" y="2562447"/>
            <a:ext cx="7432158" cy="369332"/>
          </a:xfrm>
          <a:prstGeom prst="rect">
            <a:avLst/>
          </a:prstGeom>
          <a:noFill/>
        </p:spPr>
        <p:txBody>
          <a:bodyPr wrap="square" rtlCol="0">
            <a:spAutoFit/>
          </a:bodyPr>
          <a:lstStyle/>
          <a:p>
            <a:pPr algn="ctr"/>
            <a:r>
              <a:rPr lang="en-ZA" dirty="0"/>
              <a:t>Available on </a:t>
            </a:r>
            <a:r>
              <a:rPr lang="en-ZA" dirty="0" err="1"/>
              <a:t>Amathuba</a:t>
            </a:r>
            <a:endParaRPr lang="en-ZA" dirty="0"/>
          </a:p>
        </p:txBody>
      </p:sp>
    </p:spTree>
    <p:extLst>
      <p:ext uri="{BB962C8B-B14F-4D97-AF65-F5344CB8AC3E}">
        <p14:creationId xmlns:p14="http://schemas.microsoft.com/office/powerpoint/2010/main" val="168972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3574" y="1364045"/>
            <a:ext cx="8124825" cy="630007"/>
          </a:xfrm>
        </p:spPr>
        <p:txBody>
          <a:bodyPr>
            <a:normAutofit fontScale="90000"/>
          </a:bodyPr>
          <a:lstStyle/>
          <a:p>
            <a:pPr>
              <a:defRPr/>
            </a:pPr>
            <a:r>
              <a:rPr lang="en-ZA" dirty="0"/>
              <a:t>Objectives &amp; …</a:t>
            </a:r>
            <a:endParaRPr lang="en-US" dirty="0"/>
          </a:p>
        </p:txBody>
      </p:sp>
      <p:sp>
        <p:nvSpPr>
          <p:cNvPr id="5" name="Text Placeholder 4"/>
          <p:cNvSpPr>
            <a:spLocks noGrp="1"/>
          </p:cNvSpPr>
          <p:nvPr>
            <p:ph type="body" idx="1"/>
          </p:nvPr>
        </p:nvSpPr>
        <p:spPr>
          <a:xfrm>
            <a:off x="663375" y="562855"/>
            <a:ext cx="6637467" cy="1520413"/>
          </a:xfrm>
        </p:spPr>
        <p:txBody>
          <a:bodyPr/>
          <a:lstStyle/>
          <a:p>
            <a:pPr>
              <a:defRPr/>
            </a:pPr>
            <a:r>
              <a:rPr lang="en-ZA" dirty="0"/>
              <a:t>EEE4120F High Performance Embedded Systems</a:t>
            </a:r>
            <a:endParaRPr lang="en-US" dirty="0"/>
          </a:p>
        </p:txBody>
      </p:sp>
      <p:pic>
        <p:nvPicPr>
          <p:cNvPr id="14340" name="Picture 5" descr="Pointing.gif"/>
          <p:cNvPicPr>
            <a:picLocks noChangeAspect="1"/>
          </p:cNvPicPr>
          <p:nvPr/>
        </p:nvPicPr>
        <p:blipFill>
          <a:blip r:embed="rId3" cstate="print"/>
          <a:srcRect/>
          <a:stretch>
            <a:fillRect/>
          </a:stretch>
        </p:blipFill>
        <p:spPr bwMode="auto">
          <a:xfrm>
            <a:off x="4322857" y="3590421"/>
            <a:ext cx="1368425" cy="1419225"/>
          </a:xfrm>
          <a:prstGeom prst="rect">
            <a:avLst/>
          </a:prstGeom>
          <a:noFill/>
          <a:ln w="9525">
            <a:noFill/>
            <a:miter lim="800000"/>
            <a:headEnd/>
            <a:tailEnd/>
          </a:ln>
        </p:spPr>
      </p:pic>
      <p:sp>
        <p:nvSpPr>
          <p:cNvPr id="7" name="Title 3"/>
          <p:cNvSpPr txBox="1">
            <a:spLocks/>
          </p:cNvSpPr>
          <p:nvPr/>
        </p:nvSpPr>
        <p:spPr>
          <a:xfrm>
            <a:off x="563574" y="2486690"/>
            <a:ext cx="8124825" cy="630007"/>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4000" b="0" kern="1200" cap="none" baseline="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dirty="0"/>
              <a:t>Relevance of EEE4120F to You</a:t>
            </a:r>
          </a:p>
        </p:txBody>
      </p:sp>
    </p:spTree>
    <p:extLst>
      <p:ext uri="{BB962C8B-B14F-4D97-AF65-F5344CB8AC3E}">
        <p14:creationId xmlns:p14="http://schemas.microsoft.com/office/powerpoint/2010/main" val="419518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31" presetClass="entr" presetSubtype="0" fill="hold" nodeType="afterEffect">
                                  <p:stCondLst>
                                    <p:cond delay="0"/>
                                  </p:stCondLst>
                                  <p:childTnLst>
                                    <p:set>
                                      <p:cBhvr>
                                        <p:cTn id="11" dur="1" fill="hold">
                                          <p:stCondLst>
                                            <p:cond delay="0"/>
                                          </p:stCondLst>
                                        </p:cTn>
                                        <p:tgtEl>
                                          <p:spTgt spid="14340"/>
                                        </p:tgtEl>
                                        <p:attrNameLst>
                                          <p:attrName>style.visibility</p:attrName>
                                        </p:attrNameLst>
                                      </p:cBhvr>
                                      <p:to>
                                        <p:strVal val="visible"/>
                                      </p:to>
                                    </p:set>
                                    <p:anim calcmode="lin" valueType="num">
                                      <p:cBhvr>
                                        <p:cTn id="12" dur="1000" fill="hold"/>
                                        <p:tgtEl>
                                          <p:spTgt spid="14340"/>
                                        </p:tgtEl>
                                        <p:attrNameLst>
                                          <p:attrName>ppt_w</p:attrName>
                                        </p:attrNameLst>
                                      </p:cBhvr>
                                      <p:tavLst>
                                        <p:tav tm="0">
                                          <p:val>
                                            <p:fltVal val="0"/>
                                          </p:val>
                                        </p:tav>
                                        <p:tav tm="100000">
                                          <p:val>
                                            <p:strVal val="#ppt_w"/>
                                          </p:val>
                                        </p:tav>
                                      </p:tavLst>
                                    </p:anim>
                                    <p:anim calcmode="lin" valueType="num">
                                      <p:cBhvr>
                                        <p:cTn id="13" dur="1000" fill="hold"/>
                                        <p:tgtEl>
                                          <p:spTgt spid="14340"/>
                                        </p:tgtEl>
                                        <p:attrNameLst>
                                          <p:attrName>ppt_h</p:attrName>
                                        </p:attrNameLst>
                                      </p:cBhvr>
                                      <p:tavLst>
                                        <p:tav tm="0">
                                          <p:val>
                                            <p:fltVal val="0"/>
                                          </p:val>
                                        </p:tav>
                                        <p:tav tm="100000">
                                          <p:val>
                                            <p:strVal val="#ppt_h"/>
                                          </p:val>
                                        </p:tav>
                                      </p:tavLst>
                                    </p:anim>
                                    <p:anim calcmode="lin" valueType="num">
                                      <p:cBhvr>
                                        <p:cTn id="14" dur="1000" fill="hold"/>
                                        <p:tgtEl>
                                          <p:spTgt spid="14340"/>
                                        </p:tgtEl>
                                        <p:attrNameLst>
                                          <p:attrName>style.rotation</p:attrName>
                                        </p:attrNameLst>
                                      </p:cBhvr>
                                      <p:tavLst>
                                        <p:tav tm="0">
                                          <p:val>
                                            <p:fltVal val="90"/>
                                          </p:val>
                                        </p:tav>
                                        <p:tav tm="100000">
                                          <p:val>
                                            <p:fltVal val="0"/>
                                          </p:val>
                                        </p:tav>
                                      </p:tavLst>
                                    </p:anim>
                                    <p:animEffect transition="in" filter="fade">
                                      <p:cBhvr>
                                        <p:cTn id="15" dur="1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winberg\Documents\ACTIVE\EEE4084F\2013\LECTURES\Lecture01\Images\graduation_c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67148" flipH="1">
            <a:off x="492918" y="5113939"/>
            <a:ext cx="1491726" cy="10516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46645" y="315124"/>
            <a:ext cx="7024744" cy="741544"/>
          </a:xfrm>
        </p:spPr>
        <p:txBody>
          <a:bodyPr/>
          <a:lstStyle/>
          <a:p>
            <a:pPr>
              <a:defRPr/>
            </a:pPr>
            <a:r>
              <a:rPr lang="en-US" dirty="0"/>
              <a:t>The Objectives</a:t>
            </a:r>
          </a:p>
        </p:txBody>
      </p:sp>
      <p:sp>
        <p:nvSpPr>
          <p:cNvPr id="3" name="Content Placeholder 2"/>
          <p:cNvSpPr>
            <a:spLocks noGrp="1"/>
          </p:cNvSpPr>
          <p:nvPr>
            <p:ph idx="1"/>
          </p:nvPr>
        </p:nvSpPr>
        <p:spPr>
          <a:xfrm>
            <a:off x="553879" y="1274122"/>
            <a:ext cx="7516854" cy="3508977"/>
          </a:xfrm>
        </p:spPr>
        <p:txBody>
          <a:bodyPr>
            <a:normAutofit fontScale="92500"/>
          </a:bodyPr>
          <a:lstStyle/>
          <a:p>
            <a:pPr>
              <a:defRPr/>
            </a:pPr>
            <a:r>
              <a:rPr lang="en-US" dirty="0"/>
              <a:t>Equip you with expertise and knowledge of the </a:t>
            </a:r>
            <a:r>
              <a:rPr lang="en-US" dirty="0">
                <a:solidFill>
                  <a:srgbClr val="FF6600"/>
                </a:solidFill>
              </a:rPr>
              <a:t>state-of-the-art</a:t>
            </a:r>
            <a:r>
              <a:rPr lang="en-US" dirty="0"/>
              <a:t>.</a:t>
            </a:r>
          </a:p>
          <a:p>
            <a:pPr>
              <a:defRPr/>
            </a:pPr>
            <a:r>
              <a:rPr lang="en-US" dirty="0"/>
              <a:t>Apply and build on knowledge from previous courses, taking it to a </a:t>
            </a:r>
            <a:r>
              <a:rPr lang="en-US" dirty="0">
                <a:solidFill>
                  <a:srgbClr val="FF6600"/>
                </a:solidFill>
              </a:rPr>
              <a:t>new level</a:t>
            </a:r>
            <a:r>
              <a:rPr lang="en-US" dirty="0"/>
              <a:t>.</a:t>
            </a:r>
          </a:p>
          <a:p>
            <a:pPr>
              <a:defRPr/>
            </a:pPr>
            <a:r>
              <a:rPr lang="en-US" dirty="0"/>
              <a:t>Work on </a:t>
            </a:r>
            <a:r>
              <a:rPr lang="en-US" dirty="0">
                <a:solidFill>
                  <a:srgbClr val="FF6600"/>
                </a:solidFill>
              </a:rPr>
              <a:t>exciting</a:t>
            </a:r>
            <a:r>
              <a:rPr lang="en-US" dirty="0"/>
              <a:t> and</a:t>
            </a:r>
            <a:br>
              <a:rPr lang="en-US" dirty="0"/>
            </a:br>
            <a:r>
              <a:rPr lang="en-US" dirty="0"/>
              <a:t>interesting projects that</a:t>
            </a:r>
            <a:br>
              <a:rPr lang="en-US" dirty="0"/>
            </a:br>
            <a:r>
              <a:rPr lang="en-US" dirty="0"/>
              <a:t>will help to…</a:t>
            </a:r>
          </a:p>
        </p:txBody>
      </p:sp>
      <p:sp>
        <p:nvSpPr>
          <p:cNvPr id="4" name="Rectangle 3"/>
          <p:cNvSpPr/>
          <p:nvPr/>
        </p:nvSpPr>
        <p:spPr bwMode="auto">
          <a:xfrm>
            <a:off x="852999" y="6115405"/>
            <a:ext cx="7453719" cy="461664"/>
          </a:xfrm>
          <a:prstGeom prst="rect">
            <a:avLst/>
          </a:prstGeom>
        </p:spPr>
        <p:txBody>
          <a:bodyPr wrap="square">
            <a:spAutoFit/>
          </a:bodyPr>
          <a:lstStyle/>
          <a:p>
            <a:pPr eaLnBrk="0" hangingPunct="0">
              <a:defRPr/>
            </a:pPr>
            <a:r>
              <a:rPr lang="en-US" sz="2400" dirty="0">
                <a:solidFill>
                  <a:srgbClr val="FF0000"/>
                </a:solidFill>
                <a:effectLst>
                  <a:outerShdw blurRad="38100" dist="38100" dir="2700000" algn="tl">
                    <a:srgbClr val="000000">
                      <a:alpha val="43137"/>
                    </a:srgbClr>
                  </a:outerShdw>
                </a:effectLst>
                <a:latin typeface="Arial Rounded MT Bold" pitchFamily="34" charset="0"/>
              </a:rPr>
              <a:t>Prepare you for a high-flying high-tech career!!</a:t>
            </a:r>
          </a:p>
        </p:txBody>
      </p:sp>
      <p:pic>
        <p:nvPicPr>
          <p:cNvPr id="8" name="Picture 7" descr="jet-plane.gif"/>
          <p:cNvPicPr>
            <a:picLocks noChangeAspect="1"/>
          </p:cNvPicPr>
          <p:nvPr/>
        </p:nvPicPr>
        <p:blipFill>
          <a:blip r:embed="rId4" cstate="print"/>
          <a:srcRect/>
          <a:stretch>
            <a:fillRect/>
          </a:stretch>
        </p:blipFill>
        <p:spPr bwMode="auto">
          <a:xfrm>
            <a:off x="5191125" y="4069518"/>
            <a:ext cx="3952875" cy="1427163"/>
          </a:xfrm>
          <a:prstGeom prst="rect">
            <a:avLst/>
          </a:prstGeom>
          <a:noFill/>
          <a:ln w="9525">
            <a:noFill/>
            <a:miter lim="800000"/>
            <a:headEnd/>
            <a:tailEnd/>
          </a:ln>
        </p:spPr>
      </p:pic>
    </p:spTree>
    <p:extLst>
      <p:ext uri="{BB962C8B-B14F-4D97-AF65-F5344CB8AC3E}">
        <p14:creationId xmlns:p14="http://schemas.microsoft.com/office/powerpoint/2010/main" val="248989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012" y="166070"/>
            <a:ext cx="7024744" cy="1143000"/>
          </a:xfrm>
        </p:spPr>
        <p:txBody>
          <a:bodyPr/>
          <a:lstStyle/>
          <a:p>
            <a:pPr>
              <a:defRPr/>
            </a:pPr>
            <a:r>
              <a:rPr lang="en-US" dirty="0"/>
              <a:t>Relevance to you…</a:t>
            </a:r>
          </a:p>
        </p:txBody>
      </p:sp>
      <p:sp>
        <p:nvSpPr>
          <p:cNvPr id="3" name="Content Placeholder 2"/>
          <p:cNvSpPr>
            <a:spLocks noGrp="1"/>
          </p:cNvSpPr>
          <p:nvPr>
            <p:ph idx="1"/>
          </p:nvPr>
        </p:nvSpPr>
        <p:spPr>
          <a:xfrm>
            <a:off x="726012" y="1713438"/>
            <a:ext cx="7691470" cy="3508977"/>
          </a:xfrm>
        </p:spPr>
        <p:txBody>
          <a:bodyPr>
            <a:normAutofit fontScale="92500" lnSpcReduction="20000"/>
          </a:bodyPr>
          <a:lstStyle/>
          <a:p>
            <a:pPr>
              <a:defRPr/>
            </a:pPr>
            <a:r>
              <a:rPr lang="en-US" dirty="0"/>
              <a:t>You’ll be expected to graduate with</a:t>
            </a:r>
            <a:br>
              <a:rPr lang="en-US" dirty="0"/>
            </a:br>
            <a:r>
              <a:rPr lang="en-US" dirty="0"/>
              <a:t>  </a:t>
            </a:r>
            <a:r>
              <a:rPr lang="en-US" u="sng" dirty="0"/>
              <a:t>good knowledge of the fundamental</a:t>
            </a:r>
            <a:r>
              <a:rPr lang="en-US" dirty="0"/>
              <a:t> </a:t>
            </a:r>
            <a:br>
              <a:rPr lang="en-US" dirty="0"/>
            </a:br>
            <a:r>
              <a:rPr lang="en-US" dirty="0"/>
              <a:t>  + some experience with the</a:t>
            </a:r>
            <a:br>
              <a:rPr lang="en-US" dirty="0"/>
            </a:br>
            <a:r>
              <a:rPr lang="en-US" dirty="0"/>
              <a:t>       </a:t>
            </a:r>
            <a:r>
              <a:rPr lang="en-US" u="sng" dirty="0"/>
              <a:t>latest techniques and technology</a:t>
            </a:r>
            <a:r>
              <a:rPr lang="en-US" dirty="0"/>
              <a:t>.</a:t>
            </a:r>
          </a:p>
          <a:p>
            <a:pPr>
              <a:defRPr/>
            </a:pPr>
            <a:r>
              <a:rPr lang="en-US" dirty="0"/>
              <a:t>But more than that…</a:t>
            </a:r>
            <a:br>
              <a:rPr lang="en-US" dirty="0"/>
            </a:br>
            <a:r>
              <a:rPr lang="en-US" sz="2800" dirty="0"/>
              <a:t>intent as a </a:t>
            </a:r>
            <a:r>
              <a:rPr lang="en-US" sz="2800" dirty="0">
                <a:solidFill>
                  <a:srgbClr val="FF6600"/>
                </a:solidFill>
              </a:rPr>
              <a:t>“capping course”</a:t>
            </a:r>
            <a:r>
              <a:rPr lang="en-US" sz="2800" dirty="0"/>
              <a:t>, that draws on prior knowledge; provide an </a:t>
            </a:r>
            <a:r>
              <a:rPr lang="en-US" sz="2800" dirty="0">
                <a:solidFill>
                  <a:srgbClr val="FF6600"/>
                </a:solidFill>
              </a:rPr>
              <a:t>“upwards push”</a:t>
            </a:r>
            <a:r>
              <a:rPr lang="en-US" sz="2800" dirty="0">
                <a:solidFill>
                  <a:srgbClr val="FFFF00"/>
                </a:solidFill>
              </a:rPr>
              <a:t> </a:t>
            </a:r>
            <a:r>
              <a:rPr lang="en-US" sz="2800" dirty="0"/>
              <a:t>towards taking things further on your own in</a:t>
            </a:r>
            <a:br>
              <a:rPr lang="en-US" sz="2800" dirty="0"/>
            </a:br>
            <a:r>
              <a:rPr lang="en-US" sz="2800" dirty="0"/>
              <a:t>your future career or studies.</a:t>
            </a:r>
          </a:p>
        </p:txBody>
      </p:sp>
      <p:pic>
        <p:nvPicPr>
          <p:cNvPr id="16388" name="Picture 4" descr="Pointing.gif"/>
          <p:cNvPicPr>
            <a:picLocks noChangeAspect="1"/>
          </p:cNvPicPr>
          <p:nvPr/>
        </p:nvPicPr>
        <p:blipFill>
          <a:blip r:embed="rId3" cstate="print"/>
          <a:srcRect/>
          <a:stretch>
            <a:fillRect/>
          </a:stretch>
        </p:blipFill>
        <p:spPr bwMode="auto">
          <a:xfrm>
            <a:off x="7120610" y="492079"/>
            <a:ext cx="982662" cy="1019175"/>
          </a:xfrm>
          <a:prstGeom prst="rect">
            <a:avLst/>
          </a:prstGeom>
          <a:noFill/>
          <a:ln w="9525">
            <a:noFill/>
            <a:miter lim="800000"/>
            <a:headEnd/>
            <a:tailEnd/>
          </a:ln>
        </p:spPr>
      </p:pic>
      <p:pic>
        <p:nvPicPr>
          <p:cNvPr id="16389" name="Picture 6" descr="jump.jpg"/>
          <p:cNvPicPr>
            <a:picLocks noChangeAspect="1"/>
          </p:cNvPicPr>
          <p:nvPr/>
        </p:nvPicPr>
        <p:blipFill>
          <a:blip r:embed="rId4" cstate="print"/>
          <a:srcRect/>
          <a:stretch>
            <a:fillRect/>
          </a:stretch>
        </p:blipFill>
        <p:spPr bwMode="auto">
          <a:xfrm>
            <a:off x="5909970" y="4767201"/>
            <a:ext cx="2725644" cy="1776473"/>
          </a:xfrm>
          <a:prstGeom prst="rect">
            <a:avLst/>
          </a:prstGeom>
          <a:noFill/>
          <a:ln w="9525">
            <a:noFill/>
            <a:miter lim="800000"/>
            <a:headEnd/>
            <a:tailEnd/>
          </a:ln>
        </p:spPr>
      </p:pic>
    </p:spTree>
    <p:extLst>
      <p:ext uri="{BB962C8B-B14F-4D97-AF65-F5344CB8AC3E}">
        <p14:creationId xmlns:p14="http://schemas.microsoft.com/office/powerpoint/2010/main" val="84380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1000"/>
                                  </p:stCondLst>
                                  <p:childTnLst>
                                    <p:set>
                                      <p:cBhvr>
                                        <p:cTn id="6" dur="1" fill="hold">
                                          <p:stCondLst>
                                            <p:cond delay="0"/>
                                          </p:stCondLst>
                                        </p:cTn>
                                        <p:tgtEl>
                                          <p:spTgt spid="16389"/>
                                        </p:tgtEl>
                                        <p:attrNameLst>
                                          <p:attrName>style.visibility</p:attrName>
                                        </p:attrNameLst>
                                      </p:cBhvr>
                                      <p:to>
                                        <p:strVal val="visible"/>
                                      </p:to>
                                    </p:set>
                                    <p:anim calcmode="lin" valueType="num">
                                      <p:cBhvr additive="base">
                                        <p:cTn id="7" dur="500" fill="hold"/>
                                        <p:tgtEl>
                                          <p:spTgt spid="16389"/>
                                        </p:tgtEl>
                                        <p:attrNameLst>
                                          <p:attrName>ppt_x</p:attrName>
                                        </p:attrNameLst>
                                      </p:cBhvr>
                                      <p:tavLst>
                                        <p:tav tm="0">
                                          <p:val>
                                            <p:strVal val="1+#ppt_w/2"/>
                                          </p:val>
                                        </p:tav>
                                        <p:tav tm="100000">
                                          <p:val>
                                            <p:strVal val="#ppt_x"/>
                                          </p:val>
                                        </p:tav>
                                      </p:tavLst>
                                    </p:anim>
                                    <p:anim calcmode="lin" valueType="num">
                                      <p:cBhvr additive="base">
                                        <p:cTn id="8"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448221"/>
            <a:ext cx="7698306" cy="692210"/>
          </a:xfrm>
        </p:spPr>
        <p:txBody>
          <a:bodyPr vert="horz" lIns="91440" tIns="45720" rIns="91440" bIns="45720" rtlCol="0" anchor="b">
            <a:normAutofit/>
          </a:bodyPr>
          <a:lstStyle/>
          <a:p>
            <a:pPr>
              <a:lnSpc>
                <a:spcPct val="90000"/>
              </a:lnSpc>
              <a:defRPr/>
            </a:pPr>
            <a:r>
              <a:rPr lang="en-US" b="1" kern="1200" dirty="0">
                <a:latin typeface="+mj-lt"/>
                <a:ea typeface="+mj-ea"/>
                <a:cs typeface="+mj-cs"/>
              </a:rPr>
              <a:t>Reading Material</a:t>
            </a:r>
          </a:p>
        </p:txBody>
      </p:sp>
      <p:sp>
        <p:nvSpPr>
          <p:cNvPr id="24581" name="Rectangle 4"/>
          <p:cNvSpPr>
            <a:spLocks noChangeArrowheads="1"/>
          </p:cNvSpPr>
          <p:nvPr/>
        </p:nvSpPr>
        <p:spPr bwMode="auto">
          <a:xfrm>
            <a:off x="622868" y="1872369"/>
            <a:ext cx="3419856" cy="4205702"/>
          </a:xfrm>
          <a:prstGeom prst="rect">
            <a:avLst/>
          </a:prstGeom>
        </p:spPr>
        <p:txBody>
          <a:bodyPr vert="horz" lIns="91440" tIns="45720" rIns="91440" bIns="45720" rtlCol="0">
            <a:normAutofit fontScale="92500" lnSpcReduction="10000"/>
          </a:bodyPr>
          <a:lstStyle/>
          <a:p>
            <a:pPr marL="342900" lvl="1" indent="-365760">
              <a:spcBef>
                <a:spcPct val="20000"/>
              </a:spcBef>
              <a:buClr>
                <a:schemeClr val="accent1"/>
              </a:buClr>
              <a:buSzPct val="76000"/>
              <a:buFont typeface="Wingdings 2" pitchFamily="18" charset="2"/>
              <a:buChar char=""/>
            </a:pPr>
            <a:r>
              <a:rPr lang="en-US" sz="3000" dirty="0">
                <a:solidFill>
                  <a:schemeClr val="tx2"/>
                </a:solidFill>
                <a:latin typeface="Tahoma" pitchFamily="34" charset="0"/>
                <a:ea typeface="Tahoma" pitchFamily="34" charset="0"/>
                <a:cs typeface="Tahoma" pitchFamily="34" charset="0"/>
              </a:rPr>
              <a:t>A selection of academic papers, links and other resources will be provided to support your learning.</a:t>
            </a:r>
          </a:p>
          <a:p>
            <a:pPr marL="342900" lvl="1" indent="-365760">
              <a:spcBef>
                <a:spcPct val="20000"/>
              </a:spcBef>
              <a:buClr>
                <a:schemeClr val="accent1"/>
              </a:buClr>
              <a:buSzPct val="76000"/>
              <a:buFont typeface="Wingdings 2" pitchFamily="18" charset="2"/>
              <a:buChar char=""/>
            </a:pPr>
            <a:r>
              <a:rPr lang="en-US" sz="3000" dirty="0">
                <a:solidFill>
                  <a:schemeClr val="tx2"/>
                </a:solidFill>
                <a:latin typeface="Tahoma" pitchFamily="34" charset="0"/>
                <a:ea typeface="Tahoma" pitchFamily="34" charset="0"/>
                <a:cs typeface="Tahoma" pitchFamily="34" charset="0"/>
              </a:rPr>
              <a:t>See Readings in </a:t>
            </a:r>
            <a:r>
              <a:rPr lang="en-US" sz="3000" dirty="0" err="1">
                <a:solidFill>
                  <a:schemeClr val="tx2"/>
                </a:solidFill>
                <a:latin typeface="Tahoma" pitchFamily="34" charset="0"/>
                <a:ea typeface="Tahoma" pitchFamily="34" charset="0"/>
                <a:cs typeface="Tahoma" pitchFamily="34" charset="0"/>
              </a:rPr>
              <a:t>Amathuba</a:t>
            </a:r>
            <a:r>
              <a:rPr lang="en-US" sz="3000" dirty="0">
                <a:solidFill>
                  <a:schemeClr val="tx2"/>
                </a:solidFill>
                <a:latin typeface="Tahoma" pitchFamily="34" charset="0"/>
                <a:ea typeface="Tahoma" pitchFamily="34" charset="0"/>
                <a:cs typeface="Tahoma" pitchFamily="34" charset="0"/>
              </a:rPr>
              <a:t> for these articles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2603" r="3965" b="-3"/>
          <a:stretch/>
        </p:blipFill>
        <p:spPr>
          <a:xfrm>
            <a:off x="4655910" y="1872369"/>
            <a:ext cx="3419856" cy="349300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5A6F19-5B2C-C524-EEC4-2821E3A4D547}"/>
              </a:ext>
            </a:extLst>
          </p:cNvPr>
          <p:cNvSpPr/>
          <p:nvPr/>
        </p:nvSpPr>
        <p:spPr>
          <a:xfrm>
            <a:off x="3261259" y="255274"/>
            <a:ext cx="2826415" cy="646331"/>
          </a:xfrm>
          <a:prstGeom prst="rect">
            <a:avLst/>
          </a:prstGeom>
          <a:noFill/>
        </p:spPr>
        <p:txBody>
          <a:bodyPr wrap="none" lIns="91440" tIns="45720" rIns="91440" bIns="45720">
            <a:spAutoFit/>
          </a:bodyPr>
          <a:lstStyle/>
          <a:p>
            <a:pPr algn="ct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ES vs HPES</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Rectangle 3">
            <a:extLst>
              <a:ext uri="{FF2B5EF4-FFF2-40B4-BE49-F238E27FC236}">
                <a16:creationId xmlns:a16="http://schemas.microsoft.com/office/drawing/2014/main" id="{A390678C-122B-D388-F06D-47EF7C6E5627}"/>
              </a:ext>
            </a:extLst>
          </p:cNvPr>
          <p:cNvSpPr/>
          <p:nvPr/>
        </p:nvSpPr>
        <p:spPr>
          <a:xfrm>
            <a:off x="548640" y="901605"/>
            <a:ext cx="3464410" cy="1323439"/>
          </a:xfrm>
          <a:prstGeom prst="rect">
            <a:avLst/>
          </a:prstGeom>
          <a:noFill/>
        </p:spPr>
        <p:txBody>
          <a:bodyPr wrap="none" lIns="91440" tIns="45720" rIns="91440" bIns="45720">
            <a:spAutoFit/>
          </a:bodyPr>
          <a:lstStyle/>
          <a:p>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Embedded</a:t>
            </a:r>
            <a:b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Systems (ES)</a:t>
            </a:r>
            <a:endPar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Rectangle 4">
            <a:extLst>
              <a:ext uri="{FF2B5EF4-FFF2-40B4-BE49-F238E27FC236}">
                <a16:creationId xmlns:a16="http://schemas.microsoft.com/office/drawing/2014/main" id="{B1A1CE59-D65C-9FEB-32E0-C97A582E826E}"/>
              </a:ext>
            </a:extLst>
          </p:cNvPr>
          <p:cNvSpPr/>
          <p:nvPr/>
        </p:nvSpPr>
        <p:spPr>
          <a:xfrm>
            <a:off x="2280845" y="2543398"/>
            <a:ext cx="755335" cy="707886"/>
          </a:xfrm>
          <a:prstGeom prst="rect">
            <a:avLst/>
          </a:prstGeom>
          <a:noFill/>
        </p:spPr>
        <p:txBody>
          <a:bodyPr wrap="none" lIns="91440" tIns="45720" rIns="91440" bIns="45720">
            <a:spAutoFit/>
          </a:bodyPr>
          <a:lstStyle/>
          <a:p>
            <a:pPr algn="ct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vs</a:t>
            </a:r>
            <a:endPar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Rectangle 5">
            <a:extLst>
              <a:ext uri="{FF2B5EF4-FFF2-40B4-BE49-F238E27FC236}">
                <a16:creationId xmlns:a16="http://schemas.microsoft.com/office/drawing/2014/main" id="{6CF41188-658A-7E29-8A17-7B71ADC7DC39}"/>
              </a:ext>
            </a:extLst>
          </p:cNvPr>
          <p:cNvSpPr/>
          <p:nvPr/>
        </p:nvSpPr>
        <p:spPr>
          <a:xfrm>
            <a:off x="4013050" y="3690148"/>
            <a:ext cx="4653479" cy="1938992"/>
          </a:xfrm>
          <a:prstGeom prst="rect">
            <a:avLst/>
          </a:prstGeom>
          <a:noFill/>
        </p:spPr>
        <p:txBody>
          <a:bodyPr wrap="square" lIns="91440" tIns="45720" rIns="91440" bIns="45720">
            <a:spAutoFit/>
          </a:bodyPr>
          <a:lstStyle/>
          <a:p>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High-Performance</a:t>
            </a:r>
          </a:p>
          <a:p>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Embedded Systems (HPES)*</a:t>
            </a:r>
            <a:endPar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TextBox 7">
            <a:extLst>
              <a:ext uri="{FF2B5EF4-FFF2-40B4-BE49-F238E27FC236}">
                <a16:creationId xmlns:a16="http://schemas.microsoft.com/office/drawing/2014/main" id="{8C2E0F04-1984-FA73-85A1-7BD1CFDEC12F}"/>
              </a:ext>
            </a:extLst>
          </p:cNvPr>
          <p:cNvSpPr txBox="1"/>
          <p:nvPr/>
        </p:nvSpPr>
        <p:spPr>
          <a:xfrm>
            <a:off x="289041" y="6033253"/>
            <a:ext cx="8661319" cy="646331"/>
          </a:xfrm>
          <a:prstGeom prst="rect">
            <a:avLst/>
          </a:prstGeom>
          <a:noFill/>
        </p:spPr>
        <p:txBody>
          <a:bodyPr wrap="square">
            <a:spAutoFit/>
          </a:bodyPr>
          <a:lstStyle/>
          <a:p>
            <a:r>
              <a:rPr lang="en-ZA" dirty="0">
                <a:solidFill>
                  <a:schemeClr val="tx2"/>
                </a:solidFill>
                <a:latin typeface="Tahoma" panose="020B0604030504040204" pitchFamily="34" charset="0"/>
                <a:ea typeface="Tahoma" panose="020B0604030504040204" pitchFamily="34" charset="0"/>
                <a:cs typeface="Tahoma" panose="020B0604030504040204" pitchFamily="34" charset="0"/>
              </a:rPr>
              <a:t>*High-Performance Embedded Computing (HPEC) is a term used frequently instead of HPES. HPECS also. You can choose, but for this course sticking to HPES.</a:t>
            </a:r>
            <a:endParaRPr lang="en-ZA" dirty="0"/>
          </a:p>
        </p:txBody>
      </p:sp>
      <p:pic>
        <p:nvPicPr>
          <p:cNvPr id="10" name="Picture 9" descr="A close-up of a circuit board&#10;&#10;Description automatically generated">
            <a:extLst>
              <a:ext uri="{FF2B5EF4-FFF2-40B4-BE49-F238E27FC236}">
                <a16:creationId xmlns:a16="http://schemas.microsoft.com/office/drawing/2014/main" id="{B5C36A20-22C9-1B9B-5DC3-09ABAC1EC7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4577" y="1007999"/>
            <a:ext cx="3291838" cy="2236711"/>
          </a:xfrm>
          <a:prstGeom prst="rect">
            <a:avLst/>
          </a:prstGeom>
        </p:spPr>
      </p:pic>
      <p:grpSp>
        <p:nvGrpSpPr>
          <p:cNvPr id="22" name="Group 21">
            <a:extLst>
              <a:ext uri="{FF2B5EF4-FFF2-40B4-BE49-F238E27FC236}">
                <a16:creationId xmlns:a16="http://schemas.microsoft.com/office/drawing/2014/main" id="{FF7892AB-CDE9-BDE7-46EE-6DA331CA7A4E}"/>
              </a:ext>
            </a:extLst>
          </p:cNvPr>
          <p:cNvGrpSpPr/>
          <p:nvPr/>
        </p:nvGrpSpPr>
        <p:grpSpPr>
          <a:xfrm>
            <a:off x="-16624" y="3251284"/>
            <a:ext cx="3844931" cy="2827013"/>
            <a:chOff x="-16624" y="3251284"/>
            <a:chExt cx="3844931" cy="2827013"/>
          </a:xfrm>
        </p:grpSpPr>
        <p:pic>
          <p:nvPicPr>
            <p:cNvPr id="14" name="Picture 13" descr="A car driving through a tunnel&#10;&#10;Description automatically generated">
              <a:extLst>
                <a:ext uri="{FF2B5EF4-FFF2-40B4-BE49-F238E27FC236}">
                  <a16:creationId xmlns:a16="http://schemas.microsoft.com/office/drawing/2014/main" id="{A595B0EF-E51D-7F95-4567-256B9A0216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4" y="3251284"/>
              <a:ext cx="3844931" cy="2119127"/>
            </a:xfrm>
            <a:prstGeom prst="rect">
              <a:avLst/>
            </a:prstGeom>
          </p:spPr>
        </p:pic>
        <p:pic>
          <p:nvPicPr>
            <p:cNvPr id="16" name="Picture 15" descr="A view of a street from a car&#10;&#10;Description automatically generated">
              <a:extLst>
                <a:ext uri="{FF2B5EF4-FFF2-40B4-BE49-F238E27FC236}">
                  <a16:creationId xmlns:a16="http://schemas.microsoft.com/office/drawing/2014/main" id="{2E3E1141-5A80-BAA7-8364-62A85DAE99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227" y="4403609"/>
              <a:ext cx="2926080" cy="1674688"/>
            </a:xfrm>
            <a:prstGeom prst="rect">
              <a:avLst/>
            </a:prstGeom>
          </p:spPr>
        </p:pic>
      </p:grpSp>
      <p:grpSp>
        <p:nvGrpSpPr>
          <p:cNvPr id="21" name="Group 20">
            <a:extLst>
              <a:ext uri="{FF2B5EF4-FFF2-40B4-BE49-F238E27FC236}">
                <a16:creationId xmlns:a16="http://schemas.microsoft.com/office/drawing/2014/main" id="{B53DBAB6-D712-8047-26E7-7337E4944D49}"/>
              </a:ext>
            </a:extLst>
          </p:cNvPr>
          <p:cNvGrpSpPr/>
          <p:nvPr/>
        </p:nvGrpSpPr>
        <p:grpSpPr>
          <a:xfrm rot="17676086">
            <a:off x="-207425" y="3548840"/>
            <a:ext cx="2845573" cy="2251725"/>
            <a:chOff x="-495013" y="2861063"/>
            <a:chExt cx="2845573" cy="2251725"/>
          </a:xfrm>
        </p:grpSpPr>
        <p:sp>
          <p:nvSpPr>
            <p:cNvPr id="18" name="Speech Bubble: Rectangle with Corners Rounded 17">
              <a:extLst>
                <a:ext uri="{FF2B5EF4-FFF2-40B4-BE49-F238E27FC236}">
                  <a16:creationId xmlns:a16="http://schemas.microsoft.com/office/drawing/2014/main" id="{E7F3D25E-3533-C096-1E34-A29A62EF1E9C}"/>
                </a:ext>
              </a:extLst>
            </p:cNvPr>
            <p:cNvSpPr/>
            <p:nvPr/>
          </p:nvSpPr>
          <p:spPr>
            <a:xfrm rot="2285091">
              <a:off x="-495013" y="3359526"/>
              <a:ext cx="2446934" cy="1260990"/>
            </a:xfrm>
            <a:prstGeom prst="wedgeRoundRectCallout">
              <a:avLst>
                <a:gd name="adj1" fmla="val -3393"/>
                <a:gd name="adj2" fmla="val 71336"/>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2" name="Picture 11" descr="A close-up of a computer chip&#10;&#10;Description automatically generated">
              <a:extLst>
                <a:ext uri="{FF2B5EF4-FFF2-40B4-BE49-F238E27FC236}">
                  <a16:creationId xmlns:a16="http://schemas.microsoft.com/office/drawing/2014/main" id="{837E66CD-B687-C4F3-DDAC-653FF49D90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86483">
              <a:off x="-443996" y="2861063"/>
              <a:ext cx="2251725" cy="2251725"/>
            </a:xfrm>
            <a:prstGeom prst="rect">
              <a:avLst/>
            </a:prstGeom>
          </p:spPr>
        </p:pic>
        <p:sp>
          <p:nvSpPr>
            <p:cNvPr id="20" name="TextBox 19">
              <a:extLst>
                <a:ext uri="{FF2B5EF4-FFF2-40B4-BE49-F238E27FC236}">
                  <a16:creationId xmlns:a16="http://schemas.microsoft.com/office/drawing/2014/main" id="{C5D51467-06A4-0EF5-3F9B-4933CD9EBF68}"/>
                </a:ext>
              </a:extLst>
            </p:cNvPr>
            <p:cNvSpPr txBox="1"/>
            <p:nvPr/>
          </p:nvSpPr>
          <p:spPr>
            <a:xfrm rot="2312320">
              <a:off x="-127941" y="3561813"/>
              <a:ext cx="2478501" cy="307777"/>
            </a:xfrm>
            <a:prstGeom prst="rect">
              <a:avLst/>
            </a:prstGeom>
            <a:noFill/>
          </p:spPr>
          <p:txBody>
            <a:bodyPr wrap="square">
              <a:spAutoFit/>
            </a:bodyPr>
            <a:lstStyle/>
            <a:p>
              <a:r>
                <a:rPr lang="en-ZA" sz="1400" dirty="0">
                  <a:latin typeface="Tahoma" panose="020B0604030504040204" pitchFamily="34" charset="0"/>
                  <a:ea typeface="Tahoma" panose="020B0604030504040204" pitchFamily="34" charset="0"/>
                  <a:cs typeface="Tahoma" panose="020B0604030504040204" pitchFamily="34" charset="0"/>
                </a:rPr>
                <a:t>underlying compute tech</a:t>
              </a:r>
              <a:endParaRPr lang="en-ZA" sz="1400" dirty="0"/>
            </a:p>
          </p:txBody>
        </p:sp>
      </p:grpSp>
    </p:spTree>
    <p:extLst>
      <p:ext uri="{BB962C8B-B14F-4D97-AF65-F5344CB8AC3E}">
        <p14:creationId xmlns:p14="http://schemas.microsoft.com/office/powerpoint/2010/main" val="275741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0"/>
                            </p:stCondLst>
                            <p:childTnLst>
                              <p:par>
                                <p:cTn id="17" presetID="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randombar(horizontal)">
                                      <p:cBhvr>
                                        <p:cTn id="23" dur="500"/>
                                        <p:tgtEl>
                                          <p:spTgt spid="22"/>
                                        </p:tgtEl>
                                      </p:cBhvr>
                                    </p:animEffect>
                                  </p:childTnLst>
                                </p:cTn>
                              </p:par>
                            </p:childTnLst>
                          </p:cTn>
                        </p:par>
                        <p:par>
                          <p:cTn id="24" fill="hold">
                            <p:stCondLst>
                              <p:cond delay="500"/>
                            </p:stCondLst>
                            <p:childTnLst>
                              <p:par>
                                <p:cTn id="25" presetID="31" presetClass="entr" presetSubtype="0" fill="hold" nodeType="afterEffect">
                                  <p:stCondLst>
                                    <p:cond delay="1000"/>
                                  </p:stCondLst>
                                  <p:childTnLst>
                                    <p:set>
                                      <p:cBhvr>
                                        <p:cTn id="26" dur="1" fill="hold">
                                          <p:stCondLst>
                                            <p:cond delay="0"/>
                                          </p:stCondLst>
                                        </p:cTn>
                                        <p:tgtEl>
                                          <p:spTgt spid="21"/>
                                        </p:tgtEl>
                                        <p:attrNameLst>
                                          <p:attrName>style.visibility</p:attrName>
                                        </p:attrNameLst>
                                      </p:cBhvr>
                                      <p:to>
                                        <p:strVal val="visible"/>
                                      </p:to>
                                    </p:set>
                                    <p:anim calcmode="lin" valueType="num">
                                      <p:cBhvr>
                                        <p:cTn id="27" dur="1000" fill="hold"/>
                                        <p:tgtEl>
                                          <p:spTgt spid="21"/>
                                        </p:tgtEl>
                                        <p:attrNameLst>
                                          <p:attrName>ppt_w</p:attrName>
                                        </p:attrNameLst>
                                      </p:cBhvr>
                                      <p:tavLst>
                                        <p:tav tm="0">
                                          <p:val>
                                            <p:fltVal val="0"/>
                                          </p:val>
                                        </p:tav>
                                        <p:tav tm="100000">
                                          <p:val>
                                            <p:strVal val="#ppt_w"/>
                                          </p:val>
                                        </p:tav>
                                      </p:tavLst>
                                    </p:anim>
                                    <p:anim calcmode="lin" valueType="num">
                                      <p:cBhvr>
                                        <p:cTn id="28" dur="1000" fill="hold"/>
                                        <p:tgtEl>
                                          <p:spTgt spid="21"/>
                                        </p:tgtEl>
                                        <p:attrNameLst>
                                          <p:attrName>ppt_h</p:attrName>
                                        </p:attrNameLst>
                                      </p:cBhvr>
                                      <p:tavLst>
                                        <p:tav tm="0">
                                          <p:val>
                                            <p:fltVal val="0"/>
                                          </p:val>
                                        </p:tav>
                                        <p:tav tm="100000">
                                          <p:val>
                                            <p:strVal val="#ppt_h"/>
                                          </p:val>
                                        </p:tav>
                                      </p:tavLst>
                                    </p:anim>
                                    <p:anim calcmode="lin" valueType="num">
                                      <p:cBhvr>
                                        <p:cTn id="29" dur="1000" fill="hold"/>
                                        <p:tgtEl>
                                          <p:spTgt spid="21"/>
                                        </p:tgtEl>
                                        <p:attrNameLst>
                                          <p:attrName>style.rotation</p:attrName>
                                        </p:attrNameLst>
                                      </p:cBhvr>
                                      <p:tavLst>
                                        <p:tav tm="0">
                                          <p:val>
                                            <p:fltVal val="90"/>
                                          </p:val>
                                        </p:tav>
                                        <p:tav tm="100000">
                                          <p:val>
                                            <p:fltVal val="0"/>
                                          </p:val>
                                        </p:tav>
                                      </p:tavLst>
                                    </p:anim>
                                    <p:animEffect transition="in" filter="fade">
                                      <p:cBhvr>
                                        <p:cTn id="30" dur="1000"/>
                                        <p:tgtEl>
                                          <p:spTgt spid="21"/>
                                        </p:tgtEl>
                                      </p:cBhvr>
                                    </p:animEffect>
                                  </p:childTnLst>
                                </p:cTn>
                              </p:par>
                            </p:childTnLst>
                          </p:cTn>
                        </p:par>
                        <p:par>
                          <p:cTn id="31" fill="hold">
                            <p:stCondLst>
                              <p:cond delay="2500"/>
                            </p:stCondLst>
                            <p:childTnLst>
                              <p:par>
                                <p:cTn id="32" presetID="1" presetClass="entr" presetSubtype="0" fill="hold" grpId="0" nodeType="afterEffect">
                                  <p:stCondLst>
                                    <p:cond delay="100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When do </a:t>
            </a:r>
            <a:r>
              <a:rPr lang="en-ZA" dirty="0" err="1"/>
              <a:t>pracs</a:t>
            </a:r>
            <a:r>
              <a:rPr lang="en-ZA" dirty="0"/>
              <a:t> start?</a:t>
            </a:r>
            <a:endParaRPr lang="en-US" dirty="0"/>
          </a:p>
        </p:txBody>
      </p:sp>
      <p:sp>
        <p:nvSpPr>
          <p:cNvPr id="3" name="Content Placeholder 2"/>
          <p:cNvSpPr>
            <a:spLocks noGrp="1"/>
          </p:cNvSpPr>
          <p:nvPr>
            <p:ph idx="1"/>
          </p:nvPr>
        </p:nvSpPr>
        <p:spPr>
          <a:xfrm>
            <a:off x="365109" y="1272889"/>
            <a:ext cx="8370099" cy="4519977"/>
          </a:xfrm>
        </p:spPr>
        <p:txBody>
          <a:bodyPr>
            <a:normAutofit/>
          </a:bodyPr>
          <a:lstStyle/>
          <a:p>
            <a:pPr>
              <a:defRPr/>
            </a:pPr>
            <a:r>
              <a:rPr lang="en-ZA" dirty="0"/>
              <a:t>Planning to start Prac1 today!</a:t>
            </a:r>
          </a:p>
          <a:p>
            <a:pPr>
              <a:defRPr/>
            </a:pPr>
            <a:r>
              <a:rPr lang="en-ZA" dirty="0">
                <a:solidFill>
                  <a:srgbClr val="FF0000"/>
                </a:solidFill>
              </a:rPr>
              <a:t>Like in a moment!</a:t>
            </a:r>
            <a:endParaRPr lang="en-ZA" dirty="0"/>
          </a:p>
          <a:p>
            <a:pPr>
              <a:defRPr/>
            </a:pPr>
            <a:r>
              <a:rPr lang="en-ZA" dirty="0"/>
              <a:t>All got a laptop? If not, then ‘XP’ style it*.</a:t>
            </a:r>
          </a:p>
          <a:p>
            <a:pPr>
              <a:defRPr/>
            </a:pPr>
            <a:r>
              <a:rPr lang="en-ZA" dirty="0"/>
              <a:t>But first:</a:t>
            </a:r>
          </a:p>
          <a:p>
            <a:pPr lvl="1">
              <a:defRPr/>
            </a:pPr>
            <a:r>
              <a:rPr lang="en-ZA" dirty="0" err="1"/>
              <a:t>TEAManology</a:t>
            </a:r>
            <a:r>
              <a:rPr lang="en-ZA" dirty="0"/>
              <a:t> terms, syllabus, </a:t>
            </a:r>
            <a:r>
              <a:rPr lang="en-ZA" dirty="0" err="1"/>
              <a:t>pracs</a:t>
            </a:r>
            <a:r>
              <a:rPr lang="en-ZA" dirty="0"/>
              <a:t>, GA2, </a:t>
            </a:r>
            <a:r>
              <a:rPr lang="en-ZA" dirty="0" err="1"/>
              <a:t>proj</a:t>
            </a:r>
            <a:r>
              <a:rPr lang="en-ZA" dirty="0"/>
              <a:t>. </a:t>
            </a:r>
          </a:p>
        </p:txBody>
      </p:sp>
      <p:sp>
        <p:nvSpPr>
          <p:cNvPr id="5" name="TextBox 4">
            <a:extLst>
              <a:ext uri="{FF2B5EF4-FFF2-40B4-BE49-F238E27FC236}">
                <a16:creationId xmlns:a16="http://schemas.microsoft.com/office/drawing/2014/main" id="{B4E48952-FCF5-23C2-6F71-9F550631AC73}"/>
              </a:ext>
            </a:extLst>
          </p:cNvPr>
          <p:cNvSpPr txBox="1"/>
          <p:nvPr/>
        </p:nvSpPr>
        <p:spPr>
          <a:xfrm>
            <a:off x="282231" y="4301002"/>
            <a:ext cx="4404470" cy="2246769"/>
          </a:xfrm>
          <a:prstGeom prst="rect">
            <a:avLst/>
          </a:prstGeom>
          <a:noFill/>
        </p:spPr>
        <p:txBody>
          <a:bodyPr wrap="square">
            <a:spAutoFit/>
          </a:bodyPr>
          <a:lstStyle/>
          <a:p>
            <a:r>
              <a:rPr lang="en-ZA" sz="1600" dirty="0"/>
              <a:t>*Extreme Programming (XP) is a form of Agile software development, which often includes working in pairs, e.g. pair programming, where one developer may be at the keyboard, applying changes / coding, and the other may be more observing and commenting (may different approaches for ‘paired work’).</a:t>
            </a:r>
          </a:p>
          <a:p>
            <a:r>
              <a:rPr lang="en-ZA" sz="1400" dirty="0"/>
              <a:t>Further info at: </a:t>
            </a:r>
            <a:r>
              <a:rPr lang="en-ZA" sz="1400" dirty="0">
                <a:hlinkClick r:id="rId3"/>
              </a:rPr>
              <a:t>https://en.wikipedia.org/wiki/Extreme_programming</a:t>
            </a:r>
            <a:endParaRPr lang="en-ZA" sz="1400" dirty="0"/>
          </a:p>
        </p:txBody>
      </p:sp>
      <p:pic>
        <p:nvPicPr>
          <p:cNvPr id="7" name="Picture 6" descr="Cartoon a cartoon of two people talking to a person&#10;&#10;Description automatically generated">
            <a:extLst>
              <a:ext uri="{FF2B5EF4-FFF2-40B4-BE49-F238E27FC236}">
                <a16:creationId xmlns:a16="http://schemas.microsoft.com/office/drawing/2014/main" id="{DC74E196-8834-C5D0-5F21-6B65F1DD71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0491" y="4227756"/>
            <a:ext cx="4067489" cy="240109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86" y="840158"/>
            <a:ext cx="8070360" cy="776773"/>
          </a:xfrm>
        </p:spPr>
        <p:txBody>
          <a:bodyPr>
            <a:normAutofit fontScale="90000"/>
          </a:bodyPr>
          <a:lstStyle/>
          <a:p>
            <a:pPr>
              <a:defRPr/>
            </a:pPr>
            <a:r>
              <a:rPr lang="en-US" dirty="0"/>
              <a:t>HPES </a:t>
            </a:r>
            <a:r>
              <a:rPr lang="en-US" dirty="0" err="1">
                <a:solidFill>
                  <a:schemeClr val="tx2">
                    <a:lumMod val="60000"/>
                    <a:lumOff val="40000"/>
                  </a:schemeClr>
                </a:solidFill>
              </a:rPr>
              <a:t>TEAManology</a:t>
            </a:r>
            <a:br>
              <a:rPr lang="en-US" dirty="0"/>
            </a:br>
            <a:r>
              <a:rPr lang="en-US" dirty="0"/>
              <a:t> 3 Types of Teams:</a:t>
            </a:r>
          </a:p>
        </p:txBody>
      </p:sp>
      <p:sp>
        <p:nvSpPr>
          <p:cNvPr id="3" name="Content Placeholder 2"/>
          <p:cNvSpPr>
            <a:spLocks noGrp="1"/>
          </p:cNvSpPr>
          <p:nvPr>
            <p:ph idx="1"/>
          </p:nvPr>
        </p:nvSpPr>
        <p:spPr>
          <a:xfrm>
            <a:off x="417614" y="1865011"/>
            <a:ext cx="8305471" cy="3815060"/>
          </a:xfrm>
        </p:spPr>
        <p:txBody>
          <a:bodyPr>
            <a:normAutofit fontScale="92500"/>
          </a:bodyPr>
          <a:lstStyle/>
          <a:p>
            <a:pPr>
              <a:defRPr/>
            </a:pPr>
            <a:r>
              <a:rPr lang="en-US" dirty="0"/>
              <a:t>Study Buddies Team (SBT)</a:t>
            </a:r>
          </a:p>
          <a:p>
            <a:pPr lvl="1">
              <a:defRPr/>
            </a:pPr>
            <a:r>
              <a:rPr lang="en-US" dirty="0"/>
              <a:t>An optional thing, but suggested strategy</a:t>
            </a:r>
          </a:p>
          <a:p>
            <a:pPr lvl="1">
              <a:defRPr/>
            </a:pPr>
            <a:r>
              <a:rPr lang="en-US" dirty="0"/>
              <a:t>Small team of peers to helps each other learn</a:t>
            </a:r>
          </a:p>
          <a:p>
            <a:pPr>
              <a:defRPr/>
            </a:pPr>
            <a:r>
              <a:rPr lang="en-US" dirty="0" err="1"/>
              <a:t>Prac</a:t>
            </a:r>
            <a:r>
              <a:rPr lang="en-US" dirty="0"/>
              <a:t> Assignment Group (PAG) *</a:t>
            </a:r>
          </a:p>
          <a:p>
            <a:pPr lvl="1">
              <a:defRPr/>
            </a:pPr>
            <a:r>
              <a:rPr lang="en-US" dirty="0"/>
              <a:t>Independently or as a team of 2</a:t>
            </a:r>
          </a:p>
          <a:p>
            <a:pPr>
              <a:defRPr/>
            </a:pPr>
            <a:r>
              <a:rPr lang="en-US" dirty="0" err="1"/>
              <a:t>YOda</a:t>
            </a:r>
            <a:r>
              <a:rPr lang="en-US" dirty="0"/>
              <a:t> Group (YOG)</a:t>
            </a:r>
          </a:p>
          <a:p>
            <a:pPr lvl="1">
              <a:defRPr/>
            </a:pPr>
            <a:r>
              <a:rPr lang="en-US" dirty="0"/>
              <a:t>4 members. Form prior to starting YODA project</a:t>
            </a:r>
          </a:p>
        </p:txBody>
      </p:sp>
      <p:pic>
        <p:nvPicPr>
          <p:cNvPr id="31748" name="Picture 4" descr="group-hands.jpg"/>
          <p:cNvPicPr>
            <a:picLocks noChangeAspect="1"/>
          </p:cNvPicPr>
          <p:nvPr/>
        </p:nvPicPr>
        <p:blipFill>
          <a:blip r:embed="rId3" cstate="print"/>
          <a:srcRect/>
          <a:stretch>
            <a:fillRect/>
          </a:stretch>
        </p:blipFill>
        <p:spPr bwMode="auto">
          <a:xfrm>
            <a:off x="5853658" y="314145"/>
            <a:ext cx="2741612" cy="1828800"/>
          </a:xfrm>
          <a:prstGeom prst="rect">
            <a:avLst/>
          </a:prstGeom>
          <a:noFill/>
          <a:ln w="9525">
            <a:noFill/>
            <a:miter lim="800000"/>
            <a:headEnd/>
            <a:tailEnd/>
          </a:ln>
        </p:spPr>
      </p:pic>
      <p:sp>
        <p:nvSpPr>
          <p:cNvPr id="4" name="Rectangle 3">
            <a:extLst>
              <a:ext uri="{FF2B5EF4-FFF2-40B4-BE49-F238E27FC236}">
                <a16:creationId xmlns:a16="http://schemas.microsoft.com/office/drawing/2014/main" id="{1AB8F50E-1F33-4B72-A77A-207DF42AC789}"/>
              </a:ext>
            </a:extLst>
          </p:cNvPr>
          <p:cNvSpPr/>
          <p:nvPr/>
        </p:nvSpPr>
        <p:spPr>
          <a:xfrm>
            <a:off x="27484" y="5718985"/>
            <a:ext cx="8973165" cy="954107"/>
          </a:xfrm>
          <a:prstGeom prst="rect">
            <a:avLst/>
          </a:prstGeom>
        </p:spPr>
        <p:txBody>
          <a:bodyPr wrap="square">
            <a:spAutoFit/>
          </a:bodyPr>
          <a:lstStyle/>
          <a:p>
            <a:pPr lvl="1">
              <a:defRPr/>
            </a:pPr>
            <a:r>
              <a:rPr lang="en-US" sz="1400" i="1" dirty="0"/>
              <a:t>* Disclaimer:</a:t>
            </a:r>
            <a:r>
              <a:rPr lang="en-US" sz="1400" dirty="0"/>
              <a:t> You or your teammate may need to give impromptu explanations or demonstrations of what you have done to demonstrate that you both know what you are doing (if the one member seems clueless then you might both get marks deducted). The lecturer may also do random spot checks to request students to do brief </a:t>
            </a:r>
            <a:r>
              <a:rPr lang="en-US" sz="1400" dirty="0" err="1"/>
              <a:t>prac</a:t>
            </a:r>
            <a:r>
              <a:rPr lang="en-US" sz="1400" dirty="0"/>
              <a:t> oral tests.</a:t>
            </a:r>
          </a:p>
        </p:txBody>
      </p:sp>
    </p:spTree>
    <p:extLst>
      <p:ext uri="{BB962C8B-B14F-4D97-AF65-F5344CB8AC3E}">
        <p14:creationId xmlns:p14="http://schemas.microsoft.com/office/powerpoint/2010/main" val="3428975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0" name="Straight Connector 73"/>
          <p:cNvCxnSpPr>
            <a:cxnSpLocks noChangeShapeType="1"/>
          </p:cNvCxnSpPr>
          <p:nvPr/>
        </p:nvCxnSpPr>
        <p:spPr bwMode="auto">
          <a:xfrm rot="5400000" flipH="1" flipV="1">
            <a:off x="7681119" y="2823369"/>
            <a:ext cx="673100" cy="11112"/>
          </a:xfrm>
          <a:prstGeom prst="line">
            <a:avLst/>
          </a:prstGeom>
          <a:noFill/>
          <a:ln w="19050" algn="ctr">
            <a:solidFill>
              <a:schemeClr val="tx1"/>
            </a:solidFill>
            <a:round/>
            <a:headEnd/>
            <a:tailEnd/>
          </a:ln>
        </p:spPr>
      </p:cxnSp>
      <p:cxnSp>
        <p:nvCxnSpPr>
          <p:cNvPr id="22531" name="Straight Connector 71"/>
          <p:cNvCxnSpPr>
            <a:cxnSpLocks noChangeShapeType="1"/>
          </p:cNvCxnSpPr>
          <p:nvPr/>
        </p:nvCxnSpPr>
        <p:spPr bwMode="auto">
          <a:xfrm rot="5400000" flipH="1" flipV="1">
            <a:off x="583407" y="2823368"/>
            <a:ext cx="673100" cy="11113"/>
          </a:xfrm>
          <a:prstGeom prst="line">
            <a:avLst/>
          </a:prstGeom>
          <a:noFill/>
          <a:ln w="19050" algn="ctr">
            <a:solidFill>
              <a:schemeClr val="tx1"/>
            </a:solidFill>
            <a:round/>
            <a:headEnd/>
            <a:tailEnd/>
          </a:ln>
        </p:spPr>
      </p:cxnSp>
      <p:cxnSp>
        <p:nvCxnSpPr>
          <p:cNvPr id="22532" name="Straight Connector 66"/>
          <p:cNvCxnSpPr>
            <a:cxnSpLocks noChangeShapeType="1"/>
            <a:endCxn id="63" idx="1"/>
          </p:cNvCxnSpPr>
          <p:nvPr/>
        </p:nvCxnSpPr>
        <p:spPr bwMode="auto">
          <a:xfrm>
            <a:off x="5451475" y="3382963"/>
            <a:ext cx="674688" cy="496887"/>
          </a:xfrm>
          <a:prstGeom prst="line">
            <a:avLst/>
          </a:prstGeom>
          <a:noFill/>
          <a:ln w="19050" algn="ctr">
            <a:solidFill>
              <a:schemeClr val="tx1"/>
            </a:solidFill>
            <a:prstDash val="sysDash"/>
            <a:round/>
            <a:headEnd/>
            <a:tailEnd/>
          </a:ln>
        </p:spPr>
      </p:cxnSp>
      <p:cxnSp>
        <p:nvCxnSpPr>
          <p:cNvPr id="22533" name="Shape 57"/>
          <p:cNvCxnSpPr>
            <a:cxnSpLocks noChangeShapeType="1"/>
            <a:stCxn id="22551" idx="2"/>
            <a:endCxn id="22540" idx="3"/>
          </p:cNvCxnSpPr>
          <p:nvPr/>
        </p:nvCxnSpPr>
        <p:spPr bwMode="auto">
          <a:xfrm rot="5400000">
            <a:off x="6432550" y="1900238"/>
            <a:ext cx="325438" cy="1624012"/>
          </a:xfrm>
          <a:prstGeom prst="bentConnector2">
            <a:avLst/>
          </a:prstGeom>
          <a:noFill/>
          <a:ln w="19050" algn="ctr">
            <a:solidFill>
              <a:schemeClr val="tx1"/>
            </a:solidFill>
            <a:round/>
            <a:headEnd/>
            <a:tailEnd/>
          </a:ln>
        </p:spPr>
      </p:cxnSp>
      <p:cxnSp>
        <p:nvCxnSpPr>
          <p:cNvPr id="22534" name="Shape 54"/>
          <p:cNvCxnSpPr>
            <a:cxnSpLocks noChangeShapeType="1"/>
            <a:stCxn id="22549" idx="2"/>
            <a:endCxn id="22540" idx="1"/>
          </p:cNvCxnSpPr>
          <p:nvPr/>
        </p:nvCxnSpPr>
        <p:spPr bwMode="auto">
          <a:xfrm rot="16200000" flipH="1">
            <a:off x="2215356" y="1912144"/>
            <a:ext cx="325438" cy="1600200"/>
          </a:xfrm>
          <a:prstGeom prst="bentConnector2">
            <a:avLst/>
          </a:prstGeom>
          <a:noFill/>
          <a:ln w="19050" algn="ctr">
            <a:solidFill>
              <a:schemeClr val="tx1"/>
            </a:solidFill>
            <a:round/>
            <a:headEnd/>
            <a:tailEnd/>
          </a:ln>
        </p:spPr>
      </p:cxnSp>
      <p:sp>
        <p:nvSpPr>
          <p:cNvPr id="4" name="Rectangle 3"/>
          <p:cNvSpPr/>
          <p:nvPr/>
        </p:nvSpPr>
        <p:spPr bwMode="auto">
          <a:xfrm>
            <a:off x="5491238" y="5589169"/>
            <a:ext cx="1989138" cy="731837"/>
          </a:xfrm>
          <a:prstGeom prst="rect">
            <a:avLst/>
          </a:prstGeom>
          <a:solidFill>
            <a:schemeClr val="accent6">
              <a:lumMod val="40000"/>
              <a:lumOff val="60000"/>
            </a:schemeClr>
          </a:solidFill>
          <a:ln w="19050" cap="flat" cmpd="sng" algn="ctr">
            <a:solidFill>
              <a:schemeClr val="tx1"/>
            </a:solidFill>
            <a:prstDash val="solid"/>
            <a:round/>
            <a:headEnd type="none" w="med" len="med"/>
            <a:tailEnd type="none" w="med" len="med"/>
          </a:ln>
          <a:effectLst/>
        </p:spPr>
        <p:txBody>
          <a:bodyPr lIns="18000" rIns="18000"/>
          <a:lstStyle/>
          <a:p>
            <a:pPr algn="ctr" eaLnBrk="0" hangingPunct="0">
              <a:defRPr/>
            </a:pPr>
            <a:r>
              <a:rPr lang="en-US" sz="1600" dirty="0"/>
              <a:t>Embedded Systems ES2 (EEE3096S)</a:t>
            </a:r>
          </a:p>
        </p:txBody>
      </p:sp>
      <p:sp>
        <p:nvSpPr>
          <p:cNvPr id="5" name="Rectangle 4"/>
          <p:cNvSpPr/>
          <p:nvPr/>
        </p:nvSpPr>
        <p:spPr bwMode="auto">
          <a:xfrm>
            <a:off x="3617988" y="5589168"/>
            <a:ext cx="1782763" cy="846137"/>
          </a:xfrm>
          <a:prstGeom prst="rect">
            <a:avLst/>
          </a:prstGeom>
          <a:solidFill>
            <a:schemeClr val="accent6">
              <a:lumMod val="40000"/>
              <a:lumOff val="60000"/>
            </a:schemeClr>
          </a:solidFill>
          <a:ln w="19050" cap="flat" cmpd="sng" algn="ctr">
            <a:solidFill>
              <a:schemeClr val="tx1"/>
            </a:solidFill>
            <a:prstDash val="solid"/>
            <a:round/>
            <a:headEnd type="none" w="med" len="med"/>
            <a:tailEnd type="none" w="med" len="med"/>
          </a:ln>
          <a:effectLst/>
        </p:spPr>
        <p:txBody>
          <a:bodyPr lIns="18000" rIns="18000"/>
          <a:lstStyle/>
          <a:p>
            <a:pPr algn="ctr" eaLnBrk="0" hangingPunct="0">
              <a:defRPr/>
            </a:pPr>
            <a:r>
              <a:rPr lang="en-US" sz="1600" dirty="0"/>
              <a:t>Digital Logic, etc.</a:t>
            </a:r>
            <a:br>
              <a:rPr lang="en-US" sz="1600" dirty="0"/>
            </a:br>
            <a:r>
              <a:rPr lang="en-US" sz="1600" dirty="0"/>
              <a:t>(from ES1 or equivalent)</a:t>
            </a:r>
          </a:p>
        </p:txBody>
      </p:sp>
      <p:sp>
        <p:nvSpPr>
          <p:cNvPr id="7" name="Rectangle 6"/>
          <p:cNvSpPr/>
          <p:nvPr/>
        </p:nvSpPr>
        <p:spPr bwMode="auto">
          <a:xfrm>
            <a:off x="1327226" y="5578056"/>
            <a:ext cx="2220912" cy="857250"/>
          </a:xfrm>
          <a:prstGeom prst="rect">
            <a:avLst/>
          </a:prstGeom>
          <a:solidFill>
            <a:schemeClr val="accent6">
              <a:lumMod val="40000"/>
              <a:lumOff val="60000"/>
            </a:schemeClr>
          </a:solidFill>
          <a:ln w="19050" cap="flat" cmpd="sng" algn="ctr">
            <a:solidFill>
              <a:schemeClr val="tx1"/>
            </a:solidFill>
            <a:prstDash val="solid"/>
            <a:round/>
            <a:headEnd type="none" w="med" len="med"/>
            <a:tailEnd type="none" w="med" len="med"/>
          </a:ln>
          <a:effectLst/>
        </p:spPr>
        <p:txBody>
          <a:bodyPr lIns="18000" rIns="18000"/>
          <a:lstStyle/>
          <a:p>
            <a:pPr algn="ctr" eaLnBrk="0" hangingPunct="0">
              <a:defRPr/>
            </a:pPr>
            <a:r>
              <a:rPr lang="en-US" sz="1600" dirty="0"/>
              <a:t>Software Engineering, Programming, etc.</a:t>
            </a:r>
            <a:br>
              <a:rPr lang="en-US" sz="1600" dirty="0"/>
            </a:br>
            <a:r>
              <a:rPr lang="en-US" sz="1600" dirty="0"/>
              <a:t>(CS courses)</a:t>
            </a:r>
          </a:p>
        </p:txBody>
      </p:sp>
      <p:sp>
        <p:nvSpPr>
          <p:cNvPr id="22539" name="Rectangle 8"/>
          <p:cNvSpPr>
            <a:spLocks noChangeArrowheads="1"/>
          </p:cNvSpPr>
          <p:nvPr/>
        </p:nvSpPr>
        <p:spPr bwMode="auto">
          <a:xfrm>
            <a:off x="3551238" y="4149725"/>
            <a:ext cx="1855787" cy="593725"/>
          </a:xfrm>
          <a:prstGeom prst="rect">
            <a:avLst/>
          </a:prstGeom>
          <a:solidFill>
            <a:schemeClr val="accent6">
              <a:lumMod val="60000"/>
              <a:lumOff val="40000"/>
            </a:schemeClr>
          </a:solidFill>
          <a:ln w="19050" algn="ctr">
            <a:solidFill>
              <a:schemeClr val="tx1"/>
            </a:solidFill>
            <a:round/>
            <a:headEnd/>
            <a:tailEnd/>
          </a:ln>
        </p:spPr>
        <p:txBody>
          <a:bodyPr lIns="18000" rIns="18000" anchor="ctr"/>
          <a:lstStyle/>
          <a:p>
            <a:pPr algn="ctr" eaLnBrk="0" hangingPunct="0"/>
            <a:r>
              <a:rPr lang="en-US" dirty="0"/>
              <a:t>Underlying Knowledge</a:t>
            </a:r>
          </a:p>
        </p:txBody>
      </p:sp>
      <p:sp>
        <p:nvSpPr>
          <p:cNvPr id="22540" name="Rectangle 9"/>
          <p:cNvSpPr>
            <a:spLocks noChangeArrowheads="1"/>
          </p:cNvSpPr>
          <p:nvPr/>
        </p:nvSpPr>
        <p:spPr bwMode="auto">
          <a:xfrm>
            <a:off x="3178175" y="2343150"/>
            <a:ext cx="2605088" cy="1063625"/>
          </a:xfrm>
          <a:prstGeom prst="rect">
            <a:avLst/>
          </a:prstGeom>
          <a:solidFill>
            <a:schemeClr val="accent3">
              <a:lumMod val="40000"/>
              <a:lumOff val="60000"/>
            </a:schemeClr>
          </a:solidFill>
          <a:ln w="19050" algn="ctr">
            <a:solidFill>
              <a:schemeClr val="tx1"/>
            </a:solidFill>
            <a:round/>
            <a:headEnd/>
            <a:tailEnd/>
          </a:ln>
        </p:spPr>
        <p:txBody>
          <a:bodyPr lIns="18000" rIns="18000"/>
          <a:lstStyle/>
          <a:p>
            <a:pPr algn="ctr" eaLnBrk="0" hangingPunct="0"/>
            <a:r>
              <a:rPr lang="en-US" dirty="0"/>
              <a:t>High Performance Embedded Systems (HPES)</a:t>
            </a:r>
          </a:p>
        </p:txBody>
      </p:sp>
      <p:cxnSp>
        <p:nvCxnSpPr>
          <p:cNvPr id="22541" name="Straight Connector 13"/>
          <p:cNvCxnSpPr>
            <a:cxnSpLocks noChangeShapeType="1"/>
            <a:stCxn id="22544" idx="3"/>
            <a:endCxn id="22540" idx="2"/>
          </p:cNvCxnSpPr>
          <p:nvPr/>
        </p:nvCxnSpPr>
        <p:spPr bwMode="auto">
          <a:xfrm rot="5400000" flipH="1" flipV="1">
            <a:off x="4371182" y="3513931"/>
            <a:ext cx="215900" cy="1587"/>
          </a:xfrm>
          <a:prstGeom prst="line">
            <a:avLst/>
          </a:prstGeom>
          <a:noFill/>
          <a:ln w="19050" algn="ctr">
            <a:solidFill>
              <a:schemeClr val="tx1"/>
            </a:solidFill>
            <a:round/>
            <a:headEnd/>
            <a:tailEnd/>
          </a:ln>
        </p:spPr>
      </p:cxnSp>
      <p:cxnSp>
        <p:nvCxnSpPr>
          <p:cNvPr id="22542" name="Straight Connector 15"/>
          <p:cNvCxnSpPr>
            <a:cxnSpLocks noChangeShapeType="1"/>
            <a:stCxn id="22539" idx="0"/>
            <a:endCxn id="22544" idx="0"/>
          </p:cNvCxnSpPr>
          <p:nvPr/>
        </p:nvCxnSpPr>
        <p:spPr bwMode="auto">
          <a:xfrm rot="16200000" flipV="1">
            <a:off x="4414838" y="4086225"/>
            <a:ext cx="127000" cy="0"/>
          </a:xfrm>
          <a:prstGeom prst="line">
            <a:avLst/>
          </a:prstGeom>
          <a:noFill/>
          <a:ln w="19050" algn="ctr">
            <a:solidFill>
              <a:schemeClr val="tx1"/>
            </a:solidFill>
            <a:round/>
            <a:headEnd/>
            <a:tailEnd/>
          </a:ln>
        </p:spPr>
      </p:cxnSp>
      <p:cxnSp>
        <p:nvCxnSpPr>
          <p:cNvPr id="22543" name="Straight Arrow Connector 19"/>
          <p:cNvCxnSpPr>
            <a:cxnSpLocks noChangeShapeType="1"/>
            <a:stCxn id="22539" idx="2"/>
            <a:endCxn id="7" idx="0"/>
          </p:cNvCxnSpPr>
          <p:nvPr/>
        </p:nvCxnSpPr>
        <p:spPr bwMode="auto">
          <a:xfrm flipH="1">
            <a:off x="2437682" y="4743450"/>
            <a:ext cx="2041450" cy="834606"/>
          </a:xfrm>
          <a:prstGeom prst="straightConnector1">
            <a:avLst/>
          </a:prstGeom>
          <a:noFill/>
          <a:ln w="19050" algn="ctr">
            <a:solidFill>
              <a:schemeClr val="tx1"/>
            </a:solidFill>
            <a:prstDash val="dash"/>
            <a:round/>
            <a:headEnd/>
            <a:tailEnd type="arrow" w="med" len="med"/>
          </a:ln>
        </p:spPr>
      </p:cxnSp>
      <p:sp>
        <p:nvSpPr>
          <p:cNvPr id="22544" name="Isosceles Triangle 11"/>
          <p:cNvSpPr>
            <a:spLocks noChangeArrowheads="1"/>
          </p:cNvSpPr>
          <p:nvPr/>
        </p:nvSpPr>
        <p:spPr bwMode="auto">
          <a:xfrm rot="10800000">
            <a:off x="4229100" y="3622675"/>
            <a:ext cx="498475" cy="400050"/>
          </a:xfrm>
          <a:prstGeom prst="triangle">
            <a:avLst>
              <a:gd name="adj" fmla="val 50000"/>
            </a:avLst>
          </a:prstGeom>
          <a:solidFill>
            <a:schemeClr val="tx1"/>
          </a:solidFill>
          <a:ln w="19050" algn="ctr">
            <a:noFill/>
            <a:round/>
            <a:headEnd/>
            <a:tailEnd/>
          </a:ln>
        </p:spPr>
        <p:txBody>
          <a:bodyPr/>
          <a:lstStyle/>
          <a:p>
            <a:pPr eaLnBrk="0" hangingPunct="0"/>
            <a:endParaRPr lang="en-US"/>
          </a:p>
        </p:txBody>
      </p:sp>
      <p:cxnSp>
        <p:nvCxnSpPr>
          <p:cNvPr id="22545" name="Straight Arrow Connector 20"/>
          <p:cNvCxnSpPr>
            <a:cxnSpLocks noChangeShapeType="1"/>
            <a:stCxn id="22539" idx="2"/>
            <a:endCxn id="5" idx="0"/>
          </p:cNvCxnSpPr>
          <p:nvPr/>
        </p:nvCxnSpPr>
        <p:spPr bwMode="auto">
          <a:xfrm>
            <a:off x="4479132" y="4743450"/>
            <a:ext cx="30238" cy="845718"/>
          </a:xfrm>
          <a:prstGeom prst="straightConnector1">
            <a:avLst/>
          </a:prstGeom>
          <a:noFill/>
          <a:ln w="19050" algn="ctr">
            <a:solidFill>
              <a:schemeClr val="tx1"/>
            </a:solidFill>
            <a:prstDash val="dash"/>
            <a:round/>
            <a:headEnd/>
            <a:tailEnd type="arrow" w="med" len="med"/>
          </a:ln>
        </p:spPr>
      </p:cxnSp>
      <p:cxnSp>
        <p:nvCxnSpPr>
          <p:cNvPr id="22546" name="Straight Arrow Connector 23"/>
          <p:cNvCxnSpPr>
            <a:cxnSpLocks noChangeShapeType="1"/>
            <a:stCxn id="22539" idx="2"/>
            <a:endCxn id="4" idx="0"/>
          </p:cNvCxnSpPr>
          <p:nvPr/>
        </p:nvCxnSpPr>
        <p:spPr bwMode="auto">
          <a:xfrm>
            <a:off x="4479132" y="4743450"/>
            <a:ext cx="2006675" cy="845719"/>
          </a:xfrm>
          <a:prstGeom prst="straightConnector1">
            <a:avLst/>
          </a:prstGeom>
          <a:noFill/>
          <a:ln w="19050" algn="ctr">
            <a:solidFill>
              <a:schemeClr val="tx1"/>
            </a:solidFill>
            <a:prstDash val="dash"/>
            <a:round/>
            <a:headEnd/>
            <a:tailEnd type="arrow" w="med" len="med"/>
          </a:ln>
        </p:spPr>
      </p:cxnSp>
      <p:sp>
        <p:nvSpPr>
          <p:cNvPr id="22548" name="Rectangle 30"/>
          <p:cNvSpPr>
            <a:spLocks noChangeArrowheads="1"/>
          </p:cNvSpPr>
          <p:nvPr/>
        </p:nvSpPr>
        <p:spPr bwMode="auto">
          <a:xfrm>
            <a:off x="3371230" y="1314450"/>
            <a:ext cx="2217738" cy="720725"/>
          </a:xfrm>
          <a:prstGeom prst="rect">
            <a:avLst/>
          </a:prstGeom>
          <a:solidFill>
            <a:schemeClr val="accent3">
              <a:lumMod val="40000"/>
              <a:lumOff val="60000"/>
            </a:schemeClr>
          </a:solidFill>
          <a:ln w="19050" algn="ctr">
            <a:solidFill>
              <a:schemeClr val="tx1"/>
            </a:solidFill>
            <a:round/>
            <a:headEnd/>
            <a:tailEnd/>
          </a:ln>
        </p:spPr>
        <p:txBody>
          <a:bodyPr lIns="18000" rIns="18000" anchor="ctr"/>
          <a:lstStyle/>
          <a:p>
            <a:pPr algn="ctr" eaLnBrk="0" hangingPunct="0"/>
            <a:r>
              <a:rPr lang="en-US" dirty="0"/>
              <a:t>Embedded Parallel Computers</a:t>
            </a:r>
          </a:p>
        </p:txBody>
      </p:sp>
      <p:sp>
        <p:nvSpPr>
          <p:cNvPr id="22549" name="Rectangle 31"/>
          <p:cNvSpPr>
            <a:spLocks noChangeArrowheads="1"/>
          </p:cNvSpPr>
          <p:nvPr/>
        </p:nvSpPr>
        <p:spPr bwMode="auto">
          <a:xfrm>
            <a:off x="377825" y="1336675"/>
            <a:ext cx="2400300" cy="1212850"/>
          </a:xfrm>
          <a:prstGeom prst="rect">
            <a:avLst/>
          </a:prstGeom>
          <a:solidFill>
            <a:schemeClr val="accent3">
              <a:lumMod val="40000"/>
              <a:lumOff val="60000"/>
            </a:schemeClr>
          </a:solidFill>
          <a:ln w="19050" algn="ctr">
            <a:solidFill>
              <a:schemeClr val="tx1"/>
            </a:solidFill>
            <a:round/>
            <a:headEnd/>
            <a:tailEnd/>
          </a:ln>
        </p:spPr>
        <p:txBody>
          <a:bodyPr lIns="18000" rIns="18000" anchor="ctr"/>
          <a:lstStyle/>
          <a:p>
            <a:pPr algn="ctr" eaLnBrk="0" hangingPunct="0"/>
            <a:r>
              <a:rPr lang="en-US" sz="1600" dirty="0">
                <a:solidFill>
                  <a:schemeClr val="accent5">
                    <a:lumMod val="50000"/>
                  </a:schemeClr>
                </a:solidFill>
              </a:rPr>
              <a:t>TERM 1 THEME:</a:t>
            </a:r>
          </a:p>
          <a:p>
            <a:pPr algn="ctr" eaLnBrk="0" hangingPunct="0"/>
            <a:r>
              <a:rPr lang="en-US" dirty="0"/>
              <a:t>Microprocessor-based parallel HPES</a:t>
            </a:r>
            <a:endParaRPr lang="en-US" dirty="0">
              <a:solidFill>
                <a:srgbClr val="FFFF00"/>
              </a:solidFill>
            </a:endParaRPr>
          </a:p>
        </p:txBody>
      </p:sp>
      <p:cxnSp>
        <p:nvCxnSpPr>
          <p:cNvPr id="22550" name="Straight Arrow Connector 38"/>
          <p:cNvCxnSpPr>
            <a:cxnSpLocks noChangeShapeType="1"/>
            <a:stCxn id="22540" idx="0"/>
            <a:endCxn id="22548" idx="2"/>
          </p:cNvCxnSpPr>
          <p:nvPr/>
        </p:nvCxnSpPr>
        <p:spPr bwMode="auto">
          <a:xfrm flipH="1" flipV="1">
            <a:off x="4480099" y="2035175"/>
            <a:ext cx="620" cy="307975"/>
          </a:xfrm>
          <a:prstGeom prst="straightConnector1">
            <a:avLst/>
          </a:prstGeom>
          <a:noFill/>
          <a:ln w="19050" algn="ctr">
            <a:solidFill>
              <a:schemeClr val="tx1"/>
            </a:solidFill>
            <a:prstDash val="dash"/>
            <a:round/>
            <a:headEnd/>
            <a:tailEnd type="arrow" w="med" len="med"/>
          </a:ln>
        </p:spPr>
      </p:cxnSp>
      <p:sp>
        <p:nvSpPr>
          <p:cNvPr id="22551" name="Rectangle 42"/>
          <p:cNvSpPr>
            <a:spLocks noChangeArrowheads="1"/>
          </p:cNvSpPr>
          <p:nvPr/>
        </p:nvSpPr>
        <p:spPr bwMode="auto">
          <a:xfrm>
            <a:off x="6207125" y="1336675"/>
            <a:ext cx="2400300" cy="1212850"/>
          </a:xfrm>
          <a:prstGeom prst="rect">
            <a:avLst/>
          </a:prstGeom>
          <a:solidFill>
            <a:schemeClr val="accent3">
              <a:lumMod val="40000"/>
              <a:lumOff val="60000"/>
            </a:schemeClr>
          </a:solidFill>
          <a:ln w="19050" algn="ctr">
            <a:solidFill>
              <a:schemeClr val="tx1"/>
            </a:solidFill>
            <a:round/>
            <a:headEnd/>
            <a:tailEnd/>
          </a:ln>
        </p:spPr>
        <p:txBody>
          <a:bodyPr lIns="18000" rIns="18000" anchor="ctr"/>
          <a:lstStyle/>
          <a:p>
            <a:pPr algn="ctr" eaLnBrk="0" hangingPunct="0"/>
            <a:r>
              <a:rPr lang="en-US" sz="1600" dirty="0">
                <a:solidFill>
                  <a:schemeClr val="accent5">
                    <a:lumMod val="50000"/>
                  </a:schemeClr>
                </a:solidFill>
              </a:rPr>
              <a:t>TERM 2 THEME:</a:t>
            </a:r>
          </a:p>
          <a:p>
            <a:pPr algn="ctr" eaLnBrk="0" hangingPunct="0"/>
            <a:r>
              <a:rPr lang="en-US" dirty="0"/>
              <a:t>Reconfigurable</a:t>
            </a:r>
          </a:p>
          <a:p>
            <a:pPr algn="ctr" eaLnBrk="0" hangingPunct="0"/>
            <a:r>
              <a:rPr lang="en-US" dirty="0"/>
              <a:t>Computing using FPGAs</a:t>
            </a:r>
          </a:p>
        </p:txBody>
      </p:sp>
      <p:sp>
        <p:nvSpPr>
          <p:cNvPr id="22552" name="Rectangle 43"/>
          <p:cNvSpPr>
            <a:spLocks noChangeAspect="1"/>
          </p:cNvSpPr>
          <p:nvPr/>
        </p:nvSpPr>
        <p:spPr bwMode="auto">
          <a:xfrm rot="2700000">
            <a:off x="2997994" y="2801144"/>
            <a:ext cx="144463" cy="142875"/>
          </a:xfrm>
          <a:prstGeom prst="rect">
            <a:avLst/>
          </a:prstGeom>
          <a:solidFill>
            <a:schemeClr val="tx1"/>
          </a:solidFill>
          <a:ln w="19050" algn="ctr">
            <a:noFill/>
            <a:round/>
            <a:headEnd/>
            <a:tailEnd/>
          </a:ln>
        </p:spPr>
        <p:txBody>
          <a:bodyPr/>
          <a:lstStyle/>
          <a:p>
            <a:pPr eaLnBrk="0" hangingPunct="0"/>
            <a:endParaRPr lang="en-US"/>
          </a:p>
        </p:txBody>
      </p:sp>
      <p:sp>
        <p:nvSpPr>
          <p:cNvPr id="22553" name="Rectangle 44"/>
          <p:cNvSpPr>
            <a:spLocks noChangeAspect="1"/>
          </p:cNvSpPr>
          <p:nvPr/>
        </p:nvSpPr>
        <p:spPr bwMode="auto">
          <a:xfrm rot="2700000">
            <a:off x="5818187" y="2800351"/>
            <a:ext cx="144463" cy="144462"/>
          </a:xfrm>
          <a:prstGeom prst="rect">
            <a:avLst/>
          </a:prstGeom>
          <a:solidFill>
            <a:schemeClr val="tx1"/>
          </a:solidFill>
          <a:ln w="19050" algn="ctr">
            <a:noFill/>
            <a:round/>
            <a:headEnd/>
            <a:tailEnd/>
          </a:ln>
        </p:spPr>
        <p:txBody>
          <a:bodyPr/>
          <a:lstStyle/>
          <a:p>
            <a:pPr eaLnBrk="0" hangingPunct="0"/>
            <a:endParaRPr lang="en-US"/>
          </a:p>
        </p:txBody>
      </p:sp>
      <p:sp>
        <p:nvSpPr>
          <p:cNvPr id="61" name="Left Brace 60"/>
          <p:cNvSpPr/>
          <p:nvPr/>
        </p:nvSpPr>
        <p:spPr bwMode="auto">
          <a:xfrm rot="2724286">
            <a:off x="1443570" y="4166507"/>
            <a:ext cx="387350" cy="1690721"/>
          </a:xfrm>
          <a:prstGeom prst="leftBrace">
            <a:avLst>
              <a:gd name="adj1" fmla="val 34804"/>
              <a:gd name="adj2" fmla="val 50000"/>
            </a:avLst>
          </a:prstGeom>
          <a:noFill/>
          <a:ln w="19050" cap="flat" cmpd="sng" algn="ctr">
            <a:solidFill>
              <a:schemeClr val="tx1"/>
            </a:solidFill>
            <a:prstDash val="solid"/>
            <a:round/>
            <a:headEnd type="none" w="med" len="med"/>
            <a:tailEnd type="none" w="med" len="med"/>
          </a:ln>
          <a:effectLst/>
        </p:spPr>
        <p:txBody>
          <a:bodyPr/>
          <a:lstStyle/>
          <a:p>
            <a:pPr eaLnBrk="0" hangingPunct="0">
              <a:defRPr/>
            </a:pPr>
            <a:endParaRPr lang="en-US">
              <a:ln w="19050">
                <a:solidFill>
                  <a:schemeClr val="tx1"/>
                </a:solidFill>
              </a:ln>
            </a:endParaRPr>
          </a:p>
        </p:txBody>
      </p:sp>
      <p:sp>
        <p:nvSpPr>
          <p:cNvPr id="22555" name="TextBox 61"/>
          <p:cNvSpPr txBox="1">
            <a:spLocks noChangeArrowheads="1"/>
          </p:cNvSpPr>
          <p:nvPr/>
        </p:nvSpPr>
        <p:spPr bwMode="auto">
          <a:xfrm rot="19117074">
            <a:off x="184942" y="4306962"/>
            <a:ext cx="2386012" cy="584200"/>
          </a:xfrm>
          <a:prstGeom prst="rect">
            <a:avLst/>
          </a:prstGeom>
          <a:noFill/>
          <a:ln w="9525">
            <a:noFill/>
            <a:miter lim="800000"/>
            <a:headEnd/>
            <a:tailEnd/>
          </a:ln>
        </p:spPr>
        <p:txBody>
          <a:bodyPr wrap="none">
            <a:spAutoFit/>
          </a:bodyPr>
          <a:lstStyle/>
          <a:p>
            <a:pPr algn="ctr" eaLnBrk="0" hangingPunct="0"/>
            <a:r>
              <a:rPr lang="en-US" sz="1600" dirty="0"/>
              <a:t>Your existing knowledge</a:t>
            </a:r>
            <a:br>
              <a:rPr lang="en-US" sz="1600" dirty="0"/>
            </a:br>
            <a:r>
              <a:rPr lang="en-US" sz="1600" dirty="0"/>
              <a:t>&amp; prerequisites</a:t>
            </a:r>
          </a:p>
        </p:txBody>
      </p:sp>
      <p:sp>
        <p:nvSpPr>
          <p:cNvPr id="63" name="Folded Corner 62"/>
          <p:cNvSpPr/>
          <p:nvPr/>
        </p:nvSpPr>
        <p:spPr bwMode="auto">
          <a:xfrm>
            <a:off x="6126163" y="3521075"/>
            <a:ext cx="2000250" cy="719138"/>
          </a:xfrm>
          <a:prstGeom prst="foldedCorner">
            <a:avLst>
              <a:gd name="adj" fmla="val 35715"/>
            </a:avLst>
          </a:prstGeom>
          <a:solidFill>
            <a:srgbClr val="FEFE7A"/>
          </a:solidFill>
          <a:ln w="19050" cap="flat" cmpd="sng" algn="ctr">
            <a:solidFill>
              <a:schemeClr val="accent4">
                <a:lumMod val="10000"/>
              </a:schemeClr>
            </a:solidFill>
            <a:prstDash val="solid"/>
            <a:round/>
            <a:headEnd type="none" w="med" len="med"/>
            <a:tailEnd type="none" w="med" len="med"/>
          </a:ln>
          <a:effectLst/>
        </p:spPr>
        <p:txBody>
          <a:bodyPr/>
          <a:lstStyle/>
          <a:p>
            <a:pPr eaLnBrk="0" hangingPunct="0">
              <a:defRPr/>
            </a:pPr>
            <a:r>
              <a:rPr lang="en-US" i="1" dirty="0">
                <a:solidFill>
                  <a:schemeClr val="accent4">
                    <a:lumMod val="25000"/>
                  </a:schemeClr>
                </a:solidFill>
                <a:latin typeface="Comic Sans MS" pitchFamily="66" charset="0"/>
              </a:rPr>
              <a:t>Not for the timid.</a:t>
            </a:r>
          </a:p>
        </p:txBody>
      </p:sp>
      <p:sp>
        <p:nvSpPr>
          <p:cNvPr id="68" name="Rectangle 67"/>
          <p:cNvSpPr/>
          <p:nvPr/>
        </p:nvSpPr>
        <p:spPr>
          <a:xfrm>
            <a:off x="464282" y="91440"/>
            <a:ext cx="8098692" cy="830997"/>
          </a:xfrm>
          <a:prstGeom prst="rect">
            <a:avLst/>
          </a:prstGeom>
          <a:noFill/>
        </p:spPr>
        <p:txBody>
          <a:bodyPr wrap="none">
            <a:spAutoFit/>
          </a:bodyPr>
          <a:lstStyle/>
          <a:p>
            <a:pPr algn="ctr" eaLnBrk="0" hangingPunct="0">
              <a:defRPr/>
            </a:pPr>
            <a:r>
              <a:rPr lang="en-US" sz="4800" b="1" dirty="0">
                <a:ln w="19050" cmpd="sng">
                  <a:solidFill>
                    <a:schemeClr val="tx1">
                      <a:lumMod val="85000"/>
                    </a:schemeClr>
                  </a:solidFill>
                  <a:prstDash val="solid"/>
                  <a:miter lim="800000"/>
                </a:ln>
                <a:solidFill>
                  <a:schemeClr val="accent3">
                    <a:lumMod val="50000"/>
                  </a:schemeClr>
                </a:solidFill>
                <a:effectLst>
                  <a:outerShdw blurRad="50800" sx="102000" sy="102000" algn="tl" rotWithShape="0">
                    <a:schemeClr val="bg1">
                      <a:lumMod val="50000"/>
                    </a:schemeClr>
                  </a:outerShdw>
                </a:effectLst>
              </a:rPr>
              <a:t>EEE4120F Syllabus in brief</a:t>
            </a:r>
          </a:p>
        </p:txBody>
      </p:sp>
      <p:sp>
        <p:nvSpPr>
          <p:cNvPr id="70" name="Rectangle 69"/>
          <p:cNvSpPr>
            <a:spLocks noChangeArrowheads="1"/>
          </p:cNvSpPr>
          <p:nvPr/>
        </p:nvSpPr>
        <p:spPr bwMode="auto">
          <a:xfrm>
            <a:off x="331788" y="3028950"/>
            <a:ext cx="1450975" cy="702714"/>
          </a:xfrm>
          <a:prstGeom prst="rect">
            <a:avLst/>
          </a:prstGeom>
          <a:solidFill>
            <a:schemeClr val="accent5">
              <a:lumMod val="40000"/>
              <a:lumOff val="60000"/>
            </a:schemeClr>
          </a:solidFill>
          <a:ln w="19050" algn="ctr">
            <a:solidFill>
              <a:schemeClr val="tx1"/>
            </a:solidFill>
            <a:round/>
            <a:headEnd/>
            <a:tailEnd/>
          </a:ln>
        </p:spPr>
        <p:txBody>
          <a:bodyPr lIns="18000" rIns="18000" anchor="ctr"/>
          <a:lstStyle/>
          <a:p>
            <a:pPr algn="ctr" eaLnBrk="0" hangingPunct="0"/>
            <a:r>
              <a:rPr lang="en-US" sz="1400" dirty="0"/>
              <a:t>GA2:</a:t>
            </a:r>
            <a:br>
              <a:rPr lang="en-US" sz="1400" dirty="0"/>
            </a:br>
            <a:r>
              <a:rPr lang="en-US" sz="1400" dirty="0"/>
              <a:t>Conceptual Assignment</a:t>
            </a:r>
          </a:p>
        </p:txBody>
      </p:sp>
      <p:sp>
        <p:nvSpPr>
          <p:cNvPr id="71" name="Rectangle 70"/>
          <p:cNvSpPr>
            <a:spLocks noChangeArrowheads="1"/>
          </p:cNvSpPr>
          <p:nvPr/>
        </p:nvSpPr>
        <p:spPr bwMode="auto">
          <a:xfrm>
            <a:off x="7005639" y="3028950"/>
            <a:ext cx="1624011" cy="354013"/>
          </a:xfrm>
          <a:prstGeom prst="rect">
            <a:avLst/>
          </a:prstGeom>
          <a:solidFill>
            <a:schemeClr val="accent5">
              <a:lumMod val="40000"/>
              <a:lumOff val="60000"/>
            </a:schemeClr>
          </a:solidFill>
          <a:ln w="19050" algn="ctr">
            <a:solidFill>
              <a:schemeClr val="tx1"/>
            </a:solidFill>
            <a:round/>
            <a:headEnd/>
            <a:tailEnd/>
          </a:ln>
        </p:spPr>
        <p:txBody>
          <a:bodyPr lIns="18000" rIns="18000" anchor="ctr"/>
          <a:lstStyle/>
          <a:p>
            <a:pPr algn="ctr" eaLnBrk="0" hangingPunct="0"/>
            <a:r>
              <a:rPr lang="en-US" dirty="0"/>
              <a:t>YODA Project</a:t>
            </a:r>
          </a:p>
        </p:txBody>
      </p:sp>
    </p:spTree>
    <p:extLst>
      <p:ext uri="{BB962C8B-B14F-4D97-AF65-F5344CB8AC3E}">
        <p14:creationId xmlns:p14="http://schemas.microsoft.com/office/powerpoint/2010/main" val="2939062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1000" fill="hold"/>
                                        <p:tgtEl>
                                          <p:spTgt spid="70"/>
                                        </p:tgtEl>
                                      </p:cBhvr>
                                      <p:by x="150000" y="150000"/>
                                    </p:animScale>
                                  </p:childTnLst>
                                </p:cTn>
                              </p:par>
                              <p:par>
                                <p:cTn id="7" presetID="6" presetClass="emph" presetSubtype="0" fill="hold" grpId="0" nodeType="withEffect">
                                  <p:stCondLst>
                                    <p:cond delay="0"/>
                                  </p:stCondLst>
                                  <p:childTnLst>
                                    <p:animScale>
                                      <p:cBhvr>
                                        <p:cTn id="8" dur="1000" fill="hold"/>
                                        <p:tgtEl>
                                          <p:spTgt spid="7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3955713172"/>
              </p:ext>
            </p:extLst>
          </p:nvPr>
        </p:nvGraphicFramePr>
        <p:xfrm>
          <a:off x="522818" y="1042298"/>
          <a:ext cx="8157356" cy="4377268"/>
        </p:xfrm>
        <a:graphic>
          <a:graphicData uri="http://schemas.openxmlformats.org/drawingml/2006/table">
            <a:tbl>
              <a:tblPr firstRow="1" bandRow="1">
                <a:tableStyleId>{5C22544A-7EE6-4342-B048-85BDC9FD1C3A}</a:tableStyleId>
              </a:tblPr>
              <a:tblGrid>
                <a:gridCol w="418086">
                  <a:extLst>
                    <a:ext uri="{9D8B030D-6E8A-4147-A177-3AD203B41FA5}">
                      <a16:colId xmlns:a16="http://schemas.microsoft.com/office/drawing/2014/main" val="20000"/>
                    </a:ext>
                  </a:extLst>
                </a:gridCol>
                <a:gridCol w="7739270">
                  <a:extLst>
                    <a:ext uri="{9D8B030D-6E8A-4147-A177-3AD203B41FA5}">
                      <a16:colId xmlns:a16="http://schemas.microsoft.com/office/drawing/2014/main" val="20001"/>
                    </a:ext>
                  </a:extLst>
                </a:gridCol>
              </a:tblGrid>
              <a:tr h="370946">
                <a:tc>
                  <a:txBody>
                    <a:bodyPr/>
                    <a:lstStyle/>
                    <a:p>
                      <a:r>
                        <a:rPr lang="en-ZA" sz="1800" dirty="0"/>
                        <a:t>#</a:t>
                      </a:r>
                      <a:endParaRPr lang="en-US" sz="1800" dirty="0"/>
                    </a:p>
                  </a:txBody>
                  <a:tcPr marT="45733" marB="45733"/>
                </a:tc>
                <a:tc>
                  <a:txBody>
                    <a:bodyPr/>
                    <a:lstStyle/>
                    <a:p>
                      <a:r>
                        <a:rPr lang="en-ZA" sz="1800" dirty="0"/>
                        <a:t>Title</a:t>
                      </a:r>
                      <a:endParaRPr lang="en-US" sz="1800" dirty="0"/>
                    </a:p>
                  </a:txBody>
                  <a:tcPr marT="45733" marB="45733"/>
                </a:tc>
                <a:extLst>
                  <a:ext uri="{0D108BD9-81ED-4DB2-BD59-A6C34878D82A}">
                    <a16:rowId xmlns:a16="http://schemas.microsoft.com/office/drawing/2014/main" val="10000"/>
                  </a:ext>
                </a:extLst>
              </a:tr>
              <a:tr h="370946">
                <a:tc>
                  <a:txBody>
                    <a:bodyPr/>
                    <a:lstStyle/>
                    <a:p>
                      <a:endParaRPr lang="en-ZA" dirty="0"/>
                    </a:p>
                  </a:txBody>
                  <a:tcPr marL="9525" marR="9525" marT="9525" marB="952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1" dirty="0">
                          <a:effectLst/>
                        </a:rPr>
                        <a:t>TERM 1 PRACS</a:t>
                      </a:r>
                      <a:endParaRPr lang="en-ZA" dirty="0"/>
                    </a:p>
                  </a:txBody>
                  <a:tcPr marL="9525" marR="9525" marT="9525" marB="9525" anchor="ctr"/>
                </a:tc>
                <a:extLst>
                  <a:ext uri="{0D108BD9-81ED-4DB2-BD59-A6C34878D82A}">
                    <a16:rowId xmlns:a16="http://schemas.microsoft.com/office/drawing/2014/main" val="10001"/>
                  </a:ext>
                </a:extLst>
              </a:tr>
              <a:tr h="370946">
                <a:tc>
                  <a:txBody>
                    <a:bodyPr/>
                    <a:lstStyle/>
                    <a:p>
                      <a:r>
                        <a:rPr lang="en-ZA" dirty="0"/>
                        <a:t>1</a:t>
                      </a:r>
                    </a:p>
                  </a:txBody>
                  <a:tcPr marL="9525" marR="9525" marT="9525" marB="9525" anchor="ctr"/>
                </a:tc>
                <a:tc>
                  <a:txBody>
                    <a:bodyPr/>
                    <a:lstStyle/>
                    <a:p>
                      <a:r>
                        <a:rPr lang="en-ZA" i="0" dirty="0"/>
                        <a:t>MATLAB/OCTAVE:</a:t>
                      </a:r>
                      <a:r>
                        <a:rPr lang="en-ZA" i="1" dirty="0"/>
                        <a:t> basic operations</a:t>
                      </a:r>
                      <a:r>
                        <a:rPr lang="en-ZA" i="1" baseline="0" dirty="0"/>
                        <a:t>, graphing, implement function.</a:t>
                      </a:r>
                      <a:endParaRPr lang="en-ZA" dirty="0"/>
                    </a:p>
                  </a:txBody>
                  <a:tcPr marL="9525" marR="9525" marT="9525" marB="9525" anchor="ctr"/>
                </a:tc>
                <a:extLst>
                  <a:ext uri="{0D108BD9-81ED-4DB2-BD59-A6C34878D82A}">
                    <a16:rowId xmlns:a16="http://schemas.microsoft.com/office/drawing/2014/main" val="10002"/>
                  </a:ext>
                </a:extLst>
              </a:tr>
              <a:tr h="370946">
                <a:tc>
                  <a:txBody>
                    <a:bodyPr/>
                    <a:lstStyle/>
                    <a:p>
                      <a:r>
                        <a:rPr lang="en-ZA" dirty="0"/>
                        <a:t>2</a:t>
                      </a:r>
                    </a:p>
                  </a:txBody>
                  <a:tcPr marL="9525" marR="9525" marT="9525" marB="9525" anchor="ctr"/>
                </a:tc>
                <a:tc>
                  <a:txBody>
                    <a:bodyPr/>
                    <a:lstStyle/>
                    <a:p>
                      <a:r>
                        <a:rPr lang="en-ZA" dirty="0"/>
                        <a:t>MATLAB Parallel Computing Toolkit  {may change to </a:t>
                      </a:r>
                      <a:r>
                        <a:rPr lang="en-ZA" dirty="0" err="1"/>
                        <a:t>OpenMPI</a:t>
                      </a:r>
                      <a:r>
                        <a:rPr lang="en-ZA" dirty="0"/>
                        <a:t>}</a:t>
                      </a:r>
                    </a:p>
                  </a:txBody>
                  <a:tcPr marL="9525" marR="9525" marT="9525" marB="9525" anchor="ctr"/>
                </a:tc>
                <a:extLst>
                  <a:ext uri="{0D108BD9-81ED-4DB2-BD59-A6C34878D82A}">
                    <a16:rowId xmlns:a16="http://schemas.microsoft.com/office/drawing/2014/main" val="1292516038"/>
                  </a:ext>
                </a:extLst>
              </a:tr>
              <a:tr h="370946">
                <a:tc>
                  <a:txBody>
                    <a:bodyPr/>
                    <a:lstStyle/>
                    <a:p>
                      <a:r>
                        <a:rPr lang="en-ZA" dirty="0"/>
                        <a:t>3</a:t>
                      </a:r>
                    </a:p>
                  </a:txBody>
                  <a:tcPr marL="9525" marR="9525" marT="9525" marB="9525" anchor="ctr"/>
                </a:tc>
                <a:tc>
                  <a:txBody>
                    <a:bodyPr/>
                    <a:lstStyle/>
                    <a:p>
                      <a:r>
                        <a:rPr lang="en-ZA" dirty="0"/>
                        <a:t>OpenCL: SIMD on GPUs</a:t>
                      </a:r>
                    </a:p>
                  </a:txBody>
                  <a:tcPr marL="9525" marR="9525" marT="9525" marB="9525" anchor="ctr"/>
                </a:tc>
                <a:extLst>
                  <a:ext uri="{0D108BD9-81ED-4DB2-BD59-A6C34878D82A}">
                    <a16:rowId xmlns:a16="http://schemas.microsoft.com/office/drawing/2014/main" val="10003"/>
                  </a:ext>
                </a:extLst>
              </a:tr>
              <a:tr h="370946">
                <a:tc>
                  <a:txBody>
                    <a:bodyPr/>
                    <a:lstStyle/>
                    <a:p>
                      <a:endParaRPr lang="en-ZA" dirty="0"/>
                    </a:p>
                  </a:txBody>
                  <a:tcPr marL="9525" marR="9525" marT="9525" marB="9525" anchor="ctr"/>
                </a:tc>
                <a:tc>
                  <a:txBody>
                    <a:bodyPr/>
                    <a:lstStyle/>
                    <a:p>
                      <a:r>
                        <a:rPr lang="en-ZA" i="1" dirty="0"/>
                        <a:t>(Optional) </a:t>
                      </a:r>
                      <a:r>
                        <a:rPr lang="en-ZA" i="1" dirty="0" err="1"/>
                        <a:t>pThreads</a:t>
                      </a:r>
                      <a:r>
                        <a:rPr lang="en-ZA" i="1" dirty="0"/>
                        <a:t> dynamic</a:t>
                      </a:r>
                      <a:r>
                        <a:rPr lang="en-ZA" dirty="0"/>
                        <a:t>: dynamic partitioning and speed comparison to static partitioning</a:t>
                      </a:r>
                    </a:p>
                  </a:txBody>
                  <a:tcPr marL="9525" marR="9525" marT="9525" marB="9525" anchor="ctr"/>
                </a:tc>
                <a:extLst>
                  <a:ext uri="{0D108BD9-81ED-4DB2-BD59-A6C34878D82A}">
                    <a16:rowId xmlns:a16="http://schemas.microsoft.com/office/drawing/2014/main" val="10004"/>
                  </a:ext>
                </a:extLst>
              </a:tr>
              <a:tr h="370946">
                <a:tc>
                  <a:txBody>
                    <a:bodyPr/>
                    <a:lstStyle/>
                    <a:p>
                      <a:r>
                        <a:rPr lang="en-ZA" dirty="0"/>
                        <a:t> </a:t>
                      </a:r>
                    </a:p>
                  </a:txBody>
                  <a:tcPr marL="9525" marR="9525" marT="9525" marB="9525" anchor="ctr"/>
                </a:tc>
                <a:tc>
                  <a:txBody>
                    <a:bodyPr/>
                    <a:lstStyle/>
                    <a:p>
                      <a:r>
                        <a:rPr lang="en-ZA" b="1" dirty="0">
                          <a:effectLst/>
                        </a:rPr>
                        <a:t>TERM 2</a:t>
                      </a:r>
                      <a:endParaRPr lang="en-ZA" dirty="0"/>
                    </a:p>
                  </a:txBody>
                  <a:tcPr marL="9525" marR="9525" marT="9525" marB="9525" anchor="ctr"/>
                </a:tc>
                <a:extLst>
                  <a:ext uri="{0D108BD9-81ED-4DB2-BD59-A6C34878D82A}">
                    <a16:rowId xmlns:a16="http://schemas.microsoft.com/office/drawing/2014/main" val="1608253044"/>
                  </a:ext>
                </a:extLst>
              </a:tr>
              <a:tr h="370946">
                <a:tc>
                  <a:txBody>
                    <a:bodyPr/>
                    <a:lstStyle/>
                    <a:p>
                      <a:r>
                        <a:rPr lang="en-ZA" dirty="0"/>
                        <a:t>4</a:t>
                      </a:r>
                    </a:p>
                  </a:txBody>
                  <a:tcPr marL="9525" marR="9525" marT="9525" marB="952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Simulation-based IP Core Integration Using </a:t>
                      </a:r>
                      <a:r>
                        <a:rPr lang="en-US" dirty="0" err="1"/>
                        <a:t>iVerilog</a:t>
                      </a:r>
                      <a:r>
                        <a:rPr lang="en-US" dirty="0"/>
                        <a:t> or </a:t>
                      </a:r>
                      <a:r>
                        <a:rPr lang="en-US" dirty="0" err="1"/>
                        <a:t>Vivado</a:t>
                      </a:r>
                      <a:endParaRPr lang="en-ZA" dirty="0"/>
                    </a:p>
                  </a:txBody>
                  <a:tcPr marL="9525" marR="9525" marT="9525" marB="9525" anchor="ctr"/>
                </a:tc>
                <a:extLst>
                  <a:ext uri="{0D108BD9-81ED-4DB2-BD59-A6C34878D82A}">
                    <a16:rowId xmlns:a16="http://schemas.microsoft.com/office/drawing/2014/main" val="10006"/>
                  </a:ext>
                </a:extLst>
              </a:tr>
              <a:tr h="370946">
                <a:tc>
                  <a:txBody>
                    <a:bodyPr/>
                    <a:lstStyle/>
                    <a:p>
                      <a:endParaRPr lang="en-ZA" dirty="0"/>
                    </a:p>
                  </a:txBody>
                  <a:tcPr marL="9525" marR="9525" marT="9525" marB="9525" anchor="ctr"/>
                </a:tc>
                <a:tc>
                  <a:txBody>
                    <a:bodyPr/>
                    <a:lstStyle/>
                    <a:p>
                      <a:r>
                        <a:rPr lang="en-ZA" i="0" dirty="0"/>
                        <a:t>YODA Project</a:t>
                      </a:r>
                    </a:p>
                  </a:txBody>
                  <a:tcPr marL="9525" marR="9525" marT="9525" marB="9525" anchor="ctr"/>
                </a:tc>
                <a:extLst>
                  <a:ext uri="{0D108BD9-81ED-4DB2-BD59-A6C34878D82A}">
                    <a16:rowId xmlns:a16="http://schemas.microsoft.com/office/drawing/2014/main" val="10008"/>
                  </a:ext>
                </a:extLst>
              </a:tr>
              <a:tr h="370946">
                <a:tc>
                  <a:txBody>
                    <a:bodyPr/>
                    <a:lstStyle/>
                    <a:p>
                      <a:r>
                        <a:rPr lang="en-ZA" dirty="0"/>
                        <a:t>…</a:t>
                      </a:r>
                    </a:p>
                  </a:txBody>
                  <a:tcPr marL="9525" marR="9525" marT="9525" marB="9525" anchor="ctr"/>
                </a:tc>
                <a:tc>
                  <a:txBody>
                    <a:bodyPr/>
                    <a:lstStyle/>
                    <a:p>
                      <a:r>
                        <a:rPr lang="en-ZA" dirty="0"/>
                        <a:t>Remainder of the </a:t>
                      </a:r>
                      <a:r>
                        <a:rPr lang="en-ZA" dirty="0" err="1"/>
                        <a:t>prac</a:t>
                      </a:r>
                      <a:r>
                        <a:rPr lang="en-ZA" dirty="0"/>
                        <a:t> sessions will swing to working on </a:t>
                      </a:r>
                      <a:br>
                        <a:rPr lang="en-ZA" dirty="0"/>
                      </a:br>
                      <a:r>
                        <a:rPr lang="en-ZA" dirty="0"/>
                        <a:t>Your Own Digital Accelerator (YODA) project.</a:t>
                      </a:r>
                      <a:br>
                        <a:rPr lang="en-ZA" dirty="0"/>
                      </a:br>
                      <a:r>
                        <a:rPr lang="en-ZA" dirty="0"/>
                        <a:t>(Prac4 due early in Term 2)</a:t>
                      </a:r>
                    </a:p>
                  </a:txBody>
                  <a:tcPr marL="9525" marR="9525" marT="9525" marB="9525" anchor="ctr"/>
                </a:tc>
                <a:extLst>
                  <a:ext uri="{0D108BD9-81ED-4DB2-BD59-A6C34878D82A}">
                    <a16:rowId xmlns:a16="http://schemas.microsoft.com/office/drawing/2014/main" val="10009"/>
                  </a:ext>
                </a:extLst>
              </a:tr>
            </a:tbl>
          </a:graphicData>
        </a:graphic>
      </p:graphicFrame>
      <p:sp>
        <p:nvSpPr>
          <p:cNvPr id="5" name="Rectangle 4"/>
          <p:cNvSpPr/>
          <p:nvPr/>
        </p:nvSpPr>
        <p:spPr>
          <a:xfrm>
            <a:off x="483062" y="314131"/>
            <a:ext cx="3076483" cy="584775"/>
          </a:xfrm>
          <a:prstGeom prst="rect">
            <a:avLst/>
          </a:prstGeom>
          <a:noFill/>
          <a:ln>
            <a:noFill/>
          </a:ln>
        </p:spPr>
        <p:txBody>
          <a:bodyPr wrap="none">
            <a:spAutoFit/>
          </a:bodyPr>
          <a:lstStyle/>
          <a:p>
            <a:r>
              <a:rPr lang="en-ZA" sz="3200" b="1" dirty="0">
                <a:ln>
                  <a:solidFill>
                    <a:schemeClr val="tx1"/>
                  </a:solidFill>
                </a:ln>
                <a:solidFill>
                  <a:schemeClr val="accent1">
                    <a:lumMod val="60000"/>
                    <a:lumOff val="40000"/>
                  </a:schemeClr>
                </a:solidFill>
              </a:rPr>
              <a:t>Lab </a:t>
            </a:r>
            <a:r>
              <a:rPr lang="en-ZA" sz="3200" b="1" dirty="0" err="1">
                <a:ln>
                  <a:solidFill>
                    <a:schemeClr val="tx1"/>
                  </a:solidFill>
                </a:ln>
                <a:solidFill>
                  <a:schemeClr val="accent1">
                    <a:lumMod val="60000"/>
                    <a:lumOff val="40000"/>
                  </a:schemeClr>
                </a:solidFill>
              </a:rPr>
              <a:t>Practicals</a:t>
            </a:r>
            <a:endParaRPr lang="en-US" sz="3200" b="1" dirty="0">
              <a:ln>
                <a:solidFill>
                  <a:schemeClr val="tx1"/>
                </a:solidFill>
              </a:ln>
              <a:solidFill>
                <a:schemeClr val="accent1">
                  <a:lumMod val="60000"/>
                  <a:lumOff val="40000"/>
                </a:schemeClr>
              </a:solidFill>
            </a:endParaRPr>
          </a:p>
        </p:txBody>
      </p:sp>
      <p:sp>
        <p:nvSpPr>
          <p:cNvPr id="2" name="TextBox 1"/>
          <p:cNvSpPr txBox="1"/>
          <p:nvPr/>
        </p:nvSpPr>
        <p:spPr>
          <a:xfrm>
            <a:off x="386102" y="5492536"/>
            <a:ext cx="6518254" cy="646331"/>
          </a:xfrm>
          <a:prstGeom prst="rect">
            <a:avLst/>
          </a:prstGeom>
          <a:noFill/>
        </p:spPr>
        <p:txBody>
          <a:bodyPr wrap="square" rtlCol="0">
            <a:spAutoFit/>
          </a:bodyPr>
          <a:lstStyle/>
          <a:p>
            <a:r>
              <a:rPr lang="en-US" dirty="0"/>
              <a:t>Links to recommended C / C++ tutorials if you haven’t used C much before:</a:t>
            </a:r>
          </a:p>
        </p:txBody>
      </p:sp>
      <p:sp>
        <p:nvSpPr>
          <p:cNvPr id="3" name="Rectangle 2"/>
          <p:cNvSpPr/>
          <p:nvPr/>
        </p:nvSpPr>
        <p:spPr>
          <a:xfrm>
            <a:off x="1893387" y="5815701"/>
            <a:ext cx="4804325" cy="369332"/>
          </a:xfrm>
          <a:prstGeom prst="rect">
            <a:avLst/>
          </a:prstGeom>
        </p:spPr>
        <p:txBody>
          <a:bodyPr wrap="square">
            <a:spAutoFit/>
          </a:bodyPr>
          <a:lstStyle/>
          <a:p>
            <a:r>
              <a:rPr lang="en-ZA" dirty="0">
                <a:hlinkClick r:id="rId3"/>
              </a:rPr>
              <a:t>http://www.cplusplus.com/doc/tutorial/</a:t>
            </a:r>
            <a:endParaRPr lang="en-ZA" dirty="0"/>
          </a:p>
        </p:txBody>
      </p:sp>
      <p:pic>
        <p:nvPicPr>
          <p:cNvPr id="7" name="Picture 6" descr="A picture containing drawing&#10;&#10;Description automatically generated">
            <a:extLst>
              <a:ext uri="{FF2B5EF4-FFF2-40B4-BE49-F238E27FC236}">
                <a16:creationId xmlns:a16="http://schemas.microsoft.com/office/drawing/2014/main" id="{EB82D5AD-DE57-4F34-81F4-031331522F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3733" y="5288638"/>
            <a:ext cx="1610705" cy="134225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97D11-EBA1-4C57-8943-A25EEEA06189}"/>
              </a:ext>
            </a:extLst>
          </p:cNvPr>
          <p:cNvSpPr>
            <a:spLocks noGrp="1"/>
          </p:cNvSpPr>
          <p:nvPr>
            <p:ph type="title"/>
          </p:nvPr>
        </p:nvSpPr>
        <p:spPr>
          <a:xfrm>
            <a:off x="573850" y="347165"/>
            <a:ext cx="7698306" cy="692210"/>
          </a:xfrm>
        </p:spPr>
        <p:txBody>
          <a:bodyPr>
            <a:normAutofit fontScale="90000"/>
          </a:bodyPr>
          <a:lstStyle/>
          <a:p>
            <a:r>
              <a:rPr lang="en-ZA" dirty="0"/>
              <a:t>GA2 Task and Assessment</a:t>
            </a:r>
          </a:p>
        </p:txBody>
      </p:sp>
      <p:sp>
        <p:nvSpPr>
          <p:cNvPr id="3" name="Content Placeholder 2">
            <a:extLst>
              <a:ext uri="{FF2B5EF4-FFF2-40B4-BE49-F238E27FC236}">
                <a16:creationId xmlns:a16="http://schemas.microsoft.com/office/drawing/2014/main" id="{A502A8ED-4128-4AFB-BC73-DBFA4E6D9A24}"/>
              </a:ext>
            </a:extLst>
          </p:cNvPr>
          <p:cNvSpPr>
            <a:spLocks noGrp="1"/>
          </p:cNvSpPr>
          <p:nvPr>
            <p:ph idx="1"/>
          </p:nvPr>
        </p:nvSpPr>
        <p:spPr>
          <a:xfrm>
            <a:off x="258065" y="1459690"/>
            <a:ext cx="8666994" cy="4669256"/>
          </a:xfrm>
        </p:spPr>
        <p:txBody>
          <a:bodyPr>
            <a:normAutofit/>
          </a:bodyPr>
          <a:lstStyle/>
          <a:p>
            <a:r>
              <a:rPr lang="en-ZA" dirty="0"/>
              <a:t>The purpose is to </a:t>
            </a:r>
          </a:p>
          <a:p>
            <a:pPr lvl="1"/>
            <a:r>
              <a:rPr lang="en-ZA" dirty="0"/>
              <a:t>Evaluate you on achieving GA2  </a:t>
            </a:r>
            <a:r>
              <a:rPr lang="en-ZA" dirty="0">
                <a:solidFill>
                  <a:srgbClr val="FF0000"/>
                </a:solidFill>
                <a:sym typeface="Wingdings" panose="05000000000000000000" pitchFamily="2" charset="2"/>
              </a:rPr>
              <a:t> NB</a:t>
            </a:r>
            <a:endParaRPr lang="en-ZA" dirty="0">
              <a:solidFill>
                <a:srgbClr val="FF0000"/>
              </a:solidFill>
            </a:endParaRPr>
          </a:p>
          <a:p>
            <a:pPr marL="685800" lvl="2" indent="0">
              <a:buNone/>
            </a:pPr>
            <a:r>
              <a:rPr lang="en-US" dirty="0"/>
              <a:t>GA2= Application of scientific and engineering knowledge</a:t>
            </a:r>
            <a:endParaRPr lang="en-ZA" dirty="0"/>
          </a:p>
          <a:p>
            <a:pPr lvl="1"/>
            <a:r>
              <a:rPr lang="en-ZA" dirty="0"/>
              <a:t>It is for DP! </a:t>
            </a:r>
            <a:r>
              <a:rPr lang="en-ZA" sz="2400" dirty="0"/>
              <a:t>(only DP for engineering students)</a:t>
            </a:r>
            <a:endParaRPr lang="en-ZA" dirty="0"/>
          </a:p>
          <a:p>
            <a:r>
              <a:rPr lang="en-ZA" dirty="0"/>
              <a:t>The approach:</a:t>
            </a:r>
          </a:p>
        </p:txBody>
      </p:sp>
      <p:sp>
        <p:nvSpPr>
          <p:cNvPr id="4" name="Rectangle 3">
            <a:extLst>
              <a:ext uri="{FF2B5EF4-FFF2-40B4-BE49-F238E27FC236}">
                <a16:creationId xmlns:a16="http://schemas.microsoft.com/office/drawing/2014/main" id="{26418BAF-F68B-4DA3-8B06-126F95BEC2C0}"/>
              </a:ext>
            </a:extLst>
          </p:cNvPr>
          <p:cNvSpPr/>
          <p:nvPr/>
        </p:nvSpPr>
        <p:spPr>
          <a:xfrm rot="20547649">
            <a:off x="6049109" y="694685"/>
            <a:ext cx="2438489" cy="646331"/>
          </a:xfrm>
          <a:prstGeom prst="rect">
            <a:avLst/>
          </a:prstGeom>
        </p:spPr>
        <p:txBody>
          <a:bodyPr wrap="none">
            <a:spAutoFit/>
          </a:bodyPr>
          <a:lstStyle/>
          <a:p>
            <a:pPr algn="ctr"/>
            <a:r>
              <a:rPr lang="en-ZA" dirty="0">
                <a:latin typeface="Arial Nova" panose="020B0604020202020204" pitchFamily="34" charset="0"/>
              </a:rPr>
              <a:t>A tiny (5%) but crucial</a:t>
            </a:r>
            <a:br>
              <a:rPr lang="en-ZA" dirty="0">
                <a:latin typeface="Arial Nova" panose="020B0604020202020204" pitchFamily="34" charset="0"/>
              </a:rPr>
            </a:br>
            <a:r>
              <a:rPr lang="en-ZA" dirty="0">
                <a:latin typeface="Arial Nova" panose="020B0604020202020204" pitchFamily="34" charset="0"/>
              </a:rPr>
              <a:t> part of your mark</a:t>
            </a:r>
          </a:p>
        </p:txBody>
      </p:sp>
      <p:pic>
        <p:nvPicPr>
          <p:cNvPr id="6" name="Picture 5">
            <a:extLst>
              <a:ext uri="{FF2B5EF4-FFF2-40B4-BE49-F238E27FC236}">
                <a16:creationId xmlns:a16="http://schemas.microsoft.com/office/drawing/2014/main" id="{2D0BF2C6-CFE7-4133-95CA-E8CFCC25BF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9268" y="4014584"/>
            <a:ext cx="3834302" cy="2556201"/>
          </a:xfrm>
          <a:prstGeom prst="rect">
            <a:avLst/>
          </a:prstGeom>
        </p:spPr>
      </p:pic>
      <p:pic>
        <p:nvPicPr>
          <p:cNvPr id="9" name="Picture 8">
            <a:extLst>
              <a:ext uri="{FF2B5EF4-FFF2-40B4-BE49-F238E27FC236}">
                <a16:creationId xmlns:a16="http://schemas.microsoft.com/office/drawing/2014/main" id="{4A9AA968-C3D2-4C32-97FA-FBBB04A8EF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0561" y="4978304"/>
            <a:ext cx="840011" cy="420006"/>
          </a:xfrm>
          <a:prstGeom prst="rect">
            <a:avLst/>
          </a:prstGeom>
        </p:spPr>
      </p:pic>
      <p:cxnSp>
        <p:nvCxnSpPr>
          <p:cNvPr id="11" name="Straight Arrow Connector 10">
            <a:extLst>
              <a:ext uri="{FF2B5EF4-FFF2-40B4-BE49-F238E27FC236}">
                <a16:creationId xmlns:a16="http://schemas.microsoft.com/office/drawing/2014/main" id="{3C12C542-9948-45BF-8383-4B02508FD855}"/>
              </a:ext>
            </a:extLst>
          </p:cNvPr>
          <p:cNvCxnSpPr>
            <a:cxnSpLocks/>
          </p:cNvCxnSpPr>
          <p:nvPr/>
        </p:nvCxnSpPr>
        <p:spPr>
          <a:xfrm>
            <a:off x="8202238" y="4670861"/>
            <a:ext cx="0" cy="2646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60E5862-CE50-4924-A211-EE066A4C9DD5}"/>
              </a:ext>
            </a:extLst>
          </p:cNvPr>
          <p:cNvSpPr txBox="1"/>
          <p:nvPr/>
        </p:nvSpPr>
        <p:spPr>
          <a:xfrm>
            <a:off x="7836238" y="4312252"/>
            <a:ext cx="779380" cy="430887"/>
          </a:xfrm>
          <a:prstGeom prst="rect">
            <a:avLst/>
          </a:prstGeom>
          <a:noFill/>
        </p:spPr>
        <p:txBody>
          <a:bodyPr wrap="none" rtlCol="0">
            <a:spAutoFit/>
          </a:bodyPr>
          <a:lstStyle/>
          <a:p>
            <a:pPr algn="ctr"/>
            <a:r>
              <a:rPr lang="en-ZA" sz="1050" dirty="0"/>
              <a:t>The</a:t>
            </a:r>
          </a:p>
          <a:p>
            <a:pPr algn="ctr"/>
            <a:r>
              <a:rPr lang="en-ZA" sz="1050" dirty="0"/>
              <a:t>Literature</a:t>
            </a:r>
          </a:p>
        </p:txBody>
      </p:sp>
      <p:sp>
        <p:nvSpPr>
          <p:cNvPr id="14" name="Thought Bubble: Cloud 13">
            <a:extLst>
              <a:ext uri="{FF2B5EF4-FFF2-40B4-BE49-F238E27FC236}">
                <a16:creationId xmlns:a16="http://schemas.microsoft.com/office/drawing/2014/main" id="{50DAA086-4A46-4D8E-956A-1836344441D2}"/>
              </a:ext>
            </a:extLst>
          </p:cNvPr>
          <p:cNvSpPr/>
          <p:nvPr/>
        </p:nvSpPr>
        <p:spPr>
          <a:xfrm>
            <a:off x="5141267" y="4095215"/>
            <a:ext cx="1270380" cy="840254"/>
          </a:xfrm>
          <a:prstGeom prst="cloudCallout">
            <a:avLst>
              <a:gd name="adj1" fmla="val 68940"/>
              <a:gd name="adj2" fmla="val 5693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6" name="Picture 15">
            <a:extLst>
              <a:ext uri="{FF2B5EF4-FFF2-40B4-BE49-F238E27FC236}">
                <a16:creationId xmlns:a16="http://schemas.microsoft.com/office/drawing/2014/main" id="{D9E6FF69-079D-4E7B-9592-82C3882654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31073">
            <a:off x="5356451" y="4278912"/>
            <a:ext cx="840011" cy="431906"/>
          </a:xfrm>
          <a:prstGeom prst="rect">
            <a:avLst/>
          </a:prstGeom>
        </p:spPr>
      </p:pic>
      <p:sp>
        <p:nvSpPr>
          <p:cNvPr id="17" name="Rectangle 16">
            <a:extLst>
              <a:ext uri="{FF2B5EF4-FFF2-40B4-BE49-F238E27FC236}">
                <a16:creationId xmlns:a16="http://schemas.microsoft.com/office/drawing/2014/main" id="{206BF19A-CB52-4C2E-B988-1B5D05B41C79}"/>
              </a:ext>
            </a:extLst>
          </p:cNvPr>
          <p:cNvSpPr/>
          <p:nvPr/>
        </p:nvSpPr>
        <p:spPr>
          <a:xfrm>
            <a:off x="573850" y="1032875"/>
            <a:ext cx="4237057" cy="369332"/>
          </a:xfrm>
          <a:prstGeom prst="rect">
            <a:avLst/>
          </a:prstGeom>
        </p:spPr>
        <p:txBody>
          <a:bodyPr wrap="none">
            <a:spAutoFit/>
          </a:bodyPr>
          <a:lstStyle/>
          <a:p>
            <a:r>
              <a:rPr lang="en-ZA" i="1" dirty="0"/>
              <a:t>Something the SBT team can help with</a:t>
            </a:r>
          </a:p>
        </p:txBody>
      </p:sp>
      <p:sp>
        <p:nvSpPr>
          <p:cNvPr id="5" name="Rectangle 4">
            <a:extLst>
              <a:ext uri="{FF2B5EF4-FFF2-40B4-BE49-F238E27FC236}">
                <a16:creationId xmlns:a16="http://schemas.microsoft.com/office/drawing/2014/main" id="{6B7E02EF-76D9-4D1C-AAD8-330A822ECDA4}"/>
              </a:ext>
            </a:extLst>
          </p:cNvPr>
          <p:cNvSpPr/>
          <p:nvPr/>
        </p:nvSpPr>
        <p:spPr>
          <a:xfrm>
            <a:off x="364751" y="4560976"/>
            <a:ext cx="4572000" cy="2031325"/>
          </a:xfrm>
          <a:prstGeom prst="rect">
            <a:avLst/>
          </a:prstGeom>
        </p:spPr>
        <p:txBody>
          <a:bodyPr>
            <a:spAutoFit/>
          </a:bodyPr>
          <a:lstStyle/>
          <a:p>
            <a:pPr marL="342900" indent="-342900">
              <a:buFont typeface="+mj-lt"/>
              <a:buAutoNum type="arabicPeriod"/>
            </a:pPr>
            <a:r>
              <a:rPr lang="en-ZA" sz="1400" dirty="0"/>
              <a:t>Given a reading related to a natural phenomenon. </a:t>
            </a:r>
          </a:p>
          <a:p>
            <a:pPr marL="342900" indent="-342900">
              <a:buFont typeface="+mj-lt"/>
              <a:buAutoNum type="arabicPeriod"/>
            </a:pPr>
            <a:r>
              <a:rPr lang="en-ZA" sz="1400" dirty="0"/>
              <a:t>Demonstrate comprehension of this</a:t>
            </a:r>
          </a:p>
          <a:p>
            <a:pPr marL="342900" indent="-342900">
              <a:buFont typeface="+mj-lt"/>
              <a:buAutoNum type="arabicPeriod"/>
            </a:pPr>
            <a:r>
              <a:rPr lang="en-ZA" sz="1400" dirty="0"/>
              <a:t>Given a desired engineering product / problem related to this phenomenon</a:t>
            </a:r>
          </a:p>
          <a:p>
            <a:pPr marL="342900" indent="-342900">
              <a:buFont typeface="+mj-lt"/>
              <a:buAutoNum type="arabicPeriod"/>
            </a:pPr>
            <a:r>
              <a:rPr lang="en-ZA" sz="1400" dirty="0"/>
              <a:t>Explain how you would (applying your engineering skills) to develop a solution</a:t>
            </a:r>
          </a:p>
          <a:p>
            <a:pPr marL="285750" indent="-285750">
              <a:buFont typeface="Arial" panose="020B0604020202020204" pitchFamily="34" charset="0"/>
              <a:buChar char="•"/>
            </a:pPr>
            <a:r>
              <a:rPr lang="en-ZA" sz="1400" dirty="0"/>
              <a:t>The combination of a written test (for #2) and a lab practical (for #4) is used to evaluate this.</a:t>
            </a:r>
          </a:p>
          <a:p>
            <a:pPr marL="285750" indent="-285750">
              <a:buFont typeface="Arial" panose="020B0604020202020204" pitchFamily="34" charset="0"/>
              <a:buChar char="•"/>
            </a:pPr>
            <a:r>
              <a:rPr lang="en-ZA" sz="1400" dirty="0"/>
              <a:t>Use skills learned in lectures &amp; </a:t>
            </a:r>
            <a:r>
              <a:rPr lang="en-ZA" sz="1400" dirty="0" err="1"/>
              <a:t>pracs</a:t>
            </a:r>
            <a:endParaRPr lang="en-ZA" sz="1400" dirty="0"/>
          </a:p>
        </p:txBody>
      </p:sp>
    </p:spTree>
    <p:extLst>
      <p:ext uri="{BB962C8B-B14F-4D97-AF65-F5344CB8AC3E}">
        <p14:creationId xmlns:p14="http://schemas.microsoft.com/office/powerpoint/2010/main" val="3510565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B4725-5689-4EA2-99FB-37B0EFC8F061}"/>
              </a:ext>
            </a:extLst>
          </p:cNvPr>
          <p:cNvSpPr>
            <a:spLocks noGrp="1"/>
          </p:cNvSpPr>
          <p:nvPr>
            <p:ph type="title"/>
          </p:nvPr>
        </p:nvSpPr>
        <p:spPr/>
        <p:txBody>
          <a:bodyPr>
            <a:normAutofit fontScale="90000"/>
          </a:bodyPr>
          <a:lstStyle/>
          <a:p>
            <a:r>
              <a:rPr lang="en-ZA" dirty="0"/>
              <a:t>Readings</a:t>
            </a:r>
          </a:p>
        </p:txBody>
      </p:sp>
      <p:sp>
        <p:nvSpPr>
          <p:cNvPr id="3" name="Content Placeholder 2">
            <a:extLst>
              <a:ext uri="{FF2B5EF4-FFF2-40B4-BE49-F238E27FC236}">
                <a16:creationId xmlns:a16="http://schemas.microsoft.com/office/drawing/2014/main" id="{2635056B-5D7D-4C0F-BA60-5BD73D7ABB37}"/>
              </a:ext>
            </a:extLst>
          </p:cNvPr>
          <p:cNvSpPr>
            <a:spLocks noGrp="1"/>
          </p:cNvSpPr>
          <p:nvPr>
            <p:ph idx="1"/>
          </p:nvPr>
        </p:nvSpPr>
        <p:spPr>
          <a:xfrm>
            <a:off x="729785" y="1889802"/>
            <a:ext cx="7697635" cy="4519977"/>
          </a:xfrm>
        </p:spPr>
        <p:txBody>
          <a:bodyPr/>
          <a:lstStyle/>
          <a:p>
            <a:r>
              <a:rPr lang="en-ZA" dirty="0"/>
              <a:t>Readings related to lecture topics will be suggested, students can also use the Chat to suggest additional resources to help learning etc (any of these sort of posting will be reviewed and commented on by the lecture/TA)</a:t>
            </a:r>
          </a:p>
        </p:txBody>
      </p:sp>
      <p:pic>
        <p:nvPicPr>
          <p:cNvPr id="5" name="Picture 4">
            <a:extLst>
              <a:ext uri="{FF2B5EF4-FFF2-40B4-BE49-F238E27FC236}">
                <a16:creationId xmlns:a16="http://schemas.microsoft.com/office/drawing/2014/main" id="{2F5B49EF-DCC6-421F-9F6D-E19F64F12B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9464" y="332723"/>
            <a:ext cx="3014889" cy="1421935"/>
          </a:xfrm>
          <a:prstGeom prst="rect">
            <a:avLst/>
          </a:prstGeom>
        </p:spPr>
      </p:pic>
    </p:spTree>
    <p:extLst>
      <p:ext uri="{BB962C8B-B14F-4D97-AF65-F5344CB8AC3E}">
        <p14:creationId xmlns:p14="http://schemas.microsoft.com/office/powerpoint/2010/main" val="1878959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397"/>
            <a:ext cx="8385175" cy="1262330"/>
          </a:xfrm>
        </p:spPr>
        <p:txBody>
          <a:bodyPr/>
          <a:lstStyle/>
          <a:p>
            <a:pPr>
              <a:defRPr/>
            </a:pPr>
            <a:r>
              <a:rPr lang="en-US" dirty="0"/>
              <a:t>Heads-up on Reading Task 1…</a:t>
            </a:r>
          </a:p>
        </p:txBody>
      </p:sp>
      <p:sp>
        <p:nvSpPr>
          <p:cNvPr id="3" name="Content Placeholder 2"/>
          <p:cNvSpPr>
            <a:spLocks noGrp="1"/>
          </p:cNvSpPr>
          <p:nvPr>
            <p:ph idx="1"/>
          </p:nvPr>
        </p:nvSpPr>
        <p:spPr>
          <a:xfrm>
            <a:off x="457200" y="1213981"/>
            <a:ext cx="8385175" cy="4439886"/>
          </a:xfrm>
        </p:spPr>
        <p:txBody>
          <a:bodyPr>
            <a:normAutofit lnSpcReduction="10000"/>
          </a:bodyPr>
          <a:lstStyle/>
          <a:p>
            <a:pPr>
              <a:defRPr/>
            </a:pPr>
            <a:r>
              <a:rPr lang="en-US" dirty="0"/>
              <a:t>Reading 1 (do before lecture next week*)</a:t>
            </a:r>
          </a:p>
          <a:p>
            <a:pPr lvl="1">
              <a:defRPr/>
            </a:pPr>
            <a:r>
              <a:rPr lang="en-ZA" dirty="0"/>
              <a:t>See Resources/Readings on </a:t>
            </a:r>
            <a:r>
              <a:rPr lang="en-ZA" dirty="0" err="1"/>
              <a:t>Amathuba</a:t>
            </a:r>
            <a:r>
              <a:rPr lang="en-ZA" dirty="0"/>
              <a:t> site</a:t>
            </a:r>
            <a:endParaRPr lang="en-US" dirty="0"/>
          </a:p>
          <a:p>
            <a:pPr lvl="1">
              <a:defRPr/>
            </a:pPr>
            <a:r>
              <a:rPr lang="en-US" dirty="0"/>
              <a:t>R01:  </a:t>
            </a:r>
            <a:r>
              <a:rPr lang="en-US" sz="1800" dirty="0"/>
              <a:t>L01 Berkeley 2006 - </a:t>
            </a:r>
            <a:r>
              <a:rPr lang="en-US" sz="1800" dirty="0" err="1"/>
              <a:t>Landscale</a:t>
            </a:r>
            <a:r>
              <a:rPr lang="en-US" sz="1800" dirty="0"/>
              <a:t> of Parallel Computing Research</a:t>
            </a:r>
            <a:endParaRPr lang="en-US" dirty="0"/>
          </a:p>
          <a:p>
            <a:pPr lvl="2">
              <a:defRPr/>
            </a:pPr>
            <a:r>
              <a:rPr lang="en-US" dirty="0" err="1"/>
              <a:t>Asanovic</a:t>
            </a:r>
            <a:r>
              <a:rPr lang="en-US" dirty="0"/>
              <a:t> </a:t>
            </a:r>
            <a:r>
              <a:rPr lang="en-US" i="1" dirty="0"/>
              <a:t>et al. </a:t>
            </a:r>
            <a:r>
              <a:rPr lang="en-ZA" dirty="0"/>
              <a:t>“</a:t>
            </a:r>
            <a:r>
              <a:rPr lang="en-US" dirty="0"/>
              <a:t>The Landscape of Parallel Computing Research: A View from Berkeley</a:t>
            </a:r>
            <a:r>
              <a:rPr lang="en-ZA" dirty="0"/>
              <a:t>”</a:t>
            </a:r>
          </a:p>
          <a:p>
            <a:pPr lvl="1">
              <a:defRPr/>
            </a:pPr>
            <a:r>
              <a:rPr lang="en-US" dirty="0"/>
              <a:t>R01b:  </a:t>
            </a:r>
            <a:r>
              <a:rPr lang="en-US" sz="1800" dirty="0"/>
              <a:t>L01b Berkeley 2009 - A View … by </a:t>
            </a:r>
            <a:r>
              <a:rPr lang="en-US" sz="1800" dirty="0" err="1"/>
              <a:t>Asanovic</a:t>
            </a:r>
            <a:r>
              <a:rPr lang="en-US" sz="1800" dirty="0"/>
              <a:t> et al (AD)</a:t>
            </a:r>
          </a:p>
          <a:p>
            <a:pPr lvl="2">
              <a:defRPr/>
            </a:pPr>
            <a:r>
              <a:rPr lang="en-US" dirty="0"/>
              <a:t>Newer, more concise and better illustrated take on these issues</a:t>
            </a:r>
          </a:p>
          <a:p>
            <a:pPr>
              <a:defRPr/>
            </a:pPr>
            <a:r>
              <a:rPr lang="en-US" dirty="0"/>
              <a:t>Suggestion:</a:t>
            </a:r>
          </a:p>
        </p:txBody>
      </p:sp>
      <p:pic>
        <p:nvPicPr>
          <p:cNvPr id="5" name="Picture 4">
            <a:extLst>
              <a:ext uri="{FF2B5EF4-FFF2-40B4-BE49-F238E27FC236}">
                <a16:creationId xmlns:a16="http://schemas.microsoft.com/office/drawing/2014/main" id="{FFAE06A3-ECB6-4527-BAE0-E5317A9EAC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2601">
            <a:off x="5319096" y="4868854"/>
            <a:ext cx="1374724" cy="1727402"/>
          </a:xfrm>
          <a:prstGeom prst="rect">
            <a:avLst/>
          </a:prstGeom>
        </p:spPr>
      </p:pic>
      <p:pic>
        <p:nvPicPr>
          <p:cNvPr id="7" name="Picture 6">
            <a:extLst>
              <a:ext uri="{FF2B5EF4-FFF2-40B4-BE49-F238E27FC236}">
                <a16:creationId xmlns:a16="http://schemas.microsoft.com/office/drawing/2014/main" id="{18DDF9E5-2A6F-48B1-A0CA-C03B37BF5A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441279">
            <a:off x="7167136" y="4589681"/>
            <a:ext cx="1261022" cy="1261022"/>
          </a:xfrm>
          <a:prstGeom prst="rect">
            <a:avLst/>
          </a:prstGeom>
        </p:spPr>
      </p:pic>
      <p:cxnSp>
        <p:nvCxnSpPr>
          <p:cNvPr id="9" name="Straight Connector 8">
            <a:extLst>
              <a:ext uri="{FF2B5EF4-FFF2-40B4-BE49-F238E27FC236}">
                <a16:creationId xmlns:a16="http://schemas.microsoft.com/office/drawing/2014/main" id="{3543D474-7E22-4167-A1E0-69ECD4B63AE8}"/>
              </a:ext>
            </a:extLst>
          </p:cNvPr>
          <p:cNvCxnSpPr/>
          <p:nvPr/>
        </p:nvCxnSpPr>
        <p:spPr>
          <a:xfrm flipH="1">
            <a:off x="6711901" y="4982820"/>
            <a:ext cx="481914" cy="13592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9E7DBA6-4501-46C5-99F8-C82CD8A21F0D}"/>
              </a:ext>
            </a:extLst>
          </p:cNvPr>
          <p:cNvCxnSpPr>
            <a:cxnSpLocks/>
          </p:cNvCxnSpPr>
          <p:nvPr/>
        </p:nvCxnSpPr>
        <p:spPr>
          <a:xfrm flipH="1">
            <a:off x="6704605" y="5265550"/>
            <a:ext cx="383059" cy="13592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479EC69-6A6E-46A4-88F5-403B91A2DF60}"/>
              </a:ext>
            </a:extLst>
          </p:cNvPr>
          <p:cNvCxnSpPr>
            <a:cxnSpLocks/>
          </p:cNvCxnSpPr>
          <p:nvPr/>
        </p:nvCxnSpPr>
        <p:spPr>
          <a:xfrm flipH="1">
            <a:off x="6761328" y="5428854"/>
            <a:ext cx="383060" cy="22501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5E926B86-C732-421A-B796-7F8EDA64C007}"/>
              </a:ext>
            </a:extLst>
          </p:cNvPr>
          <p:cNvSpPr/>
          <p:nvPr/>
        </p:nvSpPr>
        <p:spPr>
          <a:xfrm>
            <a:off x="982531" y="5390982"/>
            <a:ext cx="4179661" cy="1200329"/>
          </a:xfrm>
          <a:prstGeom prst="rect">
            <a:avLst/>
          </a:prstGeom>
        </p:spPr>
        <p:txBody>
          <a:bodyPr wrap="square">
            <a:spAutoFit/>
          </a:bodyPr>
          <a:lstStyle/>
          <a:p>
            <a:r>
              <a:rPr lang="en-US" dirty="0"/>
              <a:t>There are many useful concepts explained here, but I’d suggest reading R01 quickly (various details can be skipped) and read R01b more closely</a:t>
            </a:r>
            <a:endParaRPr lang="en-ZA" dirty="0"/>
          </a:p>
        </p:txBody>
      </p:sp>
      <p:sp>
        <p:nvSpPr>
          <p:cNvPr id="6" name="Rectangle 5">
            <a:extLst>
              <a:ext uri="{FF2B5EF4-FFF2-40B4-BE49-F238E27FC236}">
                <a16:creationId xmlns:a16="http://schemas.microsoft.com/office/drawing/2014/main" id="{7F0B4845-6911-4760-B024-F23DAEB7D4DA}"/>
              </a:ext>
            </a:extLst>
          </p:cNvPr>
          <p:cNvSpPr/>
          <p:nvPr/>
        </p:nvSpPr>
        <p:spPr>
          <a:xfrm>
            <a:off x="6726147" y="6044039"/>
            <a:ext cx="1688510" cy="523220"/>
          </a:xfrm>
          <a:prstGeom prst="rect">
            <a:avLst/>
          </a:prstGeom>
        </p:spPr>
        <p:txBody>
          <a:bodyPr wrap="square">
            <a:spAutoFit/>
          </a:bodyPr>
          <a:lstStyle/>
          <a:p>
            <a:pPr algn="ctr"/>
            <a:r>
              <a:rPr lang="en-US" sz="1400" dirty="0"/>
              <a:t>* quiz to connect with this</a:t>
            </a:r>
            <a:endParaRPr lang="en-ZA"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32" presetClass="emph" presetSubtype="0" fill="hold" grpId="2" nodeType="after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6" grpId="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Course Project</a:t>
            </a:r>
          </a:p>
        </p:txBody>
      </p:sp>
      <p:sp>
        <p:nvSpPr>
          <p:cNvPr id="5" name="Text Placeholder 4"/>
          <p:cNvSpPr>
            <a:spLocks noGrp="1"/>
          </p:cNvSpPr>
          <p:nvPr>
            <p:ph type="body" idx="1"/>
          </p:nvPr>
        </p:nvSpPr>
        <p:spPr/>
        <p:txBody>
          <a:bodyPr/>
          <a:lstStyle/>
          <a:p>
            <a:r>
              <a:rPr lang="en-ZA" dirty="0"/>
              <a:t>EEE4120F</a:t>
            </a:r>
          </a:p>
        </p:txBody>
      </p:sp>
    </p:spTree>
    <p:extLst>
      <p:ext uri="{BB962C8B-B14F-4D97-AF65-F5344CB8AC3E}">
        <p14:creationId xmlns:p14="http://schemas.microsoft.com/office/powerpoint/2010/main" val="656870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loud Callout 10"/>
          <p:cNvSpPr/>
          <p:nvPr/>
        </p:nvSpPr>
        <p:spPr>
          <a:xfrm>
            <a:off x="2735317" y="3535739"/>
            <a:ext cx="1333763" cy="731520"/>
          </a:xfrm>
          <a:prstGeom prst="cloudCallout">
            <a:avLst>
              <a:gd name="adj1" fmla="val 113712"/>
              <a:gd name="adj2" fmla="val -2500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C:\Users\swinberg\Documents\ACTIVE\EEE4084F\2014\LECTURES\Lecture00\lightb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4488" y="4594541"/>
            <a:ext cx="1316593" cy="207016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swinberg\Documents\ACTIVE\EEE4084F\2014\LECTURES\Lecture00\youpoin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9951" y="4859306"/>
            <a:ext cx="890955" cy="9150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5770" y="560070"/>
            <a:ext cx="3619902" cy="461665"/>
          </a:xfrm>
          <a:prstGeom prst="rect">
            <a:avLst/>
          </a:prstGeom>
          <a:noFill/>
        </p:spPr>
        <p:txBody>
          <a:bodyPr wrap="none" rtlCol="0">
            <a:spAutoFit/>
          </a:bodyPr>
          <a:lstStyle/>
          <a:p>
            <a:r>
              <a:rPr lang="en-US" sz="2400" b="1" dirty="0"/>
              <a:t>Project in this course…</a:t>
            </a:r>
          </a:p>
        </p:txBody>
      </p:sp>
      <p:sp>
        <p:nvSpPr>
          <p:cNvPr id="3" name="TextBox 2"/>
          <p:cNvSpPr txBox="1"/>
          <p:nvPr/>
        </p:nvSpPr>
        <p:spPr>
          <a:xfrm>
            <a:off x="445770" y="3712368"/>
            <a:ext cx="3441968" cy="369332"/>
          </a:xfrm>
          <a:prstGeom prst="rect">
            <a:avLst/>
          </a:prstGeom>
          <a:noFill/>
        </p:spPr>
        <p:txBody>
          <a:bodyPr wrap="none" rtlCol="0">
            <a:spAutoFit/>
          </a:bodyPr>
          <a:lstStyle/>
          <a:p>
            <a:r>
              <a:rPr lang="en-US" b="1" dirty="0"/>
              <a:t>Final year projects?    </a:t>
            </a:r>
            <a:r>
              <a:rPr lang="en-US" b="1" i="1" dirty="0" err="1"/>
              <a:t>Eeeek</a:t>
            </a:r>
            <a:r>
              <a:rPr lang="en-US" b="1" i="1" dirty="0"/>
              <a:t>!!</a:t>
            </a:r>
          </a:p>
        </p:txBody>
      </p:sp>
      <p:sp>
        <p:nvSpPr>
          <p:cNvPr id="6" name="TextBox 5"/>
          <p:cNvSpPr txBox="1"/>
          <p:nvPr/>
        </p:nvSpPr>
        <p:spPr>
          <a:xfrm>
            <a:off x="749053" y="1498506"/>
            <a:ext cx="7520007" cy="584775"/>
          </a:xfrm>
          <a:prstGeom prst="rect">
            <a:avLst/>
          </a:prstGeom>
          <a:noFill/>
        </p:spPr>
        <p:txBody>
          <a:bodyPr wrap="none" rtlCol="0">
            <a:spAutoFit/>
          </a:bodyPr>
          <a:lstStyle/>
          <a:p>
            <a:r>
              <a:rPr lang="en-US" dirty="0"/>
              <a:t>fairly</a:t>
            </a:r>
            <a:r>
              <a:rPr lang="en-US" sz="3200" dirty="0"/>
              <a:t> BIG</a:t>
            </a:r>
            <a:r>
              <a:rPr lang="en-US" dirty="0"/>
              <a:t> project – implementing a digital accelerator on FPGA/GPU</a:t>
            </a:r>
          </a:p>
        </p:txBody>
      </p:sp>
      <p:sp>
        <p:nvSpPr>
          <p:cNvPr id="7" name="TextBox 6"/>
          <p:cNvSpPr txBox="1"/>
          <p:nvPr/>
        </p:nvSpPr>
        <p:spPr>
          <a:xfrm>
            <a:off x="731520" y="4246432"/>
            <a:ext cx="6293326" cy="369332"/>
          </a:xfrm>
          <a:prstGeom prst="rect">
            <a:avLst/>
          </a:prstGeom>
          <a:noFill/>
        </p:spPr>
        <p:txBody>
          <a:bodyPr wrap="none" rtlCol="0">
            <a:spAutoFit/>
          </a:bodyPr>
          <a:lstStyle/>
          <a:p>
            <a:r>
              <a:rPr lang="en-US" dirty="0"/>
              <a:t>Various 4</a:t>
            </a:r>
            <a:r>
              <a:rPr lang="en-US" baseline="30000" dirty="0"/>
              <a:t>th</a:t>
            </a:r>
            <a:r>
              <a:rPr lang="en-US" dirty="0"/>
              <a:t> year projects on offer, can share link if interest:  </a:t>
            </a:r>
          </a:p>
        </p:txBody>
      </p:sp>
      <p:sp>
        <p:nvSpPr>
          <p:cNvPr id="8" name="TextBox 7"/>
          <p:cNvSpPr txBox="1"/>
          <p:nvPr/>
        </p:nvSpPr>
        <p:spPr>
          <a:xfrm>
            <a:off x="400051" y="5426124"/>
            <a:ext cx="8372888" cy="923330"/>
          </a:xfrm>
          <a:prstGeom prst="rect">
            <a:avLst/>
          </a:prstGeom>
          <a:noFill/>
        </p:spPr>
        <p:txBody>
          <a:bodyPr wrap="square" rtlCol="0">
            <a:spAutoFit/>
          </a:bodyPr>
          <a:lstStyle/>
          <a:p>
            <a:r>
              <a:rPr lang="en-US" dirty="0"/>
              <a:t>If </a:t>
            </a:r>
            <a:r>
              <a:rPr lang="en-US" b="1" dirty="0"/>
              <a:t>YOU</a:t>
            </a:r>
            <a:r>
              <a:rPr lang="en-US" dirty="0"/>
              <a:t>           have an idea of a project you want to suggest (within</a:t>
            </a:r>
            <a:br>
              <a:rPr lang="en-US" dirty="0"/>
            </a:br>
            <a:r>
              <a:rPr lang="en-US" dirty="0"/>
              <a:t>my area of expertise) I’d consider supervising it and adding it to</a:t>
            </a:r>
            <a:br>
              <a:rPr lang="en-US" dirty="0"/>
            </a:br>
            <a:r>
              <a:rPr lang="en-US" dirty="0"/>
              <a:t>my list of BSc projects offered.  *</a:t>
            </a:r>
          </a:p>
        </p:txBody>
      </p:sp>
      <p:sp>
        <p:nvSpPr>
          <p:cNvPr id="9" name="Rectangle 8"/>
          <p:cNvSpPr/>
          <p:nvPr/>
        </p:nvSpPr>
        <p:spPr>
          <a:xfrm>
            <a:off x="322634" y="6341864"/>
            <a:ext cx="6428298" cy="307777"/>
          </a:xfrm>
          <a:prstGeom prst="rect">
            <a:avLst/>
          </a:prstGeom>
        </p:spPr>
        <p:txBody>
          <a:bodyPr wrap="none">
            <a:spAutoFit/>
          </a:bodyPr>
          <a:lstStyle/>
          <a:p>
            <a:r>
              <a:rPr lang="en-US" sz="1400" dirty="0"/>
              <a:t>* Would need to prepare a description and discuss it with me pref. early March.</a:t>
            </a:r>
          </a:p>
        </p:txBody>
      </p:sp>
      <p:sp>
        <p:nvSpPr>
          <p:cNvPr id="10" name="Rectangle 9"/>
          <p:cNvSpPr/>
          <p:nvPr/>
        </p:nvSpPr>
        <p:spPr>
          <a:xfrm>
            <a:off x="7381638" y="4659688"/>
            <a:ext cx="1569660" cy="923330"/>
          </a:xfrm>
          <a:prstGeom prst="rect">
            <a:avLst/>
          </a:prstGeom>
          <a:noFill/>
        </p:spPr>
        <p:txBody>
          <a:bodyPr wrap="none" lIns="91440" tIns="45720" rIns="91440" bIns="45720">
            <a:prstTxWarp prst="textArchUp">
              <a:avLst>
                <a:gd name="adj" fmla="val 9929111"/>
              </a:avLst>
            </a:prstTxWarp>
            <a:spAutoFit/>
          </a:bodyPr>
          <a:lstStyle/>
          <a:p>
            <a:pPr algn="ctr"/>
            <a:r>
              <a:rPr lang="en-US" sz="2400" b="1" cap="none" spc="0" dirty="0">
                <a:ln w="12700">
                  <a:solidFill>
                    <a:schemeClr val="tx1"/>
                  </a:solidFill>
                  <a:prstDash val="solid"/>
                </a:ln>
                <a:solidFill>
                  <a:srgbClr val="FFFF00"/>
                </a:solidFill>
                <a:effectLst>
                  <a:outerShdw blurRad="41275" dist="20320" dir="1800000" algn="tl" rotWithShape="0">
                    <a:srgbClr val="000000">
                      <a:alpha val="40000"/>
                    </a:srgbClr>
                  </a:outerShdw>
                </a:effectLst>
                <a:latin typeface="Bernard MT Condensed" panose="02050806060905020404" pitchFamily="18" charset="0"/>
              </a:rPr>
              <a:t>idea</a:t>
            </a:r>
          </a:p>
        </p:txBody>
      </p:sp>
      <p:sp>
        <p:nvSpPr>
          <p:cNvPr id="15" name="TextBox 14"/>
          <p:cNvSpPr txBox="1"/>
          <p:nvPr/>
        </p:nvSpPr>
        <p:spPr>
          <a:xfrm>
            <a:off x="681598" y="2287859"/>
            <a:ext cx="3672800" cy="400110"/>
          </a:xfrm>
          <a:prstGeom prst="rect">
            <a:avLst/>
          </a:prstGeom>
          <a:noFill/>
        </p:spPr>
        <p:txBody>
          <a:bodyPr wrap="none" rtlCol="0">
            <a:spAutoFit/>
          </a:bodyPr>
          <a:lstStyle/>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I’m open for new project ideas!</a:t>
            </a:r>
          </a:p>
        </p:txBody>
      </p:sp>
      <p:cxnSp>
        <p:nvCxnSpPr>
          <p:cNvPr id="13" name="Straight Connector 12"/>
          <p:cNvCxnSpPr/>
          <p:nvPr/>
        </p:nvCxnSpPr>
        <p:spPr>
          <a:xfrm>
            <a:off x="445770" y="3415717"/>
            <a:ext cx="8195311"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31470" y="3500437"/>
            <a:ext cx="1120820" cy="276999"/>
          </a:xfrm>
          <a:prstGeom prst="rect">
            <a:avLst/>
          </a:prstGeom>
          <a:noFill/>
        </p:spPr>
        <p:txBody>
          <a:bodyPr wrap="none" rtlCol="0">
            <a:spAutoFit/>
          </a:bodyPr>
          <a:lstStyle/>
          <a:p>
            <a:r>
              <a:rPr lang="en-US" sz="1200" b="1" dirty="0"/>
              <a:t>Thoughts on</a:t>
            </a:r>
            <a:endParaRPr lang="en-US" sz="1200" b="1" i="1" dirty="0"/>
          </a:p>
        </p:txBody>
      </p:sp>
      <p:sp>
        <p:nvSpPr>
          <p:cNvPr id="16" name="TextBox 15">
            <a:extLst>
              <a:ext uri="{FF2B5EF4-FFF2-40B4-BE49-F238E27FC236}">
                <a16:creationId xmlns:a16="http://schemas.microsoft.com/office/drawing/2014/main" id="{5DAC82E3-EC74-4675-88F0-3AF4FA69C9DC}"/>
              </a:ext>
            </a:extLst>
          </p:cNvPr>
          <p:cNvSpPr txBox="1"/>
          <p:nvPr/>
        </p:nvSpPr>
        <p:spPr>
          <a:xfrm>
            <a:off x="681598" y="2751947"/>
            <a:ext cx="7529497" cy="400110"/>
          </a:xfrm>
          <a:prstGeom prst="rect">
            <a:avLst/>
          </a:prstGeom>
          <a:noFill/>
        </p:spPr>
        <p:txBody>
          <a:bodyPr wrap="none" rtlCol="0">
            <a:spAutoFit/>
          </a:bodyPr>
          <a:lstStyle/>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Current list of topics: </a:t>
            </a:r>
            <a:r>
              <a:rPr lang="en-ZA" sz="1600" dirty="0">
                <a:hlinkClick r:id="rId4"/>
              </a:rPr>
              <a:t>http://ocw.ee.uct.ac.za/courses/EEE4120F/YODA.html</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897622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4" y="469387"/>
            <a:ext cx="8160886" cy="692210"/>
          </a:xfrm>
        </p:spPr>
        <p:txBody>
          <a:bodyPr>
            <a:normAutofit fontScale="90000"/>
          </a:bodyPr>
          <a:lstStyle/>
          <a:p>
            <a:r>
              <a:rPr lang="en-ZA" dirty="0"/>
              <a:t>You can finish the slideshow here…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1408" y="3853068"/>
            <a:ext cx="4651513" cy="2325757"/>
          </a:xfrm>
          <a:prstGeom prst="rect">
            <a:avLst/>
          </a:prstGeom>
        </p:spPr>
      </p:pic>
      <p:sp>
        <p:nvSpPr>
          <p:cNvPr id="5" name="Rectangle 4"/>
          <p:cNvSpPr/>
          <p:nvPr/>
        </p:nvSpPr>
        <p:spPr>
          <a:xfrm>
            <a:off x="3813900" y="3879572"/>
            <a:ext cx="1980029" cy="646331"/>
          </a:xfrm>
          <a:prstGeom prst="rect">
            <a:avLst/>
          </a:prstGeom>
          <a:noFill/>
        </p:spPr>
        <p:txBody>
          <a:bodyPr wrap="none" lIns="91440" tIns="45720" rIns="91440" bIns="45720">
            <a:spAutoFit/>
          </a:bodyPr>
          <a:lstStyle/>
          <a:p>
            <a:pPr algn="ct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optional</a:t>
            </a:r>
            <a:endParaRPr lang="en-U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TextBox 5">
            <a:extLst>
              <a:ext uri="{FF2B5EF4-FFF2-40B4-BE49-F238E27FC236}">
                <a16:creationId xmlns:a16="http://schemas.microsoft.com/office/drawing/2014/main" id="{F689CBE6-34D0-4FA9-8379-02891FE93D17}"/>
              </a:ext>
            </a:extLst>
          </p:cNvPr>
          <p:cNvSpPr txBox="1"/>
          <p:nvPr/>
        </p:nvSpPr>
        <p:spPr>
          <a:xfrm>
            <a:off x="2520121" y="6178825"/>
            <a:ext cx="4622800" cy="369332"/>
          </a:xfrm>
          <a:prstGeom prst="rect">
            <a:avLst/>
          </a:prstGeom>
          <a:noFill/>
        </p:spPr>
        <p:txBody>
          <a:bodyPr wrap="square">
            <a:spAutoFit/>
          </a:bodyPr>
          <a:lstStyle/>
          <a:p>
            <a:pPr algn="ctr"/>
            <a:r>
              <a:rPr lang="en-ZA" dirty="0"/>
              <a:t>Emergency Stop Button</a:t>
            </a:r>
          </a:p>
        </p:txBody>
      </p:sp>
      <p:sp>
        <p:nvSpPr>
          <p:cNvPr id="7" name="Title 1">
            <a:extLst>
              <a:ext uri="{FF2B5EF4-FFF2-40B4-BE49-F238E27FC236}">
                <a16:creationId xmlns:a16="http://schemas.microsoft.com/office/drawing/2014/main" id="{0EF1DF5C-D159-4355-9284-EECCA4472061}"/>
              </a:ext>
            </a:extLst>
          </p:cNvPr>
          <p:cNvSpPr txBox="1">
            <a:spLocks/>
          </p:cNvSpPr>
          <p:nvPr/>
        </p:nvSpPr>
        <p:spPr>
          <a:xfrm>
            <a:off x="491557" y="1591044"/>
            <a:ext cx="8160886" cy="1892692"/>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b="1" kern="1200">
                <a:ln>
                  <a:solidFill>
                    <a:schemeClr val="tx1"/>
                  </a:solidFill>
                </a:ln>
                <a:solidFill>
                  <a:srgbClr val="1D8757"/>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pPr>
            <a:r>
              <a:rPr lang="en-ZA" sz="2800" dirty="0">
                <a:solidFill>
                  <a:schemeClr val="accent5">
                    <a:lumMod val="60000"/>
                    <a:lumOff val="40000"/>
                  </a:schemeClr>
                </a:solidFill>
              </a:rPr>
              <a:t>… or you can continue to see some (in some cases) inspiring points about HPES and its job-market in SA and elsewhere.</a:t>
            </a:r>
          </a:p>
        </p:txBody>
      </p:sp>
      <p:sp>
        <p:nvSpPr>
          <p:cNvPr id="8" name="TextBox 7">
            <a:extLst>
              <a:ext uri="{FF2B5EF4-FFF2-40B4-BE49-F238E27FC236}">
                <a16:creationId xmlns:a16="http://schemas.microsoft.com/office/drawing/2014/main" id="{1F76DCB6-59D7-42B2-803B-F7F7F4514581}"/>
              </a:ext>
            </a:extLst>
          </p:cNvPr>
          <p:cNvSpPr txBox="1"/>
          <p:nvPr/>
        </p:nvSpPr>
        <p:spPr>
          <a:xfrm>
            <a:off x="716720" y="1358241"/>
            <a:ext cx="7512880" cy="677108"/>
          </a:xfrm>
          <a:prstGeom prst="rect">
            <a:avLst/>
          </a:prstGeom>
          <a:noFill/>
        </p:spPr>
        <p:txBody>
          <a:bodyPr wrap="square">
            <a:spAutoFit/>
          </a:bodyPr>
          <a:lstStyle/>
          <a:p>
            <a:r>
              <a:rPr lang="en-ZA" dirty="0"/>
              <a:t>But please remember to </a:t>
            </a:r>
            <a:br>
              <a:rPr lang="en-ZA" dirty="0"/>
            </a:br>
            <a:r>
              <a:rPr lang="en-ZA" dirty="0"/>
              <a:t>   </a:t>
            </a:r>
            <a:r>
              <a:rPr lang="en-ZA" sz="2000" b="1" dirty="0"/>
              <a:t>do Quiz 0 (handout and will share on </a:t>
            </a:r>
            <a:r>
              <a:rPr lang="en-ZA" sz="2000" b="1" dirty="0" err="1"/>
              <a:t>Amathuba</a:t>
            </a:r>
            <a:r>
              <a:rPr lang="en-ZA" sz="2000" b="1" dirty="0"/>
              <a:t>)</a:t>
            </a:r>
            <a:endParaRPr lang="en-ZA" b="1" dirty="0"/>
          </a:p>
        </p:txBody>
      </p:sp>
      <p:grpSp>
        <p:nvGrpSpPr>
          <p:cNvPr id="11" name="Group 10">
            <a:extLst>
              <a:ext uri="{FF2B5EF4-FFF2-40B4-BE49-F238E27FC236}">
                <a16:creationId xmlns:a16="http://schemas.microsoft.com/office/drawing/2014/main" id="{A4665668-8AE9-1731-5052-E6FD37D150C5}"/>
              </a:ext>
            </a:extLst>
          </p:cNvPr>
          <p:cNvGrpSpPr/>
          <p:nvPr/>
        </p:nvGrpSpPr>
        <p:grpSpPr>
          <a:xfrm>
            <a:off x="7171634" y="4894729"/>
            <a:ext cx="1696126" cy="1798922"/>
            <a:chOff x="7171634" y="4894729"/>
            <a:chExt cx="1696126" cy="1798922"/>
          </a:xfrm>
        </p:grpSpPr>
        <p:pic>
          <p:nvPicPr>
            <p:cNvPr id="9" name="Picture 8" descr="A green sign with a black background&#10;&#10;Description automatically generated">
              <a:extLst>
                <a:ext uri="{FF2B5EF4-FFF2-40B4-BE49-F238E27FC236}">
                  <a16:creationId xmlns:a16="http://schemas.microsoft.com/office/drawing/2014/main" id="{FCFBF275-9F7D-BB45-E608-02BB78378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1634" y="4894729"/>
              <a:ext cx="1696126" cy="1798922"/>
            </a:xfrm>
            <a:prstGeom prst="rect">
              <a:avLst/>
            </a:prstGeom>
          </p:spPr>
        </p:pic>
        <p:sp>
          <p:nvSpPr>
            <p:cNvPr id="10" name="TextBox 9">
              <a:extLst>
                <a:ext uri="{FF2B5EF4-FFF2-40B4-BE49-F238E27FC236}">
                  <a16:creationId xmlns:a16="http://schemas.microsoft.com/office/drawing/2014/main" id="{1EBE9D4F-263C-AF34-54B3-9F998B13EC26}"/>
                </a:ext>
              </a:extLst>
            </p:cNvPr>
            <p:cNvSpPr txBox="1"/>
            <p:nvPr/>
          </p:nvSpPr>
          <p:spPr>
            <a:xfrm>
              <a:off x="7364946" y="5234682"/>
              <a:ext cx="1095236" cy="369332"/>
            </a:xfrm>
            <a:prstGeom prst="rect">
              <a:avLst/>
            </a:prstGeom>
            <a:noFill/>
          </p:spPr>
          <p:txBody>
            <a:bodyPr wrap="none" rtlCol="0">
              <a:spAutoFit/>
            </a:bodyPr>
            <a:lstStyle/>
            <a:p>
              <a:r>
                <a:rPr lang="en-ZA" dirty="0">
                  <a:solidFill>
                    <a:schemeClr val="bg1"/>
                  </a:solidFill>
                </a:rPr>
                <a:t>To Prac1</a:t>
              </a:r>
            </a:p>
          </p:txBody>
        </p:sp>
      </p:grpSp>
      <p:sp>
        <p:nvSpPr>
          <p:cNvPr id="12" name="Arrow: Down 11">
            <a:extLst>
              <a:ext uri="{FF2B5EF4-FFF2-40B4-BE49-F238E27FC236}">
                <a16:creationId xmlns:a16="http://schemas.microsoft.com/office/drawing/2014/main" id="{77327243-FE50-A7E5-1C23-D20410CF081E}"/>
              </a:ext>
            </a:extLst>
          </p:cNvPr>
          <p:cNvSpPr/>
          <p:nvPr/>
        </p:nvSpPr>
        <p:spPr>
          <a:xfrm rot="19864122">
            <a:off x="7203884" y="4243143"/>
            <a:ext cx="610765" cy="795417"/>
          </a:xfrm>
          <a:prstGeom prst="downArrow">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92951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1500"/>
                                  </p:stCondLst>
                                  <p:endCondLst>
                                    <p:cond evt="onNext" delay="0">
                                      <p:tgtEl>
                                        <p:sldTgt/>
                                      </p:tgtEl>
                                    </p:cond>
                                  </p:end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7E3342-4308-2748-FFAC-472AEC9BBE39}"/>
              </a:ext>
            </a:extLst>
          </p:cNvPr>
          <p:cNvSpPr/>
          <p:nvPr/>
        </p:nvSpPr>
        <p:spPr>
          <a:xfrm>
            <a:off x="387723" y="247701"/>
            <a:ext cx="8369002" cy="707886"/>
          </a:xfrm>
          <a:prstGeom prst="rect">
            <a:avLst/>
          </a:prstGeom>
          <a:noFill/>
        </p:spPr>
        <p:txBody>
          <a:bodyPr wrap="square" lIns="91440" tIns="45720" rIns="91440" bIns="45720">
            <a:spAutoFit/>
          </a:bodyPr>
          <a:lstStyle/>
          <a:p>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Skills needed for ES vs. HPES?!</a:t>
            </a:r>
            <a:endPar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TextBox 5">
            <a:extLst>
              <a:ext uri="{FF2B5EF4-FFF2-40B4-BE49-F238E27FC236}">
                <a16:creationId xmlns:a16="http://schemas.microsoft.com/office/drawing/2014/main" id="{61B0A8F2-DE6F-E3E3-3219-890C5287D69F}"/>
              </a:ext>
            </a:extLst>
          </p:cNvPr>
          <p:cNvSpPr txBox="1"/>
          <p:nvPr/>
        </p:nvSpPr>
        <p:spPr>
          <a:xfrm>
            <a:off x="463027" y="1101368"/>
            <a:ext cx="7433086" cy="400110"/>
          </a:xfrm>
          <a:prstGeom prst="rect">
            <a:avLst/>
          </a:prstGeom>
          <a:noFill/>
        </p:spPr>
        <p:txBody>
          <a:bodyPr wrap="square">
            <a:spAutoFit/>
          </a:bodyPr>
          <a:lstStyle/>
          <a:p>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For focusing on Embedded Systems </a:t>
            </a:r>
            <a:r>
              <a:rPr lang="en-US" sz="1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(as in the classic concept)</a:t>
            </a:r>
            <a:endParaRPr lang="en-ZA" sz="1600" dirty="0"/>
          </a:p>
        </p:txBody>
      </p:sp>
      <p:grpSp>
        <p:nvGrpSpPr>
          <p:cNvPr id="28" name="Group 27">
            <a:extLst>
              <a:ext uri="{FF2B5EF4-FFF2-40B4-BE49-F238E27FC236}">
                <a16:creationId xmlns:a16="http://schemas.microsoft.com/office/drawing/2014/main" id="{7C8F2BF2-B493-B93F-3B47-BE5731E6A390}"/>
              </a:ext>
            </a:extLst>
          </p:cNvPr>
          <p:cNvGrpSpPr/>
          <p:nvPr/>
        </p:nvGrpSpPr>
        <p:grpSpPr>
          <a:xfrm rot="879450">
            <a:off x="526353" y="1410334"/>
            <a:ext cx="2526664" cy="1467845"/>
            <a:chOff x="141349" y="2134991"/>
            <a:chExt cx="2526664" cy="1467845"/>
          </a:xfrm>
        </p:grpSpPr>
        <p:pic>
          <p:nvPicPr>
            <p:cNvPr id="9" name="Picture 8" descr="A black and white pitcher of milk&#10;&#10;Description automatically generated">
              <a:extLst>
                <a:ext uri="{FF2B5EF4-FFF2-40B4-BE49-F238E27FC236}">
                  <a16:creationId xmlns:a16="http://schemas.microsoft.com/office/drawing/2014/main" id="{04A2A08F-4BEC-1476-6D99-A81600DE7B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600000" flipH="1">
              <a:off x="1178431" y="2113255"/>
              <a:ext cx="1378957" cy="1600206"/>
            </a:xfrm>
            <a:prstGeom prst="rect">
              <a:avLst/>
            </a:prstGeom>
          </p:spPr>
        </p:pic>
        <p:sp>
          <p:nvSpPr>
            <p:cNvPr id="13" name="TextBox 12">
              <a:extLst>
                <a:ext uri="{FF2B5EF4-FFF2-40B4-BE49-F238E27FC236}">
                  <a16:creationId xmlns:a16="http://schemas.microsoft.com/office/drawing/2014/main" id="{06771CAE-D746-A576-C79F-25453903AF6C}"/>
                </a:ext>
              </a:extLst>
            </p:cNvPr>
            <p:cNvSpPr txBox="1"/>
            <p:nvPr/>
          </p:nvSpPr>
          <p:spPr>
            <a:xfrm rot="19626741">
              <a:off x="141349" y="2134991"/>
              <a:ext cx="1820731" cy="646331"/>
            </a:xfrm>
            <a:prstGeom prst="rect">
              <a:avLst/>
            </a:prstGeom>
            <a:noFill/>
          </p:spPr>
          <p:txBody>
            <a:bodyPr wrap="square">
              <a:spAutoFit/>
            </a:bodyPr>
            <a:lstStyle/>
            <a:p>
              <a:r>
                <a:rPr lang="en-ZA" sz="1800" dirty="0">
                  <a:solidFill>
                    <a:schemeClr val="tx2"/>
                  </a:solidFill>
                  <a:latin typeface="Tahoma" panose="020B0604030504040204" pitchFamily="34" charset="0"/>
                  <a:ea typeface="Tahoma" panose="020B0604030504040204" pitchFamily="34" charset="0"/>
                  <a:cs typeface="Tahoma" panose="020B0604030504040204" pitchFamily="34" charset="0"/>
                </a:rPr>
                <a:t>sequential</a:t>
              </a:r>
              <a:br>
                <a:rPr lang="en-ZA" sz="1800" dirty="0">
                  <a:solidFill>
                    <a:schemeClr val="tx2"/>
                  </a:solidFill>
                  <a:latin typeface="Tahoma" panose="020B0604030504040204" pitchFamily="34" charset="0"/>
                  <a:ea typeface="Tahoma" panose="020B0604030504040204" pitchFamily="34" charset="0"/>
                  <a:cs typeface="Tahoma" panose="020B0604030504040204" pitchFamily="34" charset="0"/>
                </a:rPr>
              </a:br>
              <a:r>
                <a:rPr lang="en-ZA" sz="1800" dirty="0">
                  <a:solidFill>
                    <a:schemeClr val="tx2"/>
                  </a:solidFill>
                  <a:latin typeface="Tahoma" panose="020B0604030504040204" pitchFamily="34" charset="0"/>
                  <a:ea typeface="Tahoma" panose="020B0604030504040204" pitchFamily="34" charset="0"/>
                  <a:cs typeface="Tahoma" panose="020B0604030504040204" pitchFamily="34" charset="0"/>
                </a:rPr>
                <a:t>programming</a:t>
              </a:r>
              <a:endParaRPr lang="en-ZA" dirty="0"/>
            </a:p>
          </p:txBody>
        </p:sp>
      </p:grpSp>
      <p:grpSp>
        <p:nvGrpSpPr>
          <p:cNvPr id="34" name="Group 33">
            <a:extLst>
              <a:ext uri="{FF2B5EF4-FFF2-40B4-BE49-F238E27FC236}">
                <a16:creationId xmlns:a16="http://schemas.microsoft.com/office/drawing/2014/main" id="{692FBA3A-56DB-3E27-E25B-6ADA5B68C89B}"/>
              </a:ext>
            </a:extLst>
          </p:cNvPr>
          <p:cNvGrpSpPr/>
          <p:nvPr/>
        </p:nvGrpSpPr>
        <p:grpSpPr>
          <a:xfrm>
            <a:off x="4532828" y="2348166"/>
            <a:ext cx="2691199" cy="1390655"/>
            <a:chOff x="4565706" y="2657079"/>
            <a:chExt cx="2691199" cy="1390655"/>
          </a:xfrm>
        </p:grpSpPr>
        <p:pic>
          <p:nvPicPr>
            <p:cNvPr id="8" name="Picture 7" descr="A black and white pitcher of milk&#10;&#10;Description automatically generated">
              <a:extLst>
                <a:ext uri="{FF2B5EF4-FFF2-40B4-BE49-F238E27FC236}">
                  <a16:creationId xmlns:a16="http://schemas.microsoft.com/office/drawing/2014/main" id="{17DF96C6-66B2-186F-4D67-382F7A0AA7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519757">
              <a:off x="4670481" y="2552304"/>
              <a:ext cx="1390655" cy="1600206"/>
            </a:xfrm>
            <a:prstGeom prst="rect">
              <a:avLst/>
            </a:prstGeom>
          </p:spPr>
        </p:pic>
        <p:sp>
          <p:nvSpPr>
            <p:cNvPr id="14" name="TextBox 13">
              <a:extLst>
                <a:ext uri="{FF2B5EF4-FFF2-40B4-BE49-F238E27FC236}">
                  <a16:creationId xmlns:a16="http://schemas.microsoft.com/office/drawing/2014/main" id="{B032F401-196A-D502-F6BB-825F1A4E1768}"/>
                </a:ext>
              </a:extLst>
            </p:cNvPr>
            <p:cNvSpPr txBox="1"/>
            <p:nvPr/>
          </p:nvSpPr>
          <p:spPr>
            <a:xfrm rot="2204555">
              <a:off x="5066185" y="2774550"/>
              <a:ext cx="2190720" cy="369332"/>
            </a:xfrm>
            <a:prstGeom prst="rect">
              <a:avLst/>
            </a:prstGeom>
            <a:noFill/>
          </p:spPr>
          <p:txBody>
            <a:bodyPr wrap="square">
              <a:spAutoFit/>
            </a:bodyPr>
            <a:lstStyle/>
            <a:p>
              <a:r>
                <a:rPr lang="en-ZA" dirty="0">
                  <a:solidFill>
                    <a:schemeClr val="tx2"/>
                  </a:solidFill>
                  <a:latin typeface="Tahoma" panose="020B0604030504040204" pitchFamily="34" charset="0"/>
                  <a:ea typeface="Tahoma" panose="020B0604030504040204" pitchFamily="34" charset="0"/>
                  <a:cs typeface="Tahoma" panose="020B0604030504040204" pitchFamily="34" charset="0"/>
                </a:rPr>
                <a:t>HW/SW interfacing</a:t>
              </a:r>
              <a:endParaRPr lang="en-ZA" dirty="0"/>
            </a:p>
          </p:txBody>
        </p:sp>
      </p:grpSp>
      <p:grpSp>
        <p:nvGrpSpPr>
          <p:cNvPr id="33" name="Group 32">
            <a:extLst>
              <a:ext uri="{FF2B5EF4-FFF2-40B4-BE49-F238E27FC236}">
                <a16:creationId xmlns:a16="http://schemas.microsoft.com/office/drawing/2014/main" id="{D2FFF603-9220-51FF-3CCF-24DC3EC21660}"/>
              </a:ext>
            </a:extLst>
          </p:cNvPr>
          <p:cNvGrpSpPr/>
          <p:nvPr/>
        </p:nvGrpSpPr>
        <p:grpSpPr>
          <a:xfrm>
            <a:off x="3180526" y="2235640"/>
            <a:ext cx="1656923" cy="1327698"/>
            <a:chOff x="3321481" y="2263708"/>
            <a:chExt cx="1656923" cy="1327698"/>
          </a:xfrm>
        </p:grpSpPr>
        <p:pic>
          <p:nvPicPr>
            <p:cNvPr id="15" name="Picture 14" descr="A black and white pitcher of milk&#10;&#10;Description automatically generated">
              <a:extLst>
                <a:ext uri="{FF2B5EF4-FFF2-40B4-BE49-F238E27FC236}">
                  <a16:creationId xmlns:a16="http://schemas.microsoft.com/office/drawing/2014/main" id="{7301774B-3F16-ED0E-3229-BD783B611F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939920">
              <a:off x="3411195" y="2310941"/>
              <a:ext cx="1190751" cy="1370180"/>
            </a:xfrm>
            <a:prstGeom prst="rect">
              <a:avLst/>
            </a:prstGeom>
          </p:spPr>
        </p:pic>
        <p:sp>
          <p:nvSpPr>
            <p:cNvPr id="16" name="TextBox 15">
              <a:extLst>
                <a:ext uri="{FF2B5EF4-FFF2-40B4-BE49-F238E27FC236}">
                  <a16:creationId xmlns:a16="http://schemas.microsoft.com/office/drawing/2014/main" id="{3322EC5D-DF33-A320-6217-8742DC80DD46}"/>
                </a:ext>
              </a:extLst>
            </p:cNvPr>
            <p:cNvSpPr txBox="1"/>
            <p:nvPr/>
          </p:nvSpPr>
          <p:spPr>
            <a:xfrm rot="1220378">
              <a:off x="3929725" y="2263708"/>
              <a:ext cx="1048679" cy="369332"/>
            </a:xfrm>
            <a:prstGeom prst="rect">
              <a:avLst/>
            </a:prstGeom>
            <a:noFill/>
          </p:spPr>
          <p:txBody>
            <a:bodyPr wrap="square">
              <a:spAutoFit/>
            </a:bodyPr>
            <a:lstStyle/>
            <a:p>
              <a:r>
                <a:rPr lang="en-ZA" dirty="0">
                  <a:solidFill>
                    <a:schemeClr val="tx2"/>
                  </a:solidFill>
                  <a:latin typeface="Tahoma" panose="020B0604030504040204" pitchFamily="34" charset="0"/>
                  <a:ea typeface="Tahoma" panose="020B0604030504040204" pitchFamily="34" charset="0"/>
                  <a:cs typeface="Tahoma" panose="020B0604030504040204" pitchFamily="34" charset="0"/>
                </a:rPr>
                <a:t>comms</a:t>
              </a:r>
              <a:endParaRPr lang="en-ZA" dirty="0"/>
            </a:p>
          </p:txBody>
        </p:sp>
      </p:grpSp>
      <p:grpSp>
        <p:nvGrpSpPr>
          <p:cNvPr id="26" name="Group 25">
            <a:extLst>
              <a:ext uri="{FF2B5EF4-FFF2-40B4-BE49-F238E27FC236}">
                <a16:creationId xmlns:a16="http://schemas.microsoft.com/office/drawing/2014/main" id="{C21EAA9B-9DD5-F954-807E-6D0202280348}"/>
              </a:ext>
            </a:extLst>
          </p:cNvPr>
          <p:cNvGrpSpPr/>
          <p:nvPr/>
        </p:nvGrpSpPr>
        <p:grpSpPr>
          <a:xfrm>
            <a:off x="2423533" y="3422756"/>
            <a:ext cx="2197676" cy="1786546"/>
            <a:chOff x="2423533" y="3422756"/>
            <a:chExt cx="2197676" cy="1786546"/>
          </a:xfrm>
        </p:grpSpPr>
        <p:pic>
          <p:nvPicPr>
            <p:cNvPr id="4" name="Picture 3" descr="A white outline of a person's head&#10;&#10;Description automatically generated">
              <a:extLst>
                <a:ext uri="{FF2B5EF4-FFF2-40B4-BE49-F238E27FC236}">
                  <a16:creationId xmlns:a16="http://schemas.microsoft.com/office/drawing/2014/main" id="{BBFCCCB6-BDB4-7675-A403-38082B0DE5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533" y="3422756"/>
              <a:ext cx="2197676" cy="1786546"/>
            </a:xfrm>
            <a:prstGeom prst="rect">
              <a:avLst/>
            </a:prstGeom>
          </p:spPr>
        </p:pic>
        <p:sp>
          <p:nvSpPr>
            <p:cNvPr id="19" name="TextBox 18">
              <a:extLst>
                <a:ext uri="{FF2B5EF4-FFF2-40B4-BE49-F238E27FC236}">
                  <a16:creationId xmlns:a16="http://schemas.microsoft.com/office/drawing/2014/main" id="{9282262F-CB3B-8EB4-A58E-78504166627D}"/>
                </a:ext>
              </a:extLst>
            </p:cNvPr>
            <p:cNvSpPr txBox="1"/>
            <p:nvPr/>
          </p:nvSpPr>
          <p:spPr>
            <a:xfrm>
              <a:off x="2555768" y="3725523"/>
              <a:ext cx="1721634" cy="707886"/>
            </a:xfrm>
            <a:prstGeom prst="rect">
              <a:avLst/>
            </a:prstGeom>
            <a:noFill/>
          </p:spPr>
          <p:txBody>
            <a:bodyPr wrap="square">
              <a:spAutoFit/>
            </a:bodyPr>
            <a:lstStyle/>
            <a:p>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ES Skills &amp;</a:t>
              </a:r>
            </a:p>
            <a:p>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Knowledge</a:t>
              </a:r>
              <a:endParaRPr lang="en-ZA" sz="2000" dirty="0"/>
            </a:p>
          </p:txBody>
        </p:sp>
      </p:grpSp>
      <p:grpSp>
        <p:nvGrpSpPr>
          <p:cNvPr id="27" name="Group 26">
            <a:extLst>
              <a:ext uri="{FF2B5EF4-FFF2-40B4-BE49-F238E27FC236}">
                <a16:creationId xmlns:a16="http://schemas.microsoft.com/office/drawing/2014/main" id="{28E1F3BD-B524-3B55-29D5-D19EE5B372CE}"/>
              </a:ext>
            </a:extLst>
          </p:cNvPr>
          <p:cNvGrpSpPr/>
          <p:nvPr/>
        </p:nvGrpSpPr>
        <p:grpSpPr>
          <a:xfrm>
            <a:off x="4344309" y="4742770"/>
            <a:ext cx="3317056" cy="830997"/>
            <a:chOff x="4344309" y="4742770"/>
            <a:chExt cx="3317056" cy="830997"/>
          </a:xfrm>
        </p:grpSpPr>
        <p:sp>
          <p:nvSpPr>
            <p:cNvPr id="20" name="TextBox 19">
              <a:extLst>
                <a:ext uri="{FF2B5EF4-FFF2-40B4-BE49-F238E27FC236}">
                  <a16:creationId xmlns:a16="http://schemas.microsoft.com/office/drawing/2014/main" id="{6385DE74-891C-73CD-49C7-530DBB62ABFC}"/>
                </a:ext>
              </a:extLst>
            </p:cNvPr>
            <p:cNvSpPr txBox="1"/>
            <p:nvPr/>
          </p:nvSpPr>
          <p:spPr>
            <a:xfrm>
              <a:off x="4866616" y="4742770"/>
              <a:ext cx="2794749" cy="830997"/>
            </a:xfrm>
            <a:prstGeom prst="rect">
              <a:avLst/>
            </a:prstGeom>
            <a:noFill/>
          </p:spPr>
          <p:txBody>
            <a:bodyPr wrap="square">
              <a:spAutoFit/>
            </a:bodyPr>
            <a:lstStyle/>
            <a:p>
              <a:r>
                <a:rPr lang="en-ZA" sz="1600" dirty="0">
                  <a:solidFill>
                    <a:schemeClr val="tx2"/>
                  </a:solidFill>
                  <a:latin typeface="Tahoma" panose="020B0604030504040204" pitchFamily="34" charset="0"/>
                  <a:ea typeface="Tahoma" panose="020B0604030504040204" pitchFamily="34" charset="0"/>
                  <a:cs typeface="Tahoma" panose="020B0604030504040204" pitchFamily="34" charset="0"/>
                </a:rPr>
                <a:t>Consider this a development team, not necessarily just an individual</a:t>
              </a:r>
              <a:endParaRPr lang="en-ZA" sz="1600" dirty="0"/>
            </a:p>
          </p:txBody>
        </p:sp>
        <p:cxnSp>
          <p:nvCxnSpPr>
            <p:cNvPr id="22" name="Straight Arrow Connector 21">
              <a:extLst>
                <a:ext uri="{FF2B5EF4-FFF2-40B4-BE49-F238E27FC236}">
                  <a16:creationId xmlns:a16="http://schemas.microsoft.com/office/drawing/2014/main" id="{3CD890E9-5E6D-58FB-F4D1-EB859B1070BC}"/>
                </a:ext>
              </a:extLst>
            </p:cNvPr>
            <p:cNvCxnSpPr/>
            <p:nvPr/>
          </p:nvCxnSpPr>
          <p:spPr>
            <a:xfrm flipH="1" flipV="1">
              <a:off x="4344309" y="4745841"/>
              <a:ext cx="553800" cy="1705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C8DDF7E4-EE84-3AB2-EF14-6BAEF822FE30}"/>
              </a:ext>
            </a:extLst>
          </p:cNvPr>
          <p:cNvGrpSpPr/>
          <p:nvPr/>
        </p:nvGrpSpPr>
        <p:grpSpPr>
          <a:xfrm>
            <a:off x="6511323" y="1870567"/>
            <a:ext cx="2507783" cy="2085580"/>
            <a:chOff x="6511323" y="1870567"/>
            <a:chExt cx="2507783" cy="2085580"/>
          </a:xfrm>
        </p:grpSpPr>
        <p:sp>
          <p:nvSpPr>
            <p:cNvPr id="17" name="TextBox 16">
              <a:extLst>
                <a:ext uri="{FF2B5EF4-FFF2-40B4-BE49-F238E27FC236}">
                  <a16:creationId xmlns:a16="http://schemas.microsoft.com/office/drawing/2014/main" id="{DAD9CF18-7470-9BCF-9052-A1AC5D15B508}"/>
                </a:ext>
              </a:extLst>
            </p:cNvPr>
            <p:cNvSpPr txBox="1"/>
            <p:nvPr/>
          </p:nvSpPr>
          <p:spPr>
            <a:xfrm>
              <a:off x="6828386" y="2497858"/>
              <a:ext cx="2190720" cy="830997"/>
            </a:xfrm>
            <a:prstGeom prst="rect">
              <a:avLst/>
            </a:prstGeom>
            <a:noFill/>
          </p:spPr>
          <p:txBody>
            <a:bodyPr wrap="square">
              <a:spAutoFit/>
            </a:bodyPr>
            <a:lstStyle/>
            <a:p>
              <a:r>
                <a:rPr lang="en-ZA" sz="16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(NB: this is just a relative image, not the full set of skills!!)</a:t>
              </a:r>
              <a:endParaRPr lang="en-ZA" sz="1600" dirty="0">
                <a:solidFill>
                  <a:schemeClr val="bg1">
                    <a:lumMod val="50000"/>
                  </a:schemeClr>
                </a:solidFill>
              </a:endParaRPr>
            </a:p>
          </p:txBody>
        </p:sp>
        <p:sp>
          <p:nvSpPr>
            <p:cNvPr id="23" name="Right Brace 22">
              <a:extLst>
                <a:ext uri="{FF2B5EF4-FFF2-40B4-BE49-F238E27FC236}">
                  <a16:creationId xmlns:a16="http://schemas.microsoft.com/office/drawing/2014/main" id="{BB78C0D3-AE4B-DE9D-CD40-19C7E7F89352}"/>
                </a:ext>
              </a:extLst>
            </p:cNvPr>
            <p:cNvSpPr/>
            <p:nvPr/>
          </p:nvSpPr>
          <p:spPr>
            <a:xfrm>
              <a:off x="6511323" y="1870567"/>
              <a:ext cx="287801" cy="2085580"/>
            </a:xfrm>
            <a:prstGeom prst="rightBrace">
              <a:avLst>
                <a:gd name="adj1" fmla="val 75615"/>
                <a:gd name="adj2" fmla="val 4657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solidFill>
                  <a:sysClr val="windowText" lastClr="000000"/>
                </a:solidFill>
              </a:endParaRPr>
            </a:p>
          </p:txBody>
        </p:sp>
      </p:grpSp>
      <p:sp>
        <p:nvSpPr>
          <p:cNvPr id="25" name="TextBox 24">
            <a:extLst>
              <a:ext uri="{FF2B5EF4-FFF2-40B4-BE49-F238E27FC236}">
                <a16:creationId xmlns:a16="http://schemas.microsoft.com/office/drawing/2014/main" id="{E6B8F843-9109-81B2-DB4A-676A1E620E78}"/>
              </a:ext>
            </a:extLst>
          </p:cNvPr>
          <p:cNvSpPr txBox="1"/>
          <p:nvPr/>
        </p:nvSpPr>
        <p:spPr>
          <a:xfrm rot="21140356">
            <a:off x="2870035" y="1530611"/>
            <a:ext cx="3313698" cy="369332"/>
          </a:xfrm>
          <a:prstGeom prst="rect">
            <a:avLst/>
          </a:prstGeom>
          <a:noFill/>
        </p:spPr>
        <p:txBody>
          <a:bodyPr wrap="square">
            <a:spAutoFit/>
          </a:bodyPr>
          <a:lstStyle/>
          <a:p>
            <a:r>
              <a:rPr lang="en-ZA" sz="1800" b="1" i="1" dirty="0">
                <a:solidFill>
                  <a:schemeClr val="accent6">
                    <a:lumMod val="50000"/>
                  </a:schemeClr>
                </a:solidFill>
                <a:latin typeface="Cambria" panose="02040503050406030204" pitchFamily="18" charset="0"/>
                <a:ea typeface="Cambria" panose="02040503050406030204" pitchFamily="18" charset="0"/>
                <a:cs typeface="Tahoma" panose="020B0604030504040204" pitchFamily="34" charset="0"/>
              </a:rPr>
              <a:t>skills to gather and use</a:t>
            </a:r>
            <a:endParaRPr lang="en-ZA" b="1" i="1" dirty="0">
              <a:solidFill>
                <a:schemeClr val="accent6">
                  <a:lumMod val="50000"/>
                </a:schemeClr>
              </a:solidFill>
              <a:latin typeface="Cambria" panose="02040503050406030204" pitchFamily="18" charset="0"/>
              <a:ea typeface="Cambria" panose="02040503050406030204" pitchFamily="18" charset="0"/>
            </a:endParaRPr>
          </a:p>
        </p:txBody>
      </p:sp>
      <p:grpSp>
        <p:nvGrpSpPr>
          <p:cNvPr id="32" name="Group 31">
            <a:extLst>
              <a:ext uri="{FF2B5EF4-FFF2-40B4-BE49-F238E27FC236}">
                <a16:creationId xmlns:a16="http://schemas.microsoft.com/office/drawing/2014/main" id="{3D3BAB4D-4873-7371-B99C-B0EBFF49384A}"/>
              </a:ext>
            </a:extLst>
          </p:cNvPr>
          <p:cNvGrpSpPr/>
          <p:nvPr/>
        </p:nvGrpSpPr>
        <p:grpSpPr>
          <a:xfrm>
            <a:off x="681200" y="2791164"/>
            <a:ext cx="1978945" cy="1551652"/>
            <a:chOff x="681200" y="2791164"/>
            <a:chExt cx="1978945" cy="1551652"/>
          </a:xfrm>
        </p:grpSpPr>
        <p:pic>
          <p:nvPicPr>
            <p:cNvPr id="29" name="Picture 28" descr="A black and white pitcher of milk&#10;&#10;Description automatically generated">
              <a:extLst>
                <a:ext uri="{FF2B5EF4-FFF2-40B4-BE49-F238E27FC236}">
                  <a16:creationId xmlns:a16="http://schemas.microsoft.com/office/drawing/2014/main" id="{7386879C-7B36-4B7E-74B7-421DFF619F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855500" flipH="1">
              <a:off x="1318112" y="2763017"/>
              <a:ext cx="1313885" cy="1370180"/>
            </a:xfrm>
            <a:prstGeom prst="rect">
              <a:avLst/>
            </a:prstGeom>
          </p:spPr>
        </p:pic>
        <p:sp>
          <p:nvSpPr>
            <p:cNvPr id="30" name="TextBox 29">
              <a:extLst>
                <a:ext uri="{FF2B5EF4-FFF2-40B4-BE49-F238E27FC236}">
                  <a16:creationId xmlns:a16="http://schemas.microsoft.com/office/drawing/2014/main" id="{1CDC9911-4B77-62D8-40E6-78B1715D067B}"/>
                </a:ext>
              </a:extLst>
            </p:cNvPr>
            <p:cNvSpPr txBox="1"/>
            <p:nvPr/>
          </p:nvSpPr>
          <p:spPr>
            <a:xfrm rot="2264014">
              <a:off x="681200" y="3973484"/>
              <a:ext cx="1926008" cy="369332"/>
            </a:xfrm>
            <a:prstGeom prst="rect">
              <a:avLst/>
            </a:prstGeom>
            <a:noFill/>
          </p:spPr>
          <p:txBody>
            <a:bodyPr wrap="square">
              <a:spAutoFit/>
            </a:bodyPr>
            <a:lstStyle/>
            <a:p>
              <a:r>
                <a:rPr lang="en-ZA" dirty="0">
                  <a:solidFill>
                    <a:schemeClr val="tx2"/>
                  </a:solidFill>
                  <a:latin typeface="Tahoma" panose="020B0604030504040204" pitchFamily="34" charset="0"/>
                  <a:ea typeface="Tahoma" panose="020B0604030504040204" pitchFamily="34" charset="0"/>
                  <a:cs typeface="Tahoma" panose="020B0604030504040204" pitchFamily="34" charset="0"/>
                </a:rPr>
                <a:t>Circuit design</a:t>
              </a:r>
              <a:endParaRPr lang="en-ZA" dirty="0"/>
            </a:p>
          </p:txBody>
        </p:sp>
      </p:grpSp>
      <p:sp>
        <p:nvSpPr>
          <p:cNvPr id="37" name="TextBox 36">
            <a:extLst>
              <a:ext uri="{FF2B5EF4-FFF2-40B4-BE49-F238E27FC236}">
                <a16:creationId xmlns:a16="http://schemas.microsoft.com/office/drawing/2014/main" id="{6A981A81-ED51-C85D-F192-D283DDEAB796}"/>
              </a:ext>
            </a:extLst>
          </p:cNvPr>
          <p:cNvSpPr txBox="1"/>
          <p:nvPr/>
        </p:nvSpPr>
        <p:spPr>
          <a:xfrm>
            <a:off x="591703" y="6129191"/>
            <a:ext cx="8165022" cy="369332"/>
          </a:xfrm>
          <a:prstGeom prst="rect">
            <a:avLst/>
          </a:prstGeom>
          <a:noFill/>
        </p:spPr>
        <p:txBody>
          <a:bodyPr wrap="square">
            <a:spAutoFit/>
          </a:bodyPr>
          <a:lstStyle/>
          <a:p>
            <a:r>
              <a:rPr lang="en-ZA" sz="1800" dirty="0">
                <a:solidFill>
                  <a:schemeClr val="tx2"/>
                </a:solidFill>
                <a:latin typeface="Tahoma" panose="020B0604030504040204" pitchFamily="34" charset="0"/>
                <a:ea typeface="Tahoma" panose="020B0604030504040204" pitchFamily="34" charset="0"/>
                <a:cs typeface="Tahoma" panose="020B0604030504040204" pitchFamily="34" charset="0"/>
              </a:rPr>
              <a:t>Of course there is more to it than that…  but what about HPES development??</a:t>
            </a:r>
            <a:endParaRPr lang="en-ZA" dirty="0"/>
          </a:p>
        </p:txBody>
      </p:sp>
    </p:spTree>
    <p:extLst>
      <p:ext uri="{BB962C8B-B14F-4D97-AF65-F5344CB8AC3E}">
        <p14:creationId xmlns:p14="http://schemas.microsoft.com/office/powerpoint/2010/main" val="367190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childTnLst>
                          </p:cTn>
                        </p:par>
                        <p:par>
                          <p:cTn id="18" fill="hold">
                            <p:stCondLst>
                              <p:cond delay="0"/>
                            </p:stCondLst>
                            <p:childTnLst>
                              <p:par>
                                <p:cTn id="19" presetID="10" presetClass="entr" presetSubtype="0" fill="hold" nodeType="afterEffect">
                                  <p:stCondLst>
                                    <p:cond delay="25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500"/>
                                  </p:stCondLst>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3500" y="353675"/>
            <a:ext cx="5917004" cy="1754326"/>
          </a:xfrm>
          <a:prstGeom prst="rect">
            <a:avLst/>
          </a:prstGeom>
          <a:noFill/>
        </p:spPr>
        <p:txBody>
          <a:bodyPr wrap="none" lIns="91440" tIns="45720" rIns="91440" bIns="45720">
            <a:spAutoFit/>
          </a:bodyPr>
          <a:lstStyle/>
          <a:p>
            <a:pPr algn="ctr"/>
            <a:r>
              <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Some thoughts &amp;</a:t>
            </a:r>
          </a:p>
          <a:p>
            <a:pPr algn="ct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Inspirations…</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4098" name="Picture 2" descr="C:\Users\swinberg\Documents\ACTIVE\EEE4084F\2014\LECTURES\Lecture00\lightbul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6605" y="3742055"/>
            <a:ext cx="1962150" cy="23241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7D17516-BE38-460D-9D42-6A727203A3E6}"/>
              </a:ext>
            </a:extLst>
          </p:cNvPr>
          <p:cNvSpPr/>
          <p:nvPr/>
        </p:nvSpPr>
        <p:spPr>
          <a:xfrm>
            <a:off x="896961" y="2584563"/>
            <a:ext cx="7350090" cy="1015663"/>
          </a:xfrm>
          <a:prstGeom prst="rect">
            <a:avLst/>
          </a:prstGeom>
          <a:noFill/>
        </p:spPr>
        <p:txBody>
          <a:bodyPr wrap="none" lIns="91440" tIns="45720" rIns="91440" bIns="45720">
            <a:spAutoFit/>
          </a:bodyPr>
          <a:lstStyle/>
          <a:p>
            <a:pPr algn="ctr"/>
            <a:r>
              <a:rPr lang="en-US" sz="6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Schoolbook" pitchFamily="18" charset="0"/>
                <a:cs typeface="Arabic Typesetting" pitchFamily="66" charset="-78"/>
              </a:rPr>
              <a:t>HPES Job Market</a:t>
            </a:r>
          </a:p>
        </p:txBody>
      </p:sp>
      <p:sp>
        <p:nvSpPr>
          <p:cNvPr id="6" name="Rectangle 5">
            <a:extLst>
              <a:ext uri="{FF2B5EF4-FFF2-40B4-BE49-F238E27FC236}">
                <a16:creationId xmlns:a16="http://schemas.microsoft.com/office/drawing/2014/main" id="{DCFC4DD0-606C-47B5-A80C-DAFA35AAEB3C}"/>
              </a:ext>
            </a:extLst>
          </p:cNvPr>
          <p:cNvSpPr/>
          <p:nvPr/>
        </p:nvSpPr>
        <p:spPr>
          <a:xfrm>
            <a:off x="255316" y="6036157"/>
            <a:ext cx="4572000" cy="646331"/>
          </a:xfrm>
          <a:prstGeom prst="rect">
            <a:avLst/>
          </a:prstGeom>
        </p:spPr>
        <p:txBody>
          <a:bodyPr>
            <a:spAutoFit/>
          </a:bodyPr>
          <a:lstStyle/>
          <a:p>
            <a:pPr algn="just"/>
            <a:r>
              <a:rPr lang="en-ZA" sz="1200" b="1" dirty="0">
                <a:solidFill>
                  <a:srgbClr val="333333"/>
                </a:solidFill>
                <a:latin typeface="arial" panose="020B0604020202020204" pitchFamily="34" charset="0"/>
              </a:rPr>
              <a:t>FREE Creative Commons License</a:t>
            </a:r>
          </a:p>
          <a:p>
            <a:pPr algn="just"/>
            <a:r>
              <a:rPr lang="en-ZA" sz="1200" b="1" cap="all" dirty="0">
                <a:solidFill>
                  <a:srgbClr val="9CD121"/>
                </a:solidFill>
                <a:latin typeface="arial" panose="020B0604020202020204" pitchFamily="34" charset="0"/>
              </a:rPr>
              <a:t>UKULELE</a:t>
            </a:r>
          </a:p>
          <a:p>
            <a:pPr algn="just"/>
            <a:r>
              <a:rPr lang="en-ZA" sz="1200" dirty="0">
                <a:solidFill>
                  <a:srgbClr val="555555"/>
                </a:solidFill>
                <a:latin typeface="arial" panose="020B0604020202020204" pitchFamily="34" charset="0"/>
              </a:rPr>
              <a:t>Music: </a:t>
            </a:r>
            <a:r>
              <a:rPr lang="en-ZA" sz="1200" b="1" dirty="0">
                <a:solidFill>
                  <a:srgbClr val="9CD121"/>
                </a:solidFill>
                <a:latin typeface="arial" panose="020B0604020202020204" pitchFamily="34" charset="0"/>
                <a:hlinkClick r:id="rId5"/>
              </a:rPr>
              <a:t>https://www.bensound.com</a:t>
            </a:r>
            <a:endParaRPr lang="en-ZA" sz="1200" dirty="0"/>
          </a:p>
        </p:txBody>
      </p:sp>
      <p:pic>
        <p:nvPicPr>
          <p:cNvPr id="7" name="bensound-ukulele">
            <a:hlinkClick r:id="" action="ppaction://media"/>
            <a:extLst>
              <a:ext uri="{FF2B5EF4-FFF2-40B4-BE49-F238E27FC236}">
                <a16:creationId xmlns:a16="http://schemas.microsoft.com/office/drawing/2014/main" id="{599C8256-7CFD-4D9D-A859-5AF8D5FD6057}"/>
              </a:ext>
            </a:extLst>
          </p:cNvPr>
          <p:cNvPicPr>
            <a:picLocks noChangeAspect="1"/>
          </p:cNvPicPr>
          <p:nvPr>
            <a:audioFile r:link="rId2"/>
            <p:extLst>
              <p:ext uri="{DAA4B4D4-6D71-4841-9C94-3DE7FCFB9230}">
                <p14:media xmlns:p14="http://schemas.microsoft.com/office/powerpoint/2010/main" r:embed="rId1">
                  <p14:fade in="2500" out="3000"/>
                </p14:media>
              </p:ext>
            </p:extLst>
          </p:nvPr>
        </p:nvPicPr>
        <p:blipFill>
          <a:blip r:embed="rId6"/>
          <a:stretch>
            <a:fillRect/>
          </a:stretch>
        </p:blipFill>
        <p:spPr>
          <a:xfrm>
            <a:off x="390508" y="5176185"/>
            <a:ext cx="609600" cy="609600"/>
          </a:xfrm>
          <a:prstGeom prst="rect">
            <a:avLst/>
          </a:prstGeom>
        </p:spPr>
      </p:pic>
      <p:sp>
        <p:nvSpPr>
          <p:cNvPr id="2" name="TextBox 1">
            <a:extLst>
              <a:ext uri="{FF2B5EF4-FFF2-40B4-BE49-F238E27FC236}">
                <a16:creationId xmlns:a16="http://schemas.microsoft.com/office/drawing/2014/main" id="{5F3B4E5E-BE46-4C5D-91E5-B22149E95CA9}"/>
              </a:ext>
            </a:extLst>
          </p:cNvPr>
          <p:cNvSpPr txBox="1"/>
          <p:nvPr/>
        </p:nvSpPr>
        <p:spPr>
          <a:xfrm>
            <a:off x="6934200" y="6093480"/>
            <a:ext cx="1588897" cy="307777"/>
          </a:xfrm>
          <a:prstGeom prst="rect">
            <a:avLst/>
          </a:prstGeom>
          <a:noFill/>
        </p:spPr>
        <p:txBody>
          <a:bodyPr wrap="none" rtlCol="0">
            <a:spAutoFit/>
          </a:bodyPr>
          <a:lstStyle/>
          <a:p>
            <a:r>
              <a:rPr lang="en-ZA" sz="1400" dirty="0"/>
              <a:t>Click to get to it…</a:t>
            </a:r>
          </a:p>
        </p:txBody>
      </p:sp>
    </p:spTree>
    <p:extLst>
      <p:ext uri="{BB962C8B-B14F-4D97-AF65-F5344CB8AC3E}">
        <p14:creationId xmlns:p14="http://schemas.microsoft.com/office/powerpoint/2010/main" val="352249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750"/>
                                  </p:stCondLst>
                                  <p:childTnLst>
                                    <p:cmd type="call" cmd="playFrom(0.0)">
                                      <p:cBhvr>
                                        <p:cTn id="6" dur="146442" fill="hold"/>
                                        <p:tgtEl>
                                          <p:spTgt spid="7"/>
                                        </p:tgtEl>
                                      </p:cBhvr>
                                    </p:cmd>
                                  </p:childTnLst>
                                </p:cTn>
                              </p:par>
                              <p:par>
                                <p:cTn id="7" presetID="53" presetClass="entr" presetSubtype="16" fill="hold" grpId="0" nodeType="withEffect">
                                  <p:stCondLst>
                                    <p:cond delay="40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6" presetClass="emph" presetSubtype="0" fill="hold" nodeType="withEffect">
                                  <p:stCondLst>
                                    <p:cond delay="8000"/>
                                  </p:stCondLst>
                                  <p:childTnLst>
                                    <p:animEffect transition="out" filter="fade">
                                      <p:cBhvr>
                                        <p:cTn id="13" dur="500" tmFilter="0, 0; .2, .5; .8, .5; 1, 0"/>
                                        <p:tgtEl>
                                          <p:spTgt spid="4098"/>
                                        </p:tgtEl>
                                      </p:cBhvr>
                                    </p:animEffect>
                                    <p:animScale>
                                      <p:cBhvr>
                                        <p:cTn id="14" dur="250" autoRev="1" fill="hold"/>
                                        <p:tgtEl>
                                          <p:spTgt spid="4098"/>
                                        </p:tgtEl>
                                      </p:cBhvr>
                                      <p:by x="105000" y="105000"/>
                                    </p:animScale>
                                  </p:childTnLst>
                                </p:cTn>
                              </p:par>
                              <p:par>
                                <p:cTn id="15" presetID="1" presetClass="entr" presetSubtype="0" fill="hold" grpId="0" nodeType="withEffect">
                                  <p:stCondLst>
                                    <p:cond delay="1000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0">
                  <p:stCondLst>
                    <p:cond delay="indefinite"/>
                  </p:stCondLst>
                  <p:endCondLst>
                    <p:cond evt="onStopAudio" delay="0">
                      <p:tgtEl>
                        <p:sldTgt/>
                      </p:tgtEl>
                    </p:cond>
                  </p:endCondLst>
                </p:cTn>
                <p:tgtEl>
                  <p:spTgt spid="7"/>
                </p:tgtEl>
              </p:cMediaNode>
            </p:audio>
          </p:childTnLst>
        </p:cTn>
      </p:par>
    </p:tnLst>
    <p:bldLst>
      <p:bldP spid="5" grpId="0"/>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909" y="112072"/>
            <a:ext cx="8366760" cy="1209011"/>
          </a:xfrm>
        </p:spPr>
        <p:txBody>
          <a:bodyPr>
            <a:normAutofit fontScale="90000"/>
          </a:bodyPr>
          <a:lstStyle/>
          <a:p>
            <a:r>
              <a:rPr lang="en-US" dirty="0"/>
              <a:t>Some inspiration &amp; </a:t>
            </a:r>
            <a:br>
              <a:rPr lang="en-US" dirty="0"/>
            </a:br>
            <a:r>
              <a:rPr lang="en-US" dirty="0"/>
              <a:t>  food for thought…</a:t>
            </a:r>
          </a:p>
        </p:txBody>
      </p:sp>
      <p:sp>
        <p:nvSpPr>
          <p:cNvPr id="5" name="Rectangle 4"/>
          <p:cNvSpPr/>
          <p:nvPr/>
        </p:nvSpPr>
        <p:spPr>
          <a:xfrm>
            <a:off x="309494" y="2089576"/>
            <a:ext cx="7071167" cy="3939540"/>
          </a:xfrm>
          <a:prstGeom prst="rect">
            <a:avLst/>
          </a:prstGeom>
          <a:noFill/>
        </p:spPr>
        <p:txBody>
          <a:bodyPr wrap="none" lIns="91440" tIns="45720" rIns="91440" bIns="45720">
            <a:spAutoFit/>
          </a:bodyPr>
          <a:lstStyle/>
          <a:p>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Your own </a:t>
            </a:r>
            <a:r>
              <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startup</a:t>
            </a:r>
          </a:p>
          <a:p>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vs.</a:t>
            </a:r>
          </a:p>
          <a:p>
            <a:r>
              <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Work for someone</a:t>
            </a:r>
          </a:p>
          <a:p>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vs.</a:t>
            </a:r>
          </a:p>
          <a:p>
            <a:r>
              <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Postgraduate work</a:t>
            </a:r>
          </a:p>
        </p:txBody>
      </p:sp>
      <p:pic>
        <p:nvPicPr>
          <p:cNvPr id="3074" name="Picture 2" descr="C:\Users\swinberg\Documents\ACTIVE\EEE4084F\2014\LECTURES\Lecture00\ownbo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4799" y="845820"/>
            <a:ext cx="1537154" cy="21520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09102" y="1702053"/>
            <a:ext cx="704732" cy="923330"/>
          </a:xfrm>
          <a:prstGeom prst="rect">
            <a:avLst/>
          </a:prstGeom>
          <a:noFill/>
        </p:spPr>
        <p:txBody>
          <a:bodyPr wrap="square" rtlCol="0">
            <a:spAutoFit/>
          </a:bodyPr>
          <a:lstStyle/>
          <a:p>
            <a:pPr algn="ctr"/>
            <a:r>
              <a:rPr lang="en-US" dirty="0">
                <a:solidFill>
                  <a:schemeClr val="bg1">
                    <a:lumMod val="95000"/>
                  </a:schemeClr>
                </a:solidFill>
              </a:rPr>
              <a:t>My</a:t>
            </a:r>
          </a:p>
          <a:p>
            <a:pPr algn="ctr"/>
            <a:endParaRPr lang="en-US" dirty="0">
              <a:solidFill>
                <a:schemeClr val="bg1">
                  <a:lumMod val="95000"/>
                </a:schemeClr>
              </a:solidFill>
            </a:endParaRPr>
          </a:p>
          <a:p>
            <a:pPr algn="ctr"/>
            <a:r>
              <a:rPr lang="en-US" dirty="0">
                <a:solidFill>
                  <a:schemeClr val="bg1">
                    <a:lumMod val="95000"/>
                  </a:schemeClr>
                </a:solidFill>
              </a:rPr>
              <a:t>Boss</a:t>
            </a:r>
          </a:p>
        </p:txBody>
      </p:sp>
      <p:pic>
        <p:nvPicPr>
          <p:cNvPr id="3076" name="Picture 4" descr="C:\Users\swinberg\Documents\ACTIVE\EEE4084F\2014\LECTURES\Lecture00\bi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1557" y="3203098"/>
            <a:ext cx="1795183" cy="149463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swinberg\Documents\ACTIVE\EEE4084F\2014\LECTURES\Lecture00\directio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2666" y="4999671"/>
            <a:ext cx="1280191" cy="131635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rot="18908053">
            <a:off x="6957695" y="5121888"/>
            <a:ext cx="1207652" cy="307777"/>
          </a:xfrm>
          <a:prstGeom prst="rect">
            <a:avLst/>
          </a:prstGeom>
          <a:noFill/>
        </p:spPr>
        <p:txBody>
          <a:bodyPr wrap="square" rtlCol="0">
            <a:spAutoFit/>
          </a:bodyPr>
          <a:lstStyle/>
          <a:p>
            <a:pPr algn="ctr"/>
            <a:r>
              <a:rPr lang="en-US" sz="1400" dirty="0">
                <a:solidFill>
                  <a:schemeClr val="bg1">
                    <a:lumMod val="95000"/>
                  </a:schemeClr>
                </a:solidFill>
              </a:rPr>
              <a:t>research</a:t>
            </a:r>
          </a:p>
        </p:txBody>
      </p:sp>
      <p:sp>
        <p:nvSpPr>
          <p:cNvPr id="12" name="TextBox 11"/>
          <p:cNvSpPr txBox="1"/>
          <p:nvPr/>
        </p:nvSpPr>
        <p:spPr>
          <a:xfrm rot="2700000">
            <a:off x="7694894" y="5121887"/>
            <a:ext cx="1207652" cy="307777"/>
          </a:xfrm>
          <a:prstGeom prst="rect">
            <a:avLst/>
          </a:prstGeom>
          <a:noFill/>
        </p:spPr>
        <p:txBody>
          <a:bodyPr wrap="square" rtlCol="0">
            <a:spAutoFit/>
          </a:bodyPr>
          <a:lstStyle/>
          <a:p>
            <a:pPr algn="ctr"/>
            <a:r>
              <a:rPr lang="en-US" sz="1400" dirty="0">
                <a:solidFill>
                  <a:schemeClr val="bg1">
                    <a:lumMod val="95000"/>
                  </a:schemeClr>
                </a:solidFill>
              </a:rPr>
              <a:t>industry</a:t>
            </a:r>
          </a:p>
        </p:txBody>
      </p:sp>
      <p:sp>
        <p:nvSpPr>
          <p:cNvPr id="13" name="Rectangle 3"/>
          <p:cNvSpPr>
            <a:spLocks noChangeArrowheads="1"/>
          </p:cNvSpPr>
          <p:nvPr/>
        </p:nvSpPr>
        <p:spPr bwMode="auto">
          <a:xfrm>
            <a:off x="7455734" y="6301421"/>
            <a:ext cx="1040670" cy="369332"/>
          </a:xfrm>
          <a:prstGeom prst="rect">
            <a:avLst/>
          </a:prstGeom>
          <a:noFill/>
          <a:ln w="9525">
            <a:noFill/>
            <a:miter lim="800000"/>
            <a:headEnd/>
            <a:tailEnd/>
          </a:ln>
        </p:spPr>
        <p:txBody>
          <a:bodyPr wrap="none">
            <a:spAutoFit/>
          </a:bodyPr>
          <a:lstStyle/>
          <a:p>
            <a:r>
              <a:rPr lang="en-ZA" b="1" i="1" dirty="0">
                <a:latin typeface="Gentium Basic" pitchFamily="2" charset="0"/>
              </a:rPr>
              <a:t>Decide later?</a:t>
            </a:r>
            <a:endParaRPr lang="en-ZA" i="1" dirty="0">
              <a:latin typeface="Gentium Basic" pitchFamily="2" charset="0"/>
            </a:endParaRPr>
          </a:p>
        </p:txBody>
      </p:sp>
      <p:pic>
        <p:nvPicPr>
          <p:cNvPr id="3079" name="Picture 7" descr="C:\Users\swinberg\Documents\ACTIVE\EEE4084F\2014\LECTURES\Lecture00\lightbul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94464">
            <a:off x="5047352" y="262890"/>
            <a:ext cx="711146" cy="8423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FEC92ED-3472-4C78-9B7A-A59D54CD4351}"/>
              </a:ext>
            </a:extLst>
          </p:cNvPr>
          <p:cNvSpPr/>
          <p:nvPr/>
        </p:nvSpPr>
        <p:spPr>
          <a:xfrm>
            <a:off x="309494" y="1427730"/>
            <a:ext cx="5964005" cy="523220"/>
          </a:xfrm>
          <a:prstGeom prst="rect">
            <a:avLst/>
          </a:prstGeom>
        </p:spPr>
        <p:txBody>
          <a:bodyPr wrap="none">
            <a:spAutoFit/>
          </a:bodyPr>
          <a:lstStyle/>
          <a:p>
            <a:r>
              <a:rPr lang="en-US" sz="2800" b="1" i="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What are You Considering…</a:t>
            </a:r>
          </a:p>
        </p:txBody>
      </p:sp>
    </p:spTree>
    <p:extLst>
      <p:ext uri="{BB962C8B-B14F-4D97-AF65-F5344CB8AC3E}">
        <p14:creationId xmlns:p14="http://schemas.microsoft.com/office/powerpoint/2010/main" val="25178339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Callout 6"/>
          <p:cNvSpPr/>
          <p:nvPr/>
        </p:nvSpPr>
        <p:spPr>
          <a:xfrm>
            <a:off x="7844928" y="4191823"/>
            <a:ext cx="980661" cy="740876"/>
          </a:xfrm>
          <a:prstGeom prst="cloudCallout">
            <a:avLst>
              <a:gd name="adj1" fmla="val 14302"/>
              <a:gd name="adj2" fmla="val 839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Title 2"/>
          <p:cNvSpPr>
            <a:spLocks noGrp="1"/>
          </p:cNvSpPr>
          <p:nvPr>
            <p:ph type="title"/>
          </p:nvPr>
        </p:nvSpPr>
        <p:spPr/>
        <p:txBody>
          <a:bodyPr>
            <a:normAutofit fontScale="90000"/>
          </a:bodyPr>
          <a:lstStyle/>
          <a:p>
            <a:r>
              <a:rPr lang="en-US" dirty="0"/>
              <a:t>Consider the pros &amp; cons</a:t>
            </a:r>
          </a:p>
        </p:txBody>
      </p:sp>
      <p:sp>
        <p:nvSpPr>
          <p:cNvPr id="4" name="Content Placeholder 3"/>
          <p:cNvSpPr>
            <a:spLocks noGrp="1"/>
          </p:cNvSpPr>
          <p:nvPr>
            <p:ph idx="1"/>
          </p:nvPr>
        </p:nvSpPr>
        <p:spPr>
          <a:xfrm>
            <a:off x="502920" y="1234440"/>
            <a:ext cx="7989569" cy="5223510"/>
          </a:xfrm>
        </p:spPr>
        <p:txBody>
          <a:bodyPr>
            <a:normAutofit fontScale="92500" lnSpcReduction="20000"/>
          </a:bodyPr>
          <a:lstStyle/>
          <a:p>
            <a:r>
              <a:rPr lang="en-US" dirty="0"/>
              <a:t>Postgraduate work</a:t>
            </a:r>
          </a:p>
          <a:p>
            <a:pPr lvl="1"/>
            <a:r>
              <a:rPr lang="en-US" dirty="0"/>
              <a:t>Like researching &amp; experimenting; initially pay not as good though.</a:t>
            </a:r>
          </a:p>
          <a:p>
            <a:pPr lvl="1"/>
            <a:r>
              <a:rPr lang="en-US" dirty="0"/>
              <a:t>Might want to dev. own product, get support from adviser &amp; community, lab space</a:t>
            </a:r>
          </a:p>
          <a:p>
            <a:pPr lvl="1"/>
            <a:r>
              <a:rPr lang="en-US" dirty="0"/>
              <a:t>May lead to better job options later</a:t>
            </a:r>
          </a:p>
          <a:p>
            <a:r>
              <a:rPr lang="en-US" dirty="0"/>
              <a:t>Work for someone</a:t>
            </a:r>
          </a:p>
          <a:p>
            <a:pPr lvl="1"/>
            <a:r>
              <a:rPr lang="en-US" dirty="0"/>
              <a:t>Gain experience, very beneficial; but likelihood of doing further study tends to diminish over time</a:t>
            </a:r>
          </a:p>
          <a:p>
            <a:r>
              <a:rPr lang="en-US" dirty="0"/>
              <a:t>Working for yourself? </a:t>
            </a:r>
          </a:p>
          <a:p>
            <a:pPr lvl="1"/>
            <a:r>
              <a:rPr lang="en-US" dirty="0"/>
              <a:t>Nice idea and big possibilities </a:t>
            </a:r>
            <a:r>
              <a:rPr lang="en-US" dirty="0">
                <a:sym typeface="Wingdings" panose="05000000000000000000" pitchFamily="2" charset="2"/>
              </a:rPr>
              <a:t>..</a:t>
            </a:r>
            <a:r>
              <a:rPr lang="en-US" dirty="0"/>
              <a:t> </a:t>
            </a:r>
          </a:p>
          <a:p>
            <a:pPr lvl="1"/>
            <a:r>
              <a:rPr lang="en-US" dirty="0"/>
              <a:t>but more risky</a:t>
            </a:r>
            <a:r>
              <a:rPr lang="en-US" dirty="0">
                <a:sym typeface="Wingdings" panose="05000000000000000000" pitchFamily="2" charset="2"/>
              </a:rPr>
              <a:t> </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9815" y="5088833"/>
            <a:ext cx="1701248" cy="1570383"/>
          </a:xfrm>
          <a:prstGeom prst="rect">
            <a:avLst/>
          </a:prstGeom>
        </p:spPr>
      </p:pic>
      <p:sp>
        <p:nvSpPr>
          <p:cNvPr id="6" name="Rectangle 5"/>
          <p:cNvSpPr/>
          <p:nvPr/>
        </p:nvSpPr>
        <p:spPr>
          <a:xfrm>
            <a:off x="7737019" y="4379732"/>
            <a:ext cx="1116966" cy="338554"/>
          </a:xfrm>
          <a:prstGeom prst="rect">
            <a:avLst/>
          </a:prstGeom>
        </p:spPr>
        <p:txBody>
          <a:bodyPr wrap="square">
            <a:spAutoFit/>
          </a:bodyPr>
          <a:lstStyle/>
          <a:p>
            <a:pPr algn="ctr"/>
            <a:r>
              <a:rPr lang="en-ZA" sz="1600" dirty="0"/>
              <a:t>hmmm</a:t>
            </a:r>
            <a:endParaRPr lang="en-US" sz="1600" dirty="0"/>
          </a:p>
        </p:txBody>
      </p:sp>
    </p:spTree>
    <p:extLst>
      <p:ext uri="{BB962C8B-B14F-4D97-AF65-F5344CB8AC3E}">
        <p14:creationId xmlns:p14="http://schemas.microsoft.com/office/powerpoint/2010/main" val="1173377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9029" y="5506936"/>
            <a:ext cx="899885" cy="575185"/>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8267" y="6070044"/>
            <a:ext cx="340991" cy="530087"/>
          </a:xfrm>
          <a:prstGeom prst="rect">
            <a:avLst/>
          </a:prstGeom>
        </p:spPr>
      </p:pic>
      <p:pic>
        <p:nvPicPr>
          <p:cNvPr id="2050" name="Picture 2" descr="C:\Users\swinberg\Documents\ACTIVE\EEE4084F\2014\LECTURES\Lecture00\askwh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8668" y="2343785"/>
            <a:ext cx="1605139" cy="20224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r>
              <a:rPr lang="en-US" dirty="0"/>
              <a:t>Thinking about your own business</a:t>
            </a:r>
          </a:p>
        </p:txBody>
      </p:sp>
      <p:sp>
        <p:nvSpPr>
          <p:cNvPr id="4" name="Content Placeholder 3"/>
          <p:cNvSpPr>
            <a:spLocks noGrp="1"/>
          </p:cNvSpPr>
          <p:nvPr>
            <p:ph idx="1"/>
          </p:nvPr>
        </p:nvSpPr>
        <p:spPr>
          <a:xfrm>
            <a:off x="466895" y="1367020"/>
            <a:ext cx="7697635" cy="4519977"/>
          </a:xfrm>
        </p:spPr>
        <p:txBody>
          <a:bodyPr>
            <a:normAutofit lnSpcReduction="10000"/>
          </a:bodyPr>
          <a:lstStyle/>
          <a:p>
            <a:r>
              <a:rPr lang="en-US" dirty="0">
                <a:solidFill>
                  <a:srgbClr val="FF0000"/>
                </a:solidFill>
              </a:rPr>
              <a:t>Toying with an idea of starting your</a:t>
            </a:r>
            <a:br>
              <a:rPr lang="en-US" dirty="0">
                <a:solidFill>
                  <a:srgbClr val="FF0000"/>
                </a:solidFill>
              </a:rPr>
            </a:br>
            <a:r>
              <a:rPr lang="en-US" dirty="0">
                <a:solidFill>
                  <a:srgbClr val="FF0000"/>
                </a:solidFill>
              </a:rPr>
              <a:t> own business? </a:t>
            </a:r>
            <a:r>
              <a:rPr lang="en-US" dirty="0"/>
              <a:t>Then ask yourself:</a:t>
            </a:r>
          </a:p>
          <a:p>
            <a:pPr lvl="1"/>
            <a:r>
              <a:rPr lang="en-US" dirty="0"/>
              <a:t>Why do you want to go into business? </a:t>
            </a:r>
          </a:p>
          <a:p>
            <a:pPr lvl="1"/>
            <a:r>
              <a:rPr lang="en-US" dirty="0"/>
              <a:t>List your reasons; pros &amp; cons..</a:t>
            </a:r>
          </a:p>
          <a:p>
            <a:r>
              <a:rPr lang="en-US" dirty="0"/>
              <a:t>What is the right business for you?</a:t>
            </a:r>
          </a:p>
          <a:p>
            <a:pPr lvl="1"/>
            <a:r>
              <a:rPr lang="en-US" dirty="0"/>
              <a:t>Your ambitions; your work ethic;</a:t>
            </a:r>
            <a:br>
              <a:rPr lang="en-US" dirty="0"/>
            </a:br>
            <a:r>
              <a:rPr lang="en-US" dirty="0"/>
              <a:t>Your emotions; Your connections</a:t>
            </a:r>
          </a:p>
          <a:p>
            <a:r>
              <a:rPr lang="en-US" dirty="0"/>
              <a:t>What niche/new product will you provide?</a:t>
            </a:r>
          </a:p>
        </p:txBody>
      </p:sp>
      <p:sp>
        <p:nvSpPr>
          <p:cNvPr id="5" name="Cloud Callout 4"/>
          <p:cNvSpPr/>
          <p:nvPr/>
        </p:nvSpPr>
        <p:spPr>
          <a:xfrm>
            <a:off x="7547927" y="1131570"/>
            <a:ext cx="1280160" cy="1051560"/>
          </a:xfrm>
          <a:prstGeom prst="cloudCallout">
            <a:avLst>
              <a:gd name="adj1" fmla="val 13096"/>
              <a:gd name="adj2" fmla="val 7119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dirty="0">
                <a:solidFill>
                  <a:schemeClr val="tx1"/>
                </a:solidFill>
              </a:rPr>
              <a:t>Why?!</a:t>
            </a:r>
          </a:p>
        </p:txBody>
      </p:sp>
      <p:sp>
        <p:nvSpPr>
          <p:cNvPr id="6" name="Cloud Callout 5"/>
          <p:cNvSpPr/>
          <p:nvPr/>
        </p:nvSpPr>
        <p:spPr>
          <a:xfrm>
            <a:off x="7147259" y="4600848"/>
            <a:ext cx="1479905" cy="1051560"/>
          </a:xfrm>
          <a:prstGeom prst="cloudCallout">
            <a:avLst>
              <a:gd name="adj1" fmla="val 61818"/>
              <a:gd name="adj2" fmla="val -641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200" dirty="0">
                <a:solidFill>
                  <a:schemeClr val="tx1"/>
                </a:solidFill>
              </a:rPr>
              <a:t>And is a business right for you?</a:t>
            </a:r>
          </a:p>
        </p:txBody>
      </p:sp>
      <p:cxnSp>
        <p:nvCxnSpPr>
          <p:cNvPr id="7" name="Straight Connector 6"/>
          <p:cNvCxnSpPr/>
          <p:nvPr/>
        </p:nvCxnSpPr>
        <p:spPr>
          <a:xfrm>
            <a:off x="2235200" y="6070044"/>
            <a:ext cx="220660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64655" y="6070044"/>
            <a:ext cx="33627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41803" y="6600131"/>
            <a:ext cx="6228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flipV="1">
            <a:off x="4510088" y="6067427"/>
            <a:ext cx="509587" cy="285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157440" y="6070043"/>
            <a:ext cx="2316660" cy="261610"/>
          </a:xfrm>
          <a:prstGeom prst="rect">
            <a:avLst/>
          </a:prstGeom>
        </p:spPr>
        <p:txBody>
          <a:bodyPr wrap="none">
            <a:spAutoFit/>
          </a:bodyPr>
          <a:lstStyle/>
          <a:p>
            <a:r>
              <a:rPr lang="en-US" sz="1100" dirty="0"/>
              <a:t>High-tech products super highway</a:t>
            </a:r>
            <a:endParaRPr lang="en-ZA" sz="1100" dirty="0"/>
          </a:p>
        </p:txBody>
      </p:sp>
      <p:sp>
        <p:nvSpPr>
          <p:cNvPr id="17" name="Rectangle 16">
            <a:extLst>
              <a:ext uri="{FF2B5EF4-FFF2-40B4-BE49-F238E27FC236}">
                <a16:creationId xmlns:a16="http://schemas.microsoft.com/office/drawing/2014/main" id="{77378BDB-31C2-4177-B063-600E6AF1ACD4}"/>
              </a:ext>
            </a:extLst>
          </p:cNvPr>
          <p:cNvSpPr/>
          <p:nvPr/>
        </p:nvSpPr>
        <p:spPr>
          <a:xfrm>
            <a:off x="4830599" y="6242938"/>
            <a:ext cx="514885" cy="261610"/>
          </a:xfrm>
          <a:prstGeom prst="rect">
            <a:avLst/>
          </a:prstGeom>
        </p:spPr>
        <p:txBody>
          <a:bodyPr wrap="none">
            <a:spAutoFit/>
          </a:bodyPr>
          <a:lstStyle/>
          <a:p>
            <a:r>
              <a:rPr lang="en-US" sz="1100" dirty="0"/>
              <a:t>You?</a:t>
            </a:r>
            <a:endParaRPr lang="en-ZA" sz="1100" dirty="0"/>
          </a:p>
        </p:txBody>
      </p:sp>
    </p:spTree>
    <p:extLst>
      <p:ext uri="{BB962C8B-B14F-4D97-AF65-F5344CB8AC3E}">
        <p14:creationId xmlns:p14="http://schemas.microsoft.com/office/powerpoint/2010/main" val="351063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48221"/>
            <a:ext cx="8309610" cy="692210"/>
          </a:xfrm>
        </p:spPr>
        <p:txBody>
          <a:bodyPr>
            <a:normAutofit fontScale="90000"/>
          </a:bodyPr>
          <a:lstStyle/>
          <a:p>
            <a:r>
              <a:rPr lang="en-US" dirty="0"/>
              <a:t>Your own business (harsh) realities</a:t>
            </a:r>
          </a:p>
        </p:txBody>
      </p:sp>
      <p:sp>
        <p:nvSpPr>
          <p:cNvPr id="4" name="Content Placeholder 3"/>
          <p:cNvSpPr>
            <a:spLocks noGrp="1"/>
          </p:cNvSpPr>
          <p:nvPr>
            <p:ph idx="1"/>
          </p:nvPr>
        </p:nvSpPr>
        <p:spPr>
          <a:xfrm>
            <a:off x="594361" y="1287010"/>
            <a:ext cx="7833060" cy="4519977"/>
          </a:xfrm>
        </p:spPr>
        <p:txBody>
          <a:bodyPr>
            <a:normAutofit fontScale="92500" lnSpcReduction="10000"/>
          </a:bodyPr>
          <a:lstStyle/>
          <a:p>
            <a:r>
              <a:rPr lang="en-US" dirty="0"/>
              <a:t>What </a:t>
            </a:r>
            <a:r>
              <a:rPr lang="en-US" dirty="0">
                <a:solidFill>
                  <a:srgbClr val="FF0000"/>
                </a:solidFill>
              </a:rPr>
              <a:t>resources</a:t>
            </a:r>
            <a:r>
              <a:rPr lang="en-US" dirty="0"/>
              <a:t> are needed? (equipment, software, people, space)</a:t>
            </a:r>
          </a:p>
          <a:p>
            <a:r>
              <a:rPr lang="en-US" dirty="0"/>
              <a:t>How long before it’s </a:t>
            </a:r>
            <a:r>
              <a:rPr lang="en-US" dirty="0">
                <a:solidFill>
                  <a:srgbClr val="FF0000"/>
                </a:solidFill>
              </a:rPr>
              <a:t>self-sustaining</a:t>
            </a:r>
            <a:r>
              <a:rPr lang="en-US" dirty="0"/>
              <a:t>?</a:t>
            </a:r>
          </a:p>
          <a:p>
            <a:r>
              <a:rPr lang="en-US" dirty="0"/>
              <a:t>How much </a:t>
            </a:r>
            <a:r>
              <a:rPr lang="en-US" dirty="0">
                <a:solidFill>
                  <a:srgbClr val="FF0000"/>
                </a:solidFill>
              </a:rPr>
              <a:t>cash</a:t>
            </a:r>
            <a:r>
              <a:rPr lang="en-US" dirty="0"/>
              <a:t> does it need?</a:t>
            </a:r>
          </a:p>
          <a:p>
            <a:r>
              <a:rPr lang="en-US" dirty="0"/>
              <a:t>How will it make a </a:t>
            </a:r>
            <a:r>
              <a:rPr lang="en-US" dirty="0">
                <a:solidFill>
                  <a:srgbClr val="FF0000"/>
                </a:solidFill>
              </a:rPr>
              <a:t>profit</a:t>
            </a:r>
            <a:r>
              <a:rPr lang="en-US" dirty="0"/>
              <a:t>? (business model)</a:t>
            </a:r>
          </a:p>
          <a:p>
            <a:r>
              <a:rPr lang="en-US" dirty="0"/>
              <a:t>Where can I get the finances / should I get a business loan? *</a:t>
            </a:r>
          </a:p>
          <a:p>
            <a:r>
              <a:rPr lang="en-US" dirty="0"/>
              <a:t>All the while maintaining your own living expenses?</a:t>
            </a:r>
          </a:p>
        </p:txBody>
      </p:sp>
      <p:sp>
        <p:nvSpPr>
          <p:cNvPr id="2" name="Rectangle 1"/>
          <p:cNvSpPr/>
          <p:nvPr/>
        </p:nvSpPr>
        <p:spPr>
          <a:xfrm>
            <a:off x="314405" y="5545198"/>
            <a:ext cx="8360966" cy="1169551"/>
          </a:xfrm>
          <a:prstGeom prst="rect">
            <a:avLst/>
          </a:prstGeom>
        </p:spPr>
        <p:txBody>
          <a:bodyPr wrap="square">
            <a:spAutoFit/>
          </a:bodyPr>
          <a:lstStyle/>
          <a:p>
            <a:r>
              <a:rPr lang="en-US" sz="1400" dirty="0"/>
              <a:t>* As a graduate (esp. young graduate like most of you will be soon) with a good idea or IP and promising business plan, then there’s actually many options (at least for SA citizens), where you don’t need to commit your own or family’s hard earned cash, e.g. using an incubator or somehow having the government / venture capitalist give you a chance (but in exchange for a cut of the future earnings and/or demonstrating that you business will be creating jobs).</a:t>
            </a:r>
          </a:p>
        </p:txBody>
      </p:sp>
    </p:spTree>
    <p:extLst>
      <p:ext uri="{BB962C8B-B14F-4D97-AF65-F5344CB8AC3E}">
        <p14:creationId xmlns:p14="http://schemas.microsoft.com/office/powerpoint/2010/main" val="1219225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557" y="657229"/>
            <a:ext cx="7024744" cy="1143000"/>
          </a:xfrm>
        </p:spPr>
        <p:txBody>
          <a:bodyPr/>
          <a:lstStyle/>
          <a:p>
            <a:pPr>
              <a:defRPr/>
            </a:pPr>
            <a:r>
              <a:rPr lang="en-US" dirty="0"/>
              <a:t>Some harsh realities</a:t>
            </a:r>
          </a:p>
        </p:txBody>
      </p:sp>
      <p:pic>
        <p:nvPicPr>
          <p:cNvPr id="17411" name="Picture 7" descr="Globe.gif"/>
          <p:cNvPicPr>
            <a:picLocks noChangeAspect="1"/>
          </p:cNvPicPr>
          <p:nvPr/>
        </p:nvPicPr>
        <p:blipFill>
          <a:blip r:embed="rId3" cstate="print"/>
          <a:srcRect/>
          <a:stretch>
            <a:fillRect/>
          </a:stretch>
        </p:blipFill>
        <p:spPr bwMode="auto">
          <a:xfrm>
            <a:off x="6758576" y="1484359"/>
            <a:ext cx="1397000" cy="2197100"/>
          </a:xfrm>
          <a:prstGeom prst="rect">
            <a:avLst/>
          </a:prstGeom>
          <a:noFill/>
          <a:ln w="9525">
            <a:noFill/>
            <a:miter lim="800000"/>
            <a:headEnd/>
            <a:tailEnd/>
          </a:ln>
        </p:spPr>
      </p:pic>
      <p:sp>
        <p:nvSpPr>
          <p:cNvPr id="17412" name="Rectangle 4"/>
          <p:cNvSpPr>
            <a:spLocks noChangeArrowheads="1"/>
          </p:cNvSpPr>
          <p:nvPr/>
        </p:nvSpPr>
        <p:spPr bwMode="auto">
          <a:xfrm>
            <a:off x="968375" y="2151063"/>
            <a:ext cx="6804025" cy="1200150"/>
          </a:xfrm>
          <a:prstGeom prst="rect">
            <a:avLst/>
          </a:prstGeom>
          <a:noFill/>
          <a:ln w="9525">
            <a:noFill/>
            <a:miter lim="800000"/>
            <a:headEnd/>
            <a:tailEnd/>
          </a:ln>
        </p:spPr>
        <p:txBody>
          <a:bodyPr>
            <a:spAutoFit/>
          </a:bodyPr>
          <a:lstStyle/>
          <a:p>
            <a:pPr eaLnBrk="0" hangingPunct="0"/>
            <a:r>
              <a:rPr lang="en-US" sz="3600" dirty="0">
                <a:solidFill>
                  <a:srgbClr val="FF6600"/>
                </a:solidFill>
              </a:rPr>
              <a:t>Where is there work for computer engineers?</a:t>
            </a:r>
          </a:p>
        </p:txBody>
      </p:sp>
      <p:sp>
        <p:nvSpPr>
          <p:cNvPr id="17413" name="Rectangle 5"/>
          <p:cNvSpPr>
            <a:spLocks noChangeArrowheads="1"/>
          </p:cNvSpPr>
          <p:nvPr/>
        </p:nvSpPr>
        <p:spPr bwMode="auto">
          <a:xfrm>
            <a:off x="2273300" y="3690938"/>
            <a:ext cx="6400800" cy="523875"/>
          </a:xfrm>
          <a:prstGeom prst="rect">
            <a:avLst/>
          </a:prstGeom>
          <a:noFill/>
          <a:ln w="9525">
            <a:noFill/>
            <a:miter lim="800000"/>
            <a:headEnd/>
            <a:tailEnd/>
          </a:ln>
        </p:spPr>
        <p:txBody>
          <a:bodyPr>
            <a:spAutoFit/>
          </a:bodyPr>
          <a:lstStyle/>
          <a:p>
            <a:pPr lvl="1" eaLnBrk="0" hangingPunct="0"/>
            <a:r>
              <a:rPr lang="en-US" sz="2800" i="1">
                <a:latin typeface="Book Antiqua" pitchFamily="18" charset="0"/>
              </a:rPr>
              <a:t>(Most especially high-paid ones!) </a:t>
            </a:r>
          </a:p>
        </p:txBody>
      </p:sp>
    </p:spTree>
    <p:extLst>
      <p:ext uri="{BB962C8B-B14F-4D97-AF65-F5344CB8AC3E}">
        <p14:creationId xmlns:p14="http://schemas.microsoft.com/office/powerpoint/2010/main" val="9123112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p:cNvPicPr>
          <p:nvPr/>
        </p:nvPicPr>
        <p:blipFill>
          <a:blip r:embed="rId2" cstate="print"/>
          <a:srcRect/>
          <a:stretch>
            <a:fillRect/>
          </a:stretch>
        </p:blipFill>
        <p:spPr bwMode="auto">
          <a:xfrm>
            <a:off x="503238" y="672861"/>
            <a:ext cx="8183562" cy="5905500"/>
          </a:xfrm>
          <a:prstGeom prst="rect">
            <a:avLst/>
          </a:prstGeom>
          <a:noFill/>
          <a:ln w="9525">
            <a:noFill/>
            <a:miter lim="800000"/>
            <a:headEnd/>
            <a:tailEnd/>
          </a:ln>
        </p:spPr>
      </p:pic>
      <p:sp>
        <p:nvSpPr>
          <p:cNvPr id="18435" name="Rectangle 3"/>
          <p:cNvSpPr>
            <a:spLocks noChangeArrowheads="1"/>
          </p:cNvSpPr>
          <p:nvPr/>
        </p:nvSpPr>
        <p:spPr bwMode="auto">
          <a:xfrm>
            <a:off x="503238" y="169863"/>
            <a:ext cx="7412037" cy="522287"/>
          </a:xfrm>
          <a:prstGeom prst="rect">
            <a:avLst/>
          </a:prstGeom>
          <a:noFill/>
          <a:ln w="9525">
            <a:noFill/>
            <a:miter lim="800000"/>
            <a:headEnd/>
            <a:tailEnd/>
          </a:ln>
        </p:spPr>
        <p:txBody>
          <a:bodyPr wrap="none">
            <a:spAutoFit/>
          </a:bodyPr>
          <a:lstStyle/>
          <a:p>
            <a:r>
              <a:rPr lang="en-US" sz="2800" b="1"/>
              <a:t>Map of the world – where are the EC jobs?</a:t>
            </a:r>
          </a:p>
        </p:txBody>
      </p:sp>
      <p:grpSp>
        <p:nvGrpSpPr>
          <p:cNvPr id="7" name="Group 6"/>
          <p:cNvGrpSpPr>
            <a:grpSpLocks/>
          </p:cNvGrpSpPr>
          <p:nvPr/>
        </p:nvGrpSpPr>
        <p:grpSpPr bwMode="auto">
          <a:xfrm>
            <a:off x="3259138" y="4887674"/>
            <a:ext cx="1490662" cy="590550"/>
            <a:chOff x="3258344" y="5037380"/>
            <a:chExt cx="1491186" cy="590053"/>
          </a:xfrm>
        </p:grpSpPr>
        <p:sp>
          <p:nvSpPr>
            <p:cNvPr id="18437" name="Right Arrow 4"/>
            <p:cNvSpPr>
              <a:spLocks noChangeArrowheads="1"/>
            </p:cNvSpPr>
            <p:nvPr/>
          </p:nvSpPr>
          <p:spPr bwMode="auto">
            <a:xfrm rot="-1986338">
              <a:off x="4334073" y="5037380"/>
              <a:ext cx="415457" cy="388698"/>
            </a:xfrm>
            <a:prstGeom prst="rightArrow">
              <a:avLst>
                <a:gd name="adj1" fmla="val 50000"/>
                <a:gd name="adj2" fmla="val 49998"/>
              </a:avLst>
            </a:prstGeom>
            <a:solidFill>
              <a:srgbClr val="FF0000"/>
            </a:solidFill>
            <a:ln w="9525" algn="ctr">
              <a:solidFill>
                <a:schemeClr val="tx1"/>
              </a:solidFill>
              <a:round/>
              <a:headEnd/>
              <a:tailEnd/>
            </a:ln>
          </p:spPr>
          <p:txBody>
            <a:bodyPr/>
            <a:lstStyle/>
            <a:p>
              <a:pPr eaLnBrk="0" hangingPunct="0"/>
              <a:endParaRPr lang="en-US"/>
            </a:p>
          </p:txBody>
        </p:sp>
        <p:sp>
          <p:nvSpPr>
            <p:cNvPr id="18438" name="TextBox 5"/>
            <p:cNvSpPr txBox="1">
              <a:spLocks noChangeArrowheads="1"/>
            </p:cNvSpPr>
            <p:nvPr/>
          </p:nvSpPr>
          <p:spPr bwMode="auto">
            <a:xfrm>
              <a:off x="3258344" y="5288879"/>
              <a:ext cx="1352037" cy="338554"/>
            </a:xfrm>
            <a:prstGeom prst="rect">
              <a:avLst/>
            </a:prstGeom>
            <a:noFill/>
            <a:ln w="9525">
              <a:noFill/>
              <a:miter lim="800000"/>
              <a:headEnd/>
              <a:tailEnd/>
            </a:ln>
          </p:spPr>
          <p:txBody>
            <a:bodyPr wrap="none">
              <a:spAutoFit/>
            </a:bodyPr>
            <a:lstStyle/>
            <a:p>
              <a:r>
                <a:rPr lang="en-US" sz="1600">
                  <a:solidFill>
                    <a:srgbClr val="FF0000"/>
                  </a:solidFill>
                </a:rPr>
                <a:t>You are here</a:t>
              </a:r>
            </a:p>
          </p:txBody>
        </p:sp>
      </p:grpSp>
    </p:spTree>
    <p:extLst>
      <p:ext uri="{BB962C8B-B14F-4D97-AF65-F5344CB8AC3E}">
        <p14:creationId xmlns:p14="http://schemas.microsoft.com/office/powerpoint/2010/main" val="235143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3903" y="194733"/>
            <a:ext cx="7024744" cy="1143000"/>
          </a:xfrm>
        </p:spPr>
        <p:txBody>
          <a:bodyPr/>
          <a:lstStyle/>
          <a:p>
            <a:pPr>
              <a:defRPr/>
            </a:pPr>
            <a:r>
              <a:rPr lang="en-ZA" dirty="0">
                <a:solidFill>
                  <a:schemeClr val="accent1">
                    <a:lumMod val="20000"/>
                    <a:lumOff val="80000"/>
                  </a:schemeClr>
                </a:solidFill>
              </a:rPr>
              <a:t>Where the jobs are…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12314388"/>
              </p:ext>
            </p:extLst>
          </p:nvPr>
        </p:nvGraphicFramePr>
        <p:xfrm>
          <a:off x="110005" y="1604891"/>
          <a:ext cx="8536762" cy="4468091"/>
        </p:xfrm>
        <a:graphic>
          <a:graphicData uri="http://schemas.openxmlformats.org/drawingml/2006/chart">
            <c:chart xmlns:c="http://schemas.openxmlformats.org/drawingml/2006/chart" xmlns:r="http://schemas.openxmlformats.org/officeDocument/2006/relationships" r:id="rId3"/>
          </a:graphicData>
        </a:graphic>
      </p:graphicFrame>
      <p:pic>
        <p:nvPicPr>
          <p:cNvPr id="19460" name="Picture 6" descr="USA.jpg"/>
          <p:cNvPicPr>
            <a:picLocks noChangeAspect="1"/>
          </p:cNvPicPr>
          <p:nvPr/>
        </p:nvPicPr>
        <p:blipFill>
          <a:blip r:embed="rId4" cstate="print"/>
          <a:srcRect/>
          <a:stretch>
            <a:fillRect/>
          </a:stretch>
        </p:blipFill>
        <p:spPr bwMode="auto">
          <a:xfrm>
            <a:off x="1407767" y="2597082"/>
            <a:ext cx="969963" cy="727075"/>
          </a:xfrm>
          <a:prstGeom prst="rect">
            <a:avLst/>
          </a:prstGeom>
          <a:noFill/>
          <a:ln w="9525">
            <a:noFill/>
            <a:miter lim="800000"/>
            <a:headEnd/>
            <a:tailEnd/>
          </a:ln>
        </p:spPr>
      </p:pic>
      <p:pic>
        <p:nvPicPr>
          <p:cNvPr id="19461" name="Picture 7" descr="EU.png"/>
          <p:cNvPicPr>
            <a:picLocks noChangeAspect="1"/>
          </p:cNvPicPr>
          <p:nvPr/>
        </p:nvPicPr>
        <p:blipFill>
          <a:blip r:embed="rId5" cstate="print"/>
          <a:srcRect/>
          <a:stretch>
            <a:fillRect/>
          </a:stretch>
        </p:blipFill>
        <p:spPr bwMode="auto">
          <a:xfrm>
            <a:off x="2530130" y="3525770"/>
            <a:ext cx="693737" cy="461962"/>
          </a:xfrm>
          <a:prstGeom prst="rect">
            <a:avLst/>
          </a:prstGeom>
          <a:noFill/>
          <a:ln w="9525">
            <a:noFill/>
            <a:miter lim="800000"/>
            <a:headEnd/>
            <a:tailEnd/>
          </a:ln>
        </p:spPr>
      </p:pic>
      <p:pic>
        <p:nvPicPr>
          <p:cNvPr id="19462" name="Picture 8" descr="india.jpg"/>
          <p:cNvPicPr>
            <a:picLocks noChangeAspect="1"/>
          </p:cNvPicPr>
          <p:nvPr/>
        </p:nvPicPr>
        <p:blipFill>
          <a:blip r:embed="rId6" cstate="print"/>
          <a:srcRect/>
          <a:stretch>
            <a:fillRect/>
          </a:stretch>
        </p:blipFill>
        <p:spPr bwMode="auto">
          <a:xfrm>
            <a:off x="3609630" y="3667057"/>
            <a:ext cx="755650" cy="506413"/>
          </a:xfrm>
          <a:prstGeom prst="rect">
            <a:avLst/>
          </a:prstGeom>
          <a:noFill/>
          <a:ln w="9525">
            <a:noFill/>
            <a:miter lim="800000"/>
            <a:headEnd/>
            <a:tailEnd/>
          </a:ln>
        </p:spPr>
      </p:pic>
      <p:pic>
        <p:nvPicPr>
          <p:cNvPr id="19463" name="Picture 9" descr="south-african-flag.gif"/>
          <p:cNvPicPr>
            <a:picLocks noChangeAspect="1"/>
          </p:cNvPicPr>
          <p:nvPr/>
        </p:nvPicPr>
        <p:blipFill>
          <a:blip r:embed="rId7" cstate="print"/>
          <a:srcRect/>
          <a:stretch>
            <a:fillRect/>
          </a:stretch>
        </p:blipFill>
        <p:spPr bwMode="auto">
          <a:xfrm>
            <a:off x="7440987" y="3795493"/>
            <a:ext cx="625475" cy="415925"/>
          </a:xfrm>
          <a:prstGeom prst="rect">
            <a:avLst/>
          </a:prstGeom>
          <a:noFill/>
          <a:ln w="9525">
            <a:noFill/>
            <a:miter lim="800000"/>
            <a:headEnd/>
            <a:tailEnd/>
          </a:ln>
        </p:spPr>
      </p:pic>
      <p:pic>
        <p:nvPicPr>
          <p:cNvPr id="19464" name="Picture 10" descr="canada.gif"/>
          <p:cNvPicPr>
            <a:picLocks noChangeAspect="1"/>
          </p:cNvPicPr>
          <p:nvPr/>
        </p:nvPicPr>
        <p:blipFill>
          <a:blip r:embed="rId8" cstate="print"/>
          <a:srcRect/>
          <a:stretch>
            <a:fillRect/>
          </a:stretch>
        </p:blipFill>
        <p:spPr bwMode="auto">
          <a:xfrm>
            <a:off x="4951860" y="3367020"/>
            <a:ext cx="668338" cy="336550"/>
          </a:xfrm>
          <a:prstGeom prst="rect">
            <a:avLst/>
          </a:prstGeom>
          <a:noFill/>
          <a:ln w="9525">
            <a:noFill/>
            <a:miter lim="800000"/>
            <a:headEnd/>
            <a:tailEnd/>
          </a:ln>
        </p:spPr>
      </p:pic>
      <p:pic>
        <p:nvPicPr>
          <p:cNvPr id="19465" name="Picture 11" descr="brazil_flag.gif"/>
          <p:cNvPicPr>
            <a:picLocks noChangeAspect="1"/>
          </p:cNvPicPr>
          <p:nvPr/>
        </p:nvPicPr>
        <p:blipFill>
          <a:blip r:embed="rId9" cstate="print"/>
          <a:srcRect/>
          <a:stretch>
            <a:fillRect/>
          </a:stretch>
        </p:blipFill>
        <p:spPr bwMode="auto">
          <a:xfrm>
            <a:off x="6206778" y="3661501"/>
            <a:ext cx="557212" cy="385762"/>
          </a:xfrm>
          <a:prstGeom prst="rect">
            <a:avLst/>
          </a:prstGeom>
          <a:noFill/>
          <a:ln w="9525">
            <a:noFill/>
            <a:miter lim="800000"/>
            <a:headEnd/>
            <a:tailEnd/>
          </a:ln>
        </p:spPr>
      </p:pic>
      <p:sp>
        <p:nvSpPr>
          <p:cNvPr id="19466" name="TextBox 12"/>
          <p:cNvSpPr txBox="1">
            <a:spLocks noChangeArrowheads="1"/>
          </p:cNvSpPr>
          <p:nvPr/>
        </p:nvSpPr>
        <p:spPr bwMode="auto">
          <a:xfrm>
            <a:off x="3973513" y="6518275"/>
            <a:ext cx="5095875" cy="230188"/>
          </a:xfrm>
          <a:prstGeom prst="rect">
            <a:avLst/>
          </a:prstGeom>
          <a:noFill/>
          <a:ln w="9525">
            <a:noFill/>
            <a:miter lim="800000"/>
            <a:headEnd/>
            <a:tailEnd/>
          </a:ln>
        </p:spPr>
        <p:txBody>
          <a:bodyPr wrap="none">
            <a:spAutoFit/>
          </a:bodyPr>
          <a:lstStyle/>
          <a:p>
            <a:pPr eaLnBrk="0" hangingPunct="0"/>
            <a:r>
              <a:rPr lang="en-ZA" sz="900" dirty="0">
                <a:solidFill>
                  <a:schemeClr val="bg1">
                    <a:lumMod val="75000"/>
                  </a:schemeClr>
                </a:solidFill>
              </a:rPr>
              <a:t>Note: in the case of continent the flag represents the country with the largest electronics industry</a:t>
            </a:r>
          </a:p>
        </p:txBody>
      </p:sp>
      <p:sp>
        <p:nvSpPr>
          <p:cNvPr id="19467" name="TextBox 13"/>
          <p:cNvSpPr txBox="1">
            <a:spLocks noChangeArrowheads="1"/>
          </p:cNvSpPr>
          <p:nvPr/>
        </p:nvSpPr>
        <p:spPr bwMode="auto">
          <a:xfrm>
            <a:off x="4373217" y="4825932"/>
            <a:ext cx="1169988" cy="400050"/>
          </a:xfrm>
          <a:prstGeom prst="rect">
            <a:avLst/>
          </a:prstGeom>
          <a:noFill/>
          <a:ln w="9525">
            <a:noFill/>
            <a:miter lim="800000"/>
            <a:headEnd/>
            <a:tailEnd/>
          </a:ln>
        </p:spPr>
        <p:txBody>
          <a:bodyPr wrap="none">
            <a:spAutoFit/>
          </a:bodyPr>
          <a:lstStyle/>
          <a:p>
            <a:pPr algn="ctr" eaLnBrk="0" hangingPunct="0"/>
            <a:r>
              <a:rPr lang="en-ZA" sz="1000" dirty="0">
                <a:solidFill>
                  <a:schemeClr val="bg1"/>
                </a:solidFill>
              </a:rPr>
              <a:t>&amp; other North</a:t>
            </a:r>
          </a:p>
          <a:p>
            <a:pPr algn="ctr" eaLnBrk="0" hangingPunct="0"/>
            <a:r>
              <a:rPr lang="en-ZA" sz="1000" dirty="0">
                <a:solidFill>
                  <a:schemeClr val="bg1"/>
                </a:solidFill>
              </a:rPr>
              <a:t>American nations</a:t>
            </a:r>
          </a:p>
        </p:txBody>
      </p:sp>
      <p:sp>
        <p:nvSpPr>
          <p:cNvPr id="19468" name="TextBox 14"/>
          <p:cNvSpPr txBox="1">
            <a:spLocks noChangeArrowheads="1"/>
          </p:cNvSpPr>
          <p:nvPr/>
        </p:nvSpPr>
        <p:spPr bwMode="auto">
          <a:xfrm>
            <a:off x="3257205" y="4711632"/>
            <a:ext cx="1030287" cy="246063"/>
          </a:xfrm>
          <a:prstGeom prst="rect">
            <a:avLst/>
          </a:prstGeom>
          <a:noFill/>
          <a:ln w="9525">
            <a:noFill/>
            <a:miter lim="800000"/>
            <a:headEnd/>
            <a:tailEnd/>
          </a:ln>
        </p:spPr>
        <p:txBody>
          <a:bodyPr wrap="none">
            <a:spAutoFit/>
          </a:bodyPr>
          <a:lstStyle/>
          <a:p>
            <a:pPr algn="ctr" eaLnBrk="0" hangingPunct="0"/>
            <a:r>
              <a:rPr lang="en-ZA" sz="1000">
                <a:solidFill>
                  <a:schemeClr val="bg1"/>
                </a:solidFill>
              </a:rPr>
              <a:t>(incl. Australia)</a:t>
            </a:r>
          </a:p>
        </p:txBody>
      </p:sp>
      <p:sp>
        <p:nvSpPr>
          <p:cNvPr id="19469" name="TextBox 15"/>
          <p:cNvSpPr txBox="1">
            <a:spLocks noChangeArrowheads="1"/>
          </p:cNvSpPr>
          <p:nvPr/>
        </p:nvSpPr>
        <p:spPr bwMode="auto">
          <a:xfrm>
            <a:off x="484701" y="6144684"/>
            <a:ext cx="4654550" cy="230187"/>
          </a:xfrm>
          <a:prstGeom prst="rect">
            <a:avLst/>
          </a:prstGeom>
          <a:noFill/>
          <a:ln w="9525">
            <a:noFill/>
            <a:miter lim="800000"/>
            <a:headEnd/>
            <a:tailEnd/>
          </a:ln>
        </p:spPr>
        <p:txBody>
          <a:bodyPr wrap="none">
            <a:spAutoFit/>
          </a:bodyPr>
          <a:lstStyle/>
          <a:p>
            <a:pPr eaLnBrk="0" hangingPunct="0"/>
            <a:r>
              <a:rPr lang="en-ZA" sz="900" dirty="0">
                <a:solidFill>
                  <a:schemeClr val="bg1">
                    <a:lumMod val="75000"/>
                  </a:schemeClr>
                </a:solidFill>
              </a:rPr>
              <a:t>Data based on: Cass, S. 2007. “Where the jobs are”, In </a:t>
            </a:r>
            <a:r>
              <a:rPr lang="en-ZA" sz="900" i="1" dirty="0">
                <a:solidFill>
                  <a:schemeClr val="bg1">
                    <a:lumMod val="75000"/>
                  </a:schemeClr>
                </a:solidFill>
              </a:rPr>
              <a:t>IEEE Spectrum: 44(2)</a:t>
            </a:r>
            <a:r>
              <a:rPr lang="en-ZA" sz="900" dirty="0">
                <a:solidFill>
                  <a:schemeClr val="bg1">
                    <a:lumMod val="75000"/>
                  </a:schemeClr>
                </a:solidFill>
              </a:rPr>
              <a:t>. pp 51-57</a:t>
            </a:r>
          </a:p>
        </p:txBody>
      </p:sp>
      <p:sp>
        <p:nvSpPr>
          <p:cNvPr id="3" name="TextBox 2">
            <a:extLst>
              <a:ext uri="{FF2B5EF4-FFF2-40B4-BE49-F238E27FC236}">
                <a16:creationId xmlns:a16="http://schemas.microsoft.com/office/drawing/2014/main" id="{DB666CE8-7C59-5DC6-E54C-C5F478543D72}"/>
              </a:ext>
            </a:extLst>
          </p:cNvPr>
          <p:cNvSpPr txBox="1"/>
          <p:nvPr/>
        </p:nvSpPr>
        <p:spPr>
          <a:xfrm>
            <a:off x="274411" y="5348109"/>
            <a:ext cx="5345787" cy="646331"/>
          </a:xfrm>
          <a:prstGeom prst="rect">
            <a:avLst/>
          </a:prstGeom>
          <a:noFill/>
        </p:spPr>
        <p:txBody>
          <a:bodyPr wrap="square" rtlCol="0">
            <a:spAutoFit/>
          </a:bodyPr>
          <a:lstStyle/>
          <a:p>
            <a:r>
              <a:rPr lang="en-ZA" b="1" dirty="0">
                <a:solidFill>
                  <a:schemeClr val="bg1"/>
                </a:solidFill>
                <a:latin typeface="Comic Sans MS" panose="030F0702030302020204" pitchFamily="66" charset="0"/>
              </a:rPr>
              <a:t>Oh, really?! Well, I’d like a second opinion… </a:t>
            </a:r>
            <a:br>
              <a:rPr lang="en-ZA" b="1" dirty="0">
                <a:solidFill>
                  <a:schemeClr val="bg1"/>
                </a:solidFill>
                <a:latin typeface="Comic Sans MS" panose="030F0702030302020204" pitchFamily="66" charset="0"/>
              </a:rPr>
            </a:br>
            <a:r>
              <a:rPr lang="en-ZA" b="1" dirty="0">
                <a:solidFill>
                  <a:schemeClr val="bg1"/>
                </a:solidFill>
                <a:latin typeface="Comic Sans MS" panose="030F0702030302020204" pitchFamily="66" charset="0"/>
              </a:rPr>
              <a:t>I wonder who or what I should ask for that?</a:t>
            </a:r>
          </a:p>
        </p:txBody>
      </p:sp>
    </p:spTree>
    <p:extLst>
      <p:ext uri="{BB962C8B-B14F-4D97-AF65-F5344CB8AC3E}">
        <p14:creationId xmlns:p14="http://schemas.microsoft.com/office/powerpoint/2010/main" val="13251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0F5B36-5694-30E7-83F6-65D3A07BD9D4}"/>
              </a:ext>
            </a:extLst>
          </p:cNvPr>
          <p:cNvSpPr/>
          <p:nvPr/>
        </p:nvSpPr>
        <p:spPr>
          <a:xfrm>
            <a:off x="-174171" y="-203196"/>
            <a:ext cx="9318171" cy="7242625"/>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1" name="Picture 10" descr="Icon&#10;&#10;Description automatically generated">
            <a:extLst>
              <a:ext uri="{FF2B5EF4-FFF2-40B4-BE49-F238E27FC236}">
                <a16:creationId xmlns:a16="http://schemas.microsoft.com/office/drawing/2014/main" id="{07D48DFD-64C3-260F-EE8A-DF6D045E3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573" y="2801261"/>
            <a:ext cx="1233710" cy="1233710"/>
          </a:xfrm>
          <a:prstGeom prst="rect">
            <a:avLst/>
          </a:prstGeom>
        </p:spPr>
      </p:pic>
      <p:sp>
        <p:nvSpPr>
          <p:cNvPr id="13" name="TextBox 12">
            <a:extLst>
              <a:ext uri="{FF2B5EF4-FFF2-40B4-BE49-F238E27FC236}">
                <a16:creationId xmlns:a16="http://schemas.microsoft.com/office/drawing/2014/main" id="{E4F51346-EE57-1161-0039-36FD071ED22C}"/>
              </a:ext>
            </a:extLst>
          </p:cNvPr>
          <p:cNvSpPr txBox="1"/>
          <p:nvPr/>
        </p:nvSpPr>
        <p:spPr>
          <a:xfrm>
            <a:off x="376011" y="652701"/>
            <a:ext cx="5345787" cy="707886"/>
          </a:xfrm>
          <a:prstGeom prst="rect">
            <a:avLst/>
          </a:prstGeom>
          <a:noFill/>
        </p:spPr>
        <p:txBody>
          <a:bodyPr wrap="square" rtlCol="0">
            <a:spAutoFit/>
          </a:bodyPr>
          <a:lstStyle/>
          <a:p>
            <a:r>
              <a:rPr lang="en-ZA" sz="2000" b="1" dirty="0">
                <a:solidFill>
                  <a:schemeClr val="bg1"/>
                </a:solidFill>
                <a:latin typeface="Comic Sans MS" panose="030F0702030302020204" pitchFamily="66" charset="0"/>
              </a:rPr>
              <a:t>… Probably the same who or what to ask spring to all of your minds too…</a:t>
            </a:r>
          </a:p>
        </p:txBody>
      </p:sp>
    </p:spTree>
    <p:extLst>
      <p:ext uri="{BB962C8B-B14F-4D97-AF65-F5344CB8AC3E}">
        <p14:creationId xmlns:p14="http://schemas.microsoft.com/office/powerpoint/2010/main" val="68343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0F5B36-5694-30E7-83F6-65D3A07BD9D4}"/>
              </a:ext>
            </a:extLst>
          </p:cNvPr>
          <p:cNvSpPr/>
          <p:nvPr/>
        </p:nvSpPr>
        <p:spPr>
          <a:xfrm>
            <a:off x="-174171" y="-203196"/>
            <a:ext cx="2627085" cy="7242625"/>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descr="Text&#10;&#10;Description automatically generated">
            <a:extLst>
              <a:ext uri="{FF2B5EF4-FFF2-40B4-BE49-F238E27FC236}">
                <a16:creationId xmlns:a16="http://schemas.microsoft.com/office/drawing/2014/main" id="{5E872AA6-9BC1-1F45-F5EB-CC2030261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941" y="-203196"/>
            <a:ext cx="6972830" cy="7061196"/>
          </a:xfrm>
          <a:prstGeom prst="rect">
            <a:avLst/>
          </a:prstGeom>
        </p:spPr>
      </p:pic>
      <p:pic>
        <p:nvPicPr>
          <p:cNvPr id="11" name="Picture 10" descr="Icon&#10;&#10;Description automatically generated">
            <a:extLst>
              <a:ext uri="{FF2B5EF4-FFF2-40B4-BE49-F238E27FC236}">
                <a16:creationId xmlns:a16="http://schemas.microsoft.com/office/drawing/2014/main" id="{07D48DFD-64C3-260F-EE8A-DF6D045E3D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16" y="0"/>
            <a:ext cx="1233710" cy="1233710"/>
          </a:xfrm>
          <a:prstGeom prst="rect">
            <a:avLst/>
          </a:prstGeom>
        </p:spPr>
      </p:pic>
      <p:sp>
        <p:nvSpPr>
          <p:cNvPr id="2" name="TextBox 1">
            <a:extLst>
              <a:ext uri="{FF2B5EF4-FFF2-40B4-BE49-F238E27FC236}">
                <a16:creationId xmlns:a16="http://schemas.microsoft.com/office/drawing/2014/main" id="{55B11E78-834B-20DC-630D-A33C612BB25B}"/>
              </a:ext>
            </a:extLst>
          </p:cNvPr>
          <p:cNvSpPr txBox="1"/>
          <p:nvPr/>
        </p:nvSpPr>
        <p:spPr>
          <a:xfrm>
            <a:off x="2338941" y="2772229"/>
            <a:ext cx="659155" cy="369332"/>
          </a:xfrm>
          <a:prstGeom prst="rect">
            <a:avLst/>
          </a:prstGeom>
          <a:noFill/>
        </p:spPr>
        <p:txBody>
          <a:bodyPr wrap="none" rtlCol="0">
            <a:spAutoFit/>
          </a:bodyPr>
          <a:lstStyle/>
          <a:p>
            <a:r>
              <a:rPr lang="en-ZA" dirty="0">
                <a:solidFill>
                  <a:schemeClr val="bg1"/>
                </a:solidFill>
              </a:rPr>
              <a:t>USA</a:t>
            </a:r>
          </a:p>
        </p:txBody>
      </p:sp>
      <p:sp>
        <p:nvSpPr>
          <p:cNvPr id="3" name="TextBox 2">
            <a:extLst>
              <a:ext uri="{FF2B5EF4-FFF2-40B4-BE49-F238E27FC236}">
                <a16:creationId xmlns:a16="http://schemas.microsoft.com/office/drawing/2014/main" id="{8E7774E3-1859-18CA-316D-2E01C0E15175}"/>
              </a:ext>
            </a:extLst>
          </p:cNvPr>
          <p:cNvSpPr txBox="1"/>
          <p:nvPr/>
        </p:nvSpPr>
        <p:spPr>
          <a:xfrm>
            <a:off x="2262741" y="3800929"/>
            <a:ext cx="928459" cy="369332"/>
          </a:xfrm>
          <a:prstGeom prst="rect">
            <a:avLst/>
          </a:prstGeom>
          <a:noFill/>
        </p:spPr>
        <p:txBody>
          <a:bodyPr wrap="none" rtlCol="0">
            <a:spAutoFit/>
          </a:bodyPr>
          <a:lstStyle/>
          <a:p>
            <a:r>
              <a:rPr lang="en-ZA" dirty="0">
                <a:solidFill>
                  <a:schemeClr val="bg1"/>
                </a:solidFill>
              </a:rPr>
              <a:t>Europe</a:t>
            </a:r>
          </a:p>
        </p:txBody>
      </p:sp>
      <p:sp>
        <p:nvSpPr>
          <p:cNvPr id="4" name="TextBox 3">
            <a:extLst>
              <a:ext uri="{FF2B5EF4-FFF2-40B4-BE49-F238E27FC236}">
                <a16:creationId xmlns:a16="http://schemas.microsoft.com/office/drawing/2014/main" id="{3B3733B0-DD81-AF44-3890-6E1CD3DA60A4}"/>
              </a:ext>
            </a:extLst>
          </p:cNvPr>
          <p:cNvSpPr txBox="1"/>
          <p:nvPr/>
        </p:nvSpPr>
        <p:spPr>
          <a:xfrm>
            <a:off x="2357991" y="4644963"/>
            <a:ext cx="633507" cy="369332"/>
          </a:xfrm>
          <a:prstGeom prst="rect">
            <a:avLst/>
          </a:prstGeom>
          <a:noFill/>
        </p:spPr>
        <p:txBody>
          <a:bodyPr wrap="none" rtlCol="0">
            <a:spAutoFit/>
          </a:bodyPr>
          <a:lstStyle/>
          <a:p>
            <a:r>
              <a:rPr lang="en-ZA" dirty="0">
                <a:solidFill>
                  <a:schemeClr val="bg1"/>
                </a:solidFill>
              </a:rPr>
              <a:t>Asia</a:t>
            </a:r>
          </a:p>
        </p:txBody>
      </p:sp>
      <p:pic>
        <p:nvPicPr>
          <p:cNvPr id="6" name="Picture 5" descr="A picture containing clipart, vector graphics&#10;&#10;Description automatically generated">
            <a:extLst>
              <a:ext uri="{FF2B5EF4-FFF2-40B4-BE49-F238E27FC236}">
                <a16:creationId xmlns:a16="http://schemas.microsoft.com/office/drawing/2014/main" id="{981BD165-DCE5-4ED0-E51E-005AB8D0D6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616" y="2772229"/>
            <a:ext cx="957072" cy="1493520"/>
          </a:xfrm>
          <a:prstGeom prst="rect">
            <a:avLst/>
          </a:prstGeom>
        </p:spPr>
      </p:pic>
      <p:sp>
        <p:nvSpPr>
          <p:cNvPr id="7" name="TextBox 6">
            <a:extLst>
              <a:ext uri="{FF2B5EF4-FFF2-40B4-BE49-F238E27FC236}">
                <a16:creationId xmlns:a16="http://schemas.microsoft.com/office/drawing/2014/main" id="{16F56603-8F6E-24DA-7D6E-1FF41FA53079}"/>
              </a:ext>
            </a:extLst>
          </p:cNvPr>
          <p:cNvSpPr txBox="1"/>
          <p:nvPr/>
        </p:nvSpPr>
        <p:spPr>
          <a:xfrm>
            <a:off x="303119" y="4367964"/>
            <a:ext cx="1500732" cy="646331"/>
          </a:xfrm>
          <a:prstGeom prst="rect">
            <a:avLst/>
          </a:prstGeom>
          <a:noFill/>
        </p:spPr>
        <p:txBody>
          <a:bodyPr wrap="none" rtlCol="0">
            <a:spAutoFit/>
          </a:bodyPr>
          <a:lstStyle/>
          <a:p>
            <a:pPr algn="ctr"/>
            <a:r>
              <a:rPr lang="en-ZA" i="1" dirty="0">
                <a:solidFill>
                  <a:schemeClr val="bg1"/>
                </a:solidFill>
                <a:latin typeface="Comic Sans MS" panose="030F0702030302020204" pitchFamily="66" charset="0"/>
              </a:rPr>
              <a:t>Pretty much</a:t>
            </a:r>
          </a:p>
          <a:p>
            <a:pPr algn="ctr"/>
            <a:r>
              <a:rPr lang="en-ZA" i="1" dirty="0">
                <a:solidFill>
                  <a:schemeClr val="bg1"/>
                </a:solidFill>
                <a:latin typeface="Comic Sans MS" panose="030F0702030302020204" pitchFamily="66" charset="0"/>
              </a:rPr>
              <a:t>agreement!</a:t>
            </a:r>
          </a:p>
        </p:txBody>
      </p:sp>
    </p:spTree>
    <p:extLst>
      <p:ext uri="{BB962C8B-B14F-4D97-AF65-F5344CB8AC3E}">
        <p14:creationId xmlns:p14="http://schemas.microsoft.com/office/powerpoint/2010/main" val="4076010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6C135-F5A1-9B3C-86D6-2AB58F7EA36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DDD2F3A-36D4-1540-8BC1-7D87C51E3C12}"/>
              </a:ext>
            </a:extLst>
          </p:cNvPr>
          <p:cNvSpPr/>
          <p:nvPr/>
        </p:nvSpPr>
        <p:spPr>
          <a:xfrm>
            <a:off x="387723" y="247701"/>
            <a:ext cx="8369002" cy="707886"/>
          </a:xfrm>
          <a:prstGeom prst="rect">
            <a:avLst/>
          </a:prstGeom>
          <a:noFill/>
        </p:spPr>
        <p:txBody>
          <a:bodyPr wrap="square" lIns="91440" tIns="45720" rIns="91440" bIns="45720">
            <a:spAutoFit/>
          </a:bodyPr>
          <a:lstStyle/>
          <a:p>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Skills needed for ES vs. HPES?!</a:t>
            </a:r>
            <a:endPar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TextBox 5">
            <a:extLst>
              <a:ext uri="{FF2B5EF4-FFF2-40B4-BE49-F238E27FC236}">
                <a16:creationId xmlns:a16="http://schemas.microsoft.com/office/drawing/2014/main" id="{3479394E-AF6C-22E8-E6F1-A67897D51C88}"/>
              </a:ext>
            </a:extLst>
          </p:cNvPr>
          <p:cNvSpPr txBox="1"/>
          <p:nvPr/>
        </p:nvSpPr>
        <p:spPr>
          <a:xfrm>
            <a:off x="463027" y="1101368"/>
            <a:ext cx="7433086" cy="400110"/>
          </a:xfrm>
          <a:prstGeom prst="rect">
            <a:avLst/>
          </a:prstGeom>
          <a:noFill/>
        </p:spPr>
        <p:txBody>
          <a:bodyPr wrap="square">
            <a:spAutoFit/>
          </a:bodyPr>
          <a:lstStyle/>
          <a:p>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For focusing on High-Performance Embedded Systems</a:t>
            </a:r>
            <a:endParaRPr lang="en-ZA" sz="1600" dirty="0"/>
          </a:p>
        </p:txBody>
      </p:sp>
      <p:grpSp>
        <p:nvGrpSpPr>
          <p:cNvPr id="28" name="Group 27">
            <a:extLst>
              <a:ext uri="{FF2B5EF4-FFF2-40B4-BE49-F238E27FC236}">
                <a16:creationId xmlns:a16="http://schemas.microsoft.com/office/drawing/2014/main" id="{BD7E3D0D-D980-E3BD-013A-B057E0F01D82}"/>
              </a:ext>
            </a:extLst>
          </p:cNvPr>
          <p:cNvGrpSpPr/>
          <p:nvPr/>
        </p:nvGrpSpPr>
        <p:grpSpPr>
          <a:xfrm rot="879450">
            <a:off x="284200" y="1447280"/>
            <a:ext cx="1820731" cy="1308125"/>
            <a:chOff x="256799" y="2193750"/>
            <a:chExt cx="1820731" cy="1308125"/>
          </a:xfrm>
        </p:grpSpPr>
        <p:pic>
          <p:nvPicPr>
            <p:cNvPr id="9" name="Picture 8" descr="A black and white pitcher of milk&#10;&#10;Description automatically generated">
              <a:extLst>
                <a:ext uri="{FF2B5EF4-FFF2-40B4-BE49-F238E27FC236}">
                  <a16:creationId xmlns:a16="http://schemas.microsoft.com/office/drawing/2014/main" id="{4190B129-FBE1-B7A6-AE0B-51B2D5FBB0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600000" flipH="1">
              <a:off x="932500" y="2451822"/>
              <a:ext cx="972070" cy="1128035"/>
            </a:xfrm>
            <a:prstGeom prst="rect">
              <a:avLst/>
            </a:prstGeom>
          </p:spPr>
        </p:pic>
        <p:sp>
          <p:nvSpPr>
            <p:cNvPr id="13" name="TextBox 12">
              <a:extLst>
                <a:ext uri="{FF2B5EF4-FFF2-40B4-BE49-F238E27FC236}">
                  <a16:creationId xmlns:a16="http://schemas.microsoft.com/office/drawing/2014/main" id="{1F027290-F89F-62B3-9B4C-6F28E7607A91}"/>
                </a:ext>
              </a:extLst>
            </p:cNvPr>
            <p:cNvSpPr txBox="1"/>
            <p:nvPr/>
          </p:nvSpPr>
          <p:spPr>
            <a:xfrm rot="19626741">
              <a:off x="256799" y="2193750"/>
              <a:ext cx="1820731" cy="646331"/>
            </a:xfrm>
            <a:prstGeom prst="rect">
              <a:avLst/>
            </a:prstGeom>
            <a:noFill/>
          </p:spPr>
          <p:txBody>
            <a:bodyPr wrap="square">
              <a:spAutoFit/>
            </a:bodyPr>
            <a:lstStyle/>
            <a:p>
              <a:r>
                <a:rPr lang="en-ZA" sz="1800" dirty="0">
                  <a:solidFill>
                    <a:schemeClr val="tx2"/>
                  </a:solidFill>
                  <a:latin typeface="Tahoma" panose="020B0604030504040204" pitchFamily="34" charset="0"/>
                  <a:ea typeface="Tahoma" panose="020B0604030504040204" pitchFamily="34" charset="0"/>
                  <a:cs typeface="Tahoma" panose="020B0604030504040204" pitchFamily="34" charset="0"/>
                </a:rPr>
                <a:t>sequential programming</a:t>
              </a:r>
              <a:endParaRPr lang="en-ZA" dirty="0"/>
            </a:p>
          </p:txBody>
        </p:sp>
      </p:grpSp>
      <p:grpSp>
        <p:nvGrpSpPr>
          <p:cNvPr id="21" name="Group 20">
            <a:extLst>
              <a:ext uri="{FF2B5EF4-FFF2-40B4-BE49-F238E27FC236}">
                <a16:creationId xmlns:a16="http://schemas.microsoft.com/office/drawing/2014/main" id="{DA70BCC7-765F-DE44-493D-D1CAA004B0D2}"/>
              </a:ext>
            </a:extLst>
          </p:cNvPr>
          <p:cNvGrpSpPr/>
          <p:nvPr/>
        </p:nvGrpSpPr>
        <p:grpSpPr>
          <a:xfrm>
            <a:off x="5168629" y="2058051"/>
            <a:ext cx="2190720" cy="815319"/>
            <a:chOff x="5168629" y="2058051"/>
            <a:chExt cx="2190720" cy="815319"/>
          </a:xfrm>
        </p:grpSpPr>
        <p:pic>
          <p:nvPicPr>
            <p:cNvPr id="8" name="Picture 7" descr="A black and white pitcher of milk&#10;&#10;Description automatically generated">
              <a:extLst>
                <a:ext uri="{FF2B5EF4-FFF2-40B4-BE49-F238E27FC236}">
                  <a16:creationId xmlns:a16="http://schemas.microsoft.com/office/drawing/2014/main" id="{58B44F77-C524-42D6-7824-FA969690DC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519757">
              <a:off x="5273668" y="1996623"/>
              <a:ext cx="815319" cy="938175"/>
            </a:xfrm>
            <a:prstGeom prst="rect">
              <a:avLst/>
            </a:prstGeom>
          </p:spPr>
        </p:pic>
        <p:sp>
          <p:nvSpPr>
            <p:cNvPr id="14" name="TextBox 13">
              <a:extLst>
                <a:ext uri="{FF2B5EF4-FFF2-40B4-BE49-F238E27FC236}">
                  <a16:creationId xmlns:a16="http://schemas.microsoft.com/office/drawing/2014/main" id="{E8AABC11-4658-91FD-B04D-B130A01F7CC2}"/>
                </a:ext>
              </a:extLst>
            </p:cNvPr>
            <p:cNvSpPr txBox="1"/>
            <p:nvPr/>
          </p:nvSpPr>
          <p:spPr>
            <a:xfrm rot="2204555">
              <a:off x="5168629" y="2070591"/>
              <a:ext cx="2190720" cy="369332"/>
            </a:xfrm>
            <a:prstGeom prst="rect">
              <a:avLst/>
            </a:prstGeom>
            <a:noFill/>
          </p:spPr>
          <p:txBody>
            <a:bodyPr wrap="square">
              <a:spAutoFit/>
            </a:bodyPr>
            <a:lstStyle/>
            <a:p>
              <a:r>
                <a:rPr lang="en-ZA" dirty="0">
                  <a:solidFill>
                    <a:schemeClr val="tx2"/>
                  </a:solidFill>
                  <a:latin typeface="Tahoma" panose="020B0604030504040204" pitchFamily="34" charset="0"/>
                  <a:ea typeface="Tahoma" panose="020B0604030504040204" pitchFamily="34" charset="0"/>
                  <a:cs typeface="Tahoma" panose="020B0604030504040204" pitchFamily="34" charset="0"/>
                </a:rPr>
                <a:t>HW/SW interfacing</a:t>
              </a:r>
              <a:endParaRPr lang="en-ZA" dirty="0"/>
            </a:p>
          </p:txBody>
        </p:sp>
      </p:grpSp>
      <p:grpSp>
        <p:nvGrpSpPr>
          <p:cNvPr id="33" name="Group 32">
            <a:extLst>
              <a:ext uri="{FF2B5EF4-FFF2-40B4-BE49-F238E27FC236}">
                <a16:creationId xmlns:a16="http://schemas.microsoft.com/office/drawing/2014/main" id="{D7A4F854-495F-ABC4-67BE-A93B7FCD0AC4}"/>
              </a:ext>
            </a:extLst>
          </p:cNvPr>
          <p:cNvGrpSpPr/>
          <p:nvPr/>
        </p:nvGrpSpPr>
        <p:grpSpPr>
          <a:xfrm>
            <a:off x="3954935" y="2867043"/>
            <a:ext cx="1321163" cy="1201832"/>
            <a:chOff x="3491204" y="2828976"/>
            <a:chExt cx="1321163" cy="1201832"/>
          </a:xfrm>
        </p:grpSpPr>
        <p:pic>
          <p:nvPicPr>
            <p:cNvPr id="15" name="Picture 14" descr="A black and white pitcher of milk&#10;&#10;Description automatically generated">
              <a:extLst>
                <a:ext uri="{FF2B5EF4-FFF2-40B4-BE49-F238E27FC236}">
                  <a16:creationId xmlns:a16="http://schemas.microsoft.com/office/drawing/2014/main" id="{FA34BC10-B4E9-6D6A-7A7D-34FE51BF3A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939920">
              <a:off x="3561242" y="2758938"/>
              <a:ext cx="929584" cy="1069659"/>
            </a:xfrm>
            <a:prstGeom prst="rect">
              <a:avLst/>
            </a:prstGeom>
          </p:spPr>
        </p:pic>
        <p:sp>
          <p:nvSpPr>
            <p:cNvPr id="16" name="TextBox 15">
              <a:extLst>
                <a:ext uri="{FF2B5EF4-FFF2-40B4-BE49-F238E27FC236}">
                  <a16:creationId xmlns:a16="http://schemas.microsoft.com/office/drawing/2014/main" id="{B34E2F30-D5E6-04EA-CA73-E8B0CCD5C977}"/>
                </a:ext>
              </a:extLst>
            </p:cNvPr>
            <p:cNvSpPr txBox="1"/>
            <p:nvPr/>
          </p:nvSpPr>
          <p:spPr>
            <a:xfrm rot="1220378">
              <a:off x="3763688" y="3661476"/>
              <a:ext cx="1048679" cy="369332"/>
            </a:xfrm>
            <a:prstGeom prst="rect">
              <a:avLst/>
            </a:prstGeom>
            <a:noFill/>
          </p:spPr>
          <p:txBody>
            <a:bodyPr wrap="square">
              <a:spAutoFit/>
            </a:bodyPr>
            <a:lstStyle/>
            <a:p>
              <a:r>
                <a:rPr lang="en-ZA" dirty="0">
                  <a:solidFill>
                    <a:schemeClr val="tx2"/>
                  </a:solidFill>
                  <a:latin typeface="Tahoma" panose="020B0604030504040204" pitchFamily="34" charset="0"/>
                  <a:ea typeface="Tahoma" panose="020B0604030504040204" pitchFamily="34" charset="0"/>
                  <a:cs typeface="Tahoma" panose="020B0604030504040204" pitchFamily="34" charset="0"/>
                </a:rPr>
                <a:t>comms</a:t>
              </a:r>
              <a:endParaRPr lang="en-ZA" dirty="0"/>
            </a:p>
          </p:txBody>
        </p:sp>
      </p:grpSp>
      <p:grpSp>
        <p:nvGrpSpPr>
          <p:cNvPr id="26" name="Group 25">
            <a:extLst>
              <a:ext uri="{FF2B5EF4-FFF2-40B4-BE49-F238E27FC236}">
                <a16:creationId xmlns:a16="http://schemas.microsoft.com/office/drawing/2014/main" id="{A19F9456-9289-C8BD-7F58-23E01E21F8C9}"/>
              </a:ext>
            </a:extLst>
          </p:cNvPr>
          <p:cNvGrpSpPr/>
          <p:nvPr/>
        </p:nvGrpSpPr>
        <p:grpSpPr>
          <a:xfrm>
            <a:off x="2423533" y="3422756"/>
            <a:ext cx="2197676" cy="1786546"/>
            <a:chOff x="2423533" y="3422756"/>
            <a:chExt cx="2197676" cy="1786546"/>
          </a:xfrm>
        </p:grpSpPr>
        <p:pic>
          <p:nvPicPr>
            <p:cNvPr id="4" name="Picture 3" descr="A white outline of a person's head&#10;&#10;Description automatically generated">
              <a:extLst>
                <a:ext uri="{FF2B5EF4-FFF2-40B4-BE49-F238E27FC236}">
                  <a16:creationId xmlns:a16="http://schemas.microsoft.com/office/drawing/2014/main" id="{F0FA1EE0-FEFF-FF6C-9821-70E7D16B81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3533" y="3422756"/>
              <a:ext cx="2197676" cy="1786546"/>
            </a:xfrm>
            <a:prstGeom prst="rect">
              <a:avLst/>
            </a:prstGeom>
          </p:spPr>
        </p:pic>
        <p:sp>
          <p:nvSpPr>
            <p:cNvPr id="19" name="TextBox 18">
              <a:extLst>
                <a:ext uri="{FF2B5EF4-FFF2-40B4-BE49-F238E27FC236}">
                  <a16:creationId xmlns:a16="http://schemas.microsoft.com/office/drawing/2014/main" id="{5BF06BB7-51BE-8A74-6B0A-301F137384A6}"/>
                </a:ext>
              </a:extLst>
            </p:cNvPr>
            <p:cNvSpPr txBox="1"/>
            <p:nvPr/>
          </p:nvSpPr>
          <p:spPr>
            <a:xfrm>
              <a:off x="2545009" y="3693249"/>
              <a:ext cx="1891759" cy="707886"/>
            </a:xfrm>
            <a:prstGeom prst="rect">
              <a:avLst/>
            </a:prstGeom>
            <a:noFill/>
          </p:spPr>
          <p:txBody>
            <a:bodyPr wrap="square">
              <a:spAutoFit/>
            </a:bodyPr>
            <a:lstStyle/>
            <a:p>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HPES Skills</a:t>
              </a:r>
              <a:b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&amp; Knowledge</a:t>
              </a:r>
              <a:endParaRPr lang="en-ZA" sz="2000" dirty="0"/>
            </a:p>
          </p:txBody>
        </p:sp>
      </p:grpSp>
      <p:grpSp>
        <p:nvGrpSpPr>
          <p:cNvPr id="27" name="Group 26">
            <a:extLst>
              <a:ext uri="{FF2B5EF4-FFF2-40B4-BE49-F238E27FC236}">
                <a16:creationId xmlns:a16="http://schemas.microsoft.com/office/drawing/2014/main" id="{477C9D63-02EE-3EDD-4B5A-C1F3898357BB}"/>
              </a:ext>
            </a:extLst>
          </p:cNvPr>
          <p:cNvGrpSpPr/>
          <p:nvPr/>
        </p:nvGrpSpPr>
        <p:grpSpPr>
          <a:xfrm>
            <a:off x="4344309" y="4742770"/>
            <a:ext cx="3317056" cy="830997"/>
            <a:chOff x="4344309" y="4742770"/>
            <a:chExt cx="3317056" cy="830997"/>
          </a:xfrm>
        </p:grpSpPr>
        <p:sp>
          <p:nvSpPr>
            <p:cNvPr id="20" name="TextBox 19">
              <a:extLst>
                <a:ext uri="{FF2B5EF4-FFF2-40B4-BE49-F238E27FC236}">
                  <a16:creationId xmlns:a16="http://schemas.microsoft.com/office/drawing/2014/main" id="{AD028F0E-3DEB-248F-A43E-F63645DB2870}"/>
                </a:ext>
              </a:extLst>
            </p:cNvPr>
            <p:cNvSpPr txBox="1"/>
            <p:nvPr/>
          </p:nvSpPr>
          <p:spPr>
            <a:xfrm>
              <a:off x="4866616" y="4742770"/>
              <a:ext cx="2794749" cy="830997"/>
            </a:xfrm>
            <a:prstGeom prst="rect">
              <a:avLst/>
            </a:prstGeom>
            <a:noFill/>
          </p:spPr>
          <p:txBody>
            <a:bodyPr wrap="square">
              <a:spAutoFit/>
            </a:bodyPr>
            <a:lstStyle/>
            <a:p>
              <a:r>
                <a:rPr lang="en-ZA" sz="1600" dirty="0">
                  <a:solidFill>
                    <a:schemeClr val="tx2"/>
                  </a:solidFill>
                  <a:latin typeface="Tahoma" panose="020B0604030504040204" pitchFamily="34" charset="0"/>
                  <a:ea typeface="Tahoma" panose="020B0604030504040204" pitchFamily="34" charset="0"/>
                  <a:cs typeface="Tahoma" panose="020B0604030504040204" pitchFamily="34" charset="0"/>
                </a:rPr>
                <a:t>Consider this a development team, not necessarily just an individual</a:t>
              </a:r>
              <a:endParaRPr lang="en-ZA" sz="1600" dirty="0"/>
            </a:p>
          </p:txBody>
        </p:sp>
        <p:cxnSp>
          <p:nvCxnSpPr>
            <p:cNvPr id="22" name="Straight Arrow Connector 21">
              <a:extLst>
                <a:ext uri="{FF2B5EF4-FFF2-40B4-BE49-F238E27FC236}">
                  <a16:creationId xmlns:a16="http://schemas.microsoft.com/office/drawing/2014/main" id="{8C45AAAE-7426-C64D-F1F9-26CC18C5EE98}"/>
                </a:ext>
              </a:extLst>
            </p:cNvPr>
            <p:cNvCxnSpPr/>
            <p:nvPr/>
          </p:nvCxnSpPr>
          <p:spPr>
            <a:xfrm flipH="1" flipV="1">
              <a:off x="4344309" y="4745841"/>
              <a:ext cx="553800" cy="1705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AB543C26-DC84-25E3-F90B-2BD686325934}"/>
              </a:ext>
            </a:extLst>
          </p:cNvPr>
          <p:cNvGrpSpPr/>
          <p:nvPr/>
        </p:nvGrpSpPr>
        <p:grpSpPr>
          <a:xfrm>
            <a:off x="6511323" y="1870567"/>
            <a:ext cx="2507783" cy="2085580"/>
            <a:chOff x="6511323" y="1870567"/>
            <a:chExt cx="2507783" cy="2085580"/>
          </a:xfrm>
        </p:grpSpPr>
        <p:sp>
          <p:nvSpPr>
            <p:cNvPr id="17" name="TextBox 16">
              <a:extLst>
                <a:ext uri="{FF2B5EF4-FFF2-40B4-BE49-F238E27FC236}">
                  <a16:creationId xmlns:a16="http://schemas.microsoft.com/office/drawing/2014/main" id="{8025B8C4-9297-8B3F-F3ED-AAC1AFD24FEE}"/>
                </a:ext>
              </a:extLst>
            </p:cNvPr>
            <p:cNvSpPr txBox="1"/>
            <p:nvPr/>
          </p:nvSpPr>
          <p:spPr>
            <a:xfrm>
              <a:off x="6828386" y="2497858"/>
              <a:ext cx="2190720" cy="830997"/>
            </a:xfrm>
            <a:prstGeom prst="rect">
              <a:avLst/>
            </a:prstGeom>
            <a:noFill/>
          </p:spPr>
          <p:txBody>
            <a:bodyPr wrap="square">
              <a:spAutoFit/>
            </a:bodyPr>
            <a:lstStyle/>
            <a:p>
              <a:r>
                <a:rPr lang="en-ZA" sz="16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(NB: this is just a relative image, not the full set of skills!!)</a:t>
              </a:r>
              <a:endParaRPr lang="en-ZA" sz="1600" dirty="0">
                <a:solidFill>
                  <a:schemeClr val="bg1">
                    <a:lumMod val="50000"/>
                  </a:schemeClr>
                </a:solidFill>
              </a:endParaRPr>
            </a:p>
          </p:txBody>
        </p:sp>
        <p:sp>
          <p:nvSpPr>
            <p:cNvPr id="23" name="Right Brace 22">
              <a:extLst>
                <a:ext uri="{FF2B5EF4-FFF2-40B4-BE49-F238E27FC236}">
                  <a16:creationId xmlns:a16="http://schemas.microsoft.com/office/drawing/2014/main" id="{954E28C7-1482-8AC4-178F-533B759BDE4E}"/>
                </a:ext>
              </a:extLst>
            </p:cNvPr>
            <p:cNvSpPr/>
            <p:nvPr/>
          </p:nvSpPr>
          <p:spPr>
            <a:xfrm>
              <a:off x="6511323" y="1870567"/>
              <a:ext cx="287801" cy="2085580"/>
            </a:xfrm>
            <a:prstGeom prst="rightBrace">
              <a:avLst>
                <a:gd name="adj1" fmla="val 75615"/>
                <a:gd name="adj2" fmla="val 4657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solidFill>
                  <a:sysClr val="windowText" lastClr="000000"/>
                </a:solidFill>
              </a:endParaRPr>
            </a:p>
          </p:txBody>
        </p:sp>
      </p:grpSp>
      <p:sp>
        <p:nvSpPr>
          <p:cNvPr id="25" name="TextBox 24">
            <a:extLst>
              <a:ext uri="{FF2B5EF4-FFF2-40B4-BE49-F238E27FC236}">
                <a16:creationId xmlns:a16="http://schemas.microsoft.com/office/drawing/2014/main" id="{EE263CB6-2A9C-121B-FC99-8061E9BC3095}"/>
              </a:ext>
            </a:extLst>
          </p:cNvPr>
          <p:cNvSpPr txBox="1"/>
          <p:nvPr/>
        </p:nvSpPr>
        <p:spPr>
          <a:xfrm rot="21140356">
            <a:off x="2852475" y="1413651"/>
            <a:ext cx="3313698" cy="369332"/>
          </a:xfrm>
          <a:prstGeom prst="rect">
            <a:avLst/>
          </a:prstGeom>
          <a:noFill/>
        </p:spPr>
        <p:txBody>
          <a:bodyPr wrap="square">
            <a:spAutoFit/>
          </a:bodyPr>
          <a:lstStyle/>
          <a:p>
            <a:r>
              <a:rPr lang="en-ZA" sz="1800" b="1" i="1" dirty="0">
                <a:solidFill>
                  <a:schemeClr val="accent6">
                    <a:lumMod val="50000"/>
                  </a:schemeClr>
                </a:solidFill>
                <a:latin typeface="Cambria" panose="02040503050406030204" pitchFamily="18" charset="0"/>
                <a:ea typeface="Cambria" panose="02040503050406030204" pitchFamily="18" charset="0"/>
                <a:cs typeface="Tahoma" panose="020B0604030504040204" pitchFamily="34" charset="0"/>
              </a:rPr>
              <a:t>skills to gather and use</a:t>
            </a:r>
            <a:endParaRPr lang="en-ZA" b="1" i="1" dirty="0">
              <a:solidFill>
                <a:schemeClr val="accent6">
                  <a:lumMod val="50000"/>
                </a:schemeClr>
              </a:solidFill>
              <a:latin typeface="Cambria" panose="02040503050406030204" pitchFamily="18" charset="0"/>
              <a:ea typeface="Cambria" panose="02040503050406030204" pitchFamily="18" charset="0"/>
            </a:endParaRPr>
          </a:p>
        </p:txBody>
      </p:sp>
      <p:grpSp>
        <p:nvGrpSpPr>
          <p:cNvPr id="32" name="Group 31">
            <a:extLst>
              <a:ext uri="{FF2B5EF4-FFF2-40B4-BE49-F238E27FC236}">
                <a16:creationId xmlns:a16="http://schemas.microsoft.com/office/drawing/2014/main" id="{0F191598-278B-8987-FC18-9A68F497CC62}"/>
              </a:ext>
            </a:extLst>
          </p:cNvPr>
          <p:cNvGrpSpPr/>
          <p:nvPr/>
        </p:nvGrpSpPr>
        <p:grpSpPr>
          <a:xfrm>
            <a:off x="282530" y="3295019"/>
            <a:ext cx="1926008" cy="1277128"/>
            <a:chOff x="562257" y="2885374"/>
            <a:chExt cx="1926008" cy="1277128"/>
          </a:xfrm>
        </p:grpSpPr>
        <p:pic>
          <p:nvPicPr>
            <p:cNvPr id="29" name="Picture 28" descr="A black and white pitcher of milk&#10;&#10;Description automatically generated">
              <a:extLst>
                <a:ext uri="{FF2B5EF4-FFF2-40B4-BE49-F238E27FC236}">
                  <a16:creationId xmlns:a16="http://schemas.microsoft.com/office/drawing/2014/main" id="{9D106EBA-7887-552D-84FE-2DF214C307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855500" flipH="1">
              <a:off x="1385275" y="2864248"/>
              <a:ext cx="986138" cy="1028390"/>
            </a:xfrm>
            <a:prstGeom prst="rect">
              <a:avLst/>
            </a:prstGeom>
          </p:spPr>
        </p:pic>
        <p:sp>
          <p:nvSpPr>
            <p:cNvPr id="30" name="TextBox 29">
              <a:extLst>
                <a:ext uri="{FF2B5EF4-FFF2-40B4-BE49-F238E27FC236}">
                  <a16:creationId xmlns:a16="http://schemas.microsoft.com/office/drawing/2014/main" id="{D1FF12A0-ED27-354C-D430-EE3CF72EEE8A}"/>
                </a:ext>
              </a:extLst>
            </p:cNvPr>
            <p:cNvSpPr txBox="1"/>
            <p:nvPr/>
          </p:nvSpPr>
          <p:spPr>
            <a:xfrm rot="2264014">
              <a:off x="562257" y="3793170"/>
              <a:ext cx="1926008" cy="369332"/>
            </a:xfrm>
            <a:prstGeom prst="rect">
              <a:avLst/>
            </a:prstGeom>
            <a:noFill/>
          </p:spPr>
          <p:txBody>
            <a:bodyPr wrap="square">
              <a:spAutoFit/>
            </a:bodyPr>
            <a:lstStyle/>
            <a:p>
              <a:r>
                <a:rPr lang="en-ZA" dirty="0">
                  <a:solidFill>
                    <a:schemeClr val="tx2"/>
                  </a:solidFill>
                  <a:latin typeface="Tahoma" panose="020B0604030504040204" pitchFamily="34" charset="0"/>
                  <a:ea typeface="Tahoma" panose="020B0604030504040204" pitchFamily="34" charset="0"/>
                  <a:cs typeface="Tahoma" panose="020B0604030504040204" pitchFamily="34" charset="0"/>
                </a:rPr>
                <a:t>Circuit design</a:t>
              </a:r>
              <a:endParaRPr lang="en-ZA" dirty="0"/>
            </a:p>
          </p:txBody>
        </p:sp>
      </p:grpSp>
      <p:sp>
        <p:nvSpPr>
          <p:cNvPr id="37" name="TextBox 36">
            <a:extLst>
              <a:ext uri="{FF2B5EF4-FFF2-40B4-BE49-F238E27FC236}">
                <a16:creationId xmlns:a16="http://schemas.microsoft.com/office/drawing/2014/main" id="{B7DA0845-8577-4200-EDB9-AC29D7BED157}"/>
              </a:ext>
            </a:extLst>
          </p:cNvPr>
          <p:cNvSpPr txBox="1"/>
          <p:nvPr/>
        </p:nvSpPr>
        <p:spPr>
          <a:xfrm>
            <a:off x="591703" y="6129191"/>
            <a:ext cx="8165022" cy="369332"/>
          </a:xfrm>
          <a:prstGeom prst="rect">
            <a:avLst/>
          </a:prstGeom>
          <a:noFill/>
        </p:spPr>
        <p:txBody>
          <a:bodyPr wrap="square">
            <a:spAutoFit/>
          </a:bodyPr>
          <a:lstStyle/>
          <a:p>
            <a:r>
              <a:rPr lang="en-ZA" sz="1800" dirty="0">
                <a:solidFill>
                  <a:schemeClr val="tx2"/>
                </a:solidFill>
                <a:latin typeface="Tahoma" panose="020B0604030504040204" pitchFamily="34" charset="0"/>
                <a:ea typeface="Tahoma" panose="020B0604030504040204" pitchFamily="34" charset="0"/>
                <a:cs typeface="Tahoma" panose="020B0604030504040204" pitchFamily="34" charset="0"/>
              </a:rPr>
              <a:t>Of course there is more to it than that…  but you surely get the ‘picture’.</a:t>
            </a:r>
            <a:endParaRPr lang="en-ZA" dirty="0"/>
          </a:p>
        </p:txBody>
      </p:sp>
      <p:grpSp>
        <p:nvGrpSpPr>
          <p:cNvPr id="3" name="Group 2">
            <a:extLst>
              <a:ext uri="{FF2B5EF4-FFF2-40B4-BE49-F238E27FC236}">
                <a16:creationId xmlns:a16="http://schemas.microsoft.com/office/drawing/2014/main" id="{D0F496AC-4BEF-E4BC-3021-FBBF60E9CB68}"/>
              </a:ext>
            </a:extLst>
          </p:cNvPr>
          <p:cNvGrpSpPr/>
          <p:nvPr/>
        </p:nvGrpSpPr>
        <p:grpSpPr>
          <a:xfrm rot="706196">
            <a:off x="1514058" y="2111319"/>
            <a:ext cx="1506726" cy="1426062"/>
            <a:chOff x="840630" y="2978036"/>
            <a:chExt cx="1506726" cy="1426062"/>
          </a:xfrm>
        </p:grpSpPr>
        <p:pic>
          <p:nvPicPr>
            <p:cNvPr id="5" name="Picture 4" descr="A black and white pitcher of milk&#10;&#10;Description automatically generated">
              <a:extLst>
                <a:ext uri="{FF2B5EF4-FFF2-40B4-BE49-F238E27FC236}">
                  <a16:creationId xmlns:a16="http://schemas.microsoft.com/office/drawing/2014/main" id="{AAB2C2A6-C472-43BF-E697-9D449F5A05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855500" flipH="1">
              <a:off x="1446697" y="2959295"/>
              <a:ext cx="874792" cy="912273"/>
            </a:xfrm>
            <a:prstGeom prst="rect">
              <a:avLst/>
            </a:prstGeom>
          </p:spPr>
        </p:pic>
        <p:sp>
          <p:nvSpPr>
            <p:cNvPr id="7" name="TextBox 6">
              <a:extLst>
                <a:ext uri="{FF2B5EF4-FFF2-40B4-BE49-F238E27FC236}">
                  <a16:creationId xmlns:a16="http://schemas.microsoft.com/office/drawing/2014/main" id="{7F0FAFCB-7A1F-AF96-26FC-9241BEA1C0D6}"/>
                </a:ext>
              </a:extLst>
            </p:cNvPr>
            <p:cNvSpPr txBox="1"/>
            <p:nvPr/>
          </p:nvSpPr>
          <p:spPr>
            <a:xfrm rot="2264014">
              <a:off x="840630" y="3748780"/>
              <a:ext cx="1506726" cy="655318"/>
            </a:xfrm>
            <a:prstGeom prst="rect">
              <a:avLst/>
            </a:prstGeom>
            <a:noFill/>
          </p:spPr>
          <p:txBody>
            <a:bodyPr wrap="square">
              <a:spAutoFit/>
            </a:bodyPr>
            <a:lstStyle/>
            <a:p>
              <a:r>
                <a:rPr lang="en-ZA" dirty="0">
                  <a:solidFill>
                    <a:schemeClr val="tx2"/>
                  </a:solidFill>
                  <a:latin typeface="Tahoma" panose="020B0604030504040204" pitchFamily="34" charset="0"/>
                  <a:ea typeface="Tahoma" panose="020B0604030504040204" pitchFamily="34" charset="0"/>
                  <a:cs typeface="Tahoma" panose="020B0604030504040204" pitchFamily="34" charset="0"/>
                </a:rPr>
                <a:t>Accelerator Design</a:t>
              </a:r>
              <a:endParaRPr lang="en-ZA" dirty="0"/>
            </a:p>
          </p:txBody>
        </p:sp>
      </p:grpSp>
      <p:grpSp>
        <p:nvGrpSpPr>
          <p:cNvPr id="10" name="Group 9">
            <a:extLst>
              <a:ext uri="{FF2B5EF4-FFF2-40B4-BE49-F238E27FC236}">
                <a16:creationId xmlns:a16="http://schemas.microsoft.com/office/drawing/2014/main" id="{D9E233D0-34B7-727E-DDFF-952C1FB023F2}"/>
              </a:ext>
            </a:extLst>
          </p:cNvPr>
          <p:cNvGrpSpPr/>
          <p:nvPr/>
        </p:nvGrpSpPr>
        <p:grpSpPr>
          <a:xfrm rot="20049630">
            <a:off x="5207896" y="2714251"/>
            <a:ext cx="1520092" cy="1447850"/>
            <a:chOff x="1405037" y="2856097"/>
            <a:chExt cx="1520092" cy="1447850"/>
          </a:xfrm>
        </p:grpSpPr>
        <p:pic>
          <p:nvPicPr>
            <p:cNvPr id="11" name="Picture 10" descr="A black and white pitcher of milk&#10;&#10;Description automatically generated">
              <a:extLst>
                <a:ext uri="{FF2B5EF4-FFF2-40B4-BE49-F238E27FC236}">
                  <a16:creationId xmlns:a16="http://schemas.microsoft.com/office/drawing/2014/main" id="{1D736FF3-D72B-E7C6-6983-54C0B8AFA7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229369">
              <a:off x="1405037" y="2856097"/>
              <a:ext cx="986095" cy="1028390"/>
            </a:xfrm>
            <a:prstGeom prst="rect">
              <a:avLst/>
            </a:prstGeom>
          </p:spPr>
        </p:pic>
        <p:sp>
          <p:nvSpPr>
            <p:cNvPr id="12" name="TextBox 11">
              <a:extLst>
                <a:ext uri="{FF2B5EF4-FFF2-40B4-BE49-F238E27FC236}">
                  <a16:creationId xmlns:a16="http://schemas.microsoft.com/office/drawing/2014/main" id="{11A5CE36-4714-D0DB-E5D1-90003C161188}"/>
                </a:ext>
              </a:extLst>
            </p:cNvPr>
            <p:cNvSpPr txBox="1"/>
            <p:nvPr/>
          </p:nvSpPr>
          <p:spPr>
            <a:xfrm rot="790173">
              <a:off x="1418403" y="3934615"/>
              <a:ext cx="1506726" cy="369332"/>
            </a:xfrm>
            <a:prstGeom prst="rect">
              <a:avLst/>
            </a:prstGeom>
            <a:noFill/>
          </p:spPr>
          <p:txBody>
            <a:bodyPr wrap="square">
              <a:spAutoFit/>
            </a:bodyPr>
            <a:lstStyle/>
            <a:p>
              <a:r>
                <a:rPr lang="en-ZA" dirty="0">
                  <a:solidFill>
                    <a:schemeClr val="tx2"/>
                  </a:solidFill>
                  <a:latin typeface="Tahoma" panose="020B0604030504040204" pitchFamily="34" charset="0"/>
                  <a:ea typeface="Tahoma" panose="020B0604030504040204" pitchFamily="34" charset="0"/>
                  <a:cs typeface="Tahoma" panose="020B0604030504040204" pitchFamily="34" charset="0"/>
                </a:rPr>
                <a:t>Soc</a:t>
              </a:r>
              <a:endParaRPr lang="en-ZA" dirty="0"/>
            </a:p>
          </p:txBody>
        </p:sp>
      </p:grpSp>
      <p:grpSp>
        <p:nvGrpSpPr>
          <p:cNvPr id="36" name="Group 35">
            <a:extLst>
              <a:ext uri="{FF2B5EF4-FFF2-40B4-BE49-F238E27FC236}">
                <a16:creationId xmlns:a16="http://schemas.microsoft.com/office/drawing/2014/main" id="{84DA6D5C-74C1-596F-CCD9-9C0B17BD2A68}"/>
              </a:ext>
            </a:extLst>
          </p:cNvPr>
          <p:cNvGrpSpPr/>
          <p:nvPr/>
        </p:nvGrpSpPr>
        <p:grpSpPr>
          <a:xfrm>
            <a:off x="3543133" y="1890981"/>
            <a:ext cx="2026599" cy="959561"/>
            <a:chOff x="3543133" y="1890981"/>
            <a:chExt cx="2026599" cy="959561"/>
          </a:xfrm>
        </p:grpSpPr>
        <p:pic>
          <p:nvPicPr>
            <p:cNvPr id="18" name="Picture 17" descr="A black and white pitcher of milk&#10;&#10;Description automatically generated">
              <a:extLst>
                <a:ext uri="{FF2B5EF4-FFF2-40B4-BE49-F238E27FC236}">
                  <a16:creationId xmlns:a16="http://schemas.microsoft.com/office/drawing/2014/main" id="{C1C34EE6-A175-6B00-FCC5-E2168D07A5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263072">
              <a:off x="3604561" y="1973795"/>
              <a:ext cx="815319" cy="938175"/>
            </a:xfrm>
            <a:prstGeom prst="rect">
              <a:avLst/>
            </a:prstGeom>
          </p:spPr>
        </p:pic>
        <p:sp>
          <p:nvSpPr>
            <p:cNvPr id="31" name="TextBox 30">
              <a:extLst>
                <a:ext uri="{FF2B5EF4-FFF2-40B4-BE49-F238E27FC236}">
                  <a16:creationId xmlns:a16="http://schemas.microsoft.com/office/drawing/2014/main" id="{08DC7897-3785-24C6-94AA-054ACE675B63}"/>
                </a:ext>
              </a:extLst>
            </p:cNvPr>
            <p:cNvSpPr txBox="1"/>
            <p:nvPr/>
          </p:nvSpPr>
          <p:spPr>
            <a:xfrm rot="1594228">
              <a:off x="4163498" y="1890981"/>
              <a:ext cx="1406234" cy="646331"/>
            </a:xfrm>
            <a:prstGeom prst="rect">
              <a:avLst/>
            </a:prstGeom>
            <a:noFill/>
          </p:spPr>
          <p:txBody>
            <a:bodyPr wrap="square">
              <a:spAutoFit/>
            </a:bodyPr>
            <a:lstStyle/>
            <a:p>
              <a:r>
                <a:rPr lang="en-ZA" dirty="0">
                  <a:solidFill>
                    <a:schemeClr val="tx2"/>
                  </a:solidFill>
                  <a:latin typeface="Tahoma" panose="020B0604030504040204" pitchFamily="34" charset="0"/>
                  <a:ea typeface="Tahoma" panose="020B0604030504040204" pitchFamily="34" charset="0"/>
                  <a:cs typeface="Tahoma" panose="020B0604030504040204" pitchFamily="34" charset="0"/>
                </a:rPr>
                <a:t>parallel computing</a:t>
              </a:r>
              <a:endParaRPr lang="en-ZA" dirty="0"/>
            </a:p>
          </p:txBody>
        </p:sp>
      </p:grpSp>
      <p:grpSp>
        <p:nvGrpSpPr>
          <p:cNvPr id="38" name="Group 37">
            <a:extLst>
              <a:ext uri="{FF2B5EF4-FFF2-40B4-BE49-F238E27FC236}">
                <a16:creationId xmlns:a16="http://schemas.microsoft.com/office/drawing/2014/main" id="{34DB85BD-EA7C-AD56-89A1-49A3A43AFD6E}"/>
              </a:ext>
            </a:extLst>
          </p:cNvPr>
          <p:cNvGrpSpPr/>
          <p:nvPr/>
        </p:nvGrpSpPr>
        <p:grpSpPr>
          <a:xfrm rot="21168366">
            <a:off x="2798871" y="2613260"/>
            <a:ext cx="1660547" cy="885714"/>
            <a:chOff x="3543133" y="1964828"/>
            <a:chExt cx="1660547" cy="885714"/>
          </a:xfrm>
        </p:grpSpPr>
        <p:pic>
          <p:nvPicPr>
            <p:cNvPr id="39" name="Picture 38" descr="A black and white pitcher of milk&#10;&#10;Description automatically generated">
              <a:extLst>
                <a:ext uri="{FF2B5EF4-FFF2-40B4-BE49-F238E27FC236}">
                  <a16:creationId xmlns:a16="http://schemas.microsoft.com/office/drawing/2014/main" id="{03B0D9C2-D4E3-DDD4-E01E-6C24210238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263072">
              <a:off x="3604561" y="1973795"/>
              <a:ext cx="815319" cy="938175"/>
            </a:xfrm>
            <a:prstGeom prst="rect">
              <a:avLst/>
            </a:prstGeom>
          </p:spPr>
        </p:pic>
        <p:sp>
          <p:nvSpPr>
            <p:cNvPr id="40" name="TextBox 39">
              <a:extLst>
                <a:ext uri="{FF2B5EF4-FFF2-40B4-BE49-F238E27FC236}">
                  <a16:creationId xmlns:a16="http://schemas.microsoft.com/office/drawing/2014/main" id="{5C5E3B12-F792-3612-26D2-450D70C833A9}"/>
                </a:ext>
              </a:extLst>
            </p:cNvPr>
            <p:cNvSpPr txBox="1"/>
            <p:nvPr/>
          </p:nvSpPr>
          <p:spPr>
            <a:xfrm rot="1594228">
              <a:off x="3797446" y="1964828"/>
              <a:ext cx="1406234" cy="369332"/>
            </a:xfrm>
            <a:prstGeom prst="rect">
              <a:avLst/>
            </a:prstGeom>
            <a:noFill/>
          </p:spPr>
          <p:txBody>
            <a:bodyPr wrap="square">
              <a:spAutoFit/>
            </a:bodyPr>
            <a:lstStyle/>
            <a:p>
              <a:r>
                <a:rPr lang="en-ZA" dirty="0">
                  <a:solidFill>
                    <a:schemeClr val="tx2"/>
                  </a:solidFill>
                  <a:latin typeface="Tahoma" panose="020B0604030504040204" pitchFamily="34" charset="0"/>
                  <a:ea typeface="Tahoma" panose="020B0604030504040204" pitchFamily="34" charset="0"/>
                  <a:cs typeface="Tahoma" panose="020B0604030504040204" pitchFamily="34" charset="0"/>
                </a:rPr>
                <a:t>HDL coding</a:t>
              </a:r>
              <a:endParaRPr lang="en-ZA" dirty="0"/>
            </a:p>
          </p:txBody>
        </p:sp>
      </p:grpSp>
      <p:grpSp>
        <p:nvGrpSpPr>
          <p:cNvPr id="44" name="Group 43">
            <a:extLst>
              <a:ext uri="{FF2B5EF4-FFF2-40B4-BE49-F238E27FC236}">
                <a16:creationId xmlns:a16="http://schemas.microsoft.com/office/drawing/2014/main" id="{65165C90-D2EE-0FCF-8307-5855BB8BD2DD}"/>
              </a:ext>
            </a:extLst>
          </p:cNvPr>
          <p:cNvGrpSpPr/>
          <p:nvPr/>
        </p:nvGrpSpPr>
        <p:grpSpPr>
          <a:xfrm>
            <a:off x="298689" y="2784572"/>
            <a:ext cx="1016671" cy="788646"/>
            <a:chOff x="298689" y="2784572"/>
            <a:chExt cx="1016671" cy="788646"/>
          </a:xfrm>
        </p:grpSpPr>
        <p:pic>
          <p:nvPicPr>
            <p:cNvPr id="41" name="Picture 40" descr="A black and white pitcher of milk&#10;&#10;Description automatically generated">
              <a:extLst>
                <a:ext uri="{FF2B5EF4-FFF2-40B4-BE49-F238E27FC236}">
                  <a16:creationId xmlns:a16="http://schemas.microsoft.com/office/drawing/2014/main" id="{2AE8A2CA-EE96-F3B0-7418-DD395FF1F76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439156" flipH="1">
              <a:off x="715246" y="2784572"/>
              <a:ext cx="600114" cy="625826"/>
            </a:xfrm>
            <a:prstGeom prst="rect">
              <a:avLst/>
            </a:prstGeom>
          </p:spPr>
        </p:pic>
        <p:sp>
          <p:nvSpPr>
            <p:cNvPr id="43" name="TextBox 42">
              <a:extLst>
                <a:ext uri="{FF2B5EF4-FFF2-40B4-BE49-F238E27FC236}">
                  <a16:creationId xmlns:a16="http://schemas.microsoft.com/office/drawing/2014/main" id="{19B619CA-F0A5-3CF0-5079-A263C39BF2CF}"/>
                </a:ext>
              </a:extLst>
            </p:cNvPr>
            <p:cNvSpPr txBox="1"/>
            <p:nvPr/>
          </p:nvSpPr>
          <p:spPr>
            <a:xfrm rot="2684319">
              <a:off x="298689" y="3265441"/>
              <a:ext cx="950025" cy="307777"/>
            </a:xfrm>
            <a:prstGeom prst="rect">
              <a:avLst/>
            </a:prstGeom>
            <a:noFill/>
          </p:spPr>
          <p:txBody>
            <a:bodyPr wrap="square">
              <a:spAutoFit/>
            </a:bodyPr>
            <a:lstStyle/>
            <a:p>
              <a:r>
                <a:rPr lang="en-ZA" sz="1400" dirty="0">
                  <a:solidFill>
                    <a:schemeClr val="tx2"/>
                  </a:solidFill>
                  <a:latin typeface="Tahoma" panose="020B0604030504040204" pitchFamily="34" charset="0"/>
                  <a:ea typeface="Tahoma" panose="020B0604030504040204" pitchFamily="34" charset="0"/>
                  <a:cs typeface="Tahoma" panose="020B0604030504040204" pitchFamily="34" charset="0"/>
                </a:rPr>
                <a:t>DWARFS</a:t>
              </a:r>
              <a:endParaRPr lang="en-ZA" sz="1400" dirty="0"/>
            </a:p>
          </p:txBody>
        </p:sp>
      </p:grpSp>
      <p:pic>
        <p:nvPicPr>
          <p:cNvPr id="45" name="Picture 44" descr="A black and white pitcher of milk&#10;&#10;Description automatically generated">
            <a:extLst>
              <a:ext uri="{FF2B5EF4-FFF2-40B4-BE49-F238E27FC236}">
                <a16:creationId xmlns:a16="http://schemas.microsoft.com/office/drawing/2014/main" id="{CE8B6782-2367-1436-601F-F02DD0DE91D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778927" flipH="1">
            <a:off x="1771263" y="1741243"/>
            <a:ext cx="600114" cy="625826"/>
          </a:xfrm>
          <a:prstGeom prst="rect">
            <a:avLst/>
          </a:prstGeom>
        </p:spPr>
      </p:pic>
      <p:pic>
        <p:nvPicPr>
          <p:cNvPr id="46" name="Picture 45" descr="A black and white pitcher of milk&#10;&#10;Description automatically generated">
            <a:extLst>
              <a:ext uri="{FF2B5EF4-FFF2-40B4-BE49-F238E27FC236}">
                <a16:creationId xmlns:a16="http://schemas.microsoft.com/office/drawing/2014/main" id="{981FA73A-58A6-F9B7-AC66-6537C038C0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470889" flipH="1">
            <a:off x="2900853" y="1895859"/>
            <a:ext cx="600114" cy="625826"/>
          </a:xfrm>
          <a:prstGeom prst="rect">
            <a:avLst/>
          </a:prstGeom>
        </p:spPr>
      </p:pic>
      <p:pic>
        <p:nvPicPr>
          <p:cNvPr id="47" name="Picture 46" descr="A black and white pitcher of milk&#10;&#10;Description automatically generated">
            <a:extLst>
              <a:ext uri="{FF2B5EF4-FFF2-40B4-BE49-F238E27FC236}">
                <a16:creationId xmlns:a16="http://schemas.microsoft.com/office/drawing/2014/main" id="{512F3031-E10C-EB80-6DB8-13F2148E382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9082168">
            <a:off x="4597411" y="2458185"/>
            <a:ext cx="582025" cy="625826"/>
          </a:xfrm>
          <a:prstGeom prst="rect">
            <a:avLst/>
          </a:prstGeom>
        </p:spPr>
      </p:pic>
      <p:pic>
        <p:nvPicPr>
          <p:cNvPr id="48" name="Picture 47" descr="A black and white pitcher of milk&#10;&#10;Description automatically generated">
            <a:extLst>
              <a:ext uri="{FF2B5EF4-FFF2-40B4-BE49-F238E27FC236}">
                <a16:creationId xmlns:a16="http://schemas.microsoft.com/office/drawing/2014/main" id="{9E00F0F4-B251-4FB5-D19A-B52C8BB3EB2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9082168">
            <a:off x="4909509" y="1563436"/>
            <a:ext cx="582025" cy="625826"/>
          </a:xfrm>
          <a:prstGeom prst="rect">
            <a:avLst/>
          </a:prstGeom>
        </p:spPr>
      </p:pic>
      <p:pic>
        <p:nvPicPr>
          <p:cNvPr id="49" name="Picture 48" descr="A black and white pitcher of milk&#10;&#10;Description automatically generated">
            <a:extLst>
              <a:ext uri="{FF2B5EF4-FFF2-40B4-BE49-F238E27FC236}">
                <a16:creationId xmlns:a16="http://schemas.microsoft.com/office/drawing/2014/main" id="{8C5113B3-6503-1226-3CC0-3DA4F5D9DA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717055" flipH="1">
            <a:off x="2383599" y="1549918"/>
            <a:ext cx="600114" cy="625826"/>
          </a:xfrm>
          <a:prstGeom prst="rect">
            <a:avLst/>
          </a:prstGeom>
        </p:spPr>
      </p:pic>
    </p:spTree>
    <p:extLst>
      <p:ext uri="{BB962C8B-B14F-4D97-AF65-F5344CB8AC3E}">
        <p14:creationId xmlns:p14="http://schemas.microsoft.com/office/powerpoint/2010/main" val="304243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childTnLst>
                          </p:cTn>
                        </p:par>
                        <p:par>
                          <p:cTn id="18" fill="hold">
                            <p:stCondLst>
                              <p:cond delay="0"/>
                            </p:stCondLst>
                            <p:childTnLst>
                              <p:par>
                                <p:cTn id="19" presetID="10" presetClass="entr" presetSubtype="0" fill="hold" nodeType="afterEffect">
                                  <p:stCondLst>
                                    <p:cond delay="25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par>
                          <p:cTn id="22" fill="hold">
                            <p:stCondLst>
                              <p:cond delay="1250"/>
                            </p:stCondLst>
                            <p:childTnLst>
                              <p:par>
                                <p:cTn id="23" presetID="1" presetClass="entr" presetSubtype="0" fill="hold" nodeType="afterEffect">
                                  <p:stCondLst>
                                    <p:cond delay="500"/>
                                  </p:stCondLst>
                                  <p:childTnLst>
                                    <p:set>
                                      <p:cBhvr>
                                        <p:cTn id="24" dur="1" fill="hold">
                                          <p:stCondLst>
                                            <p:cond delay="0"/>
                                          </p:stCondLst>
                                        </p:cTn>
                                        <p:tgtEl>
                                          <p:spTgt spid="28"/>
                                        </p:tgtEl>
                                        <p:attrNameLst>
                                          <p:attrName>style.visibility</p:attrName>
                                        </p:attrNameLst>
                                      </p:cBhvr>
                                      <p:to>
                                        <p:strVal val="visible"/>
                                      </p:to>
                                    </p:set>
                                  </p:childTnLst>
                                </p:cTn>
                              </p:par>
                            </p:childTnLst>
                          </p:cTn>
                        </p:par>
                        <p:par>
                          <p:cTn id="25" fill="hold">
                            <p:stCondLst>
                              <p:cond delay="1750"/>
                            </p:stCondLst>
                            <p:childTnLst>
                              <p:par>
                                <p:cTn id="26" presetID="1" presetClass="entr" presetSubtype="0" fill="hold" nodeType="afterEffect">
                                  <p:stCondLst>
                                    <p:cond delay="500"/>
                                  </p:stCondLst>
                                  <p:childTnLst>
                                    <p:set>
                                      <p:cBhvr>
                                        <p:cTn id="27" dur="1" fill="hold">
                                          <p:stCondLst>
                                            <p:cond delay="0"/>
                                          </p:stCondLst>
                                        </p:cTn>
                                        <p:tgtEl>
                                          <p:spTgt spid="3"/>
                                        </p:tgtEl>
                                        <p:attrNameLst>
                                          <p:attrName>style.visibility</p:attrName>
                                        </p:attrNameLst>
                                      </p:cBhvr>
                                      <p:to>
                                        <p:strVal val="visible"/>
                                      </p:to>
                                    </p:set>
                                  </p:childTnLst>
                                </p:cTn>
                              </p:par>
                            </p:childTnLst>
                          </p:cTn>
                        </p:par>
                        <p:par>
                          <p:cTn id="28" fill="hold">
                            <p:stCondLst>
                              <p:cond delay="2250"/>
                            </p:stCondLst>
                            <p:childTnLst>
                              <p:par>
                                <p:cTn id="29" presetID="1" presetClass="entr" presetSubtype="0" fill="hold" nodeType="afterEffect">
                                  <p:stCondLst>
                                    <p:cond delay="500"/>
                                  </p:stCondLst>
                                  <p:childTnLst>
                                    <p:set>
                                      <p:cBhvr>
                                        <p:cTn id="30" dur="1" fill="hold">
                                          <p:stCondLst>
                                            <p:cond delay="0"/>
                                          </p:stCondLst>
                                        </p:cTn>
                                        <p:tgtEl>
                                          <p:spTgt spid="32"/>
                                        </p:tgtEl>
                                        <p:attrNameLst>
                                          <p:attrName>style.visibility</p:attrName>
                                        </p:attrNameLst>
                                      </p:cBhvr>
                                      <p:to>
                                        <p:strVal val="visible"/>
                                      </p:to>
                                    </p:set>
                                  </p:childTnLst>
                                </p:cTn>
                              </p:par>
                            </p:childTnLst>
                          </p:cTn>
                        </p:par>
                        <p:par>
                          <p:cTn id="31" fill="hold">
                            <p:stCondLst>
                              <p:cond delay="2750"/>
                            </p:stCondLst>
                            <p:childTnLst>
                              <p:par>
                                <p:cTn id="32" presetID="1" presetClass="entr" presetSubtype="0" fill="hold" nodeType="afterEffect">
                                  <p:stCondLst>
                                    <p:cond delay="500"/>
                                  </p:stCondLst>
                                  <p:childTnLst>
                                    <p:set>
                                      <p:cBhvr>
                                        <p:cTn id="33" dur="1" fill="hold">
                                          <p:stCondLst>
                                            <p:cond delay="0"/>
                                          </p:stCondLst>
                                        </p:cTn>
                                        <p:tgtEl>
                                          <p:spTgt spid="44"/>
                                        </p:tgtEl>
                                        <p:attrNameLst>
                                          <p:attrName>style.visibility</p:attrName>
                                        </p:attrNameLst>
                                      </p:cBhvr>
                                      <p:to>
                                        <p:strVal val="visible"/>
                                      </p:to>
                                    </p:set>
                                  </p:childTnLst>
                                </p:cTn>
                              </p:par>
                            </p:childTnLst>
                          </p:cTn>
                        </p:par>
                        <p:par>
                          <p:cTn id="34" fill="hold">
                            <p:stCondLst>
                              <p:cond delay="3250"/>
                            </p:stCondLst>
                            <p:childTnLst>
                              <p:par>
                                <p:cTn id="35" presetID="1" presetClass="entr" presetSubtype="0" fill="hold" nodeType="afterEffect">
                                  <p:stCondLst>
                                    <p:cond delay="500"/>
                                  </p:stCondLst>
                                  <p:childTnLst>
                                    <p:set>
                                      <p:cBhvr>
                                        <p:cTn id="36" dur="1" fill="hold">
                                          <p:stCondLst>
                                            <p:cond delay="0"/>
                                          </p:stCondLst>
                                        </p:cTn>
                                        <p:tgtEl>
                                          <p:spTgt spid="38"/>
                                        </p:tgtEl>
                                        <p:attrNameLst>
                                          <p:attrName>style.visibility</p:attrName>
                                        </p:attrNameLst>
                                      </p:cBhvr>
                                      <p:to>
                                        <p:strVal val="visible"/>
                                      </p:to>
                                    </p:set>
                                  </p:childTnLst>
                                </p:cTn>
                              </p:par>
                            </p:childTnLst>
                          </p:cTn>
                        </p:par>
                        <p:par>
                          <p:cTn id="37" fill="hold">
                            <p:stCondLst>
                              <p:cond delay="3750"/>
                            </p:stCondLst>
                            <p:childTnLst>
                              <p:par>
                                <p:cTn id="38" presetID="1" presetClass="entr" presetSubtype="0" fill="hold" nodeType="afterEffect">
                                  <p:stCondLst>
                                    <p:cond delay="500"/>
                                  </p:stCondLst>
                                  <p:childTnLst>
                                    <p:set>
                                      <p:cBhvr>
                                        <p:cTn id="39" dur="1" fill="hold">
                                          <p:stCondLst>
                                            <p:cond delay="0"/>
                                          </p:stCondLst>
                                        </p:cTn>
                                        <p:tgtEl>
                                          <p:spTgt spid="36"/>
                                        </p:tgtEl>
                                        <p:attrNameLst>
                                          <p:attrName>style.visibility</p:attrName>
                                        </p:attrNameLst>
                                      </p:cBhvr>
                                      <p:to>
                                        <p:strVal val="visible"/>
                                      </p:to>
                                    </p:set>
                                  </p:childTnLst>
                                </p:cTn>
                              </p:par>
                            </p:childTnLst>
                          </p:cTn>
                        </p:par>
                        <p:par>
                          <p:cTn id="40" fill="hold">
                            <p:stCondLst>
                              <p:cond delay="4250"/>
                            </p:stCondLst>
                            <p:childTnLst>
                              <p:par>
                                <p:cTn id="41" presetID="1"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par>
                          <p:cTn id="43" fill="hold">
                            <p:stCondLst>
                              <p:cond delay="4250"/>
                            </p:stCondLst>
                            <p:childTnLst>
                              <p:par>
                                <p:cTn id="44" presetID="1" presetClass="entr" presetSubtype="0" fill="hold" nodeType="afterEffect">
                                  <p:stCondLst>
                                    <p:cond delay="500"/>
                                  </p:stCondLst>
                                  <p:childTnLst>
                                    <p:set>
                                      <p:cBhvr>
                                        <p:cTn id="45" dur="1" fill="hold">
                                          <p:stCondLst>
                                            <p:cond delay="0"/>
                                          </p:stCondLst>
                                        </p:cTn>
                                        <p:tgtEl>
                                          <p:spTgt spid="21"/>
                                        </p:tgtEl>
                                        <p:attrNameLst>
                                          <p:attrName>style.visibility</p:attrName>
                                        </p:attrNameLst>
                                      </p:cBhvr>
                                      <p:to>
                                        <p:strVal val="visible"/>
                                      </p:to>
                                    </p:set>
                                  </p:childTnLst>
                                </p:cTn>
                              </p:par>
                            </p:childTnLst>
                          </p:cTn>
                        </p:par>
                        <p:par>
                          <p:cTn id="46" fill="hold">
                            <p:stCondLst>
                              <p:cond delay="4750"/>
                            </p:stCondLst>
                            <p:childTnLst>
                              <p:par>
                                <p:cTn id="47" presetID="1" presetClass="entr" presetSubtype="0"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par>
                          <p:cTn id="49" fill="hold">
                            <p:stCondLst>
                              <p:cond delay="4750"/>
                            </p:stCondLst>
                            <p:childTnLst>
                              <p:par>
                                <p:cTn id="50" presetID="1" presetClass="entr" presetSubtype="0" fill="hold" nodeType="afterEffect">
                                  <p:stCondLst>
                                    <p:cond delay="500"/>
                                  </p:stCondLst>
                                  <p:childTnLst>
                                    <p:set>
                                      <p:cBhvr>
                                        <p:cTn id="51" dur="1" fill="hold">
                                          <p:stCondLst>
                                            <p:cond delay="0"/>
                                          </p:stCondLst>
                                        </p:cTn>
                                        <p:tgtEl>
                                          <p:spTgt spid="10"/>
                                        </p:tgtEl>
                                        <p:attrNameLst>
                                          <p:attrName>style.visibility</p:attrName>
                                        </p:attrNameLst>
                                      </p:cBhvr>
                                      <p:to>
                                        <p:strVal val="visible"/>
                                      </p:to>
                                    </p:set>
                                  </p:childTnLst>
                                </p:cTn>
                              </p:par>
                            </p:childTnLst>
                          </p:cTn>
                        </p:par>
                        <p:par>
                          <p:cTn id="52" fill="hold">
                            <p:stCondLst>
                              <p:cond delay="5250"/>
                            </p:stCondLst>
                            <p:childTnLst>
                              <p:par>
                                <p:cTn id="53" presetID="1" presetClass="entr" presetSubtype="0" fill="hold" nodeType="afterEffect">
                                  <p:stCondLst>
                                    <p:cond delay="500"/>
                                  </p:stCondLst>
                                  <p:childTnLst>
                                    <p:set>
                                      <p:cBhvr>
                                        <p:cTn id="54" dur="1" fill="hold">
                                          <p:stCondLst>
                                            <p:cond delay="0"/>
                                          </p:stCondLst>
                                        </p:cTn>
                                        <p:tgtEl>
                                          <p:spTgt spid="33"/>
                                        </p:tgtEl>
                                        <p:attrNameLst>
                                          <p:attrName>style.visibility</p:attrName>
                                        </p:attrNameLst>
                                      </p:cBhvr>
                                      <p:to>
                                        <p:strVal val="visible"/>
                                      </p:to>
                                    </p:set>
                                  </p:childTnLst>
                                </p:cTn>
                              </p:par>
                            </p:childTnLst>
                          </p:cTn>
                        </p:par>
                        <p:par>
                          <p:cTn id="55" fill="hold">
                            <p:stCondLst>
                              <p:cond delay="5750"/>
                            </p:stCondLst>
                            <p:childTnLst>
                              <p:par>
                                <p:cTn id="56" presetID="1" presetClass="entr" presetSubtype="0"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childTnLst>
                                </p:cTn>
                              </p:par>
                            </p:childTnLst>
                          </p:cTn>
                        </p:par>
                        <p:par>
                          <p:cTn id="58" fill="hold">
                            <p:stCondLst>
                              <p:cond delay="5750"/>
                            </p:stCondLst>
                            <p:childTnLst>
                              <p:par>
                                <p:cTn id="59" presetID="1"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childTnLst>
                          </p:cTn>
                        </p:par>
                        <p:par>
                          <p:cTn id="63" fill="hold">
                            <p:stCondLst>
                              <p:cond delay="5750"/>
                            </p:stCondLst>
                            <p:childTnLst>
                              <p:par>
                                <p:cTn id="64" presetID="1" presetClass="entr" presetSubtype="0"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649" y="223049"/>
            <a:ext cx="7024744" cy="1143000"/>
          </a:xfrm>
        </p:spPr>
        <p:txBody>
          <a:bodyPr/>
          <a:lstStyle/>
          <a:p>
            <a:pPr>
              <a:defRPr/>
            </a:pPr>
            <a:r>
              <a:rPr lang="en-US" dirty="0"/>
              <a:t>Some realities</a:t>
            </a:r>
          </a:p>
        </p:txBody>
      </p:sp>
      <p:sp>
        <p:nvSpPr>
          <p:cNvPr id="3" name="Content Placeholder 2"/>
          <p:cNvSpPr>
            <a:spLocks noGrp="1"/>
          </p:cNvSpPr>
          <p:nvPr>
            <p:ph idx="1"/>
          </p:nvPr>
        </p:nvSpPr>
        <p:spPr>
          <a:xfrm>
            <a:off x="396946" y="1665026"/>
            <a:ext cx="8299450" cy="4191000"/>
          </a:xfrm>
        </p:spPr>
        <p:txBody>
          <a:bodyPr>
            <a:normAutofit fontScale="92500" lnSpcReduction="20000"/>
          </a:bodyPr>
          <a:lstStyle/>
          <a:p>
            <a:pPr>
              <a:defRPr/>
            </a:pPr>
            <a:r>
              <a:rPr lang="en-US" sz="2800" dirty="0"/>
              <a:t>Where is work for computer engineers?</a:t>
            </a:r>
          </a:p>
          <a:p>
            <a:pPr lvl="1">
              <a:defRPr/>
            </a:pPr>
            <a:r>
              <a:rPr lang="en-US" sz="2400" dirty="0"/>
              <a:t>Most in: </a:t>
            </a:r>
            <a:r>
              <a:rPr lang="en-US" sz="2400" dirty="0">
                <a:solidFill>
                  <a:srgbClr val="FF6600"/>
                </a:solidFill>
              </a:rPr>
              <a:t>USA, Europe (&amp; UK), China and India</a:t>
            </a:r>
          </a:p>
          <a:p>
            <a:pPr lvl="1">
              <a:defRPr/>
            </a:pPr>
            <a:r>
              <a:rPr lang="en-US" sz="2400" dirty="0"/>
              <a:t>But opportunities in RSA … (see next slide)</a:t>
            </a:r>
          </a:p>
          <a:p>
            <a:pPr>
              <a:defRPr/>
            </a:pPr>
            <a:r>
              <a:rPr lang="en-US" sz="2800" dirty="0"/>
              <a:t>Good news:  </a:t>
            </a:r>
            <a:r>
              <a:rPr lang="en-US" sz="2800" i="1" dirty="0">
                <a:latin typeface="Arial Narrow" pitchFamily="34" charset="0"/>
              </a:rPr>
              <a:t>– if you’re skilled</a:t>
            </a:r>
            <a:endParaRPr lang="en-US" sz="2800" dirty="0"/>
          </a:p>
          <a:p>
            <a:pPr lvl="1">
              <a:defRPr/>
            </a:pPr>
            <a:r>
              <a:rPr lang="en-US" sz="2400" dirty="0">
                <a:solidFill>
                  <a:srgbClr val="FF6600"/>
                </a:solidFill>
              </a:rPr>
              <a:t>Outsourcing: 40% </a:t>
            </a:r>
            <a:r>
              <a:rPr lang="en-US" sz="2400" dirty="0"/>
              <a:t>*  </a:t>
            </a:r>
            <a:r>
              <a:rPr lang="en-US" sz="2000" dirty="0"/>
              <a:t>(esp. consumer/custom products)</a:t>
            </a:r>
            <a:r>
              <a:rPr lang="en-US" sz="2400" dirty="0"/>
              <a:t> </a:t>
            </a:r>
          </a:p>
          <a:p>
            <a:pPr lvl="1">
              <a:defRPr/>
            </a:pPr>
            <a:r>
              <a:rPr lang="en-US" sz="2400" dirty="0"/>
              <a:t>World shortage of good skills in embedded and high-performance developers</a:t>
            </a:r>
          </a:p>
          <a:p>
            <a:pPr lvl="1">
              <a:defRPr/>
            </a:pPr>
            <a:r>
              <a:rPr lang="en-US" sz="2400" dirty="0"/>
              <a:t>Worldwide desire for electronic products and faster processing</a:t>
            </a:r>
          </a:p>
          <a:p>
            <a:pPr lvl="1">
              <a:defRPr/>
            </a:pPr>
            <a:r>
              <a:rPr lang="en-US" sz="2400" dirty="0"/>
              <a:t>Increase in specialized/embedded computer systems, getting increasingly complex &amp; interconnected, rather than becoming simplified and easier…</a:t>
            </a:r>
          </a:p>
        </p:txBody>
      </p:sp>
      <p:sp>
        <p:nvSpPr>
          <p:cNvPr id="5" name="Arc 4"/>
          <p:cNvSpPr/>
          <p:nvPr/>
        </p:nvSpPr>
        <p:spPr bwMode="auto">
          <a:xfrm rot="16200000">
            <a:off x="-125592" y="3920614"/>
            <a:ext cx="1903413" cy="927100"/>
          </a:xfrm>
          <a:prstGeom prst="arc">
            <a:avLst>
              <a:gd name="adj1" fmla="val 10278769"/>
              <a:gd name="adj2" fmla="val 0"/>
            </a:avLst>
          </a:prstGeom>
          <a:noFill/>
          <a:ln w="28575" cap="flat" cmpd="sng" algn="ctr">
            <a:solidFill>
              <a:schemeClr val="tx1"/>
            </a:solidFill>
            <a:prstDash val="solid"/>
            <a:round/>
            <a:headEnd type="none" w="med" len="med"/>
            <a:tailEnd type="triangle" w="lg" len="med"/>
          </a:ln>
          <a:effectLst/>
        </p:spPr>
        <p:txBody>
          <a:bodyPr/>
          <a:lstStyle/>
          <a:p>
            <a:pPr eaLnBrk="0" hangingPunct="0">
              <a:defRPr/>
            </a:pPr>
            <a:endParaRPr lang="en-US"/>
          </a:p>
        </p:txBody>
      </p:sp>
      <p:sp>
        <p:nvSpPr>
          <p:cNvPr id="6" name="Arc 5"/>
          <p:cNvSpPr/>
          <p:nvPr/>
        </p:nvSpPr>
        <p:spPr bwMode="auto">
          <a:xfrm rot="4158932">
            <a:off x="7840345" y="4118800"/>
            <a:ext cx="933450" cy="1146175"/>
          </a:xfrm>
          <a:prstGeom prst="arc">
            <a:avLst>
              <a:gd name="adj1" fmla="val 11002278"/>
              <a:gd name="adj2" fmla="val 0"/>
            </a:avLst>
          </a:prstGeom>
          <a:noFill/>
          <a:ln w="28575" cap="flat" cmpd="sng" algn="ctr">
            <a:solidFill>
              <a:schemeClr val="tx1"/>
            </a:solidFill>
            <a:prstDash val="solid"/>
            <a:round/>
            <a:headEnd type="none" w="med" len="med"/>
            <a:tailEnd type="triangle" w="lg" len="med"/>
          </a:ln>
          <a:effectLst/>
        </p:spPr>
        <p:txBody>
          <a:bodyPr/>
          <a:lstStyle/>
          <a:p>
            <a:pPr eaLnBrk="0" hangingPunct="0">
              <a:defRPr/>
            </a:pPr>
            <a:endParaRPr lang="en-US"/>
          </a:p>
        </p:txBody>
      </p:sp>
      <p:sp>
        <p:nvSpPr>
          <p:cNvPr id="20487" name="TextBox 6"/>
          <p:cNvSpPr txBox="1">
            <a:spLocks noChangeArrowheads="1"/>
          </p:cNvSpPr>
          <p:nvPr/>
        </p:nvSpPr>
        <p:spPr bwMode="auto">
          <a:xfrm>
            <a:off x="387350" y="6453981"/>
            <a:ext cx="5924550" cy="230188"/>
          </a:xfrm>
          <a:prstGeom prst="rect">
            <a:avLst/>
          </a:prstGeom>
          <a:noFill/>
          <a:ln w="9525">
            <a:noFill/>
            <a:miter lim="800000"/>
            <a:headEnd/>
            <a:tailEnd/>
          </a:ln>
        </p:spPr>
        <p:txBody>
          <a:bodyPr wrap="none">
            <a:spAutoFit/>
          </a:bodyPr>
          <a:lstStyle/>
          <a:p>
            <a:pPr eaLnBrk="0" hangingPunct="0"/>
            <a:r>
              <a:rPr lang="en-ZA" sz="900" dirty="0"/>
              <a:t>* based on statistics of survey done by: Cass, S. 2007. “Where the jobs are”, In </a:t>
            </a:r>
            <a:r>
              <a:rPr lang="en-ZA" sz="900" i="1" dirty="0"/>
              <a:t>IEEE Spectrum: 44(2)</a:t>
            </a:r>
            <a:r>
              <a:rPr lang="en-ZA" sz="900" dirty="0"/>
              <a:t>. </a:t>
            </a:r>
            <a:r>
              <a:rPr lang="en-ZA" sz="900" dirty="0" err="1"/>
              <a:t>pp</a:t>
            </a:r>
            <a:r>
              <a:rPr lang="en-ZA" sz="900" dirty="0"/>
              <a:t> 51-57</a:t>
            </a:r>
          </a:p>
        </p:txBody>
      </p:sp>
    </p:spTree>
    <p:extLst>
      <p:ext uri="{BB962C8B-B14F-4D97-AF65-F5344CB8AC3E}">
        <p14:creationId xmlns:p14="http://schemas.microsoft.com/office/powerpoint/2010/main" val="30718386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1D6A7-2547-4BD2-B6A9-EC7FA5750EC0}"/>
              </a:ext>
            </a:extLst>
          </p:cNvPr>
          <p:cNvSpPr>
            <a:spLocks noGrp="1"/>
          </p:cNvSpPr>
          <p:nvPr>
            <p:ph type="title"/>
          </p:nvPr>
        </p:nvSpPr>
        <p:spPr>
          <a:xfrm>
            <a:off x="729114" y="323530"/>
            <a:ext cx="7698306" cy="692210"/>
          </a:xfrm>
        </p:spPr>
        <p:txBody>
          <a:bodyPr>
            <a:normAutofit fontScale="90000"/>
          </a:bodyPr>
          <a:lstStyle/>
          <a:p>
            <a:r>
              <a:rPr lang="en-ZA" dirty="0"/>
              <a:t>Embedded Systems/HPES in SA?</a:t>
            </a:r>
          </a:p>
        </p:txBody>
      </p:sp>
      <p:sp>
        <p:nvSpPr>
          <p:cNvPr id="3" name="Content Placeholder 2">
            <a:extLst>
              <a:ext uri="{FF2B5EF4-FFF2-40B4-BE49-F238E27FC236}">
                <a16:creationId xmlns:a16="http://schemas.microsoft.com/office/drawing/2014/main" id="{6B08D9B0-0495-4CD3-865C-E1F495E399C3}"/>
              </a:ext>
            </a:extLst>
          </p:cNvPr>
          <p:cNvSpPr>
            <a:spLocks noGrp="1"/>
          </p:cNvSpPr>
          <p:nvPr>
            <p:ph idx="1"/>
          </p:nvPr>
        </p:nvSpPr>
        <p:spPr>
          <a:xfrm>
            <a:off x="457805" y="1128029"/>
            <a:ext cx="8270559" cy="4643440"/>
          </a:xfrm>
        </p:spPr>
        <p:txBody>
          <a:bodyPr>
            <a:normAutofit fontScale="85000" lnSpcReduction="20000"/>
          </a:bodyPr>
          <a:lstStyle/>
          <a:p>
            <a:r>
              <a:rPr lang="en-ZA" dirty="0"/>
              <a:t>A range of industries doing work in this area</a:t>
            </a:r>
          </a:p>
          <a:p>
            <a:pPr lvl="1"/>
            <a:r>
              <a:rPr lang="en-ZA" dirty="0"/>
              <a:t>Government e.g.:</a:t>
            </a:r>
          </a:p>
          <a:p>
            <a:pPr lvl="2"/>
            <a:r>
              <a:rPr lang="en-ZA" dirty="0"/>
              <a:t>SA Radio Astronomy Observatory (SARAO) / SKA</a:t>
            </a:r>
          </a:p>
          <a:p>
            <a:pPr lvl="2"/>
            <a:r>
              <a:rPr lang="en-ZA" dirty="0"/>
              <a:t>South African National Space Agency (SANSA)</a:t>
            </a:r>
          </a:p>
          <a:p>
            <a:pPr lvl="2"/>
            <a:r>
              <a:rPr lang="en-ZA" dirty="0" err="1"/>
              <a:t>iThemba</a:t>
            </a:r>
            <a:r>
              <a:rPr lang="en-ZA" dirty="0"/>
              <a:t> LABS, CSIR</a:t>
            </a:r>
          </a:p>
          <a:p>
            <a:pPr lvl="1"/>
            <a:r>
              <a:rPr lang="en-ZA" dirty="0"/>
              <a:t>Private e.g.: </a:t>
            </a:r>
          </a:p>
          <a:p>
            <a:pPr lvl="2"/>
            <a:r>
              <a:rPr lang="en-ZA" dirty="0" err="1"/>
              <a:t>Reutech</a:t>
            </a:r>
            <a:r>
              <a:rPr lang="en-ZA" dirty="0"/>
              <a:t>, Denel Dynamics, </a:t>
            </a:r>
            <a:r>
              <a:rPr lang="en-ZA" dirty="0" err="1"/>
              <a:t>Tellumat</a:t>
            </a:r>
            <a:r>
              <a:rPr lang="en-ZA" dirty="0"/>
              <a:t> (Defence, Air traffic, Security, …), </a:t>
            </a:r>
            <a:r>
              <a:rPr lang="en-ZA" dirty="0" err="1"/>
              <a:t>Cybicom</a:t>
            </a:r>
            <a:r>
              <a:rPr lang="en-ZA" dirty="0"/>
              <a:t> Atlas Defence</a:t>
            </a:r>
          </a:p>
          <a:p>
            <a:pPr lvl="2"/>
            <a:r>
              <a:rPr lang="en-ZA" dirty="0"/>
              <a:t>Anglo American (mining tech &amp; IoT), </a:t>
            </a:r>
            <a:r>
              <a:rPr lang="en-ZA" dirty="0" err="1"/>
              <a:t>DetNet</a:t>
            </a:r>
            <a:r>
              <a:rPr lang="en-ZA" dirty="0"/>
              <a:t> SA (mining tech)</a:t>
            </a:r>
          </a:p>
          <a:p>
            <a:pPr lvl="2"/>
            <a:r>
              <a:rPr lang="en-ZA" dirty="0"/>
              <a:t>SCS Space, </a:t>
            </a:r>
            <a:r>
              <a:rPr lang="en-ZA" dirty="0" err="1"/>
              <a:t>BlueCube</a:t>
            </a:r>
            <a:r>
              <a:rPr lang="en-ZA" dirty="0"/>
              <a:t>, </a:t>
            </a:r>
            <a:r>
              <a:rPr lang="en-ZA" dirty="0" err="1"/>
              <a:t>Alphawave</a:t>
            </a:r>
            <a:r>
              <a:rPr lang="en-ZA" dirty="0"/>
              <a:t>, </a:t>
            </a:r>
            <a:r>
              <a:rPr lang="en-ZA" dirty="0" err="1"/>
              <a:t>Simera</a:t>
            </a:r>
            <a:r>
              <a:rPr lang="en-ZA" dirty="0"/>
              <a:t>-Sense (IoT and processing)</a:t>
            </a:r>
          </a:p>
        </p:txBody>
      </p:sp>
      <p:sp>
        <p:nvSpPr>
          <p:cNvPr id="4" name="Rectangle 3">
            <a:extLst>
              <a:ext uri="{FF2B5EF4-FFF2-40B4-BE49-F238E27FC236}">
                <a16:creationId xmlns:a16="http://schemas.microsoft.com/office/drawing/2014/main" id="{8537EF51-413B-4539-8739-E4654D0AD9FB}"/>
              </a:ext>
            </a:extLst>
          </p:cNvPr>
          <p:cNvSpPr/>
          <p:nvPr/>
        </p:nvSpPr>
        <p:spPr>
          <a:xfrm>
            <a:off x="1653039" y="5284914"/>
            <a:ext cx="7144497" cy="1200329"/>
          </a:xfrm>
          <a:prstGeom prst="rect">
            <a:avLst/>
          </a:prstGeom>
        </p:spPr>
        <p:txBody>
          <a:bodyPr wrap="square">
            <a:spAutoFit/>
          </a:bodyPr>
          <a:lstStyle/>
          <a:p>
            <a:r>
              <a:rPr lang="en-ZA" b="1" dirty="0"/>
              <a:t>Certainly there is serious work happening in this area locally!</a:t>
            </a:r>
            <a:r>
              <a:rPr lang="en-ZA" dirty="0"/>
              <a:t> And it could skyrocket* if business conditions were favourable … at present SA does not offer very favourable business conditions, too many risks etc. This also restrains expansion of existing business.</a:t>
            </a:r>
          </a:p>
        </p:txBody>
      </p:sp>
      <p:grpSp>
        <p:nvGrpSpPr>
          <p:cNvPr id="15" name="Group 14">
            <a:extLst>
              <a:ext uri="{FF2B5EF4-FFF2-40B4-BE49-F238E27FC236}">
                <a16:creationId xmlns:a16="http://schemas.microsoft.com/office/drawing/2014/main" id="{0AE93471-60F0-4350-BB13-7540D6F2625F}"/>
              </a:ext>
            </a:extLst>
          </p:cNvPr>
          <p:cNvGrpSpPr/>
          <p:nvPr/>
        </p:nvGrpSpPr>
        <p:grpSpPr>
          <a:xfrm>
            <a:off x="148744" y="4521914"/>
            <a:ext cx="1469255" cy="1861944"/>
            <a:chOff x="148744" y="4672526"/>
            <a:chExt cx="1469255" cy="1861944"/>
          </a:xfrm>
        </p:grpSpPr>
        <p:pic>
          <p:nvPicPr>
            <p:cNvPr id="12" name="Picture 11" descr="A person posing for the camera&#10;&#10;Description automatically generated">
              <a:extLst>
                <a:ext uri="{FF2B5EF4-FFF2-40B4-BE49-F238E27FC236}">
                  <a16:creationId xmlns:a16="http://schemas.microsoft.com/office/drawing/2014/main" id="{340D61CC-151E-45E7-BCD4-1B9BE48961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464" y="5536912"/>
              <a:ext cx="1271535" cy="997558"/>
            </a:xfrm>
            <a:prstGeom prst="rect">
              <a:avLst/>
            </a:prstGeom>
          </p:spPr>
        </p:pic>
        <p:sp>
          <p:nvSpPr>
            <p:cNvPr id="13" name="Thought Bubble: Cloud 12">
              <a:extLst>
                <a:ext uri="{FF2B5EF4-FFF2-40B4-BE49-F238E27FC236}">
                  <a16:creationId xmlns:a16="http://schemas.microsoft.com/office/drawing/2014/main" id="{BE3B0542-73C4-4785-9DCE-31229B386B38}"/>
                </a:ext>
              </a:extLst>
            </p:cNvPr>
            <p:cNvSpPr/>
            <p:nvPr/>
          </p:nvSpPr>
          <p:spPr>
            <a:xfrm>
              <a:off x="148744" y="4672526"/>
              <a:ext cx="1035820" cy="808241"/>
            </a:xfrm>
            <a:prstGeom prst="cloudCallout">
              <a:avLst>
                <a:gd name="adj1" fmla="val 3243"/>
                <a:gd name="adj2" fmla="val 714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a:extLst>
                <a:ext uri="{FF2B5EF4-FFF2-40B4-BE49-F238E27FC236}">
                  <a16:creationId xmlns:a16="http://schemas.microsoft.com/office/drawing/2014/main" id="{3AA12D54-07A2-4AE7-892E-C9588E7780B5}"/>
                </a:ext>
              </a:extLst>
            </p:cNvPr>
            <p:cNvSpPr/>
            <p:nvPr/>
          </p:nvSpPr>
          <p:spPr>
            <a:xfrm>
              <a:off x="218209" y="4753480"/>
              <a:ext cx="1077696" cy="646331"/>
            </a:xfrm>
            <a:prstGeom prst="rect">
              <a:avLst/>
            </a:prstGeom>
          </p:spPr>
          <p:txBody>
            <a:bodyPr wrap="square">
              <a:spAutoFit/>
            </a:bodyPr>
            <a:lstStyle/>
            <a:p>
              <a:r>
                <a:rPr lang="en-ZA" sz="1200" dirty="0"/>
                <a:t>Where to start a business?</a:t>
              </a:r>
            </a:p>
          </p:txBody>
        </p:sp>
      </p:grpSp>
      <p:sp>
        <p:nvSpPr>
          <p:cNvPr id="6" name="TextBox 5">
            <a:extLst>
              <a:ext uri="{FF2B5EF4-FFF2-40B4-BE49-F238E27FC236}">
                <a16:creationId xmlns:a16="http://schemas.microsoft.com/office/drawing/2014/main" id="{E9F1359C-7B3F-EF29-05FD-2377E8857A0B}"/>
              </a:ext>
            </a:extLst>
          </p:cNvPr>
          <p:cNvSpPr txBox="1"/>
          <p:nvPr/>
        </p:nvSpPr>
        <p:spPr>
          <a:xfrm>
            <a:off x="1653038" y="6383858"/>
            <a:ext cx="7075325" cy="307777"/>
          </a:xfrm>
          <a:prstGeom prst="rect">
            <a:avLst/>
          </a:prstGeom>
          <a:noFill/>
        </p:spPr>
        <p:txBody>
          <a:bodyPr wrap="square">
            <a:spAutoFit/>
          </a:bodyPr>
          <a:lstStyle/>
          <a:p>
            <a:r>
              <a:rPr lang="en-ZA" sz="1400" dirty="0"/>
              <a:t>*and achieving skyrocketing, in the physical sense, tends to need a good bit of </a:t>
            </a:r>
            <a:r>
              <a:rPr lang="en-ZA" sz="1400" dirty="0">
                <a:latin typeface="Bodoni MT" panose="02070603080606020203" pitchFamily="18" charset="0"/>
              </a:rPr>
              <a:t>power</a:t>
            </a:r>
            <a:r>
              <a:rPr lang="en-ZA" sz="1400" dirty="0"/>
              <a:t>.</a:t>
            </a:r>
          </a:p>
        </p:txBody>
      </p:sp>
    </p:spTree>
    <p:extLst>
      <p:ext uri="{BB962C8B-B14F-4D97-AF65-F5344CB8AC3E}">
        <p14:creationId xmlns:p14="http://schemas.microsoft.com/office/powerpoint/2010/main" val="19776861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281" y="306479"/>
            <a:ext cx="7941161" cy="1039053"/>
          </a:xfrm>
        </p:spPr>
        <p:txBody>
          <a:bodyPr>
            <a:normAutofit fontScale="90000"/>
          </a:bodyPr>
          <a:lstStyle/>
          <a:p>
            <a:r>
              <a:rPr lang="en-US" dirty="0"/>
              <a:t>Are these job statistics</a:t>
            </a:r>
            <a:br>
              <a:rPr lang="en-US" dirty="0"/>
            </a:br>
            <a:r>
              <a:rPr lang="en-US" dirty="0"/>
              <a:t>something to worry about?</a:t>
            </a:r>
          </a:p>
        </p:txBody>
      </p:sp>
      <p:sp>
        <p:nvSpPr>
          <p:cNvPr id="3" name="Content Placeholder 2"/>
          <p:cNvSpPr>
            <a:spLocks noGrp="1"/>
          </p:cNvSpPr>
          <p:nvPr>
            <p:ph idx="1"/>
          </p:nvPr>
        </p:nvSpPr>
        <p:spPr>
          <a:xfrm>
            <a:off x="451690" y="1501912"/>
            <a:ext cx="8193545" cy="5089792"/>
          </a:xfrm>
        </p:spPr>
        <p:txBody>
          <a:bodyPr>
            <a:normAutofit lnSpcReduction="10000"/>
          </a:bodyPr>
          <a:lstStyle/>
          <a:p>
            <a:r>
              <a:rPr lang="en-US" b="1" dirty="0"/>
              <a:t>That depends…</a:t>
            </a:r>
          </a:p>
          <a:p>
            <a:pPr lvl="1"/>
            <a:r>
              <a:rPr lang="en-US" u="sng" dirty="0"/>
              <a:t>Graduate in engineering/CS that did well seem to find work wherever they would like to be</a:t>
            </a:r>
            <a:r>
              <a:rPr lang="en-US" dirty="0"/>
              <a:t> (with some obvious limitations*).</a:t>
            </a:r>
          </a:p>
          <a:p>
            <a:pPr lvl="1"/>
            <a:r>
              <a:rPr lang="en-US" dirty="0"/>
              <a:t>Although many of our graduates end up doing nothing related to their degree (e.g. financial consultancy), it doesn’t mean there aren’t plenty jobs out there that would use the skills you have learned in your </a:t>
            </a:r>
            <a:r>
              <a:rPr lang="en-US" dirty="0" err="1"/>
              <a:t>programme</a:t>
            </a:r>
            <a:r>
              <a:rPr lang="en-US" dirty="0"/>
              <a:t>.</a:t>
            </a:r>
          </a:p>
          <a:p>
            <a:r>
              <a:rPr lang="en-US" dirty="0"/>
              <a:t>In all, getting your BSc will most likely be worth all the effort </a:t>
            </a:r>
            <a:r>
              <a:rPr lang="en-US" dirty="0">
                <a:sym typeface="Wingdings" pitchFamily="2" charset="2"/>
              </a:rPr>
              <a:t></a:t>
            </a:r>
            <a:endParaRPr lang="en-US" dirty="0"/>
          </a:p>
        </p:txBody>
      </p:sp>
      <p:sp>
        <p:nvSpPr>
          <p:cNvPr id="4" name="Rectangle 3"/>
          <p:cNvSpPr/>
          <p:nvPr/>
        </p:nvSpPr>
        <p:spPr>
          <a:xfrm>
            <a:off x="237993" y="6196082"/>
            <a:ext cx="8612436" cy="523220"/>
          </a:xfrm>
          <a:prstGeom prst="rect">
            <a:avLst/>
          </a:prstGeom>
        </p:spPr>
        <p:txBody>
          <a:bodyPr wrap="square">
            <a:spAutoFit/>
          </a:bodyPr>
          <a:lstStyle/>
          <a:p>
            <a:r>
              <a:rPr lang="en-US" sz="1400" dirty="0"/>
              <a:t>* Certain countries have next to zero – or less – work going on related to computer system development (by ‘less’ you can interpret however you like; which could be smelting down old machines to extract metals).</a:t>
            </a:r>
          </a:p>
        </p:txBody>
      </p:sp>
      <p:pic>
        <p:nvPicPr>
          <p:cNvPr id="4098" name="Picture 2" descr="C:\Users\swinberg\Documents\ACTIVE\EEE4084F\2013\LECTURES\Lecture01\Images\mad-magaz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4353" y="438861"/>
            <a:ext cx="1408780" cy="1415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7116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8CC20D-345F-4CA7-972F-5FC7EEECA22A}"/>
              </a:ext>
            </a:extLst>
          </p:cNvPr>
          <p:cNvSpPr/>
          <p:nvPr/>
        </p:nvSpPr>
        <p:spPr>
          <a:xfrm>
            <a:off x="1042027" y="2302359"/>
            <a:ext cx="7059946" cy="1446550"/>
          </a:xfrm>
          <a:prstGeom prst="rect">
            <a:avLst/>
          </a:prstGeom>
        </p:spPr>
        <p:txBody>
          <a:bodyPr wrap="none">
            <a:spAutoFit/>
          </a:bodyPr>
          <a:lstStyle/>
          <a:p>
            <a:pPr algn="ctr"/>
            <a:r>
              <a:rPr lang="en-US" sz="4400" dirty="0"/>
              <a:t>Reminder… </a:t>
            </a:r>
            <a:br>
              <a:rPr lang="en-US" sz="4400" dirty="0"/>
            </a:br>
            <a:r>
              <a:rPr lang="en-US" sz="4400" dirty="0"/>
              <a:t>try quiz0 if haven’t done yet</a:t>
            </a:r>
            <a:endParaRPr lang="en-ZA" sz="4400" dirty="0"/>
          </a:p>
        </p:txBody>
      </p:sp>
    </p:spTree>
    <p:extLst>
      <p:ext uri="{BB962C8B-B14F-4D97-AF65-F5344CB8AC3E}">
        <p14:creationId xmlns:p14="http://schemas.microsoft.com/office/powerpoint/2010/main" val="36547577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2806" y="521315"/>
            <a:ext cx="5378396" cy="923330"/>
          </a:xfrm>
          <a:prstGeom prst="rect">
            <a:avLst/>
          </a:prstGeom>
          <a:noFill/>
        </p:spPr>
        <p:txBody>
          <a:bodyPr wrap="none" lIns="91440" tIns="45720" rIns="91440" bIns="45720">
            <a:spAutoFit/>
          </a:bodyPr>
          <a:lstStyle/>
          <a:p>
            <a:pPr algn="ctr"/>
            <a:r>
              <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End of lecture 1</a:t>
            </a:r>
          </a:p>
        </p:txBody>
      </p:sp>
      <p:sp>
        <p:nvSpPr>
          <p:cNvPr id="5" name="TextBox 4"/>
          <p:cNvSpPr txBox="1"/>
          <p:nvPr/>
        </p:nvSpPr>
        <p:spPr>
          <a:xfrm>
            <a:off x="684902" y="1680210"/>
            <a:ext cx="1236236" cy="369332"/>
          </a:xfrm>
          <a:prstGeom prst="rect">
            <a:avLst/>
          </a:prstGeom>
          <a:noFill/>
        </p:spPr>
        <p:txBody>
          <a:bodyPr wrap="none" rtlCol="0">
            <a:spAutoFit/>
          </a:bodyPr>
          <a:lstStyle/>
          <a:p>
            <a:r>
              <a:rPr lang="en-US" dirty="0"/>
              <a:t>Summary:</a:t>
            </a:r>
          </a:p>
        </p:txBody>
      </p:sp>
      <p:sp>
        <p:nvSpPr>
          <p:cNvPr id="6" name="TextBox 5"/>
          <p:cNvSpPr txBox="1"/>
          <p:nvPr/>
        </p:nvSpPr>
        <p:spPr>
          <a:xfrm>
            <a:off x="684902" y="2408158"/>
            <a:ext cx="6679714" cy="369332"/>
          </a:xfrm>
          <a:prstGeom prst="rect">
            <a:avLst/>
          </a:prstGeom>
          <a:noFill/>
        </p:spPr>
        <p:txBody>
          <a:bodyPr wrap="none" rtlCol="0">
            <a:spAutoFit/>
          </a:bodyPr>
          <a:lstStyle/>
          <a:p>
            <a:r>
              <a:rPr lang="en-US" dirty="0"/>
              <a:t>You and I have (hopefully) managed to find the correct venue </a:t>
            </a:r>
            <a:r>
              <a:rPr lang="en-US" dirty="0">
                <a:sym typeface="Wingdings" panose="05000000000000000000" pitchFamily="2" charset="2"/>
              </a:rPr>
              <a:t></a:t>
            </a:r>
            <a:endParaRPr lang="en-US" dirty="0"/>
          </a:p>
        </p:txBody>
      </p:sp>
      <p:sp>
        <p:nvSpPr>
          <p:cNvPr id="7" name="TextBox 6"/>
          <p:cNvSpPr txBox="1"/>
          <p:nvPr/>
        </p:nvSpPr>
        <p:spPr>
          <a:xfrm>
            <a:off x="684902" y="3040380"/>
            <a:ext cx="7323480" cy="369332"/>
          </a:xfrm>
          <a:prstGeom prst="rect">
            <a:avLst/>
          </a:prstGeom>
          <a:noFill/>
        </p:spPr>
        <p:txBody>
          <a:bodyPr wrap="none" rtlCol="0">
            <a:spAutoFit/>
          </a:bodyPr>
          <a:lstStyle/>
          <a:p>
            <a:r>
              <a:rPr lang="en-US" dirty="0"/>
              <a:t>We discussed a number of relevant, and some not-so pertinent, issues</a:t>
            </a:r>
          </a:p>
        </p:txBody>
      </p:sp>
      <p:sp>
        <p:nvSpPr>
          <p:cNvPr id="8" name="TextBox 7"/>
          <p:cNvSpPr txBox="1"/>
          <p:nvPr/>
        </p:nvSpPr>
        <p:spPr>
          <a:xfrm>
            <a:off x="684902" y="3566160"/>
            <a:ext cx="7314823" cy="1200329"/>
          </a:xfrm>
          <a:prstGeom prst="rect">
            <a:avLst/>
          </a:prstGeom>
          <a:noFill/>
        </p:spPr>
        <p:txBody>
          <a:bodyPr wrap="none" rtlCol="0">
            <a:spAutoFit/>
          </a:bodyPr>
          <a:lstStyle/>
          <a:p>
            <a:r>
              <a:rPr lang="en-US" dirty="0"/>
              <a:t>You’re hopefully been fired up with ideas of</a:t>
            </a:r>
          </a:p>
          <a:p>
            <a:r>
              <a:rPr lang="en-US" dirty="0"/>
              <a:t> - considering projects to work on this year</a:t>
            </a:r>
          </a:p>
          <a:p>
            <a:r>
              <a:rPr lang="en-US" dirty="0"/>
              <a:t>  - thinking about postgrad study</a:t>
            </a:r>
          </a:p>
          <a:p>
            <a:r>
              <a:rPr lang="en-US" dirty="0"/>
              <a:t>   - considering your own business / finding work &amp; gaining experience</a:t>
            </a:r>
          </a:p>
        </p:txBody>
      </p:sp>
      <p:pic>
        <p:nvPicPr>
          <p:cNvPr id="6146" name="Picture 2" descr="C:\Users\swinberg\Documents\ACTIVE\EEE4084F\2014\LECTURES\Lecture00\tick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388" y="5942759"/>
            <a:ext cx="509588" cy="498363"/>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4"/>
          <p:cNvSpPr txBox="1">
            <a:spLocks/>
          </p:cNvSpPr>
          <p:nvPr/>
        </p:nvSpPr>
        <p:spPr>
          <a:xfrm>
            <a:off x="858832" y="5942944"/>
            <a:ext cx="6781800" cy="834652"/>
          </a:xfrm>
          <a:prstGeom prst="rect">
            <a:avLst/>
          </a:prstGeom>
        </p:spPr>
        <p:txBody>
          <a:bodyPr vert="horz" lIns="91440" tIns="45720" rIns="91440" bIns="45720" rtlCol="0">
            <a:normAutofit/>
          </a:bodyPr>
          <a:lst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fontAlgn="auto">
              <a:spcAft>
                <a:spcPts val="0"/>
              </a:spcAft>
              <a:buFont typeface="Wingdings" pitchFamily="2" charset="2"/>
              <a:buNone/>
              <a:defRPr/>
            </a:pPr>
            <a:r>
              <a:rPr lang="en-ZA" sz="2800" dirty="0">
                <a:ln>
                  <a:solidFill>
                    <a:schemeClr val="tx1"/>
                  </a:solidFill>
                </a:ln>
                <a:solidFill>
                  <a:srgbClr val="166843"/>
                </a:solidFill>
                <a:effectLst>
                  <a:outerShdw blurRad="38100" dist="38100" dir="2700000" algn="tl">
                    <a:srgbClr val="000000">
                      <a:alpha val="43137"/>
                    </a:srgbClr>
                  </a:outerShdw>
                </a:effectLst>
                <a:latin typeface="Arial Black" pitchFamily="34" charset="0"/>
              </a:rPr>
              <a:t>Lecture 1: Meet &amp; Greet</a:t>
            </a:r>
            <a:endParaRPr lang="en-US" sz="2800" dirty="0">
              <a:ln>
                <a:solidFill>
                  <a:schemeClr val="tx1"/>
                </a:solidFill>
              </a:ln>
              <a:solidFill>
                <a:srgbClr val="166843"/>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946039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9B3AD9D-02E6-28C5-3310-EA27BB7A021A}"/>
              </a:ext>
            </a:extLst>
          </p:cNvPr>
          <p:cNvSpPr txBox="1"/>
          <p:nvPr/>
        </p:nvSpPr>
        <p:spPr>
          <a:xfrm>
            <a:off x="751002" y="4227031"/>
            <a:ext cx="917089" cy="369332"/>
          </a:xfrm>
          <a:prstGeom prst="rect">
            <a:avLst/>
          </a:prstGeom>
          <a:noFill/>
        </p:spPr>
        <p:txBody>
          <a:bodyPr wrap="square">
            <a:spAutoFit/>
          </a:bodyPr>
          <a:lstStyle/>
          <a:p>
            <a:r>
              <a:rPr lang="en-ZA" dirty="0"/>
              <a:t>…</a:t>
            </a:r>
          </a:p>
        </p:txBody>
      </p:sp>
      <p:sp>
        <p:nvSpPr>
          <p:cNvPr id="4" name="Rectangle 3">
            <a:extLst>
              <a:ext uri="{FF2B5EF4-FFF2-40B4-BE49-F238E27FC236}">
                <a16:creationId xmlns:a16="http://schemas.microsoft.com/office/drawing/2014/main" id="{47C89765-4660-4D6A-B98A-590F356FB4B2}"/>
              </a:ext>
            </a:extLst>
          </p:cNvPr>
          <p:cNvSpPr/>
          <p:nvPr/>
        </p:nvSpPr>
        <p:spPr>
          <a:xfrm>
            <a:off x="1209547" y="632093"/>
            <a:ext cx="6724918"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Learning Model</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a:extLst>
              <a:ext uri="{FF2B5EF4-FFF2-40B4-BE49-F238E27FC236}">
                <a16:creationId xmlns:a16="http://schemas.microsoft.com/office/drawing/2014/main" id="{F36D6B4A-D77F-4A0C-92DA-9454BB474AFC}"/>
              </a:ext>
            </a:extLst>
          </p:cNvPr>
          <p:cNvSpPr txBox="1"/>
          <p:nvPr/>
        </p:nvSpPr>
        <p:spPr>
          <a:xfrm>
            <a:off x="291163" y="6441861"/>
            <a:ext cx="7176438" cy="230832"/>
          </a:xfrm>
          <a:prstGeom prst="rect">
            <a:avLst/>
          </a:prstGeom>
          <a:noFill/>
        </p:spPr>
        <p:txBody>
          <a:bodyPr wrap="square" rtlCol="0">
            <a:spAutoFit/>
          </a:bodyPr>
          <a:lstStyle/>
          <a:p>
            <a:r>
              <a:rPr lang="en-ZA" sz="900" dirty="0"/>
              <a:t>* Image source: Learning </a:t>
            </a:r>
            <a:r>
              <a:rPr lang="en-US" sz="900" dirty="0"/>
              <a:t>By </a:t>
            </a:r>
            <a:r>
              <a:rPr lang="en-US" sz="900" dirty="0" err="1"/>
              <a:t>Becris</a:t>
            </a:r>
            <a:r>
              <a:rPr lang="en-US" sz="900" dirty="0"/>
              <a:t> In the Conceptual Mixed 1 Collection </a:t>
            </a:r>
            <a:r>
              <a:rPr lang="en-US" sz="900" dirty="0">
                <a:hlinkClick r:id="rId3"/>
              </a:rPr>
              <a:t>https://thenounproject.com/term/learning/2021779/</a:t>
            </a:r>
            <a:endParaRPr lang="en-ZA" sz="900" dirty="0"/>
          </a:p>
        </p:txBody>
      </p:sp>
      <p:pic>
        <p:nvPicPr>
          <p:cNvPr id="6" name="Picture 5" descr="A picture containing food, drawing&#10;&#10;Description automatically generated">
            <a:extLst>
              <a:ext uri="{FF2B5EF4-FFF2-40B4-BE49-F238E27FC236}">
                <a16:creationId xmlns:a16="http://schemas.microsoft.com/office/drawing/2014/main" id="{FA922926-9740-4588-968B-FCF8AD41AB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721" y="1701410"/>
            <a:ext cx="2258238" cy="1414501"/>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CBC5BB03-C1CC-40C7-989E-339BFD6824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5957" y="2029101"/>
            <a:ext cx="2799798" cy="2799798"/>
          </a:xfrm>
          <a:prstGeom prst="rect">
            <a:avLst/>
          </a:prstGeom>
        </p:spPr>
      </p:pic>
      <p:sp>
        <p:nvSpPr>
          <p:cNvPr id="5" name="TextBox 4">
            <a:extLst>
              <a:ext uri="{FF2B5EF4-FFF2-40B4-BE49-F238E27FC236}">
                <a16:creationId xmlns:a16="http://schemas.microsoft.com/office/drawing/2014/main" id="{A6D350BA-9A25-CD17-C971-FD695D1E26E2}"/>
              </a:ext>
            </a:extLst>
          </p:cNvPr>
          <p:cNvSpPr txBox="1"/>
          <p:nvPr/>
        </p:nvSpPr>
        <p:spPr>
          <a:xfrm>
            <a:off x="415066" y="5434814"/>
            <a:ext cx="8313868" cy="646331"/>
          </a:xfrm>
          <a:prstGeom prst="rect">
            <a:avLst/>
          </a:prstGeom>
          <a:noFill/>
        </p:spPr>
        <p:txBody>
          <a:bodyPr wrap="square">
            <a:spAutoFit/>
          </a:bodyPr>
          <a:lstStyle/>
          <a:p>
            <a:r>
              <a:rPr lang="en-ZA" dirty="0"/>
              <a:t>Well, it’s not about having some refreshing juice to build understanding…</a:t>
            </a:r>
          </a:p>
          <a:p>
            <a:r>
              <a:rPr lang="en-ZA" dirty="0"/>
              <a:t>   Learning is (currently) more involved than that, so how will learning be done?</a:t>
            </a:r>
          </a:p>
        </p:txBody>
      </p:sp>
      <p:grpSp>
        <p:nvGrpSpPr>
          <p:cNvPr id="7" name="Group 6">
            <a:extLst>
              <a:ext uri="{FF2B5EF4-FFF2-40B4-BE49-F238E27FC236}">
                <a16:creationId xmlns:a16="http://schemas.microsoft.com/office/drawing/2014/main" id="{33EE7E73-04D5-F874-1F5C-8ACF5C5A168D}"/>
              </a:ext>
            </a:extLst>
          </p:cNvPr>
          <p:cNvGrpSpPr/>
          <p:nvPr/>
        </p:nvGrpSpPr>
        <p:grpSpPr>
          <a:xfrm rot="20168423">
            <a:off x="-140772" y="3616777"/>
            <a:ext cx="2037123" cy="1691467"/>
            <a:chOff x="623022" y="2791164"/>
            <a:chExt cx="2037123" cy="1691467"/>
          </a:xfrm>
        </p:grpSpPr>
        <p:pic>
          <p:nvPicPr>
            <p:cNvPr id="8" name="Picture 7" descr="A black and white pitcher of milk&#10;&#10;Description automatically generated">
              <a:extLst>
                <a:ext uri="{FF2B5EF4-FFF2-40B4-BE49-F238E27FC236}">
                  <a16:creationId xmlns:a16="http://schemas.microsoft.com/office/drawing/2014/main" id="{C2BE75C5-4521-2AAB-B742-A9C9BDB143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855500" flipH="1">
              <a:off x="1318112" y="2763017"/>
              <a:ext cx="1313885" cy="1370180"/>
            </a:xfrm>
            <a:prstGeom prst="rect">
              <a:avLst/>
            </a:prstGeom>
          </p:spPr>
        </p:pic>
        <p:sp>
          <p:nvSpPr>
            <p:cNvPr id="9" name="TextBox 8">
              <a:extLst>
                <a:ext uri="{FF2B5EF4-FFF2-40B4-BE49-F238E27FC236}">
                  <a16:creationId xmlns:a16="http://schemas.microsoft.com/office/drawing/2014/main" id="{E8502450-72A5-F037-8185-1EBF77A1AAE3}"/>
                </a:ext>
              </a:extLst>
            </p:cNvPr>
            <p:cNvSpPr txBox="1"/>
            <p:nvPr/>
          </p:nvSpPr>
          <p:spPr>
            <a:xfrm rot="2601334">
              <a:off x="623022" y="3836300"/>
              <a:ext cx="1516521" cy="646331"/>
            </a:xfrm>
            <a:prstGeom prst="rect">
              <a:avLst/>
            </a:prstGeom>
            <a:noFill/>
          </p:spPr>
          <p:txBody>
            <a:bodyPr wrap="square">
              <a:spAutoFit/>
            </a:bodyPr>
            <a:lstStyle/>
            <a:p>
              <a:pPr algn="ctr"/>
              <a:r>
                <a:rPr lang="en-ZA" dirty="0">
                  <a:solidFill>
                    <a:schemeClr val="tx2"/>
                  </a:solidFill>
                  <a:latin typeface="Tahoma" panose="020B0604030504040204" pitchFamily="34" charset="0"/>
                  <a:ea typeface="Tahoma" panose="020B0604030504040204" pitchFamily="34" charset="0"/>
                  <a:cs typeface="Tahoma" panose="020B0604030504040204" pitchFamily="34" charset="0"/>
                </a:rPr>
                <a:t>HPES knowhow</a:t>
              </a:r>
              <a:endParaRPr lang="en-ZA" dirty="0"/>
            </a:p>
          </p:txBody>
        </p:sp>
      </p:grpSp>
    </p:spTree>
    <p:extLst>
      <p:ext uri="{BB962C8B-B14F-4D97-AF65-F5344CB8AC3E}">
        <p14:creationId xmlns:p14="http://schemas.microsoft.com/office/powerpoint/2010/main" val="22145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77882-A34E-CB04-6719-452CA067ABAB}"/>
              </a:ext>
            </a:extLst>
          </p:cNvPr>
          <p:cNvSpPr>
            <a:spLocks noGrp="1"/>
          </p:cNvSpPr>
          <p:nvPr>
            <p:ph type="title"/>
          </p:nvPr>
        </p:nvSpPr>
        <p:spPr/>
        <p:txBody>
          <a:bodyPr>
            <a:normAutofit fontScale="90000"/>
          </a:bodyPr>
          <a:lstStyle/>
          <a:p>
            <a:r>
              <a:rPr lang="en-ZA" dirty="0"/>
              <a:t>Staff Intro</a:t>
            </a:r>
          </a:p>
        </p:txBody>
      </p:sp>
      <p:sp>
        <p:nvSpPr>
          <p:cNvPr id="5" name="TextBox 4">
            <a:extLst>
              <a:ext uri="{FF2B5EF4-FFF2-40B4-BE49-F238E27FC236}">
                <a16:creationId xmlns:a16="http://schemas.microsoft.com/office/drawing/2014/main" id="{26518D6F-726F-964B-50BF-55008E090AF1}"/>
              </a:ext>
            </a:extLst>
          </p:cNvPr>
          <p:cNvSpPr txBox="1"/>
          <p:nvPr/>
        </p:nvSpPr>
        <p:spPr>
          <a:xfrm>
            <a:off x="722847" y="1248192"/>
            <a:ext cx="7698306" cy="4401205"/>
          </a:xfrm>
          <a:prstGeom prst="rect">
            <a:avLst/>
          </a:prstGeom>
          <a:noFill/>
        </p:spPr>
        <p:txBody>
          <a:bodyPr wrap="square">
            <a:spAutoFit/>
          </a:bodyPr>
          <a:lstStyle/>
          <a:p>
            <a:pPr algn="l">
              <a:buFont typeface="Arial" panose="020B0604020202020204" pitchFamily="34" charset="0"/>
              <a:buChar char="•"/>
            </a:pPr>
            <a:r>
              <a:rPr lang="en-US" sz="2000" b="0" i="0" cap="all" dirty="0">
                <a:solidFill>
                  <a:srgbClr val="2483A6"/>
                </a:solidFill>
                <a:effectLst/>
                <a:latin typeface="Oswald" panose="00000500000000000000" pitchFamily="2" charset="0"/>
              </a:rPr>
              <a:t>LECTURER</a:t>
            </a:r>
          </a:p>
          <a:p>
            <a:pPr algn="l"/>
            <a:r>
              <a:rPr lang="en-US" sz="2000" b="0" i="0" dirty="0">
                <a:solidFill>
                  <a:srgbClr val="181B20"/>
                </a:solidFill>
                <a:effectLst/>
                <a:latin typeface="Arial" panose="020B0604020202020204" pitchFamily="34" charset="0"/>
              </a:rPr>
              <a:t>A/Prof  Simon Winberg   </a:t>
            </a:r>
            <a:br>
              <a:rPr lang="en-US" sz="2000" b="0" i="0" dirty="0">
                <a:solidFill>
                  <a:srgbClr val="181B20"/>
                </a:solidFill>
                <a:effectLst/>
                <a:latin typeface="Arial" panose="020B0604020202020204" pitchFamily="34" charset="0"/>
              </a:rPr>
            </a:br>
            <a:r>
              <a:rPr lang="en-US" sz="2000" b="0" i="0" dirty="0">
                <a:solidFill>
                  <a:srgbClr val="181B20"/>
                </a:solidFill>
                <a:effectLst/>
                <a:latin typeface="Arial" panose="020B0604020202020204" pitchFamily="34" charset="0"/>
              </a:rPr>
              <a:t>E-mail: </a:t>
            </a:r>
            <a:r>
              <a:rPr lang="en-US" sz="2000" b="0" i="0" u="none" strike="noStrike" dirty="0">
                <a:solidFill>
                  <a:srgbClr val="2483A6"/>
                </a:solidFill>
                <a:effectLst/>
                <a:latin typeface="Arial" panose="020B0604020202020204" pitchFamily="34" charset="0"/>
                <a:hlinkClick r:id="rId2"/>
              </a:rPr>
              <a:t>simon.winberg@uct.ac.za</a:t>
            </a:r>
            <a:br>
              <a:rPr lang="en-US" sz="2000" b="0" i="0" dirty="0">
                <a:solidFill>
                  <a:srgbClr val="181B20"/>
                </a:solidFill>
                <a:effectLst/>
                <a:latin typeface="Arial" panose="020B0604020202020204" pitchFamily="34" charset="0"/>
              </a:rPr>
            </a:br>
            <a:r>
              <a:rPr lang="en-US" sz="2000" b="0" i="0" dirty="0">
                <a:solidFill>
                  <a:srgbClr val="181B20"/>
                </a:solidFill>
                <a:effectLst/>
                <a:latin typeface="Arial" panose="020B0604020202020204" pitchFamily="34" charset="0"/>
              </a:rPr>
              <a:t>Office: Menzies 6.13</a:t>
            </a:r>
            <a:br>
              <a:rPr lang="en-US" sz="2000" b="0" i="0" u="none" strike="noStrike" dirty="0">
                <a:solidFill>
                  <a:srgbClr val="2483A6"/>
                </a:solidFill>
                <a:effectLst/>
                <a:latin typeface="Arial" panose="020B0604020202020204" pitchFamily="34" charset="0"/>
                <a:hlinkClick r:id="rId3" tooltip="Book to meet with Simon using online booking page"/>
              </a:rPr>
            </a:br>
            <a:endParaRPr lang="en-US" sz="2000" b="0" i="0" dirty="0">
              <a:solidFill>
                <a:srgbClr val="181B20"/>
              </a:solidFill>
              <a:effectLst/>
              <a:latin typeface="Arial" panose="020B0604020202020204" pitchFamily="34" charset="0"/>
            </a:endParaRPr>
          </a:p>
          <a:p>
            <a:pPr algn="l">
              <a:buFont typeface="Arial" panose="020B0604020202020204" pitchFamily="34" charset="0"/>
              <a:buChar char="•"/>
            </a:pPr>
            <a:r>
              <a:rPr lang="en-US" sz="2000" b="0" i="0" cap="all" dirty="0">
                <a:solidFill>
                  <a:srgbClr val="2483A6"/>
                </a:solidFill>
                <a:effectLst/>
                <a:latin typeface="Oswald" panose="00000500000000000000" pitchFamily="2" charset="0"/>
              </a:rPr>
              <a:t>TEACHING ASSISTANT</a:t>
            </a:r>
          </a:p>
          <a:p>
            <a:pPr>
              <a:buFont typeface="Arial" panose="020B0604020202020204" pitchFamily="34" charset="0"/>
              <a:buChar char="•"/>
            </a:pPr>
            <a:r>
              <a:rPr lang="en-US" sz="2000" b="0" i="0" dirty="0" err="1">
                <a:solidFill>
                  <a:srgbClr val="181B20"/>
                </a:solidFill>
                <a:effectLst/>
                <a:latin typeface="Arial" panose="020B0604020202020204" pitchFamily="34" charset="0"/>
              </a:rPr>
              <a:t>Zaakir</a:t>
            </a:r>
            <a:r>
              <a:rPr lang="en-US" sz="2000" b="0" i="0" dirty="0">
                <a:solidFill>
                  <a:srgbClr val="181B20"/>
                </a:solidFill>
                <a:effectLst/>
                <a:latin typeface="Arial" panose="020B0604020202020204" pitchFamily="34" charset="0"/>
              </a:rPr>
              <a:t> Ebrahim      </a:t>
            </a:r>
            <a:br>
              <a:rPr lang="en-US" sz="2000" b="0" i="0" dirty="0">
                <a:solidFill>
                  <a:srgbClr val="181B20"/>
                </a:solidFill>
                <a:effectLst/>
                <a:latin typeface="Arial" panose="020B0604020202020204" pitchFamily="34" charset="0"/>
              </a:rPr>
            </a:br>
            <a:r>
              <a:rPr lang="en-US" sz="2000" b="0" i="0" dirty="0">
                <a:solidFill>
                  <a:srgbClr val="181B20"/>
                </a:solidFill>
                <a:effectLst/>
                <a:latin typeface="Arial" panose="020B0604020202020204" pitchFamily="34" charset="0"/>
              </a:rPr>
              <a:t>  E-mail: </a:t>
            </a:r>
            <a:r>
              <a:rPr lang="en-US" sz="2000" b="0" i="0" dirty="0">
                <a:solidFill>
                  <a:srgbClr val="181B20"/>
                </a:solidFill>
                <a:effectLst/>
                <a:latin typeface="Arial" panose="020B0604020202020204" pitchFamily="34" charset="0"/>
                <a:hlinkClick r:id="rId4"/>
              </a:rPr>
              <a:t>EBRMUH018@myuct.ac.za</a:t>
            </a:r>
            <a:endParaRPr lang="en-US" sz="2000" b="0" i="0" u="none" strike="noStrike" dirty="0">
              <a:solidFill>
                <a:srgbClr val="2483A6"/>
              </a:solidFill>
              <a:effectLst/>
              <a:latin typeface="Arial" panose="020B0604020202020204" pitchFamily="34" charset="0"/>
            </a:endParaRPr>
          </a:p>
          <a:p>
            <a:endParaRPr lang="en-US" sz="2000" dirty="0">
              <a:solidFill>
                <a:srgbClr val="2483A6"/>
              </a:solidFill>
              <a:latin typeface="Arial" panose="020B0604020202020204" pitchFamily="34" charset="0"/>
            </a:endParaRPr>
          </a:p>
          <a:p>
            <a:pPr algn="l">
              <a:buFont typeface="Arial" panose="020B0604020202020204" pitchFamily="34" charset="0"/>
              <a:buChar char="•"/>
            </a:pPr>
            <a:r>
              <a:rPr lang="en-ZA" sz="2000" b="0" i="0" cap="all" dirty="0">
                <a:solidFill>
                  <a:srgbClr val="2483A6"/>
                </a:solidFill>
                <a:effectLst/>
                <a:latin typeface="Oswald" panose="00000500000000000000" pitchFamily="2" charset="0"/>
              </a:rPr>
              <a:t>TUTORS</a:t>
            </a:r>
          </a:p>
          <a:p>
            <a:pPr>
              <a:buFont typeface="Arial" panose="020B0604020202020204" pitchFamily="34" charset="0"/>
              <a:buChar char="•"/>
            </a:pPr>
            <a:r>
              <a:rPr lang="en-ZA" sz="2000" b="0" i="0" dirty="0">
                <a:solidFill>
                  <a:srgbClr val="181B20"/>
                </a:solidFill>
                <a:effectLst/>
                <a:latin typeface="Arial" panose="020B0604020202020204" pitchFamily="34" charset="0"/>
              </a:rPr>
              <a:t>Dean Makoni</a:t>
            </a:r>
            <a:br>
              <a:rPr lang="en-ZA" sz="2000" b="0" i="0" dirty="0">
                <a:solidFill>
                  <a:srgbClr val="181B20"/>
                </a:solidFill>
                <a:effectLst/>
                <a:latin typeface="Arial" panose="020B0604020202020204" pitchFamily="34" charset="0"/>
              </a:rPr>
            </a:br>
            <a:r>
              <a:rPr lang="en-ZA" sz="2000" b="0" i="0" dirty="0">
                <a:solidFill>
                  <a:srgbClr val="181B20"/>
                </a:solidFill>
                <a:effectLst/>
                <a:latin typeface="Arial" panose="020B0604020202020204" pitchFamily="34" charset="0"/>
              </a:rPr>
              <a:t>  E-mail: </a:t>
            </a:r>
            <a:r>
              <a:rPr lang="en-ZA" sz="2000" b="0" i="0" u="none" strike="noStrike" dirty="0">
                <a:solidFill>
                  <a:srgbClr val="2483A6"/>
                </a:solidFill>
                <a:effectLst/>
                <a:latin typeface="Arial" panose="020B0604020202020204" pitchFamily="34" charset="0"/>
                <a:hlinkClick r:id="rId5"/>
              </a:rPr>
              <a:t>MKNDEA002@myuct.ac.za</a:t>
            </a:r>
            <a:endParaRPr lang="en-ZA" sz="2000" b="0" i="0" dirty="0">
              <a:solidFill>
                <a:srgbClr val="181B20"/>
              </a:solidFill>
              <a:effectLst/>
              <a:latin typeface="Arial" panose="020B0604020202020204" pitchFamily="34" charset="0"/>
            </a:endParaRPr>
          </a:p>
          <a:p>
            <a:pPr>
              <a:buFont typeface="Arial" panose="020B0604020202020204" pitchFamily="34" charset="0"/>
              <a:buChar char="•"/>
            </a:pPr>
            <a:r>
              <a:rPr lang="en-ZA" sz="2000" b="0" i="0" dirty="0" err="1">
                <a:solidFill>
                  <a:srgbClr val="181B20"/>
                </a:solidFill>
                <a:effectLst/>
                <a:latin typeface="Arial" panose="020B0604020202020204" pitchFamily="34" charset="0"/>
              </a:rPr>
              <a:t>Umutesa</a:t>
            </a:r>
            <a:r>
              <a:rPr lang="en-ZA" sz="2000" b="0" i="0" dirty="0">
                <a:solidFill>
                  <a:srgbClr val="181B20"/>
                </a:solidFill>
                <a:effectLst/>
                <a:latin typeface="Arial" panose="020B0604020202020204" pitchFamily="34" charset="0"/>
              </a:rPr>
              <a:t> </a:t>
            </a:r>
            <a:r>
              <a:rPr lang="en-ZA" sz="2000" b="0" i="0" dirty="0" err="1">
                <a:solidFill>
                  <a:srgbClr val="181B20"/>
                </a:solidFill>
                <a:effectLst/>
                <a:latin typeface="Arial" panose="020B0604020202020204" pitchFamily="34" charset="0"/>
              </a:rPr>
              <a:t>Munyurangabo</a:t>
            </a:r>
            <a:br>
              <a:rPr lang="en-ZA" sz="2000" b="0" i="0" dirty="0">
                <a:solidFill>
                  <a:srgbClr val="181B20"/>
                </a:solidFill>
                <a:effectLst/>
                <a:latin typeface="Arial" panose="020B0604020202020204" pitchFamily="34" charset="0"/>
              </a:rPr>
            </a:br>
            <a:r>
              <a:rPr lang="en-ZA" sz="2000" b="0" i="0" dirty="0">
                <a:solidFill>
                  <a:srgbClr val="181B20"/>
                </a:solidFill>
                <a:effectLst/>
                <a:latin typeface="Arial" panose="020B0604020202020204" pitchFamily="34" charset="0"/>
              </a:rPr>
              <a:t>  E-mail: </a:t>
            </a:r>
            <a:r>
              <a:rPr lang="en-ZA" sz="2000" b="0" i="0" dirty="0">
                <a:solidFill>
                  <a:srgbClr val="181B20"/>
                </a:solidFill>
                <a:effectLst/>
                <a:latin typeface="Arial" panose="020B0604020202020204" pitchFamily="34" charset="0"/>
                <a:hlinkClick r:id="rId6"/>
              </a:rPr>
              <a:t>MNYUMU002@myuct.ac.za</a:t>
            </a:r>
            <a:endParaRPr lang="en-ZA" sz="2000" b="0" i="0" dirty="0">
              <a:solidFill>
                <a:srgbClr val="181B20"/>
              </a:solidFill>
              <a:effectLst/>
              <a:latin typeface="Arial" panose="020B0604020202020204" pitchFamily="34" charset="0"/>
            </a:endParaRPr>
          </a:p>
        </p:txBody>
      </p:sp>
    </p:spTree>
    <p:extLst>
      <p:ext uri="{BB962C8B-B14F-4D97-AF65-F5344CB8AC3E}">
        <p14:creationId xmlns:p14="http://schemas.microsoft.com/office/powerpoint/2010/main" val="1369857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AC83FF-B7ED-4773-A35A-254C9231EA85}"/>
              </a:ext>
            </a:extLst>
          </p:cNvPr>
          <p:cNvSpPr txBox="1"/>
          <p:nvPr/>
        </p:nvSpPr>
        <p:spPr>
          <a:xfrm>
            <a:off x="346639" y="1131385"/>
            <a:ext cx="8470790" cy="1077218"/>
          </a:xfrm>
          <a:prstGeom prst="rect">
            <a:avLst/>
          </a:prstGeom>
          <a:noFill/>
        </p:spPr>
        <p:txBody>
          <a:bodyPr wrap="square" rtlCol="0">
            <a:spAutoFit/>
          </a:bodyPr>
          <a:lstStyle/>
          <a:p>
            <a:r>
              <a:rPr lang="en-ZA" sz="3200" b="1" dirty="0">
                <a:solidFill>
                  <a:schemeClr val="accent5">
                    <a:lumMod val="50000"/>
                  </a:schemeClr>
                </a:solidFill>
              </a:rPr>
              <a:t>The course handout outlines the approach that will be used…</a:t>
            </a:r>
          </a:p>
        </p:txBody>
      </p:sp>
      <p:sp>
        <p:nvSpPr>
          <p:cNvPr id="3" name="TextBox 2">
            <a:extLst>
              <a:ext uri="{FF2B5EF4-FFF2-40B4-BE49-F238E27FC236}">
                <a16:creationId xmlns:a16="http://schemas.microsoft.com/office/drawing/2014/main" id="{00F6A1A0-DBBB-4AAF-AFAC-A72C6BB0CB7E}"/>
              </a:ext>
            </a:extLst>
          </p:cNvPr>
          <p:cNvSpPr txBox="1"/>
          <p:nvPr/>
        </p:nvSpPr>
        <p:spPr>
          <a:xfrm>
            <a:off x="346639" y="2638469"/>
            <a:ext cx="8329275" cy="3970318"/>
          </a:xfrm>
          <a:prstGeom prst="rect">
            <a:avLst/>
          </a:prstGeom>
          <a:noFill/>
        </p:spPr>
        <p:txBody>
          <a:bodyPr wrap="square">
            <a:spAutoFit/>
          </a:bodyPr>
          <a:lstStyle/>
          <a:p>
            <a:pPr marL="457200" indent="-457200">
              <a:buClr>
                <a:schemeClr val="accent5">
                  <a:lumMod val="75000"/>
                </a:schemeClr>
              </a:buClr>
              <a:buFont typeface="Courier New" panose="02070309020205020404" pitchFamily="49" charset="0"/>
              <a:buChar char="o"/>
            </a:pP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Blended, Online, Class Attendance Optional</a:t>
            </a:r>
          </a:p>
          <a:p>
            <a:pPr marL="457200" indent="-457200">
              <a:buClr>
                <a:schemeClr val="accent5">
                  <a:lumMod val="75000"/>
                </a:schemeClr>
              </a:buClr>
              <a:buFont typeface="Courier New" panose="02070309020205020404" pitchFamily="49" charset="0"/>
              <a:buChar char="o"/>
            </a:pP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Combination of  …</a:t>
            </a:r>
          </a:p>
          <a:p>
            <a:pPr marL="914400" lvl="1" indent="-457200">
              <a:buClr>
                <a:schemeClr val="accent5">
                  <a:lumMod val="75000"/>
                </a:schemeClr>
              </a:buClr>
              <a:buFont typeface="Wingdings" panose="05000000000000000000" pitchFamily="2" charset="2"/>
              <a:buChar char="Ø"/>
            </a:pPr>
            <a:r>
              <a:rPr lang="en-US" sz="2800" dirty="0">
                <a:solidFill>
                  <a:srgbClr val="FF3300"/>
                </a:solidFill>
                <a:latin typeface="Tahoma" panose="020B0604030504040204" pitchFamily="34" charset="0"/>
                <a:ea typeface="Tahoma" panose="020B0604030504040204" pitchFamily="34" charset="0"/>
                <a:cs typeface="Tahoma" panose="020B0604030504040204" pitchFamily="34" charset="0"/>
              </a:rPr>
              <a:t>Differentiated Instruction</a:t>
            </a: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 using a variety of resources from which to learn</a:t>
            </a:r>
          </a:p>
          <a:p>
            <a:pPr marL="914400" lvl="1" indent="-457200">
              <a:buClr>
                <a:schemeClr val="accent5">
                  <a:lumMod val="75000"/>
                </a:schemeClr>
              </a:buClr>
              <a:buFont typeface="Wingdings" panose="05000000000000000000" pitchFamily="2" charset="2"/>
              <a:buChar char="Ø"/>
            </a:pPr>
            <a:r>
              <a:rPr lang="en-US" sz="2800" dirty="0">
                <a:solidFill>
                  <a:srgbClr val="FF3300"/>
                </a:solidFill>
                <a:latin typeface="Tahoma" panose="020B0604030504040204" pitchFamily="34" charset="0"/>
                <a:ea typeface="Tahoma" panose="020B0604030504040204" pitchFamily="34" charset="0"/>
                <a:cs typeface="Tahoma" panose="020B0604030504040204" pitchFamily="34" charset="0"/>
              </a:rPr>
              <a:t>Expeditionary learning</a:t>
            </a: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 where students can try different approaches to learn a topic</a:t>
            </a:r>
          </a:p>
          <a:p>
            <a:pPr marL="457200" indent="-457200">
              <a:buClr>
                <a:schemeClr val="accent5">
                  <a:lumMod val="75000"/>
                </a:schemeClr>
              </a:buClr>
              <a:buFont typeface="Courier New" panose="02070309020205020404" pitchFamily="49" charset="0"/>
              <a:buChar char="o"/>
            </a:pP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Essentially a combination of activities, resources, assignment, assessments.</a:t>
            </a:r>
          </a:p>
          <a:p>
            <a:pPr marL="457200" indent="-457200">
              <a:buClr>
                <a:schemeClr val="accent5">
                  <a:lumMod val="75000"/>
                </a:schemeClr>
              </a:buClr>
              <a:buFont typeface="Courier New" panose="02070309020205020404" pitchFamily="49" charset="0"/>
              <a:buChar char="o"/>
            </a:pP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The Implementation …</a:t>
            </a:r>
            <a:endParaRPr lang="en-ZA" sz="28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4">
            <a:extLst>
              <a:ext uri="{FF2B5EF4-FFF2-40B4-BE49-F238E27FC236}">
                <a16:creationId xmlns:a16="http://schemas.microsoft.com/office/drawing/2014/main" id="{922433DC-0BF0-4C59-9936-F5B5196C3FFD}"/>
              </a:ext>
            </a:extLst>
          </p:cNvPr>
          <p:cNvSpPr>
            <a:spLocks noGrp="1"/>
          </p:cNvSpPr>
          <p:nvPr>
            <p:ph type="title"/>
          </p:nvPr>
        </p:nvSpPr>
        <p:spPr>
          <a:xfrm>
            <a:off x="729114" y="356781"/>
            <a:ext cx="7698306" cy="692210"/>
          </a:xfrm>
        </p:spPr>
        <p:txBody>
          <a:bodyPr>
            <a:normAutofit fontScale="90000"/>
          </a:bodyPr>
          <a:lstStyle/>
          <a:p>
            <a:r>
              <a:rPr lang="en-ZA" dirty="0"/>
              <a:t>Learning Model</a:t>
            </a:r>
          </a:p>
        </p:txBody>
      </p:sp>
      <p:sp>
        <p:nvSpPr>
          <p:cNvPr id="6" name="TextBox 5">
            <a:extLst>
              <a:ext uri="{FF2B5EF4-FFF2-40B4-BE49-F238E27FC236}">
                <a16:creationId xmlns:a16="http://schemas.microsoft.com/office/drawing/2014/main" id="{78FFE60C-B3FC-F450-A7CB-BDB80DA1B89E}"/>
              </a:ext>
            </a:extLst>
          </p:cNvPr>
          <p:cNvSpPr txBox="1"/>
          <p:nvPr/>
        </p:nvSpPr>
        <p:spPr>
          <a:xfrm>
            <a:off x="2000794" y="2165718"/>
            <a:ext cx="6766560" cy="369332"/>
          </a:xfrm>
          <a:prstGeom prst="rect">
            <a:avLst/>
          </a:prstGeom>
          <a:noFill/>
        </p:spPr>
        <p:txBody>
          <a:bodyPr wrap="square">
            <a:spAutoFit/>
          </a:bodyPr>
          <a:lstStyle/>
          <a:p>
            <a:r>
              <a:rPr lang="en-ZA" sz="1800" b="1" dirty="0">
                <a:solidFill>
                  <a:schemeClr val="accent5">
                    <a:lumMod val="50000"/>
                  </a:schemeClr>
                </a:solidFill>
              </a:rPr>
              <a:t>but too many words, could illustrate the general notion …</a:t>
            </a:r>
            <a:endParaRPr lang="en-ZA" dirty="0"/>
          </a:p>
        </p:txBody>
      </p:sp>
      <p:sp>
        <p:nvSpPr>
          <p:cNvPr id="7" name="TextBox 6">
            <a:extLst>
              <a:ext uri="{FF2B5EF4-FFF2-40B4-BE49-F238E27FC236}">
                <a16:creationId xmlns:a16="http://schemas.microsoft.com/office/drawing/2014/main" id="{A5293B21-9367-17F1-7AAC-0980C4233DA7}"/>
              </a:ext>
            </a:extLst>
          </p:cNvPr>
          <p:cNvSpPr txBox="1"/>
          <p:nvPr/>
        </p:nvSpPr>
        <p:spPr>
          <a:xfrm>
            <a:off x="4084856" y="1663326"/>
            <a:ext cx="3219521" cy="584775"/>
          </a:xfrm>
          <a:prstGeom prst="rect">
            <a:avLst/>
          </a:prstGeom>
          <a:noFill/>
        </p:spPr>
        <p:txBody>
          <a:bodyPr wrap="square" rtlCol="0">
            <a:spAutoFit/>
          </a:bodyPr>
          <a:lstStyle/>
          <a:p>
            <a:r>
              <a:rPr lang="en-ZA" sz="3200" b="1" dirty="0">
                <a:solidFill>
                  <a:schemeClr val="accent5">
                    <a:lumMod val="50000"/>
                  </a:schemeClr>
                </a:solidFill>
              </a:rPr>
              <a:t>in </a:t>
            </a:r>
            <a:r>
              <a:rPr lang="en-ZA" sz="3200" b="1" dirty="0">
                <a:solidFill>
                  <a:schemeClr val="accent5">
                    <a:lumMod val="50000"/>
                  </a:schemeClr>
                </a:solidFill>
                <a:latin typeface="Cooper Black" panose="0208090404030B020404" pitchFamily="18" charset="0"/>
              </a:rPr>
              <a:t>summary</a:t>
            </a:r>
            <a:r>
              <a:rPr lang="en-ZA" sz="3200" b="1" dirty="0">
                <a:solidFill>
                  <a:schemeClr val="accent5">
                    <a:lumMod val="50000"/>
                  </a:schemeClr>
                </a:solidFill>
              </a:rPr>
              <a:t>:</a:t>
            </a:r>
          </a:p>
        </p:txBody>
      </p:sp>
      <p:sp>
        <p:nvSpPr>
          <p:cNvPr id="9" name="TextBox 8">
            <a:extLst>
              <a:ext uri="{FF2B5EF4-FFF2-40B4-BE49-F238E27FC236}">
                <a16:creationId xmlns:a16="http://schemas.microsoft.com/office/drawing/2014/main" id="{68E83C06-5DCD-76CF-7682-616623EAB0BA}"/>
              </a:ext>
            </a:extLst>
          </p:cNvPr>
          <p:cNvSpPr txBox="1"/>
          <p:nvPr/>
        </p:nvSpPr>
        <p:spPr>
          <a:xfrm>
            <a:off x="4084856" y="1791411"/>
            <a:ext cx="1536192" cy="400110"/>
          </a:xfrm>
          <a:prstGeom prst="rect">
            <a:avLst/>
          </a:prstGeom>
          <a:noFill/>
        </p:spPr>
        <p:txBody>
          <a:bodyPr wrap="square">
            <a:spAutoFit/>
          </a:bodyPr>
          <a:lstStyle/>
          <a:p>
            <a:r>
              <a:rPr lang="en-ZA" sz="2000" dirty="0">
                <a:solidFill>
                  <a:srgbClr val="FF0000"/>
                </a:solidFill>
              </a:rPr>
              <a:t>…</a:t>
            </a:r>
            <a:endParaRPr lang="en-ZA" dirty="0">
              <a:solidFill>
                <a:srgbClr val="FF0000"/>
              </a:solidFill>
            </a:endParaRPr>
          </a:p>
        </p:txBody>
      </p:sp>
    </p:spTree>
    <p:extLst>
      <p:ext uri="{BB962C8B-B14F-4D97-AF65-F5344CB8AC3E}">
        <p14:creationId xmlns:p14="http://schemas.microsoft.com/office/powerpoint/2010/main" val="255364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1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slowing-down-from-warp">
            <a:hlinkClick r:id="" action="ppaction://media"/>
            <a:extLst>
              <a:ext uri="{FF2B5EF4-FFF2-40B4-BE49-F238E27FC236}">
                <a16:creationId xmlns:a16="http://schemas.microsoft.com/office/drawing/2014/main" id="{B1EBDE6A-5639-1E56-7FE2-E31835E58042}"/>
              </a:ext>
            </a:extLst>
          </p:cNvPr>
          <p:cNvPicPr>
            <a:picLocks noChangeAspect="1"/>
          </p:cNvPicPr>
          <p:nvPr>
            <a:audioFile r:link="rId1"/>
            <p:extLst>
              <p:ext uri="{DAA4B4D4-6D71-4841-9C94-3DE7FCFB9230}">
                <p14:media xmlns:p14="http://schemas.microsoft.com/office/powerpoint/2010/main" r:embed="rId2">
                  <p14:trim end="38048"/>
                  <p14:fade in="1000" out="2000"/>
                </p14:media>
              </p:ext>
            </p:extLst>
          </p:nvPr>
        </p:nvPicPr>
        <p:blipFill>
          <a:blip r:embed="rId4"/>
          <a:stretch>
            <a:fillRect/>
          </a:stretch>
        </p:blipFill>
        <p:spPr>
          <a:xfrm>
            <a:off x="7912100" y="6300400"/>
            <a:ext cx="609600" cy="609600"/>
          </a:xfrm>
          <a:prstGeom prst="rect">
            <a:avLst/>
          </a:prstGeom>
        </p:spPr>
      </p:pic>
      <p:sp>
        <p:nvSpPr>
          <p:cNvPr id="5" name="Rectangle 4">
            <a:extLst>
              <a:ext uri="{FF2B5EF4-FFF2-40B4-BE49-F238E27FC236}">
                <a16:creationId xmlns:a16="http://schemas.microsoft.com/office/drawing/2014/main" id="{764C44CB-EF1D-6663-D8EE-E88FFD973518}"/>
              </a:ext>
            </a:extLst>
          </p:cNvPr>
          <p:cNvSpPr/>
          <p:nvPr/>
        </p:nvSpPr>
        <p:spPr>
          <a:xfrm>
            <a:off x="-63500" y="-28540"/>
            <a:ext cx="9690198" cy="7089740"/>
          </a:xfrm>
          <a:prstGeom prst="rect">
            <a:avLst/>
          </a:prstGeom>
          <a:solidFill>
            <a:srgbClr val="0064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6" name="Group 15">
            <a:extLst>
              <a:ext uri="{FF2B5EF4-FFF2-40B4-BE49-F238E27FC236}">
                <a16:creationId xmlns:a16="http://schemas.microsoft.com/office/drawing/2014/main" id="{EE2320AC-F36D-174C-002E-85C1B0470A55}"/>
              </a:ext>
            </a:extLst>
          </p:cNvPr>
          <p:cNvGrpSpPr/>
          <p:nvPr/>
        </p:nvGrpSpPr>
        <p:grpSpPr>
          <a:xfrm>
            <a:off x="388320" y="34960"/>
            <a:ext cx="8673353" cy="8673353"/>
            <a:chOff x="388320" y="34960"/>
            <a:chExt cx="8673353" cy="8673353"/>
          </a:xfrm>
        </p:grpSpPr>
        <p:pic>
          <p:nvPicPr>
            <p:cNvPr id="3" name="Picture 2" descr="A painting of a space ship flying over a forest&#10;&#10;Description automatically generated">
              <a:extLst>
                <a:ext uri="{FF2B5EF4-FFF2-40B4-BE49-F238E27FC236}">
                  <a16:creationId xmlns:a16="http://schemas.microsoft.com/office/drawing/2014/main" id="{E49039AC-72D3-0593-495A-15C15C424225}"/>
                </a:ext>
              </a:extLst>
            </p:cNvPr>
            <p:cNvPicPr>
              <a:picLocks noChangeAspect="1"/>
            </p:cNvPicPr>
            <p:nvPr/>
          </p:nvPicPr>
          <p:blipFill rotWithShape="1">
            <a:blip r:embed="rId5">
              <a:extLst>
                <a:ext uri="{28A0092B-C50C-407E-A947-70E740481C1C}">
                  <a14:useLocalDpi xmlns:a14="http://schemas.microsoft.com/office/drawing/2010/main" val="0"/>
                </a:ext>
              </a:extLst>
            </a:blip>
            <a:srcRect b="-23442"/>
            <a:stretch/>
          </p:blipFill>
          <p:spPr>
            <a:xfrm>
              <a:off x="388320" y="34960"/>
              <a:ext cx="8673353" cy="8673353"/>
            </a:xfrm>
            <a:prstGeom prst="rect">
              <a:avLst/>
            </a:prstGeom>
          </p:spPr>
        </p:pic>
        <p:sp>
          <p:nvSpPr>
            <p:cNvPr id="6" name="TextBox 5">
              <a:extLst>
                <a:ext uri="{FF2B5EF4-FFF2-40B4-BE49-F238E27FC236}">
                  <a16:creationId xmlns:a16="http://schemas.microsoft.com/office/drawing/2014/main" id="{9F9A304A-C31A-6109-118B-12523A63F015}"/>
                </a:ext>
              </a:extLst>
            </p:cNvPr>
            <p:cNvSpPr txBox="1"/>
            <p:nvPr/>
          </p:nvSpPr>
          <p:spPr>
            <a:xfrm>
              <a:off x="388320" y="6784201"/>
              <a:ext cx="5224507" cy="276999"/>
            </a:xfrm>
            <a:prstGeom prst="rect">
              <a:avLst/>
            </a:prstGeom>
            <a:noFill/>
          </p:spPr>
          <p:txBody>
            <a:bodyPr wrap="none" rtlCol="0">
              <a:spAutoFit/>
            </a:bodyPr>
            <a:lstStyle/>
            <a:p>
              <a:r>
                <a:rPr lang="en-ZA" sz="1200" dirty="0">
                  <a:solidFill>
                    <a:schemeClr val="bg2"/>
                  </a:solidFill>
                </a:rPr>
                <a:t>Acknowledgement: Image generated using https://gemini.google.com/app </a:t>
              </a:r>
            </a:p>
          </p:txBody>
        </p:sp>
      </p:grpSp>
      <p:sp>
        <p:nvSpPr>
          <p:cNvPr id="7" name="TextBox 6">
            <a:extLst>
              <a:ext uri="{FF2B5EF4-FFF2-40B4-BE49-F238E27FC236}">
                <a16:creationId xmlns:a16="http://schemas.microsoft.com/office/drawing/2014/main" id="{8B96158E-527A-4036-D5AE-044EB51AD8E4}"/>
              </a:ext>
            </a:extLst>
          </p:cNvPr>
          <p:cNvSpPr txBox="1"/>
          <p:nvPr/>
        </p:nvSpPr>
        <p:spPr>
          <a:xfrm>
            <a:off x="431800" y="2994082"/>
            <a:ext cx="8287012" cy="800219"/>
          </a:xfrm>
          <a:prstGeom prst="rect">
            <a:avLst/>
          </a:prstGeom>
          <a:noFill/>
        </p:spPr>
        <p:txBody>
          <a:bodyPr wrap="none" rtlCol="0">
            <a:spAutoFit/>
          </a:bodyPr>
          <a:lstStyle/>
          <a:p>
            <a:r>
              <a:rPr lang="en-ZA" sz="2300" dirty="0">
                <a:highlight>
                  <a:srgbClr val="FFFF00"/>
                </a:highlight>
                <a:latin typeface="Arial Black" panose="020B0A04020102020204" pitchFamily="34" charset="0"/>
              </a:rPr>
              <a:t>The Mission: </a:t>
            </a:r>
            <a:br>
              <a:rPr lang="en-ZA" sz="2300" dirty="0">
                <a:highlight>
                  <a:srgbClr val="FFFF00"/>
                </a:highlight>
                <a:latin typeface="Arial Black" panose="020B0A04020102020204" pitchFamily="34" charset="0"/>
              </a:rPr>
            </a:br>
            <a:r>
              <a:rPr lang="en-ZA" sz="2300" dirty="0">
                <a:highlight>
                  <a:srgbClr val="FFFF00"/>
                </a:highlight>
                <a:latin typeface="Arial Black" panose="020B0A04020102020204" pitchFamily="34" charset="0"/>
              </a:rPr>
              <a:t>To Explore Strange New (for some) digital designs</a:t>
            </a:r>
          </a:p>
        </p:txBody>
      </p:sp>
      <p:grpSp>
        <p:nvGrpSpPr>
          <p:cNvPr id="15" name="Group 14">
            <a:extLst>
              <a:ext uri="{FF2B5EF4-FFF2-40B4-BE49-F238E27FC236}">
                <a16:creationId xmlns:a16="http://schemas.microsoft.com/office/drawing/2014/main" id="{98EDF4AB-8768-ACAE-DC85-0B671D350232}"/>
              </a:ext>
            </a:extLst>
          </p:cNvPr>
          <p:cNvGrpSpPr/>
          <p:nvPr/>
        </p:nvGrpSpPr>
        <p:grpSpPr>
          <a:xfrm>
            <a:off x="2273300" y="3972620"/>
            <a:ext cx="4820720" cy="904305"/>
            <a:chOff x="2273300" y="3972620"/>
            <a:chExt cx="4820720" cy="904305"/>
          </a:xfrm>
        </p:grpSpPr>
        <p:cxnSp>
          <p:nvCxnSpPr>
            <p:cNvPr id="10" name="Straight Arrow Connector 9">
              <a:extLst>
                <a:ext uri="{FF2B5EF4-FFF2-40B4-BE49-F238E27FC236}">
                  <a16:creationId xmlns:a16="http://schemas.microsoft.com/office/drawing/2014/main" id="{A576939D-718E-7161-E182-9DE9573E364B}"/>
                </a:ext>
              </a:extLst>
            </p:cNvPr>
            <p:cNvCxnSpPr>
              <a:cxnSpLocks/>
            </p:cNvCxnSpPr>
            <p:nvPr/>
          </p:nvCxnSpPr>
          <p:spPr>
            <a:xfrm flipH="1">
              <a:off x="2273300" y="4371636"/>
              <a:ext cx="727273" cy="327364"/>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451E475-4250-ADA8-DE75-03AC2E3852F5}"/>
                </a:ext>
              </a:extLst>
            </p:cNvPr>
            <p:cNvSpPr txBox="1"/>
            <p:nvPr/>
          </p:nvSpPr>
          <p:spPr>
            <a:xfrm>
              <a:off x="2809642" y="3972620"/>
              <a:ext cx="4284378" cy="646331"/>
            </a:xfrm>
            <a:prstGeom prst="rect">
              <a:avLst/>
            </a:prstGeom>
            <a:noFill/>
          </p:spPr>
          <p:txBody>
            <a:bodyPr wrap="none" rtlCol="0">
              <a:spAutoFit/>
            </a:bodyPr>
            <a:lstStyle/>
            <a:p>
              <a:r>
                <a:rPr lang="en-ZA" dirty="0">
                  <a:highlight>
                    <a:srgbClr val="FFFF00"/>
                  </a:highlight>
                  <a:latin typeface="Arial Black" panose="020B0A04020102020204" pitchFamily="34" charset="0"/>
                </a:rPr>
                <a:t>e.g. Design elements that might </a:t>
              </a:r>
              <a:br>
                <a:rPr lang="en-ZA" dirty="0">
                  <a:highlight>
                    <a:srgbClr val="FFFF00"/>
                  </a:highlight>
                  <a:latin typeface="Arial Black" panose="020B0A04020102020204" pitchFamily="34" charset="0"/>
                </a:rPr>
              </a:br>
              <a:r>
                <a:rPr lang="en-ZA" dirty="0">
                  <a:highlight>
                    <a:srgbClr val="FFFF00"/>
                  </a:highlight>
                  <a:latin typeface="Arial Black" panose="020B0A04020102020204" pitchFamily="34" charset="0"/>
                </a:rPr>
                <a:t>play nice together, or not.</a:t>
              </a:r>
            </a:p>
          </p:txBody>
        </p:sp>
        <p:cxnSp>
          <p:nvCxnSpPr>
            <p:cNvPr id="12" name="Straight Arrow Connector 11">
              <a:extLst>
                <a:ext uri="{FF2B5EF4-FFF2-40B4-BE49-F238E27FC236}">
                  <a16:creationId xmlns:a16="http://schemas.microsoft.com/office/drawing/2014/main" id="{CAA01102-9E19-C20B-F990-90AFE1F5F69A}"/>
                </a:ext>
              </a:extLst>
            </p:cNvPr>
            <p:cNvCxnSpPr>
              <a:cxnSpLocks/>
            </p:cNvCxnSpPr>
            <p:nvPr/>
          </p:nvCxnSpPr>
          <p:spPr>
            <a:xfrm>
              <a:off x="3245820" y="4541562"/>
              <a:ext cx="175828" cy="33536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67B1A219-77D8-FE13-E09F-695573FEF726}"/>
              </a:ext>
            </a:extLst>
          </p:cNvPr>
          <p:cNvGrpSpPr/>
          <p:nvPr/>
        </p:nvGrpSpPr>
        <p:grpSpPr>
          <a:xfrm>
            <a:off x="5401108" y="1254861"/>
            <a:ext cx="3646447" cy="1405526"/>
            <a:chOff x="964307" y="3619500"/>
            <a:chExt cx="3646447" cy="1405526"/>
          </a:xfrm>
        </p:grpSpPr>
        <p:cxnSp>
          <p:nvCxnSpPr>
            <p:cNvPr id="18" name="Straight Arrow Connector 17">
              <a:extLst>
                <a:ext uri="{FF2B5EF4-FFF2-40B4-BE49-F238E27FC236}">
                  <a16:creationId xmlns:a16="http://schemas.microsoft.com/office/drawing/2014/main" id="{622D38ED-5AC9-D58C-4C18-AFD0E560009A}"/>
                </a:ext>
              </a:extLst>
            </p:cNvPr>
            <p:cNvCxnSpPr>
              <a:cxnSpLocks/>
            </p:cNvCxnSpPr>
            <p:nvPr/>
          </p:nvCxnSpPr>
          <p:spPr>
            <a:xfrm flipH="1" flipV="1">
              <a:off x="1702174" y="3619500"/>
              <a:ext cx="469900" cy="37227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4F202C3-7C1C-2363-B559-206DAFC918B3}"/>
                </a:ext>
              </a:extLst>
            </p:cNvPr>
            <p:cNvSpPr txBox="1"/>
            <p:nvPr/>
          </p:nvSpPr>
          <p:spPr>
            <a:xfrm>
              <a:off x="964307" y="4009363"/>
              <a:ext cx="3646447" cy="1015663"/>
            </a:xfrm>
            <a:prstGeom prst="rect">
              <a:avLst/>
            </a:prstGeom>
            <a:noFill/>
          </p:spPr>
          <p:txBody>
            <a:bodyPr wrap="none" rtlCol="0">
              <a:spAutoFit/>
            </a:bodyPr>
            <a:lstStyle/>
            <a:p>
              <a:r>
                <a:rPr lang="en-ZA" sz="2000" dirty="0">
                  <a:highlight>
                    <a:srgbClr val="FFFF00"/>
                  </a:highlight>
                  <a:latin typeface="Arial Black" panose="020B0A04020102020204" pitchFamily="34" charset="0"/>
                </a:rPr>
                <a:t>You, with a good secure </a:t>
              </a:r>
            </a:p>
            <a:p>
              <a:r>
                <a:rPr lang="en-ZA" sz="2000" dirty="0">
                  <a:highlight>
                    <a:srgbClr val="FFFF00"/>
                  </a:highlight>
                  <a:latin typeface="Arial Black" panose="020B0A04020102020204" pitchFamily="34" charset="0"/>
                </a:rPr>
                <a:t>vantage point of strange</a:t>
              </a:r>
            </a:p>
            <a:p>
              <a:r>
                <a:rPr lang="en-ZA" sz="2000" dirty="0">
                  <a:highlight>
                    <a:srgbClr val="FFFF00"/>
                  </a:highlight>
                  <a:latin typeface="Arial Black" panose="020B0A04020102020204" pitchFamily="34" charset="0"/>
                </a:rPr>
                <a:t>new ‘digital worlds’ …</a:t>
              </a:r>
            </a:p>
          </p:txBody>
        </p:sp>
      </p:grpSp>
    </p:spTree>
    <p:extLst>
      <p:ext uri="{BB962C8B-B14F-4D97-AF65-F5344CB8AC3E}">
        <p14:creationId xmlns:p14="http://schemas.microsoft.com/office/powerpoint/2010/main" val="100457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 presetClass="mediacall" presetSubtype="0" fill="hold" nodeType="withEffect">
                                  <p:stCondLst>
                                    <p:cond delay="0"/>
                                  </p:stCondLst>
                                  <p:childTnLst>
                                    <p:cmd type="call" cmd="playFrom(0.0)">
                                      <p:cBhvr>
                                        <p:cTn id="9" dur="4000" fill="hold"/>
                                        <p:tgtEl>
                                          <p:spTgt spid="23"/>
                                        </p:tgtEl>
                                      </p:cBhvr>
                                    </p:cmd>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2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4084 Theme.thmx</Template>
  <TotalTime>9004</TotalTime>
  <Words>4330</Words>
  <Application>Microsoft Office PowerPoint</Application>
  <PresentationFormat>On-screen Show (4:3)</PresentationFormat>
  <Paragraphs>428</Paragraphs>
  <Slides>54</Slides>
  <Notes>14</Notes>
  <HiddenSlides>0</HiddenSlides>
  <MMClips>3</MMClips>
  <ScaleCrop>false</ScaleCrop>
  <HeadingPairs>
    <vt:vector size="6" baseType="variant">
      <vt:variant>
        <vt:lpstr>Fonts Used</vt:lpstr>
      </vt:variant>
      <vt:variant>
        <vt:i4>24</vt:i4>
      </vt:variant>
      <vt:variant>
        <vt:lpstr>Theme</vt:lpstr>
      </vt:variant>
      <vt:variant>
        <vt:i4>1</vt:i4>
      </vt:variant>
      <vt:variant>
        <vt:lpstr>Slide Titles</vt:lpstr>
      </vt:variant>
      <vt:variant>
        <vt:i4>54</vt:i4>
      </vt:variant>
    </vt:vector>
  </HeadingPairs>
  <TitlesOfParts>
    <vt:vector size="79" baseType="lpstr">
      <vt:lpstr>Arial</vt:lpstr>
      <vt:lpstr>Arial</vt:lpstr>
      <vt:lpstr>Arial Black</vt:lpstr>
      <vt:lpstr>Arial Narrow</vt:lpstr>
      <vt:lpstr>Arial Nova</vt:lpstr>
      <vt:lpstr>Arial Nova Cond</vt:lpstr>
      <vt:lpstr>Arial Rounded MT Bold</vt:lpstr>
      <vt:lpstr>Arial Unicode MS</vt:lpstr>
      <vt:lpstr>Bernard MT Condensed</vt:lpstr>
      <vt:lpstr>Bodoni MT</vt:lpstr>
      <vt:lpstr>Book Antiqua</vt:lpstr>
      <vt:lpstr>Calibri</vt:lpstr>
      <vt:lpstr>Cambria</vt:lpstr>
      <vt:lpstr>Century Gothic</vt:lpstr>
      <vt:lpstr>Century Schoolbook</vt:lpstr>
      <vt:lpstr>Comic Sans MS</vt:lpstr>
      <vt:lpstr>Cooper Black</vt:lpstr>
      <vt:lpstr>Courier New</vt:lpstr>
      <vt:lpstr>Eras Light ITC</vt:lpstr>
      <vt:lpstr>Gentium Basic</vt:lpstr>
      <vt:lpstr>Oswald</vt:lpstr>
      <vt:lpstr>Tahoma</vt:lpstr>
      <vt:lpstr>Wingdings</vt:lpstr>
      <vt:lpstr>Wingdings 2</vt:lpstr>
      <vt:lpstr>4084 Theme</vt:lpstr>
      <vt:lpstr>PowerPoint Presentation</vt:lpstr>
      <vt:lpstr>Lecture recording</vt:lpstr>
      <vt:lpstr>PowerPoint Presentation</vt:lpstr>
      <vt:lpstr>PowerPoint Presentation</vt:lpstr>
      <vt:lpstr>PowerPoint Presentation</vt:lpstr>
      <vt:lpstr>PowerPoint Presentation</vt:lpstr>
      <vt:lpstr>Staff Intro</vt:lpstr>
      <vt:lpstr>Learning Model</vt:lpstr>
      <vt:lpstr>PowerPoint Presentation</vt:lpstr>
      <vt:lpstr>PowerPoint Presentation</vt:lpstr>
      <vt:lpstr>Learning Model</vt:lpstr>
      <vt:lpstr>Method for Queries</vt:lpstr>
      <vt:lpstr>Discord Link</vt:lpstr>
      <vt:lpstr>Short Quizzes? And rules.</vt:lpstr>
      <vt:lpstr>Quizzes Options and rules</vt:lpstr>
      <vt:lpstr>Tests? Besides quizzes?</vt:lpstr>
      <vt:lpstr>Practical Work</vt:lpstr>
      <vt:lpstr>EEE4120F Marks Breakdown</vt:lpstr>
      <vt:lpstr>Marks Breakdown (16 credits)</vt:lpstr>
      <vt:lpstr>Practical Support using Discord</vt:lpstr>
      <vt:lpstr>Pracs Day(s)?</vt:lpstr>
      <vt:lpstr>Prac 1</vt:lpstr>
      <vt:lpstr>PowerPoint Presentation</vt:lpstr>
      <vt:lpstr>HPES :</vt:lpstr>
      <vt:lpstr>PowerPoint Presentation</vt:lpstr>
      <vt:lpstr>Objectives &amp; …</vt:lpstr>
      <vt:lpstr>The Objectives</vt:lpstr>
      <vt:lpstr>Relevance to you…</vt:lpstr>
      <vt:lpstr>Reading Material</vt:lpstr>
      <vt:lpstr>When do pracs start?</vt:lpstr>
      <vt:lpstr>HPES TEAManology  3 Types of Teams:</vt:lpstr>
      <vt:lpstr>PowerPoint Presentation</vt:lpstr>
      <vt:lpstr>PowerPoint Presentation</vt:lpstr>
      <vt:lpstr>GA2 Task and Assessment</vt:lpstr>
      <vt:lpstr>Readings</vt:lpstr>
      <vt:lpstr>Heads-up on Reading Task 1…</vt:lpstr>
      <vt:lpstr>Course Project</vt:lpstr>
      <vt:lpstr>PowerPoint Presentation</vt:lpstr>
      <vt:lpstr>You can finish the slideshow here…</vt:lpstr>
      <vt:lpstr>PowerPoint Presentation</vt:lpstr>
      <vt:lpstr>Some inspiration &amp;    food for thought…</vt:lpstr>
      <vt:lpstr>Consider the pros &amp; cons</vt:lpstr>
      <vt:lpstr>Thinking about your own business</vt:lpstr>
      <vt:lpstr>Your own business (harsh) realities</vt:lpstr>
      <vt:lpstr>Some harsh realities</vt:lpstr>
      <vt:lpstr>PowerPoint Presentation</vt:lpstr>
      <vt:lpstr>Where the jobs are…</vt:lpstr>
      <vt:lpstr>PowerPoint Presentation</vt:lpstr>
      <vt:lpstr>PowerPoint Presentation</vt:lpstr>
      <vt:lpstr>Some realities</vt:lpstr>
      <vt:lpstr>Embedded Systems/HPES in SA?</vt:lpstr>
      <vt:lpstr>Are these job statistics something to worry about?</vt:lpstr>
      <vt:lpstr>PowerPoint Presentation</vt:lpstr>
      <vt:lpstr>PowerPoint Presentation</vt:lpstr>
    </vt:vector>
  </TitlesOfParts>
  <Company>University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EEE4120F HPES</dc:title>
  <dc:subject>Introduction</dc:subject>
  <dc:creator>Simon Winberg</dc:creator>
  <cp:lastModifiedBy>Simon Winberg</cp:lastModifiedBy>
  <cp:revision>480</cp:revision>
  <dcterms:created xsi:type="dcterms:W3CDTF">2009-02-10T02:25:54Z</dcterms:created>
  <dcterms:modified xsi:type="dcterms:W3CDTF">2024-02-13T09:09:35Z</dcterms:modified>
  <cp:category>Lectures</cp:category>
</cp:coreProperties>
</file>