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9" r:id="rId1"/>
  </p:sldMasterIdLst>
  <p:notesMasterIdLst>
    <p:notesMasterId r:id="rId18"/>
  </p:notesMasterIdLst>
  <p:sldIdLst>
    <p:sldId id="279" r:id="rId2"/>
    <p:sldId id="267" r:id="rId3"/>
    <p:sldId id="271" r:id="rId4"/>
    <p:sldId id="272" r:id="rId5"/>
    <p:sldId id="273" r:id="rId6"/>
    <p:sldId id="274" r:id="rId7"/>
    <p:sldId id="275" r:id="rId8"/>
    <p:sldId id="262" r:id="rId9"/>
    <p:sldId id="263" r:id="rId10"/>
    <p:sldId id="264" r:id="rId11"/>
    <p:sldId id="281" r:id="rId12"/>
    <p:sldId id="269" r:id="rId13"/>
    <p:sldId id="265" r:id="rId14"/>
    <p:sldId id="266" r:id="rId15"/>
    <p:sldId id="277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8" autoAdjust="0"/>
    <p:restoredTop sz="94280" autoAdjust="0"/>
  </p:normalViewPr>
  <p:slideViewPr>
    <p:cSldViewPr snapToGrid="0">
      <p:cViewPr varScale="1">
        <p:scale>
          <a:sx n="69" d="100"/>
          <a:sy n="69" d="100"/>
        </p:scale>
        <p:origin x="13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7EE00-3651-4A45-B4C1-7AA54370DB9F}" type="datetimeFigureOut">
              <a:rPr lang="en-ZA" smtClean="0"/>
              <a:t>2016/05/21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E3646-5149-43AA-AD5C-FCAAA6D0200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987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Introduce team members and topic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E3646-5149-43AA-AD5C-FCAAA6D02000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71537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/>
              <a:t>What more</a:t>
            </a:r>
            <a:r>
              <a:rPr lang="en-ZA" baseline="0"/>
              <a:t> can be done with t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E3646-5149-43AA-AD5C-FCAAA6D02000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10797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E3646-5149-43AA-AD5C-FCAAA6D02000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82096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Describe</a:t>
            </a:r>
            <a:r>
              <a:rPr lang="en-ZA" baseline="0" dirty="0"/>
              <a:t> overview and who is presenting what sections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E3646-5149-43AA-AD5C-FCAAA6D02000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88311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Concept description: digitally accelerated arithmetic sequence generator</a:t>
            </a:r>
          </a:p>
          <a:p>
            <a:r>
              <a:rPr lang="en-ZA" dirty="0"/>
              <a:t>What is an arithmetic sequence? Formula to generate terms</a:t>
            </a:r>
          </a:p>
          <a:p>
            <a:r>
              <a:rPr lang="en-ZA" dirty="0"/>
              <a:t>Why ASG?</a:t>
            </a:r>
          </a:p>
          <a:p>
            <a:r>
              <a:rPr lang="en-ZA" dirty="0"/>
              <a:t>Applications of arithmetic sequence</a:t>
            </a:r>
            <a:r>
              <a:rPr lang="en-ZA" baseline="0" dirty="0"/>
              <a:t> generation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E3646-5149-43AA-AD5C-FCAAA6D02000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29797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What hardware is being used?</a:t>
            </a:r>
          </a:p>
          <a:p>
            <a:r>
              <a:rPr lang="en-ZA" dirty="0"/>
              <a:t>What design constraints were imposed on the prototype?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E3646-5149-43AA-AD5C-FCAAA6D02000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35137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What parts of the conceptual design were carried through to the prototype?</a:t>
            </a:r>
          </a:p>
          <a:p>
            <a:r>
              <a:rPr lang="en-ZA" dirty="0"/>
              <a:t>What was</a:t>
            </a:r>
            <a:r>
              <a:rPr lang="en-ZA" baseline="0" dirty="0"/>
              <a:t> different? UART instead of Ethernet (used for validation of the sequence generation)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E3646-5149-43AA-AD5C-FCAAA6D02000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06634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E3646-5149-43AA-AD5C-FCAAA6D02000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47656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An example of oscilloscope output measurement (proof of testing)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E3646-5149-43AA-AD5C-FCAAA6D02000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4265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Test results for a range of n values</a:t>
            </a:r>
          </a:p>
          <a:p>
            <a:r>
              <a:rPr lang="en-ZA" dirty="0"/>
              <a:t>Exponentially </a:t>
            </a:r>
            <a:r>
              <a:rPr lang="en-ZA"/>
              <a:t>increasing speedup</a:t>
            </a:r>
          </a:p>
          <a:p>
            <a:r>
              <a:rPr lang="en-ZA"/>
              <a:t>Prototype</a:t>
            </a:r>
            <a:r>
              <a:rPr lang="en-ZA" baseline="0"/>
              <a:t> faster than golden measure</a:t>
            </a:r>
          </a:p>
          <a:p>
            <a:r>
              <a:rPr lang="en-ZA" baseline="0"/>
              <a:t>This was what we wanted to achieve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E3646-5149-43AA-AD5C-FCAAA6D02000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34705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/>
              <a:t>What did we achieve?</a:t>
            </a:r>
          </a:p>
          <a:p>
            <a:r>
              <a:rPr lang="en-ZA"/>
              <a:t>Was it successful? Why?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E3646-5149-43AA-AD5C-FCAAA6D02000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625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34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24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991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9757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088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244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03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640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3669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5/21/2016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035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6769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13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7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79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19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237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2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921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  <p:sldLayoutId id="214748391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219" y="961435"/>
            <a:ext cx="6593681" cy="2387600"/>
          </a:xfrm>
        </p:spPr>
        <p:txBody>
          <a:bodyPr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dirty="0">
                <a:solidFill>
                  <a:srgbClr val="FFFF00"/>
                </a:solidFill>
                <a:latin typeface="Poor Richard" panose="02080502050505020702" pitchFamily="18" charset="0"/>
              </a:rPr>
              <a:t>YODA - ASG</a:t>
            </a:r>
            <a:br>
              <a:rPr lang="en-US" dirty="0">
                <a:solidFill>
                  <a:srgbClr val="FFFF00"/>
                </a:solidFill>
                <a:latin typeface="Poor Richard" panose="02080502050505020702" pitchFamily="18" charset="0"/>
              </a:rPr>
            </a:br>
            <a:r>
              <a:rPr lang="en-US" sz="2800" dirty="0">
                <a:solidFill>
                  <a:srgbClr val="FFFF00"/>
                </a:solidFill>
                <a:latin typeface="Poor Richard" panose="02080502050505020702" pitchFamily="18" charset="0"/>
              </a:rPr>
              <a:t>DIGITALLY ACCELERATED ARITHMETIC SEQUENCE GENERATOR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4964" y="4239491"/>
            <a:ext cx="527219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ZA" b="1" dirty="0">
                <a:solidFill>
                  <a:srgbClr val="FFFF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PRESENTED BY:</a:t>
            </a:r>
          </a:p>
          <a:p>
            <a:pPr algn="ctr">
              <a:lnSpc>
                <a:spcPct val="150000"/>
              </a:lnSpc>
            </a:pPr>
            <a:r>
              <a:rPr lang="en-ZA" sz="2400" b="1" dirty="0">
                <a:solidFill>
                  <a:srgbClr val="FFFF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PHILIPPUS SCHOLTZ &amp; ASIF PARKER</a:t>
            </a:r>
          </a:p>
          <a:p>
            <a:pPr algn="ctr"/>
            <a:endParaRPr lang="en-ZA" sz="2400" b="1" dirty="0">
              <a:solidFill>
                <a:srgbClr val="FFFF00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algn="ctr"/>
            <a:r>
              <a:rPr lang="en-ZA" sz="2400" b="1" dirty="0">
                <a:solidFill>
                  <a:srgbClr val="FFFF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MAY 2016</a:t>
            </a:r>
          </a:p>
        </p:txBody>
      </p:sp>
    </p:spTree>
    <p:extLst>
      <p:ext uri="{BB962C8B-B14F-4D97-AF65-F5344CB8AC3E}">
        <p14:creationId xmlns:p14="http://schemas.microsoft.com/office/powerpoint/2010/main" val="2547077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0"/>
            <a:ext cx="7429499" cy="1478570"/>
          </a:xfrm>
        </p:spPr>
        <p:txBody>
          <a:bodyPr/>
          <a:lstStyle/>
          <a:p>
            <a:pPr algn="ctr"/>
            <a:r>
              <a:rPr lang="en-ZA" dirty="0">
                <a:solidFill>
                  <a:srgbClr val="FFFF00"/>
                </a:solidFill>
              </a:rPr>
              <a:t>Testing the prototype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499" y="1330037"/>
            <a:ext cx="6608618" cy="4890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800" dirty="0">
                <a:solidFill>
                  <a:srgbClr val="FFFF00"/>
                </a:solidFill>
              </a:rPr>
              <a:t>Golden measure:</a:t>
            </a:r>
          </a:p>
          <a:p>
            <a:r>
              <a:rPr lang="en-ZA" sz="2800" dirty="0">
                <a:solidFill>
                  <a:srgbClr val="FFFF00"/>
                </a:solidFill>
              </a:rPr>
              <a:t>Program written in C</a:t>
            </a:r>
          </a:p>
          <a:p>
            <a:r>
              <a:rPr lang="en-ZA" sz="2800" dirty="0">
                <a:solidFill>
                  <a:srgbClr val="FFFF00"/>
                </a:solidFill>
              </a:rPr>
              <a:t>Sequential execution</a:t>
            </a:r>
          </a:p>
          <a:p>
            <a:r>
              <a:rPr lang="en-ZA" sz="2800" dirty="0">
                <a:solidFill>
                  <a:srgbClr val="FFFF00"/>
                </a:solidFill>
              </a:rPr>
              <a:t>Measure processing runtime of program</a:t>
            </a:r>
          </a:p>
        </p:txBody>
      </p:sp>
    </p:spTree>
    <p:extLst>
      <p:ext uri="{BB962C8B-B14F-4D97-AF65-F5344CB8AC3E}">
        <p14:creationId xmlns:p14="http://schemas.microsoft.com/office/powerpoint/2010/main" val="3795468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0"/>
            <a:ext cx="7429499" cy="1478570"/>
          </a:xfrm>
        </p:spPr>
        <p:txBody>
          <a:bodyPr/>
          <a:lstStyle/>
          <a:p>
            <a:pPr algn="ctr"/>
            <a:r>
              <a:rPr lang="en-ZA" dirty="0">
                <a:solidFill>
                  <a:srgbClr val="FFFF00"/>
                </a:solidFill>
              </a:rPr>
              <a:t>Testing the prototype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499" y="1330037"/>
            <a:ext cx="6608618" cy="4890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800" dirty="0">
                <a:solidFill>
                  <a:srgbClr val="FFFF00"/>
                </a:solidFill>
              </a:rPr>
              <a:t>Prototype test:</a:t>
            </a:r>
          </a:p>
          <a:p>
            <a:r>
              <a:rPr lang="en-ZA" sz="2800" dirty="0">
                <a:solidFill>
                  <a:srgbClr val="FFFF00"/>
                </a:solidFill>
              </a:rPr>
              <a:t>Input parameters (a1, </a:t>
            </a:r>
            <a:r>
              <a:rPr lang="en-ZA" sz="2800" dirty="0" err="1">
                <a:solidFill>
                  <a:srgbClr val="FFFF00"/>
                </a:solidFill>
              </a:rPr>
              <a:t>i</a:t>
            </a:r>
            <a:r>
              <a:rPr lang="en-ZA" sz="2800" dirty="0">
                <a:solidFill>
                  <a:srgbClr val="FFFF00"/>
                </a:solidFill>
              </a:rPr>
              <a:t>, and d)</a:t>
            </a:r>
          </a:p>
          <a:p>
            <a:r>
              <a:rPr lang="en-ZA" sz="2800" dirty="0">
                <a:solidFill>
                  <a:srgbClr val="FFFF00"/>
                </a:solidFill>
              </a:rPr>
              <a:t>Enabled an I/O pin to be default high</a:t>
            </a:r>
          </a:p>
          <a:p>
            <a:r>
              <a:rPr lang="en-ZA" sz="2800" dirty="0">
                <a:solidFill>
                  <a:srgbClr val="FFFF00"/>
                </a:solidFill>
              </a:rPr>
              <a:t>Pull the I/O pin low when processing occurs and set it back to high when done processing</a:t>
            </a:r>
          </a:p>
          <a:p>
            <a:r>
              <a:rPr lang="en-ZA" sz="2800" dirty="0">
                <a:solidFill>
                  <a:srgbClr val="FFFF00"/>
                </a:solidFill>
              </a:rPr>
              <a:t>Measured pulse width on an oscilloscope</a:t>
            </a:r>
          </a:p>
        </p:txBody>
      </p:sp>
    </p:spTree>
    <p:extLst>
      <p:ext uri="{BB962C8B-B14F-4D97-AF65-F5344CB8AC3E}">
        <p14:creationId xmlns:p14="http://schemas.microsoft.com/office/powerpoint/2010/main" val="1568541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662" y="0"/>
            <a:ext cx="7429499" cy="1478570"/>
          </a:xfrm>
        </p:spPr>
        <p:txBody>
          <a:bodyPr/>
          <a:lstStyle/>
          <a:p>
            <a:pPr algn="ctr"/>
            <a:r>
              <a:rPr lang="en-ZA" dirty="0">
                <a:solidFill>
                  <a:srgbClr val="FFFF00"/>
                </a:solidFill>
              </a:rPr>
              <a:t>TEST RESULTS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1308" y="1104497"/>
            <a:ext cx="6298205" cy="3960000"/>
          </a:xfrm>
        </p:spPr>
      </p:pic>
      <p:sp>
        <p:nvSpPr>
          <p:cNvPr id="5" name="TextBox 4"/>
          <p:cNvSpPr txBox="1"/>
          <p:nvPr/>
        </p:nvSpPr>
        <p:spPr>
          <a:xfrm>
            <a:off x="1882628" y="5064497"/>
            <a:ext cx="53755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dirty="0">
                <a:solidFill>
                  <a:srgbClr val="FFFF00"/>
                </a:solidFill>
              </a:rPr>
              <a:t>20 arithmetic units</a:t>
            </a:r>
          </a:p>
          <a:p>
            <a:pPr algn="ctr"/>
            <a:r>
              <a:rPr lang="en-ZA" sz="2800" dirty="0">
                <a:solidFill>
                  <a:srgbClr val="FFFF00"/>
                </a:solidFill>
              </a:rPr>
              <a:t>a1 = 255</a:t>
            </a:r>
          </a:p>
          <a:p>
            <a:pPr algn="ctr"/>
            <a:r>
              <a:rPr lang="en-ZA" sz="2800" dirty="0">
                <a:solidFill>
                  <a:srgbClr val="FFFF00"/>
                </a:solidFill>
              </a:rPr>
              <a:t>d = 10</a:t>
            </a:r>
          </a:p>
          <a:p>
            <a:pPr algn="ctr"/>
            <a:r>
              <a:rPr lang="en-ZA" sz="2800" dirty="0">
                <a:solidFill>
                  <a:srgbClr val="FFFF00"/>
                </a:solidFill>
              </a:rPr>
              <a:t>i = 1 000 000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092962" y="3006969"/>
            <a:ext cx="972000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92962" y="2565482"/>
            <a:ext cx="1213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>
                <a:solidFill>
                  <a:srgbClr val="FF0000"/>
                </a:solidFill>
              </a:rPr>
              <a:t>8.6e-6[s]</a:t>
            </a:r>
          </a:p>
        </p:txBody>
      </p:sp>
      <p:sp>
        <p:nvSpPr>
          <p:cNvPr id="9" name="Oval 8"/>
          <p:cNvSpPr/>
          <p:nvPr/>
        </p:nvSpPr>
        <p:spPr>
          <a:xfrm>
            <a:off x="3921369" y="3710354"/>
            <a:ext cx="298939" cy="6682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3342" y="4321423"/>
            <a:ext cx="1213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>
                <a:solidFill>
                  <a:srgbClr val="FF0000"/>
                </a:solidFill>
              </a:rPr>
              <a:t>Activate</a:t>
            </a:r>
          </a:p>
        </p:txBody>
      </p:sp>
    </p:spTree>
    <p:extLst>
      <p:ext uri="{BB962C8B-B14F-4D97-AF65-F5344CB8AC3E}">
        <p14:creationId xmlns:p14="http://schemas.microsoft.com/office/powerpoint/2010/main" val="422630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0"/>
            <a:ext cx="7429499" cy="1478570"/>
          </a:xfrm>
        </p:spPr>
        <p:txBody>
          <a:bodyPr/>
          <a:lstStyle/>
          <a:p>
            <a:pPr algn="ctr"/>
            <a:r>
              <a:rPr lang="en-ZA" dirty="0">
                <a:solidFill>
                  <a:srgbClr val="FFFF00"/>
                </a:solidFill>
              </a:rPr>
              <a:t>TEST RESULTS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473285"/>
              </p:ext>
            </p:extLst>
          </p:nvPr>
        </p:nvGraphicFramePr>
        <p:xfrm>
          <a:off x="856059" y="1478570"/>
          <a:ext cx="7429500" cy="428896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28705">
                  <a:extLst>
                    <a:ext uri="{9D8B030D-6E8A-4147-A177-3AD203B41FA5}">
                      <a16:colId xmlns:a16="http://schemas.microsoft.com/office/drawing/2014/main" val="928279377"/>
                    </a:ext>
                  </a:extLst>
                </a:gridCol>
                <a:gridCol w="1786045">
                  <a:extLst>
                    <a:ext uri="{9D8B030D-6E8A-4147-A177-3AD203B41FA5}">
                      <a16:colId xmlns:a16="http://schemas.microsoft.com/office/drawing/2014/main" val="3173094235"/>
                    </a:ext>
                  </a:extLst>
                </a:gridCol>
                <a:gridCol w="1857375">
                  <a:extLst>
                    <a:ext uri="{9D8B030D-6E8A-4147-A177-3AD203B41FA5}">
                      <a16:colId xmlns:a16="http://schemas.microsoft.com/office/drawing/2014/main" val="3963734552"/>
                    </a:ext>
                  </a:extLst>
                </a:gridCol>
                <a:gridCol w="1857375">
                  <a:extLst>
                    <a:ext uri="{9D8B030D-6E8A-4147-A177-3AD203B41FA5}">
                      <a16:colId xmlns:a16="http://schemas.microsoft.com/office/drawing/2014/main" val="29070711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Number of terms</a:t>
                      </a:r>
                      <a:endParaRPr lang="en-ZA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Golden measure</a:t>
                      </a:r>
                    </a:p>
                    <a:p>
                      <a:pPr algn="ctr"/>
                      <a:r>
                        <a:rPr lang="en-ZA" dirty="0"/>
                        <a:t> runtime</a:t>
                      </a:r>
                    </a:p>
                    <a:p>
                      <a:pPr algn="ctr"/>
                      <a:r>
                        <a:rPr lang="en-ZA" dirty="0"/>
                        <a:t> [s]</a:t>
                      </a:r>
                      <a:endParaRPr lang="en-ZA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Prototype</a:t>
                      </a:r>
                    </a:p>
                    <a:p>
                      <a:pPr algn="ctr"/>
                      <a:r>
                        <a:rPr lang="en-ZA" dirty="0"/>
                        <a:t> runtime </a:t>
                      </a:r>
                    </a:p>
                    <a:p>
                      <a:pPr algn="ctr"/>
                      <a:r>
                        <a:rPr lang="en-ZA" dirty="0"/>
                        <a:t>[s]</a:t>
                      </a:r>
                      <a:endParaRPr lang="en-ZA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bg1"/>
                          </a:solidFill>
                        </a:rPr>
                        <a:t>Speedup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363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ZA" b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≈ 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142e-9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/>
                        <a:t>0.00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4918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ZA" b="1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2.7e-7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142e-9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/>
                        <a:t>1.90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9482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ZA" b="1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i="0" dirty="0"/>
                        <a:t>6.5e-7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191e-9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/>
                        <a:t>3.40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8343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ZA" b="1" dirty="0"/>
                        <a:t>1 000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2.8e-6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640e-9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/>
                        <a:t>4.38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9180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ZA" b="1" dirty="0"/>
                        <a:t>10 000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3.5e-5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5.14e-6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/>
                        <a:t>6.81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2615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ZA" b="1" dirty="0"/>
                        <a:t>100 000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2.84e-4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17.3e-6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/>
                        <a:t>167.06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0125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ZA" b="1" dirty="0"/>
                        <a:t>1 000 000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5.39e-3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8.6e-6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/>
                        <a:t>295.34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7531034"/>
                  </a:ext>
                </a:extLst>
              </a:tr>
              <a:tr h="389341">
                <a:tc>
                  <a:txBody>
                    <a:bodyPr/>
                    <a:lstStyle/>
                    <a:p>
                      <a:pPr algn="r"/>
                      <a:r>
                        <a:rPr lang="en-ZA" b="1" dirty="0"/>
                        <a:t>10 000 000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27.27e-3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19.4e-6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/>
                        <a:t>1405.67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1035367"/>
                  </a:ext>
                </a:extLst>
              </a:tr>
              <a:tr h="389341">
                <a:tc>
                  <a:txBody>
                    <a:bodyPr/>
                    <a:lstStyle/>
                    <a:p>
                      <a:pPr algn="r"/>
                      <a:r>
                        <a:rPr lang="en-ZA" b="1" dirty="0"/>
                        <a:t>100 000 000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275.5e-3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28.9e-6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/>
                        <a:t>9532.87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4736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854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0"/>
            <a:ext cx="7429499" cy="1478570"/>
          </a:xfrm>
        </p:spPr>
        <p:txBody>
          <a:bodyPr/>
          <a:lstStyle/>
          <a:p>
            <a:pPr algn="ctr"/>
            <a:r>
              <a:rPr lang="en-ZA" dirty="0">
                <a:solidFill>
                  <a:srgbClr val="FFFF00"/>
                </a:solidFill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0730" y="2429596"/>
            <a:ext cx="5600157" cy="354171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ZA" sz="2800" dirty="0">
                <a:solidFill>
                  <a:srgbClr val="FFFF00"/>
                </a:solidFill>
              </a:rPr>
              <a:t> Valid algorithm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ZA" sz="2800" dirty="0">
                <a:solidFill>
                  <a:srgbClr val="FFFF00"/>
                </a:solidFill>
              </a:rPr>
              <a:t> Successful prototype results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ZA" sz="2800" dirty="0">
                <a:solidFill>
                  <a:srgbClr val="FFFF00"/>
                </a:solidFill>
              </a:rPr>
              <a:t> Speedup obtained for prototype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72533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0"/>
            <a:ext cx="7429499" cy="1478570"/>
          </a:xfrm>
        </p:spPr>
        <p:txBody>
          <a:bodyPr/>
          <a:lstStyle/>
          <a:p>
            <a:pPr algn="ctr"/>
            <a:r>
              <a:rPr lang="en-ZA" dirty="0">
                <a:solidFill>
                  <a:srgbClr val="FFFF00"/>
                </a:solidFill>
              </a:rPr>
              <a:t>Future enhancements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948" y="1750723"/>
            <a:ext cx="7165722" cy="3541714"/>
          </a:xfrm>
        </p:spPr>
        <p:txBody>
          <a:bodyPr/>
          <a:lstStyle/>
          <a:p>
            <a:r>
              <a:rPr lang="en-ZA" sz="2800" dirty="0">
                <a:solidFill>
                  <a:srgbClr val="FFFF00"/>
                </a:solidFill>
              </a:rPr>
              <a:t>Use a larger FPGA to accommodate more arithmetic modules and memory blocks</a:t>
            </a:r>
          </a:p>
          <a:p>
            <a:r>
              <a:rPr lang="en-ZA" sz="2800" dirty="0">
                <a:solidFill>
                  <a:srgbClr val="FFFF00"/>
                </a:solidFill>
              </a:rPr>
              <a:t>Implement high speed parallel output data transfer to host computer using 100Gb Ethernet</a:t>
            </a:r>
          </a:p>
          <a:p>
            <a:r>
              <a:rPr lang="en-ZA" sz="2800" dirty="0">
                <a:solidFill>
                  <a:srgbClr val="FFFF00"/>
                </a:solidFill>
              </a:rPr>
              <a:t>Extend design to accommodate floating point numbers and negative numbers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9492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42" y="2479964"/>
            <a:ext cx="7429499" cy="1478570"/>
          </a:xfrm>
        </p:spPr>
        <p:txBody>
          <a:bodyPr>
            <a:normAutofit/>
          </a:bodyPr>
          <a:lstStyle/>
          <a:p>
            <a:pPr algn="ctr"/>
            <a:r>
              <a:rPr lang="en-ZA" sz="5400" dirty="0">
                <a:solidFill>
                  <a:srgbClr val="FFFF0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35193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0"/>
            <a:ext cx="7429499" cy="1478570"/>
          </a:xfrm>
        </p:spPr>
        <p:txBody>
          <a:bodyPr/>
          <a:lstStyle/>
          <a:p>
            <a:pPr algn="ctr"/>
            <a:r>
              <a:rPr lang="en-ZA" dirty="0">
                <a:solidFill>
                  <a:srgbClr val="FFFF00"/>
                </a:solidFill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546" y="1686387"/>
            <a:ext cx="6708524" cy="4271067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ZA" sz="2800" dirty="0">
                <a:solidFill>
                  <a:srgbClr val="FFFF00"/>
                </a:solidFill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INTRODUCTION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ZA" sz="2800" dirty="0">
                <a:solidFill>
                  <a:srgbClr val="FFFF00"/>
                </a:solidFill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CONCEPTUAL DESIGN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ZA" sz="2800" dirty="0">
                <a:solidFill>
                  <a:srgbClr val="FFFF00"/>
                </a:solidFill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PROTOTYPE IMPLEMENTATION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ZA" sz="2800" dirty="0">
                <a:solidFill>
                  <a:srgbClr val="FFFF00"/>
                </a:solidFill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TEST RESULTS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ZA" sz="2800" dirty="0">
                <a:solidFill>
                  <a:srgbClr val="FFFF00"/>
                </a:solidFill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792718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0"/>
            <a:ext cx="7429499" cy="1478570"/>
          </a:xfrm>
        </p:spPr>
        <p:txBody>
          <a:bodyPr/>
          <a:lstStyle/>
          <a:p>
            <a:pPr algn="ctr"/>
            <a:r>
              <a:rPr lang="en-ZA" dirty="0">
                <a:solidFill>
                  <a:srgbClr val="FFFF00"/>
                </a:solidFill>
              </a:rPr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56059" y="1478570"/>
                <a:ext cx="7429499" cy="462741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ZA" sz="2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Generating terms of an arithmetic sequence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ZA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ZA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ZA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ZA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ZA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ZA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ZA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ZA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ZA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en-ZA" sz="2800" dirty="0">
                    <a:solidFill>
                      <a:srgbClr val="FFFF00"/>
                    </a:solidFill>
                  </a:rPr>
                  <a:t>Applications:</a:t>
                </a:r>
              </a:p>
              <a:p>
                <a:r>
                  <a:rPr lang="en-ZA" sz="2800" dirty="0">
                    <a:solidFill>
                      <a:srgbClr val="FFFF00"/>
                    </a:solidFill>
                  </a:rPr>
                  <a:t>Encryption and compression algorithms</a:t>
                </a:r>
              </a:p>
              <a:p>
                <a:r>
                  <a:rPr lang="en-ZA" sz="2800" dirty="0">
                    <a:solidFill>
                      <a:srgbClr val="FFFF00"/>
                    </a:solidFill>
                  </a:rPr>
                  <a:t>Pattern recognition for machine learning</a:t>
                </a:r>
              </a:p>
              <a:p>
                <a:r>
                  <a:rPr lang="en-ZA" sz="2800" dirty="0">
                    <a:solidFill>
                      <a:srgbClr val="FFFF00"/>
                    </a:solidFill>
                  </a:rPr>
                  <a:t>Mathematical design processes</a:t>
                </a:r>
              </a:p>
              <a:p>
                <a:r>
                  <a:rPr lang="en-ZA" sz="2800" dirty="0">
                    <a:solidFill>
                      <a:srgbClr val="FFFF00"/>
                    </a:solidFill>
                  </a:rPr>
                  <a:t>Prediction algorithms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6059" y="1478570"/>
                <a:ext cx="7429499" cy="4627419"/>
              </a:xfrm>
              <a:blipFill>
                <a:blip r:embed="rId3"/>
                <a:stretch>
                  <a:fillRect l="-2133" t="-52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3726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1009"/>
            <a:ext cx="7429499" cy="1057938"/>
          </a:xfrm>
        </p:spPr>
        <p:txBody>
          <a:bodyPr/>
          <a:lstStyle/>
          <a:p>
            <a:pPr algn="ctr"/>
            <a:r>
              <a:rPr lang="en-ZA" dirty="0">
                <a:solidFill>
                  <a:srgbClr val="FFFF00"/>
                </a:solidFill>
              </a:rPr>
              <a:t>Modular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4637" y="5198480"/>
            <a:ext cx="5392341" cy="1601381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sz="3000" dirty="0">
                <a:solidFill>
                  <a:srgbClr val="FFFF00"/>
                </a:solidFill>
              </a:rPr>
              <a:t>Parallel arithmetic units (M)</a:t>
            </a:r>
          </a:p>
          <a:p>
            <a:pPr marL="457200" indent="-457200"/>
            <a:r>
              <a:rPr lang="en-US" sz="3000" dirty="0">
                <a:solidFill>
                  <a:srgbClr val="FFFF00"/>
                </a:solidFill>
              </a:rPr>
              <a:t>Single control unit</a:t>
            </a:r>
          </a:p>
          <a:p>
            <a:pPr marL="457200" indent="-457200"/>
            <a:r>
              <a:rPr lang="en-US" sz="3000" dirty="0">
                <a:solidFill>
                  <a:srgbClr val="FFFF00"/>
                </a:solidFill>
              </a:rPr>
              <a:t>Off-the-shelf Ethernet core (100 </a:t>
            </a:r>
            <a:r>
              <a:rPr lang="en-US" sz="3000" dirty="0" err="1">
                <a:solidFill>
                  <a:srgbClr val="FFFF00"/>
                </a:solidFill>
              </a:rPr>
              <a:t>Gbps</a:t>
            </a:r>
            <a:r>
              <a:rPr lang="en-US" sz="3000" dirty="0">
                <a:solidFill>
                  <a:srgbClr val="FFFF00"/>
                </a:solidFill>
              </a:rPr>
              <a:t>)</a:t>
            </a:r>
          </a:p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88" y="1068947"/>
            <a:ext cx="5641038" cy="4032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396065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1009"/>
            <a:ext cx="7429499" cy="1057938"/>
          </a:xfrm>
        </p:spPr>
        <p:txBody>
          <a:bodyPr/>
          <a:lstStyle/>
          <a:p>
            <a:pPr algn="ctr"/>
            <a:r>
              <a:rPr lang="en-ZA" dirty="0">
                <a:solidFill>
                  <a:srgbClr val="FFFF00"/>
                </a:solidFill>
              </a:rPr>
              <a:t>Arithmetic unit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08" y="1168162"/>
            <a:ext cx="7344000" cy="306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8675" y="4631798"/>
            <a:ext cx="63842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Receives </a:t>
            </a:r>
            <a:r>
              <a:rPr lang="en-US" sz="2800" dirty="0" err="1">
                <a:solidFill>
                  <a:srgbClr val="FFFF00"/>
                </a:solidFill>
              </a:rPr>
              <a:t>groupOffset</a:t>
            </a:r>
            <a:r>
              <a:rPr lang="en-US" sz="2800" dirty="0">
                <a:solidFill>
                  <a:srgbClr val="FFFF00"/>
                </a:solidFill>
              </a:rPr>
              <a:t> from control unit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(and global sequence parameters)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(</a:t>
            </a:r>
            <a:r>
              <a:rPr lang="en-US" sz="2800" dirty="0" err="1">
                <a:solidFill>
                  <a:srgbClr val="FFFF00"/>
                </a:solidFill>
              </a:rPr>
              <a:t>groupOffset</a:t>
            </a:r>
            <a:r>
              <a:rPr lang="en-US" sz="2800" dirty="0">
                <a:solidFill>
                  <a:srgbClr val="FFFF00"/>
                </a:solidFill>
              </a:rPr>
              <a:t> + N)’</a:t>
            </a:r>
            <a:r>
              <a:rPr lang="en-US" sz="2800" dirty="0" err="1">
                <a:solidFill>
                  <a:srgbClr val="FFFF00"/>
                </a:solidFill>
              </a:rPr>
              <a:t>th</a:t>
            </a:r>
            <a:r>
              <a:rPr lang="en-US" sz="2800" dirty="0">
                <a:solidFill>
                  <a:srgbClr val="FFFF00"/>
                </a:solidFill>
              </a:rPr>
              <a:t> element emerges from pipeline</a:t>
            </a:r>
          </a:p>
        </p:txBody>
      </p:sp>
    </p:spTree>
    <p:extLst>
      <p:ext uri="{BB962C8B-B14F-4D97-AF65-F5344CB8AC3E}">
        <p14:creationId xmlns:p14="http://schemas.microsoft.com/office/powerpoint/2010/main" val="2012126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1009"/>
            <a:ext cx="7429499" cy="1057938"/>
          </a:xfrm>
        </p:spPr>
        <p:txBody>
          <a:bodyPr/>
          <a:lstStyle/>
          <a:p>
            <a:pPr algn="ctr"/>
            <a:r>
              <a:rPr lang="en-ZA" dirty="0">
                <a:solidFill>
                  <a:srgbClr val="FFFF00"/>
                </a:solidFill>
              </a:rPr>
              <a:t>Sequence block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07" y="897069"/>
            <a:ext cx="7112199" cy="388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74836" y="4899496"/>
            <a:ext cx="59919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Calculates a single sequence element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Pipelined for improved throughput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“</a:t>
            </a:r>
            <a:r>
              <a:rPr lang="en-US" sz="2800" dirty="0" err="1">
                <a:solidFill>
                  <a:srgbClr val="FFFF00"/>
                </a:solidFill>
              </a:rPr>
              <a:t>i</a:t>
            </a:r>
            <a:r>
              <a:rPr lang="en-US" sz="2800" dirty="0">
                <a:solidFill>
                  <a:srgbClr val="FFFF00"/>
                </a:solidFill>
              </a:rPr>
              <a:t>” comes from offset block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Offset block: just an adder</a:t>
            </a:r>
          </a:p>
        </p:txBody>
      </p:sp>
    </p:spTree>
    <p:extLst>
      <p:ext uri="{BB962C8B-B14F-4D97-AF65-F5344CB8AC3E}">
        <p14:creationId xmlns:p14="http://schemas.microsoft.com/office/powerpoint/2010/main" val="3656844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1009"/>
            <a:ext cx="7429499" cy="1057938"/>
          </a:xfrm>
        </p:spPr>
        <p:txBody>
          <a:bodyPr/>
          <a:lstStyle/>
          <a:p>
            <a:pPr algn="ctr"/>
            <a:r>
              <a:rPr lang="en-ZA" dirty="0">
                <a:solidFill>
                  <a:srgbClr val="FFFF00"/>
                </a:solidFill>
              </a:rPr>
              <a:t>Control unit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71" y="1068947"/>
            <a:ext cx="7394872" cy="370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4712" y="5042118"/>
            <a:ext cx="59121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Increments </a:t>
            </a:r>
            <a:r>
              <a:rPr lang="en-US" sz="2800" dirty="0" err="1">
                <a:solidFill>
                  <a:srgbClr val="FFFF00"/>
                </a:solidFill>
              </a:rPr>
              <a:t>groupOffset</a:t>
            </a:r>
            <a:r>
              <a:rPr lang="en-US" sz="2800" dirty="0">
                <a:solidFill>
                  <a:srgbClr val="FFFF00"/>
                </a:solidFill>
              </a:rPr>
              <a:t> in steps of 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Raises ‘done’ flag when complete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Resets on rising ‘activate’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7883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0"/>
            <a:ext cx="7429499" cy="1478570"/>
          </a:xfrm>
        </p:spPr>
        <p:txBody>
          <a:bodyPr/>
          <a:lstStyle/>
          <a:p>
            <a:pPr algn="ctr"/>
            <a:r>
              <a:rPr lang="en-ZA" dirty="0">
                <a:solidFill>
                  <a:srgbClr val="FFFF00"/>
                </a:solidFill>
              </a:rPr>
              <a:t>PROTOTYPE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812" y="1478570"/>
            <a:ext cx="6087991" cy="5169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800" dirty="0">
                <a:solidFill>
                  <a:srgbClr val="FFFF00"/>
                </a:solidFill>
              </a:rPr>
              <a:t>Hardware platform</a:t>
            </a:r>
          </a:p>
          <a:p>
            <a:r>
              <a:rPr lang="en-ZA" sz="2800" dirty="0">
                <a:solidFill>
                  <a:srgbClr val="FFFF00"/>
                </a:solidFill>
              </a:rPr>
              <a:t>FPGA – </a:t>
            </a:r>
            <a:r>
              <a:rPr lang="en-ZA" sz="2800" dirty="0" err="1">
                <a:solidFill>
                  <a:srgbClr val="FFFF00"/>
                </a:solidFill>
              </a:rPr>
              <a:t>Digilent</a:t>
            </a:r>
            <a:r>
              <a:rPr lang="en-ZA" sz="2800" dirty="0">
                <a:solidFill>
                  <a:srgbClr val="FFFF00"/>
                </a:solidFill>
              </a:rPr>
              <a:t> </a:t>
            </a:r>
            <a:r>
              <a:rPr lang="en-ZA" sz="2800" dirty="0" err="1">
                <a:solidFill>
                  <a:srgbClr val="FFFF00"/>
                </a:solidFill>
              </a:rPr>
              <a:t>Nexys</a:t>
            </a:r>
            <a:r>
              <a:rPr lang="en-ZA" sz="2800" dirty="0">
                <a:solidFill>
                  <a:srgbClr val="FFFF00"/>
                </a:solidFill>
              </a:rPr>
              <a:t> 3 evaluation board</a:t>
            </a:r>
          </a:p>
          <a:p>
            <a:pPr marL="0" indent="0">
              <a:buNone/>
            </a:pPr>
            <a:r>
              <a:rPr lang="en-ZA" sz="2800" dirty="0">
                <a:solidFill>
                  <a:srgbClr val="FFFF00"/>
                </a:solidFill>
              </a:rPr>
              <a:t>Design constraints:</a:t>
            </a:r>
          </a:p>
          <a:p>
            <a:r>
              <a:rPr lang="en-ZA" sz="2800" dirty="0">
                <a:solidFill>
                  <a:srgbClr val="FFFF00"/>
                </a:solidFill>
              </a:rPr>
              <a:t>Unsigned</a:t>
            </a:r>
          </a:p>
          <a:p>
            <a:r>
              <a:rPr lang="en-ZA" sz="2800" dirty="0">
                <a:solidFill>
                  <a:srgbClr val="FFFF00"/>
                </a:solidFill>
              </a:rPr>
              <a:t>64 bit</a:t>
            </a:r>
          </a:p>
          <a:p>
            <a:r>
              <a:rPr lang="en-ZA" sz="2800" dirty="0">
                <a:solidFill>
                  <a:srgbClr val="FFFF00"/>
                </a:solidFill>
              </a:rPr>
              <a:t>Positive </a:t>
            </a:r>
          </a:p>
          <a:p>
            <a:r>
              <a:rPr lang="en-ZA" sz="2800" dirty="0">
                <a:solidFill>
                  <a:srgbClr val="FFFF00"/>
                </a:solidFill>
              </a:rPr>
              <a:t>Integers</a:t>
            </a:r>
          </a:p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963" t="-1116"/>
          <a:stretch/>
        </p:blipFill>
        <p:spPr>
          <a:xfrm>
            <a:off x="4932219" y="2571423"/>
            <a:ext cx="3670589" cy="4077027"/>
          </a:xfrm>
          <a:prstGeom prst="snip2Same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53346" y="1004454"/>
            <a:ext cx="1357746" cy="1233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77852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0"/>
            <a:ext cx="7429499" cy="1478570"/>
          </a:xfrm>
        </p:spPr>
        <p:txBody>
          <a:bodyPr/>
          <a:lstStyle/>
          <a:p>
            <a:pPr algn="ctr"/>
            <a:r>
              <a:rPr lang="en-ZA" dirty="0">
                <a:solidFill>
                  <a:srgbClr val="FFFF00"/>
                </a:solidFill>
              </a:rPr>
              <a:t>PRORTOTYPE IMPLEMENTATION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384" y="5539653"/>
            <a:ext cx="62790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rgbClr val="FFFF00"/>
                </a:solidFill>
              </a:rPr>
              <a:t>Most of conceptual design implemented</a:t>
            </a:r>
          </a:p>
          <a:p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9507" y="1282334"/>
            <a:ext cx="7022601" cy="3816000"/>
          </a:xfrm>
        </p:spPr>
      </p:pic>
    </p:spTree>
    <p:extLst>
      <p:ext uri="{BB962C8B-B14F-4D97-AF65-F5344CB8AC3E}">
        <p14:creationId xmlns:p14="http://schemas.microsoft.com/office/powerpoint/2010/main" val="956686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3195</TotalTime>
  <Words>489</Words>
  <Application>Microsoft Office PowerPoint</Application>
  <PresentationFormat>On-screen Show (4:3)</PresentationFormat>
  <Paragraphs>147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Malgun Gothic Semilight</vt:lpstr>
      <vt:lpstr>Arial</vt:lpstr>
      <vt:lpstr>Calibri</vt:lpstr>
      <vt:lpstr>Cambria Math</vt:lpstr>
      <vt:lpstr>Poor Richard</vt:lpstr>
      <vt:lpstr>Trebuchet MS</vt:lpstr>
      <vt:lpstr>Tw Cen MT</vt:lpstr>
      <vt:lpstr>Wingdings</vt:lpstr>
      <vt:lpstr>Circuit</vt:lpstr>
      <vt:lpstr>YODA - ASG DIGITALLY ACCELERATED ARITHMETIC SEQUENCE GENERATOR </vt:lpstr>
      <vt:lpstr>Overview</vt:lpstr>
      <vt:lpstr>introduction</vt:lpstr>
      <vt:lpstr>Modular overview</vt:lpstr>
      <vt:lpstr>Arithmetic unit</vt:lpstr>
      <vt:lpstr>Sequence block</vt:lpstr>
      <vt:lpstr>Control unit</vt:lpstr>
      <vt:lpstr>PROTOTYPE IMPLEMENTATION</vt:lpstr>
      <vt:lpstr>PRORTOTYPE IMPLEMENTATION</vt:lpstr>
      <vt:lpstr>Testing the prototype</vt:lpstr>
      <vt:lpstr>Testing the prototype</vt:lpstr>
      <vt:lpstr>TEST RESULTS</vt:lpstr>
      <vt:lpstr>TEST RESULTS</vt:lpstr>
      <vt:lpstr>CONCLUSION</vt:lpstr>
      <vt:lpstr>Future enhancements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Conceptual Design</dc:title>
  <dc:creator>Philippus Scholtz</dc:creator>
  <cp:lastModifiedBy>Asif Parker</cp:lastModifiedBy>
  <cp:revision>144</cp:revision>
  <dcterms:created xsi:type="dcterms:W3CDTF">2016-05-16T20:29:32Z</dcterms:created>
  <dcterms:modified xsi:type="dcterms:W3CDTF">2016-05-21T09:11:34Z</dcterms:modified>
</cp:coreProperties>
</file>